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0" r:id="rId3"/>
    <p:sldId id="286" r:id="rId4"/>
    <p:sldId id="287" r:id="rId5"/>
    <p:sldId id="288" r:id="rId6"/>
    <p:sldId id="289" r:id="rId7"/>
    <p:sldId id="290" r:id="rId8"/>
    <p:sldId id="292" r:id="rId9"/>
    <p:sldId id="302" r:id="rId10"/>
    <p:sldId id="293" r:id="rId11"/>
    <p:sldId id="295" r:id="rId12"/>
    <p:sldId id="296" r:id="rId13"/>
    <p:sldId id="304" r:id="rId14"/>
    <p:sldId id="297" r:id="rId15"/>
    <p:sldId id="298" r:id="rId16"/>
    <p:sldId id="299" r:id="rId17"/>
    <p:sldId id="300" r:id="rId18"/>
    <p:sldId id="311" r:id="rId19"/>
    <p:sldId id="301" r:id="rId20"/>
    <p:sldId id="312" r:id="rId21"/>
    <p:sldId id="305" r:id="rId22"/>
    <p:sldId id="306" r:id="rId23"/>
    <p:sldId id="307" r:id="rId24"/>
    <p:sldId id="308" r:id="rId25"/>
    <p:sldId id="310" r:id="rId26"/>
    <p:sldId id="309" r:id="rId27"/>
    <p:sldId id="294" r:id="rId28"/>
    <p:sldId id="276" r:id="rId29"/>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9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22/02/2022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4441190"/>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4" name="Rectangle 2"/>
          <p:cNvSpPr>
            <a:spLocks noGrp="1"/>
          </p:cNvSpPr>
          <p:nvPr>
            <p:ph type="title" hasCustomPrompt="1"/>
          </p:nvPr>
        </p:nvSpPr>
        <p:spPr>
          <a:xfrm>
            <a:off x="545998" y="469503"/>
            <a:ext cx="8052003" cy="410063"/>
          </a:xfrm>
        </p:spPr>
        <p:txBody>
          <a:bodyPr/>
          <a:lstStyle/>
          <a:p>
            <a:r>
              <a:rPr lang="es-ES" dirty="0"/>
              <a:t>Haga clic para modificar el estilo de título del patrón</a:t>
            </a:r>
          </a:p>
        </p:txBody>
      </p:sp>
      <p:sp>
        <p:nvSpPr>
          <p:cNvPr id="12" name="Rectangle 3"/>
          <p:cNvSpPr>
            <a:spLocks noGrp="1"/>
          </p:cNvSpPr>
          <p:nvPr>
            <p:ph type="body" idx="1"/>
          </p:nvPr>
        </p:nvSpPr>
        <p:spPr>
          <a:xfrm>
            <a:off x="545998" y="1018904"/>
            <a:ext cx="8052003" cy="1822037"/>
          </a:xfrm>
        </p:spPr>
        <p:txBody>
          <a:bodyPr/>
          <a:lstStyle>
            <a:lvl1pPr marL="342900" indent="-342900">
              <a:lnSpc>
                <a:spcPct val="120000"/>
              </a:lnSpc>
              <a:buFont typeface="Arial" panose="020B0604020202020204" pitchFamily="34" charset="0"/>
              <a:buChar char="•"/>
              <a:defRPr sz="2000"/>
            </a:lvl1pPr>
            <a:lvl2pPr marL="800100" indent="-342900">
              <a:lnSpc>
                <a:spcPct val="120000"/>
              </a:lnSpc>
              <a:buFont typeface="Arial" panose="020B0604020202020204" pitchFamily="34" charset="0"/>
              <a:buChar char="•"/>
              <a:defRPr sz="2000"/>
            </a:lvl2pPr>
            <a:lvl3pPr marL="1257300" indent="-342900">
              <a:lnSpc>
                <a:spcPct val="120000"/>
              </a:lnSpc>
              <a:buFont typeface="Arial" panose="020B0604020202020204" pitchFamily="34" charset="0"/>
              <a:buChar char="•"/>
              <a:defRPr sz="2000"/>
            </a:lvl3pPr>
            <a:lvl4pPr marL="1714500" indent="-342900">
              <a:lnSpc>
                <a:spcPct val="120000"/>
              </a:lnSpc>
              <a:buFont typeface="Arial" panose="020B0604020202020204" pitchFamily="34" charset="0"/>
              <a:buChar char="•"/>
              <a:defRPr sz="2000"/>
            </a:lvl4pPr>
            <a:lvl5pPr marL="2171700" indent="-342900">
              <a:lnSpc>
                <a:spcPct val="120000"/>
              </a:lnSpc>
              <a:buFont typeface="Arial" panose="020B0604020202020204" pitchFamily="34" charset="0"/>
              <a:buChar char="•"/>
              <a:defRPr sz="20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4"/>
          <p:cNvSpPr>
            <a:spLocks noGrp="1"/>
          </p:cNvSpPr>
          <p:nvPr>
            <p:ph type="dt" sz="half" idx="10"/>
          </p:nvPr>
        </p:nvSpPr>
        <p:spPr>
          <a:xfrm>
            <a:off x="457200" y="6377940"/>
            <a:ext cx="2103120" cy="276999"/>
          </a:xfrm>
        </p:spPr>
        <p:txBody>
          <a:bodyPr/>
          <a:lstStyle/>
          <a:p>
            <a:fld id="{D9EDE047-1DB8-4E77-94CC-513D154D5C94}" type="datetimeFigureOut">
              <a:rPr lang="es-MX" smtClean="0"/>
              <a:pPr/>
              <a:t>22/02/2022</a:t>
            </a:fld>
            <a:endParaRPr lang="es-MX"/>
          </a:p>
        </p:txBody>
      </p:sp>
      <p:sp>
        <p:nvSpPr>
          <p:cNvPr id="28" name="Rectangle 5"/>
          <p:cNvSpPr>
            <a:spLocks noGrp="1"/>
          </p:cNvSpPr>
          <p:nvPr>
            <p:ph type="ftr" sz="quarter" idx="11"/>
          </p:nvPr>
        </p:nvSpPr>
        <p:spPr>
          <a:xfrm>
            <a:off x="3108960" y="6377940"/>
            <a:ext cx="2926080" cy="276999"/>
          </a:xfrm>
        </p:spPr>
        <p:txBody>
          <a:bodyPr/>
          <a:lstStyle/>
          <a:p>
            <a:endParaRPr lang="es-MX"/>
          </a:p>
        </p:txBody>
      </p:sp>
      <p:sp>
        <p:nvSpPr>
          <p:cNvPr id="19" name="Rectangle 6"/>
          <p:cNvSpPr>
            <a:spLocks noGrp="1"/>
          </p:cNvSpPr>
          <p:nvPr>
            <p:ph type="sldNum" sz="quarter" idx="12"/>
          </p:nvPr>
        </p:nvSpPr>
        <p:spPr>
          <a:xfrm>
            <a:off x="6583680" y="6377940"/>
            <a:ext cx="2103120" cy="276999"/>
          </a:xfrm>
        </p:spPr>
        <p:txBody>
          <a:bodyPr/>
          <a:lstStyle/>
          <a:p>
            <a:fld id="{93AF4B72-F50E-485D-8851-CDD73136DB7C}" type="slidenum">
              <a:rPr lang="es-MX" smtClean="0"/>
              <a:pPr/>
              <a:t>‹#›</a:t>
            </a:fld>
            <a:endParaRPr lang="es-MX"/>
          </a:p>
        </p:txBody>
      </p:sp>
    </p:spTree>
    <p:extLst>
      <p:ext uri="{BB962C8B-B14F-4D97-AF65-F5344CB8AC3E}">
        <p14:creationId xmlns:p14="http://schemas.microsoft.com/office/powerpoint/2010/main" val="19522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482327" y="933782"/>
            <a:ext cx="8179346" cy="554493"/>
          </a:xfrm>
          <a:prstGeom prst="rect">
            <a:avLst/>
          </a:prstGeom>
        </p:spPr>
        <p:txBody>
          <a:bodyPr lIns="0" tIns="0" rIns="0" bIns="0">
            <a:normAutofit/>
          </a:bodyPr>
          <a:lstStyle>
            <a:lvl1pPr algn="ctr">
              <a:defRPr sz="2183" b="1" i="0">
                <a:solidFill>
                  <a:srgbClr val="0061A9"/>
                </a:solidFill>
                <a:latin typeface="Century Gothic" panose="020B0502020202020204" pitchFamily="34" charset="0"/>
                <a:cs typeface="Century Gothic" panose="020B0502020202020204" pitchFamily="34" charset="0"/>
              </a:defRPr>
            </a:lvl1pPr>
          </a:lstStyle>
          <a:p>
            <a:r>
              <a:rPr lang="es-ES"/>
              <a:t>Haga clic para modificar el estilo de título del patrón</a:t>
            </a:r>
            <a:endParaRPr dirty="0"/>
          </a:p>
        </p:txBody>
      </p:sp>
      <p:sp>
        <p:nvSpPr>
          <p:cNvPr id="9" name="Content Placeholder 8">
            <a:extLst>
              <a:ext uri="{FF2B5EF4-FFF2-40B4-BE49-F238E27FC236}">
                <a16:creationId xmlns:a16="http://schemas.microsoft.com/office/drawing/2014/main" id="{91981E8C-10FB-E749-B39F-6AB65B799B9C}"/>
              </a:ext>
            </a:extLst>
          </p:cNvPr>
          <p:cNvSpPr>
            <a:spLocks noGrp="1"/>
          </p:cNvSpPr>
          <p:nvPr>
            <p:ph sz="quarter" idx="10"/>
          </p:nvPr>
        </p:nvSpPr>
        <p:spPr>
          <a:xfrm>
            <a:off x="485695" y="1593669"/>
            <a:ext cx="8179346" cy="1499513"/>
          </a:xfrm>
          <a:prstGeom prst="rect">
            <a:avLst/>
          </a:prstGeom>
        </p:spPr>
        <p:txBody>
          <a:bodyPr/>
          <a:lstStyle>
            <a:lvl1pPr marL="342900" indent="-342900">
              <a:lnSpc>
                <a:spcPct val="120000"/>
              </a:lnSpc>
              <a:buClrTx/>
              <a:buFont typeface="Arial" panose="020B0604020202020204" pitchFamily="34" charset="0"/>
              <a:buChar char="•"/>
              <a:tabLst/>
              <a:defRPr sz="2000">
                <a:solidFill>
                  <a:schemeClr val="tx1"/>
                </a:solidFill>
              </a:defRPr>
            </a:lvl1pPr>
            <a:lvl2pPr marL="428865" indent="-220930">
              <a:lnSpc>
                <a:spcPct val="120000"/>
              </a:lnSpc>
              <a:buClrTx/>
              <a:buFont typeface="System Font Regular"/>
              <a:buChar char="⁃"/>
              <a:tabLst/>
              <a:defRPr sz="1800">
                <a:solidFill>
                  <a:schemeClr val="tx1"/>
                </a:solidFill>
              </a:defRPr>
            </a:lvl2pPr>
            <a:lvl3pPr marL="647630" indent="-231761">
              <a:lnSpc>
                <a:spcPct val="120000"/>
              </a:lnSpc>
              <a:buClrTx/>
              <a:buFont typeface=".Lucida Grande UI Regular"/>
              <a:buChar char="▪"/>
              <a:tabLst/>
              <a:defRPr sz="1600">
                <a:solidFill>
                  <a:schemeClr val="tx1"/>
                </a:solidFill>
              </a:defRPr>
            </a:lvl3pPr>
            <a:lvl4pPr marL="850510" indent="-226706">
              <a:lnSpc>
                <a:spcPct val="120000"/>
              </a:lnSpc>
              <a:buClrTx/>
              <a:buFont typeface="System Font Regular"/>
              <a:buChar char="▸"/>
              <a:tabLst/>
              <a:defRPr sz="1400">
                <a:solidFill>
                  <a:schemeClr val="tx1"/>
                </a:solidFill>
              </a:defRPr>
            </a:lvl4pPr>
            <a:lvl5pPr marL="1014403" indent="-182665">
              <a:lnSpc>
                <a:spcPct val="120000"/>
              </a:lnSpc>
              <a:buClrTx/>
              <a:buFont typeface="System Font Regular"/>
              <a:buChar char="◦"/>
              <a:tabLst/>
              <a:defRPr sz="11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6" name="Slide Number Placeholder 3">
            <a:extLst>
              <a:ext uri="{FF2B5EF4-FFF2-40B4-BE49-F238E27FC236}">
                <a16:creationId xmlns:a16="http://schemas.microsoft.com/office/drawing/2014/main" id="{447BB109-F0B4-F149-968F-B010301F84F7}"/>
              </a:ext>
            </a:extLst>
          </p:cNvPr>
          <p:cNvSpPr>
            <a:spLocks noGrp="1"/>
          </p:cNvSpPr>
          <p:nvPr>
            <p:ph type="sldNum" sz="quarter" idx="4"/>
          </p:nvPr>
        </p:nvSpPr>
        <p:spPr>
          <a:xfrm>
            <a:off x="250005" y="6189999"/>
            <a:ext cx="499027" cy="316240"/>
          </a:xfrm>
          <a:prstGeom prst="rect">
            <a:avLst/>
          </a:prstGeom>
        </p:spPr>
        <p:txBody>
          <a:bodyPr vert="horz" lIns="91440" tIns="45720" rIns="91440" bIns="45720" rtlCol="0" anchor="ctr"/>
          <a:lstStyle>
            <a:lvl1pPr algn="l">
              <a:defRPr sz="1455">
                <a:solidFill>
                  <a:srgbClr val="0061A9"/>
                </a:solidFill>
              </a:defRPr>
            </a:lvl1pPr>
          </a:lstStyle>
          <a:p>
            <a:fld id="{302B905A-F2CD-6442-8D74-CA20C6871A9A}" type="slidenum">
              <a:rPr lang="es-ES_tradnl" smtClean="0"/>
              <a:pPr/>
              <a:t>‹#›</a:t>
            </a:fld>
            <a:endParaRPr lang="es-ES_tradnl" dirty="0"/>
          </a:p>
        </p:txBody>
      </p:sp>
    </p:spTree>
    <p:extLst>
      <p:ext uri="{BB962C8B-B14F-4D97-AF65-F5344CB8AC3E}">
        <p14:creationId xmlns:p14="http://schemas.microsoft.com/office/powerpoint/2010/main" val="1719308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1354217"/>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207949" y="3867589"/>
            <a:ext cx="956568" cy="161583"/>
          </a:xfrm>
        </p:spPr>
        <p:txBody>
          <a:bodyPr/>
          <a:lstStyle/>
          <a:p>
            <a:pPr algn="l"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4" name="3 Marcador de pie de página"/>
          <p:cNvSpPr>
            <a:spLocks noGrp="1"/>
          </p:cNvSpPr>
          <p:nvPr>
            <p:ph type="ftr" sz="quarter" idx="11"/>
          </p:nvPr>
        </p:nvSpPr>
        <p:spPr>
          <a:xfrm>
            <a:off x="1414056" y="3867589"/>
            <a:ext cx="1330877" cy="161583"/>
          </a:xfrm>
        </p:spPr>
        <p:txBody>
          <a:bodyPr/>
          <a:lstStyle/>
          <a:p>
            <a:pPr algn="r"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5" name="4 Marcador de número de diapositiva"/>
          <p:cNvSpPr>
            <a:spLocks noGrp="1"/>
          </p:cNvSpPr>
          <p:nvPr>
            <p:ph type="sldNum" sz="quarter" idx="12"/>
          </p:nvPr>
        </p:nvSpPr>
        <p:spPr>
          <a:xfrm>
            <a:off x="2994472" y="3867589"/>
            <a:ext cx="956568" cy="161583"/>
          </a:xfrm>
        </p:spPr>
        <p:txBody>
          <a:bodyPr/>
          <a:lstStyle>
            <a:lvl1pPr>
              <a:defRPr>
                <a:solidFill>
                  <a:srgbClr val="FFFFFF"/>
                </a:solidFill>
              </a:defRPr>
            </a:lvl1pPr>
          </a:lstStyle>
          <a:p>
            <a:pPr algn="ctr" rtl="0" fontAlgn="base">
              <a:spcBef>
                <a:spcPct val="0"/>
              </a:spcBef>
              <a:spcAft>
                <a:spcPct val="0"/>
              </a:spcAft>
            </a:pPr>
            <a:fld id="{8A39AF4D-9261-44FA-B804-A5B10C5262DF}" type="slidenum">
              <a:rPr lang="es-ES_tradnl" sz="1050" b="1" kern="1200" smtClean="0">
                <a:latin typeface="Times New Roman" pitchFamily="18" charset="0"/>
                <a:ea typeface="+mn-ea"/>
                <a:cs typeface="+mn-cs"/>
              </a:rPr>
              <a:pPr algn="ctr" rtl="0" fontAlgn="base">
                <a:spcBef>
                  <a:spcPct val="0"/>
                </a:spcBef>
                <a:spcAft>
                  <a:spcPct val="0"/>
                </a:spcAft>
              </a:pPr>
              <a:t>‹#›</a:t>
            </a:fld>
            <a:endParaRPr lang="es-ES_tradnl" sz="1050" b="1" kern="1200">
              <a:latin typeface="Times New Roman" pitchFamily="18" charset="0"/>
              <a:ea typeface="+mn-ea"/>
              <a:cs typeface="+mn-cs"/>
            </a:endParaRPr>
          </a:p>
        </p:txBody>
      </p:sp>
    </p:spTree>
    <p:extLst>
      <p:ext uri="{BB962C8B-B14F-4D97-AF65-F5344CB8AC3E}">
        <p14:creationId xmlns:p14="http://schemas.microsoft.com/office/powerpoint/2010/main" val="276273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11"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3579114" y="5908344"/>
            <a:ext cx="1985771"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a:xfrm>
            <a:off x="545998" y="1823720"/>
            <a:ext cx="8052003" cy="398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9.png"/><Relationship Id="rId5" Type="http://schemas.openxmlformats.org/officeDocument/2006/relationships/oleObject" Target="../embeddings/oleObject5.bin"/><Relationship Id="rId10" Type="http://schemas.openxmlformats.org/officeDocument/2006/relationships/image" Target="../media/image38.png"/><Relationship Id="rId4" Type="http://schemas.openxmlformats.org/officeDocument/2006/relationships/image" Target="../media/image29.wmf"/><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8</a:t>
            </a:r>
            <a:r>
              <a:rPr sz="3000" dirty="0">
                <a:latin typeface="Arial"/>
                <a:cs typeface="Arial"/>
              </a:rPr>
              <a:t>.</a:t>
            </a:r>
            <a:r>
              <a:rPr sz="3000" spc="-10" dirty="0">
                <a:latin typeface="Arial"/>
                <a:cs typeface="Arial"/>
              </a:rPr>
              <a:t> </a:t>
            </a:r>
            <a:r>
              <a:rPr lang="es-MX" sz="3000" spc="-5" dirty="0">
                <a:latin typeface="Arial"/>
                <a:cs typeface="Arial"/>
              </a:rPr>
              <a:t>Pruebas de Hipótesis</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553998"/>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553998"/>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4" name="Text Box 14"/>
          <p:cNvSpPr txBox="1">
            <a:spLocks noChangeArrowheads="1"/>
          </p:cNvSpPr>
          <p:nvPr/>
        </p:nvSpPr>
        <p:spPr bwMode="auto">
          <a:xfrm>
            <a:off x="4029037" y="2647895"/>
            <a:ext cx="1189518" cy="461665"/>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de no rechazo de Ho</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241909"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
        <p:nvSpPr>
          <p:cNvPr id="147459" name="Text Box 3"/>
          <p:cNvSpPr txBox="1">
            <a:spLocks noChangeArrowheads="1"/>
          </p:cNvSpPr>
          <p:nvPr/>
        </p:nvSpPr>
        <p:spPr bwMode="auto">
          <a:xfrm>
            <a:off x="2213886" y="5361344"/>
            <a:ext cx="4843123" cy="400238"/>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sz="2001" b="1" dirty="0">
                <a:solidFill>
                  <a:srgbClr val="0061A9"/>
                </a:solidFill>
              </a:rPr>
              <a:t>Contraste de dos colas </a:t>
            </a:r>
            <a:r>
              <a:rPr lang="es-PE" sz="2001" b="1" dirty="0">
                <a:solidFill>
                  <a:srgbClr val="0061A9"/>
                </a:solidFill>
              </a:rPr>
              <a:t>x ≠ μ</a:t>
            </a:r>
            <a:r>
              <a:rPr lang="es-ES" sz="2001" b="1" dirty="0">
                <a:solidFill>
                  <a:srgbClr val="0061A9"/>
                </a:solidFill>
              </a:rPr>
              <a:t> </a:t>
            </a:r>
          </a:p>
        </p:txBody>
      </p:sp>
    </p:spTree>
    <p:extLst>
      <p:ext uri="{BB962C8B-B14F-4D97-AF65-F5344CB8AC3E}">
        <p14:creationId xmlns:p14="http://schemas.microsoft.com/office/powerpoint/2010/main" val="256992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46470" y="1178545"/>
            <a:ext cx="5455827" cy="646331"/>
          </a:xfrm>
          <a:prstGeom prst="rect">
            <a:avLst/>
          </a:prstGeom>
          <a:noFill/>
          <a:ln w="9525">
            <a:noFill/>
            <a:miter lim="800000"/>
            <a:headEnd/>
            <a:tailEnd/>
          </a:ln>
          <a:effectLst/>
        </p:spPr>
        <p:txBody>
          <a:bodyPr>
            <a:spAutoFit/>
          </a:bodyPr>
          <a:lstStyle/>
          <a:p>
            <a:pPr algn="ctr">
              <a:spcBef>
                <a:spcPct val="50000"/>
              </a:spcBef>
            </a:pPr>
            <a:r>
              <a:rPr lang="es-ES_tradnl" b="1" dirty="0">
                <a:solidFill>
                  <a:schemeClr val="tx2"/>
                </a:solidFill>
                <a:effectLst>
                  <a:outerShdw blurRad="38100" dist="38100" dir="2700000" algn="tl">
                    <a:srgbClr val="000000">
                      <a:alpha val="43137"/>
                    </a:srgbClr>
                  </a:outerShdw>
                </a:effectLst>
              </a:rPr>
              <a:t>PRUEBA DE HIPOTESIS PARA MEDIA DE UNA SOLA POBLACION</a:t>
            </a:r>
            <a:endParaRPr lang="es-ES_tradnl" dirty="0">
              <a:solidFill>
                <a:schemeClr val="tx2"/>
              </a:solidFill>
              <a:effectLst>
                <a:outerShdw blurRad="38100" dist="38100" dir="2700000" algn="tl">
                  <a:srgbClr val="000000">
                    <a:alpha val="43137"/>
                  </a:srgbClr>
                </a:outerShdw>
              </a:effectLst>
            </a:endParaRPr>
          </a:p>
        </p:txBody>
      </p:sp>
      <p:sp>
        <p:nvSpPr>
          <p:cNvPr id="59395" name="Rectangle 3"/>
          <p:cNvSpPr>
            <a:spLocks noChangeArrowheads="1"/>
          </p:cNvSpPr>
          <p:nvPr/>
        </p:nvSpPr>
        <p:spPr bwMode="auto">
          <a:xfrm>
            <a:off x="3886152" y="2228766"/>
            <a:ext cx="1221809" cy="540148"/>
          </a:xfrm>
          <a:prstGeom prst="rect">
            <a:avLst/>
          </a:prstGeom>
          <a:noFill/>
          <a:ln w="9525">
            <a:noFill/>
            <a:miter lim="800000"/>
            <a:headEnd/>
            <a:tailEnd/>
          </a:ln>
          <a:effectLst/>
        </p:spPr>
        <p:txBody>
          <a:bodyPr wrap="none">
            <a:spAutoFit/>
          </a:bodyPr>
          <a:lstStyle/>
          <a:p>
            <a:r>
              <a:rPr lang="es-PE" sz="1455" b="1" dirty="0">
                <a:solidFill>
                  <a:srgbClr val="0061A9"/>
                </a:solidFill>
              </a:rPr>
              <a:t>Ho :   μ1 = 30</a:t>
            </a:r>
          </a:p>
          <a:p>
            <a:r>
              <a:rPr lang="es-PE" sz="1455" b="1" dirty="0">
                <a:solidFill>
                  <a:srgbClr val="0061A9"/>
                </a:solidFill>
              </a:rPr>
              <a:t>H1 :   μ1 ≠ 30 </a:t>
            </a:r>
            <a:endParaRPr lang="es-ES_tradnl" sz="1455" b="1" dirty="0">
              <a:solidFill>
                <a:srgbClr val="0061A9"/>
              </a:solidFill>
            </a:endParaRPr>
          </a:p>
        </p:txBody>
      </p:sp>
      <p:sp>
        <p:nvSpPr>
          <p:cNvPr id="59396" name="Text Box 4"/>
          <p:cNvSpPr txBox="1">
            <a:spLocks noChangeArrowheads="1"/>
          </p:cNvSpPr>
          <p:nvPr/>
        </p:nvSpPr>
        <p:spPr bwMode="auto">
          <a:xfrm>
            <a:off x="1624976" y="2857460"/>
            <a:ext cx="5572555" cy="1162754"/>
          </a:xfrm>
          <a:prstGeom prst="rect">
            <a:avLst/>
          </a:prstGeom>
          <a:noFill/>
          <a:ln w="9525">
            <a:noFill/>
            <a:miter lim="800000"/>
            <a:headEnd/>
            <a:tailEnd/>
          </a:ln>
          <a:effectLst/>
        </p:spPr>
        <p:txBody>
          <a:bodyPr wrap="square">
            <a:spAutoFit/>
          </a:bodyPr>
          <a:lstStyle/>
          <a:p>
            <a:pPr algn="ctr">
              <a:spcBef>
                <a:spcPct val="50000"/>
              </a:spcBef>
            </a:pPr>
            <a:r>
              <a:rPr lang="es-ES_tradnl" b="1" dirty="0"/>
              <a:t>Supuesto distribución normal</a:t>
            </a:r>
          </a:p>
          <a:p>
            <a:pPr algn="ctr">
              <a:spcBef>
                <a:spcPct val="50000"/>
              </a:spcBef>
            </a:pPr>
            <a:r>
              <a:rPr lang="es-ES_tradnl" b="1" dirty="0"/>
              <a:t>varianza poblacional</a:t>
            </a:r>
          </a:p>
          <a:p>
            <a:pPr algn="ctr">
              <a:spcBef>
                <a:spcPct val="50000"/>
              </a:spcBef>
            </a:pPr>
            <a:r>
              <a:rPr lang="es-ES_tradnl" sz="1637" b="1" dirty="0">
                <a:solidFill>
                  <a:srgbClr val="0061A9"/>
                </a:solidFill>
              </a:rPr>
              <a:t>conocida                                     desconocida</a:t>
            </a:r>
          </a:p>
        </p:txBody>
      </p:sp>
      <p:graphicFrame>
        <p:nvGraphicFramePr>
          <p:cNvPr id="145410" name="Object 2"/>
          <p:cNvGraphicFramePr>
            <a:graphicFrameLocks noChangeAspect="1"/>
          </p:cNvGraphicFramePr>
          <p:nvPr/>
        </p:nvGraphicFramePr>
        <p:xfrm>
          <a:off x="2160798" y="4071987"/>
          <a:ext cx="1214457" cy="1191102"/>
        </p:xfrm>
        <a:graphic>
          <a:graphicData uri="http://schemas.openxmlformats.org/presentationml/2006/ole">
            <mc:AlternateContent xmlns:mc="http://schemas.openxmlformats.org/markup-compatibility/2006">
              <mc:Choice xmlns:v="urn:schemas-microsoft-com:vml" Requires="v">
                <p:oleObj spid="_x0000_s11284" name="Ecuación" r:id="rId3" imgW="609480" imgH="596880" progId="Equation.3">
                  <p:embed/>
                </p:oleObj>
              </mc:Choice>
              <mc:Fallback>
                <p:oleObj name="Ecuación" r:id="rId3" imgW="609480" imgH="596880" progId="Equation.3">
                  <p:embed/>
                  <p:pic>
                    <p:nvPicPr>
                      <p:cNvPr id="145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798" y="4071987"/>
                        <a:ext cx="1214457" cy="1191102"/>
                      </a:xfrm>
                      <a:prstGeom prst="rect">
                        <a:avLst/>
                      </a:prstGeom>
                      <a:noFill/>
                      <a:ln>
                        <a:noFill/>
                      </a:ln>
                    </p:spPr>
                  </p:pic>
                </p:oleObj>
              </mc:Fallback>
            </mc:AlternateContent>
          </a:graphicData>
        </a:graphic>
      </p:graphicFrame>
      <p:graphicFrame>
        <p:nvGraphicFramePr>
          <p:cNvPr id="145411" name="Object 3"/>
          <p:cNvGraphicFramePr>
            <a:graphicFrameLocks noChangeAspect="1"/>
          </p:cNvGraphicFramePr>
          <p:nvPr/>
        </p:nvGraphicFramePr>
        <p:xfrm>
          <a:off x="5291077" y="4016050"/>
          <a:ext cx="1081993" cy="1191102"/>
        </p:xfrm>
        <a:graphic>
          <a:graphicData uri="http://schemas.openxmlformats.org/presentationml/2006/ole">
            <mc:AlternateContent xmlns:mc="http://schemas.openxmlformats.org/markup-compatibility/2006">
              <mc:Choice xmlns:v="urn:schemas-microsoft-com:vml" Requires="v">
                <p:oleObj spid="_x0000_s11285" name="Ecuación" r:id="rId5" imgW="583920" imgH="634680" progId="Equation.3">
                  <p:embed/>
                </p:oleObj>
              </mc:Choice>
              <mc:Fallback>
                <p:oleObj name="Ecuación" r:id="rId5" imgW="583920" imgH="634680" progId="Equation.3">
                  <p:embed/>
                  <p:pic>
                    <p:nvPicPr>
                      <p:cNvPr id="145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077" y="4016050"/>
                        <a:ext cx="1081993" cy="11911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297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53634" y="1232128"/>
            <a:ext cx="5029553" cy="369332"/>
          </a:xfrm>
          <a:prstGeom prst="rect">
            <a:avLst/>
          </a:prstGeom>
          <a:noFill/>
          <a:ln w="9525">
            <a:noFill/>
            <a:miter lim="800000"/>
            <a:headEnd/>
            <a:tailEnd/>
          </a:ln>
          <a:effectLst/>
        </p:spPr>
        <p:txBody>
          <a:bodyPr>
            <a:spAutoFit/>
          </a:bodyPr>
          <a:lstStyle/>
          <a:p>
            <a:pPr algn="ctr">
              <a:spcBef>
                <a:spcPct val="50000"/>
              </a:spcBef>
            </a:pPr>
            <a:r>
              <a:rPr lang="es-ES" b="1" dirty="0">
                <a:solidFill>
                  <a:schemeClr val="tx2"/>
                </a:solidFill>
                <a:effectLst>
                  <a:outerShdw blurRad="38100" dist="38100" dir="2700000" algn="tl">
                    <a:srgbClr val="000000">
                      <a:alpha val="43137"/>
                    </a:srgbClr>
                  </a:outerShdw>
                </a:effectLst>
              </a:rPr>
              <a:t>COMPARACIÓN DE DOS MEDIAS INDEPENDIENTES  </a:t>
            </a:r>
            <a:r>
              <a:rPr lang="es-PE" b="1" baseline="30000" dirty="0">
                <a:solidFill>
                  <a:schemeClr val="tx2"/>
                </a:solidFill>
                <a:effectLst>
                  <a:outerShdw blurRad="38100" dist="38100" dir="2700000" algn="tl">
                    <a:srgbClr val="000000">
                      <a:alpha val="43137"/>
                    </a:srgbClr>
                  </a:outerShdw>
                </a:effectLst>
              </a:rPr>
              <a:t> </a:t>
            </a:r>
            <a:endParaRPr lang="es-ES_tradnl" b="1" baseline="30000" dirty="0">
              <a:solidFill>
                <a:schemeClr val="tx2"/>
              </a:solidFill>
              <a:effectLst>
                <a:outerShdw blurRad="38100" dist="38100" dir="2700000" algn="tl">
                  <a:srgbClr val="000000">
                    <a:alpha val="43137"/>
                  </a:srgbClr>
                </a:outerShdw>
              </a:effectLst>
            </a:endParaRPr>
          </a:p>
        </p:txBody>
      </p:sp>
      <p:sp>
        <p:nvSpPr>
          <p:cNvPr id="16397" name="Text Box 13"/>
          <p:cNvSpPr txBox="1">
            <a:spLocks noChangeArrowheads="1"/>
          </p:cNvSpPr>
          <p:nvPr/>
        </p:nvSpPr>
        <p:spPr bwMode="auto">
          <a:xfrm>
            <a:off x="3125279" y="2143027"/>
            <a:ext cx="2686239" cy="596189"/>
          </a:xfrm>
          <a:prstGeom prst="rect">
            <a:avLst/>
          </a:prstGeom>
          <a:noFill/>
          <a:ln w="9525">
            <a:noFill/>
            <a:miter lim="800000"/>
            <a:headEnd/>
            <a:tailEnd/>
          </a:ln>
          <a:effectLst/>
        </p:spPr>
        <p:txBody>
          <a:bodyPr>
            <a:spAutoFit/>
          </a:bodyPr>
          <a:lstStyle/>
          <a:p>
            <a:pPr algn="ctr"/>
            <a:r>
              <a:rPr lang="es-PE" sz="1637" b="1" dirty="0">
                <a:solidFill>
                  <a:srgbClr val="0061A9"/>
                </a:solidFill>
              </a:rPr>
              <a:t>Ho :   μ1 -  μ2 = 0</a:t>
            </a:r>
          </a:p>
          <a:p>
            <a:pPr algn="ctr"/>
            <a:r>
              <a:rPr lang="es-PE" sz="1637" b="1" dirty="0">
                <a:solidFill>
                  <a:srgbClr val="0061A9"/>
                </a:solidFill>
              </a:rPr>
              <a:t>H1 :   μ1 -  μ2 ≠ 0 </a:t>
            </a:r>
            <a:endParaRPr lang="es-ES_tradnl" sz="1637" b="1" dirty="0">
              <a:solidFill>
                <a:srgbClr val="0061A9"/>
              </a:solidFill>
            </a:endParaRPr>
          </a:p>
        </p:txBody>
      </p:sp>
      <p:sp>
        <p:nvSpPr>
          <p:cNvPr id="16399" name="Text Box 15"/>
          <p:cNvSpPr txBox="1">
            <a:spLocks noChangeArrowheads="1"/>
          </p:cNvSpPr>
          <p:nvPr/>
        </p:nvSpPr>
        <p:spPr bwMode="auto">
          <a:xfrm>
            <a:off x="2000070" y="2857460"/>
            <a:ext cx="5543939" cy="784830"/>
          </a:xfrm>
          <a:prstGeom prst="rect">
            <a:avLst/>
          </a:prstGeom>
          <a:noFill/>
          <a:ln w="9525">
            <a:noFill/>
            <a:miter lim="800000"/>
            <a:headEnd/>
            <a:tailEnd/>
          </a:ln>
          <a:effectLst/>
        </p:spPr>
        <p:txBody>
          <a:bodyPr>
            <a:spAutoFit/>
          </a:bodyPr>
          <a:lstStyle/>
          <a:p>
            <a:pPr algn="ctr">
              <a:spcBef>
                <a:spcPct val="50000"/>
              </a:spcBef>
            </a:pPr>
            <a:r>
              <a:rPr lang="es-ES_tradnl" sz="1500" b="1" dirty="0"/>
              <a:t>En la práctica el valor de varianzas poblacionales se desconoce y las varianzas muéstrales siempre tienen pequeñas diferencias por ello se saca la varianza mancomunada.</a:t>
            </a:r>
          </a:p>
        </p:txBody>
      </p:sp>
      <mc:AlternateContent xmlns:mc="http://schemas.openxmlformats.org/markup-compatibility/2006" xmlns:a14="http://schemas.microsoft.com/office/drawing/2010/main">
        <mc:Choice Requires="a14">
          <p:sp>
            <p:nvSpPr>
              <p:cNvPr id="2" name="Rectangle 1"/>
              <p:cNvSpPr/>
              <p:nvPr/>
            </p:nvSpPr>
            <p:spPr>
              <a:xfrm>
                <a:off x="3491198" y="4149535"/>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xmlns="">
          <p:sp>
            <p:nvSpPr>
              <p:cNvPr id="2" name="Rectangle 1"/>
              <p:cNvSpPr>
                <a:spLocks noRot="1" noChangeAspect="1" noMove="1" noResize="1" noEditPoints="1" noAdjustHandles="1" noChangeArrowheads="1" noChangeShapeType="1" noTextEdit="1"/>
              </p:cNvSpPr>
              <p:nvPr/>
            </p:nvSpPr>
            <p:spPr>
              <a:xfrm>
                <a:off x="3491198" y="4149535"/>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78052" y="4284867"/>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xmlns="">
          <p:sp>
            <p:nvSpPr>
              <p:cNvPr id="3" name="Rectangle 2"/>
              <p:cNvSpPr>
                <a:spLocks noRot="1" noChangeAspect="1" noMove="1" noResize="1" noEditPoints="1" noAdjustHandles="1" noChangeArrowheads="1" noChangeShapeType="1" noTextEdit="1"/>
              </p:cNvSpPr>
              <p:nvPr/>
            </p:nvSpPr>
            <p:spPr>
              <a:xfrm>
                <a:off x="478052" y="4284867"/>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513241" y="4318020"/>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xmlns="">
          <p:sp>
            <p:nvSpPr>
              <p:cNvPr id="4" name="Rectangle 3"/>
              <p:cNvSpPr>
                <a:spLocks noRot="1" noChangeAspect="1" noMove="1" noResize="1" noEditPoints="1" noAdjustHandles="1" noChangeArrowheads="1" noChangeShapeType="1" noTextEdit="1"/>
              </p:cNvSpPr>
              <p:nvPr/>
            </p:nvSpPr>
            <p:spPr>
              <a:xfrm>
                <a:off x="6513241" y="4318020"/>
                <a:ext cx="1796710" cy="344261"/>
              </a:xfrm>
              <a:prstGeom prst="rect">
                <a:avLst/>
              </a:prstGeom>
              <a:blipFill>
                <a:blip r:embed="rId4"/>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83814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flipH="1" flipV="1">
            <a:off x="1657350" y="4229100"/>
            <a:ext cx="0" cy="22860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sp>
        <p:nvSpPr>
          <p:cNvPr id="3" name="Line 4"/>
          <p:cNvSpPr>
            <a:spLocks noChangeShapeType="1"/>
          </p:cNvSpPr>
          <p:nvPr/>
        </p:nvSpPr>
        <p:spPr bwMode="auto">
          <a:xfrm flipV="1">
            <a:off x="2183321" y="4572000"/>
            <a:ext cx="0" cy="40005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grpSp>
        <p:nvGrpSpPr>
          <p:cNvPr id="4" name="Group 3"/>
          <p:cNvGrpSpPr/>
          <p:nvPr/>
        </p:nvGrpSpPr>
        <p:grpSpPr>
          <a:xfrm>
            <a:off x="674562" y="1495579"/>
            <a:ext cx="4857750" cy="1784058"/>
            <a:chOff x="1752600" y="2133600"/>
            <a:chExt cx="6477000" cy="2378744"/>
          </a:xfrm>
        </p:grpSpPr>
        <p:sp>
          <p:nvSpPr>
            <p:cNvPr id="5" name="Freeform 4"/>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6" name="Freeform 5"/>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7" name="Freeform 6"/>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8" name="Rectangle 7"/>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9"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10"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11"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12" name="Rectangle 11"/>
              <p:cNvSpPr/>
              <p:nvPr/>
            </p:nvSpPr>
            <p:spPr>
              <a:xfrm>
                <a:off x="2765417" y="2981480"/>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12" name="Rectangle 11"/>
              <p:cNvSpPr>
                <a:spLocks noRot="1" noChangeAspect="1" noMove="1" noResize="1" noEditPoints="1" noAdjustHandles="1" noChangeArrowheads="1" noChangeShapeType="1" noTextEdit="1"/>
              </p:cNvSpPr>
              <p:nvPr/>
            </p:nvSpPr>
            <p:spPr>
              <a:xfrm>
                <a:off x="2765417" y="2981480"/>
                <a:ext cx="319768" cy="300082"/>
              </a:xfrm>
              <a:prstGeom prst="rect">
                <a:avLst/>
              </a:prstGeom>
              <a:blipFill>
                <a:blip r:embed="rId2"/>
                <a:stretch>
                  <a:fillRect/>
                </a:stretch>
              </a:blipFill>
            </p:spPr>
            <p:txBody>
              <a:bodyPr/>
              <a:lstStyle/>
              <a:p>
                <a:r>
                  <a:rPr lang="en-GB">
                    <a:noFill/>
                  </a:rPr>
                  <a:t> </a:t>
                </a:r>
              </a:p>
            </p:txBody>
          </p:sp>
        </mc:Fallback>
      </mc:AlternateContent>
      <p:cxnSp>
        <p:nvCxnSpPr>
          <p:cNvPr id="13" name="Straight Connector 12"/>
          <p:cNvCxnSpPr/>
          <p:nvPr/>
        </p:nvCxnSpPr>
        <p:spPr>
          <a:xfrm>
            <a:off x="2833715" y="3046605"/>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Right Brace 13"/>
          <p:cNvSpPr/>
          <p:nvPr/>
        </p:nvSpPr>
        <p:spPr>
          <a:xfrm rot="5400000">
            <a:off x="3457812" y="2799961"/>
            <a:ext cx="121486" cy="11946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5" name="Right Brace 14"/>
          <p:cNvSpPr/>
          <p:nvPr/>
        </p:nvSpPr>
        <p:spPr>
          <a:xfrm rot="5400000">
            <a:off x="2266177" y="2822299"/>
            <a:ext cx="130336" cy="11769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16" name="Rectangle 15"/>
              <p:cNvSpPr/>
              <p:nvPr/>
            </p:nvSpPr>
            <p:spPr>
              <a:xfrm>
                <a:off x="3571223" y="3477142"/>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6" name="Rectangle 15"/>
              <p:cNvSpPr>
                <a:spLocks noRot="1" noChangeAspect="1" noMove="1" noResize="1" noEditPoints="1" noAdjustHandles="1" noChangeArrowheads="1" noChangeShapeType="1" noTextEdit="1"/>
              </p:cNvSpPr>
              <p:nvPr/>
            </p:nvSpPr>
            <p:spPr>
              <a:xfrm>
                <a:off x="3571223" y="3477142"/>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993866" y="3506785"/>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7" name="Rectangle 16"/>
              <p:cNvSpPr>
                <a:spLocks noRot="1" noChangeAspect="1" noMove="1" noResize="1" noEditPoints="1" noAdjustHandles="1" noChangeArrowheads="1" noChangeShapeType="1" noTextEdit="1"/>
              </p:cNvSpPr>
              <p:nvPr/>
            </p:nvSpPr>
            <p:spPr>
              <a:xfrm>
                <a:off x="1993866" y="3506785"/>
                <a:ext cx="313484" cy="300082"/>
              </a:xfrm>
              <a:prstGeom prst="rect">
                <a:avLst/>
              </a:prstGeom>
              <a:blipFill>
                <a:blip r:embed="rId4"/>
                <a:stretch>
                  <a:fillRect/>
                </a:stretch>
              </a:blipFill>
            </p:spPr>
            <p:txBody>
              <a:bodyPr/>
              <a:lstStyle/>
              <a:p>
                <a:r>
                  <a:rPr lang="en-GB">
                    <a:noFill/>
                  </a:rPr>
                  <a:t> </a:t>
                </a:r>
              </a:p>
            </p:txBody>
          </p:sp>
        </mc:Fallback>
      </mc:AlternateContent>
      <p:cxnSp>
        <p:nvCxnSpPr>
          <p:cNvPr id="18" name="Straight Arrow Connector 17"/>
          <p:cNvCxnSpPr/>
          <p:nvPr/>
        </p:nvCxnSpPr>
        <p:spPr>
          <a:xfrm>
            <a:off x="1741453" y="2267244"/>
            <a:ext cx="0" cy="6427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5874" y="2199150"/>
            <a:ext cx="0" cy="7108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rot="5400000">
            <a:off x="4466549" y="3004563"/>
            <a:ext cx="120728" cy="82207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1" name="Rectangle 20"/>
              <p:cNvSpPr/>
              <p:nvPr/>
            </p:nvSpPr>
            <p:spPr>
              <a:xfrm>
                <a:off x="4098189" y="3466281"/>
                <a:ext cx="909673"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=10%</m:t>
                      </m:r>
                    </m:oMath>
                  </m:oMathPara>
                </a14:m>
                <a:endParaRPr lang="en-GB" sz="1350" dirty="0">
                  <a:latin typeface="Symbol" panose="05050102010706020507" pitchFamily="18" charset="2"/>
                </a:endParaRPr>
              </a:p>
            </p:txBody>
          </p:sp>
        </mc:Choice>
        <mc:Fallback xmlns="">
          <p:sp>
            <p:nvSpPr>
              <p:cNvPr id="21" name="Rectangle 20"/>
              <p:cNvSpPr>
                <a:spLocks noRot="1" noChangeAspect="1" noMove="1" noResize="1" noEditPoints="1" noAdjustHandles="1" noChangeArrowheads="1" noChangeShapeType="1" noTextEdit="1"/>
              </p:cNvSpPr>
              <p:nvPr/>
            </p:nvSpPr>
            <p:spPr>
              <a:xfrm>
                <a:off x="4098189" y="3466281"/>
                <a:ext cx="909673" cy="30008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982405" y="3458021"/>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22" name="Rectangle 21"/>
              <p:cNvSpPr>
                <a:spLocks noRot="1" noChangeAspect="1" noMove="1" noResize="1" noEditPoints="1" noAdjustHandles="1" noChangeArrowheads="1" noChangeShapeType="1" noTextEdit="1"/>
              </p:cNvSpPr>
              <p:nvPr/>
            </p:nvSpPr>
            <p:spPr>
              <a:xfrm>
                <a:off x="982405" y="3458021"/>
                <a:ext cx="337400" cy="300082"/>
              </a:xfrm>
              <a:prstGeom prst="rect">
                <a:avLst/>
              </a:prstGeom>
              <a:blipFill>
                <a:blip r:embed="rId6"/>
                <a:stretch>
                  <a:fillRect/>
                </a:stretch>
              </a:blipFill>
            </p:spPr>
            <p:txBody>
              <a:bodyPr/>
              <a:lstStyle/>
              <a:p>
                <a:r>
                  <a:rPr lang="en-GB">
                    <a:noFill/>
                  </a:rPr>
                  <a:t> </a:t>
                </a:r>
              </a:p>
            </p:txBody>
          </p:sp>
        </mc:Fallback>
      </mc:AlternateContent>
      <p:sp>
        <p:nvSpPr>
          <p:cNvPr id="23" name="Right Brace 22"/>
          <p:cNvSpPr/>
          <p:nvPr/>
        </p:nvSpPr>
        <p:spPr>
          <a:xfrm rot="5400000">
            <a:off x="1248461" y="2992063"/>
            <a:ext cx="153530" cy="8324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4" name="Rectangle 23"/>
              <p:cNvSpPr/>
              <p:nvPr/>
            </p:nvSpPr>
            <p:spPr>
              <a:xfrm>
                <a:off x="3967876" y="1909885"/>
                <a:ext cx="440799" cy="300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24" name="Rectangle 23"/>
              <p:cNvSpPr>
                <a:spLocks noRot="1" noChangeAspect="1" noMove="1" noResize="1" noEditPoints="1" noAdjustHandles="1" noChangeArrowheads="1" noChangeShapeType="1" noTextEdit="1"/>
              </p:cNvSpPr>
              <p:nvPr/>
            </p:nvSpPr>
            <p:spPr>
              <a:xfrm>
                <a:off x="3967876" y="1909885"/>
                <a:ext cx="440799" cy="30008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567007" y="1922151"/>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25" name="Rectangle 24"/>
              <p:cNvSpPr>
                <a:spLocks noRot="1" noChangeAspect="1" noMove="1" noResize="1" noEditPoints="1" noAdjustHandles="1" noChangeArrowheads="1" noChangeShapeType="1" noTextEdit="1"/>
              </p:cNvSpPr>
              <p:nvPr/>
            </p:nvSpPr>
            <p:spPr>
              <a:xfrm>
                <a:off x="1567007" y="1922151"/>
                <a:ext cx="426720" cy="300082"/>
              </a:xfrm>
              <a:prstGeom prst="rect">
                <a:avLst/>
              </a:prstGeom>
              <a:blipFill>
                <a:blip r:embed="rId8"/>
                <a:stretch>
                  <a:fillRect/>
                </a:stretch>
              </a:blipFill>
            </p:spPr>
            <p:txBody>
              <a:bodyPr/>
              <a:lstStyle/>
              <a:p>
                <a:r>
                  <a:rPr lang="en-GB">
                    <a:noFill/>
                  </a:rPr>
                  <a:t> </a:t>
                </a:r>
              </a:p>
            </p:txBody>
          </p:sp>
        </mc:Fallback>
      </mc:AlternateContent>
      <p:grpSp>
        <p:nvGrpSpPr>
          <p:cNvPr id="26" name="Group 25"/>
          <p:cNvGrpSpPr/>
          <p:nvPr/>
        </p:nvGrpSpPr>
        <p:grpSpPr>
          <a:xfrm>
            <a:off x="674562" y="3790603"/>
            <a:ext cx="4857750" cy="1784058"/>
            <a:chOff x="1752600" y="2133600"/>
            <a:chExt cx="6477000" cy="2378744"/>
          </a:xfrm>
        </p:grpSpPr>
        <p:sp>
          <p:nvSpPr>
            <p:cNvPr id="27" name="Freeform 26"/>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8" name="Freeform 27"/>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9" name="Freeform 28"/>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30" name="Rectangle 29"/>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31"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32"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33"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34" name="Rectangle 33"/>
              <p:cNvSpPr/>
              <p:nvPr/>
            </p:nvSpPr>
            <p:spPr>
              <a:xfrm>
                <a:off x="2765417" y="5276503"/>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34" name="Rectangle 33"/>
              <p:cNvSpPr>
                <a:spLocks noRot="1" noChangeAspect="1" noMove="1" noResize="1" noEditPoints="1" noAdjustHandles="1" noChangeArrowheads="1" noChangeShapeType="1" noTextEdit="1"/>
              </p:cNvSpPr>
              <p:nvPr/>
            </p:nvSpPr>
            <p:spPr>
              <a:xfrm>
                <a:off x="2765417" y="5276503"/>
                <a:ext cx="319768" cy="300082"/>
              </a:xfrm>
              <a:prstGeom prst="rect">
                <a:avLst/>
              </a:prstGeom>
              <a:blipFill>
                <a:blip r:embed="rId9"/>
                <a:stretch>
                  <a:fillRect/>
                </a:stretch>
              </a:blipFill>
            </p:spPr>
            <p:txBody>
              <a:bodyPr/>
              <a:lstStyle/>
              <a:p>
                <a:r>
                  <a:rPr lang="en-GB">
                    <a:noFill/>
                  </a:rPr>
                  <a:t> </a:t>
                </a:r>
              </a:p>
            </p:txBody>
          </p:sp>
        </mc:Fallback>
      </mc:AlternateContent>
      <p:cxnSp>
        <p:nvCxnSpPr>
          <p:cNvPr id="35" name="Straight Connector 34"/>
          <p:cNvCxnSpPr/>
          <p:nvPr/>
        </p:nvCxnSpPr>
        <p:spPr>
          <a:xfrm>
            <a:off x="2833715" y="5341628"/>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Right Brace 35"/>
          <p:cNvSpPr/>
          <p:nvPr/>
        </p:nvSpPr>
        <p:spPr>
          <a:xfrm rot="5400000">
            <a:off x="3643312" y="4870456"/>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7" name="Right Brace 36"/>
          <p:cNvSpPr/>
          <p:nvPr/>
        </p:nvSpPr>
        <p:spPr>
          <a:xfrm rot="5400000">
            <a:off x="2065954" y="4878070"/>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38" name="Rectangle 37"/>
              <p:cNvSpPr/>
              <p:nvPr/>
            </p:nvSpPr>
            <p:spPr>
              <a:xfrm>
                <a:off x="3571223" y="5733137"/>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8" name="Rectangle 37"/>
              <p:cNvSpPr>
                <a:spLocks noRot="1" noChangeAspect="1" noMove="1" noResize="1" noEditPoints="1" noAdjustHandles="1" noChangeArrowheads="1" noChangeShapeType="1" noTextEdit="1"/>
              </p:cNvSpPr>
              <p:nvPr/>
            </p:nvSpPr>
            <p:spPr>
              <a:xfrm>
                <a:off x="3571223" y="5733137"/>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993866" y="5762780"/>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9" name="Rectangle 38"/>
              <p:cNvSpPr>
                <a:spLocks noRot="1" noChangeAspect="1" noMove="1" noResize="1" noEditPoints="1" noAdjustHandles="1" noChangeArrowheads="1" noChangeShapeType="1" noTextEdit="1"/>
              </p:cNvSpPr>
              <p:nvPr/>
            </p:nvSpPr>
            <p:spPr>
              <a:xfrm>
                <a:off x="1993866" y="5762780"/>
                <a:ext cx="313484" cy="300082"/>
              </a:xfrm>
              <a:prstGeom prst="rect">
                <a:avLst/>
              </a:prstGeom>
              <a:blipFill>
                <a:blip r:embed="rId10"/>
                <a:stretch>
                  <a:fillRect/>
                </a:stretch>
              </a:blipFill>
            </p:spPr>
            <p:txBody>
              <a:bodyPr/>
              <a:lstStyle/>
              <a:p>
                <a:r>
                  <a:rPr lang="en-GB">
                    <a:noFill/>
                  </a:rPr>
                  <a:t> </a:t>
                </a:r>
              </a:p>
            </p:txBody>
          </p:sp>
        </mc:Fallback>
      </mc:AlternateContent>
      <p:cxnSp>
        <p:nvCxnSpPr>
          <p:cNvPr id="40" name="Straight Arrow Connector 39"/>
          <p:cNvCxnSpPr/>
          <p:nvPr/>
        </p:nvCxnSpPr>
        <p:spPr>
          <a:xfrm>
            <a:off x="1343878" y="4813170"/>
            <a:ext cx="0" cy="3906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97199" y="4753078"/>
            <a:ext cx="0" cy="450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rot="5400000">
            <a:off x="4653734" y="5447742"/>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3" name="Rectangle 42"/>
              <p:cNvSpPr/>
              <p:nvPr/>
            </p:nvSpPr>
            <p:spPr>
              <a:xfrm>
                <a:off x="4408675" y="5733137"/>
                <a:ext cx="81349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=5%</m:t>
                      </m:r>
                    </m:oMath>
                  </m:oMathPara>
                </a14:m>
                <a:endParaRPr lang="en-GB" sz="1350" dirty="0">
                  <a:latin typeface="Symbol" panose="05050102010706020507" pitchFamily="18" charset="2"/>
                </a:endParaRPr>
              </a:p>
            </p:txBody>
          </p:sp>
        </mc:Choice>
        <mc:Fallback xmlns="">
          <p:sp>
            <p:nvSpPr>
              <p:cNvPr id="43" name="Rectangle 42"/>
              <p:cNvSpPr>
                <a:spLocks noRot="1" noChangeAspect="1" noMove="1" noResize="1" noEditPoints="1" noAdjustHandles="1" noChangeArrowheads="1" noChangeShapeType="1" noTextEdit="1"/>
              </p:cNvSpPr>
              <p:nvPr/>
            </p:nvSpPr>
            <p:spPr>
              <a:xfrm>
                <a:off x="4408675" y="5733137"/>
                <a:ext cx="813492" cy="30008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82405" y="5714016"/>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44" name="Rectangle 43"/>
              <p:cNvSpPr>
                <a:spLocks noRot="1" noChangeAspect="1" noMove="1" noResize="1" noEditPoints="1" noAdjustHandles="1" noChangeArrowheads="1" noChangeShapeType="1" noTextEdit="1"/>
              </p:cNvSpPr>
              <p:nvPr/>
            </p:nvSpPr>
            <p:spPr>
              <a:xfrm>
                <a:off x="982405" y="5714016"/>
                <a:ext cx="337400" cy="300082"/>
              </a:xfrm>
              <a:prstGeom prst="rect">
                <a:avLst/>
              </a:prstGeom>
              <a:blipFill>
                <a:blip r:embed="rId12"/>
                <a:stretch>
                  <a:fillRect/>
                </a:stretch>
              </a:blipFill>
            </p:spPr>
            <p:txBody>
              <a:bodyPr/>
              <a:lstStyle/>
              <a:p>
                <a:r>
                  <a:rPr lang="en-GB">
                    <a:noFill/>
                  </a:rPr>
                  <a:t> </a:t>
                </a:r>
              </a:p>
            </p:txBody>
          </p:sp>
        </mc:Fallback>
      </mc:AlternateContent>
      <p:sp>
        <p:nvSpPr>
          <p:cNvPr id="45" name="Right Brace 44"/>
          <p:cNvSpPr/>
          <p:nvPr/>
        </p:nvSpPr>
        <p:spPr>
          <a:xfrm rot="5400000">
            <a:off x="1053789" y="5456831"/>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6" name="Rectangle 45"/>
              <p:cNvSpPr/>
              <p:nvPr/>
            </p:nvSpPr>
            <p:spPr>
              <a:xfrm>
                <a:off x="4329871" y="4415012"/>
                <a:ext cx="44595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46" name="Rectangle 45"/>
              <p:cNvSpPr>
                <a:spLocks noRot="1" noChangeAspect="1" noMove="1" noResize="1" noEditPoints="1" noAdjustHandles="1" noChangeArrowheads="1" noChangeShapeType="1" noTextEdit="1"/>
              </p:cNvSpPr>
              <p:nvPr/>
            </p:nvSpPr>
            <p:spPr>
              <a:xfrm>
                <a:off x="4329871" y="4415012"/>
                <a:ext cx="445956" cy="30008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169432" y="4434443"/>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47" name="Rectangle 46"/>
              <p:cNvSpPr>
                <a:spLocks noRot="1" noChangeAspect="1" noMove="1" noResize="1" noEditPoints="1" noAdjustHandles="1" noChangeArrowheads="1" noChangeShapeType="1" noTextEdit="1"/>
              </p:cNvSpPr>
              <p:nvPr/>
            </p:nvSpPr>
            <p:spPr>
              <a:xfrm>
                <a:off x="1169432" y="4434443"/>
                <a:ext cx="426720" cy="300082"/>
              </a:xfrm>
              <a:prstGeom prst="rect">
                <a:avLst/>
              </a:prstGeom>
              <a:blipFill>
                <a:blip r:embed="rId8"/>
                <a:stretch>
                  <a:fillRect/>
                </a:stretch>
              </a:blipFill>
            </p:spPr>
            <p:txBody>
              <a:bodyPr/>
              <a:lstStyle/>
              <a:p>
                <a:r>
                  <a:rPr lang="en-GB">
                    <a:noFill/>
                  </a:rPr>
                  <a:t> </a:t>
                </a:r>
              </a:p>
            </p:txBody>
          </p:sp>
        </mc:Fallback>
      </mc:AlternateContent>
      <p:cxnSp>
        <p:nvCxnSpPr>
          <p:cNvPr id="48" name="Straight Arrow Connector 47"/>
          <p:cNvCxnSpPr/>
          <p:nvPr/>
        </p:nvCxnSpPr>
        <p:spPr>
          <a:xfrm>
            <a:off x="4244792" y="2011965"/>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4136674" y="4044216"/>
                <a:ext cx="420308" cy="2952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49" name="Rectangle 48"/>
              <p:cNvSpPr>
                <a:spLocks noRot="1" noChangeAspect="1" noMove="1" noResize="1" noEditPoints="1" noAdjustHandles="1" noChangeArrowheads="1" noChangeShapeType="1" noTextEdit="1"/>
              </p:cNvSpPr>
              <p:nvPr/>
            </p:nvSpPr>
            <p:spPr>
              <a:xfrm>
                <a:off x="4136674" y="4044216"/>
                <a:ext cx="420308" cy="295274"/>
              </a:xfrm>
              <a:prstGeom prst="rect">
                <a:avLst/>
              </a:prstGeom>
              <a:blipFill>
                <a:blip r:embed="rId14"/>
                <a:stretch>
                  <a:fillRect/>
                </a:stretch>
              </a:blipFill>
            </p:spPr>
            <p:txBody>
              <a:bodyPr/>
              <a:lstStyle/>
              <a:p>
                <a:r>
                  <a:rPr lang="en-GB">
                    <a:noFill/>
                  </a:rPr>
                  <a:t> </a:t>
                </a:r>
              </a:p>
            </p:txBody>
          </p:sp>
        </mc:Fallback>
      </mc:AlternateContent>
      <p:sp>
        <p:nvSpPr>
          <p:cNvPr id="50" name="Right Brace 49"/>
          <p:cNvSpPr/>
          <p:nvPr/>
        </p:nvSpPr>
        <p:spPr>
          <a:xfrm rot="5400000">
            <a:off x="4538799" y="4999421"/>
            <a:ext cx="110162" cy="6881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51" name="Rectangle 50"/>
              <p:cNvSpPr/>
              <p:nvPr/>
            </p:nvSpPr>
            <p:spPr>
              <a:xfrm>
                <a:off x="4115874" y="3047387"/>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1" name="Rectangle 50"/>
              <p:cNvSpPr>
                <a:spLocks noRot="1" noChangeAspect="1" noMove="1" noResize="1" noEditPoints="1" noAdjustHandles="1" noChangeArrowheads="1" noChangeShapeType="1" noTextEdit="1"/>
              </p:cNvSpPr>
              <p:nvPr/>
            </p:nvSpPr>
            <p:spPr>
              <a:xfrm>
                <a:off x="4115874" y="3047387"/>
                <a:ext cx="963212" cy="300082"/>
              </a:xfrm>
              <a:prstGeom prst="rect">
                <a:avLst/>
              </a:prstGeom>
              <a:blipFill>
                <a:blip r:embed="rId15"/>
                <a:stretch>
                  <a:fillRect/>
                </a:stretch>
              </a:blipFill>
            </p:spPr>
            <p:txBody>
              <a:bodyPr/>
              <a:lstStyle/>
              <a:p>
                <a:r>
                  <a:rPr lang="en-GB">
                    <a:noFill/>
                  </a:rPr>
                  <a:t> </a:t>
                </a:r>
              </a:p>
            </p:txBody>
          </p:sp>
        </mc:Fallback>
      </mc:AlternateContent>
      <p:cxnSp>
        <p:nvCxnSpPr>
          <p:cNvPr id="54" name="Straight Arrow Connector 53"/>
          <p:cNvCxnSpPr/>
          <p:nvPr/>
        </p:nvCxnSpPr>
        <p:spPr>
          <a:xfrm>
            <a:off x="4244792" y="4305789"/>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4130670" y="1704114"/>
                <a:ext cx="714273" cy="2952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55" name="Rectangle 54"/>
              <p:cNvSpPr>
                <a:spLocks noRot="1" noChangeAspect="1" noMove="1" noResize="1" noEditPoints="1" noAdjustHandles="1" noChangeArrowheads="1" noChangeShapeType="1" noTextEdit="1"/>
              </p:cNvSpPr>
              <p:nvPr/>
            </p:nvSpPr>
            <p:spPr>
              <a:xfrm>
                <a:off x="4130670" y="1704114"/>
                <a:ext cx="714273" cy="295274"/>
              </a:xfrm>
              <a:prstGeom prst="rect">
                <a:avLst/>
              </a:prstGeom>
              <a:blipFill>
                <a:blip r:embed="rId16"/>
                <a:stretch>
                  <a:fillRect/>
                </a:stretch>
              </a:blipFill>
            </p:spPr>
            <p:txBody>
              <a:bodyPr/>
              <a:lstStyle/>
              <a:p>
                <a:r>
                  <a:rPr lang="en-GB">
                    <a:noFill/>
                  </a:rPr>
                  <a:t> </a:t>
                </a:r>
              </a:p>
            </p:txBody>
          </p:sp>
        </mc:Fallback>
      </mc:AlternateContent>
      <p:sp>
        <p:nvSpPr>
          <p:cNvPr id="56" name="Right Brace 55"/>
          <p:cNvSpPr/>
          <p:nvPr/>
        </p:nvSpPr>
        <p:spPr>
          <a:xfrm rot="5400000">
            <a:off x="4527673" y="2726463"/>
            <a:ext cx="136380" cy="6639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cxnSp>
        <p:nvCxnSpPr>
          <p:cNvPr id="58" name="Straight Connector 57"/>
          <p:cNvCxnSpPr/>
          <p:nvPr/>
        </p:nvCxnSpPr>
        <p:spPr>
          <a:xfrm>
            <a:off x="4244792" y="1091426"/>
            <a:ext cx="0" cy="4716966"/>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336249" y="5381109"/>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9" name="Rectangle 58"/>
              <p:cNvSpPr>
                <a:spLocks noRot="1" noChangeAspect="1" noMove="1" noResize="1" noEditPoints="1" noAdjustHandles="1" noChangeArrowheads="1" noChangeShapeType="1" noTextEdit="1"/>
              </p:cNvSpPr>
              <p:nvPr/>
            </p:nvSpPr>
            <p:spPr>
              <a:xfrm>
                <a:off x="4336249" y="5381109"/>
                <a:ext cx="963212" cy="300082"/>
              </a:xfrm>
              <a:prstGeom prst="rect">
                <a:avLst/>
              </a:prstGeom>
              <a:blipFill>
                <a:blip r:embed="rId15"/>
                <a:stretch>
                  <a:fillRect/>
                </a:stretch>
              </a:blipFill>
            </p:spPr>
            <p:txBody>
              <a:bodyPr/>
              <a:lstStyle/>
              <a:p>
                <a:r>
                  <a:rPr lang="en-GB">
                    <a:noFill/>
                  </a:rPr>
                  <a:t> </a:t>
                </a:r>
              </a:p>
            </p:txBody>
          </p:sp>
        </mc:Fallback>
      </mc:AlternateContent>
      <p:sp>
        <p:nvSpPr>
          <p:cNvPr id="57" name="Title 2"/>
          <p:cNvSpPr txBox="1">
            <a:spLocks/>
          </p:cNvSpPr>
          <p:nvPr/>
        </p:nvSpPr>
        <p:spPr>
          <a:xfrm>
            <a:off x="641810" y="1038134"/>
            <a:ext cx="8174699" cy="415899"/>
          </a:xfrm>
          <a:prstGeom prst="rect">
            <a:avLst/>
          </a:prstGeom>
        </p:spPr>
        <p:txBody>
          <a:bodyPr/>
          <a:lstStyle>
            <a:lvl1pPr algn="ctr" eaLnBrk="1" hangingPunct="1">
              <a:defRPr lang="es-ES_tradnl" sz="4800" b="1" i="0" smtClean="0">
                <a:solidFill>
                  <a:srgbClr val="0061A9"/>
                </a:solidFill>
                <a:latin typeface="Century Gothic" panose="020B0502020202020204" pitchFamily="34" charset="0"/>
                <a:ea typeface="+mj-ea"/>
                <a:cs typeface="+mj-cs"/>
              </a:defRPr>
            </a:lvl1pPr>
          </a:lstStyle>
          <a:p>
            <a:r>
              <a:rPr lang="en-GB" sz="2183" kern="0"/>
              <a:t>¿Cuando Rechazar la Hipótesis Nula?</a:t>
            </a:r>
            <a:endParaRPr lang="en-GB" sz="2183" kern="0" dirty="0"/>
          </a:p>
        </p:txBody>
      </p:sp>
      <mc:AlternateContent xmlns:mc="http://schemas.openxmlformats.org/markup-compatibility/2006" xmlns:a14="http://schemas.microsoft.com/office/drawing/2010/main">
        <mc:Choice Requires="a14">
          <p:sp>
            <p:nvSpPr>
              <p:cNvPr id="52" name="Rectangle 51"/>
              <p:cNvSpPr/>
              <p:nvPr/>
            </p:nvSpPr>
            <p:spPr>
              <a:xfrm>
                <a:off x="5228945" y="2089827"/>
                <a:ext cx="3797271" cy="2985433"/>
              </a:xfrm>
              <a:prstGeom prst="rect">
                <a:avLst/>
              </a:prstGeom>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&lt;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&gt;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&gt;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&lt;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5228945" y="2089827"/>
                <a:ext cx="3797271" cy="2985433"/>
              </a:xfrm>
              <a:prstGeom prst="rect">
                <a:avLst/>
              </a:prstGeom>
              <a:blipFill>
                <a:blip r:embed="rId1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37858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1465" y="1180232"/>
            <a:ext cx="1345561" cy="400238"/>
          </a:xfrm>
          <a:prstGeom prst="rect">
            <a:avLst/>
          </a:prstGeom>
        </p:spPr>
        <p:txBody>
          <a:bodyPr wrap="none">
            <a:spAutoFit/>
          </a:bodyPr>
          <a:lstStyle/>
          <a:p>
            <a:r>
              <a:rPr lang="es-ES" sz="2001" b="1" dirty="0">
                <a:solidFill>
                  <a:srgbClr val="0061A9"/>
                </a:solidFill>
              </a:rPr>
              <a:t>EJEMPLO 1</a:t>
            </a:r>
          </a:p>
        </p:txBody>
      </p:sp>
      <p:sp>
        <p:nvSpPr>
          <p:cNvPr id="3" name="Rectangle 2"/>
          <p:cNvSpPr/>
          <p:nvPr/>
        </p:nvSpPr>
        <p:spPr>
          <a:xfrm>
            <a:off x="1783019" y="1722497"/>
            <a:ext cx="5543939" cy="553998"/>
          </a:xfrm>
          <a:prstGeom prst="rect">
            <a:avLst/>
          </a:prstGeom>
        </p:spPr>
        <p:txBody>
          <a:bodyPr wrap="square">
            <a:spAutoFit/>
          </a:bodyPr>
          <a:lstStyle/>
          <a:p>
            <a:pPr algn="ctr"/>
            <a:r>
              <a:rPr lang="es-ES" sz="1500" b="1" dirty="0">
                <a:solidFill>
                  <a:schemeClr val="tx2"/>
                </a:solidFill>
                <a:effectLst>
                  <a:outerShdw blurRad="38100" dist="38100" dir="2700000" algn="tl">
                    <a:srgbClr val="000000">
                      <a:alpha val="43137"/>
                    </a:srgbClr>
                  </a:outerShdw>
                </a:effectLst>
              </a:rPr>
              <a:t>PRUEBA DE UNA SOLA MUESTRA CON RESPECTO A UNA SOLA MEDIA (VARIANZA CONOCIDA)</a:t>
            </a:r>
          </a:p>
        </p:txBody>
      </p:sp>
      <p:sp>
        <p:nvSpPr>
          <p:cNvPr id="17410" name="Rectangle 2"/>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09" name="Text Box 1"/>
          <p:cNvSpPr txBox="1">
            <a:spLocks noChangeArrowheads="1"/>
          </p:cNvSpPr>
          <p:nvPr/>
        </p:nvSpPr>
        <p:spPr bwMode="auto">
          <a:xfrm>
            <a:off x="1785722" y="4179152"/>
            <a:ext cx="2571931" cy="1314542"/>
          </a:xfrm>
          <a:prstGeom prst="rect">
            <a:avLst/>
          </a:prstGeom>
          <a:noFill/>
          <a:ln w="9525">
            <a:noFill/>
            <a:miter lim="800000"/>
            <a:headEnd/>
            <a:tailEnd/>
          </a:ln>
        </p:spPr>
        <p:txBody>
          <a:bodyPr vert="horz" wrap="square" lIns="68585" tIns="34293" rIns="68585" bIns="34293" numCol="1" anchor="t" anchorCtr="0" compatLnSpc="1">
            <a:prstTxWarp prst="textNoShape">
              <a:avLst/>
            </a:prstTxWarp>
          </a:bodyPr>
          <a:lstStyle/>
          <a:p>
            <a:pPr defTabSz="685810" fontAlgn="base">
              <a:spcBef>
                <a:spcPct val="0"/>
              </a:spcBef>
              <a:spcAft>
                <a:spcPct val="0"/>
              </a:spcAft>
            </a:pPr>
            <a:r>
              <a:rPr lang="es-ES" sz="1500" dirty="0">
                <a:latin typeface="Calibri" pitchFamily="34" charset="0"/>
                <a:ea typeface="Calibri" pitchFamily="34" charset="0"/>
                <a:cs typeface="Times New Roman" pitchFamily="18" charset="0"/>
              </a:rPr>
              <a:t>Datos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H</a:t>
            </a:r>
            <a:r>
              <a:rPr lang="es-ES" sz="1500" baseline="-30000" dirty="0">
                <a:latin typeface="Calibri" pitchFamily="34" charset="0"/>
                <a:ea typeface="Calibri" pitchFamily="34" charset="0"/>
                <a:cs typeface="Times New Roman" pitchFamily="18" charset="0"/>
              </a:rPr>
              <a:t>0</a:t>
            </a:r>
            <a:r>
              <a:rPr lang="es-ES" sz="1500" dirty="0">
                <a:latin typeface="Calibri" pitchFamily="34" charset="0"/>
                <a:ea typeface="Calibri" pitchFamily="34" charset="0"/>
                <a:cs typeface="Times New Roman" pitchFamily="18" charset="0"/>
              </a:rPr>
              <a:t>: µ=800         H</a:t>
            </a:r>
            <a:r>
              <a:rPr lang="es-ES" sz="1500" baseline="-30000" dirty="0">
                <a:latin typeface="Calibri" pitchFamily="34" charset="0"/>
                <a:ea typeface="Calibri" pitchFamily="34" charset="0"/>
                <a:cs typeface="Times New Roman" pitchFamily="18" charset="0"/>
              </a:rPr>
              <a:t>1</a:t>
            </a:r>
            <a:r>
              <a:rPr lang="es-ES" sz="1500" dirty="0">
                <a:latin typeface="Calibri" pitchFamily="34" charset="0"/>
                <a:ea typeface="Calibri" pitchFamily="34" charset="0"/>
                <a:cs typeface="Times New Roman" pitchFamily="18" charset="0"/>
              </a:rPr>
              <a:t>: µ≠800</a:t>
            </a:r>
            <a:endParaRPr lang="es-ES" sz="1500" dirty="0">
              <a:latin typeface="Arial" pitchFamily="34" charset="0"/>
              <a:cs typeface="Arial" pitchFamily="34" charset="0"/>
            </a:endParaRPr>
          </a:p>
          <a:p>
            <a:pPr defTabSz="685810" eaLnBrk="0" fontAlgn="base" hangingPunct="0">
              <a:spcBef>
                <a:spcPct val="0"/>
              </a:spcBef>
              <a:spcAft>
                <a:spcPct val="0"/>
              </a:spcAft>
            </a:pPr>
            <a:r>
              <a:rPr lang="en-US" sz="1500" dirty="0">
                <a:latin typeface="Calibri" pitchFamily="34" charset="0"/>
                <a:ea typeface="Calibri" pitchFamily="34" charset="0"/>
                <a:cs typeface="Times New Roman" pitchFamily="18" charset="0"/>
              </a:rPr>
              <a:t>σ</a:t>
            </a:r>
            <a:r>
              <a:rPr lang="es-ES" sz="1500" dirty="0">
                <a:latin typeface="Calibri" pitchFamily="34" charset="0"/>
                <a:ea typeface="Calibri" pitchFamily="34" charset="0"/>
                <a:cs typeface="Times New Roman" pitchFamily="18" charset="0"/>
              </a:rPr>
              <a:t>=40 horas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X=788</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Significancia=0.04</a:t>
            </a:r>
            <a:endParaRPr lang="es-ES" sz="1500" dirty="0">
              <a:latin typeface="Arial" pitchFamily="34" charset="0"/>
              <a:cs typeface="Arial" pitchFamily="34" charset="0"/>
            </a:endParaRPr>
          </a:p>
          <a:p>
            <a:pPr defTabSz="685810" eaLnBrk="0" fontAlgn="base" hangingPunct="0">
              <a:spcBef>
                <a:spcPct val="0"/>
              </a:spcBef>
              <a:spcAft>
                <a:spcPct val="0"/>
              </a:spcAft>
            </a:pPr>
            <a:endParaRPr lang="es-ES" sz="1500" dirty="0">
              <a:latin typeface="Arial" pitchFamily="34" charset="0"/>
              <a:cs typeface="Arial" pitchFamily="34" charset="0"/>
            </a:endParaRPr>
          </a:p>
        </p:txBody>
      </p:sp>
      <p:sp>
        <p:nvSpPr>
          <p:cNvPr id="17411" name="Rectangle 3"/>
          <p:cNvSpPr>
            <a:spLocks noChangeArrowheads="1"/>
          </p:cNvSpPr>
          <p:nvPr/>
        </p:nvSpPr>
        <p:spPr bwMode="auto">
          <a:xfrm>
            <a:off x="1526103" y="2649159"/>
            <a:ext cx="5886863" cy="1454250"/>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just" defTabSz="685810" fontAlgn="base">
              <a:spcBef>
                <a:spcPct val="0"/>
              </a:spcBef>
              <a:spcAft>
                <a:spcPct val="0"/>
              </a:spcAft>
            </a:pPr>
            <a:r>
              <a:rPr lang="es-ES" sz="1500" dirty="0">
                <a:cs typeface="Arial" pitchFamily="34" charset="0"/>
              </a:rPr>
              <a:t>Una empresa eléctrica fabrica focos que tienen una duración que se distribuye de forma aproximadamente normal con una </a:t>
            </a:r>
            <a:r>
              <a:rPr lang="es-ES" sz="1500" b="1" dirty="0">
                <a:cs typeface="Arial" pitchFamily="34" charset="0"/>
              </a:rPr>
              <a:t>media de 800 horas</a:t>
            </a:r>
            <a:r>
              <a:rPr lang="es-ES" sz="1500" dirty="0">
                <a:cs typeface="Arial" pitchFamily="34" charset="0"/>
              </a:rPr>
              <a:t> y una </a:t>
            </a:r>
            <a:r>
              <a:rPr lang="es-ES" sz="1500" b="1" dirty="0">
                <a:cs typeface="Arial" pitchFamily="34" charset="0"/>
              </a:rPr>
              <a:t>desviación estándar de 40 hora</a:t>
            </a:r>
            <a:r>
              <a:rPr lang="es-ES" sz="1500" dirty="0">
                <a:cs typeface="Arial" pitchFamily="34" charset="0"/>
              </a:rPr>
              <a:t>s. Pruebe la hipótesis de que  </a:t>
            </a:r>
            <a:r>
              <a:rPr lang="es-ES" sz="1500" b="1" dirty="0">
                <a:cs typeface="Arial" pitchFamily="34" charset="0"/>
              </a:rPr>
              <a:t>µ≠800</a:t>
            </a:r>
            <a:r>
              <a:rPr lang="es-ES" sz="1500" dirty="0">
                <a:cs typeface="Arial" pitchFamily="34" charset="0"/>
              </a:rPr>
              <a:t> horas si una muestra aleatoria de </a:t>
            </a:r>
            <a:r>
              <a:rPr lang="es-ES" sz="1500" b="1" dirty="0">
                <a:cs typeface="Arial" pitchFamily="34" charset="0"/>
              </a:rPr>
              <a:t>30 focos </a:t>
            </a:r>
            <a:r>
              <a:rPr lang="es-ES" sz="1500" dirty="0">
                <a:cs typeface="Arial" pitchFamily="34" charset="0"/>
              </a:rPr>
              <a:t>tiene una duración promedio de </a:t>
            </a:r>
            <a:r>
              <a:rPr lang="es-ES" sz="1500" b="1" dirty="0">
                <a:cs typeface="Arial" pitchFamily="34" charset="0"/>
              </a:rPr>
              <a:t>788 horas</a:t>
            </a:r>
            <a:r>
              <a:rPr lang="es-ES" sz="1500" dirty="0">
                <a:cs typeface="Arial" pitchFamily="34" charset="0"/>
              </a:rPr>
              <a:t>. Utilice un nivel de significancia de </a:t>
            </a:r>
            <a:r>
              <a:rPr lang="es-ES" sz="1500" b="1" dirty="0">
                <a:cs typeface="Arial" pitchFamily="34" charset="0"/>
              </a:rPr>
              <a:t>0.04</a:t>
            </a:r>
            <a:r>
              <a:rPr lang="es-ES" sz="1500" dirty="0">
                <a:cs typeface="Arial" pitchFamily="34" charset="0"/>
              </a:rPr>
              <a:t>.</a:t>
            </a:r>
          </a:p>
          <a:p>
            <a:pPr algn="ctr" defTabSz="685810" eaLnBrk="0" fontAlgn="base" hangingPunct="0">
              <a:spcBef>
                <a:spcPct val="0"/>
              </a:spcBef>
              <a:spcAft>
                <a:spcPct val="0"/>
              </a:spcAft>
            </a:pPr>
            <a:endParaRPr lang="es-ES" sz="1500" dirty="0">
              <a:cs typeface="Arial" pitchFamily="34" charset="0"/>
            </a:endParaRPr>
          </a:p>
        </p:txBody>
      </p:sp>
      <p:pic>
        <p:nvPicPr>
          <p:cNvPr id="1741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2899" y="4500646"/>
            <a:ext cx="1371696" cy="342924"/>
          </a:xfrm>
          <a:prstGeom prst="rect">
            <a:avLst/>
          </a:prstGeom>
          <a:noFill/>
        </p:spPr>
      </p:pic>
      <p:pic>
        <p:nvPicPr>
          <p:cNvPr id="1741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29317" y="4822139"/>
            <a:ext cx="1360032" cy="628694"/>
          </a:xfrm>
          <a:prstGeom prst="rect">
            <a:avLst/>
          </a:prstGeom>
          <a:noFill/>
        </p:spPr>
      </p:pic>
      <p:sp>
        <p:nvSpPr>
          <p:cNvPr id="17415" name="Rectangle 7"/>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16" name="Rectangle 8"/>
          <p:cNvSpPr>
            <a:spLocks noChangeArrowheads="1"/>
          </p:cNvSpPr>
          <p:nvPr/>
        </p:nvSpPr>
        <p:spPr bwMode="auto">
          <a:xfrm>
            <a:off x="1142760" y="1204377"/>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7" name="Rectangle 9"/>
          <p:cNvSpPr>
            <a:spLocks noChangeArrowheads="1"/>
          </p:cNvSpPr>
          <p:nvPr/>
        </p:nvSpPr>
        <p:spPr bwMode="auto">
          <a:xfrm>
            <a:off x="1142760" y="155444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8" name="Rectangle 10"/>
          <p:cNvSpPr>
            <a:spLocks noChangeArrowheads="1"/>
          </p:cNvSpPr>
          <p:nvPr/>
        </p:nvSpPr>
        <p:spPr bwMode="auto">
          <a:xfrm>
            <a:off x="1142760" y="16973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Tree>
    <p:extLst>
      <p:ext uri="{BB962C8B-B14F-4D97-AF65-F5344CB8AC3E}">
        <p14:creationId xmlns:p14="http://schemas.microsoft.com/office/powerpoint/2010/main" val="55263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r="78836"/>
          <a:stretch>
            <a:fillRect/>
          </a:stretch>
        </p:blipFill>
        <p:spPr bwMode="auto">
          <a:xfrm>
            <a:off x="1785723" y="2464519"/>
            <a:ext cx="857310" cy="571540"/>
          </a:xfrm>
          <a:prstGeom prst="rect">
            <a:avLst/>
          </a:prstGeom>
          <a:noFill/>
        </p:spPr>
      </p:pic>
      <p:sp>
        <p:nvSpPr>
          <p:cNvPr id="18436" name="Rectangle 4"/>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8437" name="Rectangle 5"/>
          <p:cNvSpPr>
            <a:spLocks noChangeArrowheads="1"/>
          </p:cNvSpPr>
          <p:nvPr/>
        </p:nvSpPr>
        <p:spPr bwMode="auto">
          <a:xfrm>
            <a:off x="1142760" y="126867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8" name="Rectangle 6"/>
          <p:cNvSpPr>
            <a:spLocks noChangeArrowheads="1"/>
          </p:cNvSpPr>
          <p:nvPr/>
        </p:nvSpPr>
        <p:spPr bwMode="auto">
          <a:xfrm>
            <a:off x="1142760" y="184021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9" name="Rectangle 7"/>
          <p:cNvSpPr>
            <a:spLocks noChangeArrowheads="1"/>
          </p:cNvSpPr>
          <p:nvPr/>
        </p:nvSpPr>
        <p:spPr bwMode="auto">
          <a:xfrm>
            <a:off x="3821848" y="2518134"/>
            <a:ext cx="3429241" cy="992585"/>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ctr" defTabSz="685810" fontAlgn="base">
              <a:spcBef>
                <a:spcPct val="0"/>
              </a:spcBef>
              <a:spcAft>
                <a:spcPct val="0"/>
              </a:spcAft>
            </a:pPr>
            <a:r>
              <a:rPr lang="es-ES" sz="1500" dirty="0">
                <a:latin typeface="Calibri" pitchFamily="34" charset="0"/>
                <a:ea typeface="Times New Roman" pitchFamily="18" charset="0"/>
                <a:cs typeface="Times New Roman" pitchFamily="18" charset="0"/>
              </a:rPr>
              <a:t>Con la resolución del ejercicio se llega a la conclusión de que la duración media de los focos si corresponde a 800 horas por lo que la hipótesis nula es aceptada.</a:t>
            </a:r>
            <a:endParaRPr lang="es-ES" sz="2700" dirty="0">
              <a:latin typeface="Arial" pitchFamily="34" charset="0"/>
              <a:cs typeface="Arial" pitchFamily="34" charset="0"/>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blip>
          <a:srcRect l="25397" r="44973"/>
          <a:stretch>
            <a:fillRect/>
          </a:stretch>
        </p:blipFill>
        <p:spPr bwMode="auto">
          <a:xfrm>
            <a:off x="1517811" y="3321835"/>
            <a:ext cx="1200234" cy="571540"/>
          </a:xfrm>
          <a:prstGeom prst="rect">
            <a:avLst/>
          </a:prstGeom>
          <a:noFill/>
        </p:spPr>
      </p:pic>
      <p:pic>
        <p:nvPicPr>
          <p:cNvPr id="10" name="Picture 2"/>
          <p:cNvPicPr>
            <a:picLocks noChangeAspect="1" noChangeArrowheads="1"/>
          </p:cNvPicPr>
          <p:nvPr/>
        </p:nvPicPr>
        <p:blipFill>
          <a:blip r:embed="rId2" cstate="print">
            <a:clrChange>
              <a:clrFrom>
                <a:srgbClr val="FFFFFF"/>
              </a:clrFrom>
              <a:clrTo>
                <a:srgbClr val="FFFFFF">
                  <a:alpha val="0"/>
                </a:srgbClr>
              </a:clrTo>
            </a:clrChange>
          </a:blip>
          <a:srcRect l="55026" r="23810"/>
          <a:stretch>
            <a:fillRect/>
          </a:stretch>
        </p:blipFill>
        <p:spPr bwMode="auto">
          <a:xfrm>
            <a:off x="1624976" y="4179152"/>
            <a:ext cx="857310" cy="571540"/>
          </a:xfrm>
          <a:prstGeom prst="rect">
            <a:avLst/>
          </a:prstGeom>
          <a:noFill/>
        </p:spPr>
      </p:pic>
      <p:pic>
        <p:nvPicPr>
          <p:cNvPr id="11" name="Picture 2"/>
          <p:cNvPicPr>
            <a:picLocks noChangeAspect="1" noChangeArrowheads="1"/>
          </p:cNvPicPr>
          <p:nvPr/>
        </p:nvPicPr>
        <p:blipFill>
          <a:blip r:embed="rId2" cstate="print">
            <a:clrChange>
              <a:clrFrom>
                <a:srgbClr val="FFFFFF"/>
              </a:clrFrom>
              <a:clrTo>
                <a:srgbClr val="FFFFFF">
                  <a:alpha val="0"/>
                </a:srgbClr>
              </a:clrTo>
            </a:clrChange>
          </a:blip>
          <a:srcRect l="74780"/>
          <a:stretch>
            <a:fillRect/>
          </a:stretch>
        </p:blipFill>
        <p:spPr bwMode="auto">
          <a:xfrm>
            <a:off x="1571394" y="4822139"/>
            <a:ext cx="1021628" cy="571540"/>
          </a:xfrm>
          <a:prstGeom prst="rect">
            <a:avLst/>
          </a:prstGeom>
          <a:noFill/>
        </p:spPr>
      </p:pic>
      <p:sp>
        <p:nvSpPr>
          <p:cNvPr id="12" name="Title 11"/>
          <p:cNvSpPr>
            <a:spLocks noGrp="1"/>
          </p:cNvSpPr>
          <p:nvPr>
            <p:ph type="title"/>
          </p:nvPr>
        </p:nvSpPr>
        <p:spPr>
          <a:xfrm>
            <a:off x="1517811" y="1124963"/>
            <a:ext cx="6172633" cy="537009"/>
          </a:xfrm>
        </p:spPr>
        <p:txBody>
          <a:bodyPr>
            <a:noAutofit/>
          </a:bodyPr>
          <a:lstStyle/>
          <a:p>
            <a:r>
              <a:rPr lang="en-US" dirty="0" err="1"/>
              <a:t>Solución</a:t>
            </a:r>
            <a:endParaRPr lang="es-ES" dirty="0"/>
          </a:p>
        </p:txBody>
      </p:sp>
      <p:pic>
        <p:nvPicPr>
          <p:cNvPr id="18440" name="Picture 8"/>
          <p:cNvPicPr>
            <a:picLocks noChangeAspect="1" noChangeArrowheads="1"/>
          </p:cNvPicPr>
          <p:nvPr/>
        </p:nvPicPr>
        <p:blipFill>
          <a:blip r:embed="rId3" cstate="print"/>
          <a:srcRect/>
          <a:stretch>
            <a:fillRect/>
          </a:stretch>
        </p:blipFill>
        <p:spPr bwMode="auto">
          <a:xfrm>
            <a:off x="4057615" y="3486155"/>
            <a:ext cx="3164903" cy="1850361"/>
          </a:xfrm>
          <a:prstGeom prst="rect">
            <a:avLst/>
          </a:prstGeom>
          <a:noFill/>
          <a:ln w="9525">
            <a:noFill/>
            <a:miter lim="800000"/>
            <a:headEnd/>
            <a:tailEnd/>
          </a:ln>
        </p:spPr>
      </p:pic>
      <p:sp>
        <p:nvSpPr>
          <p:cNvPr id="20" name="TextBox 19"/>
          <p:cNvSpPr txBox="1"/>
          <p:nvPr/>
        </p:nvSpPr>
        <p:spPr>
          <a:xfrm>
            <a:off x="3553937" y="5086467"/>
            <a:ext cx="1303833" cy="300082"/>
          </a:xfrm>
          <a:prstGeom prst="rect">
            <a:avLst/>
          </a:prstGeom>
          <a:noFill/>
        </p:spPr>
        <p:txBody>
          <a:bodyPr wrap="square" rtlCol="0">
            <a:spAutoFit/>
          </a:bodyPr>
          <a:lstStyle/>
          <a:p>
            <a:pPr algn="ctr"/>
            <a:r>
              <a:rPr lang="en-US" sz="1350" dirty="0"/>
              <a:t>z=-2.064</a:t>
            </a:r>
            <a:endParaRPr lang="es-ES" sz="1350" dirty="0"/>
          </a:p>
        </p:txBody>
      </p:sp>
      <p:sp>
        <p:nvSpPr>
          <p:cNvPr id="21" name="TextBox 20"/>
          <p:cNvSpPr txBox="1"/>
          <p:nvPr/>
        </p:nvSpPr>
        <p:spPr>
          <a:xfrm>
            <a:off x="6172312" y="5086466"/>
            <a:ext cx="768029" cy="300082"/>
          </a:xfrm>
          <a:prstGeom prst="rect">
            <a:avLst/>
          </a:prstGeom>
          <a:noFill/>
        </p:spPr>
        <p:txBody>
          <a:bodyPr wrap="square" rtlCol="0">
            <a:spAutoFit/>
          </a:bodyPr>
          <a:lstStyle/>
          <a:p>
            <a:r>
              <a:rPr lang="en-US" sz="1350" dirty="0"/>
              <a:t>z=2.064</a:t>
            </a:r>
            <a:endParaRPr lang="es-ES" sz="1350" dirty="0"/>
          </a:p>
        </p:txBody>
      </p:sp>
      <p:sp>
        <p:nvSpPr>
          <p:cNvPr id="24" name="TextBox 23"/>
          <p:cNvSpPr txBox="1"/>
          <p:nvPr/>
        </p:nvSpPr>
        <p:spPr>
          <a:xfrm>
            <a:off x="4732747" y="5315083"/>
            <a:ext cx="868025" cy="300082"/>
          </a:xfrm>
          <a:prstGeom prst="rect">
            <a:avLst/>
          </a:prstGeom>
          <a:noFill/>
        </p:spPr>
        <p:txBody>
          <a:bodyPr wrap="square" rtlCol="0">
            <a:spAutoFit/>
          </a:bodyPr>
          <a:lstStyle/>
          <a:p>
            <a:pPr algn="ctr"/>
            <a:r>
              <a:rPr lang="en-US" sz="1350" dirty="0"/>
              <a:t>z=-1.64</a:t>
            </a:r>
            <a:endParaRPr lang="es-ES" sz="1350" dirty="0"/>
          </a:p>
        </p:txBody>
      </p:sp>
      <p:cxnSp>
        <p:nvCxnSpPr>
          <p:cNvPr id="26" name="Straight Connector 25"/>
          <p:cNvCxnSpPr/>
          <p:nvPr/>
        </p:nvCxnSpPr>
        <p:spPr>
          <a:xfrm rot="5400000">
            <a:off x="4886347" y="5172197"/>
            <a:ext cx="28577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29233" y="4229156"/>
            <a:ext cx="1143080" cy="415498"/>
          </a:xfrm>
          <a:prstGeom prst="rect">
            <a:avLst/>
          </a:prstGeom>
          <a:noFill/>
        </p:spPr>
        <p:txBody>
          <a:bodyPr wrap="square" rtlCol="0">
            <a:spAutoFit/>
          </a:bodyPr>
          <a:lstStyle/>
          <a:p>
            <a:pPr algn="ctr"/>
            <a:r>
              <a:rPr lang="en-US" sz="1050" dirty="0" err="1"/>
              <a:t>Zona</a:t>
            </a:r>
            <a:r>
              <a:rPr lang="en-US" sz="1050" dirty="0"/>
              <a:t> de </a:t>
            </a:r>
            <a:r>
              <a:rPr lang="en-US" sz="1050" dirty="0" err="1"/>
              <a:t>aceptacion</a:t>
            </a:r>
            <a:endParaRPr lang="es-ES" sz="1050" dirty="0"/>
          </a:p>
        </p:txBody>
      </p:sp>
      <p:sp>
        <p:nvSpPr>
          <p:cNvPr id="28" name="TextBox 27"/>
          <p:cNvSpPr txBox="1"/>
          <p:nvPr/>
        </p:nvSpPr>
        <p:spPr>
          <a:xfrm>
            <a:off x="3828998" y="4629234"/>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p:sp>
        <p:nvSpPr>
          <p:cNvPr id="29" name="TextBox 28"/>
          <p:cNvSpPr txBox="1"/>
          <p:nvPr/>
        </p:nvSpPr>
        <p:spPr>
          <a:xfrm>
            <a:off x="6286621" y="4686388"/>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mc:AlternateContent xmlns:mc="http://schemas.openxmlformats.org/markup-compatibility/2006" xmlns:a14="http://schemas.microsoft.com/office/drawing/2010/main">
        <mc:Choice Requires="a14">
          <p:sp>
            <p:nvSpPr>
              <p:cNvPr id="2" name="Rectangle 1"/>
              <p:cNvSpPr/>
              <p:nvPr/>
            </p:nvSpPr>
            <p:spPr>
              <a:xfrm>
                <a:off x="6299845"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 name="Rectangle 1"/>
              <p:cNvSpPr>
                <a:spLocks noRot="1" noChangeAspect="1" noMove="1" noResize="1" noEditPoints="1" noAdjustHandles="1" noChangeArrowheads="1" noChangeShapeType="1" noTextEdit="1"/>
              </p:cNvSpPr>
              <p:nvPr/>
            </p:nvSpPr>
            <p:spPr>
              <a:xfrm>
                <a:off x="6299845" y="3656769"/>
                <a:ext cx="933525" cy="474232"/>
              </a:xfrm>
              <a:prstGeom prst="rect">
                <a:avLst/>
              </a:prstGeom>
              <a:blipFill>
                <a:blip r:embed="rId4"/>
                <a:stretch>
                  <a:fillRect b="-25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950026"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2" name="Rectangle 21"/>
              <p:cNvSpPr>
                <a:spLocks noRot="1" noChangeAspect="1" noMove="1" noResize="1" noEditPoints="1" noAdjustHandles="1" noChangeArrowheads="1" noChangeShapeType="1" noTextEdit="1"/>
              </p:cNvSpPr>
              <p:nvPr/>
            </p:nvSpPr>
            <p:spPr>
              <a:xfrm>
                <a:off x="3950026" y="3656769"/>
                <a:ext cx="933525" cy="474232"/>
              </a:xfrm>
              <a:prstGeom prst="rect">
                <a:avLst/>
              </a:prstGeom>
              <a:blipFill>
                <a:blip r:embed="rId5"/>
                <a:stretch>
                  <a:fillRect b="-2564"/>
                </a:stretch>
              </a:blipFill>
            </p:spPr>
            <p:txBody>
              <a:bodyPr/>
              <a:lstStyle/>
              <a:p>
                <a:r>
                  <a:rPr lang="en-GB">
                    <a:noFill/>
                  </a:rPr>
                  <a:t> </a:t>
                </a:r>
              </a:p>
            </p:txBody>
          </p:sp>
        </mc:Fallback>
      </mc:AlternateContent>
      <p:cxnSp>
        <p:nvCxnSpPr>
          <p:cNvPr id="4" name="Straight Arrow Connector 3"/>
          <p:cNvCxnSpPr/>
          <p:nvPr/>
        </p:nvCxnSpPr>
        <p:spPr>
          <a:xfrm>
            <a:off x="4604128" y="4080842"/>
            <a:ext cx="191797" cy="78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00929" y="3962521"/>
            <a:ext cx="321865" cy="89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06071" y="1831758"/>
            <a:ext cx="4827988" cy="316240"/>
          </a:xfrm>
          <a:prstGeom prst="rect">
            <a:avLst/>
          </a:prstGeom>
          <a:noFill/>
        </p:spPr>
        <p:txBody>
          <a:bodyPr wrap="none" rtlCol="0">
            <a:spAutoFit/>
          </a:bodyPr>
          <a:lstStyle/>
          <a:p>
            <a:r>
              <a:rPr lang="en-GB" sz="1455" dirty="0" err="1"/>
              <a:t>Valor</a:t>
            </a:r>
            <a:r>
              <a:rPr lang="en-GB" sz="1455" dirty="0"/>
              <a:t> de Z con </a:t>
            </a:r>
            <a:r>
              <a:rPr lang="en-GB" sz="1455" dirty="0" err="1"/>
              <a:t>una</a:t>
            </a:r>
            <a:r>
              <a:rPr lang="en-GB" sz="1455" dirty="0"/>
              <a:t> </a:t>
            </a:r>
            <a:r>
              <a:rPr lang="en-GB" sz="1455" dirty="0" err="1"/>
              <a:t>significancia</a:t>
            </a:r>
            <a:r>
              <a:rPr lang="en-GB" sz="1455" dirty="0"/>
              <a:t> de 0.04 (</a:t>
            </a:r>
            <a:r>
              <a:rPr lang="en-GB" sz="1455" dirty="0" err="1"/>
              <a:t>doble</a:t>
            </a:r>
            <a:r>
              <a:rPr lang="en-GB" sz="1455" dirty="0"/>
              <a:t> cola) </a:t>
            </a:r>
            <a:r>
              <a:rPr lang="en-GB" sz="1455" b="1" dirty="0"/>
              <a:t>Z=±2.064</a:t>
            </a:r>
          </a:p>
        </p:txBody>
      </p:sp>
    </p:spTree>
    <p:extLst>
      <p:ext uri="{BB962C8B-B14F-4D97-AF65-F5344CB8AC3E}">
        <p14:creationId xmlns:p14="http://schemas.microsoft.com/office/powerpoint/2010/main" val="265611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465" y="1043584"/>
            <a:ext cx="8042988" cy="338554"/>
          </a:xfrm>
        </p:spPr>
        <p:txBody>
          <a:bodyPr/>
          <a:lstStyle/>
          <a:p>
            <a:pPr algn="ctr"/>
            <a:r>
              <a:rPr lang="es-ES_tradnl" b="1" dirty="0">
                <a:solidFill>
                  <a:srgbClr val="0070C0"/>
                </a:solidFill>
              </a:rPr>
              <a:t>Ejemplo 2</a:t>
            </a:r>
            <a:endParaRPr lang="es-MX" b="1" dirty="0">
              <a:solidFill>
                <a:srgbClr val="0070C0"/>
              </a:solidFill>
            </a:endParaRPr>
          </a:p>
        </p:txBody>
      </p:sp>
      <p:sp>
        <p:nvSpPr>
          <p:cNvPr id="3" name="2 Marcador de texto"/>
          <p:cNvSpPr>
            <a:spLocks noGrp="1"/>
          </p:cNvSpPr>
          <p:nvPr>
            <p:ph type="body" idx="1"/>
          </p:nvPr>
        </p:nvSpPr>
        <p:spPr>
          <a:xfrm>
            <a:off x="690465" y="2250191"/>
            <a:ext cx="8042988" cy="3394948"/>
          </a:xfr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s-ES_tradnl" dirty="0"/>
              <a:t>Se lleva a cabo un experimento para comparar el desgaste por abrasivo de dos diferentes materiales laminados. Se prueban </a:t>
            </a:r>
            <a:r>
              <a:rPr lang="es-ES_tradnl" b="1" dirty="0">
                <a:solidFill>
                  <a:srgbClr val="0061A9"/>
                </a:solidFill>
              </a:rPr>
              <a:t>12</a:t>
            </a:r>
            <a:r>
              <a:rPr lang="es-ES_tradnl" dirty="0"/>
              <a:t> piezas del </a:t>
            </a:r>
            <a:r>
              <a:rPr lang="es-ES_tradnl" dirty="0">
                <a:solidFill>
                  <a:srgbClr val="0061A9"/>
                </a:solidFill>
              </a:rPr>
              <a:t>material 1 </a:t>
            </a:r>
            <a:r>
              <a:rPr lang="es-ES_tradnl" dirty="0"/>
              <a:t>mediante la exposición de cada pieza a una maquina para medir el desgaste. </a:t>
            </a:r>
            <a:r>
              <a:rPr lang="es-ES_tradnl" b="1" dirty="0">
                <a:solidFill>
                  <a:srgbClr val="0061A9"/>
                </a:solidFill>
              </a:rPr>
              <a:t>10</a:t>
            </a:r>
            <a:r>
              <a:rPr lang="es-ES_tradnl" dirty="0"/>
              <a:t> piezas del </a:t>
            </a:r>
            <a:r>
              <a:rPr lang="es-ES_tradnl" dirty="0">
                <a:solidFill>
                  <a:srgbClr val="0061A9"/>
                </a:solidFill>
              </a:rPr>
              <a:t>material 2</a:t>
            </a:r>
            <a:r>
              <a:rPr lang="es-ES_tradnl" dirty="0"/>
              <a:t> se prueban de manera similar. En cada caso, se mide la profundidad del desgaste. Las muestras del material 1 dan un desgaste promedio de </a:t>
            </a:r>
            <a:r>
              <a:rPr lang="es-ES_tradnl" b="1" dirty="0">
                <a:solidFill>
                  <a:srgbClr val="0061A9"/>
                </a:solidFill>
              </a:rPr>
              <a:t>85 unidades</a:t>
            </a:r>
            <a:r>
              <a:rPr lang="es-ES_tradnl" dirty="0"/>
              <a:t> con una </a:t>
            </a:r>
            <a:r>
              <a:rPr lang="es-ES_tradnl" b="1" dirty="0">
                <a:solidFill>
                  <a:srgbClr val="0061A9"/>
                </a:solidFill>
              </a:rPr>
              <a:t>desviación estándar muestral de 4</a:t>
            </a:r>
            <a:r>
              <a:rPr lang="es-ES_tradnl" dirty="0"/>
              <a:t>, mientras que las muestras del material 2 dan un promedio de </a:t>
            </a:r>
            <a:r>
              <a:rPr lang="es-ES_tradnl" b="1" dirty="0">
                <a:solidFill>
                  <a:srgbClr val="0061A9"/>
                </a:solidFill>
              </a:rPr>
              <a:t>81</a:t>
            </a:r>
            <a:r>
              <a:rPr lang="es-ES_tradnl" dirty="0"/>
              <a:t>, </a:t>
            </a:r>
            <a:r>
              <a:rPr lang="es-ES_tradnl" b="1" dirty="0">
                <a:solidFill>
                  <a:srgbClr val="0061A9"/>
                </a:solidFill>
              </a:rPr>
              <a:t>desviación estándar muestral de 5</a:t>
            </a:r>
            <a:r>
              <a:rPr lang="es-ES_tradnl" dirty="0"/>
              <a:t>. ¿Podemos concluir con un </a:t>
            </a:r>
            <a:r>
              <a:rPr lang="es-ES_tradnl" b="1" dirty="0">
                <a:solidFill>
                  <a:srgbClr val="0061A9"/>
                </a:solidFill>
              </a:rPr>
              <a:t>nivel de significancia del 0.05 </a:t>
            </a:r>
            <a:r>
              <a:rPr lang="es-ES_tradnl" dirty="0"/>
              <a:t>que el desgaste abrasivo del material 1 excede el del material 2 en </a:t>
            </a:r>
            <a:r>
              <a:rPr lang="es-ES_tradnl" b="1" dirty="0">
                <a:solidFill>
                  <a:srgbClr val="155A9F"/>
                </a:solidFill>
              </a:rPr>
              <a:t>2 unidades</a:t>
            </a:r>
            <a:r>
              <a:rPr lang="es-ES_tradnl" dirty="0"/>
              <a:t>?</a:t>
            </a:r>
            <a:endParaRPr lang="es-MX" dirty="0"/>
          </a:p>
        </p:txBody>
      </p:sp>
    </p:spTree>
    <p:extLst>
      <p:ext uri="{BB962C8B-B14F-4D97-AF65-F5344CB8AC3E}">
        <p14:creationId xmlns:p14="http://schemas.microsoft.com/office/powerpoint/2010/main" val="279174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338554"/>
          </a:xfrm>
        </p:spPr>
        <p:txBody>
          <a:bodyPr/>
          <a:lstStyle/>
          <a:p>
            <a:pPr algn="ctr"/>
            <a:r>
              <a:rPr lang="es-ES_tradnl" dirty="0"/>
              <a:t>Solución:</a:t>
            </a:r>
            <a:endParaRPr lang="es-MX" dirty="0"/>
          </a:p>
        </p:txBody>
      </p:sp>
      <p:sp>
        <p:nvSpPr>
          <p:cNvPr id="3" name="2 Marcador de texto"/>
          <p:cNvSpPr>
            <a:spLocks noGrp="1"/>
          </p:cNvSpPr>
          <p:nvPr>
            <p:ph type="body" idx="1"/>
          </p:nvPr>
        </p:nvSpPr>
        <p:spPr/>
        <p:txBody>
          <a:bodyPr>
            <a:noAutofit/>
          </a:bodyPr>
          <a:lstStyle/>
          <a:p>
            <a:pPr algn="just">
              <a:buNone/>
            </a:pPr>
            <a:r>
              <a:rPr lang="es-ES_tradnl" sz="2400" dirty="0"/>
              <a:t>Representemos con µ</a:t>
            </a:r>
            <a:r>
              <a:rPr lang="es-ES_tradnl" sz="2400" dirty="0">
                <a:latin typeface="Calibri"/>
              </a:rPr>
              <a:t>₁ y </a:t>
            </a:r>
            <a:r>
              <a:rPr lang="es-ES_tradnl" sz="2400" dirty="0"/>
              <a:t>µ</a:t>
            </a:r>
            <a:r>
              <a:rPr lang="es-ES_tradnl" sz="2400" dirty="0">
                <a:latin typeface="Calibri"/>
              </a:rPr>
              <a:t>₂ las medias poblacionales</a:t>
            </a:r>
          </a:p>
          <a:p>
            <a:pPr algn="just">
              <a:buNone/>
            </a:pPr>
            <a:r>
              <a:rPr lang="es-ES_tradnl" sz="2400" dirty="0">
                <a:latin typeface="Calibri"/>
              </a:rPr>
              <a:t>del desgaste abrasivo para el material 1 y 2,</a:t>
            </a:r>
          </a:p>
          <a:p>
            <a:pPr algn="just">
              <a:buNone/>
            </a:pPr>
            <a:r>
              <a:rPr lang="es-ES_tradnl" sz="2400" dirty="0">
                <a:latin typeface="Calibri"/>
              </a:rPr>
              <a:t>respectivamente.</a:t>
            </a:r>
          </a:p>
          <a:p>
            <a:pPr>
              <a:buNone/>
            </a:pPr>
            <a:endParaRPr lang="es-ES_tradnl" sz="2400" dirty="0">
              <a:latin typeface="Calibri"/>
            </a:endParaRPr>
          </a:p>
          <a:p>
            <a:pPr marL="385768" indent="-385768">
              <a:buAutoNum type="arabicPeriod"/>
            </a:pPr>
            <a:r>
              <a:rPr lang="es-ES_tradnl" sz="2400" dirty="0">
                <a:solidFill>
                  <a:srgbClr val="0061A9"/>
                </a:solidFill>
              </a:rPr>
              <a:t>H₀: µ₁ - µ₂ = 2</a:t>
            </a:r>
          </a:p>
          <a:p>
            <a:pPr marL="385768" indent="-385768">
              <a:buAutoNum type="arabicPeriod"/>
            </a:pPr>
            <a:r>
              <a:rPr lang="es-ES_tradnl" sz="2400" dirty="0">
                <a:solidFill>
                  <a:srgbClr val="0061A9"/>
                </a:solidFill>
              </a:rPr>
              <a:t>H₁: µ₁ - µ₂ ≠ 2 (Doble cola)</a:t>
            </a:r>
          </a:p>
          <a:p>
            <a:pPr marL="385768" indent="-385768">
              <a:buAutoNum type="arabicPeriod"/>
            </a:pPr>
            <a:r>
              <a:rPr lang="el-GR" sz="2400" dirty="0">
                <a:solidFill>
                  <a:srgbClr val="0061A9"/>
                </a:solidFill>
              </a:rPr>
              <a:t>α</a:t>
            </a:r>
            <a:r>
              <a:rPr lang="es-ES_tradnl" sz="2400" dirty="0">
                <a:solidFill>
                  <a:srgbClr val="0061A9"/>
                </a:solidFill>
              </a:rPr>
              <a:t> = 0.05</a:t>
            </a:r>
          </a:p>
          <a:p>
            <a:pPr marL="385768" indent="-385768">
              <a:buAutoNum type="arabicPeriod"/>
            </a:pPr>
            <a:r>
              <a:rPr lang="es-ES_tradnl" sz="2400" dirty="0">
                <a:solidFill>
                  <a:srgbClr val="0061A9"/>
                </a:solidFill>
              </a:rPr>
              <a:t>Región critica: con v= 12+10-2=20 grados de libertad</a:t>
            </a:r>
          </a:p>
          <a:p>
            <a:pPr marL="0" indent="0">
              <a:buNone/>
            </a:pPr>
            <a:r>
              <a:rPr lang="es-ES_tradnl" sz="2400" dirty="0">
                <a:solidFill>
                  <a:srgbClr val="0061A9"/>
                </a:solidFill>
              </a:rPr>
              <a:t>      t &gt; 2.086</a:t>
            </a:r>
          </a:p>
          <a:p>
            <a:pPr marL="0" indent="0">
              <a:buNone/>
            </a:pPr>
            <a:r>
              <a:rPr lang="es-MX" sz="2400" dirty="0"/>
              <a:t>Las regiones criticas unilaterales rechaza a H₀: µ₁ - µ₂ = d₀ cuando </a:t>
            </a:r>
            <a:r>
              <a:rPr lang="es-MX" sz="2400" dirty="0">
                <a:latin typeface="Calibri"/>
              </a:rPr>
              <a:t>t</a:t>
            </a:r>
            <a:r>
              <a:rPr lang="es-MX" sz="2400" dirty="0"/>
              <a:t> &gt; </a:t>
            </a:r>
            <a:r>
              <a:rPr lang="es-MX" sz="2400" dirty="0">
                <a:latin typeface="Calibri"/>
              </a:rPr>
              <a:t>t</a:t>
            </a:r>
            <a:r>
              <a:rPr lang="el-GR" sz="2400" baseline="-25000" dirty="0">
                <a:latin typeface="Calibri"/>
              </a:rPr>
              <a:t>α</a:t>
            </a:r>
            <a:r>
              <a:rPr lang="es-MX" sz="2400" baseline="-25000" dirty="0">
                <a:latin typeface="Calibri"/>
              </a:rPr>
              <a:t>,n₁+n₂-2</a:t>
            </a:r>
            <a:endParaRPr lang="es-MX" sz="2400" baseline="-25000" dirty="0"/>
          </a:p>
          <a:p>
            <a:pPr marL="385768" indent="-385768"/>
            <a:endParaRPr lang="es-ES_tradnl" sz="2400" dirty="0"/>
          </a:p>
        </p:txBody>
      </p:sp>
    </p:spTree>
    <p:extLst>
      <p:ext uri="{BB962C8B-B14F-4D97-AF65-F5344CB8AC3E}">
        <p14:creationId xmlns:p14="http://schemas.microsoft.com/office/powerpoint/2010/main" val="13580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4" y="1285710"/>
            <a:ext cx="5587982" cy="407216"/>
          </a:xfrm>
        </p:spPr>
        <p:txBody>
          <a:bodyPr anchor="ctr">
            <a:normAutofit fontScale="92500"/>
          </a:bodyPr>
          <a:lstStyle/>
          <a:p>
            <a:r>
              <a:rPr lang="es-ES_tradnl" dirty="0"/>
              <a:t>Cálculos misma desviación estándar ambas muestras:</a:t>
            </a:r>
            <a:endParaRPr lang="es-MX" dirty="0"/>
          </a:p>
        </p:txBody>
      </p:sp>
      <p:graphicFrame>
        <p:nvGraphicFramePr>
          <p:cNvPr id="24584" name="Object 8"/>
          <p:cNvGraphicFramePr>
            <a:graphicFrameLocks noChangeAspect="1"/>
          </p:cNvGraphicFramePr>
          <p:nvPr/>
        </p:nvGraphicFramePr>
        <p:xfrm>
          <a:off x="2043328" y="1728072"/>
          <a:ext cx="750152" cy="750151"/>
        </p:xfrm>
        <a:graphic>
          <a:graphicData uri="http://schemas.openxmlformats.org/presentationml/2006/ole">
            <mc:AlternateContent xmlns:mc="http://schemas.openxmlformats.org/markup-compatibility/2006">
              <mc:Choice xmlns:v="urn:schemas-microsoft-com:vml" Requires="v">
                <p:oleObj spid="_x0000_s12335" name="Ecuación" r:id="rId3" imgW="482400" imgH="482400" progId="Equation.3">
                  <p:embed/>
                </p:oleObj>
              </mc:Choice>
              <mc:Fallback>
                <p:oleObj name="Ecuación" r:id="rId3" imgW="482400" imgH="482400" progId="Equation.3">
                  <p:embed/>
                  <p:pic>
                    <p:nvPicPr>
                      <p:cNvPr id="2458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328" y="1728072"/>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912944" y="1694682"/>
          <a:ext cx="685847" cy="731207"/>
        </p:xfrm>
        <a:graphic>
          <a:graphicData uri="http://schemas.openxmlformats.org/presentationml/2006/ole">
            <mc:AlternateContent xmlns:mc="http://schemas.openxmlformats.org/markup-compatibility/2006">
              <mc:Choice xmlns:v="urn:schemas-microsoft-com:vml" Requires="v">
                <p:oleObj spid="_x0000_s12336" name="Ecuación" r:id="rId5" imgW="380880" imgH="406080" progId="Equation.3">
                  <p:embed/>
                </p:oleObj>
              </mc:Choice>
              <mc:Fallback>
                <p:oleObj name="Ecuación" r:id="rId5" imgW="380880" imgH="406080" progId="Equation.3">
                  <p:embed/>
                  <p:pic>
                    <p:nvPicPr>
                      <p:cNvPr id="245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2944" y="1694682"/>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96520" y="1745937"/>
          <a:ext cx="707285" cy="628697"/>
        </p:xfrm>
        <a:graphic>
          <a:graphicData uri="http://schemas.openxmlformats.org/presentationml/2006/ole">
            <mc:AlternateContent xmlns:mc="http://schemas.openxmlformats.org/markup-compatibility/2006">
              <mc:Choice xmlns:v="urn:schemas-microsoft-com:vml" Requires="v">
                <p:oleObj spid="_x0000_s12337" name="Ecuación" r:id="rId7" imgW="457200" imgH="406080" progId="Equation.3">
                  <p:embed/>
                </p:oleObj>
              </mc:Choice>
              <mc:Fallback>
                <p:oleObj name="Ecuación" r:id="rId7" imgW="457200" imgH="406080" progId="Equation.3">
                  <p:embed/>
                  <p:pic>
                    <p:nvPicPr>
                      <p:cNvPr id="245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520" y="1745937"/>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68679" y="2489937"/>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p:graphicFrame>
        <p:nvGraphicFramePr>
          <p:cNvPr id="24587" name="Object 11"/>
          <p:cNvGraphicFramePr>
            <a:graphicFrameLocks noChangeAspect="1"/>
          </p:cNvGraphicFramePr>
          <p:nvPr/>
        </p:nvGraphicFramePr>
        <p:xfrm>
          <a:off x="1714320" y="3008877"/>
          <a:ext cx="1973184" cy="595357"/>
        </p:xfrm>
        <a:graphic>
          <a:graphicData uri="http://schemas.openxmlformats.org/presentationml/2006/ole">
            <mc:AlternateContent xmlns:mc="http://schemas.openxmlformats.org/markup-compatibility/2006">
              <mc:Choice xmlns:v="urn:schemas-microsoft-com:vml" Requires="v">
                <p:oleObj spid="_x0000_s12338" name="Ecuación" r:id="rId9" imgW="1473120" imgH="444240" progId="Equation.3">
                  <p:embed/>
                </p:oleObj>
              </mc:Choice>
              <mc:Fallback>
                <p:oleObj name="Ecuación" r:id="rId9" imgW="1473120" imgH="444240" progId="Equation.3">
                  <p:embed/>
                  <p:pic>
                    <p:nvPicPr>
                      <p:cNvPr id="2458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320" y="3008877"/>
                        <a:ext cx="1973184" cy="59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4768510" y="3008877"/>
          <a:ext cx="2085880" cy="570358"/>
        </p:xfrm>
        <a:graphic>
          <a:graphicData uri="http://schemas.openxmlformats.org/presentationml/2006/ole">
            <mc:AlternateContent xmlns:mc="http://schemas.openxmlformats.org/markup-compatibility/2006">
              <mc:Choice xmlns:v="urn:schemas-microsoft-com:vml" Requires="v">
                <p:oleObj spid="_x0000_s12339" name="Ecuación" r:id="rId11" imgW="1625400" imgH="444240" progId="Equation.3">
                  <p:embed/>
                </p:oleObj>
              </mc:Choice>
              <mc:Fallback>
                <p:oleObj name="Ecuación" r:id="rId11" imgW="1625400" imgH="444240" progId="Equation.3">
                  <p:embed/>
                  <p:pic>
                    <p:nvPicPr>
                      <p:cNvPr id="2459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8510" y="3008877"/>
                        <a:ext cx="2085880" cy="57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19 CuadroTexto"/>
          <p:cNvSpPr txBox="1"/>
          <p:nvPr/>
        </p:nvSpPr>
        <p:spPr>
          <a:xfrm>
            <a:off x="3696864" y="3223206"/>
            <a:ext cx="964481" cy="369332"/>
          </a:xfrm>
          <a:prstGeom prst="rect">
            <a:avLst/>
          </a:prstGeom>
          <a:noFill/>
        </p:spPr>
        <p:txBody>
          <a:bodyPr wrap="square" rtlCol="0">
            <a:spAutoFit/>
          </a:bodyPr>
          <a:lstStyle/>
          <a:p>
            <a:r>
              <a:rPr lang="es-ES_tradnl" dirty="0"/>
              <a:t>= </a:t>
            </a:r>
            <a:r>
              <a:rPr lang="es-ES_tradnl" sz="1637" b="1" dirty="0">
                <a:solidFill>
                  <a:srgbClr val="0061A9"/>
                </a:solidFill>
              </a:rPr>
              <a:t>4.478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1" name="20 CuadroTexto"/>
          <p:cNvSpPr txBox="1"/>
          <p:nvPr/>
        </p:nvSpPr>
        <p:spPr>
          <a:xfrm>
            <a:off x="6858217" y="3116042"/>
            <a:ext cx="964481" cy="369332"/>
          </a:xfrm>
          <a:prstGeom prst="rect">
            <a:avLst/>
          </a:prstGeom>
          <a:noFill/>
        </p:spPr>
        <p:txBody>
          <a:bodyPr wrap="square" rtlCol="0">
            <a:spAutoFit/>
          </a:bodyPr>
          <a:lstStyle/>
          <a:p>
            <a:r>
              <a:rPr lang="es-ES_tradnl" dirty="0"/>
              <a:t>= </a:t>
            </a:r>
            <a:r>
              <a:rPr lang="es-ES_tradnl" sz="1637" b="1" dirty="0">
                <a:solidFill>
                  <a:srgbClr val="0061A9"/>
                </a:solidFill>
              </a:rPr>
              <a:t>1.04</a:t>
            </a:r>
            <a:endParaRPr lang="es-MX" sz="1637" b="1" dirty="0">
              <a:solidFill>
                <a:srgbClr val="0061A9"/>
              </a:solidFill>
            </a:endParaRPr>
          </a:p>
        </p:txBody>
      </p:sp>
      <p:sp>
        <p:nvSpPr>
          <p:cNvPr id="23" name="22 CuadroTexto"/>
          <p:cNvSpPr txBox="1"/>
          <p:nvPr/>
        </p:nvSpPr>
        <p:spPr>
          <a:xfrm>
            <a:off x="1812514" y="4251686"/>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0.155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=0.155x2=0.31</a:t>
            </a:r>
            <a:endParaRPr lang="es-MX" sz="1350" dirty="0"/>
          </a:p>
        </p:txBody>
      </p:sp>
      <p:sp>
        <p:nvSpPr>
          <p:cNvPr id="24" name="23 CuadroTexto"/>
          <p:cNvSpPr txBox="1"/>
          <p:nvPr/>
        </p:nvSpPr>
        <p:spPr>
          <a:xfrm>
            <a:off x="1946470" y="4822139"/>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DDD156-5E92-4A40-B0EA-7879586EF681}"/>
                  </a:ext>
                </a:extLst>
              </p:cNvPr>
              <p:cNvSpPr txBox="1"/>
              <p:nvPr/>
            </p:nvSpPr>
            <p:spPr>
              <a:xfrm>
                <a:off x="1714320" y="3848814"/>
                <a:ext cx="3054190" cy="344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637" b="1" i="1">
                          <a:solidFill>
                            <a:srgbClr val="0070C0"/>
                          </a:solidFill>
                          <a:latin typeface="Cambria Math" panose="02040503050406030204" pitchFamily="18" charset="0"/>
                        </a:rPr>
                        <m:t>𝒅𝒇</m:t>
                      </m:r>
                      <m:r>
                        <a:rPr lang="en-GB" sz="1637">
                          <a:latin typeface="Cambria Math" panose="02040503050406030204" pitchFamily="18" charset="0"/>
                        </a:rPr>
                        <m:t>=</m:t>
                      </m:r>
                      <m:r>
                        <a:rPr lang="es-MX" sz="1637">
                          <a:latin typeface="Cambria Math" panose="02040503050406030204" pitchFamily="18" charset="0"/>
                        </a:rPr>
                        <m:t>12+10−2=</m:t>
                      </m:r>
                      <m:r>
                        <a:rPr lang="es-MX" sz="1637" b="1">
                          <a:solidFill>
                            <a:srgbClr val="0070C0"/>
                          </a:solidFill>
                          <a:latin typeface="Cambria Math" panose="02040503050406030204" pitchFamily="18" charset="0"/>
                        </a:rPr>
                        <m:t>𝟐𝟎</m:t>
                      </m:r>
                    </m:oMath>
                  </m:oMathPara>
                </a14:m>
                <a:endParaRPr lang="en-GB" sz="1637" b="1" dirty="0"/>
              </a:p>
            </p:txBody>
          </p:sp>
        </mc:Choice>
        <mc:Fallback xmlns="">
          <p:sp>
            <p:nvSpPr>
              <p:cNvPr id="15" name="TextBox 14">
                <a:extLst>
                  <a:ext uri="{FF2B5EF4-FFF2-40B4-BE49-F238E27FC236}">
                    <a16:creationId xmlns:a16="http://schemas.microsoft.com/office/drawing/2014/main" id="{C0DDD156-5E92-4A40-B0EA-7879586EF681}"/>
                  </a:ext>
                </a:extLst>
              </p:cNvPr>
              <p:cNvSpPr txBox="1">
                <a:spLocks noRot="1" noChangeAspect="1" noMove="1" noResize="1" noEditPoints="1" noAdjustHandles="1" noChangeArrowheads="1" noChangeShapeType="1" noTextEdit="1"/>
              </p:cNvSpPr>
              <p:nvPr/>
            </p:nvSpPr>
            <p:spPr>
              <a:xfrm>
                <a:off x="1714320" y="3848814"/>
                <a:ext cx="3054190" cy="344261"/>
              </a:xfrm>
              <a:prstGeom prst="rect">
                <a:avLst/>
              </a:prstGeom>
              <a:blipFill>
                <a:blip r:embed="rId13"/>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269413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3" y="1285710"/>
            <a:ext cx="5687245" cy="329140"/>
          </a:xfrm>
        </p:spPr>
        <p:txBody>
          <a:bodyPr anchor="ctr">
            <a:normAutofit/>
          </a:bodyPr>
          <a:lstStyle/>
          <a:p>
            <a:r>
              <a:rPr lang="es-ES_tradnl" sz="1800" dirty="0"/>
              <a:t>Cálculos diferente desviación estándar ambas muestras:</a:t>
            </a:r>
            <a:endParaRPr lang="es-MX" sz="1800" dirty="0"/>
          </a:p>
        </p:txBody>
      </p:sp>
      <p:graphicFrame>
        <p:nvGraphicFramePr>
          <p:cNvPr id="24584" name="Object 8"/>
          <p:cNvGraphicFramePr>
            <a:graphicFrameLocks noChangeAspect="1"/>
          </p:cNvGraphicFramePr>
          <p:nvPr/>
        </p:nvGraphicFramePr>
        <p:xfrm>
          <a:off x="1853618" y="1659723"/>
          <a:ext cx="750152" cy="750151"/>
        </p:xfrm>
        <a:graphic>
          <a:graphicData uri="http://schemas.openxmlformats.org/presentationml/2006/ole">
            <mc:AlternateContent xmlns:mc="http://schemas.openxmlformats.org/markup-compatibility/2006">
              <mc:Choice xmlns:v="urn:schemas-microsoft-com:vml" Requires="v">
                <p:oleObj spid="_x0000_s13341" name="Ecuación" r:id="rId3" imgW="482400" imgH="482400" progId="Equation.3">
                  <p:embed/>
                </p:oleObj>
              </mc:Choice>
              <mc:Fallback>
                <p:oleObj name="Ecuación" r:id="rId3" imgW="482400" imgH="482400" progId="Equation.3">
                  <p:embed/>
                  <p:pic>
                    <p:nvPicPr>
                      <p:cNvPr id="2458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618" y="1659723"/>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778989" y="1643416"/>
          <a:ext cx="685847" cy="731207"/>
        </p:xfrm>
        <a:graphic>
          <a:graphicData uri="http://schemas.openxmlformats.org/presentationml/2006/ole">
            <mc:AlternateContent xmlns:mc="http://schemas.openxmlformats.org/markup-compatibility/2006">
              <mc:Choice xmlns:v="urn:schemas-microsoft-com:vml" Requires="v">
                <p:oleObj spid="_x0000_s13342" name="Ecuación" r:id="rId5" imgW="380880" imgH="406080" progId="Equation.3">
                  <p:embed/>
                </p:oleObj>
              </mc:Choice>
              <mc:Fallback>
                <p:oleObj name="Ecuación" r:id="rId5" imgW="380880" imgH="406080" progId="Equation.3">
                  <p:embed/>
                  <p:pic>
                    <p:nvPicPr>
                      <p:cNvPr id="245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989" y="1643416"/>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68673" y="1711891"/>
          <a:ext cx="707285" cy="628697"/>
        </p:xfrm>
        <a:graphic>
          <a:graphicData uri="http://schemas.openxmlformats.org/presentationml/2006/ole">
            <mc:AlternateContent xmlns:mc="http://schemas.openxmlformats.org/markup-compatibility/2006">
              <mc:Choice xmlns:v="urn:schemas-microsoft-com:vml" Requires="v">
                <p:oleObj spid="_x0000_s13343" name="Ecuación" r:id="rId7" imgW="457200" imgH="406080" progId="Equation.3">
                  <p:embed/>
                </p:oleObj>
              </mc:Choice>
              <mc:Fallback>
                <p:oleObj name="Ecuación" r:id="rId7" imgW="457200" imgH="406080" progId="Equation.3">
                  <p:embed/>
                  <p:pic>
                    <p:nvPicPr>
                      <p:cNvPr id="245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8673" y="1711891"/>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51919" y="2440901"/>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mc:AlternateContent xmlns:mc="http://schemas.openxmlformats.org/markup-compatibility/2006" xmlns:a14="http://schemas.microsoft.com/office/drawing/2010/main">
        <mc:Choice Requires="a14">
          <p:sp>
            <p:nvSpPr>
              <p:cNvPr id="20" name="19 CuadroTexto"/>
              <p:cNvSpPr txBox="1"/>
              <p:nvPr/>
            </p:nvSpPr>
            <p:spPr>
              <a:xfrm>
                <a:off x="2699970" y="2957761"/>
                <a:ext cx="1675521" cy="421141"/>
              </a:xfrm>
              <a:prstGeom prst="rect">
                <a:avLst/>
              </a:prstGeom>
              <a:noFill/>
            </p:spPr>
            <p:txBody>
              <a:bodyPr wrap="square" rtlCol="0">
                <a:spAutoFit/>
              </a:bodyPr>
              <a:lstStyle/>
              <a:p>
                <a:r>
                  <a:rPr lang="es-ES_tradnl" dirty="0"/>
                  <a:t>= </a:t>
                </a:r>
                <a14:m>
                  <m:oMath xmlns:m="http://schemas.openxmlformats.org/officeDocument/2006/math">
                    <m:rad>
                      <m:radPr>
                        <m:degHide m:val="on"/>
                        <m:ctrlPr>
                          <a:rPr lang="es-MX" sz="2183" i="1">
                            <a:latin typeface="Cambria Math" panose="02040503050406030204" pitchFamily="18" charset="0"/>
                            <a:ea typeface="Calibri" panose="020F0502020204030204" pitchFamily="34" charset="0"/>
                            <a:cs typeface="Times New Roman" panose="02020603050405020304" pitchFamily="18" charset="0"/>
                          </a:rPr>
                        </m:ctrlPr>
                      </m:radPr>
                      <m:deg/>
                      <m:e>
                        <m:r>
                          <a:rPr lang="es-MX" sz="1273" i="1">
                            <a:latin typeface="Cambria Math" panose="02040503050406030204" pitchFamily="18" charset="0"/>
                            <a:ea typeface="Calibri" panose="020F0502020204030204" pitchFamily="34" charset="0"/>
                            <a:cs typeface="Times New Roman" panose="02020603050405020304" pitchFamily="18" charset="0"/>
                          </a:rPr>
                          <m:t>3.833</m:t>
                        </m:r>
                      </m:e>
                    </m:rad>
                  </m:oMath>
                </a14:m>
                <a:r>
                  <a:rPr lang="es-ES_tradnl" sz="1637" b="1" dirty="0"/>
                  <a:t>=</a:t>
                </a:r>
                <a:r>
                  <a:rPr lang="es-ES_tradnl" sz="1637" b="1" dirty="0">
                    <a:solidFill>
                      <a:srgbClr val="0061A9"/>
                    </a:solidFill>
                  </a:rPr>
                  <a:t>1.958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mc:Choice>
        <mc:Fallback xmlns="">
          <p:sp>
            <p:nvSpPr>
              <p:cNvPr id="20" name="19 CuadroTexto"/>
              <p:cNvSpPr txBox="1">
                <a:spLocks noRot="1" noChangeAspect="1" noMove="1" noResize="1" noEditPoints="1" noAdjustHandles="1" noChangeArrowheads="1" noChangeShapeType="1" noTextEdit="1"/>
              </p:cNvSpPr>
              <p:nvPr/>
            </p:nvSpPr>
            <p:spPr>
              <a:xfrm>
                <a:off x="2699970" y="2957761"/>
                <a:ext cx="1675521" cy="421141"/>
              </a:xfrm>
              <a:prstGeom prst="rect">
                <a:avLst/>
              </a:prstGeom>
              <a:blipFill>
                <a:blip r:embed="rId9"/>
                <a:stretch>
                  <a:fillRect l="-3273" b="-21739"/>
                </a:stretch>
              </a:blipFill>
            </p:spPr>
            <p:txBody>
              <a:bodyPr/>
              <a:lstStyle/>
              <a:p>
                <a:r>
                  <a:rPr lang="en-GB">
                    <a:noFill/>
                  </a:rPr>
                  <a:t> </a:t>
                </a:r>
              </a:p>
            </p:txBody>
          </p:sp>
        </mc:Fallback>
      </mc:AlternateContent>
      <p:sp>
        <p:nvSpPr>
          <p:cNvPr id="21" name="20 CuadroTexto"/>
          <p:cNvSpPr txBox="1"/>
          <p:nvPr/>
        </p:nvSpPr>
        <p:spPr>
          <a:xfrm>
            <a:off x="6149278" y="2885994"/>
            <a:ext cx="964481" cy="369332"/>
          </a:xfrm>
          <a:prstGeom prst="rect">
            <a:avLst/>
          </a:prstGeom>
          <a:noFill/>
        </p:spPr>
        <p:txBody>
          <a:bodyPr wrap="square" rtlCol="0">
            <a:spAutoFit/>
          </a:bodyPr>
          <a:lstStyle/>
          <a:p>
            <a:r>
              <a:rPr lang="es-ES_tradnl" dirty="0"/>
              <a:t>= </a:t>
            </a:r>
            <a:r>
              <a:rPr lang="es-ES_tradnl" sz="1637" b="1" dirty="0">
                <a:solidFill>
                  <a:srgbClr val="0061A9"/>
                </a:solidFill>
              </a:rPr>
              <a:t>0.52</a:t>
            </a:r>
            <a:endParaRPr lang="es-MX" sz="1637" b="1" dirty="0">
              <a:solidFill>
                <a:srgbClr val="0061A9"/>
              </a:solidFill>
            </a:endParaRPr>
          </a:p>
        </p:txBody>
      </p:sp>
      <p:sp>
        <p:nvSpPr>
          <p:cNvPr id="23" name="22 CuadroTexto"/>
          <p:cNvSpPr txBox="1"/>
          <p:nvPr/>
        </p:nvSpPr>
        <p:spPr>
          <a:xfrm>
            <a:off x="1984625" y="4692645"/>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0.305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=0.305x2=0.61</a:t>
            </a:r>
            <a:r>
              <a:rPr lang="es-ES_tradnl" sz="1350" dirty="0">
                <a:latin typeface="Calibri"/>
              </a:rPr>
              <a:t>.</a:t>
            </a:r>
            <a:endParaRPr lang="es-MX" sz="1350" dirty="0"/>
          </a:p>
        </p:txBody>
      </p:sp>
      <p:sp>
        <p:nvSpPr>
          <p:cNvPr id="24" name="23 CuadroTexto"/>
          <p:cNvSpPr txBox="1"/>
          <p:nvPr/>
        </p:nvSpPr>
        <p:spPr>
          <a:xfrm>
            <a:off x="1857124" y="4999348"/>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BBC993-2C91-4E56-BA83-C115CBA2BF55}"/>
                  </a:ext>
                </a:extLst>
              </p:cNvPr>
              <p:cNvSpPr txBox="1"/>
              <p:nvPr/>
            </p:nvSpPr>
            <p:spPr>
              <a:xfrm>
                <a:off x="1651919" y="2826394"/>
                <a:ext cx="1147265" cy="671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𝑠</m:t>
                      </m:r>
                      <m:r>
                        <a:rPr lang="en-GB" sz="1273">
                          <a:latin typeface="Cambria Math" panose="02040503050406030204" pitchFamily="18" charset="0"/>
                        </a:rPr>
                        <m:t>=</m:t>
                      </m:r>
                      <m:rad>
                        <m:radPr>
                          <m:degHide m:val="on"/>
                          <m:ctrlPr>
                            <a:rPr lang="en-GB" sz="1273" i="1">
                              <a:solidFill>
                                <a:srgbClr val="836967"/>
                              </a:solidFill>
                              <a:latin typeface="Cambria Math" panose="02040503050406030204" pitchFamily="18" charset="0"/>
                            </a:rPr>
                          </m:ctrlPr>
                        </m:radPr>
                        <m:deg/>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rad>
                    </m:oMath>
                  </m:oMathPara>
                </a14:m>
                <a:endParaRPr lang="en-GB" sz="1273" dirty="0"/>
              </a:p>
            </p:txBody>
          </p:sp>
        </mc:Choice>
        <mc:Fallback xmlns="">
          <p:sp>
            <p:nvSpPr>
              <p:cNvPr id="15" name="TextBox 14">
                <a:extLst>
                  <a:ext uri="{FF2B5EF4-FFF2-40B4-BE49-F238E27FC236}">
                    <a16:creationId xmlns:a16="http://schemas.microsoft.com/office/drawing/2014/main" id="{77BBC993-2C91-4E56-BA83-C115CBA2BF55}"/>
                  </a:ext>
                </a:extLst>
              </p:cNvPr>
              <p:cNvSpPr txBox="1">
                <a:spLocks noRot="1" noChangeAspect="1" noMove="1" noResize="1" noEditPoints="1" noAdjustHandles="1" noChangeArrowheads="1" noChangeShapeType="1" noTextEdit="1"/>
              </p:cNvSpPr>
              <p:nvPr/>
            </p:nvSpPr>
            <p:spPr>
              <a:xfrm>
                <a:off x="1651919" y="2826394"/>
                <a:ext cx="1147265" cy="67120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E742B34-88DA-4B39-B8D7-C68A140AAD5C}"/>
                  </a:ext>
                </a:extLst>
              </p:cNvPr>
              <p:cNvSpPr txBox="1"/>
              <p:nvPr/>
            </p:nvSpPr>
            <p:spPr>
              <a:xfrm>
                <a:off x="4834013" y="2826394"/>
                <a:ext cx="1464326" cy="473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𝑡</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d>
                            <m:dPr>
                              <m:ctrlPr>
                                <a:rPr lang="en-GB" sz="1273" i="1">
                                  <a:latin typeface="Cambria Math" panose="02040503050406030204" pitchFamily="18" charset="0"/>
                                </a:rPr>
                              </m:ctrlPr>
                            </m:dPr>
                            <m:e>
                              <m:r>
                                <a:rPr lang="en-GB" sz="1273">
                                  <a:latin typeface="Cambria Math" panose="02040503050406030204" pitchFamily="18" charset="0"/>
                                </a:rPr>
                                <m:t>85−81</m:t>
                              </m:r>
                            </m:e>
                          </m:d>
                          <m:r>
                            <a:rPr lang="en-GB" sz="1273">
                              <a:latin typeface="Cambria Math" panose="02040503050406030204" pitchFamily="18" charset="0"/>
                            </a:rPr>
                            <m:t>−2</m:t>
                          </m:r>
                        </m:num>
                        <m:den>
                          <m:r>
                            <a:rPr lang="en-GB" sz="1273">
                              <a:latin typeface="Cambria Math" panose="02040503050406030204" pitchFamily="18" charset="0"/>
                            </a:rPr>
                            <m:t>3.833</m:t>
                          </m:r>
                        </m:den>
                      </m:f>
                    </m:oMath>
                  </m:oMathPara>
                </a14:m>
                <a:endParaRPr lang="en-GB" sz="1273" dirty="0"/>
              </a:p>
            </p:txBody>
          </p:sp>
        </mc:Choice>
        <mc:Fallback xmlns="">
          <p:sp>
            <p:nvSpPr>
              <p:cNvPr id="18" name="TextBox 17">
                <a:extLst>
                  <a:ext uri="{FF2B5EF4-FFF2-40B4-BE49-F238E27FC236}">
                    <a16:creationId xmlns:a16="http://schemas.microsoft.com/office/drawing/2014/main" id="{0E742B34-88DA-4B39-B8D7-C68A140AAD5C}"/>
                  </a:ext>
                </a:extLst>
              </p:cNvPr>
              <p:cNvSpPr txBox="1">
                <a:spLocks noRot="1" noChangeAspect="1" noMove="1" noResize="1" noEditPoints="1" noAdjustHandles="1" noChangeArrowheads="1" noChangeShapeType="1" noTextEdit="1"/>
              </p:cNvSpPr>
              <p:nvPr/>
            </p:nvSpPr>
            <p:spPr>
              <a:xfrm>
                <a:off x="4834013" y="2826394"/>
                <a:ext cx="1464326" cy="473015"/>
              </a:xfrm>
              <a:prstGeom prst="rect">
                <a:avLst/>
              </a:prstGeom>
              <a:blipFill>
                <a:blip r:embed="rId11"/>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16B02D8-0E72-41AC-94F5-66D4835CCA39}"/>
                  </a:ext>
                </a:extLst>
              </p:cNvPr>
              <p:cNvSpPr txBox="1"/>
              <p:nvPr/>
            </p:nvSpPr>
            <p:spPr>
              <a:xfrm>
                <a:off x="1554771" y="3434419"/>
                <a:ext cx="4571639" cy="12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b="1" i="1">
                          <a:solidFill>
                            <a:srgbClr val="0070C0"/>
                          </a:solidFill>
                          <a:latin typeface="Cambria Math" panose="02040503050406030204" pitchFamily="18" charset="0"/>
                        </a:rPr>
                        <m:t>𝒅𝒇</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r>
                                <a:rPr lang="en-GB" sz="1273">
                                  <a:latin typeface="Cambria Math" panose="02040503050406030204" pitchFamily="18" charset="0"/>
                                </a:rPr>
                                <m:t>−1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r>
                                <a:rPr lang="en-GB" sz="1273">
                                  <a:latin typeface="Cambria Math" panose="02040503050406030204" pitchFamily="18" charset="0"/>
                                </a:rPr>
                                <m:t>−1</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1.333+2.5</m:t>
                                  </m:r>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m:t>
                                      </m:r>
                                    </m:e>
                                  </m:d>
                                </m:e>
                                <m:sup>
                                  <m:r>
                                    <a:rPr lang="en-GB" sz="1273">
                                      <a:latin typeface="Cambria Math" panose="02040503050406030204" pitchFamily="18" charset="0"/>
                                    </a:rPr>
                                    <m:t>2</m:t>
                                  </m:r>
                                </m:sup>
                              </m:sSup>
                            </m:num>
                            <m:den>
                              <m:r>
                                <a:rPr lang="en-GB" sz="1273">
                                  <a:latin typeface="Cambria Math" panose="02040503050406030204" pitchFamily="18" charset="0"/>
                                </a:rPr>
                                <m:t>11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2.5</m:t>
                                      </m:r>
                                    </m:e>
                                  </m:d>
                                </m:e>
                                <m:sup>
                                  <m:r>
                                    <a:rPr lang="en-GB" sz="1273">
                                      <a:latin typeface="Cambria Math" panose="02040503050406030204" pitchFamily="18" charset="0"/>
                                    </a:rPr>
                                    <m:t>2</m:t>
                                  </m:r>
                                </m:sup>
                              </m:sSup>
                            </m:num>
                            <m:den>
                              <m:r>
                                <a:rPr lang="en-GB" sz="1273">
                                  <a:latin typeface="Cambria Math" panose="02040503050406030204" pitchFamily="18" charset="0"/>
                                </a:rPr>
                                <m:t>9</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r>
                            <a:rPr lang="en-GB" sz="1273">
                              <a:latin typeface="Cambria Math" panose="02040503050406030204" pitchFamily="18" charset="0"/>
                            </a:rPr>
                            <m:t>14.692</m:t>
                          </m:r>
                        </m:num>
                        <m:den>
                          <m:r>
                            <a:rPr lang="en-GB" sz="1273">
                              <a:latin typeface="Cambria Math" panose="02040503050406030204" pitchFamily="18" charset="0"/>
                            </a:rPr>
                            <m:t>0.856</m:t>
                          </m:r>
                        </m:den>
                      </m:f>
                      <m:r>
                        <a:rPr lang="en-GB" sz="1273">
                          <a:latin typeface="Cambria Math" panose="02040503050406030204" pitchFamily="18" charset="0"/>
                        </a:rPr>
                        <m:t>=</m:t>
                      </m:r>
                      <m:r>
                        <a:rPr lang="en-GB" sz="1273" b="1">
                          <a:solidFill>
                            <a:srgbClr val="0070C0"/>
                          </a:solidFill>
                          <a:latin typeface="Cambria Math" panose="02040503050406030204" pitchFamily="18" charset="0"/>
                        </a:rPr>
                        <m:t>𝟏𝟕</m:t>
                      </m:r>
                      <m:r>
                        <a:rPr lang="en-GB" sz="1273" b="1">
                          <a:solidFill>
                            <a:srgbClr val="0070C0"/>
                          </a:solidFill>
                          <a:latin typeface="Cambria Math" panose="02040503050406030204" pitchFamily="18" charset="0"/>
                        </a:rPr>
                        <m:t>.</m:t>
                      </m:r>
                      <m:r>
                        <a:rPr lang="en-GB" sz="1273" b="1">
                          <a:solidFill>
                            <a:srgbClr val="0070C0"/>
                          </a:solidFill>
                          <a:latin typeface="Cambria Math" panose="02040503050406030204" pitchFamily="18" charset="0"/>
                        </a:rPr>
                        <m:t>𝟏𝟔𝟑</m:t>
                      </m:r>
                    </m:oMath>
                  </m:oMathPara>
                </a14:m>
                <a:endParaRPr lang="en-GB" sz="1273" b="1" dirty="0"/>
              </a:p>
            </p:txBody>
          </p:sp>
        </mc:Choice>
        <mc:Fallback xmlns="">
          <p:sp>
            <p:nvSpPr>
              <p:cNvPr id="22" name="TextBox 21">
                <a:extLst>
                  <a:ext uri="{FF2B5EF4-FFF2-40B4-BE49-F238E27FC236}">
                    <a16:creationId xmlns:a16="http://schemas.microsoft.com/office/drawing/2014/main" id="{F16B02D8-0E72-41AC-94F5-66D4835CCA39}"/>
                  </a:ext>
                </a:extLst>
              </p:cNvPr>
              <p:cNvSpPr txBox="1">
                <a:spLocks noRot="1" noChangeAspect="1" noMove="1" noResize="1" noEditPoints="1" noAdjustHandles="1" noChangeArrowheads="1" noChangeShapeType="1" noTextEdit="1"/>
              </p:cNvSpPr>
              <p:nvPr/>
            </p:nvSpPr>
            <p:spPr>
              <a:xfrm>
                <a:off x="1554771" y="3434419"/>
                <a:ext cx="4571639" cy="1256434"/>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6898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a:prstGeom prst="rect">
            <a:avLst/>
          </a:prstGeom>
        </p:spPr>
        <p:txBody>
          <a:bodyPr vert="horz" lIns="91440" tIns="45720" rIns="91440" bIns="45720" rtlCol="0" anchor="ctr"/>
          <a:lstStyle>
            <a:defPPr>
              <a:defRPr lang="en-MX"/>
            </a:defPPr>
            <a:lvl1pPr marL="0" algn="l" defTabSz="914400" rtl="0" eaLnBrk="1" latinLnBrk="0" hangingPunct="1">
              <a:defRPr sz="3200" kern="1200">
                <a:solidFill>
                  <a:srgbClr val="006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2</a:t>
            </a:fld>
            <a:endParaRPr lang="es-MX"/>
          </a:p>
        </p:txBody>
      </p:sp>
      <p:sp>
        <p:nvSpPr>
          <p:cNvPr id="3" name="Subtitle 2"/>
          <p:cNvSpPr>
            <a:spLocks noGrp="1"/>
          </p:cNvSpPr>
          <p:nvPr>
            <p:ph type="subTitle" idx="4294967295"/>
          </p:nvPr>
        </p:nvSpPr>
        <p:spPr>
          <a:xfrm>
            <a:off x="684285" y="4660617"/>
            <a:ext cx="6400800" cy="276225"/>
          </a:xfrm>
        </p:spPr>
        <p:txBody>
          <a:bodyPr/>
          <a:lstStyle/>
          <a:p>
            <a:r>
              <a:rPr lang="en-GB" dirty="0" err="1"/>
              <a:t>Dr.</a:t>
            </a:r>
            <a:r>
              <a:rPr lang="en-GB" dirty="0"/>
              <a:t> Raúl Ramírez Velarde</a:t>
            </a:r>
          </a:p>
        </p:txBody>
      </p:sp>
      <p:sp>
        <p:nvSpPr>
          <p:cNvPr id="2" name="Title 1"/>
          <p:cNvSpPr>
            <a:spLocks noGrp="1"/>
          </p:cNvSpPr>
          <p:nvPr>
            <p:ph type="ctrTitle" idx="4294967295"/>
          </p:nvPr>
        </p:nvSpPr>
        <p:spPr>
          <a:xfrm>
            <a:off x="1371600" y="1341438"/>
            <a:ext cx="7772400" cy="338137"/>
          </a:xfrm>
        </p:spPr>
        <p:txBody>
          <a:bodyPr/>
          <a:lstStyle/>
          <a:p>
            <a:r>
              <a:rPr lang="es-MX" dirty="0">
                <a:effectLst>
                  <a:outerShdw blurRad="38100" dist="38100" dir="2700000" algn="tl">
                    <a:srgbClr val="000000">
                      <a:alpha val="43137"/>
                    </a:srgbClr>
                  </a:outerShdw>
                </a:effectLst>
              </a:rPr>
              <a:t>Pruebas de Hipótesis</a:t>
            </a:r>
          </a:p>
        </p:txBody>
      </p:sp>
      <p:sp>
        <p:nvSpPr>
          <p:cNvPr id="5" name="TextBox 4"/>
          <p:cNvSpPr txBox="1"/>
          <p:nvPr/>
        </p:nvSpPr>
        <p:spPr>
          <a:xfrm>
            <a:off x="684285" y="5265338"/>
            <a:ext cx="3028393" cy="430887"/>
          </a:xfrm>
          <a:prstGeom prst="rect">
            <a:avLst/>
          </a:prstGeom>
          <a:noFill/>
        </p:spPr>
        <p:txBody>
          <a:bodyPr wrap="none" rtlCol="0">
            <a:spAutoFit/>
          </a:bodyPr>
          <a:lstStyle/>
          <a:p>
            <a:pPr>
              <a:lnSpc>
                <a:spcPct val="120000"/>
              </a:lnSpc>
            </a:pPr>
            <a:r>
              <a:rPr lang="en-GB" sz="1000" i="1" dirty="0" err="1"/>
              <a:t>Gracias</a:t>
            </a:r>
            <a:r>
              <a:rPr lang="en-GB" sz="1000" i="1" dirty="0"/>
              <a:t> a </a:t>
            </a:r>
            <a:r>
              <a:rPr lang="en-GB" sz="1000" i="1" dirty="0" err="1"/>
              <a:t>Cris</a:t>
            </a:r>
            <a:r>
              <a:rPr lang="en-GB" sz="1000" i="1" dirty="0"/>
              <a:t> Montes, </a:t>
            </a:r>
            <a:r>
              <a:rPr lang="en-GB" sz="1000" i="1" dirty="0" err="1"/>
              <a:t>Instituto</a:t>
            </a:r>
            <a:r>
              <a:rPr lang="en-GB" sz="1000" i="1" dirty="0"/>
              <a:t> </a:t>
            </a:r>
            <a:r>
              <a:rPr lang="en-GB" sz="1000" i="1" dirty="0" err="1"/>
              <a:t>Tecnológico</a:t>
            </a:r>
            <a:r>
              <a:rPr lang="en-GB" sz="1000" i="1" dirty="0"/>
              <a:t> de Tijuana</a:t>
            </a:r>
          </a:p>
          <a:p>
            <a:endParaRPr lang="en-GB" sz="1000" i="1" dirty="0"/>
          </a:p>
        </p:txBody>
      </p:sp>
      <p:grpSp>
        <p:nvGrpSpPr>
          <p:cNvPr id="6" name="Group 16"/>
          <p:cNvGrpSpPr>
            <a:grpSpLocks/>
          </p:cNvGrpSpPr>
          <p:nvPr/>
        </p:nvGrpSpPr>
        <p:grpSpPr bwMode="auto">
          <a:xfrm>
            <a:off x="1142760" y="2143026"/>
            <a:ext cx="3536429" cy="1494883"/>
            <a:chOff x="672" y="932"/>
            <a:chExt cx="4325" cy="1612"/>
          </a:xfrm>
        </p:grpSpPr>
        <p:sp>
          <p:nvSpPr>
            <p:cNvPr id="7" name="Line 2"/>
            <p:cNvSpPr>
              <a:spLocks noChangeShapeType="1"/>
            </p:cNvSpPr>
            <p:nvPr/>
          </p:nvSpPr>
          <p:spPr bwMode="auto">
            <a:xfrm>
              <a:off x="672" y="2495"/>
              <a:ext cx="4325" cy="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9" name="Line 4"/>
            <p:cNvSpPr>
              <a:spLocks noChangeShapeType="1"/>
            </p:cNvSpPr>
            <p:nvPr/>
          </p:nvSpPr>
          <p:spPr bwMode="auto">
            <a:xfrm flipH="1">
              <a:off x="2804" y="943"/>
              <a:ext cx="3" cy="1552"/>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1" name="Group 16"/>
          <p:cNvGrpSpPr>
            <a:grpSpLocks/>
          </p:cNvGrpSpPr>
          <p:nvPr/>
        </p:nvGrpSpPr>
        <p:grpSpPr bwMode="auto">
          <a:xfrm>
            <a:off x="1785722" y="2410937"/>
            <a:ext cx="3857923" cy="1494883"/>
            <a:chOff x="672" y="932"/>
            <a:chExt cx="4325" cy="1612"/>
          </a:xfrm>
        </p:grpSpPr>
        <p:sp>
          <p:nvSpPr>
            <p:cNvPr id="12" name="Line 2"/>
            <p:cNvSpPr>
              <a:spLocks noChangeShapeType="1"/>
            </p:cNvSpPr>
            <p:nvPr/>
          </p:nvSpPr>
          <p:spPr bwMode="auto">
            <a:xfrm>
              <a:off x="672" y="2495"/>
              <a:ext cx="432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4" name="Line 4"/>
            <p:cNvSpPr>
              <a:spLocks noChangeShapeType="1"/>
            </p:cNvSpPr>
            <p:nvPr/>
          </p:nvSpPr>
          <p:spPr bwMode="auto">
            <a:xfrm flipH="1">
              <a:off x="2804" y="943"/>
              <a:ext cx="3" cy="155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6" name="Group 16"/>
          <p:cNvGrpSpPr>
            <a:grpSpLocks/>
          </p:cNvGrpSpPr>
          <p:nvPr/>
        </p:nvGrpSpPr>
        <p:grpSpPr bwMode="auto">
          <a:xfrm>
            <a:off x="2482292" y="2732431"/>
            <a:ext cx="3857923" cy="1494883"/>
            <a:chOff x="672" y="932"/>
            <a:chExt cx="4325" cy="1612"/>
          </a:xfrm>
        </p:grpSpPr>
        <p:sp>
          <p:nvSpPr>
            <p:cNvPr id="17" name="Line 2"/>
            <p:cNvSpPr>
              <a:spLocks noChangeShapeType="1"/>
            </p:cNvSpPr>
            <p:nvPr/>
          </p:nvSpPr>
          <p:spPr bwMode="auto">
            <a:xfrm>
              <a:off x="672" y="2495"/>
              <a:ext cx="4325"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9" name="Line 4"/>
            <p:cNvSpPr>
              <a:spLocks noChangeShapeType="1"/>
            </p:cNvSpPr>
            <p:nvPr/>
          </p:nvSpPr>
          <p:spPr bwMode="auto">
            <a:xfrm flipH="1">
              <a:off x="2804" y="943"/>
              <a:ext cx="3" cy="1552"/>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1" name="Group 16"/>
          <p:cNvGrpSpPr>
            <a:grpSpLocks/>
          </p:cNvGrpSpPr>
          <p:nvPr/>
        </p:nvGrpSpPr>
        <p:grpSpPr bwMode="auto">
          <a:xfrm>
            <a:off x="3393190" y="3107506"/>
            <a:ext cx="3857923" cy="1494883"/>
            <a:chOff x="672" y="932"/>
            <a:chExt cx="4325" cy="1612"/>
          </a:xfrm>
        </p:grpSpPr>
        <p:sp>
          <p:nvSpPr>
            <p:cNvPr id="22" name="Line 2"/>
            <p:cNvSpPr>
              <a:spLocks noChangeShapeType="1"/>
            </p:cNvSpPr>
            <p:nvPr/>
          </p:nvSpPr>
          <p:spPr bwMode="auto">
            <a:xfrm>
              <a:off x="672" y="2495"/>
              <a:ext cx="432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4" name="Line 4"/>
            <p:cNvSpPr>
              <a:spLocks noChangeShapeType="1"/>
            </p:cNvSpPr>
            <p:nvPr/>
          </p:nvSpPr>
          <p:spPr bwMode="auto">
            <a:xfrm flipH="1">
              <a:off x="2804" y="943"/>
              <a:ext cx="3" cy="155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6" name="Group 16"/>
          <p:cNvGrpSpPr>
            <a:grpSpLocks/>
          </p:cNvGrpSpPr>
          <p:nvPr/>
        </p:nvGrpSpPr>
        <p:grpSpPr bwMode="auto">
          <a:xfrm>
            <a:off x="4143318" y="3589747"/>
            <a:ext cx="3857923" cy="1494883"/>
            <a:chOff x="672" y="932"/>
            <a:chExt cx="4325" cy="1612"/>
          </a:xfrm>
        </p:grpSpPr>
        <p:sp>
          <p:nvSpPr>
            <p:cNvPr id="27" name="Line 2"/>
            <p:cNvSpPr>
              <a:spLocks noChangeShapeType="1"/>
            </p:cNvSpPr>
            <p:nvPr/>
          </p:nvSpPr>
          <p:spPr bwMode="auto">
            <a:xfrm>
              <a:off x="672" y="2495"/>
              <a:ext cx="4325"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9" name="Line 4"/>
            <p:cNvSpPr>
              <a:spLocks noChangeShapeType="1"/>
            </p:cNvSpPr>
            <p:nvPr/>
          </p:nvSpPr>
          <p:spPr bwMode="auto">
            <a:xfrm flipH="1">
              <a:off x="2804" y="943"/>
              <a:ext cx="3" cy="1552"/>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3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spTree>
    <p:extLst>
      <p:ext uri="{BB962C8B-B14F-4D97-AF65-F5344CB8AC3E}">
        <p14:creationId xmlns:p14="http://schemas.microsoft.com/office/powerpoint/2010/main" val="3928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A0A6-E6AA-44AF-A8A3-ED82824F6315}"/>
              </a:ext>
            </a:extLst>
          </p:cNvPr>
          <p:cNvSpPr>
            <a:spLocks noGrp="1"/>
          </p:cNvSpPr>
          <p:nvPr>
            <p:ph type="title"/>
          </p:nvPr>
        </p:nvSpPr>
        <p:spPr>
          <a:xfrm>
            <a:off x="545998" y="469503"/>
            <a:ext cx="8052003" cy="338554"/>
          </a:xfrm>
        </p:spPr>
        <p:txBody>
          <a:bodyPr/>
          <a:lstStyle/>
          <a:p>
            <a:r>
              <a:rPr lang="es-MX"/>
              <a:t>¿Cómo saber cual prueba usar?</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8F6AAE6-AD88-4D5A-8319-A3C49726184F}"/>
                  </a:ext>
                </a:extLst>
              </p:cNvPr>
              <p:cNvSpPr>
                <a:spLocks noGrp="1"/>
              </p:cNvSpPr>
              <p:nvPr>
                <p:ph type="body" idx="1"/>
              </p:nvPr>
            </p:nvSpPr>
            <p:spPr>
              <a:xfrm>
                <a:off x="545998" y="1018904"/>
                <a:ext cx="8052003" cy="3651897"/>
              </a:xfrm>
            </p:spPr>
            <p:txBody>
              <a:bodyPr/>
              <a:lstStyle/>
              <a:p>
                <a:r>
                  <a:rPr lang="es-MX" dirty="0"/>
                  <a:t>En general, use el resultado </a:t>
                </a:r>
                <a:r>
                  <a:rPr lang="es-MX"/>
                  <a:t>más restrictivo</a:t>
                </a:r>
                <a:endParaRPr lang="es-MX" dirty="0"/>
              </a:p>
              <a:p>
                <a:r>
                  <a:rPr lang="es-MX" dirty="0"/>
                  <a:t>O realice una prueba de hipótesis de las varianzas</a:t>
                </a:r>
              </a:p>
              <a:p>
                <a:endParaRPr lang="es-MX" sz="600" dirty="0"/>
              </a:p>
              <a:p>
                <a:pPr lvl="1"/>
                <a:r>
                  <a:rPr lang="es-MX" dirty="0"/>
                  <a:t>Si las varianzas son iguales, deben tener una </a:t>
                </a:r>
                <a:r>
                  <a:rPr lang="es-MX" dirty="0" err="1"/>
                  <a:t>razon</a:t>
                </a:r>
                <a:r>
                  <a:rPr lang="es-MX" dirty="0"/>
                  <a:t> de 1</a:t>
                </a:r>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r>
                      <a:rPr lang="es-MX" b="0" i="1" smtClean="0">
                        <a:latin typeface="Cambria Math" panose="02040503050406030204" pitchFamily="18" charset="0"/>
                      </a:rPr>
                      <m:t>=1</m:t>
                    </m:r>
                  </m:oMath>
                </a14:m>
                <a:endParaRPr lang="es-MX" dirty="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𝑐𝑎𝑙</m:t>
                        </m:r>
                      </m:sub>
                    </m:sSub>
                    <m:r>
                      <a:rPr lang="es-MX"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oMath>
                </a14:m>
                <a:r>
                  <a:rPr lang="es-MX" dirty="0"/>
                  <a:t>, es una variable aleatoria con distribución F.</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&gt;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1</m:t>
                            </m:r>
                          </m:sub>
                        </m:sSub>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2</m:t>
                            </m:r>
                          </m:sub>
                        </m:sSub>
                        <m:r>
                          <a:rPr lang="es-MX" b="0" i="1" smtClean="0">
                            <a:latin typeface="Cambria Math" panose="02040503050406030204" pitchFamily="18" charset="0"/>
                          </a:rPr>
                          <m:t>−1</m:t>
                        </m:r>
                      </m:sub>
                    </m:sSub>
                    <m:r>
                      <a:rPr lang="es-MX" b="0" i="1" smtClean="0">
                        <a:latin typeface="Cambria Math" panose="02040503050406030204" pitchFamily="18" charset="0"/>
                      </a:rPr>
                      <m:t>, </m:t>
                    </m:r>
                  </m:oMath>
                </a14:m>
                <a:r>
                  <a:rPr lang="es-MX" dirty="0"/>
                  <a:t>se rechaza la hipótesis nula</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&lt;</m:t>
                    </m:r>
                    <m:sSub>
                      <m:sSubPr>
                        <m:ctrlPr>
                          <a:rPr lang="es-MX" i="1">
                            <a:latin typeface="Cambria Math" panose="02040503050406030204" pitchFamily="18" charset="0"/>
                          </a:rPr>
                        </m:ctrlPr>
                      </m:sSubPr>
                      <m:e>
                        <m:r>
                          <a:rPr lang="es-MX" i="1">
                            <a:latin typeface="Cambria Math" panose="02040503050406030204" pitchFamily="18" charset="0"/>
                          </a:rPr>
                          <m:t>𝐹</m:t>
                        </m:r>
                      </m:e>
                      <m:sub>
                        <m:f>
                          <m:fPr>
                            <m:ctrlPr>
                              <a:rPr lang="es-MX" i="1">
                                <a:latin typeface="Cambria Math" panose="02040503050406030204" pitchFamily="18" charset="0"/>
                              </a:rPr>
                            </m:ctrlPr>
                          </m:fPr>
                          <m:num>
                            <m:r>
                              <a:rPr lang="es-MX" i="1">
                                <a:latin typeface="Cambria Math" panose="02040503050406030204" pitchFamily="18" charset="0"/>
                              </a:rPr>
                              <m:t>𝛼</m:t>
                            </m:r>
                          </m:num>
                          <m:den>
                            <m:r>
                              <a:rPr lang="es-MX" i="1">
                                <a:latin typeface="Cambria Math" panose="02040503050406030204" pitchFamily="18" charset="0"/>
                              </a:rPr>
                              <m:t>2</m:t>
                            </m:r>
                          </m:den>
                        </m:f>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1</m:t>
                            </m:r>
                          </m:sub>
                        </m:sSub>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2</m:t>
                            </m:r>
                          </m:sub>
                        </m:sSub>
                        <m:r>
                          <a:rPr lang="es-MX" i="1">
                            <a:latin typeface="Cambria Math" panose="02040503050406030204" pitchFamily="18" charset="0"/>
                          </a:rPr>
                          <m:t>−1</m:t>
                        </m:r>
                      </m:sub>
                    </m:sSub>
                  </m:oMath>
                </a14:m>
                <a:r>
                  <a:rPr lang="es-MX" dirty="0"/>
                  <a:t>, se rechaza la hipótesis nula</a:t>
                </a:r>
              </a:p>
            </p:txBody>
          </p:sp>
        </mc:Choice>
        <mc:Fallback>
          <p:sp>
            <p:nvSpPr>
              <p:cNvPr id="3" name="Text Placeholder 2">
                <a:extLst>
                  <a:ext uri="{FF2B5EF4-FFF2-40B4-BE49-F238E27FC236}">
                    <a16:creationId xmlns:a16="http://schemas.microsoft.com/office/drawing/2014/main" id="{78F6AAE6-AD88-4D5A-8319-A3C49726184F}"/>
                  </a:ext>
                </a:extLst>
              </p:cNvPr>
              <p:cNvSpPr>
                <a:spLocks noGrp="1" noRot="1" noChangeAspect="1" noMove="1" noResize="1" noEditPoints="1" noAdjustHandles="1" noChangeArrowheads="1" noChangeShapeType="1" noTextEdit="1"/>
              </p:cNvSpPr>
              <p:nvPr>
                <p:ph type="body" idx="1"/>
              </p:nvPr>
            </p:nvSpPr>
            <p:spPr>
              <a:xfrm>
                <a:off x="545998" y="1018904"/>
                <a:ext cx="8052003" cy="3651897"/>
              </a:xfrm>
              <a:blipFill>
                <a:blip r:embed="rId2"/>
                <a:stretch>
                  <a:fillRect l="-1818" t="-11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7D5ACB-2943-4283-AC5B-11282833C755}"/>
                  </a:ext>
                </a:extLst>
              </p:cNvPr>
              <p:cNvSpPr txBox="1"/>
              <p:nvPr/>
            </p:nvSpPr>
            <p:spPr>
              <a:xfrm>
                <a:off x="834273" y="4736789"/>
                <a:ext cx="7235072" cy="15662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𝐹</m:t>
                          </m:r>
                        </m:e>
                        <m:sub>
                          <m:r>
                            <a:rPr lang="es-MX" sz="1600" b="0" i="1" smtClean="0">
                              <a:latin typeface="Cambria Math" panose="02040503050406030204" pitchFamily="18" charset="0"/>
                            </a:rPr>
                            <m:t>𝑐𝑎𝑙</m:t>
                          </m:r>
                        </m:sub>
                      </m:sSub>
                      <m:r>
                        <a:rPr lang="es-MX" sz="1600" i="1" smtClean="0">
                          <a:latin typeface="Cambria Math" panose="02040503050406030204" pitchFamily="18" charset="0"/>
                        </a:rPr>
                        <m:t>=</m:t>
                      </m:r>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den>
                      </m:f>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16</m:t>
                          </m:r>
                        </m:num>
                        <m:den>
                          <m:r>
                            <a:rPr lang="es-MX" sz="1600" b="0" i="1" smtClean="0">
                              <a:latin typeface="Cambria Math" panose="02040503050406030204" pitchFamily="18" charset="0"/>
                            </a:rPr>
                            <m:t>25</m:t>
                          </m:r>
                        </m:den>
                      </m:f>
                      <m:r>
                        <a:rPr lang="es-MX" sz="1600" b="0" i="1" smtClean="0">
                          <a:latin typeface="Cambria Math" panose="02040503050406030204" pitchFamily="18" charset="0"/>
                        </a:rPr>
                        <m:t>=0.64 ó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i="1">
                              <a:latin typeface="Cambria Math" panose="02040503050406030204" pitchFamily="18" charset="0"/>
                            </a:rPr>
                            <m:t>𝑐𝑎𝑙</m:t>
                          </m:r>
                        </m:sub>
                      </m:sSub>
                      <m:r>
                        <a:rPr lang="es-MX" sz="1600" i="1">
                          <a:latin typeface="Cambria Math" panose="02040503050406030204" pitchFamily="18" charset="0"/>
                        </a:rPr>
                        <m:t>=</m:t>
                      </m:r>
                      <m:f>
                        <m:fPr>
                          <m:ctrlPr>
                            <a:rPr lang="es-MX" sz="1600" i="1">
                              <a:latin typeface="Cambria Math" panose="02040503050406030204" pitchFamily="18" charset="0"/>
                            </a:rPr>
                          </m:ctrlPr>
                        </m:fPr>
                        <m:num>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2</m:t>
                              </m:r>
                            </m:sub>
                            <m:sup>
                              <m:r>
                                <a:rPr lang="es-MX" sz="1600" i="1">
                                  <a:latin typeface="Cambria Math" panose="02040503050406030204" pitchFamily="18" charset="0"/>
                                </a:rPr>
                                <m:t>2</m:t>
                              </m:r>
                            </m:sup>
                          </m:sSub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1</m:t>
                              </m:r>
                            </m:sub>
                            <m:sup>
                              <m:r>
                                <a:rPr lang="es-MX" sz="1600" i="1">
                                  <a:latin typeface="Cambria Math" panose="02040503050406030204" pitchFamily="18" charset="0"/>
                                </a:rPr>
                                <m:t>2</m:t>
                              </m:r>
                            </m:sup>
                          </m:sSubSup>
                        </m:den>
                      </m:f>
                      <m:r>
                        <a:rPr lang="es-MX" sz="1600" i="1">
                          <a:latin typeface="Cambria Math" panose="02040503050406030204" pitchFamily="18" charset="0"/>
                        </a:rPr>
                        <m:t>=</m:t>
                      </m:r>
                      <m:f>
                        <m:fPr>
                          <m:ctrlPr>
                            <a:rPr lang="es-MX" sz="1600" i="1">
                              <a:latin typeface="Cambria Math" panose="02040503050406030204" pitchFamily="18" charset="0"/>
                            </a:rPr>
                          </m:ctrlPr>
                        </m:fPr>
                        <m:num>
                          <m:r>
                            <a:rPr lang="es-MX" sz="1600" b="0" i="1" smtClean="0">
                              <a:latin typeface="Cambria Math" panose="02040503050406030204" pitchFamily="18" charset="0"/>
                            </a:rPr>
                            <m:t>25</m:t>
                          </m:r>
                        </m:num>
                        <m:den>
                          <m:r>
                            <a:rPr lang="es-MX" sz="1600" b="0" i="1" smtClean="0">
                              <a:latin typeface="Cambria Math" panose="02040503050406030204" pitchFamily="18" charset="0"/>
                            </a:rPr>
                            <m:t>16</m:t>
                          </m:r>
                        </m:den>
                      </m:f>
                      <m:r>
                        <a:rPr lang="es-MX" sz="1600" i="1">
                          <a:latin typeface="Cambria Math" panose="02040503050406030204" pitchFamily="18" charset="0"/>
                        </a:rPr>
                        <m:t>=</m:t>
                      </m:r>
                      <m:r>
                        <a:rPr lang="es-MX" sz="1600" b="0" i="1" smtClean="0">
                          <a:latin typeface="Cambria Math" panose="02040503050406030204" pitchFamily="18" charset="0"/>
                        </a:rPr>
                        <m:t>1.5625</m:t>
                      </m:r>
                    </m:oMath>
                  </m:oMathPara>
                </a14:m>
                <a:endParaRPr lang="es-MX" sz="1400" dirty="0"/>
              </a:p>
              <a:p>
                <a:pPr/>
                <a14:m>
                  <m:oMathPara xmlns:m="http://schemas.openxmlformats.org/officeDocument/2006/math">
                    <m:oMathParaPr>
                      <m:jc m:val="centerGroup"/>
                    </m:oMathParaPr>
                    <m:oMath xmlns:m="http://schemas.openxmlformats.org/officeDocument/2006/math">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0.025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i="1">
                                  <a:latin typeface="Cambria Math" panose="02040503050406030204" pitchFamily="18" charset="0"/>
                                </a:rPr>
                                <m:t>,</m:t>
                              </m:r>
                              <m:r>
                                <a:rPr lang="es-MX" sz="1600" b="0" i="1" smtClean="0">
                                  <a:latin typeface="Cambria Math" panose="02040503050406030204" pitchFamily="18" charset="0"/>
                                </a:rPr>
                                <m:t>10</m:t>
                              </m:r>
                            </m:sub>
                          </m:sSub>
                          <m:r>
                            <m:rPr>
                              <m:nor/>
                            </m:rPr>
                            <a:rPr lang="es-MX" sz="1600"/>
                            <m:t>,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0.975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i="1">
                                  <a:latin typeface="Cambria Math" panose="02040503050406030204" pitchFamily="18" charset="0"/>
                                </a:rPr>
                                <m:t>,</m:t>
                              </m:r>
                              <m:r>
                                <a:rPr lang="es-MX" sz="1600" i="1" smtClean="0">
                                  <a:latin typeface="Cambria Math" panose="02040503050406030204" pitchFamily="18" charset="0"/>
                                </a:rPr>
                                <m:t> </m:t>
                              </m:r>
                              <m:r>
                                <a:rPr lang="es-MX" sz="1600" i="1">
                                  <a:latin typeface="Cambria Math" panose="02040503050406030204" pitchFamily="18" charset="0"/>
                                </a:rPr>
                                <m:t>1</m:t>
                              </m:r>
                              <m:r>
                                <a:rPr lang="es-MX" sz="1600" b="0" i="1" smtClean="0">
                                  <a:latin typeface="Cambria Math" panose="02040503050406030204" pitchFamily="18" charset="0"/>
                                </a:rPr>
                                <m:t>0</m:t>
                              </m:r>
                            </m:sub>
                          </m:sSub>
                        </m:e>
                      </m:d>
                      <m:r>
                        <a:rPr lang="es-MX" sz="1600" b="0" i="1" smtClean="0">
                          <a:latin typeface="Cambria Math" panose="02040503050406030204" pitchFamily="18" charset="0"/>
                        </a:rPr>
                        <m:t>=</m:t>
                      </m:r>
                      <m:d>
                        <m:dPr>
                          <m:ctrlPr>
                            <a:rPr lang="es-MX" sz="1600" b="0" i="1" smtClean="0">
                              <a:latin typeface="Cambria Math" panose="02040503050406030204" pitchFamily="18" charset="0"/>
                            </a:rPr>
                          </m:ctrlPr>
                        </m:dPr>
                        <m:e>
                          <m:r>
                            <a:rPr lang="es-MX" sz="1600" b="0" i="1" smtClean="0">
                              <a:latin typeface="Cambria Math" panose="02040503050406030204" pitchFamily="18" charset="0"/>
                            </a:rPr>
                            <m:t>0.278715,3.912074</m:t>
                          </m:r>
                        </m:e>
                      </m:d>
                    </m:oMath>
                  </m:oMathPara>
                </a14:m>
                <a:endParaRPr lang="es-MX" sz="1400" b="0" dirty="0"/>
              </a:p>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𝑝</m:t>
                      </m:r>
                      <m:r>
                        <a:rPr lang="es-MX" sz="1600" b="0" i="1" smtClean="0">
                          <a:latin typeface="Cambria Math" panose="02040503050406030204" pitchFamily="18" charset="0"/>
                        </a:rPr>
                        <m:t>.</m:t>
                      </m:r>
                      <m:r>
                        <a:rPr lang="es-MX" sz="1600" b="0" i="1" smtClean="0">
                          <a:latin typeface="Cambria Math" panose="02040503050406030204" pitchFamily="18" charset="0"/>
                        </a:rPr>
                        <m:t>𝑣𝑎𝑙𝑢𝑒</m:t>
                      </m:r>
                      <m:r>
                        <a:rPr lang="es-MX" sz="1600" b="0" i="1" smtClean="0">
                          <a:latin typeface="Cambria Math" panose="02040503050406030204" pitchFamily="18" charset="0"/>
                        </a:rPr>
                        <m:t>=2</m:t>
                      </m:r>
                      <m:r>
                        <a:rPr lang="es-MX" sz="1600" b="0" i="1" smtClean="0">
                          <a:latin typeface="Cambria Math" panose="02040503050406030204" pitchFamily="18" charset="0"/>
                        </a:rPr>
                        <m:t>𝑥𝑃</m:t>
                      </m:r>
                      <m:d>
                        <m:dPr>
                          <m:begChr m:val="["/>
                          <m:endChr m:val="]"/>
                          <m:ctrlPr>
                            <a:rPr lang="es-MX" sz="1600" b="0" i="1" smtClean="0">
                              <a:latin typeface="Cambria Math" panose="02040503050406030204" pitchFamily="18" charset="0"/>
                            </a:rPr>
                          </m:ctrlPr>
                        </m:dPr>
                        <m:e>
                          <m:sSub>
                            <m:sSubPr>
                              <m:ctrlPr>
                                <a:rPr lang="es-MX" sz="1600" i="1" smtClean="0">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10</m:t>
                              </m:r>
                              <m:r>
                                <a:rPr lang="es-MX" sz="1600" i="1">
                                  <a:latin typeface="Cambria Math" panose="02040503050406030204" pitchFamily="18" charset="0"/>
                                </a:rPr>
                                <m:t>,</m:t>
                              </m:r>
                              <m:r>
                                <a:rPr lang="es-MX" sz="1600" b="0" i="1" smtClean="0">
                                  <a:latin typeface="Cambria Math" panose="02040503050406030204" pitchFamily="18" charset="0"/>
                                </a:rPr>
                                <m:t>12</m:t>
                              </m:r>
                            </m:sub>
                          </m:sSub>
                          <m:r>
                            <a:rPr lang="es-MX" sz="1600" b="0" i="1" smtClean="0">
                              <a:latin typeface="Cambria Math" panose="02040503050406030204" pitchFamily="18" charset="0"/>
                            </a:rPr>
                            <m:t>&gt;1.5625</m:t>
                          </m:r>
                        </m:e>
                      </m:d>
                      <m:r>
                        <a:rPr lang="es-MX" sz="1600" b="0" i="1" smtClean="0">
                          <a:latin typeface="Cambria Math" panose="02040503050406030204" pitchFamily="18" charset="0"/>
                        </a:rPr>
                        <m:t>=2</m:t>
                      </m:r>
                      <m:r>
                        <a:rPr lang="es-MX" sz="1600" b="0" i="1" smtClean="0">
                          <a:latin typeface="Cambria Math" panose="02040503050406030204" pitchFamily="18" charset="0"/>
                        </a:rPr>
                        <m:t>𝑥</m:t>
                      </m:r>
                      <m:r>
                        <a:rPr lang="es-MX" sz="1600" b="0" i="1" smtClean="0">
                          <a:latin typeface="Cambria Math" panose="02040503050406030204" pitchFamily="18" charset="0"/>
                        </a:rPr>
                        <m:t>0.23=0.46</m:t>
                      </m:r>
                    </m:oMath>
                  </m:oMathPara>
                </a14:m>
                <a:endParaRPr lang="es-MX" sz="1600" b="0" dirty="0"/>
              </a:p>
              <a:p>
                <a:endParaRPr lang="es-MX" sz="500" b="0" dirty="0"/>
              </a:p>
              <a:p>
                <a:pPr algn="ctr"/>
                <a:r>
                  <a:rPr lang="es-MX" dirty="0">
                    <a:solidFill>
                      <a:srgbClr val="0070C0"/>
                    </a:solidFill>
                  </a:rPr>
                  <a:t>Se acepta la hipótesis nula. La división cae dentro del intervalo</a:t>
                </a:r>
              </a:p>
            </p:txBody>
          </p:sp>
        </mc:Choice>
        <mc:Fallback xmlns="">
          <p:sp>
            <p:nvSpPr>
              <p:cNvPr id="7" name="TextBox 6">
                <a:extLst>
                  <a:ext uri="{FF2B5EF4-FFF2-40B4-BE49-F238E27FC236}">
                    <a16:creationId xmlns:a16="http://schemas.microsoft.com/office/drawing/2014/main" id="{D87D5ACB-2943-4283-AC5B-11282833C755}"/>
                  </a:ext>
                </a:extLst>
              </p:cNvPr>
              <p:cNvSpPr txBox="1">
                <a:spLocks noRot="1" noChangeAspect="1" noMove="1" noResize="1" noEditPoints="1" noAdjustHandles="1" noChangeArrowheads="1" noChangeShapeType="1" noTextEdit="1"/>
              </p:cNvSpPr>
              <p:nvPr/>
            </p:nvSpPr>
            <p:spPr>
              <a:xfrm>
                <a:off x="834273" y="4736789"/>
                <a:ext cx="7235072" cy="1566263"/>
              </a:xfrm>
              <a:prstGeom prst="rect">
                <a:avLst/>
              </a:prstGeom>
              <a:blipFill>
                <a:blip r:embed="rId3"/>
                <a:stretch>
                  <a:fillRect b="-4669"/>
                </a:stretch>
              </a:blipFill>
            </p:spPr>
            <p:txBody>
              <a:bodyPr/>
              <a:lstStyle/>
              <a:p>
                <a:r>
                  <a:rPr lang="en-GB">
                    <a:noFill/>
                  </a:rPr>
                  <a:t> </a:t>
                </a:r>
              </a:p>
            </p:txBody>
          </p:sp>
        </mc:Fallback>
      </mc:AlternateContent>
    </p:spTree>
    <p:extLst>
      <p:ext uri="{BB962C8B-B14F-4D97-AF65-F5344CB8AC3E}">
        <p14:creationId xmlns:p14="http://schemas.microsoft.com/office/powerpoint/2010/main" val="386014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1</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1)</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-4.552</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0.001382</a:t>
            </a:r>
          </a:p>
          <a:p>
            <a:pPr marL="0" indent="0">
              <a:lnSpc>
                <a:spcPct val="120000"/>
              </a:lnSpc>
              <a:buNone/>
            </a:pPr>
            <a:r>
              <a:rPr lang="en-US" dirty="0">
                <a:latin typeface="Lucida Console" panose="020B0609040504020204" pitchFamily="49" charset="0"/>
              </a:rPr>
              <a:t>alternative hypothesis: true mean is not equal to 1</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21</a:t>
            </a:fld>
            <a:endParaRPr lang="es-MX"/>
          </a:p>
        </p:txBody>
      </p:sp>
    </p:spTree>
    <p:extLst>
      <p:ext uri="{BB962C8B-B14F-4D97-AF65-F5344CB8AC3E}">
        <p14:creationId xmlns:p14="http://schemas.microsoft.com/office/powerpoint/2010/main" val="175502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2x0.1049 = 0.2098</a:t>
            </a:r>
          </a:p>
          <a:p>
            <a:pPr marL="0" indent="0">
              <a:lnSpc>
                <a:spcPct val="120000"/>
              </a:lnSpc>
              <a:buNone/>
            </a:pPr>
            <a:r>
              <a:rPr lang="en-US" dirty="0">
                <a:latin typeface="Lucida Console" panose="020B0609040504020204" pitchFamily="49" charset="0"/>
              </a:rPr>
              <a:t>alternative hypothesis: true mean is not equal to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22</a:t>
            </a:fld>
            <a:endParaRPr lang="es-MX"/>
          </a:p>
        </p:txBody>
      </p:sp>
    </p:spTree>
    <p:extLst>
      <p:ext uri="{BB962C8B-B14F-4D97-AF65-F5344CB8AC3E}">
        <p14:creationId xmlns:p14="http://schemas.microsoft.com/office/powerpoint/2010/main" val="101430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07706"/>
            <a:ext cx="8163057" cy="4242069"/>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 de una sola cola</a:t>
            </a:r>
          </a:p>
          <a:p>
            <a:pPr marL="0" indent="0">
              <a:lnSpc>
                <a:spcPct val="120000"/>
              </a:lnSpc>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a:t>
            </a:r>
            <a:r>
              <a:rPr lang="es-MX" b="1" dirty="0">
                <a:solidFill>
                  <a:srgbClr val="0070C0"/>
                </a:solidFill>
                <a:latin typeface="Lucida Console" panose="020B0609040504020204" pitchFamily="49" charset="0"/>
              </a:rPr>
              <a:t>mayor a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0,alternative='greater')</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 df = 9, p-value = 0.8951</a:t>
            </a:r>
          </a:p>
          <a:p>
            <a:pPr marL="0" indent="0">
              <a:lnSpc>
                <a:spcPct val="120000"/>
              </a:lnSpc>
              <a:buNone/>
            </a:pPr>
            <a:r>
              <a:rPr lang="en-US" dirty="0">
                <a:latin typeface="Lucida Console" panose="020B0609040504020204" pitchFamily="49" charset="0"/>
              </a:rPr>
              <a:t>alternative hypothesis: true mean is greater than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-0.9945257        Inf</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23</a:t>
            </a:fld>
            <a:endParaRPr lang="es-MX"/>
          </a:p>
        </p:txBody>
      </p:sp>
    </p:spTree>
    <p:extLst>
      <p:ext uri="{BB962C8B-B14F-4D97-AF65-F5344CB8AC3E}">
        <p14:creationId xmlns:p14="http://schemas.microsoft.com/office/powerpoint/2010/main" val="428704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3A6-E992-42AE-979C-1E13B0F4A20E}"/>
              </a:ext>
            </a:extLst>
          </p:cNvPr>
          <p:cNvSpPr>
            <a:spLocks noGrp="1"/>
          </p:cNvSpPr>
          <p:nvPr>
            <p:ph type="title"/>
          </p:nvPr>
        </p:nvSpPr>
        <p:spPr/>
        <p:txBody>
          <a:bodyPr>
            <a:normAutofit/>
          </a:bodyPr>
          <a:lstStyle/>
          <a:p>
            <a:r>
              <a:rPr lang="es-MX" dirty="0"/>
              <a:t>Parámetros de </a:t>
            </a:r>
            <a:r>
              <a:rPr lang="es-MX" dirty="0" err="1"/>
              <a:t>t.test</a:t>
            </a:r>
            <a:endParaRPr lang="en-GB" dirty="0"/>
          </a:p>
        </p:txBody>
      </p:sp>
      <p:sp>
        <p:nvSpPr>
          <p:cNvPr id="3" name="Text Placeholder 2">
            <a:extLst>
              <a:ext uri="{FF2B5EF4-FFF2-40B4-BE49-F238E27FC236}">
                <a16:creationId xmlns:a16="http://schemas.microsoft.com/office/drawing/2014/main" id="{6EE27638-282C-4D99-9535-C3C5C21B5B2B}"/>
              </a:ext>
            </a:extLst>
          </p:cNvPr>
          <p:cNvSpPr>
            <a:spLocks noGrp="1"/>
          </p:cNvSpPr>
          <p:nvPr>
            <p:ph type="body" idx="1"/>
          </p:nvPr>
        </p:nvSpPr>
        <p:spPr/>
        <p:txBody>
          <a:bodyPr>
            <a:noAutofit/>
          </a:bodyPr>
          <a:lstStyle/>
          <a:p>
            <a:pPr algn="l" fontAlgn="base">
              <a:buFont typeface="Arial" panose="020B0604020202020204" pitchFamily="34" charset="0"/>
              <a:buChar char="•"/>
            </a:pPr>
            <a:r>
              <a:rPr lang="en-US" b="1" i="0" dirty="0" err="1">
                <a:solidFill>
                  <a:srgbClr val="0070C0"/>
                </a:solidFill>
                <a:effectLst/>
                <a:latin typeface="+mj-lt"/>
              </a:rPr>
              <a:t>var.equal</a:t>
            </a:r>
            <a:r>
              <a:rPr lang="en-US" b="1" i="0" dirty="0">
                <a:solidFill>
                  <a:srgbClr val="0070C0"/>
                </a:solidFill>
                <a:effectLst/>
                <a:latin typeface="+mj-lt"/>
              </a:rPr>
              <a:t> = FALSE</a:t>
            </a:r>
            <a:r>
              <a:rPr lang="en-US" b="0" i="0" dirty="0">
                <a:solidFill>
                  <a:srgbClr val="0070C0"/>
                </a:solidFill>
                <a:effectLst/>
                <a:latin typeface="+mj-lt"/>
              </a:rPr>
              <a:t> </a:t>
            </a:r>
            <a:r>
              <a:rPr lang="en-US" b="0" i="0" dirty="0">
                <a:solidFill>
                  <a:srgbClr val="444444"/>
                </a:solidFill>
                <a:effectLst/>
                <a:latin typeface="+mj-lt"/>
              </a:rPr>
              <a:t>– If the </a:t>
            </a:r>
            <a:r>
              <a:rPr lang="en-US" b="0" i="0" dirty="0" err="1">
                <a:solidFill>
                  <a:srgbClr val="444444"/>
                </a:solidFill>
                <a:effectLst/>
                <a:latin typeface="+mj-lt"/>
              </a:rPr>
              <a:t>var.equal</a:t>
            </a:r>
            <a:r>
              <a:rPr lang="en-US" b="0" i="0" dirty="0">
                <a:solidFill>
                  <a:srgbClr val="444444"/>
                </a:solidFill>
                <a:effectLst/>
                <a:latin typeface="+mj-lt"/>
              </a:rPr>
              <a:t> instruction is set to TRUE, the variance is considered to be equal and the standard test is carried out. If the instruction is set to FALSE (the default), the variance is considered unequal and the Welch two-sample test is carried out.</a:t>
            </a:r>
          </a:p>
          <a:p>
            <a:pPr algn="l" fontAlgn="base">
              <a:buFont typeface="Arial" panose="020B0604020202020204" pitchFamily="34" charset="0"/>
              <a:buChar char="•"/>
            </a:pPr>
            <a:r>
              <a:rPr lang="en-US" b="1" i="0" dirty="0">
                <a:solidFill>
                  <a:srgbClr val="0070C0"/>
                </a:solidFill>
                <a:effectLst/>
                <a:latin typeface="+mj-lt"/>
              </a:rPr>
              <a:t>mu = 0</a:t>
            </a:r>
            <a:r>
              <a:rPr lang="en-US" b="0" i="0" dirty="0">
                <a:solidFill>
                  <a:srgbClr val="0070C0"/>
                </a:solidFill>
                <a:effectLst/>
                <a:latin typeface="+mj-lt"/>
              </a:rPr>
              <a:t> </a:t>
            </a:r>
            <a:r>
              <a:rPr lang="en-US" b="0" i="0" dirty="0">
                <a:solidFill>
                  <a:srgbClr val="444444"/>
                </a:solidFill>
                <a:effectLst/>
                <a:latin typeface="+mj-lt"/>
              </a:rPr>
              <a:t>– If a one-sample test is carried out, mu indicates the mean against which the sample should be tested.</a:t>
            </a:r>
          </a:p>
          <a:p>
            <a:pPr algn="l" fontAlgn="base">
              <a:buFont typeface="Arial" panose="020B0604020202020204" pitchFamily="34" charset="0"/>
              <a:buChar char="•"/>
            </a:pPr>
            <a:r>
              <a:rPr lang="en-US" b="1" i="0" dirty="0">
                <a:solidFill>
                  <a:srgbClr val="0070C0"/>
                </a:solidFill>
                <a:effectLst/>
                <a:latin typeface="+mj-lt"/>
              </a:rPr>
              <a:t>alternative = “</a:t>
            </a:r>
            <a:r>
              <a:rPr lang="en-US" b="1" i="0" dirty="0" err="1">
                <a:solidFill>
                  <a:srgbClr val="0070C0"/>
                </a:solidFill>
                <a:effectLst/>
                <a:latin typeface="+mj-lt"/>
              </a:rPr>
              <a:t>two.sided</a:t>
            </a:r>
            <a:r>
              <a:rPr lang="en-US" b="1" i="0" dirty="0">
                <a:solidFill>
                  <a:srgbClr val="0070C0"/>
                </a:solidFill>
                <a:effectLst/>
                <a:latin typeface="+mj-lt"/>
              </a:rPr>
              <a:t>”</a:t>
            </a:r>
            <a:r>
              <a:rPr lang="en-US" b="0" i="0" dirty="0">
                <a:solidFill>
                  <a:srgbClr val="0070C0"/>
                </a:solidFill>
                <a:effectLst/>
                <a:latin typeface="+mj-lt"/>
              </a:rPr>
              <a:t> </a:t>
            </a:r>
            <a:r>
              <a:rPr lang="en-US" b="0" i="0" dirty="0">
                <a:solidFill>
                  <a:srgbClr val="444444"/>
                </a:solidFill>
                <a:effectLst/>
                <a:latin typeface="+mj-lt"/>
              </a:rPr>
              <a:t>– It sets the alternative hypothesis. The default value for this is “</a:t>
            </a:r>
            <a:r>
              <a:rPr lang="en-US" b="0" i="0" dirty="0" err="1">
                <a:solidFill>
                  <a:srgbClr val="444444"/>
                </a:solidFill>
                <a:effectLst/>
                <a:latin typeface="+mj-lt"/>
              </a:rPr>
              <a:t>two.sided</a:t>
            </a:r>
            <a:r>
              <a:rPr lang="en-US" b="0" i="0" dirty="0">
                <a:solidFill>
                  <a:srgbClr val="444444"/>
                </a:solidFill>
                <a:effectLst/>
                <a:latin typeface="+mj-lt"/>
              </a:rPr>
              <a:t>” but a </a:t>
            </a:r>
            <a:r>
              <a:rPr lang="en-US" b="1" i="0" dirty="0">
                <a:solidFill>
                  <a:srgbClr val="155A9F"/>
                </a:solidFill>
                <a:effectLst/>
                <a:latin typeface="+mj-lt"/>
              </a:rPr>
              <a:t>greater</a:t>
            </a:r>
            <a:r>
              <a:rPr lang="en-US" b="0" i="0" dirty="0">
                <a:solidFill>
                  <a:srgbClr val="444444"/>
                </a:solidFill>
                <a:effectLst/>
                <a:latin typeface="+mj-lt"/>
              </a:rPr>
              <a:t> or </a:t>
            </a:r>
            <a:r>
              <a:rPr lang="en-US" b="1" i="0" dirty="0">
                <a:solidFill>
                  <a:srgbClr val="155A9F"/>
                </a:solidFill>
                <a:effectLst/>
                <a:latin typeface="+mj-lt"/>
              </a:rPr>
              <a:t>lesser</a:t>
            </a:r>
            <a:r>
              <a:rPr lang="en-US" b="0" i="0" dirty="0">
                <a:solidFill>
                  <a:srgbClr val="444444"/>
                </a:solidFill>
                <a:effectLst/>
                <a:latin typeface="+mj-lt"/>
              </a:rPr>
              <a:t> value can also be assigned. You can abbreviate the instruction.</a:t>
            </a:r>
          </a:p>
          <a:p>
            <a:pPr algn="l" fontAlgn="base">
              <a:buFont typeface="Arial" panose="020B0604020202020204" pitchFamily="34" charset="0"/>
              <a:buChar char="•"/>
            </a:pPr>
            <a:r>
              <a:rPr lang="en-US" b="1" i="0" dirty="0" err="1">
                <a:solidFill>
                  <a:srgbClr val="0070C0"/>
                </a:solidFill>
                <a:effectLst/>
                <a:latin typeface="+mj-lt"/>
              </a:rPr>
              <a:t>conf.level</a:t>
            </a:r>
            <a:r>
              <a:rPr lang="en-US" b="1" i="0" dirty="0">
                <a:solidFill>
                  <a:srgbClr val="0070C0"/>
                </a:solidFill>
                <a:effectLst/>
                <a:latin typeface="+mj-lt"/>
              </a:rPr>
              <a:t> = 0.95</a:t>
            </a:r>
            <a:r>
              <a:rPr lang="en-US" b="0" i="0" dirty="0">
                <a:solidFill>
                  <a:srgbClr val="0070C0"/>
                </a:solidFill>
                <a:effectLst/>
                <a:latin typeface="+mj-lt"/>
              </a:rPr>
              <a:t> </a:t>
            </a:r>
            <a:r>
              <a:rPr lang="en-US" b="0" i="0" dirty="0">
                <a:solidFill>
                  <a:srgbClr val="444444"/>
                </a:solidFill>
                <a:effectLst/>
                <a:latin typeface="+mj-lt"/>
              </a:rPr>
              <a:t>– It sets the confidence level of the interval (default = 0.95).</a:t>
            </a:r>
          </a:p>
        </p:txBody>
      </p:sp>
      <p:sp>
        <p:nvSpPr>
          <p:cNvPr id="4" name="Slide Number Placeholder 3">
            <a:extLst>
              <a:ext uri="{FF2B5EF4-FFF2-40B4-BE49-F238E27FC236}">
                <a16:creationId xmlns:a16="http://schemas.microsoft.com/office/drawing/2014/main" id="{569300F2-EB75-4E40-B268-1C7AB6EA67DE}"/>
              </a:ext>
            </a:extLst>
          </p:cNvPr>
          <p:cNvSpPr>
            <a:spLocks noGrp="1"/>
          </p:cNvSpPr>
          <p:nvPr>
            <p:ph type="sldNum" sz="quarter" idx="12"/>
          </p:nvPr>
        </p:nvSpPr>
        <p:spPr/>
        <p:txBody>
          <a:bodyPr/>
          <a:lstStyle/>
          <a:p>
            <a:fld id="{93AF4B72-F50E-485D-8851-CDD73136DB7C}" type="slidenum">
              <a:rPr lang="es-MX" smtClean="0"/>
              <a:pPr/>
              <a:t>24</a:t>
            </a:fld>
            <a:endParaRPr lang="es-MX"/>
          </a:p>
        </p:txBody>
      </p:sp>
    </p:spTree>
    <p:extLst>
      <p:ext uri="{BB962C8B-B14F-4D97-AF65-F5344CB8AC3E}">
        <p14:creationId xmlns:p14="http://schemas.microsoft.com/office/powerpoint/2010/main" val="414296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a:xfrm>
            <a:off x="495614" y="431275"/>
            <a:ext cx="8366844" cy="431885"/>
          </a:xfrm>
        </p:spPr>
        <p:txBody>
          <a:bodyPr/>
          <a:lstStyle/>
          <a:p>
            <a:r>
              <a:rPr lang="en-GB" dirty="0" err="1"/>
              <a:t>Prueba</a:t>
            </a:r>
            <a:r>
              <a:rPr lang="en-GB" dirty="0"/>
              <a:t> de </a:t>
            </a:r>
            <a:r>
              <a:rPr lang="en-GB" dirty="0" err="1"/>
              <a:t>Hipotesis</a:t>
            </a:r>
            <a:r>
              <a:rPr lang="en-GB" dirty="0"/>
              <a:t> en R Dos </a:t>
            </a:r>
            <a:r>
              <a:rPr lang="en-GB" dirty="0" err="1"/>
              <a:t>Muestras</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45029"/>
            <a:ext cx="8366844" cy="4693297"/>
          </a:xfrm>
        </p:spPr>
        <p:txBody>
          <a:bodyPr>
            <a:normAutofit/>
          </a:bodyPr>
          <a:lstStyle/>
          <a:p>
            <a:pPr>
              <a:lnSpc>
                <a:spcPct val="170000"/>
              </a:lnSpc>
            </a:pPr>
            <a:r>
              <a:rPr lang="es-MX" sz="1800" dirty="0"/>
              <a:t>Probar si un conjunto de datos tiene una media diferente de </a:t>
            </a:r>
            <a:r>
              <a:rPr lang="es-MX" sz="1800" dirty="0">
                <a:latin typeface="Symbol" panose="05050102010706020507" pitchFamily="18" charset="2"/>
              </a:rPr>
              <a:t>m</a:t>
            </a:r>
            <a:r>
              <a:rPr lang="es-MX" sz="1800"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endParaRPr lang="es-MX" sz="1400" dirty="0"/>
          </a:p>
          <a:p>
            <a:pPr marL="0" indent="0">
              <a:lnSpc>
                <a:spcPct val="120000"/>
              </a:lnSpc>
              <a:buNone/>
            </a:pPr>
            <a:r>
              <a:rPr lang="es-MX" sz="1400" dirty="0">
                <a:latin typeface="Lucida Console" panose="020B0609040504020204" pitchFamily="49" charset="0"/>
              </a:rPr>
              <a:t>#Prueba de dos colas si las medias de x y son iguales. Ahora </a:t>
            </a:r>
            <a:r>
              <a:rPr lang="es-MX" sz="1400" dirty="0" err="1">
                <a:latin typeface="Lucida Console" panose="020B0609040504020204" pitchFamily="49" charset="0"/>
              </a:rPr>
              <a:t>var.equal</a:t>
            </a:r>
            <a:r>
              <a:rPr lang="es-MX" sz="1400" dirty="0">
                <a:latin typeface="Lucida Console" panose="020B0609040504020204" pitchFamily="49" charset="0"/>
              </a:rPr>
              <a:t> = TRUE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 </a:t>
            </a:r>
            <a:r>
              <a:rPr lang="en-US" sz="1400" dirty="0" err="1">
                <a:latin typeface="Lucida Console" panose="020B0609040504020204" pitchFamily="49" charset="0"/>
              </a:rPr>
              <a:t>var.equal</a:t>
            </a:r>
            <a:r>
              <a:rPr lang="en-US" sz="1400" dirty="0">
                <a:latin typeface="Lucida Console" panose="020B0609040504020204" pitchFamily="49" charset="0"/>
              </a:rPr>
              <a:t> = TRUE)</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18</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0.3526</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-1.5545474  0.5835267</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25</a:t>
            </a:fld>
            <a:endParaRPr lang="es-MX"/>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435BC2-CDFE-4958-87E8-BEA4E0A23321}"/>
                  </a:ext>
                </a:extLst>
              </p:cNvPr>
              <p:cNvSpPr txBox="1"/>
              <p:nvPr/>
            </p:nvSpPr>
            <p:spPr>
              <a:xfrm>
                <a:off x="6102220" y="2737213"/>
                <a:ext cx="2760238" cy="26203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𝑝</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f>
                        <m:fPr>
                          <m:ctrlPr>
                            <a:rPr lang="es-MX" sz="1455" i="1">
                              <a:latin typeface="Cambria Math" panose="02040503050406030204" pitchFamily="18" charset="0"/>
                              <a:ea typeface="Calibri" panose="020F0502020204030204" pitchFamily="34" charset="0"/>
                              <a:cs typeface="Times New Roman" panose="02020603050405020304" pitchFamily="18" charset="0"/>
                            </a:rPr>
                          </m:ctrlPr>
                        </m:fPr>
                        <m:num>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GB" sz="1819" dirty="0">
                  <a:solidFill>
                    <a:srgbClr val="0070C0"/>
                  </a:solidFill>
                </a:endParaRPr>
              </a:p>
            </p:txBody>
          </p:sp>
        </mc:Choice>
        <mc:Fallback xmlns="">
          <p:sp>
            <p:nvSpPr>
              <p:cNvPr id="7" name="TextBox 6">
                <a:extLst>
                  <a:ext uri="{FF2B5EF4-FFF2-40B4-BE49-F238E27FC236}">
                    <a16:creationId xmlns:a16="http://schemas.microsoft.com/office/drawing/2014/main" id="{42435BC2-CDFE-4958-87E8-BEA4E0A23321}"/>
                  </a:ext>
                </a:extLst>
              </p:cNvPr>
              <p:cNvSpPr txBox="1">
                <a:spLocks noRot="1" noChangeAspect="1" noMove="1" noResize="1" noEditPoints="1" noAdjustHandles="1" noChangeArrowheads="1" noChangeShapeType="1" noTextEdit="1"/>
              </p:cNvSpPr>
              <p:nvPr/>
            </p:nvSpPr>
            <p:spPr>
              <a:xfrm>
                <a:off x="6102220" y="2737213"/>
                <a:ext cx="2760238" cy="2620333"/>
              </a:xfrm>
              <a:prstGeom prst="rect">
                <a:avLst/>
              </a:prstGeom>
              <a:blipFill>
                <a:blip r:embed="rId2"/>
                <a:stretch>
                  <a:fillRect b="-233"/>
                </a:stretch>
              </a:blipFill>
            </p:spPr>
            <p:txBody>
              <a:bodyPr/>
              <a:lstStyle/>
              <a:p>
                <a:r>
                  <a:rPr lang="en-GB">
                    <a:noFill/>
                  </a:rPr>
                  <a:t> </a:t>
                </a:r>
              </a:p>
            </p:txBody>
          </p:sp>
        </mc:Fallback>
      </mc:AlternateContent>
    </p:spTree>
    <p:extLst>
      <p:ext uri="{BB962C8B-B14F-4D97-AF65-F5344CB8AC3E}">
        <p14:creationId xmlns:p14="http://schemas.microsoft.com/office/powerpoint/2010/main" val="339030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113122" y="970384"/>
            <a:ext cx="9030878" cy="4279391"/>
          </a:xfrm>
        </p:spPr>
        <p:txBody>
          <a:bodyPr>
            <a:normAutofit lnSpcReduction="1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endParaRPr lang="es-MX" sz="800" dirty="0"/>
          </a:p>
          <a:p>
            <a:pPr marL="0" indent="0">
              <a:lnSpc>
                <a:spcPct val="120000"/>
              </a:lnSpc>
              <a:buNone/>
            </a:pPr>
            <a:r>
              <a:rPr lang="es-MX" sz="1400" dirty="0">
                <a:latin typeface="Lucida Console" panose="020B0609040504020204" pitchFamily="49" charset="0"/>
              </a:rPr>
              <a:t>#Prueba de dos colas si las medias de x y son iguales. Por defecto </a:t>
            </a:r>
            <a:r>
              <a:rPr lang="es-MX" sz="1400" dirty="0" err="1">
                <a:latin typeface="Lucida Console" panose="020B0609040504020204" pitchFamily="49" charset="0"/>
              </a:rPr>
              <a:t>var.equal</a:t>
            </a:r>
            <a:r>
              <a:rPr lang="es-MX" sz="1400" dirty="0">
                <a:latin typeface="Lucida Console" panose="020B0609040504020204" pitchFamily="49" charset="0"/>
              </a:rPr>
              <a:t> = FALSE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Welch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16.971</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0.3534</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-1.5592145  0.5881938</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 </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26</a:t>
            </a:fld>
            <a:endParaRPr lang="es-MX"/>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59659C-F5D2-48D3-AE10-CD10DFBF0BD2}"/>
                  </a:ext>
                </a:extLst>
              </p:cNvPr>
              <p:cNvSpPr txBox="1"/>
              <p:nvPr/>
            </p:nvSpPr>
            <p:spPr>
              <a:xfrm>
                <a:off x="6310389" y="2316045"/>
                <a:ext cx="2552069" cy="2795702"/>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637" dirty="0">
                  <a:latin typeface="Calibri" panose="020F0502020204030204" pitchFamily="34"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xmlns="">
          <p:sp>
            <p:nvSpPr>
              <p:cNvPr id="6" name="TextBox 5">
                <a:extLst>
                  <a:ext uri="{FF2B5EF4-FFF2-40B4-BE49-F238E27FC236}">
                    <a16:creationId xmlns:a16="http://schemas.microsoft.com/office/drawing/2014/main" id="{5059659C-F5D2-48D3-AE10-CD10DFBF0BD2}"/>
                  </a:ext>
                </a:extLst>
              </p:cNvPr>
              <p:cNvSpPr txBox="1">
                <a:spLocks noRot="1" noChangeAspect="1" noMove="1" noResize="1" noEditPoints="1" noAdjustHandles="1" noChangeArrowheads="1" noChangeShapeType="1" noTextEdit="1"/>
              </p:cNvSpPr>
              <p:nvPr/>
            </p:nvSpPr>
            <p:spPr>
              <a:xfrm>
                <a:off x="6310389" y="2316045"/>
                <a:ext cx="2552069" cy="2795702"/>
              </a:xfrm>
              <a:prstGeom prst="rect">
                <a:avLst/>
              </a:prstGeom>
              <a:blipFill>
                <a:blip r:embed="rId2"/>
                <a:stretch>
                  <a:fillRect/>
                </a:stretch>
              </a:blipFill>
            </p:spPr>
            <p:txBody>
              <a:bodyPr/>
              <a:lstStyle/>
              <a:p>
                <a:r>
                  <a:rPr lang="en-GB">
                    <a:noFill/>
                  </a:rPr>
                  <a:t> </a:t>
                </a:r>
              </a:p>
            </p:txBody>
          </p:sp>
        </mc:Fallback>
      </mc:AlternateContent>
      <p:sp>
        <p:nvSpPr>
          <p:cNvPr id="7" name="Title 1">
            <a:extLst>
              <a:ext uri="{FF2B5EF4-FFF2-40B4-BE49-F238E27FC236}">
                <a16:creationId xmlns:a16="http://schemas.microsoft.com/office/drawing/2014/main" id="{75648914-73CF-4354-BCAB-7FD0EC29C0B1}"/>
              </a:ext>
            </a:extLst>
          </p:cNvPr>
          <p:cNvSpPr txBox="1">
            <a:spLocks/>
          </p:cNvSpPr>
          <p:nvPr/>
        </p:nvSpPr>
        <p:spPr>
          <a:xfrm>
            <a:off x="495614" y="431275"/>
            <a:ext cx="8366844" cy="431885"/>
          </a:xfrm>
          <a:prstGeom prst="rect">
            <a:avLst/>
          </a:prstGeom>
        </p:spPr>
        <p:txBody>
          <a:bodyPr wrap="square" lIns="0" tIns="0" rIns="0" bIns="0">
            <a:spAutoFit/>
          </a:bodyPr>
          <a:lstStyle>
            <a:lvl1pPr>
              <a:defRPr sz="2200" b="0" i="0">
                <a:solidFill>
                  <a:srgbClr val="979797"/>
                </a:solidFill>
                <a:latin typeface="Arial"/>
                <a:ea typeface="+mj-ea"/>
                <a:cs typeface="Arial"/>
              </a:defRPr>
            </a:lvl1pPr>
          </a:lstStyle>
          <a:p>
            <a:r>
              <a:rPr lang="en-GB" kern="0"/>
              <a:t>Prueba de Hipotesis en R Dos Muestras</a:t>
            </a:r>
            <a:endParaRPr lang="en-GB" kern="0" dirty="0"/>
          </a:p>
        </p:txBody>
      </p:sp>
    </p:spTree>
    <p:extLst>
      <p:ext uri="{BB962C8B-B14F-4D97-AF65-F5344CB8AC3E}">
        <p14:creationId xmlns:p14="http://schemas.microsoft.com/office/powerpoint/2010/main" val="410518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5955" y="795168"/>
            <a:ext cx="7944192" cy="677108"/>
          </a:xfrm>
        </p:spPr>
        <p:txBody>
          <a:bodyPr/>
          <a:lstStyle/>
          <a:p>
            <a:pPr algn="ctr"/>
            <a:r>
              <a:rPr lang="es-ES_tradnl" dirty="0"/>
              <a:t>Hipótesis estadística </a:t>
            </a:r>
            <a:endParaRPr lang="es-MX" dirty="0"/>
          </a:p>
        </p:txBody>
      </p:sp>
      <p:sp>
        <p:nvSpPr>
          <p:cNvPr id="4" name="Text Box 6"/>
          <p:cNvSpPr txBox="1">
            <a:spLocks noGrp="1" noChangeArrowheads="1"/>
          </p:cNvSpPr>
          <p:nvPr>
            <p:ph type="body" idx="1"/>
          </p:nvPr>
        </p:nvSpPr>
        <p:spPr bwMode="auto">
          <a:xfrm>
            <a:off x="1517811" y="2250191"/>
            <a:ext cx="6115479" cy="886846"/>
          </a:xfrm>
          <a:prstGeom prst="rect">
            <a:avLst/>
          </a:prstGeom>
          <a:noFill/>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txBody>
          <a:bodyPr>
            <a:spAutoFit/>
          </a:bodyPr>
          <a:lstStyle/>
          <a:p>
            <a:pPr marL="0" indent="0" algn="ctr">
              <a:buNone/>
            </a:pPr>
            <a:r>
              <a:rPr lang="es-PE" sz="1637" b="1" dirty="0"/>
              <a:t>Afirmación de lo que creemos sobre una población. Por lo general se refiere a los parámetros de la población acerca de la cual se quiere hacer la afirmación. </a:t>
            </a:r>
            <a:endParaRPr lang="es-ES" sz="1637" dirty="0"/>
          </a:p>
        </p:txBody>
      </p:sp>
      <p:sp>
        <p:nvSpPr>
          <p:cNvPr id="5" name="1 Título"/>
          <p:cNvSpPr txBox="1">
            <a:spLocks/>
          </p:cNvSpPr>
          <p:nvPr/>
        </p:nvSpPr>
        <p:spPr>
          <a:xfrm>
            <a:off x="1571394" y="3053924"/>
            <a:ext cx="6115479" cy="743002"/>
          </a:xfrm>
          <a:prstGeom prst="rect">
            <a:avLst/>
          </a:prstGeom>
        </p:spPr>
        <p:txBody>
          <a:bodyPr vert="horz" anchor="ctr">
            <a:normAutofit/>
          </a:bodyPr>
          <a:lstStyle/>
          <a:p>
            <a:pPr algn="ctr" defTabSz="685810">
              <a:spcBef>
                <a:spcPct val="0"/>
              </a:spcBef>
              <a:defRPr/>
            </a:pPr>
            <a:r>
              <a:rPr lang="es-ES_tradnl" sz="3300" dirty="0">
                <a:solidFill>
                  <a:schemeClr val="tx2"/>
                </a:solidFill>
                <a:effectLst>
                  <a:outerShdw blurRad="50800" dist="38100" dir="2700000" algn="tl" rotWithShape="0">
                    <a:prstClr val="black">
                      <a:alpha val="40000"/>
                    </a:prstClr>
                  </a:outerShdw>
                </a:effectLst>
                <a:latin typeface="+mj-lt"/>
                <a:ea typeface="+mj-ea"/>
                <a:cs typeface="+mj-cs"/>
              </a:rPr>
              <a:t>Prueba de h</a:t>
            </a:r>
            <a:r>
              <a:rPr lang="es-ES_tradnl" sz="3300" dirty="0" err="1">
                <a:solidFill>
                  <a:schemeClr val="tx2"/>
                </a:solidFill>
                <a:effectLst>
                  <a:outerShdw blurRad="50800" dist="38100" dir="2700000" algn="tl" rotWithShape="0">
                    <a:prstClr val="black">
                      <a:alpha val="40000"/>
                    </a:prstClr>
                  </a:outerShdw>
                </a:effectLst>
                <a:latin typeface="+mj-lt"/>
                <a:ea typeface="+mj-ea"/>
                <a:cs typeface="+mj-cs"/>
              </a:rPr>
              <a:t>ipótesis</a:t>
            </a:r>
            <a:endParaRPr lang="es-MX" sz="3300" dirty="0">
              <a:solidFill>
                <a:schemeClr val="tx2"/>
              </a:solidFill>
              <a:effectLst>
                <a:outerShdw blurRad="50800" dist="38100" dir="2700000" algn="tl" rotWithShape="0">
                  <a:prstClr val="black">
                    <a:alpha val="40000"/>
                  </a:prstClr>
                </a:outerShdw>
              </a:effectLst>
              <a:latin typeface="+mj-lt"/>
              <a:ea typeface="+mj-ea"/>
              <a:cs typeface="+mj-cs"/>
            </a:endParaRPr>
          </a:p>
        </p:txBody>
      </p:sp>
      <p:sp>
        <p:nvSpPr>
          <p:cNvPr id="6" name="5 Rectángulo"/>
          <p:cNvSpPr/>
          <p:nvPr/>
        </p:nvSpPr>
        <p:spPr>
          <a:xfrm>
            <a:off x="2321545" y="3911241"/>
            <a:ext cx="4554492"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PE" b="1" dirty="0"/>
              <a:t>Prueba, test o contraste de hipótesis es una técnica estadística que se sigue para decidir si rechazamos o no una hipótesis estadística en base a la información de una muestra.</a:t>
            </a:r>
            <a:endParaRPr lang="es-ES_tradnl" b="1" dirty="0"/>
          </a:p>
        </p:txBody>
      </p:sp>
    </p:spTree>
    <p:extLst>
      <p:ext uri="{BB962C8B-B14F-4D97-AF65-F5344CB8AC3E}">
        <p14:creationId xmlns:p14="http://schemas.microsoft.com/office/powerpoint/2010/main" val="342714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title"/>
          </p:nvPr>
        </p:nvSpPr>
        <p:spPr bwMode="auto">
          <a:xfrm>
            <a:off x="1571394" y="1153200"/>
            <a:ext cx="6115479" cy="335968"/>
          </a:xfrm>
          <a:prstGeom prst="rect">
            <a:avLst/>
          </a:prstGeom>
          <a:noFill/>
          <a:ln w="9525">
            <a:noFill/>
            <a:miter lim="800000"/>
            <a:headEnd/>
            <a:tailEnd/>
          </a:ln>
          <a:effectLst/>
        </p:spPr>
        <p:txBody>
          <a:bodyPr>
            <a:spAutoFit/>
          </a:bodyPr>
          <a:lstStyle/>
          <a:p>
            <a:pPr algn="ctr">
              <a:spcBef>
                <a:spcPct val="50000"/>
              </a:spcBef>
            </a:pPr>
            <a:r>
              <a:rPr lang="es-ES_tradnl" dirty="0"/>
              <a:t>Pasos para Pruebas de Hipótesis</a:t>
            </a:r>
          </a:p>
        </p:txBody>
      </p:sp>
      <p:sp>
        <p:nvSpPr>
          <p:cNvPr id="5" name="Text Box 2"/>
          <p:cNvSpPr txBox="1">
            <a:spLocks noChangeArrowheads="1"/>
          </p:cNvSpPr>
          <p:nvPr/>
        </p:nvSpPr>
        <p:spPr bwMode="auto">
          <a:xfrm>
            <a:off x="969326" y="1660415"/>
            <a:ext cx="6346067" cy="3527119"/>
          </a:xfrm>
          <a:prstGeom prst="rect">
            <a:avLst/>
          </a:prstGeom>
          <a:noFill/>
          <a:ln w="9525">
            <a:noFill/>
            <a:miter lim="800000"/>
            <a:headEnd/>
            <a:tailEnd/>
          </a:ln>
          <a:effectLst/>
        </p:spPr>
        <p:txBody>
          <a:bodyPr wrap="square">
            <a:spAutoFit/>
          </a:bodyPr>
          <a:lstStyle/>
          <a:p>
            <a:pPr marL="233926" indent="-233926">
              <a:buAutoNum type="arabicPeriod"/>
            </a:pPr>
            <a:r>
              <a:rPr lang="es-PE" sz="1500" b="1" dirty="0">
                <a:latin typeface="Arial" charset="0"/>
              </a:rPr>
              <a:t>Plantear las hipótesis. Por ejemplo:</a:t>
            </a:r>
          </a:p>
          <a:p>
            <a:pPr marL="233926" indent="-233926">
              <a:buFont typeface="+mj-lt"/>
              <a:buAutoNum type="arabicPeriod"/>
            </a:pPr>
            <a:endParaRPr lang="es-PE" sz="1500" b="1" dirty="0">
              <a:latin typeface="Arial" charset="0"/>
            </a:endParaRPr>
          </a:p>
          <a:p>
            <a:pPr lvl="3"/>
            <a:r>
              <a:rPr lang="es-PE" sz="1455" b="1" dirty="0">
                <a:solidFill>
                  <a:srgbClr val="0061A9"/>
                </a:solidFill>
              </a:rPr>
              <a:t>Ho :   μ1 -  μ2 = 0</a:t>
            </a:r>
          </a:p>
          <a:p>
            <a:pPr lvl="3"/>
            <a:endParaRPr lang="es-PE" sz="1455" b="1" dirty="0">
              <a:solidFill>
                <a:srgbClr val="0061A9"/>
              </a:solidFill>
            </a:endParaRPr>
          </a:p>
          <a:p>
            <a:pPr lvl="3"/>
            <a:r>
              <a:rPr lang="es-PE" sz="1455" b="1" dirty="0">
                <a:solidFill>
                  <a:srgbClr val="0061A9"/>
                </a:solidFill>
              </a:rPr>
              <a:t>H1 :   μ1 -  μ2 ≠ 0</a:t>
            </a:r>
          </a:p>
          <a:p>
            <a:pPr marL="857730" lvl="3" indent="-233926">
              <a:buFont typeface="+mj-lt"/>
              <a:buAutoNum type="arabicPeriod"/>
            </a:pPr>
            <a:endParaRPr lang="es-PE" sz="1455" b="1" dirty="0">
              <a:solidFill>
                <a:srgbClr val="0061A9"/>
              </a:solidFill>
            </a:endParaRPr>
          </a:p>
          <a:p>
            <a:pPr marL="233926" indent="-233926">
              <a:buFont typeface="+mj-lt"/>
              <a:buAutoNum type="arabicPeriod"/>
            </a:pPr>
            <a:r>
              <a:rPr lang="es-PE" sz="1500" b="1" dirty="0">
                <a:latin typeface="Arial" charset="0"/>
              </a:rPr>
              <a:t>Establecer el nivel de significación α = 0.05</a:t>
            </a:r>
          </a:p>
          <a:p>
            <a:pPr marL="233926" indent="-233926">
              <a:buFont typeface="+mj-lt"/>
              <a:buAutoNum type="arabicPeriod"/>
            </a:pPr>
            <a:endParaRPr lang="es-PE" sz="1500" b="1" dirty="0">
              <a:latin typeface="Arial" charset="0"/>
            </a:endParaRPr>
          </a:p>
          <a:p>
            <a:pPr marL="233926" indent="-233926">
              <a:buFont typeface="+mj-lt"/>
              <a:buAutoNum type="arabicPeriod"/>
            </a:pPr>
            <a:r>
              <a:rPr lang="es-PE" sz="1500" b="1" dirty="0">
                <a:latin typeface="Arial" charset="0"/>
              </a:rPr>
              <a:t>Aplicar el estadístico de prueba, previo comprobación de supuestos como la distribución de la población, igualdad de varianzas, etc. </a:t>
            </a:r>
          </a:p>
          <a:p>
            <a:pPr marL="233926" indent="-233926">
              <a:buFont typeface="+mj-lt"/>
              <a:buAutoNum type="arabicPeriod"/>
            </a:pPr>
            <a:endParaRPr lang="es-PE" sz="1500" b="1" dirty="0">
              <a:latin typeface="Arial" charset="0"/>
            </a:endParaRPr>
          </a:p>
          <a:p>
            <a:pPr marL="233926" indent="-233926">
              <a:buFont typeface="+mj-lt"/>
              <a:buAutoNum type="arabicPeriod"/>
            </a:pPr>
            <a:r>
              <a:rPr lang="es-ES_tradnl" sz="1500" b="1" dirty="0">
                <a:latin typeface="Arial" charset="0"/>
              </a:rPr>
              <a:t>Establecer regla de decisión</a:t>
            </a:r>
          </a:p>
          <a:p>
            <a:pPr marL="233926" indent="-233926">
              <a:buFont typeface="+mj-lt"/>
              <a:buAutoNum type="arabicPeriod"/>
            </a:pPr>
            <a:endParaRPr lang="es-ES_tradnl" sz="1500" b="1" dirty="0">
              <a:latin typeface="Arial" charset="0"/>
            </a:endParaRPr>
          </a:p>
          <a:p>
            <a:pPr marL="233926" indent="-233926">
              <a:buFont typeface="+mj-lt"/>
              <a:buAutoNum type="arabicPeriod"/>
            </a:pPr>
            <a:r>
              <a:rPr lang="es-ES_tradnl" sz="1500" b="1" dirty="0">
                <a:latin typeface="Arial" charset="0"/>
              </a:rPr>
              <a:t>Sacar la conclusión</a:t>
            </a:r>
            <a:endParaRPr lang="es-ES_tradnl" sz="1500" b="1" dirty="0"/>
          </a:p>
        </p:txBody>
      </p:sp>
    </p:spTree>
    <p:extLst>
      <p:ext uri="{BB962C8B-B14F-4D97-AF65-F5344CB8AC3E}">
        <p14:creationId xmlns:p14="http://schemas.microsoft.com/office/powerpoint/2010/main" val="420354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Plantear hipótesis</a:t>
            </a:r>
            <a:endParaRPr lang="es-MX" dirty="0"/>
          </a:p>
        </p:txBody>
      </p:sp>
      <p:sp>
        <p:nvSpPr>
          <p:cNvPr id="3" name="Content Placeholder 2"/>
          <p:cNvSpPr>
            <a:spLocks noGrp="1"/>
          </p:cNvSpPr>
          <p:nvPr>
            <p:ph sz="quarter" idx="10"/>
          </p:nvPr>
        </p:nvSpPr>
        <p:spPr>
          <a:xfrm>
            <a:off x="482327" y="1702120"/>
            <a:ext cx="8179346" cy="3027817"/>
          </a:xfrm>
        </p:spPr>
        <p:txBody>
          <a:bodyPr/>
          <a:lstStyle/>
          <a:p>
            <a:pPr algn="ctr">
              <a:buNone/>
            </a:pPr>
            <a:r>
              <a:rPr lang="es-PE" sz="1800" b="1" dirty="0"/>
              <a:t>Para este fin se plantea:</a:t>
            </a:r>
          </a:p>
          <a:p>
            <a:pPr algn="ctr"/>
            <a:endParaRPr lang="es-PE" sz="1800" b="1" dirty="0"/>
          </a:p>
          <a:p>
            <a:pPr marL="342900" indent="-342900" algn="just">
              <a:buFont typeface="Arial" panose="020B0604020202020204" pitchFamily="34" charset="0"/>
              <a:buChar char="•"/>
            </a:pPr>
            <a:r>
              <a:rPr lang="es-PE" b="1" dirty="0">
                <a:solidFill>
                  <a:srgbClr val="0061A9"/>
                </a:solidFill>
              </a:rPr>
              <a:t>Una hipótesis Nula (H0): </a:t>
            </a:r>
            <a:r>
              <a:rPr lang="es-PE" sz="1800" b="1" dirty="0"/>
              <a:t>Formulada con el único propósito de rechazarla o invalidarla, de la no diferencia, del no cambio, de que no es bueno, de la no asociación (independencia), etc. </a:t>
            </a:r>
          </a:p>
          <a:p>
            <a:pPr marL="285750" indent="-285750">
              <a:buFont typeface="Arial" panose="020B0604020202020204" pitchFamily="34" charset="0"/>
              <a:buChar char="•"/>
            </a:pPr>
            <a:endParaRPr lang="es-PE" sz="1800" b="1" dirty="0"/>
          </a:p>
          <a:p>
            <a:pPr marL="342900" indent="-342900">
              <a:buFont typeface="Arial" panose="020B0604020202020204" pitchFamily="34" charset="0"/>
              <a:buChar char="•"/>
            </a:pPr>
            <a:r>
              <a:rPr lang="es-PE" b="1" dirty="0">
                <a:solidFill>
                  <a:srgbClr val="0061A9"/>
                </a:solidFill>
              </a:rPr>
              <a:t>Una hipótesis alternativa (H1): </a:t>
            </a:r>
            <a:r>
              <a:rPr lang="es-PE" sz="1800" b="1" dirty="0"/>
              <a:t>Es la hipótesis que difiere de la hipótesis nula y es básicamente lo que se esta observando</a:t>
            </a:r>
          </a:p>
          <a:p>
            <a:pPr marL="285750" indent="-285750">
              <a:buFont typeface="Arial" panose="020B0604020202020204" pitchFamily="34" charset="0"/>
              <a:buChar char="•"/>
            </a:pPr>
            <a:endParaRPr lang="es-PE" sz="1800" b="1" dirty="0"/>
          </a:p>
          <a:p>
            <a:pPr marL="421645" lvl="3" indent="0"/>
            <a:r>
              <a:rPr lang="es-PE" sz="1800" b="1" dirty="0"/>
              <a:t>si H</a:t>
            </a:r>
            <a:r>
              <a:rPr lang="es-PE" sz="1800" b="1" baseline="-25000" dirty="0"/>
              <a:t>0 </a:t>
            </a:r>
            <a:r>
              <a:rPr lang="es-PE" sz="1800" b="1" dirty="0"/>
              <a:t>plantea igualdad, H</a:t>
            </a:r>
            <a:r>
              <a:rPr lang="es-PE" sz="1800" b="1" baseline="-25000" dirty="0"/>
              <a:t>1</a:t>
            </a:r>
            <a:r>
              <a:rPr lang="es-PE" sz="1800" b="1" dirty="0"/>
              <a:t> planteará  &gt;, &lt;, </a:t>
            </a:r>
            <a:r>
              <a:rPr lang="es-PE" sz="1800" b="1" dirty="0" err="1"/>
              <a:t>ó</a:t>
            </a:r>
            <a:r>
              <a:rPr lang="es-PE" sz="1800" b="1" dirty="0"/>
              <a:t> </a:t>
            </a:r>
            <a:r>
              <a:rPr lang="es-PE" sz="1800" b="1" dirty="0">
                <a:cs typeface="Arial" charset="0"/>
              </a:rPr>
              <a:t>≠ </a:t>
            </a:r>
          </a:p>
          <a:p>
            <a:endParaRPr lang="en-GB" dirty="0"/>
          </a:p>
        </p:txBody>
      </p:sp>
    </p:spTree>
    <p:extLst>
      <p:ext uri="{BB962C8B-B14F-4D97-AF65-F5344CB8AC3E}">
        <p14:creationId xmlns:p14="http://schemas.microsoft.com/office/powerpoint/2010/main" val="18188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Contraste de hipótesis</a:t>
            </a:r>
            <a:endParaRPr lang="es-MX" dirty="0"/>
          </a:p>
        </p:txBody>
      </p:sp>
      <p:sp>
        <p:nvSpPr>
          <p:cNvPr id="4" name="Content Placeholder 3"/>
          <p:cNvSpPr>
            <a:spLocks noGrp="1"/>
          </p:cNvSpPr>
          <p:nvPr>
            <p:ph sz="quarter" idx="10"/>
          </p:nvPr>
        </p:nvSpPr>
        <p:spPr>
          <a:xfrm>
            <a:off x="485695" y="1857937"/>
            <a:ext cx="8179346" cy="2519536"/>
          </a:xfrm>
        </p:spPr>
        <p:txBody>
          <a:bodyPr/>
          <a:lstStyle/>
          <a:p>
            <a:pPr algn="l"/>
            <a:r>
              <a:rPr lang="es-MX" b="1" dirty="0"/>
              <a:t>Planteadas H</a:t>
            </a:r>
            <a:r>
              <a:rPr lang="es-MX" b="1" baseline="-25000" dirty="0"/>
              <a:t>0 </a:t>
            </a:r>
            <a:r>
              <a:rPr lang="es-MX" b="1" dirty="0"/>
              <a:t>y</a:t>
            </a:r>
            <a:r>
              <a:rPr lang="es-MX" b="1" baseline="-25000" dirty="0"/>
              <a:t> </a:t>
            </a:r>
            <a:r>
              <a:rPr lang="es-MX" b="1" dirty="0"/>
              <a:t>H</a:t>
            </a:r>
            <a:r>
              <a:rPr lang="es-MX" b="1" baseline="-25000" dirty="0"/>
              <a:t>1</a:t>
            </a:r>
            <a:r>
              <a:rPr lang="es-MX" b="1" dirty="0"/>
              <a:t> se procederá a contrastarlas pero para ello debe fijarse las reglas de decisión.</a:t>
            </a:r>
          </a:p>
          <a:p>
            <a:pPr algn="l">
              <a:buNone/>
            </a:pPr>
            <a:endParaRPr lang="es-MX" b="1" dirty="0"/>
          </a:p>
          <a:p>
            <a:pPr algn="l"/>
            <a:r>
              <a:rPr lang="es-MX" b="1" dirty="0"/>
              <a:t>Suponiendo que una hipótesis particular es cierta pero los resultados hallados en una muestra aleatoria difieren notablemente de lo esperado entonces diremos que las diferencias observadas son significativas  y nos veremos inclinados a rechazar la hipótesis o al menos a no aceptarla pero cabe la posibilidad de equivocarnos</a:t>
            </a:r>
            <a:r>
              <a:rPr lang="es-MX" dirty="0"/>
              <a:t>.</a:t>
            </a:r>
            <a:endParaRPr lang="es-MX" b="1" dirty="0"/>
          </a:p>
          <a:p>
            <a:endParaRPr lang="en-GB" dirty="0"/>
          </a:p>
        </p:txBody>
      </p:sp>
    </p:spTree>
    <p:extLst>
      <p:ext uri="{BB962C8B-B14F-4D97-AF65-F5344CB8AC3E}">
        <p14:creationId xmlns:p14="http://schemas.microsoft.com/office/powerpoint/2010/main" val="9617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_tradnl" sz="2700" dirty="0"/>
              <a:t>Grado de confianza y nivel de significación</a:t>
            </a:r>
            <a:endParaRPr lang="es-MX" sz="2700" dirty="0"/>
          </a:p>
        </p:txBody>
      </p:sp>
      <p:sp>
        <p:nvSpPr>
          <p:cNvPr id="3" name="2 Marcador de texto"/>
          <p:cNvSpPr>
            <a:spLocks noGrp="1"/>
          </p:cNvSpPr>
          <p:nvPr>
            <p:ph type="body" idx="1"/>
          </p:nvPr>
        </p:nvSpPr>
        <p:spPr>
          <a:xfrm>
            <a:off x="1602278" y="3804076"/>
            <a:ext cx="6115479" cy="1648176"/>
          </a:xfrm>
        </p:spPr>
        <p:txBody>
          <a:bodyPr>
            <a:normAutofit fontScale="92500"/>
          </a:bodyPr>
          <a:lstStyle/>
          <a:p>
            <a:pPr algn="just"/>
            <a:r>
              <a:rPr lang="es-ES_tradnl" b="1" dirty="0">
                <a:solidFill>
                  <a:srgbClr val="0061A9"/>
                </a:solidFill>
              </a:rPr>
              <a:t>Grado de confianza: </a:t>
            </a:r>
            <a:r>
              <a:rPr lang="es-ES_tradnl" sz="1500" b="1" dirty="0"/>
              <a:t>Probabilidad de que no me equivoco al  no rechazar Ho verdadero generalmente es de 95%, puede ser 90%,  99%, etc.</a:t>
            </a:r>
          </a:p>
          <a:p>
            <a:pPr algn="just"/>
            <a:r>
              <a:rPr lang="es-PE" b="1" dirty="0">
                <a:solidFill>
                  <a:srgbClr val="0061A9"/>
                </a:solidFill>
              </a:rPr>
              <a:t>Nivel de significación (</a:t>
            </a:r>
            <a:r>
              <a:rPr lang="el-GR" b="1" dirty="0">
                <a:solidFill>
                  <a:srgbClr val="0061A9"/>
                </a:solidFill>
              </a:rPr>
              <a:t>α</a:t>
            </a:r>
            <a:r>
              <a:rPr b="1" dirty="0">
                <a:solidFill>
                  <a:srgbClr val="0061A9"/>
                </a:solidFill>
              </a:rPr>
              <a:t>)</a:t>
            </a:r>
            <a:r>
              <a:rPr lang="es-PE" b="1" dirty="0">
                <a:solidFill>
                  <a:srgbClr val="0061A9"/>
                </a:solidFill>
              </a:rPr>
              <a:t>: </a:t>
            </a:r>
            <a:r>
              <a:rPr lang="es-PE" sz="1500" b="1" dirty="0"/>
              <a:t>Probabilidad de equivocarme y rechazar Ho cuando Ho es verdadero, generalmente se usa valor de 0.05, máximo 0.10 puede ser 0.01 ó menos en casos especiales.</a:t>
            </a:r>
            <a:endParaRPr lang="es-ES_tradnl" sz="1500" b="1" dirty="0"/>
          </a:p>
          <a:p>
            <a:endParaRPr lang="es-ES_tradnl" sz="1500" b="1" dirty="0"/>
          </a:p>
          <a:p>
            <a:endParaRPr lang="es-MX" sz="1500" dirty="0"/>
          </a:p>
        </p:txBody>
      </p:sp>
      <p:graphicFrame>
        <p:nvGraphicFramePr>
          <p:cNvPr id="19458" name="Object 2"/>
          <p:cNvGraphicFramePr>
            <a:graphicFrameLocks noChangeAspect="1"/>
          </p:cNvGraphicFramePr>
          <p:nvPr/>
        </p:nvGraphicFramePr>
        <p:xfrm>
          <a:off x="2535875" y="2143026"/>
          <a:ext cx="3775737" cy="1477670"/>
        </p:xfrm>
        <a:graphic>
          <a:graphicData uri="http://schemas.openxmlformats.org/presentationml/2006/ole">
            <mc:AlternateContent xmlns:mc="http://schemas.openxmlformats.org/markup-compatibility/2006">
              <mc:Choice xmlns:v="urn:schemas-microsoft-com:vml" Requires="v">
                <p:oleObj spid="_x0000_s10251" name="Worksheet" r:id="rId3" imgW="4429125" imgH="1723949" progId="Excel.Sheet.8">
                  <p:embed/>
                </p:oleObj>
              </mc:Choice>
              <mc:Fallback>
                <p:oleObj name="Worksheet" r:id="rId3" imgW="4429125" imgH="1723949" progId="Excel.Sheet.8">
                  <p:embed/>
                  <p:pic>
                    <p:nvPicPr>
                      <p:cNvPr id="1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875" y="2143026"/>
                        <a:ext cx="3775737" cy="14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58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5469528" y="3189658"/>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flipH="1">
            <a:off x="5803213" y="3552823"/>
            <a:ext cx="218638" cy="247668"/>
          </a:xfrm>
          <a:prstGeom prst="line">
            <a:avLst/>
          </a:prstGeom>
          <a:noFill/>
          <a:ln w="38100">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3982" y="154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3792" y="1152"/>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derecha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800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3300300" y="3082457"/>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a:off x="2505506" y="3085751"/>
            <a:ext cx="494418" cy="698094"/>
          </a:xfrm>
          <a:prstGeom prst="line">
            <a:avLst/>
          </a:prstGeom>
          <a:noFill/>
          <a:ln w="57150">
            <a:solidFill>
              <a:schemeClr val="tx1"/>
            </a:solidFill>
            <a:round/>
            <a:headEnd type="none" w="med" len="me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flipH="1">
              <a:off x="1205" y="2068"/>
              <a:ext cx="715"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816" y="122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762" y="948"/>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izquierda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4295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2218</Words>
  <Application>Microsoft Office PowerPoint</Application>
  <PresentationFormat>On-screen Show (4:3)</PresentationFormat>
  <Paragraphs>307</Paragraphs>
  <Slides>28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2" baseType="lpstr">
      <vt:lpstr>.Lucida Grande UI Regular</vt:lpstr>
      <vt:lpstr>Arial</vt:lpstr>
      <vt:lpstr>Calibri</vt:lpstr>
      <vt:lpstr>Cambria Math</vt:lpstr>
      <vt:lpstr>Century Gothic</vt:lpstr>
      <vt:lpstr>Lucida Console</vt:lpstr>
      <vt:lpstr>Monotype Sorts</vt:lpstr>
      <vt:lpstr>Symbol</vt:lpstr>
      <vt:lpstr>System Font Regular</vt:lpstr>
      <vt:lpstr>Times New Roman</vt:lpstr>
      <vt:lpstr>Tw Cen MT</vt:lpstr>
      <vt:lpstr>Office Theme</vt:lpstr>
      <vt:lpstr>Worksheet</vt:lpstr>
      <vt:lpstr>Ecuación</vt:lpstr>
      <vt:lpstr>PowerPoint Presentation</vt:lpstr>
      <vt:lpstr>Pruebas de Hipótesis</vt:lpstr>
      <vt:lpstr>Hipótesis estadística </vt:lpstr>
      <vt:lpstr>Pasos para Pruebas de Hipótesis</vt:lpstr>
      <vt:lpstr>Plantear hipótesis</vt:lpstr>
      <vt:lpstr>Contraste de hipótesis</vt:lpstr>
      <vt:lpstr>Grado de confianza y nivel de significación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Solución</vt:lpstr>
      <vt:lpstr>Ejemplo 2</vt:lpstr>
      <vt:lpstr>Solución:</vt:lpstr>
      <vt:lpstr>PowerPoint Presentation</vt:lpstr>
      <vt:lpstr>PowerPoint Presentation</vt:lpstr>
      <vt:lpstr>¿Cómo saber cual prueba usar?</vt:lpstr>
      <vt:lpstr>Prueba de Hipotesis en R Una Sola Muestra</vt:lpstr>
      <vt:lpstr>Prueba de Hipotesis en R Una Sola Muestra</vt:lpstr>
      <vt:lpstr>Prueba de Hipotesis en R Una Sola Muestra</vt:lpstr>
      <vt:lpstr>Parámetros de t.test</vt:lpstr>
      <vt:lpstr>Prueba de Hipotesis en R Dos Muestras</vt:lpstr>
      <vt:lpstr>PowerPoint Presentation</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19</cp:revision>
  <dcterms:created xsi:type="dcterms:W3CDTF">2021-11-08T22:46:23Z</dcterms:created>
  <dcterms:modified xsi:type="dcterms:W3CDTF">2022-02-23T02:32:10Z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