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9" r:id="rId2"/>
    <p:sldId id="424" r:id="rId3"/>
    <p:sldId id="425" r:id="rId4"/>
    <p:sldId id="426" r:id="rId5"/>
    <p:sldId id="262" r:id="rId6"/>
    <p:sldId id="421" r:id="rId7"/>
    <p:sldId id="442" r:id="rId8"/>
    <p:sldId id="423" r:id="rId9"/>
    <p:sldId id="443" r:id="rId10"/>
    <p:sldId id="444" r:id="rId11"/>
    <p:sldId id="445" r:id="rId12"/>
    <p:sldId id="430" r:id="rId13"/>
    <p:sldId id="431" r:id="rId14"/>
    <p:sldId id="432" r:id="rId15"/>
    <p:sldId id="433" r:id="rId16"/>
    <p:sldId id="434" r:id="rId17"/>
    <p:sldId id="435" r:id="rId18"/>
    <p:sldId id="272" r:id="rId19"/>
    <p:sldId id="261" r:id="rId20"/>
    <p:sldId id="446" r:id="rId21"/>
    <p:sldId id="269" r:id="rId22"/>
    <p:sldId id="270" r:id="rId23"/>
    <p:sldId id="281" r:id="rId24"/>
    <p:sldId id="280" r:id="rId25"/>
    <p:sldId id="268" r:id="rId26"/>
    <p:sldId id="300" r:id="rId27"/>
    <p:sldId id="298" r:id="rId28"/>
    <p:sldId id="299" r:id="rId29"/>
    <p:sldId id="438" r:id="rId30"/>
    <p:sldId id="439" r:id="rId31"/>
    <p:sldId id="440" r:id="rId3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7" autoAdjust="0"/>
    <p:restoredTop sz="94660"/>
  </p:normalViewPr>
  <p:slideViewPr>
    <p:cSldViewPr snapToGrid="0">
      <p:cViewPr varScale="1">
        <p:scale>
          <a:sx n="110" d="100"/>
          <a:sy n="110" d="100"/>
        </p:scale>
        <p:origin x="3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4CC5-25D4-4F89-BB52-143839A514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25128C8-4C12-4C0B-B093-B21BF7C12E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E6FFB41-6C06-4E3C-AB1F-C29472999F53}"/>
              </a:ext>
            </a:extLst>
          </p:cNvPr>
          <p:cNvSpPr>
            <a:spLocks noGrp="1"/>
          </p:cNvSpPr>
          <p:nvPr>
            <p:ph type="dt" sz="half" idx="10"/>
          </p:nvPr>
        </p:nvSpPr>
        <p:spPr/>
        <p:txBody>
          <a:bodyPr/>
          <a:lstStyle/>
          <a:p>
            <a:fld id="{347729D1-2225-4D81-B04E-C902D34B54A2}" type="datetimeFigureOut">
              <a:rPr lang="en-GB" smtClean="0"/>
              <a:t>15/08/2022</a:t>
            </a:fld>
            <a:endParaRPr lang="en-GB"/>
          </a:p>
        </p:txBody>
      </p:sp>
      <p:sp>
        <p:nvSpPr>
          <p:cNvPr id="5" name="Footer Placeholder 4">
            <a:extLst>
              <a:ext uri="{FF2B5EF4-FFF2-40B4-BE49-F238E27FC236}">
                <a16:creationId xmlns:a16="http://schemas.microsoft.com/office/drawing/2014/main" id="{AF0F1693-5DD3-48E1-A8FF-7D9AAB6FA5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DE0DA2-35B1-4BB1-88CA-251B86AABC04}"/>
              </a:ext>
            </a:extLst>
          </p:cNvPr>
          <p:cNvSpPr>
            <a:spLocks noGrp="1"/>
          </p:cNvSpPr>
          <p:nvPr>
            <p:ph type="sldNum" sz="quarter" idx="12"/>
          </p:nvPr>
        </p:nvSpPr>
        <p:spPr/>
        <p:txBody>
          <a:bodyPr/>
          <a:lstStyle/>
          <a:p>
            <a:fld id="{7A443439-C071-419F-A9A7-A60E6D273307}" type="slidenum">
              <a:rPr lang="en-GB" smtClean="0"/>
              <a:t>‹#›</a:t>
            </a:fld>
            <a:endParaRPr lang="en-GB"/>
          </a:p>
        </p:txBody>
      </p:sp>
    </p:spTree>
    <p:extLst>
      <p:ext uri="{BB962C8B-B14F-4D97-AF65-F5344CB8AC3E}">
        <p14:creationId xmlns:p14="http://schemas.microsoft.com/office/powerpoint/2010/main" val="1857371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D6F3-3462-4F0D-9F43-3B666CEE3B7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4DAA637-AEC1-43D6-938A-1CFA1B0F30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95F58B-BBC3-409F-B074-1423776C7401}"/>
              </a:ext>
            </a:extLst>
          </p:cNvPr>
          <p:cNvSpPr>
            <a:spLocks noGrp="1"/>
          </p:cNvSpPr>
          <p:nvPr>
            <p:ph type="dt" sz="half" idx="10"/>
          </p:nvPr>
        </p:nvSpPr>
        <p:spPr/>
        <p:txBody>
          <a:bodyPr/>
          <a:lstStyle/>
          <a:p>
            <a:fld id="{347729D1-2225-4D81-B04E-C902D34B54A2}" type="datetimeFigureOut">
              <a:rPr lang="en-GB" smtClean="0"/>
              <a:t>15/08/2022</a:t>
            </a:fld>
            <a:endParaRPr lang="en-GB"/>
          </a:p>
        </p:txBody>
      </p:sp>
      <p:sp>
        <p:nvSpPr>
          <p:cNvPr id="5" name="Footer Placeholder 4">
            <a:extLst>
              <a:ext uri="{FF2B5EF4-FFF2-40B4-BE49-F238E27FC236}">
                <a16:creationId xmlns:a16="http://schemas.microsoft.com/office/drawing/2014/main" id="{990696D7-72D1-475A-9ACC-3DC9C777C8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08175B-99D4-4182-9F7A-36E32FB14721}"/>
              </a:ext>
            </a:extLst>
          </p:cNvPr>
          <p:cNvSpPr>
            <a:spLocks noGrp="1"/>
          </p:cNvSpPr>
          <p:nvPr>
            <p:ph type="sldNum" sz="quarter" idx="12"/>
          </p:nvPr>
        </p:nvSpPr>
        <p:spPr/>
        <p:txBody>
          <a:bodyPr/>
          <a:lstStyle/>
          <a:p>
            <a:fld id="{7A443439-C071-419F-A9A7-A60E6D273307}" type="slidenum">
              <a:rPr lang="en-GB" smtClean="0"/>
              <a:t>‹#›</a:t>
            </a:fld>
            <a:endParaRPr lang="en-GB"/>
          </a:p>
        </p:txBody>
      </p:sp>
    </p:spTree>
    <p:extLst>
      <p:ext uri="{BB962C8B-B14F-4D97-AF65-F5344CB8AC3E}">
        <p14:creationId xmlns:p14="http://schemas.microsoft.com/office/powerpoint/2010/main" val="2397643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305F7F-C85A-447A-B279-1858CFCB17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D648E80-72C3-46C4-A0C4-12844040F1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662A7E-0AB2-43C9-8A3D-33D83706ECAD}"/>
              </a:ext>
            </a:extLst>
          </p:cNvPr>
          <p:cNvSpPr>
            <a:spLocks noGrp="1"/>
          </p:cNvSpPr>
          <p:nvPr>
            <p:ph type="dt" sz="half" idx="10"/>
          </p:nvPr>
        </p:nvSpPr>
        <p:spPr/>
        <p:txBody>
          <a:bodyPr/>
          <a:lstStyle/>
          <a:p>
            <a:fld id="{347729D1-2225-4D81-B04E-C902D34B54A2}" type="datetimeFigureOut">
              <a:rPr lang="en-GB" smtClean="0"/>
              <a:t>15/08/2022</a:t>
            </a:fld>
            <a:endParaRPr lang="en-GB"/>
          </a:p>
        </p:txBody>
      </p:sp>
      <p:sp>
        <p:nvSpPr>
          <p:cNvPr id="5" name="Footer Placeholder 4">
            <a:extLst>
              <a:ext uri="{FF2B5EF4-FFF2-40B4-BE49-F238E27FC236}">
                <a16:creationId xmlns:a16="http://schemas.microsoft.com/office/drawing/2014/main" id="{6DFDCF29-937D-4246-8DFF-AF26972A89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57B501-5169-42D4-8675-1C3F81637D6B}"/>
              </a:ext>
            </a:extLst>
          </p:cNvPr>
          <p:cNvSpPr>
            <a:spLocks noGrp="1"/>
          </p:cNvSpPr>
          <p:nvPr>
            <p:ph type="sldNum" sz="quarter" idx="12"/>
          </p:nvPr>
        </p:nvSpPr>
        <p:spPr/>
        <p:txBody>
          <a:bodyPr/>
          <a:lstStyle/>
          <a:p>
            <a:fld id="{7A443439-C071-419F-A9A7-A60E6D273307}" type="slidenum">
              <a:rPr lang="en-GB" smtClean="0"/>
              <a:t>‹#›</a:t>
            </a:fld>
            <a:endParaRPr lang="en-GB"/>
          </a:p>
        </p:txBody>
      </p:sp>
    </p:spTree>
    <p:extLst>
      <p:ext uri="{BB962C8B-B14F-4D97-AF65-F5344CB8AC3E}">
        <p14:creationId xmlns:p14="http://schemas.microsoft.com/office/powerpoint/2010/main" val="3940371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olo el títul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13046"/>
            <a:ext cx="12192000" cy="1140051"/>
          </a:xfrm>
          <a:prstGeom prst="rect">
            <a:avLst/>
          </a:prstGeom>
        </p:spPr>
      </p:pic>
      <p:sp>
        <p:nvSpPr>
          <p:cNvPr id="11" name="Title 1"/>
          <p:cNvSpPr>
            <a:spLocks noGrp="1"/>
          </p:cNvSpPr>
          <p:nvPr>
            <p:ph type="title"/>
          </p:nvPr>
        </p:nvSpPr>
        <p:spPr>
          <a:xfrm>
            <a:off x="2841284" y="227633"/>
            <a:ext cx="8071151" cy="658694"/>
          </a:xfrm>
        </p:spPr>
        <p:txBody>
          <a:bodyPr>
            <a:normAutofit/>
          </a:bodyPr>
          <a:lstStyle>
            <a:lvl1pPr algn="l">
              <a:defRPr sz="3200" b="1">
                <a:solidFill>
                  <a:schemeClr val="bg1"/>
                </a:solidFill>
                <a:latin typeface="Century Gothic" panose="020B0502020202020204" pitchFamily="34" charset="0"/>
                <a:ea typeface="Verdana" charset="0"/>
                <a:cs typeface="Verdana" charset="0"/>
              </a:defRPr>
            </a:lvl1pPr>
          </a:lstStyle>
          <a:p>
            <a:r>
              <a:rPr lang="en-US" dirty="0"/>
              <a:t>Click to edit Master title style</a:t>
            </a:r>
          </a:p>
        </p:txBody>
      </p:sp>
    </p:spTree>
    <p:extLst>
      <p:ext uri="{BB962C8B-B14F-4D97-AF65-F5344CB8AC3E}">
        <p14:creationId xmlns:p14="http://schemas.microsoft.com/office/powerpoint/2010/main" val="1661502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Solo el títul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13046"/>
            <a:ext cx="12192000" cy="1140051"/>
          </a:xfrm>
          <a:prstGeom prst="rect">
            <a:avLst/>
          </a:prstGeom>
        </p:spPr>
      </p:pic>
      <p:sp>
        <p:nvSpPr>
          <p:cNvPr id="10" name="Marcador de contenido 3"/>
          <p:cNvSpPr>
            <a:spLocks noGrp="1"/>
          </p:cNvSpPr>
          <p:nvPr>
            <p:ph sz="half" idx="2"/>
          </p:nvPr>
        </p:nvSpPr>
        <p:spPr>
          <a:xfrm>
            <a:off x="6047232" y="1368735"/>
            <a:ext cx="5557088" cy="5265119"/>
          </a:xfrm>
        </p:spPr>
        <p:txBody>
          <a:bodyPr vert="horz" lIns="91440" tIns="45720" rIns="91440" bIns="45720" rtlCol="0" anchor="ctr">
            <a:normAutofit/>
          </a:bodyPr>
          <a:lstStyle>
            <a:lvl1pPr>
              <a:lnSpc>
                <a:spcPts val="2400"/>
              </a:lnSpc>
              <a:spcBef>
                <a:spcPts val="1500"/>
              </a:spcBef>
              <a:spcAft>
                <a:spcPts val="1500"/>
              </a:spcAft>
              <a:defRPr lang="es-ES_tradnl" sz="2200" dirty="0">
                <a:ea typeface="Verdana" charset="0"/>
                <a:cs typeface="Verdana" charset="0"/>
              </a:defRPr>
            </a:lvl1pPr>
            <a:lvl2pPr>
              <a:lnSpc>
                <a:spcPts val="2400"/>
              </a:lnSpc>
              <a:spcBef>
                <a:spcPts val="1500"/>
              </a:spcBef>
              <a:spcAft>
                <a:spcPts val="1500"/>
              </a:spcAft>
              <a:defRPr lang="es-ES_tradnl" sz="2200" dirty="0">
                <a:ea typeface="Verdana" charset="0"/>
                <a:cs typeface="Verdana" charset="0"/>
              </a:defRPr>
            </a:lvl2pPr>
            <a:lvl3pPr>
              <a:lnSpc>
                <a:spcPts val="2400"/>
              </a:lnSpc>
              <a:spcBef>
                <a:spcPts val="1500"/>
              </a:spcBef>
              <a:spcAft>
                <a:spcPts val="1500"/>
              </a:spcAft>
              <a:defRPr lang="es-ES_tradnl" sz="2200" dirty="0">
                <a:ea typeface="Verdana" charset="0"/>
                <a:cs typeface="Verdana" charset="0"/>
              </a:defRPr>
            </a:lvl3pPr>
            <a:lvl4pPr>
              <a:lnSpc>
                <a:spcPts val="2400"/>
              </a:lnSpc>
              <a:spcBef>
                <a:spcPts val="1500"/>
              </a:spcBef>
              <a:spcAft>
                <a:spcPts val="1500"/>
              </a:spcAft>
              <a:defRPr lang="es-ES_tradnl" sz="2200" dirty="0">
                <a:ea typeface="Verdana" charset="0"/>
                <a:cs typeface="Verdana" charset="0"/>
              </a:defRPr>
            </a:lvl4pPr>
            <a:lvl5pPr>
              <a:lnSpc>
                <a:spcPts val="2400"/>
              </a:lnSpc>
              <a:spcBef>
                <a:spcPts val="1500"/>
              </a:spcBef>
              <a:spcAft>
                <a:spcPts val="1500"/>
              </a:spcAft>
              <a:defRPr lang="es-ES_tradnl" sz="2200" dirty="0">
                <a:ea typeface="Verdana" charset="0"/>
                <a:cs typeface="Verdana" charset="0"/>
              </a:defRPr>
            </a:lvl5pPr>
          </a:lstStyle>
          <a:p>
            <a:pPr marL="342900" lvl="0" indent="-342900">
              <a:spcAft>
                <a:spcPts val="1000"/>
              </a:spcAft>
              <a:buClr>
                <a:srgbClr val="FC815F"/>
              </a:buClr>
            </a:pPr>
            <a:r>
              <a:rPr lang="es-ES_tradnl" dirty="0"/>
              <a:t>Haga clic para modificar los estilos de texto del patrón</a:t>
            </a:r>
          </a:p>
          <a:p>
            <a:pPr lvl="1">
              <a:spcBef>
                <a:spcPts val="1000"/>
              </a:spcBef>
              <a:spcAft>
                <a:spcPts val="1000"/>
              </a:spcAft>
              <a:buClr>
                <a:srgbClr val="FC815F"/>
              </a:buClr>
            </a:pPr>
            <a:r>
              <a:rPr lang="es-ES_tradnl" dirty="0"/>
              <a:t>Segundo nivel</a:t>
            </a:r>
          </a:p>
          <a:p>
            <a:pPr marL="1200150" lvl="2" indent="-285750">
              <a:spcBef>
                <a:spcPts val="1000"/>
              </a:spcBef>
              <a:spcAft>
                <a:spcPts val="1000"/>
              </a:spcAft>
              <a:buClr>
                <a:srgbClr val="FC815F"/>
              </a:buClr>
            </a:pPr>
            <a:r>
              <a:rPr lang="es-ES_tradnl" dirty="0"/>
              <a:t>Tercer nivel</a:t>
            </a:r>
          </a:p>
          <a:p>
            <a:pPr lvl="3">
              <a:spcBef>
                <a:spcPts val="1000"/>
              </a:spcBef>
              <a:spcAft>
                <a:spcPts val="1000"/>
              </a:spcAft>
              <a:buClr>
                <a:srgbClr val="FC815F"/>
              </a:buClr>
            </a:pPr>
            <a:r>
              <a:rPr lang="es-ES_tradnl" dirty="0"/>
              <a:t>Cuarto nivel</a:t>
            </a:r>
          </a:p>
          <a:p>
            <a:pPr lvl="4">
              <a:spcBef>
                <a:spcPts val="1000"/>
              </a:spcBef>
              <a:spcAft>
                <a:spcPts val="1000"/>
              </a:spcAft>
              <a:buClr>
                <a:srgbClr val="FC815F"/>
              </a:buClr>
            </a:pPr>
            <a:r>
              <a:rPr lang="es-ES_tradnl" dirty="0"/>
              <a:t>Quinto nivel</a:t>
            </a:r>
          </a:p>
        </p:txBody>
      </p:sp>
      <p:sp>
        <p:nvSpPr>
          <p:cNvPr id="11" name="Title 1"/>
          <p:cNvSpPr>
            <a:spLocks noGrp="1"/>
          </p:cNvSpPr>
          <p:nvPr>
            <p:ph type="title"/>
          </p:nvPr>
        </p:nvSpPr>
        <p:spPr>
          <a:xfrm>
            <a:off x="2841284" y="227633"/>
            <a:ext cx="8071151" cy="658694"/>
          </a:xfrm>
        </p:spPr>
        <p:txBody>
          <a:bodyPr>
            <a:normAutofit/>
          </a:bodyPr>
          <a:lstStyle>
            <a:lvl1pPr algn="l">
              <a:defRPr sz="3200" b="1">
                <a:solidFill>
                  <a:schemeClr val="bg1"/>
                </a:solidFill>
                <a:latin typeface="Century Gothic" panose="020B0502020202020204" pitchFamily="34" charset="0"/>
                <a:ea typeface="Verdana" charset="0"/>
                <a:cs typeface="Verdana" charset="0"/>
              </a:defRPr>
            </a:lvl1pPr>
          </a:lstStyle>
          <a:p>
            <a:r>
              <a:rPr lang="en-US" dirty="0"/>
              <a:t>Click to edit Master title style</a:t>
            </a:r>
          </a:p>
        </p:txBody>
      </p:sp>
      <p:sp>
        <p:nvSpPr>
          <p:cNvPr id="2" name="Rectangle 1">
            <a:extLst>
              <a:ext uri="{FF2B5EF4-FFF2-40B4-BE49-F238E27FC236}">
                <a16:creationId xmlns:a16="http://schemas.microsoft.com/office/drawing/2014/main" id="{C24A1C18-C1A9-470A-A331-4D2432C07FFD}"/>
              </a:ext>
            </a:extLst>
          </p:cNvPr>
          <p:cNvSpPr/>
          <p:nvPr userDrawn="1"/>
        </p:nvSpPr>
        <p:spPr>
          <a:xfrm>
            <a:off x="294468" y="0"/>
            <a:ext cx="1642820" cy="9918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45907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pic>
        <p:nvPicPr>
          <p:cNvPr id="10" name="Imagen 9" descr="Un dibujo de una persona&#10;&#10;Descripción generada automáticamente con confianza baja">
            <a:extLst>
              <a:ext uri="{FF2B5EF4-FFF2-40B4-BE49-F238E27FC236}">
                <a16:creationId xmlns:a16="http://schemas.microsoft.com/office/drawing/2014/main" id="{49FC8CFF-B2F6-41EC-BF44-8C145CE5807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Rectángulo 13">
            <a:extLst>
              <a:ext uri="{FF2B5EF4-FFF2-40B4-BE49-F238E27FC236}">
                <a16:creationId xmlns:a16="http://schemas.microsoft.com/office/drawing/2014/main" id="{5D8182F6-9C3D-4991-BD2A-27B5641AB034}"/>
              </a:ext>
            </a:extLst>
          </p:cNvPr>
          <p:cNvSpPr/>
          <p:nvPr userDrawn="1"/>
        </p:nvSpPr>
        <p:spPr>
          <a:xfrm>
            <a:off x="0" y="-1"/>
            <a:ext cx="12174555" cy="6858001"/>
          </a:xfrm>
          <a:prstGeom prst="rect">
            <a:avLst/>
          </a:prstGeom>
          <a:gradFill flip="none" rotWithShape="1">
            <a:gsLst>
              <a:gs pos="0">
                <a:schemeClr val="tx1"/>
              </a:gs>
              <a:gs pos="60000">
                <a:schemeClr val="tx1">
                  <a:alpha val="1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EFE39CF9-5704-462E-8A4E-78125A061EA3}"/>
              </a:ext>
            </a:extLst>
          </p:cNvPr>
          <p:cNvSpPr/>
          <p:nvPr userDrawn="1"/>
        </p:nvSpPr>
        <p:spPr>
          <a:xfrm>
            <a:off x="914408" y="5443298"/>
            <a:ext cx="11260147" cy="1201788"/>
          </a:xfrm>
          <a:prstGeom prst="rect">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Title 1">
            <a:extLst>
              <a:ext uri="{FF2B5EF4-FFF2-40B4-BE49-F238E27FC236}">
                <a16:creationId xmlns:a16="http://schemas.microsoft.com/office/drawing/2014/main" id="{64803676-E9A9-4C3D-98E3-619651175AB8}"/>
              </a:ext>
            </a:extLst>
          </p:cNvPr>
          <p:cNvSpPr>
            <a:spLocks noGrp="1"/>
          </p:cNvSpPr>
          <p:nvPr>
            <p:ph type="ctrTitle"/>
          </p:nvPr>
        </p:nvSpPr>
        <p:spPr>
          <a:xfrm>
            <a:off x="931852" y="5571744"/>
            <a:ext cx="10918772" cy="598227"/>
          </a:xfrm>
        </p:spPr>
        <p:txBody>
          <a:bodyPr anchor="ctr">
            <a:noAutofit/>
          </a:bodyPr>
          <a:lstStyle>
            <a:lvl1pPr algn="l">
              <a:defRPr sz="3600" b="1">
                <a:solidFill>
                  <a:schemeClr val="bg1"/>
                </a:solidFill>
                <a:latin typeface="Century Gothic" panose="020B0502020202020204" pitchFamily="34" charset="0"/>
                <a:ea typeface="Verdana" charset="0"/>
                <a:cs typeface="Verdana" charset="0"/>
              </a:defRPr>
            </a:lvl1pPr>
          </a:lstStyle>
          <a:p>
            <a:r>
              <a:rPr lang="en-US" dirty="0"/>
              <a:t>Click to edit Master title style</a:t>
            </a:r>
          </a:p>
        </p:txBody>
      </p:sp>
      <p:sp>
        <p:nvSpPr>
          <p:cNvPr id="18" name="Subtitle 2">
            <a:extLst>
              <a:ext uri="{FF2B5EF4-FFF2-40B4-BE49-F238E27FC236}">
                <a16:creationId xmlns:a16="http://schemas.microsoft.com/office/drawing/2014/main" id="{1A9C484F-842F-42CA-A817-93FD4B5B9984}"/>
              </a:ext>
            </a:extLst>
          </p:cNvPr>
          <p:cNvSpPr>
            <a:spLocks noGrp="1"/>
          </p:cNvSpPr>
          <p:nvPr>
            <p:ph type="subTitle" idx="1"/>
          </p:nvPr>
        </p:nvSpPr>
        <p:spPr>
          <a:xfrm>
            <a:off x="931853" y="6320646"/>
            <a:ext cx="10918771" cy="332027"/>
          </a:xfrm>
          <a:prstGeom prst="rect">
            <a:avLst/>
          </a:prstGeom>
        </p:spPr>
        <p:txBody>
          <a:bodyPr anchor="ctr">
            <a:noAutofit/>
          </a:bodyPr>
          <a:lstStyle>
            <a:lvl1pPr marL="0" indent="0" algn="l">
              <a:buNone/>
              <a:defRPr sz="2400">
                <a:solidFill>
                  <a:schemeClr val="bg1"/>
                </a:solidFill>
                <a:latin typeface="Century Gothic" panose="020B0502020202020204" pitchFamily="34"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9" name="Conector recto 18">
            <a:extLst>
              <a:ext uri="{FF2B5EF4-FFF2-40B4-BE49-F238E27FC236}">
                <a16:creationId xmlns:a16="http://schemas.microsoft.com/office/drawing/2014/main" id="{65845A05-C0F7-4A67-AAA2-7BAD872C5C3F}"/>
              </a:ext>
            </a:extLst>
          </p:cNvPr>
          <p:cNvCxnSpPr>
            <a:cxnSpLocks/>
          </p:cNvCxnSpPr>
          <p:nvPr userDrawn="1"/>
        </p:nvCxnSpPr>
        <p:spPr>
          <a:xfrm>
            <a:off x="893981" y="5383209"/>
            <a:ext cx="0" cy="1321967"/>
          </a:xfrm>
          <a:prstGeom prst="line">
            <a:avLst/>
          </a:prstGeom>
          <a:ln w="25400">
            <a:solidFill>
              <a:srgbClr val="FC815F"/>
            </a:solidFill>
          </a:ln>
        </p:spPr>
        <p:style>
          <a:lnRef idx="3">
            <a:schemeClr val="accent2"/>
          </a:lnRef>
          <a:fillRef idx="0">
            <a:schemeClr val="accent2"/>
          </a:fillRef>
          <a:effectRef idx="2">
            <a:schemeClr val="accent2"/>
          </a:effectRef>
          <a:fontRef idx="minor">
            <a:schemeClr val="tx1"/>
          </a:fontRef>
        </p:style>
      </p:cxnSp>
      <p:pic>
        <p:nvPicPr>
          <p:cNvPr id="22" name="Picture 19">
            <a:extLst>
              <a:ext uri="{FF2B5EF4-FFF2-40B4-BE49-F238E27FC236}">
                <a16:creationId xmlns:a16="http://schemas.microsoft.com/office/drawing/2014/main" id="{70BDBFDC-8A45-473F-A523-8E4B757B968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17095" y="261750"/>
            <a:ext cx="4608434" cy="809071"/>
          </a:xfrm>
          <a:prstGeom prst="rect">
            <a:avLst/>
          </a:prstGeom>
        </p:spPr>
      </p:pic>
    </p:spTree>
    <p:extLst>
      <p:ext uri="{BB962C8B-B14F-4D97-AF65-F5344CB8AC3E}">
        <p14:creationId xmlns:p14="http://schemas.microsoft.com/office/powerpoint/2010/main" val="129598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Solo el títul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13046"/>
            <a:ext cx="12192000" cy="1140051"/>
          </a:xfrm>
          <a:prstGeom prst="rect">
            <a:avLst/>
          </a:prstGeom>
        </p:spPr>
      </p:pic>
      <p:sp>
        <p:nvSpPr>
          <p:cNvPr id="10" name="Marcador de contenido 3"/>
          <p:cNvSpPr>
            <a:spLocks noGrp="1"/>
          </p:cNvSpPr>
          <p:nvPr>
            <p:ph sz="half" idx="2"/>
          </p:nvPr>
        </p:nvSpPr>
        <p:spPr>
          <a:xfrm>
            <a:off x="5059680" y="1368735"/>
            <a:ext cx="6544640" cy="5265119"/>
          </a:xfrm>
        </p:spPr>
        <p:txBody>
          <a:bodyPr vert="horz" lIns="91440" tIns="45720" rIns="91440" bIns="45720" rtlCol="0" anchor="ctr">
            <a:normAutofit/>
          </a:bodyPr>
          <a:lstStyle>
            <a:lvl1pPr>
              <a:defRPr lang="es-ES_tradnl" dirty="0">
                <a:cs typeface="Verdana" charset="0"/>
              </a:defRPr>
            </a:lvl1pPr>
            <a:lvl2pPr>
              <a:defRPr lang="es-ES_tradnl" dirty="0">
                <a:cs typeface="Verdana" charset="0"/>
              </a:defRPr>
            </a:lvl2pPr>
            <a:lvl3pPr>
              <a:defRPr lang="es-ES_tradnl" dirty="0">
                <a:cs typeface="Verdana" charset="0"/>
              </a:defRPr>
            </a:lvl3pPr>
            <a:lvl4pPr>
              <a:defRPr lang="es-ES_tradnl" dirty="0">
                <a:cs typeface="Verdana" charset="0"/>
              </a:defRPr>
            </a:lvl4pPr>
            <a:lvl5pPr>
              <a:defRPr lang="es-ES_tradnl" dirty="0">
                <a:cs typeface="Verdana" charset="0"/>
              </a:defRPr>
            </a:lvl5pPr>
          </a:lstStyle>
          <a:p>
            <a:pPr marL="342900" lvl="0" indent="-342900">
              <a:lnSpc>
                <a:spcPts val="2400"/>
              </a:lnSpc>
              <a:spcBef>
                <a:spcPts val="1500"/>
              </a:spcBef>
              <a:spcAft>
                <a:spcPts val="1000"/>
              </a:spcAft>
              <a:buClr>
                <a:srgbClr val="FC815F"/>
              </a:buClr>
            </a:pPr>
            <a:r>
              <a:rPr lang="es-ES_tradnl" dirty="0"/>
              <a:t>Haga clic para modificar los estilos de texto del patrón</a:t>
            </a:r>
          </a:p>
          <a:p>
            <a:pPr lvl="1">
              <a:lnSpc>
                <a:spcPts val="2400"/>
              </a:lnSpc>
              <a:spcBef>
                <a:spcPts val="1000"/>
              </a:spcBef>
              <a:spcAft>
                <a:spcPts val="1000"/>
              </a:spcAft>
              <a:buClr>
                <a:srgbClr val="FC815F"/>
              </a:buClr>
            </a:pPr>
            <a:r>
              <a:rPr lang="es-ES_tradnl" dirty="0"/>
              <a:t>Segundo nivel</a:t>
            </a:r>
          </a:p>
          <a:p>
            <a:pPr marL="1200150" lvl="2" indent="-285750">
              <a:lnSpc>
                <a:spcPts val="2400"/>
              </a:lnSpc>
              <a:spcBef>
                <a:spcPts val="1000"/>
              </a:spcBef>
              <a:spcAft>
                <a:spcPts val="1000"/>
              </a:spcAft>
              <a:buClr>
                <a:srgbClr val="FC815F"/>
              </a:buClr>
            </a:pPr>
            <a:r>
              <a:rPr lang="es-ES_tradnl" dirty="0"/>
              <a:t>Tercer nivel</a:t>
            </a:r>
          </a:p>
          <a:p>
            <a:pPr lvl="3">
              <a:lnSpc>
                <a:spcPts val="2400"/>
              </a:lnSpc>
              <a:spcBef>
                <a:spcPts val="1000"/>
              </a:spcBef>
              <a:spcAft>
                <a:spcPts val="1000"/>
              </a:spcAft>
              <a:buClr>
                <a:srgbClr val="FC815F"/>
              </a:buClr>
            </a:pPr>
            <a:r>
              <a:rPr lang="es-ES_tradnl" dirty="0"/>
              <a:t>Cuarto nivel</a:t>
            </a:r>
          </a:p>
          <a:p>
            <a:pPr lvl="4">
              <a:lnSpc>
                <a:spcPts val="2400"/>
              </a:lnSpc>
              <a:spcBef>
                <a:spcPts val="1000"/>
              </a:spcBef>
              <a:spcAft>
                <a:spcPts val="1000"/>
              </a:spcAft>
              <a:buClr>
                <a:srgbClr val="FC815F"/>
              </a:buClr>
            </a:pPr>
            <a:r>
              <a:rPr lang="es-ES_tradnl" dirty="0"/>
              <a:t>Quinto nivel</a:t>
            </a:r>
          </a:p>
        </p:txBody>
      </p:sp>
      <p:sp>
        <p:nvSpPr>
          <p:cNvPr id="12" name="Title 1"/>
          <p:cNvSpPr>
            <a:spLocks noGrp="1"/>
          </p:cNvSpPr>
          <p:nvPr>
            <p:ph type="title"/>
          </p:nvPr>
        </p:nvSpPr>
        <p:spPr>
          <a:xfrm>
            <a:off x="2841284" y="227633"/>
            <a:ext cx="8071151" cy="658694"/>
          </a:xfrm>
        </p:spPr>
        <p:txBody>
          <a:bodyPr>
            <a:normAutofit/>
          </a:bodyPr>
          <a:lstStyle>
            <a:lvl1pPr algn="l">
              <a:defRPr sz="3200" b="1">
                <a:solidFill>
                  <a:schemeClr val="bg1"/>
                </a:solidFill>
                <a:latin typeface="Century Gothic" panose="020B0502020202020204" pitchFamily="34" charset="0"/>
                <a:ea typeface="Verdana" charset="0"/>
                <a:cs typeface="Verdana" charset="0"/>
              </a:defRPr>
            </a:lvl1pPr>
          </a:lstStyle>
          <a:p>
            <a:r>
              <a:rPr lang="en-US" dirty="0"/>
              <a:t>Click to edit Master title style</a:t>
            </a:r>
          </a:p>
        </p:txBody>
      </p:sp>
    </p:spTree>
    <p:extLst>
      <p:ext uri="{BB962C8B-B14F-4D97-AF65-F5344CB8AC3E}">
        <p14:creationId xmlns:p14="http://schemas.microsoft.com/office/powerpoint/2010/main" val="2170728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B6A6-8B80-4924-8C77-4C20533791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D2546F5-EA52-4A1D-9F5E-9363DEEBD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9EFCF94-E4A9-4634-B9F1-310FB1CBA0F2}"/>
              </a:ext>
            </a:extLst>
          </p:cNvPr>
          <p:cNvSpPr>
            <a:spLocks noGrp="1"/>
          </p:cNvSpPr>
          <p:nvPr>
            <p:ph type="dt" sz="half" idx="10"/>
          </p:nvPr>
        </p:nvSpPr>
        <p:spPr/>
        <p:txBody>
          <a:bodyPr/>
          <a:lstStyle/>
          <a:p>
            <a:fld id="{347729D1-2225-4D81-B04E-C902D34B54A2}" type="datetimeFigureOut">
              <a:rPr lang="en-GB" smtClean="0"/>
              <a:t>15/08/2022</a:t>
            </a:fld>
            <a:endParaRPr lang="en-GB"/>
          </a:p>
        </p:txBody>
      </p:sp>
      <p:sp>
        <p:nvSpPr>
          <p:cNvPr id="5" name="Footer Placeholder 4">
            <a:extLst>
              <a:ext uri="{FF2B5EF4-FFF2-40B4-BE49-F238E27FC236}">
                <a16:creationId xmlns:a16="http://schemas.microsoft.com/office/drawing/2014/main" id="{C57052DA-949D-4BFC-8EDA-EF8B3544E9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C72700-00CC-441B-9B92-35C15841B1DF}"/>
              </a:ext>
            </a:extLst>
          </p:cNvPr>
          <p:cNvSpPr>
            <a:spLocks noGrp="1"/>
          </p:cNvSpPr>
          <p:nvPr>
            <p:ph type="sldNum" sz="quarter" idx="12"/>
          </p:nvPr>
        </p:nvSpPr>
        <p:spPr/>
        <p:txBody>
          <a:bodyPr/>
          <a:lstStyle/>
          <a:p>
            <a:fld id="{7A443439-C071-419F-A9A7-A60E6D273307}" type="slidenum">
              <a:rPr lang="en-GB" smtClean="0"/>
              <a:t>‹#›</a:t>
            </a:fld>
            <a:endParaRPr lang="en-GB"/>
          </a:p>
        </p:txBody>
      </p:sp>
    </p:spTree>
    <p:extLst>
      <p:ext uri="{BB962C8B-B14F-4D97-AF65-F5344CB8AC3E}">
        <p14:creationId xmlns:p14="http://schemas.microsoft.com/office/powerpoint/2010/main" val="2864630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D3091-9352-42AA-9769-BE79E58D52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3ADB631-7D68-4B5E-9398-F28F149317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D50851-C60D-46D2-A018-38D6CCDF3C24}"/>
              </a:ext>
            </a:extLst>
          </p:cNvPr>
          <p:cNvSpPr>
            <a:spLocks noGrp="1"/>
          </p:cNvSpPr>
          <p:nvPr>
            <p:ph type="dt" sz="half" idx="10"/>
          </p:nvPr>
        </p:nvSpPr>
        <p:spPr/>
        <p:txBody>
          <a:bodyPr/>
          <a:lstStyle/>
          <a:p>
            <a:fld id="{347729D1-2225-4D81-B04E-C902D34B54A2}" type="datetimeFigureOut">
              <a:rPr lang="en-GB" smtClean="0"/>
              <a:t>15/08/2022</a:t>
            </a:fld>
            <a:endParaRPr lang="en-GB"/>
          </a:p>
        </p:txBody>
      </p:sp>
      <p:sp>
        <p:nvSpPr>
          <p:cNvPr id="5" name="Footer Placeholder 4">
            <a:extLst>
              <a:ext uri="{FF2B5EF4-FFF2-40B4-BE49-F238E27FC236}">
                <a16:creationId xmlns:a16="http://schemas.microsoft.com/office/drawing/2014/main" id="{77CD5A10-1A56-4B55-A926-497637E850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02C1E1-50AF-439F-BDB0-5DC9993B069E}"/>
              </a:ext>
            </a:extLst>
          </p:cNvPr>
          <p:cNvSpPr>
            <a:spLocks noGrp="1"/>
          </p:cNvSpPr>
          <p:nvPr>
            <p:ph type="sldNum" sz="quarter" idx="12"/>
          </p:nvPr>
        </p:nvSpPr>
        <p:spPr/>
        <p:txBody>
          <a:bodyPr/>
          <a:lstStyle/>
          <a:p>
            <a:fld id="{7A443439-C071-419F-A9A7-A60E6D273307}" type="slidenum">
              <a:rPr lang="en-GB" smtClean="0"/>
              <a:t>‹#›</a:t>
            </a:fld>
            <a:endParaRPr lang="en-GB"/>
          </a:p>
        </p:txBody>
      </p:sp>
    </p:spTree>
    <p:extLst>
      <p:ext uri="{BB962C8B-B14F-4D97-AF65-F5344CB8AC3E}">
        <p14:creationId xmlns:p14="http://schemas.microsoft.com/office/powerpoint/2010/main" val="311967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C126-F0B4-405A-A12E-1190841E32E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9BAFE79-468A-4CE9-9B84-20D3086F12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D9A6283-5A19-4DBB-8686-CBAF688E48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06B8D89-3675-4C59-A016-6C846B639EB2}"/>
              </a:ext>
            </a:extLst>
          </p:cNvPr>
          <p:cNvSpPr>
            <a:spLocks noGrp="1"/>
          </p:cNvSpPr>
          <p:nvPr>
            <p:ph type="dt" sz="half" idx="10"/>
          </p:nvPr>
        </p:nvSpPr>
        <p:spPr/>
        <p:txBody>
          <a:bodyPr/>
          <a:lstStyle/>
          <a:p>
            <a:fld id="{347729D1-2225-4D81-B04E-C902D34B54A2}" type="datetimeFigureOut">
              <a:rPr lang="en-GB" smtClean="0"/>
              <a:t>15/08/2022</a:t>
            </a:fld>
            <a:endParaRPr lang="en-GB"/>
          </a:p>
        </p:txBody>
      </p:sp>
      <p:sp>
        <p:nvSpPr>
          <p:cNvPr id="6" name="Footer Placeholder 5">
            <a:extLst>
              <a:ext uri="{FF2B5EF4-FFF2-40B4-BE49-F238E27FC236}">
                <a16:creationId xmlns:a16="http://schemas.microsoft.com/office/drawing/2014/main" id="{3F500DDB-74B0-4CA5-8E87-7D173B221F1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2F75FF-4863-415A-A2E2-931B35A3493A}"/>
              </a:ext>
            </a:extLst>
          </p:cNvPr>
          <p:cNvSpPr>
            <a:spLocks noGrp="1"/>
          </p:cNvSpPr>
          <p:nvPr>
            <p:ph type="sldNum" sz="quarter" idx="12"/>
          </p:nvPr>
        </p:nvSpPr>
        <p:spPr/>
        <p:txBody>
          <a:bodyPr/>
          <a:lstStyle/>
          <a:p>
            <a:fld id="{7A443439-C071-419F-A9A7-A60E6D273307}" type="slidenum">
              <a:rPr lang="en-GB" smtClean="0"/>
              <a:t>‹#›</a:t>
            </a:fld>
            <a:endParaRPr lang="en-GB"/>
          </a:p>
        </p:txBody>
      </p:sp>
    </p:spTree>
    <p:extLst>
      <p:ext uri="{BB962C8B-B14F-4D97-AF65-F5344CB8AC3E}">
        <p14:creationId xmlns:p14="http://schemas.microsoft.com/office/powerpoint/2010/main" val="4115603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17E2-93E5-491C-A4D5-A08A95751C5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4E00EF-9D46-43A8-87D2-6201E16A2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963196-4301-4846-9E4F-462C8B8C35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62232A-2041-40CE-B4CE-906730354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6BB21A-E978-448B-A393-338E3E9BC5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15270E-5861-4EDF-B1D5-8E5B7303264C}"/>
              </a:ext>
            </a:extLst>
          </p:cNvPr>
          <p:cNvSpPr>
            <a:spLocks noGrp="1"/>
          </p:cNvSpPr>
          <p:nvPr>
            <p:ph type="dt" sz="half" idx="10"/>
          </p:nvPr>
        </p:nvSpPr>
        <p:spPr/>
        <p:txBody>
          <a:bodyPr/>
          <a:lstStyle/>
          <a:p>
            <a:fld id="{347729D1-2225-4D81-B04E-C902D34B54A2}" type="datetimeFigureOut">
              <a:rPr lang="en-GB" smtClean="0"/>
              <a:t>15/08/2022</a:t>
            </a:fld>
            <a:endParaRPr lang="en-GB"/>
          </a:p>
        </p:txBody>
      </p:sp>
      <p:sp>
        <p:nvSpPr>
          <p:cNvPr id="8" name="Footer Placeholder 7">
            <a:extLst>
              <a:ext uri="{FF2B5EF4-FFF2-40B4-BE49-F238E27FC236}">
                <a16:creationId xmlns:a16="http://schemas.microsoft.com/office/drawing/2014/main" id="{DF36E973-11D3-474B-BC8C-D63B7ADE860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ED6C433-FB40-423B-8A72-7366465C6F0C}"/>
              </a:ext>
            </a:extLst>
          </p:cNvPr>
          <p:cNvSpPr>
            <a:spLocks noGrp="1"/>
          </p:cNvSpPr>
          <p:nvPr>
            <p:ph type="sldNum" sz="quarter" idx="12"/>
          </p:nvPr>
        </p:nvSpPr>
        <p:spPr/>
        <p:txBody>
          <a:bodyPr/>
          <a:lstStyle/>
          <a:p>
            <a:fld id="{7A443439-C071-419F-A9A7-A60E6D273307}" type="slidenum">
              <a:rPr lang="en-GB" smtClean="0"/>
              <a:t>‹#›</a:t>
            </a:fld>
            <a:endParaRPr lang="en-GB"/>
          </a:p>
        </p:txBody>
      </p:sp>
    </p:spTree>
    <p:extLst>
      <p:ext uri="{BB962C8B-B14F-4D97-AF65-F5344CB8AC3E}">
        <p14:creationId xmlns:p14="http://schemas.microsoft.com/office/powerpoint/2010/main" val="3823400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2FF1-608D-4610-A468-A8A28515F3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1DB0C63-4E47-4F24-9663-46073F7DC3A3}"/>
              </a:ext>
            </a:extLst>
          </p:cNvPr>
          <p:cNvSpPr>
            <a:spLocks noGrp="1"/>
          </p:cNvSpPr>
          <p:nvPr>
            <p:ph type="dt" sz="half" idx="10"/>
          </p:nvPr>
        </p:nvSpPr>
        <p:spPr/>
        <p:txBody>
          <a:bodyPr/>
          <a:lstStyle/>
          <a:p>
            <a:fld id="{347729D1-2225-4D81-B04E-C902D34B54A2}" type="datetimeFigureOut">
              <a:rPr lang="en-GB" smtClean="0"/>
              <a:t>15/08/2022</a:t>
            </a:fld>
            <a:endParaRPr lang="en-GB"/>
          </a:p>
        </p:txBody>
      </p:sp>
      <p:sp>
        <p:nvSpPr>
          <p:cNvPr id="4" name="Footer Placeholder 3">
            <a:extLst>
              <a:ext uri="{FF2B5EF4-FFF2-40B4-BE49-F238E27FC236}">
                <a16:creationId xmlns:a16="http://schemas.microsoft.com/office/drawing/2014/main" id="{6FF21159-110D-4C38-8D29-55ECF289341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0910C89-9931-4836-B11A-FF4D2615160E}"/>
              </a:ext>
            </a:extLst>
          </p:cNvPr>
          <p:cNvSpPr>
            <a:spLocks noGrp="1"/>
          </p:cNvSpPr>
          <p:nvPr>
            <p:ph type="sldNum" sz="quarter" idx="12"/>
          </p:nvPr>
        </p:nvSpPr>
        <p:spPr/>
        <p:txBody>
          <a:bodyPr/>
          <a:lstStyle/>
          <a:p>
            <a:fld id="{7A443439-C071-419F-A9A7-A60E6D273307}" type="slidenum">
              <a:rPr lang="en-GB" smtClean="0"/>
              <a:t>‹#›</a:t>
            </a:fld>
            <a:endParaRPr lang="en-GB"/>
          </a:p>
        </p:txBody>
      </p:sp>
    </p:spTree>
    <p:extLst>
      <p:ext uri="{BB962C8B-B14F-4D97-AF65-F5344CB8AC3E}">
        <p14:creationId xmlns:p14="http://schemas.microsoft.com/office/powerpoint/2010/main" val="1215961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0A0634-EB75-456F-A0CA-52AB3D0A2F95}"/>
              </a:ext>
            </a:extLst>
          </p:cNvPr>
          <p:cNvSpPr>
            <a:spLocks noGrp="1"/>
          </p:cNvSpPr>
          <p:nvPr>
            <p:ph type="dt" sz="half" idx="10"/>
          </p:nvPr>
        </p:nvSpPr>
        <p:spPr/>
        <p:txBody>
          <a:bodyPr/>
          <a:lstStyle/>
          <a:p>
            <a:fld id="{347729D1-2225-4D81-B04E-C902D34B54A2}" type="datetimeFigureOut">
              <a:rPr lang="en-GB" smtClean="0"/>
              <a:t>15/08/2022</a:t>
            </a:fld>
            <a:endParaRPr lang="en-GB"/>
          </a:p>
        </p:txBody>
      </p:sp>
      <p:sp>
        <p:nvSpPr>
          <p:cNvPr id="3" name="Footer Placeholder 2">
            <a:extLst>
              <a:ext uri="{FF2B5EF4-FFF2-40B4-BE49-F238E27FC236}">
                <a16:creationId xmlns:a16="http://schemas.microsoft.com/office/drawing/2014/main" id="{5DB992B8-3C05-4663-85D4-EA3616A3886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279AD6C-E2BF-4A9C-AA22-76F63F5E499C}"/>
              </a:ext>
            </a:extLst>
          </p:cNvPr>
          <p:cNvSpPr>
            <a:spLocks noGrp="1"/>
          </p:cNvSpPr>
          <p:nvPr>
            <p:ph type="sldNum" sz="quarter" idx="12"/>
          </p:nvPr>
        </p:nvSpPr>
        <p:spPr/>
        <p:txBody>
          <a:bodyPr/>
          <a:lstStyle/>
          <a:p>
            <a:fld id="{7A443439-C071-419F-A9A7-A60E6D273307}" type="slidenum">
              <a:rPr lang="en-GB" smtClean="0"/>
              <a:t>‹#›</a:t>
            </a:fld>
            <a:endParaRPr lang="en-GB"/>
          </a:p>
        </p:txBody>
      </p:sp>
    </p:spTree>
    <p:extLst>
      <p:ext uri="{BB962C8B-B14F-4D97-AF65-F5344CB8AC3E}">
        <p14:creationId xmlns:p14="http://schemas.microsoft.com/office/powerpoint/2010/main" val="266653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47B7-25EA-49EF-8A31-F6108F32AE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629F4F8-3076-46A1-9041-AF91DAAA1F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B9C091-BE54-44A1-BF74-4A4B40C8C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7A0F4B-29DE-4DBC-8759-3124AD48955A}"/>
              </a:ext>
            </a:extLst>
          </p:cNvPr>
          <p:cNvSpPr>
            <a:spLocks noGrp="1"/>
          </p:cNvSpPr>
          <p:nvPr>
            <p:ph type="dt" sz="half" idx="10"/>
          </p:nvPr>
        </p:nvSpPr>
        <p:spPr/>
        <p:txBody>
          <a:bodyPr/>
          <a:lstStyle/>
          <a:p>
            <a:fld id="{347729D1-2225-4D81-B04E-C902D34B54A2}" type="datetimeFigureOut">
              <a:rPr lang="en-GB" smtClean="0"/>
              <a:t>15/08/2022</a:t>
            </a:fld>
            <a:endParaRPr lang="en-GB"/>
          </a:p>
        </p:txBody>
      </p:sp>
      <p:sp>
        <p:nvSpPr>
          <p:cNvPr id="6" name="Footer Placeholder 5">
            <a:extLst>
              <a:ext uri="{FF2B5EF4-FFF2-40B4-BE49-F238E27FC236}">
                <a16:creationId xmlns:a16="http://schemas.microsoft.com/office/drawing/2014/main" id="{A5C4AF44-2689-4CEF-9572-9EB1A1DAE6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033DAD-FF9C-48FF-8FC0-FA50F6F1782F}"/>
              </a:ext>
            </a:extLst>
          </p:cNvPr>
          <p:cNvSpPr>
            <a:spLocks noGrp="1"/>
          </p:cNvSpPr>
          <p:nvPr>
            <p:ph type="sldNum" sz="quarter" idx="12"/>
          </p:nvPr>
        </p:nvSpPr>
        <p:spPr/>
        <p:txBody>
          <a:bodyPr/>
          <a:lstStyle/>
          <a:p>
            <a:fld id="{7A443439-C071-419F-A9A7-A60E6D273307}" type="slidenum">
              <a:rPr lang="en-GB" smtClean="0"/>
              <a:t>‹#›</a:t>
            </a:fld>
            <a:endParaRPr lang="en-GB"/>
          </a:p>
        </p:txBody>
      </p:sp>
    </p:spTree>
    <p:extLst>
      <p:ext uri="{BB962C8B-B14F-4D97-AF65-F5344CB8AC3E}">
        <p14:creationId xmlns:p14="http://schemas.microsoft.com/office/powerpoint/2010/main" val="68945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AFA9-D2F7-4E42-81FD-E38E8D742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8EBE15-9E43-404E-B894-08AE12959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F8A055-D980-4AA1-A7E0-99913E45B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F8CB6-2F7D-43B6-A573-865FFED056C5}"/>
              </a:ext>
            </a:extLst>
          </p:cNvPr>
          <p:cNvSpPr>
            <a:spLocks noGrp="1"/>
          </p:cNvSpPr>
          <p:nvPr>
            <p:ph type="dt" sz="half" idx="10"/>
          </p:nvPr>
        </p:nvSpPr>
        <p:spPr/>
        <p:txBody>
          <a:bodyPr/>
          <a:lstStyle/>
          <a:p>
            <a:fld id="{347729D1-2225-4D81-B04E-C902D34B54A2}" type="datetimeFigureOut">
              <a:rPr lang="en-GB" smtClean="0"/>
              <a:t>15/08/2022</a:t>
            </a:fld>
            <a:endParaRPr lang="en-GB"/>
          </a:p>
        </p:txBody>
      </p:sp>
      <p:sp>
        <p:nvSpPr>
          <p:cNvPr id="6" name="Footer Placeholder 5">
            <a:extLst>
              <a:ext uri="{FF2B5EF4-FFF2-40B4-BE49-F238E27FC236}">
                <a16:creationId xmlns:a16="http://schemas.microsoft.com/office/drawing/2014/main" id="{BF039A02-9E91-42B6-AB61-398AACDFF8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23334D-9213-46B2-A37E-BBC51CF0A118}"/>
              </a:ext>
            </a:extLst>
          </p:cNvPr>
          <p:cNvSpPr>
            <a:spLocks noGrp="1"/>
          </p:cNvSpPr>
          <p:nvPr>
            <p:ph type="sldNum" sz="quarter" idx="12"/>
          </p:nvPr>
        </p:nvSpPr>
        <p:spPr/>
        <p:txBody>
          <a:bodyPr/>
          <a:lstStyle/>
          <a:p>
            <a:fld id="{7A443439-C071-419F-A9A7-A60E6D273307}" type="slidenum">
              <a:rPr lang="en-GB" smtClean="0"/>
              <a:t>‹#›</a:t>
            </a:fld>
            <a:endParaRPr lang="en-GB"/>
          </a:p>
        </p:txBody>
      </p:sp>
    </p:spTree>
    <p:extLst>
      <p:ext uri="{BB962C8B-B14F-4D97-AF65-F5344CB8AC3E}">
        <p14:creationId xmlns:p14="http://schemas.microsoft.com/office/powerpoint/2010/main" val="391529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B1206E-6B17-48FC-B43D-CF7EAEB4FB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7529A6-A553-49CA-8F20-C24D02B21F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8A5F4A-A297-4011-BEE9-3683F67C06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729D1-2225-4D81-B04E-C902D34B54A2}" type="datetimeFigureOut">
              <a:rPr lang="en-GB" smtClean="0"/>
              <a:t>15/08/2022</a:t>
            </a:fld>
            <a:endParaRPr lang="en-GB"/>
          </a:p>
        </p:txBody>
      </p:sp>
      <p:sp>
        <p:nvSpPr>
          <p:cNvPr id="5" name="Footer Placeholder 4">
            <a:extLst>
              <a:ext uri="{FF2B5EF4-FFF2-40B4-BE49-F238E27FC236}">
                <a16:creationId xmlns:a16="http://schemas.microsoft.com/office/drawing/2014/main" id="{147EB137-149E-42B2-8EDA-0937D03177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6D5B444-0887-4A97-B009-C9B3201D36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43439-C071-419F-A9A7-A60E6D273307}" type="slidenum">
              <a:rPr lang="en-GB" smtClean="0"/>
              <a:t>‹#›</a:t>
            </a:fld>
            <a:endParaRPr lang="en-GB"/>
          </a:p>
        </p:txBody>
      </p:sp>
    </p:spTree>
    <p:extLst>
      <p:ext uri="{BB962C8B-B14F-4D97-AF65-F5344CB8AC3E}">
        <p14:creationId xmlns:p14="http://schemas.microsoft.com/office/powerpoint/2010/main" val="275208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4" r:id="rId14"/>
    <p:sldLayoutId id="214748366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96712A-F9E3-4713-A0FA-5EBE2C7AAE0C}"/>
              </a:ext>
            </a:extLst>
          </p:cNvPr>
          <p:cNvSpPr>
            <a:spLocks noGrp="1"/>
          </p:cNvSpPr>
          <p:nvPr>
            <p:ph type="ctrTitle"/>
          </p:nvPr>
        </p:nvSpPr>
        <p:spPr>
          <a:xfrm>
            <a:off x="931852" y="5571744"/>
            <a:ext cx="9789488" cy="598227"/>
          </a:xfrm>
        </p:spPr>
        <p:txBody>
          <a:bodyPr/>
          <a:lstStyle/>
          <a:p>
            <a:r>
              <a:rPr lang="es-MX" sz="3200" dirty="0" err="1"/>
              <a:t>Infrastructure</a:t>
            </a:r>
            <a:r>
              <a:rPr lang="es-MX" sz="3200" dirty="0"/>
              <a:t> </a:t>
            </a:r>
            <a:r>
              <a:rPr lang="es-MX" sz="3200" dirty="0" err="1"/>
              <a:t>for</a:t>
            </a:r>
            <a:r>
              <a:rPr lang="es-MX" sz="3200" dirty="0"/>
              <a:t> Data </a:t>
            </a:r>
            <a:r>
              <a:rPr lang="es-MX" sz="3200" dirty="0" err="1"/>
              <a:t>Science</a:t>
            </a:r>
            <a:r>
              <a:rPr lang="es-MX" sz="3200" dirty="0"/>
              <a:t> and Big Data</a:t>
            </a:r>
          </a:p>
        </p:txBody>
      </p:sp>
      <p:sp>
        <p:nvSpPr>
          <p:cNvPr id="3" name="Subtítulo 2">
            <a:extLst>
              <a:ext uri="{FF2B5EF4-FFF2-40B4-BE49-F238E27FC236}">
                <a16:creationId xmlns:a16="http://schemas.microsoft.com/office/drawing/2014/main" id="{10DDE851-1AE7-4F0F-8B6D-B80D5A5B3FBE}"/>
              </a:ext>
            </a:extLst>
          </p:cNvPr>
          <p:cNvSpPr>
            <a:spLocks noGrp="1"/>
          </p:cNvSpPr>
          <p:nvPr>
            <p:ph type="subTitle" idx="1"/>
          </p:nvPr>
        </p:nvSpPr>
        <p:spPr>
          <a:xfrm>
            <a:off x="931853" y="6243372"/>
            <a:ext cx="10918771" cy="332027"/>
          </a:xfrm>
        </p:spPr>
        <p:txBody>
          <a:bodyPr/>
          <a:lstStyle/>
          <a:p>
            <a:r>
              <a:rPr lang="es-MX" sz="2800" b="1" dirty="0">
                <a:solidFill>
                  <a:srgbClr val="FFC000"/>
                </a:solidFill>
                <a:latin typeface="Century Gothic"/>
                <a:ea typeface="Verdana"/>
                <a:cs typeface="Verdana"/>
              </a:rPr>
              <a:t>Big Data</a:t>
            </a:r>
          </a:p>
        </p:txBody>
      </p:sp>
      <p:sp>
        <p:nvSpPr>
          <p:cNvPr id="4" name="Rectangle 3">
            <a:extLst>
              <a:ext uri="{FF2B5EF4-FFF2-40B4-BE49-F238E27FC236}">
                <a16:creationId xmlns:a16="http://schemas.microsoft.com/office/drawing/2014/main" id="{9C28E883-06D2-4EDE-8C4D-6E40BC4AA9AA}"/>
              </a:ext>
            </a:extLst>
          </p:cNvPr>
          <p:cNvSpPr/>
          <p:nvPr/>
        </p:nvSpPr>
        <p:spPr>
          <a:xfrm>
            <a:off x="10572750" y="276225"/>
            <a:ext cx="1552575" cy="790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87551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26720" y="1368735"/>
            <a:ext cx="11387328" cy="5265119"/>
          </a:xfrm>
        </p:spPr>
        <p:txBody>
          <a:bodyPr>
            <a:noAutofit/>
          </a:bodyPr>
          <a:lstStyle/>
          <a:p>
            <a:pPr marL="0" indent="0">
              <a:lnSpc>
                <a:spcPct val="100000"/>
              </a:lnSpc>
              <a:spcBef>
                <a:spcPts val="0"/>
              </a:spcBef>
              <a:spcAft>
                <a:spcPts val="0"/>
              </a:spcAft>
              <a:buNone/>
            </a:pPr>
            <a:r>
              <a:rPr lang="en-US" sz="2800" b="1" dirty="0"/>
              <a:t>Spark Core</a:t>
            </a:r>
          </a:p>
          <a:p>
            <a:pPr marL="0" indent="0">
              <a:lnSpc>
                <a:spcPct val="100000"/>
              </a:lnSpc>
              <a:spcBef>
                <a:spcPts val="0"/>
              </a:spcBef>
              <a:spcAft>
                <a:spcPts val="0"/>
              </a:spcAft>
              <a:buNone/>
            </a:pPr>
            <a:endParaRPr lang="en-US" sz="2800" b="1" dirty="0"/>
          </a:p>
          <a:p>
            <a:pPr marL="0" indent="0">
              <a:lnSpc>
                <a:spcPct val="100000"/>
              </a:lnSpc>
              <a:spcBef>
                <a:spcPts val="0"/>
              </a:spcBef>
              <a:spcAft>
                <a:spcPts val="0"/>
              </a:spcAft>
              <a:buNone/>
            </a:pPr>
            <a:r>
              <a:rPr lang="en-US" sz="2400" dirty="0"/>
              <a:t>It is the </a:t>
            </a:r>
            <a:r>
              <a:rPr lang="en-US" sz="2400" dirty="0">
                <a:solidFill>
                  <a:srgbClr val="0070C0"/>
                </a:solidFill>
              </a:rPr>
              <a:t>execution base </a:t>
            </a:r>
            <a:r>
              <a:rPr lang="en-US" sz="2400" dirty="0"/>
              <a:t>for all parallel data processing. It provides fast </a:t>
            </a:r>
            <a:r>
              <a:rPr lang="en-US" sz="2400" dirty="0">
                <a:solidFill>
                  <a:srgbClr val="0070C0"/>
                </a:solidFill>
              </a:rPr>
              <a:t>in-memory computing</a:t>
            </a:r>
            <a:r>
              <a:rPr lang="en-US" sz="2400" dirty="0"/>
              <a:t> and referencing of </a:t>
            </a:r>
            <a:r>
              <a:rPr lang="en-US" sz="2400" dirty="0">
                <a:solidFill>
                  <a:srgbClr val="0070C0"/>
                </a:solidFill>
              </a:rPr>
              <a:t>databases located in external storages</a:t>
            </a:r>
            <a:r>
              <a:rPr lang="en-US" sz="2400" dirty="0"/>
              <a:t>. It is responsible for the following functions:
</a:t>
            </a:r>
          </a:p>
          <a:p>
            <a:pPr>
              <a:lnSpc>
                <a:spcPct val="100000"/>
              </a:lnSpc>
              <a:spcBef>
                <a:spcPts val="0"/>
              </a:spcBef>
              <a:spcAft>
                <a:spcPts val="0"/>
              </a:spcAft>
            </a:pPr>
            <a:r>
              <a:rPr lang="en-US" sz="2400" dirty="0"/>
              <a:t>Memory management and fault recovery.</a:t>
            </a:r>
          </a:p>
          <a:p>
            <a:pPr>
              <a:lnSpc>
                <a:spcPct val="100000"/>
              </a:lnSpc>
              <a:spcBef>
                <a:spcPts val="0"/>
              </a:spcBef>
              <a:spcAft>
                <a:spcPts val="0"/>
              </a:spcAft>
            </a:pPr>
            <a:r>
              <a:rPr lang="en-US" sz="2400" dirty="0"/>
              <a:t>Planning, distribution and monitoring of tasks in a cluster.</a:t>
            </a:r>
          </a:p>
          <a:p>
            <a:pPr>
              <a:lnSpc>
                <a:spcPct val="100000"/>
              </a:lnSpc>
              <a:spcBef>
                <a:spcPts val="0"/>
              </a:spcBef>
              <a:spcAft>
                <a:spcPts val="0"/>
              </a:spcAft>
            </a:pPr>
            <a:r>
              <a:rPr lang="en-US" sz="2400" dirty="0"/>
              <a:t>Interaction with storage systems.</a:t>
            </a:r>
          </a:p>
          <a:p>
            <a:pPr>
              <a:lnSpc>
                <a:spcPct val="100000"/>
              </a:lnSpc>
              <a:spcBef>
                <a:spcPts val="0"/>
              </a:spcBef>
              <a:spcAft>
                <a:spcPts val="0"/>
              </a:spcAft>
            </a:pPr>
            <a:r>
              <a:rPr lang="en-US" sz="2400" dirty="0"/>
              <a:t>Data abstraction</a:t>
            </a:r>
          </a:p>
          <a:p>
            <a:pPr marL="0" indent="0">
              <a:lnSpc>
                <a:spcPct val="100000"/>
              </a:lnSpc>
              <a:spcBef>
                <a:spcPts val="0"/>
              </a:spcBef>
              <a:spcAft>
                <a:spcPts val="0"/>
              </a:spcAft>
              <a:buNone/>
            </a:pPr>
            <a:endParaRPr lang="en-US" sz="2400" dirty="0"/>
          </a:p>
          <a:p>
            <a:pPr marL="0" indent="0">
              <a:lnSpc>
                <a:spcPct val="100000"/>
              </a:lnSpc>
              <a:spcBef>
                <a:spcPts val="0"/>
              </a:spcBef>
              <a:spcAft>
                <a:spcPts val="0"/>
              </a:spcAft>
              <a:buNone/>
            </a:pPr>
            <a:r>
              <a:rPr lang="en-US" sz="2400" dirty="0"/>
              <a:t>Spark's core is also the functional foundation of libraries such as </a:t>
            </a:r>
            <a:r>
              <a:rPr lang="en-US" sz="2400" dirty="0">
                <a:solidFill>
                  <a:srgbClr val="0070C0"/>
                </a:solidFill>
              </a:rPr>
              <a:t>Spark SQL, Spark Streaming, ML, </a:t>
            </a:r>
            <a:r>
              <a:rPr lang="en-US" sz="2400" dirty="0" err="1">
                <a:solidFill>
                  <a:srgbClr val="0070C0"/>
                </a:solidFill>
              </a:rPr>
              <a:t>MLlib</a:t>
            </a:r>
            <a:r>
              <a:rPr lang="en-US" sz="2400" dirty="0">
                <a:solidFill>
                  <a:srgbClr val="0070C0"/>
                </a:solidFill>
              </a:rPr>
              <a:t>, and </a:t>
            </a:r>
            <a:r>
              <a:rPr lang="en-US" sz="2400" dirty="0" err="1">
                <a:solidFill>
                  <a:srgbClr val="0070C0"/>
                </a:solidFill>
              </a:rPr>
              <a:t>GraphX</a:t>
            </a:r>
            <a:r>
              <a:rPr lang="en-US" sz="2400" dirty="0"/>
              <a:t>.</a:t>
            </a:r>
            <a:r>
              <a:rPr lang="en-US" sz="2800" b="1" dirty="0"/>
              <a:t>
</a:t>
            </a:r>
            <a:endParaRPr lang="es-MX" sz="2800" dirty="0"/>
          </a:p>
        </p:txBody>
      </p:sp>
      <p:sp>
        <p:nvSpPr>
          <p:cNvPr id="4" name="Title 3"/>
          <p:cNvSpPr>
            <a:spLocks noGrp="1"/>
          </p:cNvSpPr>
          <p:nvPr>
            <p:ph type="title"/>
          </p:nvPr>
        </p:nvSpPr>
        <p:spPr/>
        <p:txBody>
          <a:bodyPr/>
          <a:lstStyle/>
          <a:p>
            <a:r>
              <a:rPr lang="es-ES_tradnl" dirty="0" err="1"/>
              <a:t>Introduction</a:t>
            </a:r>
            <a:r>
              <a:rPr lang="es-ES_tradnl" dirty="0"/>
              <a:t> </a:t>
            </a:r>
            <a:r>
              <a:rPr lang="es-ES_tradnl" dirty="0" err="1"/>
              <a:t>to</a:t>
            </a:r>
            <a:r>
              <a:rPr lang="es-ES_tradnl" dirty="0"/>
              <a:t> </a:t>
            </a:r>
            <a:r>
              <a:rPr lang="es-ES_tradnl" dirty="0" err="1"/>
              <a:t>SparkSpark</a:t>
            </a:r>
            <a:r>
              <a:rPr lang="es-ES_tradnl" dirty="0"/>
              <a:t> | Tema 2</a:t>
            </a:r>
            <a:endParaRPr lang="en-US" dirty="0"/>
          </a:p>
        </p:txBody>
      </p:sp>
    </p:spTree>
    <p:extLst>
      <p:ext uri="{BB962C8B-B14F-4D97-AF65-F5344CB8AC3E}">
        <p14:creationId xmlns:p14="http://schemas.microsoft.com/office/powerpoint/2010/main" val="4248619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374469" y="1368735"/>
            <a:ext cx="11439579" cy="5265119"/>
          </a:xfrm>
        </p:spPr>
        <p:txBody>
          <a:bodyPr>
            <a:noAutofit/>
          </a:bodyPr>
          <a:lstStyle/>
          <a:p>
            <a:pPr marL="0" indent="0">
              <a:lnSpc>
                <a:spcPct val="100000"/>
              </a:lnSpc>
              <a:spcBef>
                <a:spcPts val="0"/>
              </a:spcBef>
              <a:spcAft>
                <a:spcPts val="0"/>
              </a:spcAft>
              <a:buNone/>
            </a:pPr>
            <a:r>
              <a:rPr lang="en-US" sz="2800" b="1" dirty="0"/>
              <a:t>RDD </a:t>
            </a:r>
          </a:p>
          <a:p>
            <a:pPr marL="0" indent="0">
              <a:lnSpc>
                <a:spcPct val="100000"/>
              </a:lnSpc>
              <a:spcBef>
                <a:spcPts val="0"/>
              </a:spcBef>
              <a:spcAft>
                <a:spcPts val="0"/>
              </a:spcAft>
              <a:buNone/>
            </a:pPr>
            <a:endParaRPr lang="en-US" sz="2800" b="1" dirty="0"/>
          </a:p>
          <a:p>
            <a:pPr>
              <a:lnSpc>
                <a:spcPct val="100000"/>
              </a:lnSpc>
              <a:spcBef>
                <a:spcPts val="0"/>
              </a:spcBef>
              <a:spcAft>
                <a:spcPts val="0"/>
              </a:spcAft>
            </a:pPr>
            <a:r>
              <a:rPr lang="en-US" sz="2400" dirty="0">
                <a:solidFill>
                  <a:srgbClr val="0070C0"/>
                </a:solidFill>
              </a:rPr>
              <a:t>Resilient Distributed Datasets or RDDs </a:t>
            </a:r>
            <a:r>
              <a:rPr lang="en-US" sz="2400" dirty="0"/>
              <a:t>are a fundamental structure of Spark for Big Data. </a:t>
            </a:r>
          </a:p>
          <a:p>
            <a:pPr marL="0" indent="0">
              <a:lnSpc>
                <a:spcPct val="100000"/>
              </a:lnSpc>
              <a:spcBef>
                <a:spcPts val="0"/>
              </a:spcBef>
              <a:spcAft>
                <a:spcPts val="0"/>
              </a:spcAft>
              <a:buNone/>
            </a:pPr>
            <a:endParaRPr lang="en-US" sz="2400" dirty="0"/>
          </a:p>
          <a:p>
            <a:pPr>
              <a:lnSpc>
                <a:spcPct val="100000"/>
              </a:lnSpc>
              <a:spcBef>
                <a:spcPts val="0"/>
              </a:spcBef>
              <a:spcAft>
                <a:spcPts val="0"/>
              </a:spcAft>
            </a:pPr>
            <a:r>
              <a:rPr lang="en-US" sz="2400" dirty="0"/>
              <a:t>It is a programming abstraction consisting of </a:t>
            </a:r>
            <a:r>
              <a:rPr lang="en-US" sz="2400" dirty="0">
                <a:solidFill>
                  <a:srgbClr val="0070C0"/>
                </a:solidFill>
              </a:rPr>
              <a:t>collections of items stored in fault-tolerant memory </a:t>
            </a:r>
            <a:r>
              <a:rPr lang="en-US" sz="2400" dirty="0"/>
              <a:t>that can be </a:t>
            </a:r>
            <a:r>
              <a:rPr lang="en-US" sz="2400" dirty="0">
                <a:solidFill>
                  <a:srgbClr val="0070C0"/>
                </a:solidFill>
              </a:rPr>
              <a:t>distributed</a:t>
            </a:r>
            <a:r>
              <a:rPr lang="en-US" sz="2400" dirty="0"/>
              <a:t> among multiple nodes of a cluster and processor in parallel, and then put back together on the core node. This allows its processing to be </a:t>
            </a:r>
            <a:r>
              <a:rPr lang="en-US" sz="2400" dirty="0">
                <a:solidFill>
                  <a:srgbClr val="0070C0"/>
                </a:solidFill>
              </a:rPr>
              <a:t>fast and scalable</a:t>
            </a:r>
            <a:r>
              <a:rPr lang="en-US" sz="2400" dirty="0"/>
              <a:t>.</a:t>
            </a:r>
            <a:endParaRPr lang="es-MX" sz="2400" dirty="0"/>
          </a:p>
        </p:txBody>
      </p:sp>
      <p:sp>
        <p:nvSpPr>
          <p:cNvPr id="4" name="Title 3"/>
          <p:cNvSpPr>
            <a:spLocks noGrp="1"/>
          </p:cNvSpPr>
          <p:nvPr>
            <p:ph type="title"/>
          </p:nvPr>
        </p:nvSpPr>
        <p:spPr/>
        <p:txBody>
          <a:bodyPr/>
          <a:lstStyle/>
          <a:p>
            <a:r>
              <a:rPr lang="es-ES_tradnl" dirty="0" err="1"/>
              <a:t>Introduction</a:t>
            </a:r>
            <a:r>
              <a:rPr lang="es-ES_tradnl" dirty="0"/>
              <a:t> </a:t>
            </a:r>
            <a:r>
              <a:rPr lang="es-ES_tradnl" dirty="0" err="1"/>
              <a:t>to</a:t>
            </a:r>
            <a:r>
              <a:rPr lang="es-ES_tradnl" dirty="0"/>
              <a:t> </a:t>
            </a:r>
            <a:r>
              <a:rPr lang="es-ES_tradnl" dirty="0" err="1"/>
              <a:t>Spark</a:t>
            </a:r>
            <a:endParaRPr lang="en-US" dirty="0"/>
          </a:p>
        </p:txBody>
      </p:sp>
    </p:spTree>
    <p:extLst>
      <p:ext uri="{BB962C8B-B14F-4D97-AF65-F5344CB8AC3E}">
        <p14:creationId xmlns:p14="http://schemas.microsoft.com/office/powerpoint/2010/main" val="161834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365760" y="1368735"/>
            <a:ext cx="11448288" cy="5265119"/>
          </a:xfrm>
        </p:spPr>
        <p:txBody>
          <a:bodyPr>
            <a:noAutofit/>
          </a:bodyPr>
          <a:lstStyle/>
          <a:p>
            <a:pPr marL="0" indent="0">
              <a:lnSpc>
                <a:spcPct val="100000"/>
              </a:lnSpc>
              <a:spcBef>
                <a:spcPts val="0"/>
              </a:spcBef>
              <a:spcAft>
                <a:spcPts val="0"/>
              </a:spcAft>
              <a:buNone/>
            </a:pPr>
            <a:r>
              <a:rPr lang="es-MX" sz="2800" b="1" dirty="0" err="1"/>
              <a:t>Spark</a:t>
            </a:r>
            <a:r>
              <a:rPr lang="es-MX" sz="2800" b="1" dirty="0"/>
              <a:t> SQL </a:t>
            </a:r>
          </a:p>
          <a:p>
            <a:pPr marL="0" indent="0">
              <a:lnSpc>
                <a:spcPct val="100000"/>
              </a:lnSpc>
              <a:spcBef>
                <a:spcPts val="0"/>
              </a:spcBef>
              <a:spcAft>
                <a:spcPts val="0"/>
              </a:spcAft>
              <a:buNone/>
            </a:pPr>
            <a:endParaRPr lang="es-MX" sz="2800" dirty="0"/>
          </a:p>
          <a:p>
            <a:pPr>
              <a:lnSpc>
                <a:spcPct val="100000"/>
              </a:lnSpc>
              <a:spcBef>
                <a:spcPts val="0"/>
              </a:spcBef>
              <a:spcAft>
                <a:spcPts val="0"/>
              </a:spcAft>
            </a:pPr>
            <a:r>
              <a:rPr lang="en-US" sz="2400" dirty="0">
                <a:latin typeface="Segoe UI Web (West European)"/>
              </a:rPr>
              <a:t>T</a:t>
            </a:r>
            <a:r>
              <a:rPr lang="en-US" sz="2400" dirty="0">
                <a:effectLst/>
                <a:latin typeface="Segoe UI Web (West European)"/>
              </a:rPr>
              <a:t>he </a:t>
            </a:r>
            <a:r>
              <a:rPr lang="en-US" sz="2400" dirty="0">
                <a:solidFill>
                  <a:srgbClr val="0070C0"/>
                </a:solidFill>
                <a:effectLst/>
                <a:latin typeface="Segoe UI Web (West European)"/>
              </a:rPr>
              <a:t>most widely used </a:t>
            </a:r>
            <a:r>
              <a:rPr lang="en-US" sz="2400" dirty="0">
                <a:effectLst/>
                <a:latin typeface="Segoe UI Web (West European)"/>
              </a:rPr>
              <a:t>interface by Spark developers to create applications.</a:t>
            </a:r>
          </a:p>
          <a:p>
            <a:pPr>
              <a:lnSpc>
                <a:spcPct val="100000"/>
              </a:lnSpc>
              <a:spcBef>
                <a:spcPts val="0"/>
              </a:spcBef>
              <a:spcAft>
                <a:spcPts val="0"/>
              </a:spcAft>
            </a:pPr>
            <a:r>
              <a:rPr lang="en-US" sz="2400" dirty="0">
                <a:latin typeface="Segoe UI Web (West European)"/>
              </a:rPr>
              <a:t>I</a:t>
            </a:r>
            <a:r>
              <a:rPr lang="en-US" sz="2400" dirty="0">
                <a:effectLst/>
                <a:latin typeface="Segoe UI Web (West European)"/>
              </a:rPr>
              <a:t>t focuses on processing of </a:t>
            </a:r>
            <a:r>
              <a:rPr lang="en-US" sz="2400" dirty="0">
                <a:solidFill>
                  <a:srgbClr val="0070C0"/>
                </a:solidFill>
                <a:effectLst/>
                <a:latin typeface="Segoe UI Web (West European)"/>
              </a:rPr>
              <a:t>structured data</a:t>
            </a:r>
            <a:r>
              <a:rPr lang="en-US" sz="2400" dirty="0">
                <a:effectLst/>
                <a:latin typeface="Segoe UI Web (West European)"/>
              </a:rPr>
              <a:t>.</a:t>
            </a:r>
          </a:p>
          <a:p>
            <a:pPr>
              <a:lnSpc>
                <a:spcPct val="100000"/>
              </a:lnSpc>
              <a:spcBef>
                <a:spcPts val="0"/>
              </a:spcBef>
              <a:spcAft>
                <a:spcPts val="0"/>
              </a:spcAft>
            </a:pPr>
            <a:r>
              <a:rPr lang="en-US" sz="2400" dirty="0">
                <a:latin typeface="Segoe UI Web (West European)"/>
              </a:rPr>
              <a:t>But at the same time, it </a:t>
            </a:r>
            <a:r>
              <a:rPr lang="en-US" sz="2400" dirty="0">
                <a:effectLst/>
                <a:latin typeface="Segoe UI Web (West European)"/>
              </a:rPr>
              <a:t>allows </a:t>
            </a:r>
            <a:r>
              <a:rPr lang="en-US" sz="2400" dirty="0">
                <a:solidFill>
                  <a:srgbClr val="0070C0"/>
                </a:solidFill>
                <a:effectLst/>
                <a:latin typeface="Segoe UI Web (West European)"/>
              </a:rPr>
              <a:t>queries on </a:t>
            </a:r>
            <a:r>
              <a:rPr lang="en-US" sz="2400" dirty="0">
                <a:solidFill>
                  <a:srgbClr val="0070C0"/>
                </a:solidFill>
                <a:latin typeface="Segoe UI Web (West European)"/>
              </a:rPr>
              <a:t>unstructured data</a:t>
            </a:r>
          </a:p>
          <a:p>
            <a:pPr>
              <a:lnSpc>
                <a:spcPct val="100000"/>
              </a:lnSpc>
              <a:spcBef>
                <a:spcPts val="0"/>
              </a:spcBef>
              <a:spcAft>
                <a:spcPts val="0"/>
              </a:spcAft>
            </a:pPr>
            <a:r>
              <a:rPr lang="en-US" sz="2400" dirty="0">
                <a:latin typeface="Segoe UI Web (West European)"/>
              </a:rPr>
              <a:t>It allow corporations to reused their carefully developed SQL queries to port them into big data, which saves a lot of time and cost.</a:t>
            </a:r>
            <a:endParaRPr lang="es-MX" sz="2400" dirty="0"/>
          </a:p>
        </p:txBody>
      </p:sp>
      <p:sp>
        <p:nvSpPr>
          <p:cNvPr id="4" name="Title 3"/>
          <p:cNvSpPr>
            <a:spLocks noGrp="1"/>
          </p:cNvSpPr>
          <p:nvPr>
            <p:ph type="title"/>
          </p:nvPr>
        </p:nvSpPr>
        <p:spPr/>
        <p:txBody>
          <a:bodyPr/>
          <a:lstStyle/>
          <a:p>
            <a:r>
              <a:rPr lang="es-ES_tradnl" dirty="0" err="1"/>
              <a:t>Introduction</a:t>
            </a:r>
            <a:r>
              <a:rPr lang="es-ES_tradnl" dirty="0"/>
              <a:t> </a:t>
            </a:r>
            <a:r>
              <a:rPr lang="es-ES_tradnl" dirty="0" err="1"/>
              <a:t>to</a:t>
            </a:r>
            <a:r>
              <a:rPr lang="es-ES_tradnl" dirty="0"/>
              <a:t> </a:t>
            </a:r>
            <a:r>
              <a:rPr lang="es-ES_tradnl" dirty="0" err="1"/>
              <a:t>Spark</a:t>
            </a:r>
            <a:endParaRPr lang="en-US" dirty="0"/>
          </a:p>
        </p:txBody>
      </p:sp>
    </p:spTree>
    <p:extLst>
      <p:ext uri="{BB962C8B-B14F-4D97-AF65-F5344CB8AC3E}">
        <p14:creationId xmlns:p14="http://schemas.microsoft.com/office/powerpoint/2010/main" val="905145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35429" y="1368735"/>
            <a:ext cx="11378619" cy="5265119"/>
          </a:xfrm>
        </p:spPr>
        <p:txBody>
          <a:bodyPr>
            <a:noAutofit/>
          </a:bodyPr>
          <a:lstStyle/>
          <a:p>
            <a:pPr marL="0" indent="0">
              <a:lnSpc>
                <a:spcPct val="100000"/>
              </a:lnSpc>
              <a:spcBef>
                <a:spcPts val="0"/>
              </a:spcBef>
              <a:spcAft>
                <a:spcPts val="0"/>
              </a:spcAft>
              <a:buNone/>
            </a:pPr>
            <a:r>
              <a:rPr lang="es-MX" sz="2800" b="1" dirty="0" err="1"/>
              <a:t>Spark</a:t>
            </a:r>
            <a:r>
              <a:rPr lang="es-MX" sz="2800" b="1" dirty="0"/>
              <a:t> </a:t>
            </a:r>
            <a:r>
              <a:rPr lang="es-MX" sz="2800" b="1" dirty="0" err="1"/>
              <a:t>Streaming</a:t>
            </a:r>
            <a:endParaRPr lang="es-MX" sz="2800" b="1" dirty="0"/>
          </a:p>
          <a:p>
            <a:pPr marL="0" indent="0">
              <a:lnSpc>
                <a:spcPct val="100000"/>
              </a:lnSpc>
              <a:spcBef>
                <a:spcPts val="0"/>
              </a:spcBef>
              <a:spcAft>
                <a:spcPts val="0"/>
              </a:spcAft>
              <a:buNone/>
            </a:pPr>
            <a:endParaRPr lang="es-MX" sz="2800" dirty="0"/>
          </a:p>
          <a:p>
            <a:r>
              <a:rPr lang="en-US" sz="2400" dirty="0">
                <a:effectLst/>
                <a:latin typeface="Segoe UI Web (West European)"/>
              </a:rPr>
              <a:t>It allows to process </a:t>
            </a:r>
            <a:r>
              <a:rPr lang="en-US" sz="2400" dirty="0">
                <a:solidFill>
                  <a:srgbClr val="0070C0"/>
                </a:solidFill>
                <a:effectLst/>
                <a:latin typeface="Segoe UI Web (West European)"/>
              </a:rPr>
              <a:t>scalable and fault-tolerant data flows </a:t>
            </a:r>
            <a:r>
              <a:rPr lang="en-US" sz="2400" dirty="0">
                <a:effectLst/>
                <a:latin typeface="Segoe UI Web (West European)"/>
              </a:rPr>
              <a:t>in near </a:t>
            </a:r>
            <a:r>
              <a:rPr lang="en-US" sz="2400" dirty="0">
                <a:solidFill>
                  <a:srgbClr val="0070C0"/>
                </a:solidFill>
                <a:effectLst/>
                <a:latin typeface="Segoe UI Web (West European)"/>
              </a:rPr>
              <a:t>real time</a:t>
            </a:r>
            <a:r>
              <a:rPr lang="en-US" sz="2400" dirty="0">
                <a:effectLst/>
                <a:latin typeface="Segoe UI Web (West European)"/>
              </a:rPr>
              <a:t>. Data can be digested from Kafka, Flume, and HDFS which is Hadoop Distributed File System</a:t>
            </a:r>
          </a:p>
          <a:p>
            <a:r>
              <a:rPr lang="en-US" sz="2400" dirty="0">
                <a:effectLst/>
                <a:latin typeface="Segoe UI Web (West European)"/>
              </a:rPr>
              <a:t>Data can be processed using </a:t>
            </a:r>
            <a:r>
              <a:rPr lang="en-US" sz="2400" dirty="0">
                <a:solidFill>
                  <a:srgbClr val="0070C0"/>
                </a:solidFill>
                <a:effectLst/>
                <a:latin typeface="Segoe UI Web (West European)"/>
              </a:rPr>
              <a:t>complex algorithms </a:t>
            </a:r>
            <a:r>
              <a:rPr lang="en-US" sz="2400" dirty="0">
                <a:effectLst/>
                <a:latin typeface="Segoe UI Web (West European)"/>
              </a:rPr>
              <a:t>and sent to </a:t>
            </a:r>
            <a:r>
              <a:rPr lang="en-US" sz="2400" dirty="0">
                <a:solidFill>
                  <a:srgbClr val="0070C0"/>
                </a:solidFill>
                <a:effectLst/>
                <a:latin typeface="Segoe UI Web (West European)"/>
              </a:rPr>
              <a:t>file systems, databases and real-time dashboards</a:t>
            </a:r>
          </a:p>
        </p:txBody>
      </p:sp>
      <p:sp>
        <p:nvSpPr>
          <p:cNvPr id="4" name="Title 3"/>
          <p:cNvSpPr>
            <a:spLocks noGrp="1"/>
          </p:cNvSpPr>
          <p:nvPr>
            <p:ph type="title"/>
          </p:nvPr>
        </p:nvSpPr>
        <p:spPr/>
        <p:txBody>
          <a:bodyPr/>
          <a:lstStyle/>
          <a:p>
            <a:r>
              <a:rPr lang="es-ES_tradnl" dirty="0" err="1"/>
              <a:t>Introduction</a:t>
            </a:r>
            <a:r>
              <a:rPr lang="es-ES_tradnl" dirty="0"/>
              <a:t> </a:t>
            </a:r>
            <a:r>
              <a:rPr lang="es-ES_tradnl" dirty="0" err="1"/>
              <a:t>to</a:t>
            </a:r>
            <a:r>
              <a:rPr lang="es-ES_tradnl" dirty="0"/>
              <a:t> </a:t>
            </a:r>
            <a:r>
              <a:rPr lang="es-ES_tradnl" dirty="0" err="1"/>
              <a:t>Spark</a:t>
            </a:r>
            <a:endParaRPr lang="en-US" dirty="0"/>
          </a:p>
        </p:txBody>
      </p:sp>
    </p:spTree>
    <p:extLst>
      <p:ext uri="{BB962C8B-B14F-4D97-AF65-F5344CB8AC3E}">
        <p14:creationId xmlns:p14="http://schemas.microsoft.com/office/powerpoint/2010/main" val="2842640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365760" y="1368735"/>
            <a:ext cx="11448288" cy="5265119"/>
          </a:xfrm>
        </p:spPr>
        <p:txBody>
          <a:bodyPr>
            <a:noAutofit/>
          </a:bodyPr>
          <a:lstStyle/>
          <a:p>
            <a:pPr marL="0" indent="0">
              <a:lnSpc>
                <a:spcPct val="100000"/>
              </a:lnSpc>
              <a:spcBef>
                <a:spcPts val="0"/>
              </a:spcBef>
              <a:spcAft>
                <a:spcPts val="0"/>
              </a:spcAft>
              <a:buNone/>
            </a:pPr>
            <a:r>
              <a:rPr lang="es-MX" sz="2800" b="1" dirty="0"/>
              <a:t>ML/MLIB</a:t>
            </a:r>
          </a:p>
          <a:p>
            <a:pPr marL="0" indent="0">
              <a:lnSpc>
                <a:spcPct val="100000"/>
              </a:lnSpc>
              <a:spcBef>
                <a:spcPts val="0"/>
              </a:spcBef>
              <a:spcAft>
                <a:spcPts val="0"/>
              </a:spcAft>
              <a:buNone/>
            </a:pPr>
            <a:endParaRPr lang="es-MX" sz="2800" dirty="0"/>
          </a:p>
          <a:p>
            <a:pPr>
              <a:lnSpc>
                <a:spcPct val="100000"/>
              </a:lnSpc>
              <a:spcBef>
                <a:spcPts val="0"/>
              </a:spcBef>
              <a:spcAft>
                <a:spcPts val="0"/>
              </a:spcAft>
            </a:pPr>
            <a:r>
              <a:rPr lang="en-US" sz="2400" dirty="0"/>
              <a:t>Libraries of algorithms to perform operations focused on </a:t>
            </a:r>
            <a:r>
              <a:rPr lang="en-US" sz="2400" dirty="0">
                <a:solidFill>
                  <a:srgbClr val="0070C0"/>
                </a:solidFill>
              </a:rPr>
              <a:t>Machine Learning</a:t>
            </a:r>
          </a:p>
          <a:p>
            <a:pPr lvl="1">
              <a:lnSpc>
                <a:spcPct val="100000"/>
              </a:lnSpc>
              <a:spcBef>
                <a:spcPts val="0"/>
              </a:spcBef>
              <a:spcAft>
                <a:spcPts val="0"/>
              </a:spcAft>
            </a:pPr>
            <a:r>
              <a:rPr lang="en-US" sz="2400" dirty="0">
                <a:solidFill>
                  <a:srgbClr val="0070C0"/>
                </a:solidFill>
              </a:rPr>
              <a:t>MLIB</a:t>
            </a:r>
            <a:r>
              <a:rPr lang="en-US" sz="2400" dirty="0"/>
              <a:t> is for processing </a:t>
            </a:r>
            <a:r>
              <a:rPr lang="en-US" sz="2400" dirty="0">
                <a:solidFill>
                  <a:srgbClr val="0070C0"/>
                </a:solidFill>
              </a:rPr>
              <a:t>RDDs</a:t>
            </a:r>
          </a:p>
          <a:p>
            <a:pPr lvl="1">
              <a:lnSpc>
                <a:spcPct val="100000"/>
              </a:lnSpc>
              <a:spcBef>
                <a:spcPts val="0"/>
              </a:spcBef>
              <a:spcAft>
                <a:spcPts val="0"/>
              </a:spcAft>
            </a:pPr>
            <a:r>
              <a:rPr lang="en-US" sz="2400" dirty="0">
                <a:solidFill>
                  <a:srgbClr val="0070C0"/>
                </a:solidFill>
              </a:rPr>
              <a:t>ML</a:t>
            </a:r>
            <a:r>
              <a:rPr lang="en-US" sz="2400" dirty="0"/>
              <a:t> is for processing </a:t>
            </a:r>
            <a:r>
              <a:rPr lang="en-US" sz="2400" dirty="0">
                <a:solidFill>
                  <a:srgbClr val="0070C0"/>
                </a:solidFill>
              </a:rPr>
              <a:t>Spark </a:t>
            </a:r>
            <a:r>
              <a:rPr lang="en-US" sz="2400" dirty="0" err="1">
                <a:solidFill>
                  <a:srgbClr val="0070C0"/>
                </a:solidFill>
              </a:rPr>
              <a:t>Dataframes</a:t>
            </a:r>
            <a:endParaRPr lang="en-US" sz="2400" dirty="0">
              <a:solidFill>
                <a:srgbClr val="0070C0"/>
              </a:solidFill>
            </a:endParaRPr>
          </a:p>
          <a:p>
            <a:pPr>
              <a:lnSpc>
                <a:spcPct val="100000"/>
              </a:lnSpc>
              <a:spcBef>
                <a:spcPts val="0"/>
              </a:spcBef>
              <a:spcAft>
                <a:spcPts val="0"/>
              </a:spcAft>
            </a:pPr>
            <a:r>
              <a:rPr lang="en-US" sz="2400" dirty="0"/>
              <a:t>Spark is equipped with a large collection of </a:t>
            </a:r>
            <a:r>
              <a:rPr lang="en-US" sz="2400" dirty="0">
                <a:solidFill>
                  <a:srgbClr val="0070C0"/>
                </a:solidFill>
              </a:rPr>
              <a:t>classification, regression, clustering and collaborative filtering</a:t>
            </a:r>
            <a:r>
              <a:rPr lang="en-US" sz="2400" dirty="0"/>
              <a:t> algorithms.</a:t>
            </a:r>
          </a:p>
          <a:p>
            <a:pPr>
              <a:lnSpc>
                <a:spcPct val="100000"/>
              </a:lnSpc>
              <a:spcBef>
                <a:spcPts val="0"/>
              </a:spcBef>
              <a:spcAft>
                <a:spcPts val="0"/>
              </a:spcAft>
            </a:pPr>
            <a:r>
              <a:rPr lang="en-US" sz="2400" dirty="0"/>
              <a:t>ML in Python, is similar to the </a:t>
            </a:r>
            <a:r>
              <a:rPr lang="en-US" sz="2400" dirty="0">
                <a:solidFill>
                  <a:srgbClr val="0070C0"/>
                </a:solidFill>
              </a:rPr>
              <a:t>well-known Scikit-Learn </a:t>
            </a:r>
          </a:p>
          <a:p>
            <a:pPr lvl="1">
              <a:lnSpc>
                <a:spcPct val="100000"/>
              </a:lnSpc>
              <a:spcBef>
                <a:spcPts val="0"/>
              </a:spcBef>
              <a:spcAft>
                <a:spcPts val="0"/>
              </a:spcAft>
            </a:pPr>
            <a:r>
              <a:rPr lang="en-US" sz="2400" dirty="0"/>
              <a:t>It also includes tools to </a:t>
            </a:r>
            <a:r>
              <a:rPr lang="en-US" sz="2400" dirty="0">
                <a:solidFill>
                  <a:srgbClr val="0070C0"/>
                </a:solidFill>
              </a:rPr>
              <a:t>create, evaluate and adjust </a:t>
            </a:r>
            <a:r>
              <a:rPr lang="en-US" sz="2400" dirty="0"/>
              <a:t>machine learning </a:t>
            </a:r>
            <a:r>
              <a:rPr lang="en-US" sz="2400" dirty="0">
                <a:solidFill>
                  <a:srgbClr val="0070C0"/>
                </a:solidFill>
              </a:rPr>
              <a:t>pipelines</a:t>
            </a:r>
            <a:r>
              <a:rPr lang="en-US" sz="2400" dirty="0"/>
              <a:t>, that is, build a process or </a:t>
            </a:r>
            <a:r>
              <a:rPr lang="en-US" sz="2400" dirty="0">
                <a:solidFill>
                  <a:srgbClr val="0070C0"/>
                </a:solidFill>
              </a:rPr>
              <a:t>workflow</a:t>
            </a:r>
            <a:r>
              <a:rPr lang="en-US" sz="2400" dirty="0"/>
              <a:t> that can be exported to other platforms and made </a:t>
            </a:r>
            <a:r>
              <a:rPr lang="en-US" sz="2400" dirty="0">
                <a:solidFill>
                  <a:srgbClr val="0070C0"/>
                </a:solidFill>
              </a:rPr>
              <a:t>available in a Web service </a:t>
            </a:r>
            <a:r>
              <a:rPr lang="en-US" sz="2400" dirty="0"/>
              <a:t>(URL)</a:t>
            </a:r>
          </a:p>
        </p:txBody>
      </p:sp>
      <p:sp>
        <p:nvSpPr>
          <p:cNvPr id="4" name="Title 3"/>
          <p:cNvSpPr>
            <a:spLocks noGrp="1"/>
          </p:cNvSpPr>
          <p:nvPr>
            <p:ph type="title"/>
          </p:nvPr>
        </p:nvSpPr>
        <p:spPr/>
        <p:txBody>
          <a:bodyPr/>
          <a:lstStyle/>
          <a:p>
            <a:r>
              <a:rPr lang="es-ES_tradnl" dirty="0" err="1"/>
              <a:t>Introduction</a:t>
            </a:r>
            <a:r>
              <a:rPr lang="es-ES_tradnl" dirty="0"/>
              <a:t> </a:t>
            </a:r>
            <a:r>
              <a:rPr lang="es-ES_tradnl" dirty="0" err="1"/>
              <a:t>to</a:t>
            </a:r>
            <a:r>
              <a:rPr lang="es-ES_tradnl" dirty="0"/>
              <a:t> </a:t>
            </a:r>
            <a:r>
              <a:rPr lang="es-ES_tradnl" dirty="0" err="1"/>
              <a:t>Spark</a:t>
            </a:r>
            <a:endParaRPr lang="en-US" dirty="0"/>
          </a:p>
        </p:txBody>
      </p:sp>
    </p:spTree>
    <p:extLst>
      <p:ext uri="{BB962C8B-B14F-4D97-AF65-F5344CB8AC3E}">
        <p14:creationId xmlns:p14="http://schemas.microsoft.com/office/powerpoint/2010/main" val="1503171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365760" y="1368735"/>
            <a:ext cx="11448288" cy="5265119"/>
          </a:xfrm>
        </p:spPr>
        <p:txBody>
          <a:bodyPr>
            <a:noAutofit/>
          </a:bodyPr>
          <a:lstStyle/>
          <a:p>
            <a:pPr marL="0" indent="0">
              <a:lnSpc>
                <a:spcPct val="100000"/>
              </a:lnSpc>
              <a:spcBef>
                <a:spcPts val="0"/>
              </a:spcBef>
              <a:spcAft>
                <a:spcPts val="0"/>
              </a:spcAft>
              <a:buNone/>
            </a:pPr>
            <a:r>
              <a:rPr lang="es-MX" sz="2800" b="1" dirty="0" err="1"/>
              <a:t>GraphX</a:t>
            </a:r>
            <a:endParaRPr lang="es-MX" sz="2800" b="1" dirty="0"/>
          </a:p>
          <a:p>
            <a:pPr marL="0" indent="0">
              <a:lnSpc>
                <a:spcPct val="100000"/>
              </a:lnSpc>
              <a:spcBef>
                <a:spcPts val="0"/>
              </a:spcBef>
              <a:spcAft>
                <a:spcPts val="0"/>
              </a:spcAft>
              <a:buNone/>
            </a:pPr>
            <a:endParaRPr lang="es-MX" sz="2800" dirty="0"/>
          </a:p>
          <a:p>
            <a:pPr>
              <a:lnSpc>
                <a:spcPct val="100000"/>
              </a:lnSpc>
              <a:spcBef>
                <a:spcPts val="0"/>
              </a:spcBef>
              <a:spcAft>
                <a:spcPts val="0"/>
              </a:spcAft>
            </a:pPr>
            <a:r>
              <a:rPr lang="en-US" sz="2400" dirty="0"/>
              <a:t>In addition to offering several operations for </a:t>
            </a:r>
            <a:r>
              <a:rPr lang="en-US" sz="2400" dirty="0">
                <a:solidFill>
                  <a:srgbClr val="0070C0"/>
                </a:solidFill>
              </a:rPr>
              <a:t>graph manipulation</a:t>
            </a:r>
            <a:r>
              <a:rPr lang="en-US" sz="2400" dirty="0"/>
              <a:t>, it provides some graph algorithms such as </a:t>
            </a:r>
            <a:r>
              <a:rPr lang="en-US" sz="2400" dirty="0">
                <a:solidFill>
                  <a:srgbClr val="0070C0"/>
                </a:solidFill>
              </a:rPr>
              <a:t>PageRank</a:t>
            </a:r>
            <a:r>
              <a:rPr lang="en-US" sz="2400" dirty="0"/>
              <a:t>. </a:t>
            </a:r>
            <a:r>
              <a:rPr lang="en-US" sz="2400" dirty="0" err="1"/>
              <a:t>GraphX</a:t>
            </a:r>
            <a:r>
              <a:rPr lang="en-US" sz="2400" dirty="0"/>
              <a:t> unifies the ETL (</a:t>
            </a:r>
            <a:r>
              <a:rPr lang="en-US" sz="2400" dirty="0">
                <a:solidFill>
                  <a:srgbClr val="0070C0"/>
                </a:solidFill>
              </a:rPr>
              <a:t>Extract, Transform and Load</a:t>
            </a:r>
            <a:r>
              <a:rPr lang="en-US" sz="2400" dirty="0"/>
              <a:t>) process, exploratory analysis, and iterative computations within the same system.</a:t>
            </a:r>
          </a:p>
        </p:txBody>
      </p:sp>
      <p:sp>
        <p:nvSpPr>
          <p:cNvPr id="4" name="Title 3"/>
          <p:cNvSpPr>
            <a:spLocks noGrp="1"/>
          </p:cNvSpPr>
          <p:nvPr>
            <p:ph type="title"/>
          </p:nvPr>
        </p:nvSpPr>
        <p:spPr/>
        <p:txBody>
          <a:bodyPr/>
          <a:lstStyle/>
          <a:p>
            <a:r>
              <a:rPr lang="es-ES_tradnl" dirty="0" err="1"/>
              <a:t>Introduction</a:t>
            </a:r>
            <a:r>
              <a:rPr lang="es-ES_tradnl" dirty="0"/>
              <a:t> </a:t>
            </a:r>
            <a:r>
              <a:rPr lang="es-ES_tradnl" dirty="0" err="1"/>
              <a:t>to</a:t>
            </a:r>
            <a:r>
              <a:rPr lang="es-ES_tradnl" dirty="0"/>
              <a:t> </a:t>
            </a:r>
            <a:r>
              <a:rPr lang="es-ES_tradnl" dirty="0" err="1"/>
              <a:t>Spark</a:t>
            </a:r>
            <a:endParaRPr lang="en-US" dirty="0"/>
          </a:p>
        </p:txBody>
      </p:sp>
    </p:spTree>
    <p:extLst>
      <p:ext uri="{BB962C8B-B14F-4D97-AF65-F5344CB8AC3E}">
        <p14:creationId xmlns:p14="http://schemas.microsoft.com/office/powerpoint/2010/main" val="3441562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513806" y="1368735"/>
            <a:ext cx="11300242" cy="5265119"/>
          </a:xfrm>
        </p:spPr>
        <p:txBody>
          <a:bodyPr>
            <a:noAutofit/>
          </a:bodyPr>
          <a:lstStyle/>
          <a:p>
            <a:pPr>
              <a:lnSpc>
                <a:spcPct val="100000"/>
              </a:lnSpc>
              <a:spcBef>
                <a:spcPts val="0"/>
              </a:spcBef>
              <a:spcAft>
                <a:spcPts val="0"/>
              </a:spcAft>
            </a:pPr>
            <a:r>
              <a:rPr lang="en-US" sz="2400" dirty="0"/>
              <a:t>Apache Spark can work on a </a:t>
            </a:r>
            <a:r>
              <a:rPr lang="en-US" sz="2400" dirty="0">
                <a:solidFill>
                  <a:srgbClr val="0070C0"/>
                </a:solidFill>
              </a:rPr>
              <a:t>single network node or on multiple nodes</a:t>
            </a:r>
            <a:r>
              <a:rPr lang="en-US" sz="2400" dirty="0"/>
              <a:t>, that is, in a private cluster, since it only needs the installed Spark software and a java virtual machine or JVM</a:t>
            </a:r>
          </a:p>
          <a:p>
            <a:pPr>
              <a:lnSpc>
                <a:spcPct val="100000"/>
              </a:lnSpc>
              <a:spcBef>
                <a:spcPts val="0"/>
              </a:spcBef>
              <a:spcAft>
                <a:spcPts val="0"/>
              </a:spcAft>
            </a:pPr>
            <a:endParaRPr lang="en-US" sz="2400" dirty="0"/>
          </a:p>
          <a:p>
            <a:pPr>
              <a:lnSpc>
                <a:spcPct val="100000"/>
              </a:lnSpc>
              <a:spcBef>
                <a:spcPts val="0"/>
              </a:spcBef>
              <a:spcAft>
                <a:spcPts val="0"/>
              </a:spcAft>
            </a:pPr>
            <a:r>
              <a:rPr lang="en-US" sz="2400" dirty="0"/>
              <a:t>However, to achieve more robust performance and more efficient use of the worker nodes in the cluster, it is normal to </a:t>
            </a:r>
            <a:r>
              <a:rPr lang="en-US" sz="2400" dirty="0">
                <a:solidFill>
                  <a:srgbClr val="0070C0"/>
                </a:solidFill>
              </a:rPr>
              <a:t>run Spark with Hadoop Yarn</a:t>
            </a:r>
            <a:r>
              <a:rPr lang="en-US" sz="2400" dirty="0"/>
              <a:t>, which is a resource manager (Yet Another Resource Manager)</a:t>
            </a:r>
          </a:p>
          <a:p>
            <a:pPr>
              <a:lnSpc>
                <a:spcPct val="100000"/>
              </a:lnSpc>
              <a:spcBef>
                <a:spcPts val="0"/>
              </a:spcBef>
              <a:spcAft>
                <a:spcPts val="0"/>
              </a:spcAft>
            </a:pPr>
            <a:endParaRPr lang="en-US" sz="2400" dirty="0"/>
          </a:p>
          <a:p>
            <a:pPr lvl="1">
              <a:lnSpc>
                <a:spcPct val="100000"/>
              </a:lnSpc>
              <a:spcBef>
                <a:spcPts val="0"/>
              </a:spcBef>
              <a:spcAft>
                <a:spcPts val="0"/>
              </a:spcAft>
            </a:pPr>
            <a:r>
              <a:rPr lang="en-US" sz="2400" dirty="0"/>
              <a:t>This is how Cloudera and Horton create their distributions </a:t>
            </a:r>
          </a:p>
          <a:p>
            <a:pPr lvl="1">
              <a:lnSpc>
                <a:spcPct val="100000"/>
              </a:lnSpc>
              <a:spcBef>
                <a:spcPts val="0"/>
              </a:spcBef>
              <a:spcAft>
                <a:spcPts val="0"/>
              </a:spcAft>
            </a:pPr>
            <a:r>
              <a:rPr lang="en-US" sz="2400" dirty="0"/>
              <a:t>Apache Spark can also run with </a:t>
            </a:r>
            <a:r>
              <a:rPr lang="en-US" sz="2400" dirty="0">
                <a:solidFill>
                  <a:srgbClr val="0070C0"/>
                </a:solidFill>
              </a:rPr>
              <a:t>Apache Mesos, and the </a:t>
            </a:r>
            <a:r>
              <a:rPr lang="en-US" sz="2400" dirty="0" err="1">
                <a:solidFill>
                  <a:srgbClr val="0070C0"/>
                </a:solidFill>
              </a:rPr>
              <a:t>Kunernets</a:t>
            </a:r>
            <a:r>
              <a:rPr lang="en-US" sz="2400" dirty="0">
                <a:solidFill>
                  <a:srgbClr val="0070C0"/>
                </a:solidFill>
              </a:rPr>
              <a:t> and Docker Swarm</a:t>
            </a:r>
            <a:r>
              <a:rPr lang="en-US" sz="2400" dirty="0"/>
              <a:t> virtualization and distribution systems.</a:t>
            </a:r>
          </a:p>
          <a:p>
            <a:pPr lvl="1">
              <a:lnSpc>
                <a:spcPct val="100000"/>
              </a:lnSpc>
              <a:spcBef>
                <a:spcPts val="0"/>
              </a:spcBef>
              <a:spcAft>
                <a:spcPts val="0"/>
              </a:spcAft>
            </a:pPr>
            <a:endParaRPr lang="en-US" sz="2400" dirty="0"/>
          </a:p>
          <a:p>
            <a:pPr>
              <a:lnSpc>
                <a:spcPct val="100000"/>
              </a:lnSpc>
              <a:spcBef>
                <a:spcPts val="0"/>
              </a:spcBef>
              <a:spcAft>
                <a:spcPts val="0"/>
              </a:spcAft>
            </a:pPr>
            <a:r>
              <a:rPr lang="en-US" sz="2400" dirty="0"/>
              <a:t>Spark, designed primarily for data science, is considered to be the </a:t>
            </a:r>
            <a:r>
              <a:rPr lang="en-US" sz="2400" dirty="0">
                <a:solidFill>
                  <a:srgbClr val="0070C0"/>
                </a:solidFill>
              </a:rPr>
              <a:t>largest open source </a:t>
            </a:r>
            <a:r>
              <a:rPr lang="en-US" sz="2400" dirty="0"/>
              <a:t>project for data processing.</a:t>
            </a:r>
          </a:p>
        </p:txBody>
      </p:sp>
      <p:sp>
        <p:nvSpPr>
          <p:cNvPr id="4" name="Title 3"/>
          <p:cNvSpPr>
            <a:spLocks noGrp="1"/>
          </p:cNvSpPr>
          <p:nvPr>
            <p:ph type="title"/>
          </p:nvPr>
        </p:nvSpPr>
        <p:spPr/>
        <p:txBody>
          <a:bodyPr/>
          <a:lstStyle/>
          <a:p>
            <a:r>
              <a:rPr lang="es-ES_tradnl" dirty="0" err="1"/>
              <a:t>Introduction</a:t>
            </a:r>
            <a:r>
              <a:rPr lang="es-ES_tradnl" dirty="0"/>
              <a:t> </a:t>
            </a:r>
            <a:r>
              <a:rPr lang="es-ES_tradnl" dirty="0" err="1"/>
              <a:t>to</a:t>
            </a:r>
            <a:r>
              <a:rPr lang="es-ES_tradnl" dirty="0"/>
              <a:t> </a:t>
            </a:r>
            <a:r>
              <a:rPr lang="es-ES_tradnl" dirty="0" err="1"/>
              <a:t>Spark</a:t>
            </a:r>
            <a:endParaRPr lang="en-US" dirty="0"/>
          </a:p>
        </p:txBody>
      </p:sp>
    </p:spTree>
    <p:extLst>
      <p:ext uri="{BB962C8B-B14F-4D97-AF65-F5344CB8AC3E}">
        <p14:creationId xmlns:p14="http://schemas.microsoft.com/office/powerpoint/2010/main" val="4073738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9031658" y="1368735"/>
            <a:ext cx="2782389" cy="5265119"/>
          </a:xfrm>
        </p:spPr>
        <p:txBody>
          <a:bodyPr>
            <a:noAutofit/>
          </a:bodyPr>
          <a:lstStyle/>
          <a:p>
            <a:pPr marL="0" indent="0">
              <a:lnSpc>
                <a:spcPct val="100000"/>
              </a:lnSpc>
              <a:spcBef>
                <a:spcPts val="0"/>
              </a:spcBef>
              <a:spcAft>
                <a:spcPts val="0"/>
              </a:spcAft>
              <a:buNone/>
            </a:pPr>
            <a:r>
              <a:rPr lang="es-MX" sz="2000" b="1" dirty="0" err="1"/>
              <a:t>Building</a:t>
            </a:r>
            <a:r>
              <a:rPr lang="es-MX" sz="2000" b="1" dirty="0"/>
              <a:t> </a:t>
            </a:r>
            <a:r>
              <a:rPr lang="es-MX" sz="2000" b="1" dirty="0" err="1"/>
              <a:t>Spark</a:t>
            </a:r>
            <a:r>
              <a:rPr lang="es-MX" sz="2000" b="1" dirty="0"/>
              <a:t> </a:t>
            </a:r>
            <a:r>
              <a:rPr lang="es-MX" sz="2000" b="1" dirty="0" err="1"/>
              <a:t>with</a:t>
            </a:r>
            <a:r>
              <a:rPr lang="es-MX" sz="2000" b="1" dirty="0"/>
              <a:t> Hadoop </a:t>
            </a:r>
            <a:r>
              <a:rPr lang="es-MX" sz="2000" b="1" dirty="0" err="1"/>
              <a:t>components</a:t>
            </a:r>
            <a:endParaRPr lang="es-MX" sz="2000" b="1" dirty="0"/>
          </a:p>
        </p:txBody>
      </p:sp>
      <p:sp>
        <p:nvSpPr>
          <p:cNvPr id="4" name="Title 3"/>
          <p:cNvSpPr>
            <a:spLocks noGrp="1"/>
          </p:cNvSpPr>
          <p:nvPr>
            <p:ph type="title"/>
          </p:nvPr>
        </p:nvSpPr>
        <p:spPr/>
        <p:txBody>
          <a:bodyPr/>
          <a:lstStyle/>
          <a:p>
            <a:r>
              <a:rPr lang="es-ES_tradnl" dirty="0" err="1"/>
              <a:t>Introduction</a:t>
            </a:r>
            <a:r>
              <a:rPr lang="es-ES_tradnl" dirty="0"/>
              <a:t> </a:t>
            </a:r>
            <a:r>
              <a:rPr lang="es-ES_tradnl" dirty="0" err="1"/>
              <a:t>to</a:t>
            </a:r>
            <a:r>
              <a:rPr lang="es-ES_tradnl" dirty="0"/>
              <a:t> </a:t>
            </a:r>
            <a:r>
              <a:rPr lang="es-ES_tradnl" dirty="0" err="1"/>
              <a:t>Spark</a:t>
            </a:r>
            <a:endParaRPr lang="en-US" dirty="0"/>
          </a:p>
        </p:txBody>
      </p:sp>
      <p:pic>
        <p:nvPicPr>
          <p:cNvPr id="5" name="Picture 4" descr="Apache Spark: Arquitectura">
            <a:extLst>
              <a:ext uri="{FF2B5EF4-FFF2-40B4-BE49-F238E27FC236}">
                <a16:creationId xmlns:a16="http://schemas.microsoft.com/office/drawing/2014/main" id="{304BE429-384C-47C9-BB1D-3552C0646072}"/>
              </a:ext>
            </a:extLst>
          </p:cNvPr>
          <p:cNvPicPr/>
          <p:nvPr/>
        </p:nvPicPr>
        <p:blipFill>
          <a:blip r:embed="rId2">
            <a:extLst>
              <a:ext uri="{28A0092B-C50C-407E-A947-70E740481C1C}">
                <a14:useLocalDpi xmlns:a14="http://schemas.microsoft.com/office/drawing/2010/main" val="0"/>
              </a:ext>
            </a:extLst>
          </a:blip>
          <a:stretch>
            <a:fillRect/>
          </a:stretch>
        </p:blipFill>
        <p:spPr>
          <a:xfrm>
            <a:off x="517691" y="1732670"/>
            <a:ext cx="8513967" cy="4348090"/>
          </a:xfrm>
          <a:prstGeom prst="rect">
            <a:avLst/>
          </a:prstGeom>
        </p:spPr>
      </p:pic>
    </p:spTree>
    <p:extLst>
      <p:ext uri="{BB962C8B-B14F-4D97-AF65-F5344CB8AC3E}">
        <p14:creationId xmlns:p14="http://schemas.microsoft.com/office/powerpoint/2010/main" val="475559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Spark Uses Memory instead of Disk</a:t>
            </a:r>
          </a:p>
        </p:txBody>
      </p:sp>
      <p:pic>
        <p:nvPicPr>
          <p:cNvPr id="6" name="Content Placeholder 5"/>
          <p:cNvPicPr>
            <a:picLocks noGrp="1" noChangeAspect="1"/>
          </p:cNvPicPr>
          <p:nvPr>
            <p:ph idx="1"/>
          </p:nvPr>
        </p:nvPicPr>
        <p:blipFill rotWithShape="1">
          <a:blip r:embed="rId2"/>
          <a:srcRect l="1109" r="2802" b="4116"/>
          <a:stretch/>
        </p:blipFill>
        <p:spPr>
          <a:xfrm>
            <a:off x="4655208" y="5151694"/>
            <a:ext cx="1212250" cy="408587"/>
          </a:xfrm>
        </p:spPr>
      </p:pic>
      <p:sp>
        <p:nvSpPr>
          <p:cNvPr id="4" name="Can 3"/>
          <p:cNvSpPr/>
          <p:nvPr/>
        </p:nvSpPr>
        <p:spPr>
          <a:xfrm>
            <a:off x="1897264" y="4965388"/>
            <a:ext cx="398080" cy="691842"/>
          </a:xfrm>
          <a:prstGeom prst="can">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833189" y="5184430"/>
            <a:ext cx="1137372" cy="3601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Iteration1</a:t>
            </a:r>
          </a:p>
        </p:txBody>
      </p:sp>
      <p:sp>
        <p:nvSpPr>
          <p:cNvPr id="7" name="Rectangle 6"/>
          <p:cNvSpPr/>
          <p:nvPr/>
        </p:nvSpPr>
        <p:spPr>
          <a:xfrm>
            <a:off x="6856823" y="5186647"/>
            <a:ext cx="1137372" cy="3601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Iteration2</a:t>
            </a:r>
          </a:p>
        </p:txBody>
      </p:sp>
      <p:pic>
        <p:nvPicPr>
          <p:cNvPr id="8" name="Content Placeholder 5"/>
          <p:cNvPicPr>
            <a:picLocks noChangeAspect="1"/>
          </p:cNvPicPr>
          <p:nvPr/>
        </p:nvPicPr>
        <p:blipFill rotWithShape="1">
          <a:blip r:embed="rId2"/>
          <a:srcRect l="1109" r="2802" b="4116"/>
          <a:stretch/>
        </p:blipFill>
        <p:spPr>
          <a:xfrm>
            <a:off x="8388073" y="5186647"/>
            <a:ext cx="1212250" cy="408587"/>
          </a:xfrm>
          <a:prstGeom prst="rect">
            <a:avLst/>
          </a:prstGeom>
        </p:spPr>
      </p:pic>
      <p:cxnSp>
        <p:nvCxnSpPr>
          <p:cNvPr id="10" name="Straight Arrow Connector 9"/>
          <p:cNvCxnSpPr>
            <a:endCxn id="5" idx="1"/>
          </p:cNvCxnSpPr>
          <p:nvPr/>
        </p:nvCxnSpPr>
        <p:spPr>
          <a:xfrm flipV="1">
            <a:off x="2295345" y="5364498"/>
            <a:ext cx="537845" cy="264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3"/>
          </p:cNvCxnSpPr>
          <p:nvPr/>
        </p:nvCxnSpPr>
        <p:spPr>
          <a:xfrm>
            <a:off x="3970562" y="5364498"/>
            <a:ext cx="800977" cy="19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3"/>
          </p:cNvCxnSpPr>
          <p:nvPr/>
        </p:nvCxnSpPr>
        <p:spPr>
          <a:xfrm>
            <a:off x="5867459" y="5355988"/>
            <a:ext cx="989365" cy="104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3"/>
          </p:cNvCxnSpPr>
          <p:nvPr/>
        </p:nvCxnSpPr>
        <p:spPr>
          <a:xfrm>
            <a:off x="7994195" y="5366716"/>
            <a:ext cx="434846" cy="242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073901" y="4562218"/>
            <a:ext cx="1245038" cy="369332"/>
          </a:xfrm>
          <a:prstGeom prst="rect">
            <a:avLst/>
          </a:prstGeom>
          <a:noFill/>
        </p:spPr>
        <p:txBody>
          <a:bodyPr wrap="square" rtlCol="0">
            <a:spAutoFit/>
          </a:bodyPr>
          <a:lstStyle/>
          <a:p>
            <a:r>
              <a:rPr lang="en-US" dirty="0"/>
              <a:t>HDFS read</a:t>
            </a:r>
          </a:p>
        </p:txBody>
      </p:sp>
      <p:sp>
        <p:nvSpPr>
          <p:cNvPr id="40" name="Can 39"/>
          <p:cNvSpPr/>
          <p:nvPr/>
        </p:nvSpPr>
        <p:spPr>
          <a:xfrm>
            <a:off x="1981200" y="2698627"/>
            <a:ext cx="398080" cy="691842"/>
          </a:xfrm>
          <a:prstGeom prst="can">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2917125" y="2917669"/>
            <a:ext cx="1137372" cy="3601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Iteration1</a:t>
            </a:r>
          </a:p>
        </p:txBody>
      </p:sp>
      <p:sp>
        <p:nvSpPr>
          <p:cNvPr id="42" name="Rectangle 41"/>
          <p:cNvSpPr/>
          <p:nvPr/>
        </p:nvSpPr>
        <p:spPr>
          <a:xfrm>
            <a:off x="5990732" y="2929054"/>
            <a:ext cx="1137372" cy="3601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Iteration2</a:t>
            </a:r>
          </a:p>
        </p:txBody>
      </p:sp>
      <p:cxnSp>
        <p:nvCxnSpPr>
          <p:cNvPr id="44" name="Straight Arrow Connector 43"/>
          <p:cNvCxnSpPr>
            <a:endCxn id="41" idx="1"/>
          </p:cNvCxnSpPr>
          <p:nvPr/>
        </p:nvCxnSpPr>
        <p:spPr>
          <a:xfrm flipV="1">
            <a:off x="2379281" y="3097737"/>
            <a:ext cx="537845" cy="264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1" idx="3"/>
          </p:cNvCxnSpPr>
          <p:nvPr/>
        </p:nvCxnSpPr>
        <p:spPr>
          <a:xfrm>
            <a:off x="4054498" y="3097737"/>
            <a:ext cx="800977" cy="19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9" idx="4"/>
            <a:endCxn id="42" idx="1"/>
          </p:cNvCxnSpPr>
          <p:nvPr/>
        </p:nvCxnSpPr>
        <p:spPr>
          <a:xfrm>
            <a:off x="5253554" y="3089226"/>
            <a:ext cx="737178" cy="198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2" idx="3"/>
            <a:endCxn id="50" idx="2"/>
          </p:cNvCxnSpPr>
          <p:nvPr/>
        </p:nvCxnSpPr>
        <p:spPr>
          <a:xfrm>
            <a:off x="7128104" y="3109123"/>
            <a:ext cx="882484" cy="320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379280" y="2052297"/>
            <a:ext cx="1245038" cy="646331"/>
          </a:xfrm>
          <a:prstGeom prst="rect">
            <a:avLst/>
          </a:prstGeom>
          <a:noFill/>
        </p:spPr>
        <p:txBody>
          <a:bodyPr wrap="square" rtlCol="0">
            <a:spAutoFit/>
          </a:bodyPr>
          <a:lstStyle/>
          <a:p>
            <a:r>
              <a:rPr lang="en-US" dirty="0"/>
              <a:t>HDFS </a:t>
            </a:r>
          </a:p>
          <a:p>
            <a:r>
              <a:rPr lang="en-US" dirty="0"/>
              <a:t>read</a:t>
            </a:r>
          </a:p>
        </p:txBody>
      </p:sp>
      <p:sp>
        <p:nvSpPr>
          <p:cNvPr id="49" name="Can 48"/>
          <p:cNvSpPr/>
          <p:nvPr/>
        </p:nvSpPr>
        <p:spPr>
          <a:xfrm>
            <a:off x="4855474" y="2743305"/>
            <a:ext cx="398080" cy="691842"/>
          </a:xfrm>
          <a:prstGeom prst="can">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Can 49"/>
          <p:cNvSpPr/>
          <p:nvPr/>
        </p:nvSpPr>
        <p:spPr>
          <a:xfrm>
            <a:off x="8010588" y="2795246"/>
            <a:ext cx="398080" cy="691842"/>
          </a:xfrm>
          <a:prstGeom prst="can">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a:off x="8408669" y="3152628"/>
            <a:ext cx="866091" cy="242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064191" y="2052297"/>
            <a:ext cx="1245038" cy="646331"/>
          </a:xfrm>
          <a:prstGeom prst="rect">
            <a:avLst/>
          </a:prstGeom>
          <a:noFill/>
        </p:spPr>
        <p:txBody>
          <a:bodyPr wrap="square" rtlCol="0">
            <a:spAutoFit/>
          </a:bodyPr>
          <a:lstStyle/>
          <a:p>
            <a:r>
              <a:rPr lang="en-US" dirty="0"/>
              <a:t>HDFS </a:t>
            </a:r>
          </a:p>
          <a:p>
            <a:r>
              <a:rPr lang="en-US" dirty="0"/>
              <a:t>Write</a:t>
            </a:r>
          </a:p>
        </p:txBody>
      </p:sp>
      <p:sp>
        <p:nvSpPr>
          <p:cNvPr id="58" name="TextBox 57"/>
          <p:cNvSpPr txBox="1"/>
          <p:nvPr/>
        </p:nvSpPr>
        <p:spPr>
          <a:xfrm>
            <a:off x="5244939" y="2036507"/>
            <a:ext cx="1245038" cy="646331"/>
          </a:xfrm>
          <a:prstGeom prst="rect">
            <a:avLst/>
          </a:prstGeom>
          <a:noFill/>
        </p:spPr>
        <p:txBody>
          <a:bodyPr wrap="square" rtlCol="0">
            <a:spAutoFit/>
          </a:bodyPr>
          <a:lstStyle/>
          <a:p>
            <a:r>
              <a:rPr lang="en-US" dirty="0"/>
              <a:t>HDFS </a:t>
            </a:r>
          </a:p>
          <a:p>
            <a:r>
              <a:rPr lang="en-US" dirty="0"/>
              <a:t>read</a:t>
            </a:r>
          </a:p>
        </p:txBody>
      </p:sp>
      <p:sp>
        <p:nvSpPr>
          <p:cNvPr id="59" name="TextBox 58"/>
          <p:cNvSpPr txBox="1"/>
          <p:nvPr/>
        </p:nvSpPr>
        <p:spPr>
          <a:xfrm>
            <a:off x="7128104" y="2208628"/>
            <a:ext cx="1245038" cy="646331"/>
          </a:xfrm>
          <a:prstGeom prst="rect">
            <a:avLst/>
          </a:prstGeom>
          <a:noFill/>
        </p:spPr>
        <p:txBody>
          <a:bodyPr wrap="square" rtlCol="0">
            <a:spAutoFit/>
          </a:bodyPr>
          <a:lstStyle/>
          <a:p>
            <a:r>
              <a:rPr lang="en-US" dirty="0"/>
              <a:t>HDFS </a:t>
            </a:r>
          </a:p>
          <a:p>
            <a:r>
              <a:rPr lang="en-US" dirty="0"/>
              <a:t>Write</a:t>
            </a:r>
          </a:p>
        </p:txBody>
      </p:sp>
      <p:sp>
        <p:nvSpPr>
          <p:cNvPr id="60" name="TextBox 59"/>
          <p:cNvSpPr txBox="1"/>
          <p:nvPr/>
        </p:nvSpPr>
        <p:spPr>
          <a:xfrm>
            <a:off x="3624319" y="3883107"/>
            <a:ext cx="4511087" cy="369332"/>
          </a:xfrm>
          <a:prstGeom prst="rect">
            <a:avLst/>
          </a:prstGeom>
          <a:noFill/>
        </p:spPr>
        <p:txBody>
          <a:bodyPr wrap="square" rtlCol="0">
            <a:spAutoFit/>
          </a:bodyPr>
          <a:lstStyle/>
          <a:p>
            <a:r>
              <a:rPr lang="en-US" dirty="0"/>
              <a:t>Spark: In-Memory Data Sharing</a:t>
            </a:r>
          </a:p>
        </p:txBody>
      </p:sp>
      <p:sp>
        <p:nvSpPr>
          <p:cNvPr id="61" name="TextBox 60"/>
          <p:cNvSpPr txBox="1"/>
          <p:nvPr/>
        </p:nvSpPr>
        <p:spPr>
          <a:xfrm>
            <a:off x="3455709" y="1538785"/>
            <a:ext cx="4511087" cy="369332"/>
          </a:xfrm>
          <a:prstGeom prst="rect">
            <a:avLst/>
          </a:prstGeom>
          <a:noFill/>
        </p:spPr>
        <p:txBody>
          <a:bodyPr wrap="square" rtlCol="0">
            <a:spAutoFit/>
          </a:bodyPr>
          <a:lstStyle/>
          <a:p>
            <a:r>
              <a:rPr lang="en-US" dirty="0" err="1"/>
              <a:t>Hadoop</a:t>
            </a:r>
            <a:r>
              <a:rPr lang="en-US" dirty="0"/>
              <a:t>: Use Disk for Data Sharing</a:t>
            </a:r>
          </a:p>
        </p:txBody>
      </p:sp>
      <p:cxnSp>
        <p:nvCxnSpPr>
          <p:cNvPr id="62" name="Straight Arrow Connector 61"/>
          <p:cNvCxnSpPr/>
          <p:nvPr/>
        </p:nvCxnSpPr>
        <p:spPr>
          <a:xfrm>
            <a:off x="9498756" y="5330795"/>
            <a:ext cx="927574" cy="242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5177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Sort competition</a:t>
            </a:r>
          </a:p>
        </p:txBody>
      </p:sp>
      <p:graphicFrame>
        <p:nvGraphicFramePr>
          <p:cNvPr id="4" name="Content Placeholder 7"/>
          <p:cNvGraphicFramePr>
            <a:graphicFrameLocks/>
          </p:cNvGraphicFramePr>
          <p:nvPr/>
        </p:nvGraphicFramePr>
        <p:xfrm>
          <a:off x="2053179" y="1619061"/>
          <a:ext cx="7004430" cy="4093914"/>
        </p:xfrm>
        <a:graphic>
          <a:graphicData uri="http://schemas.openxmlformats.org/drawingml/2006/table">
            <a:tbl>
              <a:tblPr firstRow="1" bandRow="1">
                <a:tableStyleId>{5C22544A-7EE6-4342-B048-85BDC9FD1C3A}</a:tableStyleId>
              </a:tblPr>
              <a:tblGrid>
                <a:gridCol w="1958228">
                  <a:extLst>
                    <a:ext uri="{9D8B030D-6E8A-4147-A177-3AD203B41FA5}">
                      <a16:colId xmlns:a16="http://schemas.microsoft.com/office/drawing/2014/main" val="20000"/>
                    </a:ext>
                  </a:extLst>
                </a:gridCol>
                <a:gridCol w="1997977">
                  <a:extLst>
                    <a:ext uri="{9D8B030D-6E8A-4147-A177-3AD203B41FA5}">
                      <a16:colId xmlns:a16="http://schemas.microsoft.com/office/drawing/2014/main" val="20001"/>
                    </a:ext>
                  </a:extLst>
                </a:gridCol>
                <a:gridCol w="3048225">
                  <a:extLst>
                    <a:ext uri="{9D8B030D-6E8A-4147-A177-3AD203B41FA5}">
                      <a16:colId xmlns:a16="http://schemas.microsoft.com/office/drawing/2014/main" val="20002"/>
                    </a:ext>
                  </a:extLst>
                </a:gridCol>
              </a:tblGrid>
              <a:tr h="623413">
                <a:tc>
                  <a:txBody>
                    <a:bodyPr/>
                    <a:lstStyle/>
                    <a:p>
                      <a:pPr algn="ctr"/>
                      <a:endParaRPr lang="en-US" sz="1800" dirty="0">
                        <a:latin typeface="Tahoma" panose="020B0604030504040204" pitchFamily="34" charset="0"/>
                      </a:endParaRPr>
                    </a:p>
                  </a:txBody>
                  <a:tcPr marL="38100" marR="38100" marT="38091" marB="38091" anchor="ctr"/>
                </a:tc>
                <a:tc>
                  <a:txBody>
                    <a:bodyPr/>
                    <a:lstStyle/>
                    <a:p>
                      <a:pPr algn="ctr"/>
                      <a:r>
                        <a:rPr lang="en-US" sz="1800" b="1" dirty="0">
                          <a:latin typeface="Tahoma" panose="020B0604030504040204" pitchFamily="34" charset="0"/>
                        </a:rPr>
                        <a:t>Hadoop MR</a:t>
                      </a:r>
                      <a:br>
                        <a:rPr lang="en-US" sz="1800" b="1" dirty="0">
                          <a:latin typeface="Tahoma" panose="020B0604030504040204" pitchFamily="34" charset="0"/>
                        </a:rPr>
                      </a:br>
                      <a:r>
                        <a:rPr lang="en-US" sz="1800" b="1" dirty="0">
                          <a:latin typeface="Tahoma" panose="020B0604030504040204" pitchFamily="34" charset="0"/>
                        </a:rPr>
                        <a:t>Record (2013)</a:t>
                      </a:r>
                      <a:endParaRPr lang="en-US" sz="1800" dirty="0">
                        <a:latin typeface="Tahoma" panose="020B0604030504040204" pitchFamily="34" charset="0"/>
                      </a:endParaRPr>
                    </a:p>
                  </a:txBody>
                  <a:tcPr marL="38100" marR="38100" marT="38091" marB="38091" anchor="ctr"/>
                </a:tc>
                <a:tc>
                  <a:txBody>
                    <a:bodyPr/>
                    <a:lstStyle/>
                    <a:p>
                      <a:pPr algn="ctr"/>
                      <a:r>
                        <a:rPr lang="en-US" sz="1800" b="1" dirty="0">
                          <a:latin typeface="Tahoma" panose="020B0604030504040204" pitchFamily="34" charset="0"/>
                        </a:rPr>
                        <a:t>Spark</a:t>
                      </a:r>
                      <a:br>
                        <a:rPr lang="en-US" sz="1800" b="1" dirty="0">
                          <a:latin typeface="Tahoma" panose="020B0604030504040204" pitchFamily="34" charset="0"/>
                        </a:rPr>
                      </a:br>
                      <a:r>
                        <a:rPr lang="en-US" sz="1800" b="1" dirty="0">
                          <a:latin typeface="Tahoma" panose="020B0604030504040204" pitchFamily="34" charset="0"/>
                        </a:rPr>
                        <a:t>Record (2014)</a:t>
                      </a:r>
                      <a:endParaRPr lang="en-US" sz="1800" dirty="0">
                        <a:latin typeface="Tahoma" panose="020B0604030504040204" pitchFamily="34" charset="0"/>
                      </a:endParaRPr>
                    </a:p>
                  </a:txBody>
                  <a:tcPr marL="38100" marR="38100" marT="38091" marB="38091" anchor="ctr"/>
                </a:tc>
                <a:extLst>
                  <a:ext uri="{0D108BD9-81ED-4DB2-BD59-A6C34878D82A}">
                    <a16:rowId xmlns:a16="http://schemas.microsoft.com/office/drawing/2014/main" val="10000"/>
                  </a:ext>
                </a:extLst>
              </a:tr>
              <a:tr h="369908">
                <a:tc>
                  <a:txBody>
                    <a:bodyPr/>
                    <a:lstStyle/>
                    <a:p>
                      <a:pPr algn="ctr"/>
                      <a:r>
                        <a:rPr lang="en-US" sz="1800" dirty="0">
                          <a:latin typeface="Tahoma" panose="020B0604030504040204" pitchFamily="34" charset="0"/>
                        </a:rPr>
                        <a:t>Data Size</a:t>
                      </a:r>
                    </a:p>
                  </a:txBody>
                  <a:tcPr marL="38100" marR="38100" marT="38091" marB="38091" anchor="ctr"/>
                </a:tc>
                <a:tc>
                  <a:txBody>
                    <a:bodyPr/>
                    <a:lstStyle/>
                    <a:p>
                      <a:pPr algn="ctr"/>
                      <a:r>
                        <a:rPr lang="en-US" sz="1800" dirty="0">
                          <a:latin typeface="Tahoma" panose="020B0604030504040204" pitchFamily="34" charset="0"/>
                        </a:rPr>
                        <a:t>102.5 TB</a:t>
                      </a:r>
                    </a:p>
                  </a:txBody>
                  <a:tcPr marL="38100" marR="38100" marT="38091" marB="38091" anchor="ctr"/>
                </a:tc>
                <a:tc>
                  <a:txBody>
                    <a:bodyPr/>
                    <a:lstStyle/>
                    <a:p>
                      <a:pPr algn="ctr"/>
                      <a:r>
                        <a:rPr lang="en-US" sz="1800" dirty="0">
                          <a:latin typeface="Tahoma" panose="020B0604030504040204" pitchFamily="34" charset="0"/>
                        </a:rPr>
                        <a:t>100 TB</a:t>
                      </a:r>
                    </a:p>
                  </a:txBody>
                  <a:tcPr marL="38100" marR="38100" marT="38091" marB="38091" anchor="ctr"/>
                </a:tc>
                <a:extLst>
                  <a:ext uri="{0D108BD9-81ED-4DB2-BD59-A6C34878D82A}">
                    <a16:rowId xmlns:a16="http://schemas.microsoft.com/office/drawing/2014/main" val="10001"/>
                  </a:ext>
                </a:extLst>
              </a:tr>
              <a:tr h="369908">
                <a:tc>
                  <a:txBody>
                    <a:bodyPr/>
                    <a:lstStyle/>
                    <a:p>
                      <a:pPr algn="ctr"/>
                      <a:r>
                        <a:rPr lang="en-US" sz="1800" dirty="0">
                          <a:latin typeface="Tahoma" panose="020B0604030504040204" pitchFamily="34" charset="0"/>
                        </a:rPr>
                        <a:t>Elapsed Time</a:t>
                      </a:r>
                    </a:p>
                  </a:txBody>
                  <a:tcPr marL="38100" marR="38100" marT="38091" marB="38091" anchor="ctr"/>
                </a:tc>
                <a:tc>
                  <a:txBody>
                    <a:bodyPr/>
                    <a:lstStyle/>
                    <a:p>
                      <a:pPr algn="ctr"/>
                      <a:r>
                        <a:rPr lang="en-US" sz="1800" dirty="0">
                          <a:latin typeface="Tahoma" panose="020B0604030504040204" pitchFamily="34" charset="0"/>
                        </a:rPr>
                        <a:t>72 mins</a:t>
                      </a:r>
                    </a:p>
                  </a:txBody>
                  <a:tcPr marL="38100" marR="38100" marT="38091" marB="38091" anchor="ctr"/>
                </a:tc>
                <a:tc>
                  <a:txBody>
                    <a:bodyPr/>
                    <a:lstStyle/>
                    <a:p>
                      <a:pPr algn="ctr"/>
                      <a:r>
                        <a:rPr lang="en-US" sz="1800" dirty="0">
                          <a:latin typeface="Tahoma" panose="020B0604030504040204" pitchFamily="34" charset="0"/>
                        </a:rPr>
                        <a:t>23 mins</a:t>
                      </a:r>
                    </a:p>
                  </a:txBody>
                  <a:tcPr marL="38100" marR="38100" marT="38091" marB="38091" anchor="ctr"/>
                </a:tc>
                <a:extLst>
                  <a:ext uri="{0D108BD9-81ED-4DB2-BD59-A6C34878D82A}">
                    <a16:rowId xmlns:a16="http://schemas.microsoft.com/office/drawing/2014/main" val="10002"/>
                  </a:ext>
                </a:extLst>
              </a:tr>
              <a:tr h="369908">
                <a:tc>
                  <a:txBody>
                    <a:bodyPr/>
                    <a:lstStyle/>
                    <a:p>
                      <a:pPr algn="ctr"/>
                      <a:r>
                        <a:rPr lang="en-US" sz="1800" dirty="0">
                          <a:latin typeface="Tahoma" panose="020B0604030504040204" pitchFamily="34" charset="0"/>
                        </a:rPr>
                        <a:t># Nodes</a:t>
                      </a:r>
                    </a:p>
                  </a:txBody>
                  <a:tcPr marL="38100" marR="38100" marT="38091" marB="38091" anchor="ctr"/>
                </a:tc>
                <a:tc>
                  <a:txBody>
                    <a:bodyPr/>
                    <a:lstStyle/>
                    <a:p>
                      <a:pPr algn="ctr"/>
                      <a:r>
                        <a:rPr lang="en-US" sz="1800" dirty="0">
                          <a:latin typeface="Tahoma" panose="020B0604030504040204" pitchFamily="34" charset="0"/>
                        </a:rPr>
                        <a:t>2100</a:t>
                      </a:r>
                    </a:p>
                  </a:txBody>
                  <a:tcPr marL="38100" marR="38100" marT="38091" marB="38091" anchor="ctr"/>
                </a:tc>
                <a:tc>
                  <a:txBody>
                    <a:bodyPr/>
                    <a:lstStyle/>
                    <a:p>
                      <a:pPr algn="ctr"/>
                      <a:r>
                        <a:rPr lang="en-US" sz="1800" dirty="0">
                          <a:latin typeface="Tahoma" panose="020B0604030504040204" pitchFamily="34" charset="0"/>
                        </a:rPr>
                        <a:t>206</a:t>
                      </a:r>
                    </a:p>
                  </a:txBody>
                  <a:tcPr marL="38100" marR="38100" marT="38091" marB="38091" anchor="ctr"/>
                </a:tc>
                <a:extLst>
                  <a:ext uri="{0D108BD9-81ED-4DB2-BD59-A6C34878D82A}">
                    <a16:rowId xmlns:a16="http://schemas.microsoft.com/office/drawing/2014/main" val="10003"/>
                  </a:ext>
                </a:extLst>
              </a:tr>
              <a:tr h="369908">
                <a:tc>
                  <a:txBody>
                    <a:bodyPr/>
                    <a:lstStyle/>
                    <a:p>
                      <a:pPr algn="ctr"/>
                      <a:r>
                        <a:rPr lang="en-US" sz="1800" dirty="0">
                          <a:latin typeface="Tahoma" panose="020B0604030504040204" pitchFamily="34" charset="0"/>
                        </a:rPr>
                        <a:t># Cores</a:t>
                      </a:r>
                    </a:p>
                  </a:txBody>
                  <a:tcPr marL="38100" marR="38100" marT="38091" marB="38091" anchor="ctr"/>
                </a:tc>
                <a:tc>
                  <a:txBody>
                    <a:bodyPr/>
                    <a:lstStyle/>
                    <a:p>
                      <a:pPr algn="ctr"/>
                      <a:r>
                        <a:rPr lang="en-US" sz="1800" dirty="0">
                          <a:latin typeface="Tahoma" panose="020B0604030504040204" pitchFamily="34" charset="0"/>
                        </a:rPr>
                        <a:t>50400 physical</a:t>
                      </a:r>
                    </a:p>
                  </a:txBody>
                  <a:tcPr marL="38100" marR="38100" marT="38091" marB="38091" anchor="ctr"/>
                </a:tc>
                <a:tc>
                  <a:txBody>
                    <a:bodyPr/>
                    <a:lstStyle/>
                    <a:p>
                      <a:pPr algn="ctr"/>
                      <a:r>
                        <a:rPr lang="en-US" sz="1800" dirty="0">
                          <a:latin typeface="Tahoma" panose="020B0604030504040204" pitchFamily="34" charset="0"/>
                        </a:rPr>
                        <a:t>6592 virtualized</a:t>
                      </a:r>
                    </a:p>
                  </a:txBody>
                  <a:tcPr marL="38100" marR="38100" marT="38091" marB="38091" anchor="ctr"/>
                </a:tc>
                <a:extLst>
                  <a:ext uri="{0D108BD9-81ED-4DB2-BD59-A6C34878D82A}">
                    <a16:rowId xmlns:a16="http://schemas.microsoft.com/office/drawing/2014/main" val="10004"/>
                  </a:ext>
                </a:extLst>
              </a:tr>
              <a:tr h="623413">
                <a:tc>
                  <a:txBody>
                    <a:bodyPr/>
                    <a:lstStyle/>
                    <a:p>
                      <a:pPr algn="ctr"/>
                      <a:r>
                        <a:rPr lang="en-US" sz="1800" dirty="0">
                          <a:latin typeface="Tahoma" panose="020B0604030504040204" pitchFamily="34" charset="0"/>
                        </a:rPr>
                        <a:t>Cluster disk throughput</a:t>
                      </a:r>
                    </a:p>
                  </a:txBody>
                  <a:tcPr marL="38100" marR="38100" marT="38091" marB="38091" anchor="ctr"/>
                </a:tc>
                <a:tc>
                  <a:txBody>
                    <a:bodyPr/>
                    <a:lstStyle/>
                    <a:p>
                      <a:pPr algn="ctr"/>
                      <a:r>
                        <a:rPr lang="en-US" sz="1800" dirty="0">
                          <a:latin typeface="Tahoma" panose="020B0604030504040204" pitchFamily="34" charset="0"/>
                        </a:rPr>
                        <a:t>3150 GB/s</a:t>
                      </a:r>
                      <a:br>
                        <a:rPr lang="en-US" sz="1800" dirty="0">
                          <a:latin typeface="Tahoma" panose="020B0604030504040204" pitchFamily="34" charset="0"/>
                        </a:rPr>
                      </a:br>
                      <a:r>
                        <a:rPr lang="en-US" sz="1800" dirty="0">
                          <a:latin typeface="Tahoma" panose="020B0604030504040204" pitchFamily="34" charset="0"/>
                        </a:rPr>
                        <a:t>(est.)</a:t>
                      </a:r>
                    </a:p>
                  </a:txBody>
                  <a:tcPr marL="38100" marR="38100" marT="38091" marB="38091" anchor="ctr"/>
                </a:tc>
                <a:tc>
                  <a:txBody>
                    <a:bodyPr/>
                    <a:lstStyle/>
                    <a:p>
                      <a:pPr algn="ctr"/>
                      <a:r>
                        <a:rPr lang="en-US" sz="1800" dirty="0">
                          <a:latin typeface="Tahoma" panose="020B0604030504040204" pitchFamily="34" charset="0"/>
                        </a:rPr>
                        <a:t>618 GB/s</a:t>
                      </a:r>
                    </a:p>
                  </a:txBody>
                  <a:tcPr marL="38100" marR="38100" marT="38091" marB="38091" anchor="ctr"/>
                </a:tc>
                <a:extLst>
                  <a:ext uri="{0D108BD9-81ED-4DB2-BD59-A6C34878D82A}">
                    <a16:rowId xmlns:a16="http://schemas.microsoft.com/office/drawing/2014/main" val="10005"/>
                  </a:ext>
                </a:extLst>
              </a:tr>
              <a:tr h="623413">
                <a:tc>
                  <a:txBody>
                    <a:bodyPr/>
                    <a:lstStyle/>
                    <a:p>
                      <a:pPr algn="ctr"/>
                      <a:r>
                        <a:rPr lang="en-US" sz="1800" dirty="0">
                          <a:latin typeface="Tahoma" panose="020B0604030504040204" pitchFamily="34" charset="0"/>
                        </a:rPr>
                        <a:t>Network</a:t>
                      </a:r>
                    </a:p>
                  </a:txBody>
                  <a:tcPr marL="38100" marR="38100" marT="38091" marB="38091" anchor="ctr"/>
                </a:tc>
                <a:tc>
                  <a:txBody>
                    <a:bodyPr/>
                    <a:lstStyle/>
                    <a:p>
                      <a:pPr algn="ctr"/>
                      <a:r>
                        <a:rPr lang="en-US" sz="1800" dirty="0">
                          <a:latin typeface="Tahoma" panose="020B0604030504040204" pitchFamily="34" charset="0"/>
                        </a:rPr>
                        <a:t>dedicated data center, 10Gbps</a:t>
                      </a:r>
                    </a:p>
                  </a:txBody>
                  <a:tcPr marL="38100" marR="38100" marT="38091" marB="38091" anchor="ctr"/>
                </a:tc>
                <a:tc>
                  <a:txBody>
                    <a:bodyPr/>
                    <a:lstStyle/>
                    <a:p>
                      <a:pPr algn="ctr"/>
                      <a:r>
                        <a:rPr lang="en-US" sz="1800" dirty="0">
                          <a:latin typeface="Tahoma" panose="020B0604030504040204" pitchFamily="34" charset="0"/>
                        </a:rPr>
                        <a:t>virtualized (EC2) 10Gbps network</a:t>
                      </a:r>
                    </a:p>
                  </a:txBody>
                  <a:tcPr marL="38100" marR="38100" marT="38091" marB="38091" anchor="ctr"/>
                </a:tc>
                <a:extLst>
                  <a:ext uri="{0D108BD9-81ED-4DB2-BD59-A6C34878D82A}">
                    <a16:rowId xmlns:a16="http://schemas.microsoft.com/office/drawing/2014/main" val="10006"/>
                  </a:ext>
                </a:extLst>
              </a:tr>
              <a:tr h="369908">
                <a:tc>
                  <a:txBody>
                    <a:bodyPr/>
                    <a:lstStyle/>
                    <a:p>
                      <a:pPr algn="ctr"/>
                      <a:r>
                        <a:rPr lang="en-US" sz="1800" b="1" dirty="0">
                          <a:latin typeface="Tahoma" panose="020B0604030504040204" pitchFamily="34" charset="0"/>
                        </a:rPr>
                        <a:t>Sort rate</a:t>
                      </a:r>
                      <a:endParaRPr lang="en-US" sz="1800" dirty="0">
                        <a:latin typeface="Tahoma" panose="020B0604030504040204" pitchFamily="34" charset="0"/>
                      </a:endParaRPr>
                    </a:p>
                  </a:txBody>
                  <a:tcPr marL="38100" marR="38100" marT="38091" marB="38091" anchor="ctr"/>
                </a:tc>
                <a:tc>
                  <a:txBody>
                    <a:bodyPr/>
                    <a:lstStyle/>
                    <a:p>
                      <a:pPr algn="ctr"/>
                      <a:r>
                        <a:rPr lang="en-US" sz="1800" b="1" dirty="0">
                          <a:latin typeface="Tahoma" panose="020B0604030504040204" pitchFamily="34" charset="0"/>
                        </a:rPr>
                        <a:t>1.42 TB/min</a:t>
                      </a:r>
                      <a:endParaRPr lang="en-US" sz="1800" dirty="0">
                        <a:latin typeface="Tahoma" panose="020B0604030504040204" pitchFamily="34" charset="0"/>
                      </a:endParaRPr>
                    </a:p>
                  </a:txBody>
                  <a:tcPr marL="38100" marR="38100" marT="38091" marB="38091" anchor="ctr"/>
                </a:tc>
                <a:tc>
                  <a:txBody>
                    <a:bodyPr/>
                    <a:lstStyle/>
                    <a:p>
                      <a:pPr algn="ctr"/>
                      <a:r>
                        <a:rPr lang="en-US" sz="1800" b="1" dirty="0">
                          <a:latin typeface="Tahoma" panose="020B0604030504040204" pitchFamily="34" charset="0"/>
                        </a:rPr>
                        <a:t>4.27 TB/min</a:t>
                      </a:r>
                      <a:endParaRPr lang="en-US" sz="1800" dirty="0">
                        <a:latin typeface="Tahoma" panose="020B0604030504040204" pitchFamily="34" charset="0"/>
                      </a:endParaRPr>
                    </a:p>
                  </a:txBody>
                  <a:tcPr marL="38100" marR="38100" marT="38091" marB="38091" anchor="ctr"/>
                </a:tc>
                <a:extLst>
                  <a:ext uri="{0D108BD9-81ED-4DB2-BD59-A6C34878D82A}">
                    <a16:rowId xmlns:a16="http://schemas.microsoft.com/office/drawing/2014/main" val="10007"/>
                  </a:ext>
                </a:extLst>
              </a:tr>
              <a:tr h="369908">
                <a:tc>
                  <a:txBody>
                    <a:bodyPr/>
                    <a:lstStyle/>
                    <a:p>
                      <a:pPr algn="ctr"/>
                      <a:r>
                        <a:rPr lang="en-US" sz="1800" b="1" dirty="0">
                          <a:latin typeface="Tahoma" panose="020B0604030504040204" pitchFamily="34" charset="0"/>
                        </a:rPr>
                        <a:t>Sort rate/node</a:t>
                      </a:r>
                      <a:endParaRPr lang="en-US" sz="1800" dirty="0">
                        <a:latin typeface="Tahoma" panose="020B0604030504040204" pitchFamily="34" charset="0"/>
                      </a:endParaRPr>
                    </a:p>
                  </a:txBody>
                  <a:tcPr marL="38100" marR="38100" marT="38091" marB="38091" anchor="ctr"/>
                </a:tc>
                <a:tc>
                  <a:txBody>
                    <a:bodyPr/>
                    <a:lstStyle/>
                    <a:p>
                      <a:pPr algn="ctr"/>
                      <a:r>
                        <a:rPr lang="en-US" sz="1800" b="1" dirty="0">
                          <a:latin typeface="Tahoma" panose="020B0604030504040204" pitchFamily="34" charset="0"/>
                        </a:rPr>
                        <a:t>0.67 GB/min</a:t>
                      </a:r>
                      <a:endParaRPr lang="en-US" sz="1800" dirty="0">
                        <a:latin typeface="Tahoma" panose="020B0604030504040204" pitchFamily="34" charset="0"/>
                      </a:endParaRPr>
                    </a:p>
                  </a:txBody>
                  <a:tcPr marL="38100" marR="38100" marT="38091" marB="38091" anchor="ctr"/>
                </a:tc>
                <a:tc>
                  <a:txBody>
                    <a:bodyPr/>
                    <a:lstStyle/>
                    <a:p>
                      <a:pPr algn="ctr"/>
                      <a:r>
                        <a:rPr lang="en-US" sz="1800" b="1" dirty="0">
                          <a:latin typeface="Tahoma" panose="020B0604030504040204" pitchFamily="34" charset="0"/>
                        </a:rPr>
                        <a:t>20.7 GB/min</a:t>
                      </a:r>
                      <a:endParaRPr lang="en-US" sz="1800" dirty="0">
                        <a:latin typeface="Tahoma" panose="020B0604030504040204" pitchFamily="34" charset="0"/>
                      </a:endParaRPr>
                    </a:p>
                  </a:txBody>
                  <a:tcPr marL="38100" marR="38100" marT="38091" marB="38091" anchor="ctr"/>
                </a:tc>
                <a:extLst>
                  <a:ext uri="{0D108BD9-81ED-4DB2-BD59-A6C34878D82A}">
                    <a16:rowId xmlns:a16="http://schemas.microsoft.com/office/drawing/2014/main" val="10008"/>
                  </a:ext>
                </a:extLst>
              </a:tr>
            </a:tbl>
          </a:graphicData>
        </a:graphic>
      </p:graphicFrame>
      <p:sp>
        <p:nvSpPr>
          <p:cNvPr id="5" name="TextBox 4"/>
          <p:cNvSpPr txBox="1"/>
          <p:nvPr/>
        </p:nvSpPr>
        <p:spPr>
          <a:xfrm>
            <a:off x="2361067" y="6263850"/>
            <a:ext cx="7649065" cy="800219"/>
          </a:xfrm>
          <a:prstGeom prst="rect">
            <a:avLst/>
          </a:prstGeom>
          <a:noFill/>
        </p:spPr>
        <p:txBody>
          <a:bodyPr wrap="square" rtlCol="0">
            <a:spAutoFit/>
          </a:bodyPr>
          <a:lstStyle/>
          <a:p>
            <a:r>
              <a:rPr lang="en-US" sz="1400" dirty="0"/>
              <a:t>Sort benchmark, Daytona Gray: sort of 100 TB of data (1 trillion records)</a:t>
            </a:r>
          </a:p>
          <a:p>
            <a:r>
              <a:rPr lang="en-US" sz="1400" dirty="0"/>
              <a:t>http://</a:t>
            </a:r>
            <a:r>
              <a:rPr lang="en-US" sz="1400" dirty="0" err="1"/>
              <a:t>databricks.com</a:t>
            </a:r>
            <a:r>
              <a:rPr lang="en-US" sz="1400" dirty="0"/>
              <a:t>/blog/2014/11/05/spark-officially-sets-a-new-record-in-large-scale-</a:t>
            </a:r>
            <a:r>
              <a:rPr lang="en-US" sz="1400" dirty="0" err="1"/>
              <a:t>sorting.html</a:t>
            </a:r>
            <a:endParaRPr lang="en-US" sz="1400" dirty="0"/>
          </a:p>
          <a:p>
            <a:endParaRPr lang="en-US" dirty="0"/>
          </a:p>
        </p:txBody>
      </p:sp>
      <p:sp>
        <p:nvSpPr>
          <p:cNvPr id="6" name="TextBox 5"/>
          <p:cNvSpPr txBox="1"/>
          <p:nvPr/>
        </p:nvSpPr>
        <p:spPr>
          <a:xfrm>
            <a:off x="8855557" y="1857025"/>
            <a:ext cx="1558678" cy="1200329"/>
          </a:xfrm>
          <a:prstGeom prst="rect">
            <a:avLst/>
          </a:prstGeom>
          <a:solidFill>
            <a:schemeClr val="accent6">
              <a:lumMod val="40000"/>
              <a:lumOff val="60000"/>
            </a:schemeClr>
          </a:solidFill>
          <a:ln>
            <a:solidFill>
              <a:schemeClr val="accent6"/>
            </a:solidFill>
          </a:ln>
        </p:spPr>
        <p:txBody>
          <a:bodyPr wrap="square" rtlCol="0">
            <a:spAutoFit/>
          </a:bodyPr>
          <a:lstStyle/>
          <a:p>
            <a:r>
              <a:rPr lang="en-US" b="1" dirty="0"/>
              <a:t>Spark, 3x faster with 1/10 the nodes</a:t>
            </a:r>
          </a:p>
        </p:txBody>
      </p:sp>
    </p:spTree>
    <p:extLst>
      <p:ext uri="{BB962C8B-B14F-4D97-AF65-F5344CB8AC3E}">
        <p14:creationId xmlns:p14="http://schemas.microsoft.com/office/powerpoint/2010/main" val="103961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419600" y="1368735"/>
            <a:ext cx="7184720" cy="5265119"/>
          </a:xfrm>
        </p:spPr>
        <p:txBody>
          <a:bodyPr>
            <a:normAutofit/>
          </a:bodyPr>
          <a:lstStyle/>
          <a:p>
            <a:r>
              <a:rPr lang="en-US" dirty="0"/>
              <a:t>When people surf the web, access social networks, make purchases online, carry out financial transactions or operations in their online banking, or when transactions are carried out between suppliers and manufacturers, etc., enormous amounts of information are generated; and which are collected and stored.</a:t>
            </a:r>
          </a:p>
          <a:p>
            <a:r>
              <a:rPr lang="en-US" dirty="0"/>
              <a:t>This information can be used by organizations to achieve competitive advantages in the markets and improve market share and productivity.</a:t>
            </a:r>
          </a:p>
          <a:p>
            <a:r>
              <a:rPr lang="en-US" dirty="0"/>
              <a:t>But how can the use of this information benefit organizations? How can a company use this information?</a:t>
            </a:r>
            <a:endParaRPr lang="es-MX" dirty="0"/>
          </a:p>
        </p:txBody>
      </p:sp>
      <p:sp>
        <p:nvSpPr>
          <p:cNvPr id="4" name="Title 3"/>
          <p:cNvSpPr>
            <a:spLocks noGrp="1"/>
          </p:cNvSpPr>
          <p:nvPr>
            <p:ph type="title"/>
          </p:nvPr>
        </p:nvSpPr>
        <p:spPr/>
        <p:txBody>
          <a:bodyPr/>
          <a:lstStyle/>
          <a:p>
            <a:r>
              <a:rPr lang="es-ES_tradnl" dirty="0" err="1"/>
              <a:t>Welcome</a:t>
            </a:r>
            <a:endParaRPr lang="en-US" dirty="0"/>
          </a:p>
        </p:txBody>
      </p:sp>
      <p:pic>
        <p:nvPicPr>
          <p:cNvPr id="7" name="Picture 6">
            <a:extLst>
              <a:ext uri="{FF2B5EF4-FFF2-40B4-BE49-F238E27FC236}">
                <a16:creationId xmlns:a16="http://schemas.microsoft.com/office/drawing/2014/main" id="{6775C8B4-D8CD-447B-9081-467CB74D4637}"/>
              </a:ext>
            </a:extLst>
          </p:cNvPr>
          <p:cNvPicPr>
            <a:picLocks noChangeAspect="1"/>
          </p:cNvPicPr>
          <p:nvPr/>
        </p:nvPicPr>
        <p:blipFill>
          <a:blip r:embed="rId2"/>
          <a:stretch>
            <a:fillRect/>
          </a:stretch>
        </p:blipFill>
        <p:spPr>
          <a:xfrm>
            <a:off x="587680" y="2343495"/>
            <a:ext cx="3363930" cy="3315598"/>
          </a:xfrm>
          <a:prstGeom prst="rect">
            <a:avLst/>
          </a:prstGeom>
        </p:spPr>
      </p:pic>
    </p:spTree>
    <p:extLst>
      <p:ext uri="{BB962C8B-B14F-4D97-AF65-F5344CB8AC3E}">
        <p14:creationId xmlns:p14="http://schemas.microsoft.com/office/powerpoint/2010/main" val="513399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Apache Spark</a:t>
            </a:r>
          </a:p>
        </p:txBody>
      </p:sp>
      <p:sp>
        <p:nvSpPr>
          <p:cNvPr id="3" name="Content Placeholder 2"/>
          <p:cNvSpPr>
            <a:spLocks noGrp="1"/>
          </p:cNvSpPr>
          <p:nvPr>
            <p:ph idx="1"/>
          </p:nvPr>
        </p:nvSpPr>
        <p:spPr>
          <a:xfrm>
            <a:off x="1981200" y="1335605"/>
            <a:ext cx="8229600" cy="4525963"/>
          </a:xfrm>
        </p:spPr>
        <p:txBody>
          <a:bodyPr>
            <a:normAutofit/>
          </a:bodyPr>
          <a:lstStyle/>
          <a:p>
            <a:pPr marL="0" indent="0">
              <a:buNone/>
            </a:pPr>
            <a:r>
              <a:rPr lang="en-US" sz="1800" dirty="0"/>
              <a:t>Apache Spark supports data analysis, machine learning, graphs, streaming data, etc. It can read/write from a range of data types and allows development in multiple languages.</a:t>
            </a:r>
          </a:p>
        </p:txBody>
      </p:sp>
      <p:sp>
        <p:nvSpPr>
          <p:cNvPr id="4" name="Rectangle 3"/>
          <p:cNvSpPr/>
          <p:nvPr/>
        </p:nvSpPr>
        <p:spPr>
          <a:xfrm>
            <a:off x="3222369" y="4618507"/>
            <a:ext cx="5580450" cy="404119"/>
          </a:xfrm>
          <a:prstGeom prst="rect">
            <a:avLst/>
          </a:prstGeom>
          <a:solidFill>
            <a:schemeClr val="accent1">
              <a:lumMod val="75000"/>
            </a:schemeClr>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solidFill>
              </a:rPr>
              <a:t>Spark Core</a:t>
            </a:r>
          </a:p>
        </p:txBody>
      </p:sp>
      <p:sp>
        <p:nvSpPr>
          <p:cNvPr id="5" name="Rectangle 4"/>
          <p:cNvSpPr/>
          <p:nvPr/>
        </p:nvSpPr>
        <p:spPr>
          <a:xfrm>
            <a:off x="5151292" y="3848756"/>
            <a:ext cx="1414356" cy="769751"/>
          </a:xfrm>
          <a:prstGeom prst="rect">
            <a:avLst/>
          </a:prstGeom>
          <a:solidFill>
            <a:schemeClr val="tx2">
              <a:lumMod val="20000"/>
              <a:lumOff val="80000"/>
            </a:schemeClr>
          </a:solidFill>
          <a:ln>
            <a:solidFill>
              <a:schemeClr val="tx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Spark Streaming</a:t>
            </a:r>
          </a:p>
        </p:txBody>
      </p:sp>
      <p:sp>
        <p:nvSpPr>
          <p:cNvPr id="6" name="Rectangle 5"/>
          <p:cNvSpPr/>
          <p:nvPr/>
        </p:nvSpPr>
        <p:spPr>
          <a:xfrm>
            <a:off x="6565648" y="3848756"/>
            <a:ext cx="1135333" cy="769751"/>
          </a:xfrm>
          <a:prstGeom prst="rect">
            <a:avLst/>
          </a:prstGeom>
          <a:solidFill>
            <a:schemeClr val="accent2">
              <a:lumMod val="40000"/>
              <a:lumOff val="60000"/>
            </a:schemeClr>
          </a:solidFill>
          <a:ln>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MLlib</a:t>
            </a:r>
            <a:endParaRPr lang="en-US" dirty="0">
              <a:solidFill>
                <a:schemeClr val="tx1"/>
              </a:solidFill>
            </a:endParaRPr>
          </a:p>
        </p:txBody>
      </p:sp>
      <p:sp>
        <p:nvSpPr>
          <p:cNvPr id="8" name="Rectangle 7"/>
          <p:cNvSpPr/>
          <p:nvPr/>
        </p:nvSpPr>
        <p:spPr>
          <a:xfrm>
            <a:off x="7700981" y="3848756"/>
            <a:ext cx="1101838" cy="769751"/>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GraphX</a:t>
            </a:r>
            <a:endParaRPr lang="en-US" dirty="0">
              <a:solidFill>
                <a:schemeClr val="tx1"/>
              </a:solidFill>
            </a:endParaRPr>
          </a:p>
        </p:txBody>
      </p:sp>
      <p:sp>
        <p:nvSpPr>
          <p:cNvPr id="9" name="Rectangle 8"/>
          <p:cNvSpPr/>
          <p:nvPr/>
        </p:nvSpPr>
        <p:spPr>
          <a:xfrm>
            <a:off x="6565647" y="3367661"/>
            <a:ext cx="2237172" cy="461851"/>
          </a:xfrm>
          <a:prstGeom prst="rect">
            <a:avLst/>
          </a:prstGeom>
          <a:solidFill>
            <a:srgbClr val="66FFCC"/>
          </a:solidFill>
          <a:ln>
            <a:solidFill>
              <a:srgbClr val="66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ML Pipelines</a:t>
            </a:r>
          </a:p>
        </p:txBody>
      </p:sp>
      <p:sp>
        <p:nvSpPr>
          <p:cNvPr id="10" name="Rectangle 9"/>
          <p:cNvSpPr/>
          <p:nvPr/>
        </p:nvSpPr>
        <p:spPr>
          <a:xfrm>
            <a:off x="3222369" y="3848756"/>
            <a:ext cx="1928924" cy="769751"/>
          </a:xfrm>
          <a:prstGeom prst="rect">
            <a:avLst/>
          </a:prstGeom>
          <a:solidFill>
            <a:srgbClr val="CCCCCC"/>
          </a:solidFill>
          <a:ln>
            <a:solidFill>
              <a:srgbClr val="CCCC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Spark SQL</a:t>
            </a:r>
          </a:p>
        </p:txBody>
      </p:sp>
      <p:sp>
        <p:nvSpPr>
          <p:cNvPr id="12" name="Rectangle 11"/>
          <p:cNvSpPr/>
          <p:nvPr/>
        </p:nvSpPr>
        <p:spPr>
          <a:xfrm>
            <a:off x="3222369" y="3377283"/>
            <a:ext cx="1919302" cy="442607"/>
          </a:xfrm>
          <a:prstGeom prst="rect">
            <a:avLst/>
          </a:prstGeom>
          <a:solidFill>
            <a:srgbClr val="66FFCC"/>
          </a:solidFill>
          <a:ln>
            <a:solidFill>
              <a:srgbClr val="66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DataFrames</a:t>
            </a:r>
            <a:endParaRPr lang="en-US" dirty="0">
              <a:solidFill>
                <a:schemeClr val="tx1"/>
              </a:solidFill>
            </a:endParaRPr>
          </a:p>
        </p:txBody>
      </p:sp>
      <p:sp>
        <p:nvSpPr>
          <p:cNvPr id="14" name="TextBox 13"/>
          <p:cNvSpPr txBox="1"/>
          <p:nvPr/>
        </p:nvSpPr>
        <p:spPr>
          <a:xfrm>
            <a:off x="5151292" y="5184347"/>
            <a:ext cx="1933914" cy="369332"/>
          </a:xfrm>
          <a:prstGeom prst="rect">
            <a:avLst/>
          </a:prstGeom>
          <a:noFill/>
        </p:spPr>
        <p:txBody>
          <a:bodyPr wrap="square" rtlCol="0">
            <a:spAutoFit/>
          </a:bodyPr>
          <a:lstStyle/>
          <a:p>
            <a:r>
              <a:rPr lang="en-US" dirty="0"/>
              <a:t>Data Sources</a:t>
            </a:r>
          </a:p>
        </p:txBody>
      </p:sp>
      <p:sp>
        <p:nvSpPr>
          <p:cNvPr id="15" name="Rectangle 14"/>
          <p:cNvSpPr/>
          <p:nvPr/>
        </p:nvSpPr>
        <p:spPr>
          <a:xfrm>
            <a:off x="4275740" y="2492069"/>
            <a:ext cx="3252055" cy="490716"/>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solidFill>
                  <a:schemeClr val="tx1"/>
                </a:solidFill>
              </a:rPr>
              <a:t>Scala</a:t>
            </a:r>
            <a:r>
              <a:rPr lang="en-US" dirty="0">
                <a:solidFill>
                  <a:schemeClr val="tx1"/>
                </a:solidFill>
              </a:rPr>
              <a:t>, Java, Python, R, SQL</a:t>
            </a:r>
          </a:p>
        </p:txBody>
      </p:sp>
      <p:cxnSp>
        <p:nvCxnSpPr>
          <p:cNvPr id="18" name="Straight Arrow Connector 17"/>
          <p:cNvCxnSpPr/>
          <p:nvPr/>
        </p:nvCxnSpPr>
        <p:spPr>
          <a:xfrm flipH="1">
            <a:off x="5245970" y="3047669"/>
            <a:ext cx="567666" cy="33909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5823258" y="3047669"/>
            <a:ext cx="655801" cy="32946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5813636" y="3038191"/>
            <a:ext cx="0" cy="46417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1865212" y="5963596"/>
            <a:ext cx="8345588"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lang="en-US" sz="1600" dirty="0" err="1"/>
              <a:t>Hadoop</a:t>
            </a:r>
            <a:r>
              <a:rPr lang="en-US" sz="1600" dirty="0"/>
              <a:t> HDFS, </a:t>
            </a:r>
            <a:r>
              <a:rPr lang="en-US" sz="1600" dirty="0" err="1"/>
              <a:t>HBase</a:t>
            </a:r>
            <a:r>
              <a:rPr lang="en-US" sz="1600" dirty="0"/>
              <a:t>, Hive, Apache S3, Streaming,  JSON, MySQL, and HPC-style (</a:t>
            </a:r>
            <a:r>
              <a:rPr lang="en-US" sz="1600" dirty="0" err="1"/>
              <a:t>GlusterFS</a:t>
            </a:r>
            <a:r>
              <a:rPr lang="en-US" sz="1600" dirty="0"/>
              <a:t>, </a:t>
            </a:r>
            <a:r>
              <a:rPr lang="en-US" sz="1600" dirty="0" err="1"/>
              <a:t>Lustre</a:t>
            </a:r>
            <a:r>
              <a:rPr lang="en-US" sz="1600" dirty="0"/>
              <a:t>)</a:t>
            </a:r>
          </a:p>
        </p:txBody>
      </p:sp>
      <p:cxnSp>
        <p:nvCxnSpPr>
          <p:cNvPr id="27" name="Straight Arrow Connector 26"/>
          <p:cNvCxnSpPr/>
          <p:nvPr/>
        </p:nvCxnSpPr>
        <p:spPr>
          <a:xfrm flipH="1">
            <a:off x="4776055" y="5070734"/>
            <a:ext cx="340794" cy="892862"/>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7566282" y="5070734"/>
            <a:ext cx="577287" cy="892862"/>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H="1">
            <a:off x="3419429" y="5072584"/>
            <a:ext cx="577288" cy="891012"/>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a:off x="6767702" y="5072584"/>
            <a:ext cx="317504" cy="891012"/>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12" idx="3"/>
            <a:endCxn id="9" idx="1"/>
          </p:cNvCxnSpPr>
          <p:nvPr/>
        </p:nvCxnSpPr>
        <p:spPr>
          <a:xfrm>
            <a:off x="5141671" y="3598586"/>
            <a:ext cx="1423976" cy="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231470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Resilient Distributed Datasets (RDDs)</a:t>
            </a:r>
          </a:p>
        </p:txBody>
      </p:sp>
      <p:sp>
        <p:nvSpPr>
          <p:cNvPr id="3" name="Content Placeholder 2"/>
          <p:cNvSpPr>
            <a:spLocks noGrp="1"/>
          </p:cNvSpPr>
          <p:nvPr>
            <p:ph idx="1"/>
          </p:nvPr>
        </p:nvSpPr>
        <p:spPr/>
        <p:txBody>
          <a:bodyPr>
            <a:normAutofit/>
          </a:bodyPr>
          <a:lstStyle/>
          <a:p>
            <a:r>
              <a:rPr lang="en-US" dirty="0"/>
              <a:t>RDDs (Resilient Distributed Datasets) is </a:t>
            </a:r>
            <a:r>
              <a:rPr lang="en-US" sz="2400" dirty="0"/>
              <a:t>Data Containers</a:t>
            </a:r>
          </a:p>
          <a:p>
            <a:r>
              <a:rPr lang="en-US" dirty="0"/>
              <a:t>All the different processing components in Spark share the same abstraction called RDD</a:t>
            </a:r>
          </a:p>
          <a:p>
            <a:r>
              <a:rPr lang="en-US" dirty="0"/>
              <a:t>As applications share the RDD abstraction, you can mix different kind of transformations to create new RDDs </a:t>
            </a:r>
          </a:p>
          <a:p>
            <a:r>
              <a:rPr lang="en-US" dirty="0"/>
              <a:t>Created by parallelizing a collection or reading a file</a:t>
            </a:r>
          </a:p>
          <a:p>
            <a:r>
              <a:rPr lang="en-US" dirty="0"/>
              <a:t>Fault tolerant</a:t>
            </a:r>
          </a:p>
        </p:txBody>
      </p:sp>
    </p:spTree>
    <p:extLst>
      <p:ext uri="{BB962C8B-B14F-4D97-AF65-F5344CB8AC3E}">
        <p14:creationId xmlns:p14="http://schemas.microsoft.com/office/powerpoint/2010/main" val="2838438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DataFrames</a:t>
            </a:r>
            <a:r>
              <a:rPr lang="en-US" sz="3600" dirty="0"/>
              <a:t> &amp; </a:t>
            </a:r>
            <a:r>
              <a:rPr lang="en-US" sz="3600" dirty="0" err="1"/>
              <a:t>SparkSQL</a:t>
            </a:r>
            <a:endParaRPr lang="en-US" sz="3600" dirty="0"/>
          </a:p>
        </p:txBody>
      </p:sp>
      <p:sp>
        <p:nvSpPr>
          <p:cNvPr id="3" name="Content Placeholder 2"/>
          <p:cNvSpPr>
            <a:spLocks noGrp="1"/>
          </p:cNvSpPr>
          <p:nvPr>
            <p:ph idx="1"/>
          </p:nvPr>
        </p:nvSpPr>
        <p:spPr>
          <a:xfrm>
            <a:off x="1981200" y="1600201"/>
            <a:ext cx="8229600" cy="4689987"/>
          </a:xfrm>
        </p:spPr>
        <p:txBody>
          <a:bodyPr>
            <a:noAutofit/>
          </a:bodyPr>
          <a:lstStyle/>
          <a:p>
            <a:r>
              <a:rPr lang="en-US" sz="2200" dirty="0" err="1"/>
              <a:t>DataFrames</a:t>
            </a:r>
            <a:r>
              <a:rPr lang="en-US" sz="2200" dirty="0"/>
              <a:t> (DFs) is one of the other distributed datasets organized in named columns</a:t>
            </a:r>
          </a:p>
          <a:p>
            <a:r>
              <a:rPr lang="en-US" sz="2200" dirty="0"/>
              <a:t>Similar to a relational database, Python Pandas </a:t>
            </a:r>
            <a:r>
              <a:rPr lang="en-US" sz="2200" dirty="0" err="1"/>
              <a:t>Dataframe</a:t>
            </a:r>
            <a:r>
              <a:rPr lang="en-US" sz="2200" dirty="0"/>
              <a:t> or R’s </a:t>
            </a:r>
            <a:r>
              <a:rPr lang="en-US" sz="2200" dirty="0" err="1"/>
              <a:t>DataTables</a:t>
            </a:r>
            <a:endParaRPr lang="en-US" sz="2200" dirty="0"/>
          </a:p>
          <a:p>
            <a:pPr lvl="1"/>
            <a:r>
              <a:rPr lang="en-US" sz="2200" dirty="0"/>
              <a:t>Immutable once constructed</a:t>
            </a:r>
          </a:p>
          <a:p>
            <a:pPr lvl="1"/>
            <a:r>
              <a:rPr lang="en-US" sz="2200" dirty="0"/>
              <a:t>Track lineage</a:t>
            </a:r>
          </a:p>
          <a:p>
            <a:pPr lvl="1"/>
            <a:r>
              <a:rPr lang="en-US" sz="2200" dirty="0"/>
              <a:t>Enable distributed computations</a:t>
            </a:r>
          </a:p>
          <a:p>
            <a:r>
              <a:rPr lang="en-US" sz="2200" dirty="0"/>
              <a:t>How to construct </a:t>
            </a:r>
            <a:r>
              <a:rPr lang="en-US" sz="2200" dirty="0" err="1"/>
              <a:t>Dataframes</a:t>
            </a:r>
            <a:endParaRPr lang="en-US" sz="2200" dirty="0"/>
          </a:p>
          <a:p>
            <a:pPr lvl="1"/>
            <a:r>
              <a:rPr lang="en-US" sz="2200" dirty="0"/>
              <a:t>Read from file(s)</a:t>
            </a:r>
          </a:p>
          <a:p>
            <a:pPr lvl="1"/>
            <a:r>
              <a:rPr lang="en-US" sz="2200" dirty="0"/>
              <a:t>Transforming an existing DFs(Spark or Pandas)</a:t>
            </a:r>
          </a:p>
          <a:p>
            <a:pPr lvl="1"/>
            <a:r>
              <a:rPr lang="en-US" sz="2200" dirty="0"/>
              <a:t>Parallelizing a python collection list</a:t>
            </a:r>
          </a:p>
          <a:p>
            <a:pPr lvl="1"/>
            <a:r>
              <a:rPr lang="en-US" sz="2200" dirty="0"/>
              <a:t>Apply transformations and actions</a:t>
            </a:r>
          </a:p>
        </p:txBody>
      </p:sp>
    </p:spTree>
    <p:extLst>
      <p:ext uri="{BB962C8B-B14F-4D97-AF65-F5344CB8AC3E}">
        <p14:creationId xmlns:p14="http://schemas.microsoft.com/office/powerpoint/2010/main" val="3898572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DataFrame example</a:t>
            </a:r>
          </a:p>
        </p:txBody>
      </p:sp>
      <p:sp>
        <p:nvSpPr>
          <p:cNvPr id="5" name="TextBox 4"/>
          <p:cNvSpPr txBox="1"/>
          <p:nvPr/>
        </p:nvSpPr>
        <p:spPr>
          <a:xfrm>
            <a:off x="3374308" y="1600200"/>
            <a:ext cx="6035689" cy="4093428"/>
          </a:xfrm>
          <a:prstGeom prst="rect">
            <a:avLst/>
          </a:prstGeom>
          <a:noFill/>
        </p:spPr>
        <p:txBody>
          <a:bodyPr wrap="square" rtlCol="0">
            <a:spAutoFit/>
          </a:bodyPr>
          <a:lstStyle/>
          <a:p>
            <a:r>
              <a:rPr lang="en-US" sz="2000" dirty="0">
                <a:solidFill>
                  <a:schemeClr val="accent6">
                    <a:lumMod val="75000"/>
                  </a:schemeClr>
                </a:solidFill>
              </a:rPr>
              <a:t>// Create a new DataFrame that contains “students” </a:t>
            </a:r>
          </a:p>
          <a:p>
            <a:r>
              <a:rPr lang="en-US" sz="2000" dirty="0"/>
              <a:t>students = </a:t>
            </a:r>
            <a:r>
              <a:rPr lang="en-US" sz="2000" dirty="0" err="1"/>
              <a:t>users.filter</a:t>
            </a:r>
            <a:r>
              <a:rPr lang="en-US" sz="2000" dirty="0"/>
              <a:t>(</a:t>
            </a:r>
            <a:r>
              <a:rPr lang="en-US" sz="2000" dirty="0" err="1"/>
              <a:t>users.age</a:t>
            </a:r>
            <a:r>
              <a:rPr lang="en-US" sz="2000" dirty="0"/>
              <a:t> &lt; 21)</a:t>
            </a:r>
          </a:p>
          <a:p>
            <a:endParaRPr lang="en-US" sz="2000" dirty="0">
              <a:solidFill>
                <a:srgbClr val="FF6600"/>
              </a:solidFill>
            </a:endParaRPr>
          </a:p>
          <a:p>
            <a:r>
              <a:rPr lang="en-US" sz="2000" dirty="0">
                <a:solidFill>
                  <a:srgbClr val="FF6600"/>
                </a:solidFill>
              </a:rPr>
              <a:t>//Alternatively, using Pandas-like syntax</a:t>
            </a:r>
          </a:p>
          <a:p>
            <a:r>
              <a:rPr lang="en-US" sz="2000" dirty="0"/>
              <a:t>students = users[</a:t>
            </a:r>
            <a:r>
              <a:rPr lang="en-US" sz="2000" dirty="0" err="1"/>
              <a:t>users.age</a:t>
            </a:r>
            <a:r>
              <a:rPr lang="en-US" sz="2000" dirty="0"/>
              <a:t> &lt; 21]</a:t>
            </a:r>
          </a:p>
          <a:p>
            <a:endParaRPr lang="en-US" sz="2000" dirty="0">
              <a:solidFill>
                <a:srgbClr val="FF6600"/>
              </a:solidFill>
            </a:endParaRPr>
          </a:p>
          <a:p>
            <a:r>
              <a:rPr lang="en-US" sz="2000" dirty="0">
                <a:solidFill>
                  <a:srgbClr val="FF6600"/>
                </a:solidFill>
              </a:rPr>
              <a:t>//Count the number of students users by gender</a:t>
            </a:r>
          </a:p>
          <a:p>
            <a:r>
              <a:rPr lang="en-US" sz="2000" dirty="0" err="1"/>
              <a:t>students.groupBy</a:t>
            </a:r>
            <a:r>
              <a:rPr lang="en-US" sz="2000" dirty="0"/>
              <a:t>("gender").count()</a:t>
            </a:r>
          </a:p>
          <a:p>
            <a:endParaRPr lang="en-US" sz="2000" dirty="0">
              <a:solidFill>
                <a:srgbClr val="FF6600"/>
              </a:solidFill>
            </a:endParaRPr>
          </a:p>
          <a:p>
            <a:r>
              <a:rPr lang="en-US" sz="2000" dirty="0">
                <a:solidFill>
                  <a:srgbClr val="FF6600"/>
                </a:solidFill>
              </a:rPr>
              <a:t>// Join young students with another DataFrame called logs</a:t>
            </a:r>
            <a:endParaRPr lang="en-US" sz="2000" dirty="0"/>
          </a:p>
          <a:p>
            <a:r>
              <a:rPr lang="en-US" sz="2000" dirty="0" err="1"/>
              <a:t>students.join</a:t>
            </a:r>
            <a:r>
              <a:rPr lang="en-US" sz="2000" dirty="0"/>
              <a:t>(logs, </a:t>
            </a:r>
            <a:r>
              <a:rPr lang="en-US" sz="2000" dirty="0" err="1"/>
              <a:t>logs.userId</a:t>
            </a:r>
            <a:r>
              <a:rPr lang="en-US" sz="2000" dirty="0"/>
              <a:t> == </a:t>
            </a:r>
            <a:r>
              <a:rPr lang="en-US" sz="2000" dirty="0" err="1"/>
              <a:t>users.userId</a:t>
            </a:r>
            <a:r>
              <a:rPr lang="en-US" sz="2000" dirty="0"/>
              <a:t>,</a:t>
            </a:r>
          </a:p>
          <a:p>
            <a:r>
              <a:rPr lang="en-US" sz="2000" dirty="0"/>
              <a:t>“</a:t>
            </a:r>
            <a:r>
              <a:rPr lang="en-US" sz="2000" dirty="0" err="1"/>
              <a:t>left_outer</a:t>
            </a:r>
            <a:r>
              <a:rPr lang="en-US" sz="2000" dirty="0"/>
              <a:t>")</a:t>
            </a:r>
          </a:p>
        </p:txBody>
      </p:sp>
    </p:spTree>
    <p:extLst>
      <p:ext uri="{BB962C8B-B14F-4D97-AF65-F5344CB8AC3E}">
        <p14:creationId xmlns:p14="http://schemas.microsoft.com/office/powerpoint/2010/main" val="2958623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RDDs vs. </a:t>
            </a:r>
            <a:r>
              <a:rPr lang="en-US" sz="3200" dirty="0" err="1"/>
              <a:t>DataFrames</a:t>
            </a:r>
            <a:endParaRPr lang="en-US" sz="3200" dirty="0"/>
          </a:p>
        </p:txBody>
      </p:sp>
      <p:sp>
        <p:nvSpPr>
          <p:cNvPr id="3" name="Content Placeholder 2"/>
          <p:cNvSpPr>
            <a:spLocks noGrp="1"/>
          </p:cNvSpPr>
          <p:nvPr>
            <p:ph idx="1"/>
          </p:nvPr>
        </p:nvSpPr>
        <p:spPr/>
        <p:txBody>
          <a:bodyPr>
            <a:normAutofit/>
          </a:bodyPr>
          <a:lstStyle/>
          <a:p>
            <a:r>
              <a:rPr lang="en-US" sz="2600" dirty="0"/>
              <a:t>RDDs provide a low level interface into Spark</a:t>
            </a:r>
          </a:p>
          <a:p>
            <a:r>
              <a:rPr lang="en-US" sz="2600" dirty="0" err="1"/>
              <a:t>DataFrames</a:t>
            </a:r>
            <a:r>
              <a:rPr lang="en-US" sz="2600" dirty="0"/>
              <a:t> have a schema</a:t>
            </a:r>
          </a:p>
          <a:p>
            <a:r>
              <a:rPr lang="en-US" sz="2600" dirty="0" err="1"/>
              <a:t>DataFrames</a:t>
            </a:r>
            <a:r>
              <a:rPr lang="en-US" sz="2600" dirty="0"/>
              <a:t> are cached and optimized by Spark</a:t>
            </a:r>
          </a:p>
          <a:p>
            <a:r>
              <a:rPr lang="en-US" sz="2600" dirty="0" err="1"/>
              <a:t>DataFrames</a:t>
            </a:r>
            <a:r>
              <a:rPr lang="en-US" sz="2600" dirty="0"/>
              <a:t> are built on top of the RDDs and the core Spark API</a:t>
            </a:r>
          </a:p>
        </p:txBody>
      </p:sp>
      <p:pic>
        <p:nvPicPr>
          <p:cNvPr id="4" name="Picture 3" descr="Screen Shot 2016-07-19 at 2.41.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137" y="4137104"/>
            <a:ext cx="4828891" cy="2110991"/>
          </a:xfrm>
          <a:prstGeom prst="rect">
            <a:avLst/>
          </a:prstGeom>
        </p:spPr>
      </p:pic>
      <p:sp>
        <p:nvSpPr>
          <p:cNvPr id="5" name="TextBox 4"/>
          <p:cNvSpPr txBox="1"/>
          <p:nvPr/>
        </p:nvSpPr>
        <p:spPr>
          <a:xfrm>
            <a:off x="4296047" y="6263419"/>
            <a:ext cx="2444318" cy="369332"/>
          </a:xfrm>
          <a:prstGeom prst="rect">
            <a:avLst/>
          </a:prstGeom>
          <a:noFill/>
        </p:spPr>
        <p:txBody>
          <a:bodyPr wrap="square" rtlCol="0">
            <a:spAutoFit/>
          </a:bodyPr>
          <a:lstStyle/>
          <a:p>
            <a:r>
              <a:rPr lang="en-US" dirty="0"/>
              <a:t>Example: performance</a:t>
            </a:r>
          </a:p>
        </p:txBody>
      </p:sp>
    </p:spTree>
    <p:extLst>
      <p:ext uri="{BB962C8B-B14F-4D97-AF65-F5344CB8AC3E}">
        <p14:creationId xmlns:p14="http://schemas.microsoft.com/office/powerpoint/2010/main" val="1443382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8229600" cy="1143000"/>
          </a:xfrm>
        </p:spPr>
        <p:txBody>
          <a:bodyPr>
            <a:normAutofit/>
          </a:bodyPr>
          <a:lstStyle/>
          <a:p>
            <a:r>
              <a:rPr lang="en-US" sz="3600" dirty="0"/>
              <a:t>Spark Operations</a:t>
            </a:r>
          </a:p>
        </p:txBody>
      </p:sp>
      <p:graphicFrame>
        <p:nvGraphicFramePr>
          <p:cNvPr id="3" name="Table 2"/>
          <p:cNvGraphicFramePr>
            <a:graphicFrameLocks noGrp="1"/>
          </p:cNvGraphicFramePr>
          <p:nvPr/>
        </p:nvGraphicFramePr>
        <p:xfrm>
          <a:off x="1975186" y="1524000"/>
          <a:ext cx="8229600" cy="4937760"/>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2397261">
                <a:tc>
                  <a:txBody>
                    <a:bodyPr/>
                    <a:lstStyle/>
                    <a:p>
                      <a:pPr algn="ctr"/>
                      <a:r>
                        <a:rPr lang="en-US" sz="2400" b="1" dirty="0">
                          <a:solidFill>
                            <a:srgbClr val="0000FF"/>
                          </a:solidFill>
                        </a:rPr>
                        <a:t>Transformations</a:t>
                      </a:r>
                    </a:p>
                    <a:p>
                      <a:pPr algn="ctr"/>
                      <a:r>
                        <a:rPr lang="en-US" sz="2400" dirty="0"/>
                        <a:t>(create a new RDD)</a:t>
                      </a:r>
                    </a:p>
                  </a:txBody>
                  <a:tcPr anchor="ctr"/>
                </a:tc>
                <a:tc>
                  <a:txBody>
                    <a:bodyPr/>
                    <a:lstStyle/>
                    <a:p>
                      <a:pPr algn="l"/>
                      <a:r>
                        <a:rPr lang="en-US" sz="2400" dirty="0"/>
                        <a:t>map</a:t>
                      </a:r>
                    </a:p>
                    <a:p>
                      <a:pPr algn="l"/>
                      <a:r>
                        <a:rPr lang="en-US" sz="2400" dirty="0"/>
                        <a:t>filter</a:t>
                      </a:r>
                    </a:p>
                    <a:p>
                      <a:pPr algn="l"/>
                      <a:r>
                        <a:rPr lang="en-US" sz="2400" dirty="0"/>
                        <a:t>sample</a:t>
                      </a:r>
                    </a:p>
                    <a:p>
                      <a:pPr algn="l"/>
                      <a:r>
                        <a:rPr lang="en-US" sz="2400" dirty="0" err="1"/>
                        <a:t>groupByKey</a:t>
                      </a:r>
                      <a:endParaRPr lang="en-US" sz="2400" dirty="0"/>
                    </a:p>
                    <a:p>
                      <a:pPr algn="l"/>
                      <a:r>
                        <a:rPr lang="en-US" sz="2400" dirty="0" err="1"/>
                        <a:t>reduceByKey</a:t>
                      </a:r>
                      <a:endParaRPr lang="en-US" sz="2400" dirty="0"/>
                    </a:p>
                    <a:p>
                      <a:pPr algn="l"/>
                      <a:r>
                        <a:rPr lang="en-US" sz="2400" dirty="0" err="1"/>
                        <a:t>sortByKey</a:t>
                      </a:r>
                      <a:endParaRPr lang="en-US" sz="2400" dirty="0"/>
                    </a:p>
                    <a:p>
                      <a:pPr algn="l"/>
                      <a:r>
                        <a:rPr lang="en-US" sz="2400" dirty="0"/>
                        <a:t>intersection</a:t>
                      </a:r>
                    </a:p>
                  </a:txBody>
                  <a:tcPr anchor="ctr">
                    <a:lnR w="12700" cap="flat" cmpd="sng" algn="ctr">
                      <a:solidFill>
                        <a:prstClr val="white"/>
                      </a:solidFill>
                      <a:prstDash val="solid"/>
                      <a:round/>
                      <a:headEnd type="none" w="med" len="med"/>
                      <a:tailEnd type="none" w="med" len="med"/>
                    </a:lnR>
                  </a:tcPr>
                </a:tc>
                <a:tc>
                  <a:txBody>
                    <a:bodyPr/>
                    <a:lstStyle/>
                    <a:p>
                      <a:pPr algn="r"/>
                      <a:r>
                        <a:rPr lang="en-US" sz="2400" dirty="0" err="1"/>
                        <a:t>flatMap</a:t>
                      </a:r>
                      <a:endParaRPr lang="en-US" sz="2400" dirty="0"/>
                    </a:p>
                    <a:p>
                      <a:pPr algn="r"/>
                      <a:r>
                        <a:rPr lang="en-US" sz="2400" dirty="0"/>
                        <a:t>union</a:t>
                      </a:r>
                    </a:p>
                    <a:p>
                      <a:pPr algn="r"/>
                      <a:r>
                        <a:rPr lang="en-US" sz="2400" dirty="0"/>
                        <a:t>join</a:t>
                      </a:r>
                    </a:p>
                    <a:p>
                      <a:pPr algn="r"/>
                      <a:r>
                        <a:rPr lang="en-US" sz="2400" dirty="0" err="1"/>
                        <a:t>cogroup</a:t>
                      </a:r>
                      <a:endParaRPr lang="en-US" sz="2400" dirty="0"/>
                    </a:p>
                    <a:p>
                      <a:pPr algn="r"/>
                      <a:r>
                        <a:rPr lang="en-US" sz="2400" dirty="0"/>
                        <a:t>cross</a:t>
                      </a:r>
                      <a:br>
                        <a:rPr lang="en-US" sz="2400" dirty="0"/>
                      </a:br>
                      <a:r>
                        <a:rPr lang="en-US" sz="2400" dirty="0" err="1"/>
                        <a:t>mapValues</a:t>
                      </a:r>
                      <a:endParaRPr lang="en-US" sz="2400" dirty="0"/>
                    </a:p>
                    <a:p>
                      <a:pPr algn="r"/>
                      <a:r>
                        <a:rPr lang="en-US" sz="2400" dirty="0" err="1"/>
                        <a:t>reduceByKey</a:t>
                      </a:r>
                      <a:endParaRPr lang="en-US" sz="2400" dirty="0"/>
                    </a:p>
                  </a:txBody>
                  <a:tcPr>
                    <a:lnL w="12700" cap="flat" cmpd="sng" algn="ctr">
                      <a:solidFill>
                        <a:prstClr val="white"/>
                      </a:solidFill>
                      <a:prstDash val="solid"/>
                      <a:round/>
                      <a:headEnd type="none" w="med" len="med"/>
                      <a:tailEnd type="none" w="med" len="med"/>
                    </a:lnL>
                  </a:tcPr>
                </a:tc>
                <a:extLst>
                  <a:ext uri="{0D108BD9-81ED-4DB2-BD59-A6C34878D82A}">
                    <a16:rowId xmlns:a16="http://schemas.microsoft.com/office/drawing/2014/main" val="10000"/>
                  </a:ext>
                </a:extLst>
              </a:tr>
              <a:tr h="2043053">
                <a:tc>
                  <a:txBody>
                    <a:bodyPr/>
                    <a:lstStyle/>
                    <a:p>
                      <a:pPr algn="ctr"/>
                      <a:r>
                        <a:rPr lang="en-US" sz="2400" b="1" dirty="0">
                          <a:solidFill>
                            <a:srgbClr val="0000FF"/>
                          </a:solidFill>
                        </a:rPr>
                        <a:t>Actions</a:t>
                      </a:r>
                    </a:p>
                    <a:p>
                      <a:pPr algn="ctr"/>
                      <a:r>
                        <a:rPr lang="en-US" sz="2400" dirty="0"/>
                        <a:t>(return results to driver program)</a:t>
                      </a:r>
                    </a:p>
                  </a:txBody>
                  <a:tcPr anchor="ct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collect                                                         first </a:t>
                      </a:r>
                      <a:r>
                        <a:rPr lang="en-US" sz="2400" baseline="0" dirty="0"/>
                        <a:t>                                               </a:t>
                      </a:r>
                      <a:r>
                        <a:rPr lang="en-US" sz="2400" dirty="0"/>
                        <a:t>Reduce                                                       take</a:t>
                      </a:r>
                    </a:p>
                    <a:p>
                      <a:pPr algn="l"/>
                      <a:r>
                        <a:rPr lang="en-US" sz="2400" dirty="0"/>
                        <a:t>Count                                           </a:t>
                      </a:r>
                      <a:r>
                        <a:rPr lang="en-US" sz="2400" dirty="0" err="1"/>
                        <a:t>takeOrdered</a:t>
                      </a:r>
                      <a:endParaRPr lang="en-US" sz="2400" dirty="0"/>
                    </a:p>
                    <a:p>
                      <a:pPr algn="l"/>
                      <a:r>
                        <a:rPr lang="en-US" sz="2400" dirty="0" err="1"/>
                        <a:t>takeSample</a:t>
                      </a:r>
                      <a:r>
                        <a:rPr lang="en-US" sz="2400" dirty="0"/>
                        <a:t>                                  </a:t>
                      </a:r>
                      <a:r>
                        <a:rPr lang="en-US" sz="2400" dirty="0" err="1"/>
                        <a:t>countByKey</a:t>
                      </a:r>
                      <a:r>
                        <a:rPr lang="en-US" sz="2400" dirty="0"/>
                        <a:t>                                               take                                                            save</a:t>
                      </a:r>
                    </a:p>
                    <a:p>
                      <a:pPr algn="l"/>
                      <a:r>
                        <a:rPr lang="en-US" sz="2400" dirty="0" err="1"/>
                        <a:t>lookupKey</a:t>
                      </a:r>
                      <a:r>
                        <a:rPr lang="en-US" sz="2400" dirty="0"/>
                        <a:t>                                            </a:t>
                      </a:r>
                      <a:r>
                        <a:rPr lang="en-US" sz="2400" dirty="0" err="1"/>
                        <a:t>foreach</a:t>
                      </a:r>
                      <a:endParaRPr lang="en-US" sz="2400" dirty="0"/>
                    </a:p>
                  </a:txBody>
                  <a:tcPr anchor="ct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4" name="TextBox 3"/>
          <p:cNvSpPr txBox="1"/>
          <p:nvPr/>
        </p:nvSpPr>
        <p:spPr>
          <a:xfrm>
            <a:off x="1790521" y="14268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99433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Python RDD API Examples</a:t>
            </a:r>
          </a:p>
        </p:txBody>
      </p:sp>
      <p:sp>
        <p:nvSpPr>
          <p:cNvPr id="3" name="Content Placeholder 2"/>
          <p:cNvSpPr>
            <a:spLocks noGrp="1"/>
          </p:cNvSpPr>
          <p:nvPr>
            <p:ph idx="1"/>
          </p:nvPr>
        </p:nvSpPr>
        <p:spPr/>
        <p:txBody>
          <a:bodyPr>
            <a:normAutofit fontScale="70000" lnSpcReduction="20000"/>
          </a:bodyPr>
          <a:lstStyle/>
          <a:p>
            <a:r>
              <a:rPr lang="en-US" sz="2300" dirty="0"/>
              <a:t>Word count</a:t>
            </a:r>
          </a:p>
          <a:p>
            <a:endParaRPr lang="en-US" sz="1800" dirty="0"/>
          </a:p>
          <a:p>
            <a:pPr marL="400050" lvl="1" indent="0">
              <a:buNone/>
            </a:pPr>
            <a:r>
              <a:rPr lang="en-US" sz="1800" dirty="0" err="1">
                <a:solidFill>
                  <a:srgbClr val="0000FF"/>
                </a:solidFill>
              </a:rPr>
              <a:t>text_file</a:t>
            </a:r>
            <a:r>
              <a:rPr lang="en-US" sz="1800" dirty="0">
                <a:solidFill>
                  <a:srgbClr val="0000FF"/>
                </a:solidFill>
              </a:rPr>
              <a:t> = </a:t>
            </a:r>
            <a:r>
              <a:rPr lang="en-US" sz="1800" dirty="0" err="1">
                <a:solidFill>
                  <a:srgbClr val="0000FF"/>
                </a:solidFill>
              </a:rPr>
              <a:t>sc.textFile</a:t>
            </a:r>
            <a:r>
              <a:rPr lang="en-US" sz="1800" dirty="0">
                <a:solidFill>
                  <a:srgbClr val="0000FF"/>
                </a:solidFill>
              </a:rPr>
              <a:t>("</a:t>
            </a:r>
            <a:r>
              <a:rPr lang="en-US" sz="1800" dirty="0" err="1">
                <a:solidFill>
                  <a:srgbClr val="0000FF"/>
                </a:solidFill>
              </a:rPr>
              <a:t>hdfs</a:t>
            </a:r>
            <a:r>
              <a:rPr lang="en-US" sz="1800" dirty="0">
                <a:solidFill>
                  <a:srgbClr val="0000FF"/>
                </a:solidFill>
              </a:rPr>
              <a:t>://</a:t>
            </a:r>
            <a:r>
              <a:rPr lang="en-US" sz="1800" dirty="0" err="1">
                <a:solidFill>
                  <a:srgbClr val="0000FF"/>
                </a:solidFill>
              </a:rPr>
              <a:t>usr</a:t>
            </a:r>
            <a:r>
              <a:rPr lang="en-US" sz="1800" dirty="0">
                <a:solidFill>
                  <a:srgbClr val="0000FF"/>
                </a:solidFill>
              </a:rPr>
              <a:t>/</a:t>
            </a:r>
            <a:r>
              <a:rPr lang="en-US" sz="1800" dirty="0" err="1">
                <a:solidFill>
                  <a:srgbClr val="0000FF"/>
                </a:solidFill>
              </a:rPr>
              <a:t>godil</a:t>
            </a:r>
            <a:r>
              <a:rPr lang="en-US" sz="1800" dirty="0">
                <a:solidFill>
                  <a:srgbClr val="0000FF"/>
                </a:solidFill>
              </a:rPr>
              <a:t>/text/</a:t>
            </a:r>
            <a:r>
              <a:rPr lang="en-US" sz="1800" dirty="0" err="1">
                <a:solidFill>
                  <a:srgbClr val="0000FF"/>
                </a:solidFill>
              </a:rPr>
              <a:t>book.txt</a:t>
            </a:r>
            <a:r>
              <a:rPr lang="en-US" sz="1800" dirty="0">
                <a:solidFill>
                  <a:srgbClr val="0000FF"/>
                </a:solidFill>
              </a:rPr>
              <a:t>")</a:t>
            </a:r>
          </a:p>
          <a:p>
            <a:pPr marL="400050" lvl="1" indent="0">
              <a:buNone/>
            </a:pPr>
            <a:r>
              <a:rPr lang="en-US" sz="1800" dirty="0">
                <a:solidFill>
                  <a:srgbClr val="0000FF"/>
                </a:solidFill>
              </a:rPr>
              <a:t>counts = </a:t>
            </a:r>
            <a:r>
              <a:rPr lang="en-US" sz="1800" dirty="0" err="1">
                <a:solidFill>
                  <a:srgbClr val="0000FF"/>
                </a:solidFill>
              </a:rPr>
              <a:t>text_file.flatMap</a:t>
            </a:r>
            <a:r>
              <a:rPr lang="en-US" sz="1800" dirty="0">
                <a:solidFill>
                  <a:srgbClr val="0000FF"/>
                </a:solidFill>
              </a:rPr>
              <a:t>(lambda line: </a:t>
            </a:r>
            <a:r>
              <a:rPr lang="en-US" sz="1800" dirty="0" err="1">
                <a:solidFill>
                  <a:srgbClr val="0000FF"/>
                </a:solidFill>
              </a:rPr>
              <a:t>line.split</a:t>
            </a:r>
            <a:r>
              <a:rPr lang="en-US" sz="1800" dirty="0">
                <a:solidFill>
                  <a:srgbClr val="0000FF"/>
                </a:solidFill>
              </a:rPr>
              <a:t>(" ")) \</a:t>
            </a:r>
          </a:p>
          <a:p>
            <a:pPr marL="400050" lvl="1" indent="0">
              <a:buNone/>
            </a:pPr>
            <a:r>
              <a:rPr lang="en-US" sz="1800" dirty="0">
                <a:solidFill>
                  <a:srgbClr val="0000FF"/>
                </a:solidFill>
              </a:rPr>
              <a:t>             .map(lambda word: (word, 1)) \</a:t>
            </a:r>
          </a:p>
          <a:p>
            <a:pPr marL="400050" lvl="1" indent="0">
              <a:buNone/>
            </a:pPr>
            <a:r>
              <a:rPr lang="en-US" sz="1800" dirty="0">
                <a:solidFill>
                  <a:srgbClr val="0000FF"/>
                </a:solidFill>
              </a:rPr>
              <a:t>           .</a:t>
            </a:r>
            <a:r>
              <a:rPr lang="en-US" sz="1800" dirty="0" err="1">
                <a:solidFill>
                  <a:srgbClr val="0000FF"/>
                </a:solidFill>
              </a:rPr>
              <a:t>reduceByKey</a:t>
            </a:r>
            <a:r>
              <a:rPr lang="en-US" sz="1800" dirty="0">
                <a:solidFill>
                  <a:srgbClr val="0000FF"/>
                </a:solidFill>
              </a:rPr>
              <a:t>(lambda a, b: a + b)</a:t>
            </a:r>
          </a:p>
          <a:p>
            <a:pPr marL="400050" lvl="1" indent="0">
              <a:buNone/>
            </a:pPr>
            <a:r>
              <a:rPr lang="en-US" sz="1800" dirty="0" err="1">
                <a:solidFill>
                  <a:srgbClr val="0000FF"/>
                </a:solidFill>
              </a:rPr>
              <a:t>counts.saveAsTextFile</a:t>
            </a:r>
            <a:r>
              <a:rPr lang="en-US" sz="1800" dirty="0">
                <a:solidFill>
                  <a:srgbClr val="0000FF"/>
                </a:solidFill>
              </a:rPr>
              <a:t>("</a:t>
            </a:r>
            <a:r>
              <a:rPr lang="en-US" sz="1800" dirty="0" err="1">
                <a:solidFill>
                  <a:srgbClr val="0000FF"/>
                </a:solidFill>
              </a:rPr>
              <a:t>hdfs</a:t>
            </a:r>
            <a:r>
              <a:rPr lang="en-US" sz="1800" dirty="0">
                <a:solidFill>
                  <a:srgbClr val="0000FF"/>
                </a:solidFill>
              </a:rPr>
              <a:t>://</a:t>
            </a:r>
            <a:r>
              <a:rPr lang="en-US" sz="1800" dirty="0" err="1">
                <a:solidFill>
                  <a:srgbClr val="0000FF"/>
                </a:solidFill>
              </a:rPr>
              <a:t>usr</a:t>
            </a:r>
            <a:r>
              <a:rPr lang="en-US" sz="1800" dirty="0">
                <a:solidFill>
                  <a:srgbClr val="0000FF"/>
                </a:solidFill>
              </a:rPr>
              <a:t>/</a:t>
            </a:r>
            <a:r>
              <a:rPr lang="en-US" sz="1800" dirty="0" err="1">
                <a:solidFill>
                  <a:srgbClr val="0000FF"/>
                </a:solidFill>
              </a:rPr>
              <a:t>godil</a:t>
            </a:r>
            <a:r>
              <a:rPr lang="en-US" sz="1800" dirty="0">
                <a:solidFill>
                  <a:srgbClr val="0000FF"/>
                </a:solidFill>
              </a:rPr>
              <a:t>/output/</a:t>
            </a:r>
            <a:r>
              <a:rPr lang="en-US" sz="1800" dirty="0" err="1">
                <a:solidFill>
                  <a:srgbClr val="0000FF"/>
                </a:solidFill>
              </a:rPr>
              <a:t>wordCount.txt</a:t>
            </a:r>
            <a:r>
              <a:rPr lang="en-US" sz="1800" dirty="0">
                <a:solidFill>
                  <a:srgbClr val="0000FF"/>
                </a:solidFill>
              </a:rPr>
              <a:t>")</a:t>
            </a:r>
          </a:p>
          <a:p>
            <a:pPr marL="400050" lvl="1" indent="0">
              <a:buNone/>
            </a:pPr>
            <a:endParaRPr lang="en-US" sz="1400" dirty="0">
              <a:solidFill>
                <a:srgbClr val="0000FF"/>
              </a:solidFill>
            </a:endParaRPr>
          </a:p>
          <a:p>
            <a:r>
              <a:rPr lang="en-US" sz="2300" dirty="0"/>
              <a:t>Logistic Regression</a:t>
            </a:r>
          </a:p>
          <a:p>
            <a:endParaRPr lang="en-US" sz="1800" dirty="0"/>
          </a:p>
          <a:p>
            <a:pPr marL="400050" lvl="1" indent="0">
              <a:buNone/>
            </a:pPr>
            <a:r>
              <a:rPr lang="en-US" sz="1800" dirty="0">
                <a:solidFill>
                  <a:schemeClr val="accent6">
                    <a:lumMod val="75000"/>
                  </a:schemeClr>
                </a:solidFill>
              </a:rPr>
              <a:t># Every record of this DataFrame contains the label and</a:t>
            </a:r>
          </a:p>
          <a:p>
            <a:pPr marL="400050" lvl="1" indent="0">
              <a:buNone/>
            </a:pPr>
            <a:r>
              <a:rPr lang="en-US" sz="1800" dirty="0">
                <a:solidFill>
                  <a:schemeClr val="accent6">
                    <a:lumMod val="75000"/>
                  </a:schemeClr>
                </a:solidFill>
              </a:rPr>
              <a:t># features represented by a vector.</a:t>
            </a:r>
          </a:p>
          <a:p>
            <a:pPr marL="400050" lvl="1" indent="0">
              <a:buNone/>
            </a:pPr>
            <a:r>
              <a:rPr lang="en-US" sz="1800" dirty="0" err="1">
                <a:solidFill>
                  <a:srgbClr val="0000FF"/>
                </a:solidFill>
              </a:rPr>
              <a:t>df</a:t>
            </a:r>
            <a:r>
              <a:rPr lang="en-US" sz="1800" dirty="0">
                <a:solidFill>
                  <a:srgbClr val="0000FF"/>
                </a:solidFill>
              </a:rPr>
              <a:t> = </a:t>
            </a:r>
            <a:r>
              <a:rPr lang="en-US" sz="1800" dirty="0" err="1">
                <a:solidFill>
                  <a:srgbClr val="0000FF"/>
                </a:solidFill>
              </a:rPr>
              <a:t>sqlContext.createDataFrame</a:t>
            </a:r>
            <a:r>
              <a:rPr lang="en-US" sz="1800" dirty="0">
                <a:solidFill>
                  <a:srgbClr val="0000FF"/>
                </a:solidFill>
              </a:rPr>
              <a:t>(data, ["label", "features"])</a:t>
            </a:r>
            <a:endParaRPr lang="en-US" sz="1800" dirty="0"/>
          </a:p>
          <a:p>
            <a:pPr marL="400050" lvl="1" indent="0">
              <a:buNone/>
            </a:pPr>
            <a:r>
              <a:rPr lang="en-US" sz="1800" dirty="0"/>
              <a:t># Set parameters for the algorithm.</a:t>
            </a:r>
          </a:p>
          <a:p>
            <a:pPr marL="400050" lvl="1" indent="0">
              <a:buNone/>
            </a:pPr>
            <a:r>
              <a:rPr lang="en-US" sz="1800" dirty="0"/>
              <a:t># Here, we limit the number of iterations to 10.</a:t>
            </a:r>
          </a:p>
          <a:p>
            <a:pPr marL="400050" lvl="1" indent="0">
              <a:buNone/>
            </a:pPr>
            <a:r>
              <a:rPr lang="en-US" sz="1800" dirty="0" err="1">
                <a:solidFill>
                  <a:srgbClr val="0000FF"/>
                </a:solidFill>
              </a:rPr>
              <a:t>lr</a:t>
            </a:r>
            <a:r>
              <a:rPr lang="en-US" sz="1800" dirty="0">
                <a:solidFill>
                  <a:srgbClr val="0000FF"/>
                </a:solidFill>
              </a:rPr>
              <a:t> = </a:t>
            </a:r>
            <a:r>
              <a:rPr lang="en-US" sz="1800" dirty="0" err="1">
                <a:solidFill>
                  <a:srgbClr val="0000FF"/>
                </a:solidFill>
              </a:rPr>
              <a:t>LogisticRegression</a:t>
            </a:r>
            <a:r>
              <a:rPr lang="en-US" sz="1800" dirty="0">
                <a:solidFill>
                  <a:srgbClr val="0000FF"/>
                </a:solidFill>
              </a:rPr>
              <a:t>(</a:t>
            </a:r>
            <a:r>
              <a:rPr lang="en-US" sz="1800" dirty="0" err="1">
                <a:solidFill>
                  <a:srgbClr val="0000FF"/>
                </a:solidFill>
              </a:rPr>
              <a:t>maxIter</a:t>
            </a:r>
            <a:r>
              <a:rPr lang="en-US" sz="1800" dirty="0">
                <a:solidFill>
                  <a:srgbClr val="0000FF"/>
                </a:solidFill>
              </a:rPr>
              <a:t>=10)</a:t>
            </a:r>
            <a:endParaRPr lang="en-US" sz="1800" dirty="0"/>
          </a:p>
          <a:p>
            <a:pPr marL="400050" lvl="1" indent="0">
              <a:buNone/>
            </a:pPr>
            <a:r>
              <a:rPr lang="en-US" sz="1800" dirty="0">
                <a:solidFill>
                  <a:srgbClr val="FF6600"/>
                </a:solidFill>
              </a:rPr>
              <a:t># Fit the model to the data.</a:t>
            </a:r>
          </a:p>
          <a:p>
            <a:pPr marL="400050" lvl="1" indent="0">
              <a:buNone/>
            </a:pPr>
            <a:r>
              <a:rPr lang="en-US" sz="1800" dirty="0">
                <a:solidFill>
                  <a:srgbClr val="0000FF"/>
                </a:solidFill>
              </a:rPr>
              <a:t>model = </a:t>
            </a:r>
            <a:r>
              <a:rPr lang="en-US" sz="1800" dirty="0" err="1">
                <a:solidFill>
                  <a:srgbClr val="0000FF"/>
                </a:solidFill>
              </a:rPr>
              <a:t>lr.fit</a:t>
            </a:r>
            <a:r>
              <a:rPr lang="en-US" sz="1800" dirty="0">
                <a:solidFill>
                  <a:srgbClr val="0000FF"/>
                </a:solidFill>
              </a:rPr>
              <a:t>(</a:t>
            </a:r>
            <a:r>
              <a:rPr lang="en-US" sz="1800" dirty="0" err="1">
                <a:solidFill>
                  <a:srgbClr val="0000FF"/>
                </a:solidFill>
              </a:rPr>
              <a:t>df</a:t>
            </a:r>
            <a:r>
              <a:rPr lang="en-US" sz="1800" dirty="0">
                <a:solidFill>
                  <a:srgbClr val="0000FF"/>
                </a:solidFill>
              </a:rPr>
              <a:t>)</a:t>
            </a:r>
            <a:endParaRPr lang="en-US" sz="1800" dirty="0">
              <a:solidFill>
                <a:schemeClr val="accent6">
                  <a:lumMod val="75000"/>
                </a:schemeClr>
              </a:solidFill>
            </a:endParaRPr>
          </a:p>
          <a:p>
            <a:pPr marL="400050" lvl="1" indent="0">
              <a:buNone/>
            </a:pPr>
            <a:r>
              <a:rPr lang="en-US" sz="1800" dirty="0">
                <a:solidFill>
                  <a:schemeClr val="accent6">
                    <a:lumMod val="75000"/>
                  </a:schemeClr>
                </a:solidFill>
              </a:rPr>
              <a:t># Given a dataset, predict each point's label, and show the results.</a:t>
            </a:r>
          </a:p>
          <a:p>
            <a:pPr marL="400050" lvl="1" indent="0">
              <a:buNone/>
            </a:pPr>
            <a:r>
              <a:rPr lang="en-US" sz="1800" dirty="0" err="1">
                <a:solidFill>
                  <a:srgbClr val="0000FF"/>
                </a:solidFill>
              </a:rPr>
              <a:t>model.transform</a:t>
            </a:r>
            <a:r>
              <a:rPr lang="en-US" sz="1800" dirty="0">
                <a:solidFill>
                  <a:srgbClr val="0000FF"/>
                </a:solidFill>
              </a:rPr>
              <a:t>(</a:t>
            </a:r>
            <a:r>
              <a:rPr lang="en-US" sz="1800" dirty="0" err="1">
                <a:solidFill>
                  <a:srgbClr val="0000FF"/>
                </a:solidFill>
              </a:rPr>
              <a:t>df</a:t>
            </a:r>
            <a:r>
              <a:rPr lang="en-US" sz="1800" dirty="0">
                <a:solidFill>
                  <a:srgbClr val="0000FF"/>
                </a:solidFill>
              </a:rPr>
              <a:t>).show()</a:t>
            </a:r>
          </a:p>
        </p:txBody>
      </p:sp>
      <p:sp>
        <p:nvSpPr>
          <p:cNvPr id="4" name="TextBox 3"/>
          <p:cNvSpPr txBox="1"/>
          <p:nvPr/>
        </p:nvSpPr>
        <p:spPr>
          <a:xfrm>
            <a:off x="2937335" y="6384299"/>
            <a:ext cx="4335591" cy="369332"/>
          </a:xfrm>
          <a:prstGeom prst="rect">
            <a:avLst/>
          </a:prstGeom>
          <a:noFill/>
        </p:spPr>
        <p:txBody>
          <a:bodyPr wrap="square" rtlCol="0">
            <a:spAutoFit/>
          </a:bodyPr>
          <a:lstStyle/>
          <a:p>
            <a:r>
              <a:rPr lang="en-US" dirty="0"/>
              <a:t>Examples from http://</a:t>
            </a:r>
            <a:r>
              <a:rPr lang="en-US" dirty="0" err="1"/>
              <a:t>spark.apache.org</a:t>
            </a:r>
            <a:r>
              <a:rPr lang="en-US" dirty="0"/>
              <a:t>/ </a:t>
            </a:r>
          </a:p>
        </p:txBody>
      </p:sp>
    </p:spTree>
    <p:extLst>
      <p:ext uri="{BB962C8B-B14F-4D97-AF65-F5344CB8AC3E}">
        <p14:creationId xmlns:p14="http://schemas.microsoft.com/office/powerpoint/2010/main" val="2968744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RDD Persistence and Removal</a:t>
            </a:r>
          </a:p>
        </p:txBody>
      </p:sp>
      <p:sp>
        <p:nvSpPr>
          <p:cNvPr id="3" name="Content Placeholder 2"/>
          <p:cNvSpPr>
            <a:spLocks noGrp="1"/>
          </p:cNvSpPr>
          <p:nvPr>
            <p:ph idx="1"/>
          </p:nvPr>
        </p:nvSpPr>
        <p:spPr/>
        <p:txBody>
          <a:bodyPr>
            <a:normAutofit/>
          </a:bodyPr>
          <a:lstStyle/>
          <a:p>
            <a:r>
              <a:rPr lang="en-US" sz="2400" dirty="0"/>
              <a:t>RDD Persistence </a:t>
            </a:r>
          </a:p>
          <a:p>
            <a:pPr lvl="1"/>
            <a:r>
              <a:rPr lang="en-US" dirty="0" err="1"/>
              <a:t>RDD.persist</a:t>
            </a:r>
            <a:r>
              <a:rPr lang="en-US" dirty="0"/>
              <a:t>()</a:t>
            </a:r>
          </a:p>
          <a:p>
            <a:pPr lvl="1"/>
            <a:r>
              <a:rPr lang="en-US" dirty="0"/>
              <a:t>Storage level:</a:t>
            </a:r>
          </a:p>
          <a:p>
            <a:pPr lvl="2"/>
            <a:r>
              <a:rPr lang="en-US" dirty="0">
                <a:solidFill>
                  <a:srgbClr val="0000FF"/>
                </a:solidFill>
              </a:rPr>
              <a:t>MEMORY_ONLY, MEMORY_AND_DISK, MEMORY_ONLY_SER, DISK_ONLY,…….</a:t>
            </a:r>
          </a:p>
          <a:p>
            <a:endParaRPr lang="en-US" sz="2400" dirty="0"/>
          </a:p>
          <a:p>
            <a:r>
              <a:rPr lang="en-US" sz="2400" dirty="0"/>
              <a:t>RDD Removal</a:t>
            </a:r>
          </a:p>
          <a:p>
            <a:pPr lvl="1"/>
            <a:r>
              <a:rPr lang="en-US" dirty="0" err="1"/>
              <a:t>RDD.unpersist</a:t>
            </a:r>
            <a:r>
              <a:rPr lang="en-US" dirty="0"/>
              <a:t>()</a:t>
            </a:r>
          </a:p>
        </p:txBody>
      </p:sp>
    </p:spTree>
    <p:extLst>
      <p:ext uri="{BB962C8B-B14F-4D97-AF65-F5344CB8AC3E}">
        <p14:creationId xmlns:p14="http://schemas.microsoft.com/office/powerpoint/2010/main" val="1706381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Broadcast Variables and Accumulators </a:t>
            </a:r>
            <a:br>
              <a:rPr lang="en-US" sz="3200" dirty="0"/>
            </a:br>
            <a:r>
              <a:rPr lang="en-US" sz="3200" dirty="0"/>
              <a:t>(Shared Variables )</a:t>
            </a:r>
          </a:p>
        </p:txBody>
      </p:sp>
      <p:sp>
        <p:nvSpPr>
          <p:cNvPr id="3" name="Content Placeholder 2"/>
          <p:cNvSpPr>
            <a:spLocks noGrp="1"/>
          </p:cNvSpPr>
          <p:nvPr>
            <p:ph idx="1"/>
          </p:nvPr>
        </p:nvSpPr>
        <p:spPr/>
        <p:txBody>
          <a:bodyPr>
            <a:normAutofit/>
          </a:bodyPr>
          <a:lstStyle/>
          <a:p>
            <a:r>
              <a:rPr lang="en-US" sz="2400" dirty="0"/>
              <a:t>Broadcast variables allow the programmer to keep a read-only variable cached on each node, rather than sending a copy of it with tasks</a:t>
            </a:r>
          </a:p>
          <a:p>
            <a:pPr marL="0" indent="0">
              <a:buNone/>
            </a:pPr>
            <a:r>
              <a:rPr lang="en-US" sz="2400" dirty="0"/>
              <a:t>	</a:t>
            </a:r>
            <a:r>
              <a:rPr lang="en-US" sz="1800" dirty="0">
                <a:solidFill>
                  <a:srgbClr val="0000FF"/>
                </a:solidFill>
              </a:rPr>
              <a:t>&gt;broadcastV1 = </a:t>
            </a:r>
            <a:r>
              <a:rPr lang="en-US" sz="1800" dirty="0" err="1">
                <a:solidFill>
                  <a:srgbClr val="0000FF"/>
                </a:solidFill>
              </a:rPr>
              <a:t>sc.broadcast</a:t>
            </a:r>
            <a:r>
              <a:rPr lang="en-US" sz="1800" dirty="0">
                <a:solidFill>
                  <a:srgbClr val="0000FF"/>
                </a:solidFill>
              </a:rPr>
              <a:t>([1, 2, 3,4,5,6])</a:t>
            </a:r>
          </a:p>
          <a:p>
            <a:pPr marL="0" indent="0">
              <a:buNone/>
            </a:pPr>
            <a:r>
              <a:rPr lang="en-US" sz="1800" dirty="0">
                <a:solidFill>
                  <a:srgbClr val="0000FF"/>
                </a:solidFill>
              </a:rPr>
              <a:t>	&gt;broadcastV1.value</a:t>
            </a:r>
          </a:p>
          <a:p>
            <a:pPr marL="0" indent="0">
              <a:buNone/>
            </a:pPr>
            <a:r>
              <a:rPr lang="en-US" sz="1800" dirty="0">
                <a:solidFill>
                  <a:srgbClr val="0000FF"/>
                </a:solidFill>
              </a:rPr>
              <a:t>	[1,2,3,4,5,6]</a:t>
            </a:r>
          </a:p>
          <a:p>
            <a:r>
              <a:rPr lang="en-US" sz="2400" dirty="0"/>
              <a:t>Accumulators are variables that are only “added” to through an associative operation and can  be efficiently supported in parallel</a:t>
            </a:r>
            <a:endParaRPr lang="en-US" sz="2000" dirty="0"/>
          </a:p>
          <a:p>
            <a:pPr marL="0" indent="0">
              <a:buNone/>
            </a:pPr>
            <a:r>
              <a:rPr lang="en-US" sz="2400" dirty="0"/>
              <a:t>	</a:t>
            </a:r>
            <a:r>
              <a:rPr lang="en-US" sz="1800" dirty="0" err="1">
                <a:solidFill>
                  <a:srgbClr val="0000FF"/>
                </a:solidFill>
              </a:rPr>
              <a:t>accum</a:t>
            </a:r>
            <a:r>
              <a:rPr lang="en-US" sz="1800" dirty="0">
                <a:solidFill>
                  <a:srgbClr val="0000FF"/>
                </a:solidFill>
              </a:rPr>
              <a:t> = </a:t>
            </a:r>
            <a:r>
              <a:rPr lang="en-US" sz="1800" dirty="0" err="1">
                <a:solidFill>
                  <a:srgbClr val="0000FF"/>
                </a:solidFill>
              </a:rPr>
              <a:t>sc.accumulator</a:t>
            </a:r>
            <a:r>
              <a:rPr lang="en-US" sz="1800" dirty="0">
                <a:solidFill>
                  <a:srgbClr val="0000FF"/>
                </a:solidFill>
              </a:rPr>
              <a:t>(0)</a:t>
            </a:r>
          </a:p>
          <a:p>
            <a:pPr marL="0" indent="0">
              <a:buNone/>
            </a:pPr>
            <a:r>
              <a:rPr lang="en-US" sz="1800" dirty="0">
                <a:solidFill>
                  <a:srgbClr val="0000FF"/>
                </a:solidFill>
              </a:rPr>
              <a:t>	</a:t>
            </a:r>
            <a:r>
              <a:rPr lang="en-US" sz="1800" dirty="0" err="1">
                <a:solidFill>
                  <a:srgbClr val="0000FF"/>
                </a:solidFill>
              </a:rPr>
              <a:t>accum.add</a:t>
            </a:r>
            <a:r>
              <a:rPr lang="en-US" sz="1800" dirty="0">
                <a:solidFill>
                  <a:srgbClr val="0000FF"/>
                </a:solidFill>
              </a:rPr>
              <a:t>(x)</a:t>
            </a:r>
          </a:p>
          <a:p>
            <a:pPr marL="0" indent="0">
              <a:buNone/>
            </a:pPr>
            <a:r>
              <a:rPr lang="en-US" sz="1800" dirty="0">
                <a:solidFill>
                  <a:srgbClr val="0000FF"/>
                </a:solidFill>
              </a:rPr>
              <a:t>	</a:t>
            </a:r>
            <a:r>
              <a:rPr lang="en-US" sz="1800" dirty="0" err="1">
                <a:solidFill>
                  <a:srgbClr val="0000FF"/>
                </a:solidFill>
              </a:rPr>
              <a:t>accum.value</a:t>
            </a:r>
            <a:endParaRPr lang="en-US" sz="1800" dirty="0">
              <a:solidFill>
                <a:srgbClr val="0000FF"/>
              </a:solidFill>
            </a:endParaRPr>
          </a:p>
          <a:p>
            <a:pPr marL="0" indent="0">
              <a:buNone/>
            </a:pPr>
            <a:endParaRPr lang="en-US" sz="1800" dirty="0">
              <a:solidFill>
                <a:srgbClr val="0000FF"/>
              </a:solidFill>
            </a:endParaRPr>
          </a:p>
        </p:txBody>
      </p:sp>
    </p:spTree>
    <p:extLst>
      <p:ext uri="{BB962C8B-B14F-4D97-AF65-F5344CB8AC3E}">
        <p14:creationId xmlns:p14="http://schemas.microsoft.com/office/powerpoint/2010/main" val="3967737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half" idx="2"/>
          </p:nvPr>
        </p:nvSpPr>
        <p:spPr>
          <a:xfrm>
            <a:off x="5364480" y="1368735"/>
            <a:ext cx="6239840" cy="5265119"/>
          </a:xfrm>
        </p:spPr>
        <p:txBody>
          <a:bodyPr>
            <a:normAutofit/>
          </a:bodyPr>
          <a:lstStyle/>
          <a:p>
            <a:pPr>
              <a:lnSpc>
                <a:spcPts val="2400"/>
              </a:lnSpc>
              <a:spcBef>
                <a:spcPts val="1500"/>
              </a:spcBef>
              <a:spcAft>
                <a:spcPts val="1500"/>
              </a:spcAft>
            </a:pPr>
            <a:r>
              <a:rPr lang="en-US" sz="2400" dirty="0"/>
              <a:t>Now that you know a little more about Spark, do you think that learning to </a:t>
            </a:r>
            <a:r>
              <a:rPr lang="en-US" sz="2400" dirty="0">
                <a:solidFill>
                  <a:srgbClr val="0070C0"/>
                </a:solidFill>
              </a:rPr>
              <a:t>use big data technologies like Spark opens doors in your professional career</a:t>
            </a:r>
            <a:r>
              <a:rPr lang="en-US" sz="2400" dirty="0"/>
              <a:t>?</a:t>
            </a:r>
          </a:p>
          <a:p>
            <a:pPr>
              <a:lnSpc>
                <a:spcPts val="2400"/>
              </a:lnSpc>
              <a:spcBef>
                <a:spcPts val="1500"/>
              </a:spcBef>
              <a:spcAft>
                <a:spcPts val="1500"/>
              </a:spcAft>
            </a:pPr>
            <a:r>
              <a:rPr lang="en-US" sz="2400" dirty="0"/>
              <a:t>Do you think big data technologies can help solve the </a:t>
            </a:r>
            <a:r>
              <a:rPr lang="en-US" sz="2400" dirty="0">
                <a:solidFill>
                  <a:srgbClr val="0070C0"/>
                </a:solidFill>
              </a:rPr>
              <a:t>challenges</a:t>
            </a:r>
            <a:r>
              <a:rPr lang="en-US" sz="2400" dirty="0"/>
              <a:t> organizations fac? What challenge would you </a:t>
            </a:r>
            <a:r>
              <a:rPr lang="en-US" sz="2400" dirty="0">
                <a:solidFill>
                  <a:srgbClr val="0070C0"/>
                </a:solidFill>
              </a:rPr>
              <a:t>choose</a:t>
            </a:r>
            <a:r>
              <a:rPr lang="en-US" sz="2400" dirty="0"/>
              <a:t>? How would you apply big data technologies in this challenge?</a:t>
            </a:r>
          </a:p>
        </p:txBody>
      </p:sp>
      <p:sp>
        <p:nvSpPr>
          <p:cNvPr id="2" name="Title 1"/>
          <p:cNvSpPr>
            <a:spLocks noGrp="1"/>
          </p:cNvSpPr>
          <p:nvPr>
            <p:ph type="title"/>
          </p:nvPr>
        </p:nvSpPr>
        <p:spPr/>
        <p:txBody>
          <a:bodyPr/>
          <a:lstStyle/>
          <a:p>
            <a:r>
              <a:rPr lang="es-MX" dirty="0" err="1"/>
              <a:t>Reflection</a:t>
            </a:r>
            <a:endParaRPr lang="es-MX" dirty="0"/>
          </a:p>
        </p:txBody>
      </p:sp>
      <p:pic>
        <p:nvPicPr>
          <p:cNvPr id="9" name="Picture 8"/>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719817" y="1949406"/>
            <a:ext cx="4242934" cy="41636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7829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_tradnl" dirty="0" err="1"/>
              <a:t>Main</a:t>
            </a:r>
            <a:r>
              <a:rPr lang="es-ES_tradnl" dirty="0"/>
              <a:t> </a:t>
            </a:r>
            <a:r>
              <a:rPr lang="es-ES_tradnl" dirty="0" err="1"/>
              <a:t>Objective</a:t>
            </a:r>
            <a:endParaRPr lang="en-US" dirty="0"/>
          </a:p>
        </p:txBody>
      </p:sp>
      <p:sp>
        <p:nvSpPr>
          <p:cNvPr id="10" name="Content Placeholder 9"/>
          <p:cNvSpPr>
            <a:spLocks noGrp="1"/>
          </p:cNvSpPr>
          <p:nvPr>
            <p:ph sz="half" idx="2"/>
          </p:nvPr>
        </p:nvSpPr>
        <p:spPr>
          <a:xfrm>
            <a:off x="6989736" y="1368735"/>
            <a:ext cx="4835472" cy="5265119"/>
          </a:xfrm>
        </p:spPr>
        <p:txBody>
          <a:bodyPr>
            <a:normAutofit/>
          </a:bodyPr>
          <a:lstStyle/>
          <a:p>
            <a:pPr marL="0" indent="0" algn="ctr">
              <a:buNone/>
            </a:pPr>
            <a:r>
              <a:rPr lang="en-US" sz="2800" b="1" dirty="0"/>
              <a:t>You will develop intelligent models for the processing of large volumes of data using Spark, selecting the appropriate model and analyzing the quality of the model.</a:t>
            </a:r>
            <a:endParaRPr lang="es-MX" sz="2800" b="1" dirty="0"/>
          </a:p>
        </p:txBody>
      </p:sp>
      <p:pic>
        <p:nvPicPr>
          <p:cNvPr id="12" name="Picture 1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4389" y="1117060"/>
            <a:ext cx="6405187" cy="5744040"/>
          </a:xfrm>
          <a:prstGeom prst="rect">
            <a:avLst/>
          </a:prstGeom>
          <a:ln>
            <a:noFill/>
          </a:ln>
          <a:effectLst>
            <a:outerShdw blurRad="292100" dist="139700" dir="2700000" algn="tl" rotWithShape="0">
              <a:srgbClr val="333333">
                <a:alpha val="65000"/>
              </a:srgbClr>
            </a:outerShdw>
          </a:effectLst>
        </p:spPr>
      </p:pic>
      <p:sp>
        <p:nvSpPr>
          <p:cNvPr id="2" name="Rectangle 1">
            <a:extLst>
              <a:ext uri="{FF2B5EF4-FFF2-40B4-BE49-F238E27FC236}">
                <a16:creationId xmlns:a16="http://schemas.microsoft.com/office/drawing/2014/main" id="{2D5A3ACD-0BA7-45F3-9C76-6DB8646801A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a:ln>
                  <a:noFill/>
                </a:ln>
                <a:solidFill>
                  <a:schemeClr val="tx1"/>
                </a:solidFill>
                <a:effectLst/>
                <a:latin typeface="Arial Unicode MS"/>
              </a:rPr>
              <a:t>You will develop intelligent models for the processing of large volumes of data using Spark, selecting the appropriate model and analyzing the quality of the model.</a:t>
            </a:r>
            <a:r>
              <a:rPr kumimoji="0" lang="es-MX" altLang="es-MX" sz="800" b="0" i="0" u="none" strike="noStrike" cap="none" normalizeH="0" baseline="0">
                <a:ln>
                  <a:noFill/>
                </a:ln>
                <a:solidFill>
                  <a:schemeClr val="tx1"/>
                </a:solidFill>
                <a:effectLst/>
              </a:rPr>
              <a:t> </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4862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406537" y="1368735"/>
            <a:ext cx="7197783" cy="5265119"/>
          </a:xfrm>
        </p:spPr>
        <p:txBody>
          <a:bodyPr>
            <a:normAutofit/>
          </a:bodyPr>
          <a:lstStyle/>
          <a:p>
            <a:pPr>
              <a:lnSpc>
                <a:spcPts val="2400"/>
              </a:lnSpc>
              <a:spcBef>
                <a:spcPts val="1500"/>
              </a:spcBef>
              <a:spcAft>
                <a:spcPts val="1500"/>
              </a:spcAft>
            </a:pPr>
            <a:r>
              <a:rPr lang="en-US" dirty="0"/>
              <a:t>The main set of tools for leveraging big data is the Spark ecosystem. </a:t>
            </a:r>
            <a:r>
              <a:rPr lang="en-US" dirty="0">
                <a:solidFill>
                  <a:srgbClr val="0070C0"/>
                </a:solidFill>
              </a:rPr>
              <a:t>Spark is fast, scalable, and resilient</a:t>
            </a:r>
            <a:r>
              <a:rPr lang="en-US" dirty="0"/>
              <a:t>. Spark is a set of tools that allows </a:t>
            </a:r>
            <a:r>
              <a:rPr lang="en-US" dirty="0">
                <a:solidFill>
                  <a:srgbClr val="0070C0"/>
                </a:solidFill>
              </a:rPr>
              <a:t>mining, transformation, manipulation, search </a:t>
            </a:r>
            <a:r>
              <a:rPr lang="en-US" dirty="0"/>
              <a:t>for static and dynamic information. </a:t>
            </a:r>
          </a:p>
          <a:p>
            <a:pPr>
              <a:lnSpc>
                <a:spcPts val="2400"/>
              </a:lnSpc>
              <a:spcBef>
                <a:spcPts val="1500"/>
              </a:spcBef>
              <a:spcAft>
                <a:spcPts val="1500"/>
              </a:spcAft>
            </a:pPr>
            <a:r>
              <a:rPr lang="en-US" dirty="0"/>
              <a:t>It is possible to contract integrated and managed Spark solutions at a reasonable cost using the cloud services of leading technology solutions companies.</a:t>
            </a:r>
          </a:p>
        </p:txBody>
      </p:sp>
      <p:sp>
        <p:nvSpPr>
          <p:cNvPr id="4" name="Title 3"/>
          <p:cNvSpPr>
            <a:spLocks noGrp="1"/>
          </p:cNvSpPr>
          <p:nvPr>
            <p:ph type="title"/>
          </p:nvPr>
        </p:nvSpPr>
        <p:spPr/>
        <p:txBody>
          <a:bodyPr/>
          <a:lstStyle/>
          <a:p>
            <a:r>
              <a:rPr lang="es-ES_tradnl" dirty="0" err="1"/>
              <a:t>Integration</a:t>
            </a:r>
            <a:endParaRPr lang="en-US" dirty="0"/>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1124465"/>
            <a:ext cx="4065373" cy="5733535"/>
          </a:xfrm>
          <a:prstGeom prst="rect">
            <a:avLst/>
          </a:prstGeom>
        </p:spPr>
      </p:pic>
    </p:spTree>
    <p:extLst>
      <p:ext uri="{BB962C8B-B14F-4D97-AF65-F5344CB8AC3E}">
        <p14:creationId xmlns:p14="http://schemas.microsoft.com/office/powerpoint/2010/main" val="3680887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dirty="0"/>
              <a:t>Key Idea</a:t>
            </a:r>
          </a:p>
        </p:txBody>
      </p:sp>
      <p:sp>
        <p:nvSpPr>
          <p:cNvPr id="3" name="Rectangle 2"/>
          <p:cNvSpPr/>
          <p:nvPr/>
        </p:nvSpPr>
        <p:spPr>
          <a:xfrm>
            <a:off x="0" y="1122441"/>
            <a:ext cx="12192000" cy="5735559"/>
          </a:xfrm>
          <a:prstGeom prst="rect">
            <a:avLst/>
          </a:prstGeom>
          <a:solidFill>
            <a:srgbClr val="BBD6EF"/>
          </a:solidFill>
          <a:ln>
            <a:noFill/>
          </a:ln>
        </p:spPr>
        <p:txBody>
          <a:bodyPr spcFirstLastPara="1" wrap="square" lIns="91425" tIns="45700" rIns="91425" bIns="45700" anchor="ctr" anchorCtr="0">
            <a:normAutofit/>
          </a:bodyPr>
          <a:lstStyle/>
          <a:p>
            <a:pPr marL="101600" algn="ctr">
              <a:lnSpc>
                <a:spcPct val="90000"/>
              </a:lnSpc>
              <a:spcBef>
                <a:spcPts val="1000"/>
              </a:spcBef>
              <a:buClr>
                <a:srgbClr val="FC815F"/>
              </a:buClr>
              <a:buSzPts val="2000"/>
            </a:pPr>
            <a:endParaRPr lang="es-MX" sz="2800" b="1">
              <a:solidFill>
                <a:schemeClr val="dk1"/>
              </a:solidFill>
              <a:latin typeface="Century Gothic"/>
              <a:ea typeface="Century Gothic"/>
              <a:cs typeface="Century Gothic"/>
              <a:sym typeface="Century Gothic"/>
            </a:endParaRPr>
          </a:p>
        </p:txBody>
      </p:sp>
      <p:sp>
        <p:nvSpPr>
          <p:cNvPr id="4" name="Rectangle 3"/>
          <p:cNvSpPr/>
          <p:nvPr/>
        </p:nvSpPr>
        <p:spPr>
          <a:xfrm>
            <a:off x="1912157" y="3087351"/>
            <a:ext cx="8367686" cy="107721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101600" algn="ctr">
              <a:spcBef>
                <a:spcPts val="1000"/>
              </a:spcBef>
              <a:buClr>
                <a:srgbClr val="FC815F"/>
              </a:buClr>
              <a:buSzPts val="2000"/>
            </a:pPr>
            <a:r>
              <a:rPr lang="es-MX" sz="3200" b="1" dirty="0" err="1">
                <a:solidFill>
                  <a:schemeClr val="dk1"/>
                </a:solidFill>
                <a:effectLst>
                  <a:glow rad="114300">
                    <a:schemeClr val="bg1">
                      <a:alpha val="90000"/>
                    </a:schemeClr>
                  </a:glow>
                </a:effectLst>
                <a:latin typeface="Century Gothic"/>
                <a:ea typeface="Century Gothic"/>
                <a:cs typeface="Century Gothic"/>
              </a:rPr>
              <a:t>Spark</a:t>
            </a:r>
            <a:r>
              <a:rPr lang="es-MX" sz="3200" b="1" dirty="0">
                <a:solidFill>
                  <a:schemeClr val="dk1"/>
                </a:solidFill>
                <a:effectLst>
                  <a:glow rad="114300">
                    <a:schemeClr val="bg1">
                      <a:alpha val="90000"/>
                    </a:schemeClr>
                  </a:glow>
                </a:effectLst>
                <a:latin typeface="Century Gothic"/>
                <a:ea typeface="Century Gothic"/>
                <a:cs typeface="Century Gothic"/>
              </a:rPr>
              <a:t> </a:t>
            </a:r>
            <a:r>
              <a:rPr lang="es-MX" sz="3200" b="1" dirty="0" err="1">
                <a:solidFill>
                  <a:schemeClr val="dk1"/>
                </a:solidFill>
                <a:effectLst>
                  <a:glow rad="114300">
                    <a:schemeClr val="bg1">
                      <a:alpha val="90000"/>
                    </a:schemeClr>
                  </a:glow>
                </a:effectLst>
                <a:latin typeface="Century Gothic"/>
                <a:ea typeface="Century Gothic"/>
                <a:cs typeface="Century Gothic"/>
              </a:rPr>
              <a:t>is</a:t>
            </a:r>
            <a:r>
              <a:rPr lang="es-MX" sz="3200" b="1" dirty="0">
                <a:solidFill>
                  <a:schemeClr val="dk1"/>
                </a:solidFill>
                <a:effectLst>
                  <a:glow rad="114300">
                    <a:schemeClr val="bg1">
                      <a:alpha val="90000"/>
                    </a:schemeClr>
                  </a:glow>
                </a:effectLst>
                <a:latin typeface="Century Gothic"/>
                <a:ea typeface="Century Gothic"/>
                <a:cs typeface="Century Gothic"/>
              </a:rPr>
              <a:t> </a:t>
            </a:r>
            <a:r>
              <a:rPr lang="es-MX" sz="3200" b="1" dirty="0" err="1">
                <a:solidFill>
                  <a:schemeClr val="dk1"/>
                </a:solidFill>
                <a:effectLst>
                  <a:glow rad="114300">
                    <a:schemeClr val="bg1">
                      <a:alpha val="90000"/>
                    </a:schemeClr>
                  </a:glow>
                </a:effectLst>
                <a:latin typeface="Century Gothic"/>
                <a:ea typeface="Century Gothic"/>
                <a:cs typeface="Century Gothic"/>
              </a:rPr>
              <a:t>currently</a:t>
            </a:r>
            <a:r>
              <a:rPr lang="es-MX" sz="3200" b="1" dirty="0">
                <a:solidFill>
                  <a:schemeClr val="dk1"/>
                </a:solidFill>
                <a:effectLst>
                  <a:glow rad="114300">
                    <a:schemeClr val="bg1">
                      <a:alpha val="90000"/>
                    </a:schemeClr>
                  </a:glow>
                </a:effectLst>
                <a:latin typeface="Century Gothic"/>
                <a:ea typeface="Century Gothic"/>
                <a:cs typeface="Century Gothic"/>
              </a:rPr>
              <a:t>, </a:t>
            </a:r>
            <a:r>
              <a:rPr lang="es-MX" sz="3200" b="1" dirty="0" err="1">
                <a:solidFill>
                  <a:schemeClr val="dk1"/>
                </a:solidFill>
                <a:effectLst>
                  <a:glow rad="114300">
                    <a:schemeClr val="bg1">
                      <a:alpha val="90000"/>
                    </a:schemeClr>
                  </a:glow>
                </a:effectLst>
                <a:latin typeface="Century Gothic"/>
                <a:ea typeface="Century Gothic"/>
                <a:cs typeface="Century Gothic"/>
              </a:rPr>
              <a:t>the</a:t>
            </a:r>
            <a:r>
              <a:rPr lang="es-MX" sz="3200" b="1" dirty="0">
                <a:solidFill>
                  <a:schemeClr val="dk1"/>
                </a:solidFill>
                <a:effectLst>
                  <a:glow rad="114300">
                    <a:schemeClr val="bg1">
                      <a:alpha val="90000"/>
                    </a:schemeClr>
                  </a:glow>
                </a:effectLst>
                <a:latin typeface="Century Gothic"/>
                <a:ea typeface="Century Gothic"/>
                <a:cs typeface="Century Gothic"/>
              </a:rPr>
              <a:t> </a:t>
            </a:r>
            <a:r>
              <a:rPr lang="es-MX" sz="3200" b="1" dirty="0" err="1">
                <a:solidFill>
                  <a:schemeClr val="dk1"/>
                </a:solidFill>
                <a:effectLst>
                  <a:glow rad="114300">
                    <a:schemeClr val="bg1">
                      <a:alpha val="90000"/>
                    </a:schemeClr>
                  </a:glow>
                </a:effectLst>
                <a:latin typeface="Century Gothic"/>
                <a:ea typeface="Century Gothic"/>
                <a:cs typeface="Century Gothic"/>
              </a:rPr>
              <a:t>most</a:t>
            </a:r>
            <a:r>
              <a:rPr lang="es-MX" sz="3200" b="1" dirty="0">
                <a:solidFill>
                  <a:schemeClr val="dk1"/>
                </a:solidFill>
                <a:effectLst>
                  <a:glow rad="114300">
                    <a:schemeClr val="bg1">
                      <a:alpha val="90000"/>
                    </a:schemeClr>
                  </a:glow>
                </a:effectLst>
                <a:latin typeface="Century Gothic"/>
                <a:ea typeface="Century Gothic"/>
                <a:cs typeface="Century Gothic"/>
              </a:rPr>
              <a:t> </a:t>
            </a:r>
            <a:r>
              <a:rPr lang="es-MX" sz="3200" b="1" dirty="0" err="1">
                <a:solidFill>
                  <a:schemeClr val="dk1"/>
                </a:solidFill>
                <a:effectLst>
                  <a:glow rad="114300">
                    <a:schemeClr val="bg1">
                      <a:alpha val="90000"/>
                    </a:schemeClr>
                  </a:glow>
                </a:effectLst>
                <a:latin typeface="Century Gothic"/>
                <a:ea typeface="Century Gothic"/>
                <a:cs typeface="Century Gothic"/>
              </a:rPr>
              <a:t>widely</a:t>
            </a:r>
            <a:r>
              <a:rPr lang="es-MX" sz="3200" b="1" dirty="0">
                <a:solidFill>
                  <a:schemeClr val="dk1"/>
                </a:solidFill>
                <a:effectLst>
                  <a:glow rad="114300">
                    <a:schemeClr val="bg1">
                      <a:alpha val="90000"/>
                    </a:schemeClr>
                  </a:glow>
                </a:effectLst>
                <a:latin typeface="Century Gothic"/>
                <a:ea typeface="Century Gothic"/>
                <a:cs typeface="Century Gothic"/>
              </a:rPr>
              <a:t> </a:t>
            </a:r>
            <a:r>
              <a:rPr lang="es-MX" sz="3200" b="1" dirty="0" err="1">
                <a:solidFill>
                  <a:schemeClr val="dk1"/>
                </a:solidFill>
                <a:effectLst>
                  <a:glow rad="114300">
                    <a:schemeClr val="bg1">
                      <a:alpha val="90000"/>
                    </a:schemeClr>
                  </a:glow>
                </a:effectLst>
                <a:latin typeface="Century Gothic"/>
                <a:ea typeface="Century Gothic"/>
                <a:cs typeface="Century Gothic"/>
              </a:rPr>
              <a:t>used</a:t>
            </a:r>
            <a:r>
              <a:rPr lang="es-MX" sz="3200" b="1" dirty="0">
                <a:solidFill>
                  <a:schemeClr val="dk1"/>
                </a:solidFill>
                <a:effectLst>
                  <a:glow rad="114300">
                    <a:schemeClr val="bg1">
                      <a:alpha val="90000"/>
                    </a:schemeClr>
                  </a:glow>
                </a:effectLst>
                <a:latin typeface="Century Gothic"/>
                <a:ea typeface="Century Gothic"/>
                <a:cs typeface="Century Gothic"/>
              </a:rPr>
              <a:t> Big Data </a:t>
            </a:r>
            <a:r>
              <a:rPr lang="es-MX" sz="3200" b="1" dirty="0" err="1">
                <a:solidFill>
                  <a:schemeClr val="dk1"/>
                </a:solidFill>
                <a:effectLst>
                  <a:glow rad="114300">
                    <a:schemeClr val="bg1">
                      <a:alpha val="90000"/>
                    </a:schemeClr>
                  </a:glow>
                </a:effectLst>
                <a:latin typeface="Century Gothic"/>
                <a:ea typeface="Century Gothic"/>
                <a:cs typeface="Century Gothic"/>
              </a:rPr>
              <a:t>ecosystem</a:t>
            </a:r>
            <a:endParaRPr lang="en-US" sz="3200" b="1" dirty="0">
              <a:solidFill>
                <a:schemeClr val="dk1"/>
              </a:solidFill>
              <a:effectLst>
                <a:glow rad="114300">
                  <a:schemeClr val="bg1">
                    <a:alpha val="90000"/>
                  </a:schemeClr>
                </a:glow>
              </a:effectLst>
              <a:latin typeface="Century Gothic"/>
              <a:ea typeface="Century Gothic"/>
              <a:cs typeface="Century Gothic"/>
            </a:endParaRPr>
          </a:p>
        </p:txBody>
      </p:sp>
    </p:spTree>
    <p:extLst>
      <p:ext uri="{BB962C8B-B14F-4D97-AF65-F5344CB8AC3E}">
        <p14:creationId xmlns:p14="http://schemas.microsoft.com/office/powerpoint/2010/main" val="3979175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6670766" y="1368735"/>
            <a:ext cx="5185437" cy="5265119"/>
          </a:xfrm>
        </p:spPr>
        <p:txBody>
          <a:bodyPr>
            <a:normAutofit/>
          </a:bodyPr>
          <a:lstStyle/>
          <a:p>
            <a:r>
              <a:rPr lang="en-US" sz="2800" dirty="0"/>
              <a:t>Understand the characteristics of </a:t>
            </a:r>
            <a:r>
              <a:rPr lang="en-US" sz="2800" dirty="0">
                <a:solidFill>
                  <a:srgbClr val="0070C0"/>
                </a:solidFill>
              </a:rPr>
              <a:t>Big Data </a:t>
            </a:r>
            <a:r>
              <a:rPr lang="en-US" sz="2800" dirty="0"/>
              <a:t>and the </a:t>
            </a:r>
            <a:r>
              <a:rPr lang="en-US" sz="2800" dirty="0">
                <a:solidFill>
                  <a:srgbClr val="0070C0"/>
                </a:solidFill>
              </a:rPr>
              <a:t>Spark</a:t>
            </a:r>
            <a:r>
              <a:rPr lang="en-US" sz="2800" dirty="0"/>
              <a:t> environment</a:t>
            </a:r>
            <a:endParaRPr lang="es-MX" sz="2800" dirty="0"/>
          </a:p>
        </p:txBody>
      </p:sp>
      <p:sp>
        <p:nvSpPr>
          <p:cNvPr id="7" name="Title 6"/>
          <p:cNvSpPr>
            <a:spLocks noGrp="1"/>
          </p:cNvSpPr>
          <p:nvPr>
            <p:ph type="title"/>
          </p:nvPr>
        </p:nvSpPr>
        <p:spPr>
          <a:xfrm>
            <a:off x="2990850" y="227633"/>
            <a:ext cx="7921585" cy="658694"/>
          </a:xfrm>
        </p:spPr>
        <p:txBody>
          <a:bodyPr/>
          <a:lstStyle/>
          <a:p>
            <a:r>
              <a:rPr lang="es-ES_tradnl" dirty="0" err="1"/>
              <a:t>Specific</a:t>
            </a:r>
            <a:r>
              <a:rPr lang="es-ES_tradnl" dirty="0"/>
              <a:t> </a:t>
            </a:r>
            <a:r>
              <a:rPr lang="es-ES_tradnl" dirty="0" err="1"/>
              <a:t>Goals</a:t>
            </a:r>
            <a:endParaRPr lang="es-MX" dirty="0"/>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2" y="1113960"/>
            <a:ext cx="6400801" cy="5744040"/>
          </a:xfrm>
          <a:prstGeom prst="rect">
            <a:avLst/>
          </a:prstGeom>
          <a:ln>
            <a:noFill/>
          </a:ln>
          <a:effectLst>
            <a:outerShdw blurRad="292100" dist="139700" dir="2700000" algn="tl" rotWithShape="0">
              <a:srgbClr val="333333">
                <a:alpha val="65000"/>
              </a:srgbClr>
            </a:outerShdw>
          </a:effectLst>
        </p:spPr>
      </p:pic>
      <p:sp>
        <p:nvSpPr>
          <p:cNvPr id="3" name="Rectangle 1">
            <a:extLst>
              <a:ext uri="{FF2B5EF4-FFF2-40B4-BE49-F238E27FC236}">
                <a16:creationId xmlns:a16="http://schemas.microsoft.com/office/drawing/2014/main" id="{AE0FDB22-1A37-4747-BB48-3D77C5CB2D6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a:ln>
                  <a:noFill/>
                </a:ln>
                <a:solidFill>
                  <a:schemeClr val="tx1"/>
                </a:solidFill>
                <a:effectLst/>
                <a:latin typeface="Arial Unicode MS"/>
              </a:rPr>
              <a:t>Understand the characteristics of Big Data and the Spark environment</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566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99246" y="2146563"/>
            <a:ext cx="9751043" cy="4094079"/>
            <a:chOff x="710313" y="2160812"/>
            <a:chExt cx="9751043" cy="4094079"/>
          </a:xfrm>
        </p:grpSpPr>
        <p:sp>
          <p:nvSpPr>
            <p:cNvPr id="27" name="Rectangle 26"/>
            <p:cNvSpPr/>
            <p:nvPr/>
          </p:nvSpPr>
          <p:spPr>
            <a:xfrm>
              <a:off x="1144265" y="2187544"/>
              <a:ext cx="9317091" cy="863007"/>
            </a:xfrm>
            <a:prstGeom prst="rect">
              <a:avLst/>
            </a:prstGeom>
            <a:solidFill>
              <a:srgbClr val="091223"/>
            </a:solidFill>
            <a:ln>
              <a:noFill/>
            </a:ln>
            <a:effectLst/>
          </p:spPr>
          <p:style>
            <a:lnRef idx="0">
              <a:scrgbClr r="0" g="0" b="0"/>
            </a:lnRef>
            <a:fillRef idx="3">
              <a:scrgbClr r="0" g="0" b="0"/>
            </a:fillRef>
            <a:effectRef idx="2">
              <a:scrgbClr r="0" g="0" b="0"/>
            </a:effectRef>
            <a:fontRef idx="minor">
              <a:schemeClr val="lt1"/>
            </a:fontRef>
          </p:style>
        </p:sp>
        <p:sp>
          <p:nvSpPr>
            <p:cNvPr id="14" name="Oval 13"/>
            <p:cNvSpPr/>
            <p:nvPr/>
          </p:nvSpPr>
          <p:spPr>
            <a:xfrm>
              <a:off x="710313" y="2160812"/>
              <a:ext cx="890593" cy="890593"/>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z="152400" prstMaterial="matte">
              <a:bevelT w="127000" h="63500"/>
            </a:sp3d>
          </p:spPr>
          <p:style>
            <a:lnRef idx="1">
              <a:scrgbClr r="0" g="0" b="0"/>
            </a:lnRef>
            <a:fillRef idx="1">
              <a:schemeClr val="lt1">
                <a:hueOff val="0"/>
                <a:satOff val="0"/>
                <a:lumOff val="0"/>
                <a:alphaOff val="0"/>
              </a:schemeClr>
            </a:fillRef>
            <a:effectRef idx="2">
              <a:scrgbClr r="0" g="0" b="0"/>
            </a:effectRef>
            <a:fontRef idx="minor">
              <a:schemeClr val="dk1">
                <a:hueOff val="0"/>
                <a:satOff val="0"/>
                <a:lumOff val="0"/>
                <a:alphaOff val="0"/>
              </a:schemeClr>
            </a:fontRef>
          </p:style>
        </p:sp>
        <p:sp>
          <p:nvSpPr>
            <p:cNvPr id="25" name="Rectangle 24"/>
            <p:cNvSpPr/>
            <p:nvPr/>
          </p:nvSpPr>
          <p:spPr>
            <a:xfrm>
              <a:off x="1144265" y="3265005"/>
              <a:ext cx="9317091" cy="863007"/>
            </a:xfrm>
            <a:prstGeom prst="rect">
              <a:avLst/>
            </a:prstGeom>
            <a:solidFill>
              <a:srgbClr val="1C3D61"/>
            </a:solidFill>
            <a:ln>
              <a:noFill/>
            </a:ln>
            <a:effectLst/>
          </p:spPr>
          <p:style>
            <a:lnRef idx="0">
              <a:scrgbClr r="0" g="0" b="0"/>
            </a:lnRef>
            <a:fillRef idx="3">
              <a:scrgbClr r="0" g="0" b="0"/>
            </a:fillRef>
            <a:effectRef idx="2">
              <a:scrgbClr r="0" g="0" b="0"/>
            </a:effectRef>
            <a:fontRef idx="minor">
              <a:schemeClr val="lt1"/>
            </a:fontRef>
          </p:style>
        </p:sp>
        <p:sp>
          <p:nvSpPr>
            <p:cNvPr id="16" name="Oval 15"/>
            <p:cNvSpPr/>
            <p:nvPr/>
          </p:nvSpPr>
          <p:spPr>
            <a:xfrm>
              <a:off x="710313" y="3238861"/>
              <a:ext cx="890593" cy="890593"/>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z="152400" prstMaterial="matte">
              <a:bevelT w="127000" h="63500"/>
            </a:sp3d>
          </p:spPr>
          <p:style>
            <a:lnRef idx="1">
              <a:scrgbClr r="0" g="0" b="0"/>
            </a:lnRef>
            <a:fillRef idx="1">
              <a:schemeClr val="lt1">
                <a:hueOff val="0"/>
                <a:satOff val="0"/>
                <a:lumOff val="0"/>
                <a:alphaOff val="0"/>
              </a:schemeClr>
            </a:fillRef>
            <a:effectRef idx="2">
              <a:scrgbClr r="0" g="0" b="0"/>
            </a:effectRef>
            <a:fontRef idx="minor">
              <a:schemeClr val="dk1">
                <a:hueOff val="0"/>
                <a:satOff val="0"/>
                <a:lumOff val="0"/>
                <a:alphaOff val="0"/>
              </a:schemeClr>
            </a:fontRef>
          </p:style>
        </p:sp>
        <p:sp>
          <p:nvSpPr>
            <p:cNvPr id="23" name="Rectangle 22"/>
            <p:cNvSpPr/>
            <p:nvPr/>
          </p:nvSpPr>
          <p:spPr>
            <a:xfrm>
              <a:off x="1144265" y="4346257"/>
              <a:ext cx="9317091" cy="863007"/>
            </a:xfrm>
            <a:prstGeom prst="rect">
              <a:avLst/>
            </a:prstGeom>
            <a:solidFill>
              <a:srgbClr val="149491"/>
            </a:solidFill>
            <a:ln>
              <a:noFill/>
            </a:ln>
            <a:effectLst/>
          </p:spPr>
          <p:style>
            <a:lnRef idx="0">
              <a:scrgbClr r="0" g="0" b="0"/>
            </a:lnRef>
            <a:fillRef idx="3">
              <a:scrgbClr r="0" g="0" b="0"/>
            </a:fillRef>
            <a:effectRef idx="2">
              <a:scrgbClr r="0" g="0" b="0"/>
            </a:effectRef>
            <a:fontRef idx="minor">
              <a:schemeClr val="lt1"/>
            </a:fontRef>
          </p:style>
        </p:sp>
        <p:sp>
          <p:nvSpPr>
            <p:cNvPr id="18" name="Oval 17"/>
            <p:cNvSpPr/>
            <p:nvPr/>
          </p:nvSpPr>
          <p:spPr>
            <a:xfrm>
              <a:off x="710313" y="4307758"/>
              <a:ext cx="890593" cy="890593"/>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z="152400" prstMaterial="matte">
              <a:bevelT w="127000" h="63500"/>
            </a:sp3d>
          </p:spPr>
          <p:style>
            <a:lnRef idx="1">
              <a:scrgbClr r="0" g="0" b="0"/>
            </a:lnRef>
            <a:fillRef idx="1">
              <a:schemeClr val="lt1">
                <a:hueOff val="0"/>
                <a:satOff val="0"/>
                <a:lumOff val="0"/>
                <a:alphaOff val="0"/>
              </a:schemeClr>
            </a:fillRef>
            <a:effectRef idx="2">
              <a:scrgbClr r="0" g="0" b="0"/>
            </a:effectRef>
            <a:fontRef idx="minor">
              <a:schemeClr val="dk1">
                <a:hueOff val="0"/>
                <a:satOff val="0"/>
                <a:lumOff val="0"/>
                <a:alphaOff val="0"/>
              </a:schemeClr>
            </a:fontRef>
          </p:style>
        </p:sp>
        <p:sp>
          <p:nvSpPr>
            <p:cNvPr id="21" name="Rectangle 20"/>
            <p:cNvSpPr/>
            <p:nvPr/>
          </p:nvSpPr>
          <p:spPr>
            <a:xfrm>
              <a:off x="1144265" y="5378549"/>
              <a:ext cx="9317091" cy="862093"/>
            </a:xfrm>
            <a:prstGeom prst="rect">
              <a:avLst/>
            </a:prstGeom>
            <a:solidFill>
              <a:srgbClr val="47333C"/>
            </a:solidFill>
            <a:ln>
              <a:noFill/>
            </a:ln>
            <a:effectLst/>
          </p:spPr>
          <p:style>
            <a:lnRef idx="0">
              <a:scrgbClr r="0" g="0" b="0"/>
            </a:lnRef>
            <a:fillRef idx="3">
              <a:scrgbClr r="0" g="0" b="0"/>
            </a:fillRef>
            <a:effectRef idx="2">
              <a:scrgbClr r="0" g="0" b="0"/>
            </a:effectRef>
            <a:fontRef idx="minor">
              <a:schemeClr val="lt1"/>
            </a:fontRef>
          </p:style>
        </p:sp>
        <p:sp>
          <p:nvSpPr>
            <p:cNvPr id="20" name="Oval 19"/>
            <p:cNvSpPr/>
            <p:nvPr/>
          </p:nvSpPr>
          <p:spPr>
            <a:xfrm>
              <a:off x="710313" y="5364298"/>
              <a:ext cx="890593" cy="890593"/>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z="152400" prstMaterial="matte">
              <a:bevelT w="127000" h="63500"/>
            </a:sp3d>
          </p:spPr>
          <p:style>
            <a:lnRef idx="1">
              <a:scrgbClr r="0" g="0" b="0"/>
            </a:lnRef>
            <a:fillRef idx="1">
              <a:schemeClr val="lt1">
                <a:hueOff val="0"/>
                <a:satOff val="0"/>
                <a:lumOff val="0"/>
                <a:alphaOff val="0"/>
              </a:schemeClr>
            </a:fillRef>
            <a:effectRef idx="2">
              <a:scrgbClr r="0" g="0" b="0"/>
            </a:effectRef>
            <a:fontRef idx="minor">
              <a:schemeClr val="dk1">
                <a:hueOff val="0"/>
                <a:satOff val="0"/>
                <a:lumOff val="0"/>
                <a:alphaOff val="0"/>
              </a:schemeClr>
            </a:fontRef>
          </p:style>
        </p:sp>
      </p:grpSp>
      <p:sp>
        <p:nvSpPr>
          <p:cNvPr id="11" name="Title 10"/>
          <p:cNvSpPr>
            <a:spLocks noGrp="1"/>
          </p:cNvSpPr>
          <p:nvPr>
            <p:ph type="title"/>
          </p:nvPr>
        </p:nvSpPr>
        <p:spPr/>
        <p:txBody>
          <a:bodyPr/>
          <a:lstStyle/>
          <a:p>
            <a:r>
              <a:rPr lang="es-ES_tradnl" dirty="0"/>
              <a:t>Panorama</a:t>
            </a:r>
            <a:endParaRPr lang="en-US" dirty="0"/>
          </a:p>
        </p:txBody>
      </p:sp>
      <p:sp>
        <p:nvSpPr>
          <p:cNvPr id="28" name="TextBox 27"/>
          <p:cNvSpPr txBox="1"/>
          <p:nvPr/>
        </p:nvSpPr>
        <p:spPr>
          <a:xfrm>
            <a:off x="1888179" y="2248184"/>
            <a:ext cx="8480181" cy="713229"/>
          </a:xfrm>
          <a:prstGeom prst="rect">
            <a:avLst/>
          </a:prstGeom>
          <a:scene3d>
            <a:camera prst="orthographicFront">
              <a:rot lat="0" lon="0" rev="0"/>
            </a:camera>
            <a:lightRig rig="balanced" dir="t">
              <a:rot lat="0" lon="0" rev="87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565527" tIns="50800" rIns="50800" bIns="50800" numCol="1" spcCol="1270" anchor="ctr" anchorCtr="0">
            <a:noAutofit/>
          </a:bodyPr>
          <a:lstStyle/>
          <a:p>
            <a:pPr lvl="0" algn="l" defTabSz="889000">
              <a:lnSpc>
                <a:spcPts val="2200"/>
              </a:lnSpc>
              <a:spcBef>
                <a:spcPts val="500"/>
              </a:spcBef>
              <a:spcAft>
                <a:spcPts val="500"/>
              </a:spcAft>
            </a:pPr>
            <a:r>
              <a:rPr lang="es-ES" sz="2000" b="1" kern="1200" dirty="0" err="1">
                <a:latin typeface="Century Gothic" panose="020B0502020202020204" pitchFamily="34" charset="0"/>
              </a:rPr>
              <a:t>Subject</a:t>
            </a:r>
            <a:r>
              <a:rPr lang="es-ES" sz="2000" b="1" kern="1200" dirty="0">
                <a:latin typeface="Century Gothic" panose="020B0502020202020204" pitchFamily="34" charset="0"/>
              </a:rPr>
              <a:t> 1: </a:t>
            </a:r>
            <a:r>
              <a:rPr lang="es-ES" sz="2000" b="1" kern="1200" dirty="0" err="1">
                <a:latin typeface="Century Gothic" panose="020B0502020202020204" pitchFamily="34" charset="0"/>
              </a:rPr>
              <a:t>Introduction</a:t>
            </a:r>
            <a:r>
              <a:rPr lang="es-ES" sz="2000" b="1" kern="1200" dirty="0">
                <a:latin typeface="Century Gothic" panose="020B0502020202020204" pitchFamily="34" charset="0"/>
              </a:rPr>
              <a:t> </a:t>
            </a:r>
            <a:r>
              <a:rPr lang="es-ES" sz="2000" b="1" kern="1200" dirty="0" err="1">
                <a:latin typeface="Century Gothic" panose="020B0502020202020204" pitchFamily="34" charset="0"/>
              </a:rPr>
              <a:t>to</a:t>
            </a:r>
            <a:r>
              <a:rPr lang="es-ES" sz="2000" b="1" kern="1200" dirty="0">
                <a:latin typeface="Century Gothic" panose="020B0502020202020204" pitchFamily="34" charset="0"/>
              </a:rPr>
              <a:t> Big Data</a:t>
            </a:r>
            <a:endParaRPr lang="en-US" sz="2000" b="1" kern="1200" dirty="0">
              <a:latin typeface="Century Gothic" panose="020B0502020202020204" pitchFamily="34" charset="0"/>
            </a:endParaRPr>
          </a:p>
        </p:txBody>
      </p:sp>
      <p:sp>
        <p:nvSpPr>
          <p:cNvPr id="26" name="TextBox 25"/>
          <p:cNvSpPr txBox="1"/>
          <p:nvPr/>
        </p:nvSpPr>
        <p:spPr>
          <a:xfrm>
            <a:off x="1888179" y="3325645"/>
            <a:ext cx="8480181" cy="713229"/>
          </a:xfrm>
          <a:prstGeom prst="rect">
            <a:avLst/>
          </a:prstGeom>
          <a:scene3d>
            <a:camera prst="orthographicFront">
              <a:rot lat="0" lon="0" rev="0"/>
            </a:camera>
            <a:lightRig rig="balanced" dir="t">
              <a:rot lat="0" lon="0" rev="87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565527" tIns="50800" rIns="50800" bIns="50800" numCol="1" spcCol="1270" anchor="ctr" anchorCtr="0">
            <a:noAutofit/>
          </a:bodyPr>
          <a:lstStyle>
            <a:defPPr>
              <a:defRPr lang="es-ES_tradnl"/>
            </a:defPPr>
            <a:lvl1pPr lvl="0" defTabSz="889000">
              <a:lnSpc>
                <a:spcPct val="90000"/>
              </a:lnSpc>
              <a:spcBef>
                <a:spcPct val="0"/>
              </a:spcBef>
              <a:spcAft>
                <a:spcPct val="35000"/>
              </a:spcAft>
              <a:defRPr sz="2000" b="1">
                <a:latin typeface="Century Gothic" panose="020B0502020202020204" pitchFamily="34" charset="0"/>
              </a:defRPr>
            </a:lvl1pPr>
          </a:lstStyle>
          <a:p>
            <a:pPr>
              <a:lnSpc>
                <a:spcPts val="2200"/>
              </a:lnSpc>
              <a:spcBef>
                <a:spcPts val="500"/>
              </a:spcBef>
              <a:spcAft>
                <a:spcPts val="500"/>
              </a:spcAft>
            </a:pPr>
            <a:r>
              <a:rPr lang="es-MX" dirty="0" err="1"/>
              <a:t>Subject</a:t>
            </a:r>
            <a:r>
              <a:rPr lang="es-MX" dirty="0"/>
              <a:t> 2: </a:t>
            </a:r>
            <a:r>
              <a:rPr lang="es-MX" dirty="0" err="1"/>
              <a:t>Introduction</a:t>
            </a:r>
            <a:r>
              <a:rPr lang="es-MX" dirty="0"/>
              <a:t> </a:t>
            </a:r>
            <a:r>
              <a:rPr lang="es-MX" dirty="0" err="1"/>
              <a:t>to</a:t>
            </a:r>
            <a:r>
              <a:rPr lang="es-MX" dirty="0"/>
              <a:t> </a:t>
            </a:r>
            <a:r>
              <a:rPr lang="es-MX" dirty="0" err="1"/>
              <a:t>Spark</a:t>
            </a:r>
            <a:r>
              <a:rPr lang="es-MX" dirty="0"/>
              <a:t> </a:t>
            </a:r>
            <a:r>
              <a:rPr lang="es-MX" dirty="0" err="1"/>
              <a:t>Environment</a:t>
            </a:r>
            <a:endParaRPr lang="es-MX" dirty="0"/>
          </a:p>
        </p:txBody>
      </p:sp>
      <p:sp>
        <p:nvSpPr>
          <p:cNvPr id="24" name="TextBox 23"/>
          <p:cNvSpPr txBox="1"/>
          <p:nvPr/>
        </p:nvSpPr>
        <p:spPr>
          <a:xfrm>
            <a:off x="1888179" y="4406897"/>
            <a:ext cx="8480181" cy="713229"/>
          </a:xfrm>
          <a:prstGeom prst="rect">
            <a:avLst/>
          </a:prstGeom>
          <a:scene3d>
            <a:camera prst="orthographicFront">
              <a:rot lat="0" lon="0" rev="0"/>
            </a:camera>
            <a:lightRig rig="balanced" dir="t">
              <a:rot lat="0" lon="0" rev="87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565527" tIns="50800" rIns="50800" bIns="50800" numCol="1" spcCol="1270" anchor="ctr" anchorCtr="0">
            <a:noAutofit/>
          </a:bodyPr>
          <a:lstStyle>
            <a:defPPr>
              <a:defRPr lang="es-ES_tradnl"/>
            </a:defPPr>
            <a:lvl1pPr lvl="0" defTabSz="889000">
              <a:lnSpc>
                <a:spcPct val="90000"/>
              </a:lnSpc>
              <a:spcBef>
                <a:spcPct val="0"/>
              </a:spcBef>
              <a:spcAft>
                <a:spcPct val="35000"/>
              </a:spcAft>
              <a:defRPr sz="2000" b="1">
                <a:latin typeface="Century Gothic" panose="020B0502020202020204" pitchFamily="34" charset="0"/>
              </a:defRPr>
            </a:lvl1pPr>
          </a:lstStyle>
          <a:p>
            <a:pPr>
              <a:lnSpc>
                <a:spcPts val="2200"/>
              </a:lnSpc>
              <a:spcBef>
                <a:spcPts val="500"/>
              </a:spcBef>
              <a:spcAft>
                <a:spcPts val="500"/>
              </a:spcAft>
            </a:pPr>
            <a:r>
              <a:rPr lang="es-MX" dirty="0" err="1"/>
              <a:t>Subject</a:t>
            </a:r>
            <a:r>
              <a:rPr lang="es-MX" dirty="0"/>
              <a:t> 3: </a:t>
            </a:r>
            <a:r>
              <a:rPr lang="es-MX" dirty="0" err="1"/>
              <a:t>Using</a:t>
            </a:r>
            <a:r>
              <a:rPr lang="es-MX" dirty="0"/>
              <a:t> data in </a:t>
            </a:r>
            <a:r>
              <a:rPr lang="es-MX" dirty="0" err="1"/>
              <a:t>Spark</a:t>
            </a:r>
            <a:r>
              <a:rPr lang="es-MX" dirty="0"/>
              <a:t>: </a:t>
            </a:r>
            <a:r>
              <a:rPr lang="es-MX" dirty="0" err="1"/>
              <a:t>RDDs</a:t>
            </a:r>
            <a:r>
              <a:rPr lang="es-MX" dirty="0"/>
              <a:t> and </a:t>
            </a:r>
            <a:r>
              <a:rPr lang="es-MX" dirty="0" err="1"/>
              <a:t>Dataframes</a:t>
            </a:r>
            <a:endParaRPr lang="es-MX" dirty="0"/>
          </a:p>
        </p:txBody>
      </p:sp>
      <p:sp>
        <p:nvSpPr>
          <p:cNvPr id="22" name="TextBox 21"/>
          <p:cNvSpPr txBox="1"/>
          <p:nvPr/>
        </p:nvSpPr>
        <p:spPr>
          <a:xfrm>
            <a:off x="1888179" y="5439109"/>
            <a:ext cx="8480181" cy="712474"/>
          </a:xfrm>
          <a:prstGeom prst="rect">
            <a:avLst/>
          </a:prstGeom>
          <a:scene3d>
            <a:camera prst="orthographicFront">
              <a:rot lat="0" lon="0" rev="0"/>
            </a:camera>
            <a:lightRig rig="balanced" dir="t">
              <a:rot lat="0" lon="0" rev="87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565527" tIns="50800" rIns="50800" bIns="50800" numCol="1" spcCol="1270" anchor="ctr" anchorCtr="0">
            <a:noAutofit/>
          </a:bodyPr>
          <a:lstStyle>
            <a:defPPr>
              <a:defRPr lang="es-ES_tradnl"/>
            </a:defPPr>
            <a:lvl1pPr lvl="0" defTabSz="889000">
              <a:lnSpc>
                <a:spcPct val="90000"/>
              </a:lnSpc>
              <a:spcBef>
                <a:spcPct val="0"/>
              </a:spcBef>
              <a:spcAft>
                <a:spcPct val="35000"/>
              </a:spcAft>
              <a:defRPr sz="2000" b="1">
                <a:latin typeface="Century Gothic" panose="020B0502020202020204" pitchFamily="34" charset="0"/>
              </a:defRPr>
            </a:lvl1pPr>
          </a:lstStyle>
          <a:p>
            <a:pPr>
              <a:lnSpc>
                <a:spcPts val="2200"/>
              </a:lnSpc>
              <a:spcBef>
                <a:spcPts val="500"/>
              </a:spcBef>
              <a:spcAft>
                <a:spcPts val="500"/>
              </a:spcAft>
            </a:pPr>
            <a:r>
              <a:rPr lang="es-MX" dirty="0" err="1"/>
              <a:t>Appy</a:t>
            </a:r>
            <a:r>
              <a:rPr lang="es-MX" dirty="0"/>
              <a:t> </a:t>
            </a:r>
            <a:r>
              <a:rPr lang="es-MX" dirty="0" err="1"/>
              <a:t>knowledge</a:t>
            </a:r>
            <a:endParaRPr lang="es-MX" dirty="0"/>
          </a:p>
        </p:txBody>
      </p:sp>
    </p:spTree>
    <p:extLst>
      <p:ext uri="{BB962C8B-B14F-4D97-AF65-F5344CB8AC3E}">
        <p14:creationId xmlns:p14="http://schemas.microsoft.com/office/powerpoint/2010/main" val="347543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99246" y="2146563"/>
            <a:ext cx="9751043" cy="4094079"/>
            <a:chOff x="710313" y="2160812"/>
            <a:chExt cx="9751043" cy="4094079"/>
          </a:xfrm>
        </p:grpSpPr>
        <p:sp>
          <p:nvSpPr>
            <p:cNvPr id="27" name="Rectangle 26"/>
            <p:cNvSpPr/>
            <p:nvPr/>
          </p:nvSpPr>
          <p:spPr>
            <a:xfrm>
              <a:off x="1144265" y="2187544"/>
              <a:ext cx="9317091" cy="863007"/>
            </a:xfrm>
            <a:prstGeom prst="rect">
              <a:avLst/>
            </a:prstGeom>
            <a:solidFill>
              <a:srgbClr val="D9D9D9"/>
            </a:solidFill>
            <a:ln>
              <a:noFill/>
            </a:ln>
            <a:effectLst/>
          </p:spPr>
          <p:style>
            <a:lnRef idx="0">
              <a:scrgbClr r="0" g="0" b="0"/>
            </a:lnRef>
            <a:fillRef idx="3">
              <a:scrgbClr r="0" g="0" b="0"/>
            </a:fillRef>
            <a:effectRef idx="2">
              <a:scrgbClr r="0" g="0" b="0"/>
            </a:effectRef>
            <a:fontRef idx="minor">
              <a:schemeClr val="lt1"/>
            </a:fontRef>
          </p:style>
        </p:sp>
        <p:sp>
          <p:nvSpPr>
            <p:cNvPr id="14" name="Oval 13"/>
            <p:cNvSpPr/>
            <p:nvPr/>
          </p:nvSpPr>
          <p:spPr>
            <a:xfrm>
              <a:off x="710313" y="2160812"/>
              <a:ext cx="890593" cy="890593"/>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z="152400" prstMaterial="matte">
              <a:bevelT w="127000" h="63500"/>
            </a:sp3d>
          </p:spPr>
          <p:style>
            <a:lnRef idx="1">
              <a:scrgbClr r="0" g="0" b="0"/>
            </a:lnRef>
            <a:fillRef idx="1">
              <a:schemeClr val="lt1">
                <a:hueOff val="0"/>
                <a:satOff val="0"/>
                <a:lumOff val="0"/>
                <a:alphaOff val="0"/>
              </a:schemeClr>
            </a:fillRef>
            <a:effectRef idx="2">
              <a:scrgbClr r="0" g="0" b="0"/>
            </a:effectRef>
            <a:fontRef idx="minor">
              <a:schemeClr val="dk1">
                <a:hueOff val="0"/>
                <a:satOff val="0"/>
                <a:lumOff val="0"/>
                <a:alphaOff val="0"/>
              </a:schemeClr>
            </a:fontRef>
          </p:style>
        </p:sp>
        <p:sp>
          <p:nvSpPr>
            <p:cNvPr id="25" name="Rectangle 24"/>
            <p:cNvSpPr/>
            <p:nvPr/>
          </p:nvSpPr>
          <p:spPr>
            <a:xfrm>
              <a:off x="1144265" y="3265005"/>
              <a:ext cx="9317091" cy="863007"/>
            </a:xfrm>
            <a:prstGeom prst="rect">
              <a:avLst/>
            </a:prstGeom>
            <a:solidFill>
              <a:schemeClr val="tx1"/>
            </a:solidFill>
            <a:ln>
              <a:noFill/>
            </a:ln>
            <a:effectLst/>
          </p:spPr>
          <p:style>
            <a:lnRef idx="0">
              <a:scrgbClr r="0" g="0" b="0"/>
            </a:lnRef>
            <a:fillRef idx="3">
              <a:scrgbClr r="0" g="0" b="0"/>
            </a:fillRef>
            <a:effectRef idx="2">
              <a:scrgbClr r="0" g="0" b="0"/>
            </a:effectRef>
            <a:fontRef idx="minor">
              <a:schemeClr val="lt1"/>
            </a:fontRef>
          </p:style>
        </p:sp>
        <p:sp>
          <p:nvSpPr>
            <p:cNvPr id="16" name="Oval 15"/>
            <p:cNvSpPr/>
            <p:nvPr/>
          </p:nvSpPr>
          <p:spPr>
            <a:xfrm>
              <a:off x="710313" y="3238861"/>
              <a:ext cx="890593" cy="890593"/>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z="152400" prstMaterial="matte">
              <a:bevelT w="127000" h="63500"/>
            </a:sp3d>
          </p:spPr>
          <p:style>
            <a:lnRef idx="1">
              <a:scrgbClr r="0" g="0" b="0"/>
            </a:lnRef>
            <a:fillRef idx="1">
              <a:schemeClr val="lt1">
                <a:hueOff val="0"/>
                <a:satOff val="0"/>
                <a:lumOff val="0"/>
                <a:alphaOff val="0"/>
              </a:schemeClr>
            </a:fillRef>
            <a:effectRef idx="2">
              <a:scrgbClr r="0" g="0" b="0"/>
            </a:effectRef>
            <a:fontRef idx="minor">
              <a:schemeClr val="dk1">
                <a:hueOff val="0"/>
                <a:satOff val="0"/>
                <a:lumOff val="0"/>
                <a:alphaOff val="0"/>
              </a:schemeClr>
            </a:fontRef>
          </p:style>
        </p:sp>
        <p:sp>
          <p:nvSpPr>
            <p:cNvPr id="23" name="Rectangle 22"/>
            <p:cNvSpPr/>
            <p:nvPr/>
          </p:nvSpPr>
          <p:spPr>
            <a:xfrm>
              <a:off x="1144265" y="4346257"/>
              <a:ext cx="9317091" cy="863007"/>
            </a:xfrm>
            <a:prstGeom prst="rect">
              <a:avLst/>
            </a:prstGeom>
            <a:solidFill>
              <a:schemeClr val="bg1">
                <a:lumMod val="85000"/>
              </a:schemeClr>
            </a:solidFill>
            <a:ln>
              <a:noFill/>
            </a:ln>
            <a:effectLst/>
          </p:spPr>
          <p:style>
            <a:lnRef idx="0">
              <a:scrgbClr r="0" g="0" b="0"/>
            </a:lnRef>
            <a:fillRef idx="3">
              <a:scrgbClr r="0" g="0" b="0"/>
            </a:fillRef>
            <a:effectRef idx="2">
              <a:scrgbClr r="0" g="0" b="0"/>
            </a:effectRef>
            <a:fontRef idx="minor">
              <a:schemeClr val="lt1"/>
            </a:fontRef>
          </p:style>
        </p:sp>
        <p:sp>
          <p:nvSpPr>
            <p:cNvPr id="18" name="Oval 17"/>
            <p:cNvSpPr/>
            <p:nvPr/>
          </p:nvSpPr>
          <p:spPr>
            <a:xfrm>
              <a:off x="710313" y="4307758"/>
              <a:ext cx="890593" cy="890593"/>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z="152400" prstMaterial="matte">
              <a:bevelT w="127000" h="63500"/>
            </a:sp3d>
          </p:spPr>
          <p:style>
            <a:lnRef idx="1">
              <a:scrgbClr r="0" g="0" b="0"/>
            </a:lnRef>
            <a:fillRef idx="1">
              <a:schemeClr val="lt1">
                <a:hueOff val="0"/>
                <a:satOff val="0"/>
                <a:lumOff val="0"/>
                <a:alphaOff val="0"/>
              </a:schemeClr>
            </a:fillRef>
            <a:effectRef idx="2">
              <a:scrgbClr r="0" g="0" b="0"/>
            </a:effectRef>
            <a:fontRef idx="minor">
              <a:schemeClr val="dk1">
                <a:hueOff val="0"/>
                <a:satOff val="0"/>
                <a:lumOff val="0"/>
                <a:alphaOff val="0"/>
              </a:schemeClr>
            </a:fontRef>
          </p:style>
        </p:sp>
        <p:sp>
          <p:nvSpPr>
            <p:cNvPr id="21" name="Rectangle 20"/>
            <p:cNvSpPr/>
            <p:nvPr/>
          </p:nvSpPr>
          <p:spPr>
            <a:xfrm>
              <a:off x="1144265" y="5378549"/>
              <a:ext cx="9317091" cy="862093"/>
            </a:xfrm>
            <a:prstGeom prst="rect">
              <a:avLst/>
            </a:prstGeom>
            <a:solidFill>
              <a:schemeClr val="bg1">
                <a:lumMod val="85000"/>
              </a:schemeClr>
            </a:solidFill>
            <a:ln>
              <a:noFill/>
            </a:ln>
            <a:effectLst/>
          </p:spPr>
          <p:style>
            <a:lnRef idx="0">
              <a:scrgbClr r="0" g="0" b="0"/>
            </a:lnRef>
            <a:fillRef idx="3">
              <a:scrgbClr r="0" g="0" b="0"/>
            </a:fillRef>
            <a:effectRef idx="2">
              <a:scrgbClr r="0" g="0" b="0"/>
            </a:effectRef>
            <a:fontRef idx="minor">
              <a:schemeClr val="lt1"/>
            </a:fontRef>
          </p:style>
        </p:sp>
        <p:sp>
          <p:nvSpPr>
            <p:cNvPr id="20" name="Oval 19"/>
            <p:cNvSpPr/>
            <p:nvPr/>
          </p:nvSpPr>
          <p:spPr>
            <a:xfrm>
              <a:off x="710313" y="5364298"/>
              <a:ext cx="890593" cy="890593"/>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z="152400" prstMaterial="matte">
              <a:bevelT w="127000" h="63500"/>
            </a:sp3d>
          </p:spPr>
          <p:style>
            <a:lnRef idx="1">
              <a:scrgbClr r="0" g="0" b="0"/>
            </a:lnRef>
            <a:fillRef idx="1">
              <a:schemeClr val="lt1">
                <a:hueOff val="0"/>
                <a:satOff val="0"/>
                <a:lumOff val="0"/>
                <a:alphaOff val="0"/>
              </a:schemeClr>
            </a:fillRef>
            <a:effectRef idx="2">
              <a:scrgbClr r="0" g="0" b="0"/>
            </a:effectRef>
            <a:fontRef idx="minor">
              <a:schemeClr val="dk1">
                <a:hueOff val="0"/>
                <a:satOff val="0"/>
                <a:lumOff val="0"/>
                <a:alphaOff val="0"/>
              </a:schemeClr>
            </a:fontRef>
          </p:style>
        </p:sp>
      </p:grpSp>
      <p:sp>
        <p:nvSpPr>
          <p:cNvPr id="11" name="Title 10"/>
          <p:cNvSpPr>
            <a:spLocks noGrp="1"/>
          </p:cNvSpPr>
          <p:nvPr>
            <p:ph type="title"/>
          </p:nvPr>
        </p:nvSpPr>
        <p:spPr/>
        <p:txBody>
          <a:bodyPr/>
          <a:lstStyle/>
          <a:p>
            <a:r>
              <a:rPr lang="es-MX" dirty="0"/>
              <a:t>Panorama</a:t>
            </a:r>
          </a:p>
        </p:txBody>
      </p:sp>
      <p:sp>
        <p:nvSpPr>
          <p:cNvPr id="29" name="TextBox 28">
            <a:extLst>
              <a:ext uri="{FF2B5EF4-FFF2-40B4-BE49-F238E27FC236}">
                <a16:creationId xmlns:a16="http://schemas.microsoft.com/office/drawing/2014/main" id="{D2D5293C-0D30-442A-9325-7E791F63B968}"/>
              </a:ext>
            </a:extLst>
          </p:cNvPr>
          <p:cNvSpPr txBox="1"/>
          <p:nvPr/>
        </p:nvSpPr>
        <p:spPr>
          <a:xfrm>
            <a:off x="1888179" y="2248184"/>
            <a:ext cx="8480181" cy="713229"/>
          </a:xfrm>
          <a:prstGeom prst="rect">
            <a:avLst/>
          </a:prstGeom>
          <a:scene3d>
            <a:camera prst="orthographicFront">
              <a:rot lat="0" lon="0" rev="0"/>
            </a:camera>
            <a:lightRig rig="balanced" dir="t">
              <a:rot lat="0" lon="0" rev="87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565527" tIns="50800" rIns="50800" bIns="50800" numCol="1" spcCol="1270" anchor="ctr" anchorCtr="0">
            <a:noAutofit/>
          </a:bodyPr>
          <a:lstStyle/>
          <a:p>
            <a:pPr lvl="0" algn="l" defTabSz="889000">
              <a:lnSpc>
                <a:spcPts val="2200"/>
              </a:lnSpc>
              <a:spcBef>
                <a:spcPts val="500"/>
              </a:spcBef>
              <a:spcAft>
                <a:spcPts val="500"/>
              </a:spcAft>
            </a:pPr>
            <a:r>
              <a:rPr lang="es-ES" sz="2000" b="1" kern="1200" dirty="0" err="1">
                <a:latin typeface="Century Gothic" panose="020B0502020202020204" pitchFamily="34" charset="0"/>
              </a:rPr>
              <a:t>Subject</a:t>
            </a:r>
            <a:r>
              <a:rPr lang="es-ES" sz="2000" b="1" kern="1200" dirty="0">
                <a:latin typeface="Century Gothic" panose="020B0502020202020204" pitchFamily="34" charset="0"/>
              </a:rPr>
              <a:t> 1: </a:t>
            </a:r>
            <a:r>
              <a:rPr lang="es-ES" sz="2000" b="1" kern="1200" dirty="0" err="1">
                <a:latin typeface="Century Gothic" panose="020B0502020202020204" pitchFamily="34" charset="0"/>
              </a:rPr>
              <a:t>Introduction</a:t>
            </a:r>
            <a:r>
              <a:rPr lang="es-ES" sz="2000" b="1" kern="1200" dirty="0">
                <a:latin typeface="Century Gothic" panose="020B0502020202020204" pitchFamily="34" charset="0"/>
              </a:rPr>
              <a:t> </a:t>
            </a:r>
            <a:r>
              <a:rPr lang="es-ES" sz="2000" b="1" kern="1200" dirty="0" err="1">
                <a:latin typeface="Century Gothic" panose="020B0502020202020204" pitchFamily="34" charset="0"/>
              </a:rPr>
              <a:t>to</a:t>
            </a:r>
            <a:r>
              <a:rPr lang="es-ES" sz="2000" b="1" kern="1200" dirty="0">
                <a:latin typeface="Century Gothic" panose="020B0502020202020204" pitchFamily="34" charset="0"/>
              </a:rPr>
              <a:t> Big Data</a:t>
            </a:r>
            <a:endParaRPr lang="en-US" sz="2000" b="1" kern="1200" dirty="0">
              <a:latin typeface="Century Gothic" panose="020B0502020202020204" pitchFamily="34" charset="0"/>
            </a:endParaRPr>
          </a:p>
        </p:txBody>
      </p:sp>
      <p:sp>
        <p:nvSpPr>
          <p:cNvPr id="31" name="TextBox 30">
            <a:extLst>
              <a:ext uri="{FF2B5EF4-FFF2-40B4-BE49-F238E27FC236}">
                <a16:creationId xmlns:a16="http://schemas.microsoft.com/office/drawing/2014/main" id="{75AB4C9B-E089-494B-AA0E-8A0A4F0A1F4B}"/>
              </a:ext>
            </a:extLst>
          </p:cNvPr>
          <p:cNvSpPr txBox="1"/>
          <p:nvPr/>
        </p:nvSpPr>
        <p:spPr>
          <a:xfrm>
            <a:off x="1888179" y="3325645"/>
            <a:ext cx="8480181" cy="713229"/>
          </a:xfrm>
          <a:prstGeom prst="rect">
            <a:avLst/>
          </a:prstGeom>
          <a:scene3d>
            <a:camera prst="orthographicFront">
              <a:rot lat="0" lon="0" rev="0"/>
            </a:camera>
            <a:lightRig rig="balanced" dir="t">
              <a:rot lat="0" lon="0" rev="87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565527" tIns="50800" rIns="50800" bIns="50800" numCol="1" spcCol="1270" anchor="ctr" anchorCtr="0">
            <a:noAutofit/>
          </a:bodyPr>
          <a:lstStyle>
            <a:defPPr>
              <a:defRPr lang="es-ES_tradnl"/>
            </a:defPPr>
            <a:lvl1pPr lvl="0" defTabSz="889000">
              <a:lnSpc>
                <a:spcPct val="90000"/>
              </a:lnSpc>
              <a:spcBef>
                <a:spcPct val="0"/>
              </a:spcBef>
              <a:spcAft>
                <a:spcPct val="35000"/>
              </a:spcAft>
              <a:defRPr sz="2000" b="1">
                <a:latin typeface="Century Gothic" panose="020B0502020202020204" pitchFamily="34" charset="0"/>
              </a:defRPr>
            </a:lvl1pPr>
          </a:lstStyle>
          <a:p>
            <a:pPr>
              <a:lnSpc>
                <a:spcPts val="2200"/>
              </a:lnSpc>
              <a:spcBef>
                <a:spcPts val="500"/>
              </a:spcBef>
              <a:spcAft>
                <a:spcPts val="500"/>
              </a:spcAft>
            </a:pPr>
            <a:r>
              <a:rPr lang="es-MX" dirty="0" err="1"/>
              <a:t>Subject</a:t>
            </a:r>
            <a:r>
              <a:rPr lang="es-MX" dirty="0"/>
              <a:t> 2: </a:t>
            </a:r>
            <a:r>
              <a:rPr lang="es-MX" dirty="0" err="1"/>
              <a:t>Introduction</a:t>
            </a:r>
            <a:r>
              <a:rPr lang="es-MX" dirty="0"/>
              <a:t> </a:t>
            </a:r>
            <a:r>
              <a:rPr lang="es-MX" dirty="0" err="1"/>
              <a:t>to</a:t>
            </a:r>
            <a:r>
              <a:rPr lang="es-MX" dirty="0"/>
              <a:t> </a:t>
            </a:r>
            <a:r>
              <a:rPr lang="es-MX" dirty="0" err="1"/>
              <a:t>Spark</a:t>
            </a:r>
            <a:r>
              <a:rPr lang="es-MX" dirty="0"/>
              <a:t> </a:t>
            </a:r>
            <a:r>
              <a:rPr lang="es-MX" dirty="0" err="1"/>
              <a:t>Environment</a:t>
            </a:r>
            <a:endParaRPr lang="es-MX" dirty="0"/>
          </a:p>
        </p:txBody>
      </p:sp>
      <p:sp>
        <p:nvSpPr>
          <p:cNvPr id="32" name="TextBox 31">
            <a:extLst>
              <a:ext uri="{FF2B5EF4-FFF2-40B4-BE49-F238E27FC236}">
                <a16:creationId xmlns:a16="http://schemas.microsoft.com/office/drawing/2014/main" id="{BADD7AA2-0421-4D36-8F9F-49FE1142C8EF}"/>
              </a:ext>
            </a:extLst>
          </p:cNvPr>
          <p:cNvSpPr txBox="1"/>
          <p:nvPr/>
        </p:nvSpPr>
        <p:spPr>
          <a:xfrm>
            <a:off x="1888179" y="4406897"/>
            <a:ext cx="8480181" cy="713229"/>
          </a:xfrm>
          <a:prstGeom prst="rect">
            <a:avLst/>
          </a:prstGeom>
          <a:scene3d>
            <a:camera prst="orthographicFront">
              <a:rot lat="0" lon="0" rev="0"/>
            </a:camera>
            <a:lightRig rig="balanced" dir="t">
              <a:rot lat="0" lon="0" rev="87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565527" tIns="50800" rIns="50800" bIns="50800" numCol="1" spcCol="1270" anchor="ctr" anchorCtr="0">
            <a:noAutofit/>
          </a:bodyPr>
          <a:lstStyle>
            <a:defPPr>
              <a:defRPr lang="es-ES_tradnl"/>
            </a:defPPr>
            <a:lvl1pPr lvl="0" defTabSz="889000">
              <a:lnSpc>
                <a:spcPct val="90000"/>
              </a:lnSpc>
              <a:spcBef>
                <a:spcPct val="0"/>
              </a:spcBef>
              <a:spcAft>
                <a:spcPct val="35000"/>
              </a:spcAft>
              <a:defRPr sz="2000" b="1">
                <a:latin typeface="Century Gothic" panose="020B0502020202020204" pitchFamily="34" charset="0"/>
              </a:defRPr>
            </a:lvl1pPr>
          </a:lstStyle>
          <a:p>
            <a:pPr>
              <a:lnSpc>
                <a:spcPts val="2200"/>
              </a:lnSpc>
              <a:spcBef>
                <a:spcPts val="500"/>
              </a:spcBef>
              <a:spcAft>
                <a:spcPts val="500"/>
              </a:spcAft>
            </a:pPr>
            <a:r>
              <a:rPr lang="es-MX" dirty="0" err="1"/>
              <a:t>Subject</a:t>
            </a:r>
            <a:r>
              <a:rPr lang="es-MX" dirty="0"/>
              <a:t> 3: </a:t>
            </a:r>
            <a:r>
              <a:rPr lang="es-MX" dirty="0" err="1"/>
              <a:t>Using</a:t>
            </a:r>
            <a:r>
              <a:rPr lang="es-MX" dirty="0"/>
              <a:t> data in </a:t>
            </a:r>
            <a:r>
              <a:rPr lang="es-MX" dirty="0" err="1"/>
              <a:t>Spark</a:t>
            </a:r>
            <a:r>
              <a:rPr lang="es-MX" dirty="0"/>
              <a:t>: </a:t>
            </a:r>
            <a:r>
              <a:rPr lang="es-MX" dirty="0" err="1"/>
              <a:t>RDDs</a:t>
            </a:r>
            <a:r>
              <a:rPr lang="es-MX" dirty="0"/>
              <a:t> and </a:t>
            </a:r>
            <a:r>
              <a:rPr lang="es-MX" dirty="0" err="1"/>
              <a:t>Dataframes</a:t>
            </a:r>
            <a:endParaRPr lang="es-MX" dirty="0"/>
          </a:p>
        </p:txBody>
      </p:sp>
      <p:sp>
        <p:nvSpPr>
          <p:cNvPr id="33" name="TextBox 32">
            <a:extLst>
              <a:ext uri="{FF2B5EF4-FFF2-40B4-BE49-F238E27FC236}">
                <a16:creationId xmlns:a16="http://schemas.microsoft.com/office/drawing/2014/main" id="{517C551D-E4C5-41ED-8CD0-C819384B2952}"/>
              </a:ext>
            </a:extLst>
          </p:cNvPr>
          <p:cNvSpPr txBox="1"/>
          <p:nvPr/>
        </p:nvSpPr>
        <p:spPr>
          <a:xfrm>
            <a:off x="1888179" y="5439109"/>
            <a:ext cx="8480181" cy="712474"/>
          </a:xfrm>
          <a:prstGeom prst="rect">
            <a:avLst/>
          </a:prstGeom>
          <a:scene3d>
            <a:camera prst="orthographicFront">
              <a:rot lat="0" lon="0" rev="0"/>
            </a:camera>
            <a:lightRig rig="balanced" dir="t">
              <a:rot lat="0" lon="0" rev="87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565527" tIns="50800" rIns="50800" bIns="50800" numCol="1" spcCol="1270" anchor="ctr" anchorCtr="0">
            <a:noAutofit/>
          </a:bodyPr>
          <a:lstStyle>
            <a:defPPr>
              <a:defRPr lang="es-ES_tradnl"/>
            </a:defPPr>
            <a:lvl1pPr lvl="0" defTabSz="889000">
              <a:lnSpc>
                <a:spcPct val="90000"/>
              </a:lnSpc>
              <a:spcBef>
                <a:spcPct val="0"/>
              </a:spcBef>
              <a:spcAft>
                <a:spcPct val="35000"/>
              </a:spcAft>
              <a:defRPr sz="2000" b="1">
                <a:latin typeface="Century Gothic" panose="020B0502020202020204" pitchFamily="34" charset="0"/>
              </a:defRPr>
            </a:lvl1pPr>
          </a:lstStyle>
          <a:p>
            <a:pPr>
              <a:lnSpc>
                <a:spcPts val="2200"/>
              </a:lnSpc>
              <a:spcBef>
                <a:spcPts val="500"/>
              </a:spcBef>
              <a:spcAft>
                <a:spcPts val="500"/>
              </a:spcAft>
            </a:pPr>
            <a:r>
              <a:rPr lang="es-MX" dirty="0" err="1"/>
              <a:t>Appy</a:t>
            </a:r>
            <a:r>
              <a:rPr lang="es-MX" dirty="0"/>
              <a:t> </a:t>
            </a:r>
            <a:r>
              <a:rPr lang="es-MX" dirty="0" err="1"/>
              <a:t>knowledge</a:t>
            </a:r>
            <a:endParaRPr lang="es-MX" dirty="0"/>
          </a:p>
        </p:txBody>
      </p:sp>
    </p:spTree>
    <p:extLst>
      <p:ext uri="{BB962C8B-B14F-4D97-AF65-F5344CB8AC3E}">
        <p14:creationId xmlns:p14="http://schemas.microsoft.com/office/powerpoint/2010/main" val="1949935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467497" y="1368735"/>
            <a:ext cx="7136823" cy="5265119"/>
          </a:xfrm>
        </p:spPr>
        <p:txBody>
          <a:bodyPr>
            <a:normAutofit/>
          </a:bodyPr>
          <a:lstStyle/>
          <a:p>
            <a:r>
              <a:rPr lang="en-US" sz="2800" dirty="0">
                <a:solidFill>
                  <a:schemeClr val="tx1">
                    <a:lumMod val="75000"/>
                    <a:lumOff val="25000"/>
                  </a:schemeClr>
                </a:solidFill>
              </a:rPr>
              <a:t>Spark contains libraries and systems that allow you to perform </a:t>
            </a:r>
            <a:r>
              <a:rPr lang="en-US" sz="2800" dirty="0">
                <a:solidFill>
                  <a:srgbClr val="0070C0"/>
                </a:solidFill>
              </a:rPr>
              <a:t>SQL queries, apply machine learning algorithms, perform computations on graphs, and process and reproduce data in stream</a:t>
            </a:r>
            <a:r>
              <a:rPr lang="en-US" sz="2800" dirty="0">
                <a:solidFill>
                  <a:schemeClr val="tx1">
                    <a:lumMod val="75000"/>
                    <a:lumOff val="25000"/>
                  </a:schemeClr>
                </a:solidFill>
              </a:rPr>
              <a:t>.  Spark is programmed in </a:t>
            </a:r>
            <a:r>
              <a:rPr lang="en-US" sz="2800" dirty="0">
                <a:solidFill>
                  <a:srgbClr val="0070C0"/>
                </a:solidFill>
              </a:rPr>
              <a:t>R, Scala, Python and Java</a:t>
            </a:r>
            <a:r>
              <a:rPr lang="en-US" sz="2800" dirty="0">
                <a:solidFill>
                  <a:schemeClr val="tx1">
                    <a:lumMod val="75000"/>
                    <a:lumOff val="25000"/>
                  </a:schemeClr>
                </a:solidFill>
              </a:rPr>
              <a:t>.
It is necessary to understand the features of Spark in order to develop applications that allow you to extract the greatest possible value from the </a:t>
            </a:r>
            <a:r>
              <a:rPr lang="en-US" sz="2800" dirty="0">
                <a:solidFill>
                  <a:srgbClr val="0070C0"/>
                </a:solidFill>
              </a:rPr>
              <a:t>resources that are available </a:t>
            </a:r>
            <a:r>
              <a:rPr lang="en-US" sz="2800" dirty="0">
                <a:solidFill>
                  <a:schemeClr val="tx1">
                    <a:lumMod val="75000"/>
                    <a:lumOff val="25000"/>
                  </a:schemeClr>
                </a:solidFill>
              </a:rPr>
              <a:t>and the </a:t>
            </a:r>
            <a:r>
              <a:rPr lang="en-US" sz="2800" dirty="0">
                <a:solidFill>
                  <a:srgbClr val="0070C0"/>
                </a:solidFill>
              </a:rPr>
              <a:t>investment involved</a:t>
            </a:r>
            <a:r>
              <a:rPr lang="en-US" sz="2800" dirty="0">
                <a:solidFill>
                  <a:schemeClr val="tx1">
                    <a:lumMod val="75000"/>
                    <a:lumOff val="25000"/>
                  </a:schemeClr>
                </a:solidFill>
              </a:rPr>
              <a:t>.</a:t>
            </a:r>
            <a:endParaRPr lang="es-MX" sz="2800" dirty="0">
              <a:solidFill>
                <a:schemeClr val="tx1">
                  <a:lumMod val="75000"/>
                  <a:lumOff val="25000"/>
                </a:schemeClr>
              </a:solidFill>
            </a:endParaRPr>
          </a:p>
        </p:txBody>
      </p:sp>
      <p:sp>
        <p:nvSpPr>
          <p:cNvPr id="4" name="Title 3"/>
          <p:cNvSpPr>
            <a:spLocks noGrp="1"/>
          </p:cNvSpPr>
          <p:nvPr>
            <p:ph type="title"/>
          </p:nvPr>
        </p:nvSpPr>
        <p:spPr/>
        <p:txBody>
          <a:bodyPr/>
          <a:lstStyle/>
          <a:p>
            <a:r>
              <a:rPr lang="es-ES_tradnl" dirty="0"/>
              <a:t>Objetives</a:t>
            </a:r>
            <a:endParaRPr lang="en-US" dirty="0"/>
          </a:p>
        </p:txBody>
      </p:sp>
      <p:pic>
        <p:nvPicPr>
          <p:cNvPr id="3" name="Picture 2">
            <a:extLst>
              <a:ext uri="{FF2B5EF4-FFF2-40B4-BE49-F238E27FC236}">
                <a16:creationId xmlns:a16="http://schemas.microsoft.com/office/drawing/2014/main" id="{E4DB9116-01BC-4F05-98F2-5D13F8902574}"/>
              </a:ext>
            </a:extLst>
          </p:cNvPr>
          <p:cNvPicPr>
            <a:picLocks noChangeAspect="1"/>
          </p:cNvPicPr>
          <p:nvPr/>
        </p:nvPicPr>
        <p:blipFill>
          <a:blip r:embed="rId2"/>
          <a:stretch>
            <a:fillRect/>
          </a:stretch>
        </p:blipFill>
        <p:spPr>
          <a:xfrm>
            <a:off x="572943" y="2431473"/>
            <a:ext cx="3733410" cy="2917199"/>
          </a:xfrm>
          <a:prstGeom prst="rect">
            <a:avLst/>
          </a:prstGeom>
        </p:spPr>
      </p:pic>
    </p:spTree>
    <p:extLst>
      <p:ext uri="{BB962C8B-B14F-4D97-AF65-F5344CB8AC3E}">
        <p14:creationId xmlns:p14="http://schemas.microsoft.com/office/powerpoint/2010/main" val="1911255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9144000" y="1368735"/>
            <a:ext cx="2670048" cy="5265119"/>
          </a:xfrm>
        </p:spPr>
        <p:txBody>
          <a:bodyPr>
            <a:noAutofit/>
          </a:bodyPr>
          <a:lstStyle/>
          <a:p>
            <a:pPr marL="0" indent="0">
              <a:lnSpc>
                <a:spcPct val="100000"/>
              </a:lnSpc>
              <a:spcBef>
                <a:spcPts val="0"/>
              </a:spcBef>
              <a:spcAft>
                <a:spcPts val="0"/>
              </a:spcAft>
              <a:buNone/>
            </a:pPr>
            <a:r>
              <a:rPr lang="es-MX" sz="2000" b="1" dirty="0" err="1"/>
              <a:t>Spark</a:t>
            </a:r>
            <a:r>
              <a:rPr lang="es-MX" sz="2000" b="1" dirty="0"/>
              <a:t> </a:t>
            </a:r>
            <a:r>
              <a:rPr lang="es-MX" sz="2000" b="1" dirty="0" err="1"/>
              <a:t>Ecosystem</a:t>
            </a:r>
            <a:endParaRPr lang="es-MX" sz="2000" b="1" dirty="0"/>
          </a:p>
        </p:txBody>
      </p:sp>
      <p:sp>
        <p:nvSpPr>
          <p:cNvPr id="4" name="Title 3"/>
          <p:cNvSpPr>
            <a:spLocks noGrp="1"/>
          </p:cNvSpPr>
          <p:nvPr>
            <p:ph type="title"/>
          </p:nvPr>
        </p:nvSpPr>
        <p:spPr/>
        <p:txBody>
          <a:bodyPr/>
          <a:lstStyle/>
          <a:p>
            <a:r>
              <a:rPr lang="es-ES_tradnl" dirty="0" err="1"/>
              <a:t>Introduction</a:t>
            </a:r>
            <a:r>
              <a:rPr lang="es-ES_tradnl" dirty="0"/>
              <a:t> </a:t>
            </a:r>
            <a:r>
              <a:rPr lang="es-ES_tradnl" dirty="0" err="1"/>
              <a:t>to</a:t>
            </a:r>
            <a:r>
              <a:rPr lang="es-ES_tradnl" dirty="0"/>
              <a:t> </a:t>
            </a:r>
            <a:r>
              <a:rPr lang="es-ES_tradnl" dirty="0" err="1"/>
              <a:t>Spark</a:t>
            </a:r>
            <a:endParaRPr lang="en-US" dirty="0"/>
          </a:p>
        </p:txBody>
      </p:sp>
      <p:pic>
        <p:nvPicPr>
          <p:cNvPr id="5" name="Picture 4" descr="📉 Apache Spark y la revolución del Big Data">
            <a:extLst>
              <a:ext uri="{FF2B5EF4-FFF2-40B4-BE49-F238E27FC236}">
                <a16:creationId xmlns:a16="http://schemas.microsoft.com/office/drawing/2014/main" id="{701415BD-3568-4FBD-9929-169F2025549E}"/>
              </a:ext>
            </a:extLst>
          </p:cNvPr>
          <p:cNvPicPr/>
          <p:nvPr/>
        </p:nvPicPr>
        <p:blipFill>
          <a:blip r:embed="rId2">
            <a:extLst>
              <a:ext uri="{28A0092B-C50C-407E-A947-70E740481C1C}">
                <a14:useLocalDpi xmlns:a14="http://schemas.microsoft.com/office/drawing/2010/main" val="0"/>
              </a:ext>
            </a:extLst>
          </a:blip>
          <a:stretch>
            <a:fillRect/>
          </a:stretch>
        </p:blipFill>
        <p:spPr>
          <a:xfrm>
            <a:off x="402136" y="1804774"/>
            <a:ext cx="8741864" cy="4157114"/>
          </a:xfrm>
          <a:prstGeom prst="rect">
            <a:avLst/>
          </a:prstGeom>
        </p:spPr>
      </p:pic>
    </p:spTree>
    <p:extLst>
      <p:ext uri="{BB962C8B-B14F-4D97-AF65-F5344CB8AC3E}">
        <p14:creationId xmlns:p14="http://schemas.microsoft.com/office/powerpoint/2010/main" val="3251738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365761" y="1368735"/>
            <a:ext cx="11448288" cy="5265119"/>
          </a:xfrm>
        </p:spPr>
        <p:txBody>
          <a:bodyPr>
            <a:noAutofit/>
          </a:bodyPr>
          <a:lstStyle/>
          <a:p>
            <a:pPr>
              <a:lnSpc>
                <a:spcPct val="100000"/>
              </a:lnSpc>
              <a:spcBef>
                <a:spcPts val="0"/>
              </a:spcBef>
              <a:spcAft>
                <a:spcPts val="0"/>
              </a:spcAft>
            </a:pPr>
            <a:r>
              <a:rPr lang="en-US" sz="2800" dirty="0"/>
              <a:t>Spark's main feature is its </a:t>
            </a:r>
            <a:r>
              <a:rPr lang="en-US" sz="2800" dirty="0">
                <a:solidFill>
                  <a:srgbClr val="0070C0"/>
                </a:solidFill>
              </a:rPr>
              <a:t>processing speed</a:t>
            </a:r>
            <a:r>
              <a:rPr lang="en-US" sz="2800" dirty="0"/>
              <a:t>. </a:t>
            </a:r>
          </a:p>
          <a:p>
            <a:pPr lvl="1">
              <a:lnSpc>
                <a:spcPct val="100000"/>
              </a:lnSpc>
              <a:spcBef>
                <a:spcPts val="0"/>
              </a:spcBef>
              <a:spcAft>
                <a:spcPts val="0"/>
              </a:spcAft>
            </a:pPr>
            <a:r>
              <a:rPr lang="en-US" sz="2400" dirty="0"/>
              <a:t>For disk operations, it can be </a:t>
            </a:r>
            <a:r>
              <a:rPr lang="en-US" sz="2400" dirty="0">
                <a:solidFill>
                  <a:srgbClr val="0070C0"/>
                </a:solidFill>
              </a:rPr>
              <a:t>10 times faster </a:t>
            </a:r>
            <a:r>
              <a:rPr lang="en-US" sz="2400" dirty="0"/>
              <a:t>than Hadoop, and for in-memory operations it can be up to </a:t>
            </a:r>
            <a:r>
              <a:rPr lang="en-US" sz="2400" dirty="0">
                <a:solidFill>
                  <a:srgbClr val="0070C0"/>
                </a:solidFill>
              </a:rPr>
              <a:t>100 times faster</a:t>
            </a:r>
            <a:r>
              <a:rPr lang="en-US" sz="2400" dirty="0"/>
              <a:t>.</a:t>
            </a:r>
          </a:p>
          <a:p>
            <a:pPr lvl="1">
              <a:lnSpc>
                <a:spcPct val="100000"/>
              </a:lnSpc>
              <a:spcBef>
                <a:spcPts val="0"/>
              </a:spcBef>
              <a:spcAft>
                <a:spcPts val="0"/>
              </a:spcAft>
            </a:pPr>
            <a:endParaRPr lang="en-US" sz="2800" dirty="0"/>
          </a:p>
          <a:p>
            <a:pPr>
              <a:lnSpc>
                <a:spcPct val="100000"/>
              </a:lnSpc>
              <a:spcBef>
                <a:spcPts val="0"/>
              </a:spcBef>
              <a:spcAft>
                <a:spcPts val="0"/>
              </a:spcAft>
            </a:pPr>
            <a:r>
              <a:rPr lang="en-US" sz="2800" dirty="0"/>
              <a:t>It can be used on its own or on platforms such as </a:t>
            </a:r>
            <a:r>
              <a:rPr lang="en-US" sz="2800" dirty="0">
                <a:solidFill>
                  <a:srgbClr val="0070C0"/>
                </a:solidFill>
              </a:rPr>
              <a:t>Hadoop, EC2, YARN and Mesos</a:t>
            </a:r>
            <a:r>
              <a:rPr lang="en-US" sz="2800" dirty="0"/>
              <a:t>. It can also access data from </a:t>
            </a:r>
            <a:r>
              <a:rPr lang="en-US" sz="2800" dirty="0">
                <a:solidFill>
                  <a:srgbClr val="0070C0"/>
                </a:solidFill>
              </a:rPr>
              <a:t>Cassandra, </a:t>
            </a:r>
            <a:r>
              <a:rPr lang="en-US" sz="2800" dirty="0" err="1">
                <a:solidFill>
                  <a:srgbClr val="0070C0"/>
                </a:solidFill>
              </a:rPr>
              <a:t>Alluxio</a:t>
            </a:r>
            <a:r>
              <a:rPr lang="en-US" sz="2800" dirty="0">
                <a:solidFill>
                  <a:srgbClr val="0070C0"/>
                </a:solidFill>
              </a:rPr>
              <a:t>, HDFS, Hive and hundreds of other databases</a:t>
            </a:r>
            <a:r>
              <a:rPr lang="en-US" sz="2800" dirty="0"/>
              <a:t>.</a:t>
            </a:r>
          </a:p>
          <a:p>
            <a:pPr lvl="1">
              <a:lnSpc>
                <a:spcPct val="100000"/>
              </a:lnSpc>
              <a:spcBef>
                <a:spcPts val="0"/>
              </a:spcBef>
              <a:spcAft>
                <a:spcPts val="0"/>
              </a:spcAft>
            </a:pPr>
            <a:r>
              <a:rPr lang="en-US" sz="2400" dirty="0"/>
              <a:t>Apache Spark responds to a hierarchical master/slave architecture</a:t>
            </a:r>
          </a:p>
          <a:p>
            <a:pPr marL="457200" lvl="1" indent="0">
              <a:lnSpc>
                <a:spcPct val="100000"/>
              </a:lnSpc>
              <a:spcBef>
                <a:spcPts val="0"/>
              </a:spcBef>
              <a:spcAft>
                <a:spcPts val="0"/>
              </a:spcAft>
              <a:buNone/>
            </a:pPr>
            <a:endParaRPr lang="en-US" sz="2800" dirty="0"/>
          </a:p>
          <a:p>
            <a:pPr>
              <a:lnSpc>
                <a:spcPct val="100000"/>
              </a:lnSpc>
              <a:spcBef>
                <a:spcPts val="0"/>
              </a:spcBef>
              <a:spcAft>
                <a:spcPts val="0"/>
              </a:spcAft>
            </a:pPr>
            <a:r>
              <a:rPr lang="en-US" sz="2800" dirty="0"/>
              <a:t>The </a:t>
            </a:r>
            <a:r>
              <a:rPr lang="en-US" sz="2800" dirty="0">
                <a:solidFill>
                  <a:srgbClr val="0070C0"/>
                </a:solidFill>
              </a:rPr>
              <a:t>Spark driver </a:t>
            </a:r>
            <a:r>
              <a:rPr lang="en-US" sz="2800" dirty="0"/>
              <a:t>is the master node that converts the user's code into various tasks that can be distributed among the worker nodes and delivers the results of the data.</a:t>
            </a:r>
            <a:endParaRPr lang="es-MX" sz="2800" b="1" dirty="0">
              <a:solidFill>
                <a:srgbClr val="00B0F0"/>
              </a:solidFill>
            </a:endParaRPr>
          </a:p>
        </p:txBody>
      </p:sp>
      <p:sp>
        <p:nvSpPr>
          <p:cNvPr id="4" name="Title 3"/>
          <p:cNvSpPr>
            <a:spLocks noGrp="1"/>
          </p:cNvSpPr>
          <p:nvPr>
            <p:ph type="title"/>
          </p:nvPr>
        </p:nvSpPr>
        <p:spPr/>
        <p:txBody>
          <a:bodyPr/>
          <a:lstStyle/>
          <a:p>
            <a:r>
              <a:rPr lang="es-ES_tradnl" dirty="0" err="1"/>
              <a:t>Introduction</a:t>
            </a:r>
            <a:r>
              <a:rPr lang="es-ES_tradnl" dirty="0"/>
              <a:t> </a:t>
            </a:r>
            <a:r>
              <a:rPr lang="es-ES_tradnl" dirty="0" err="1"/>
              <a:t>to</a:t>
            </a:r>
            <a:r>
              <a:rPr lang="es-ES_tradnl" dirty="0"/>
              <a:t> </a:t>
            </a:r>
            <a:r>
              <a:rPr lang="es-ES_tradnl" dirty="0" err="1"/>
              <a:t>Spark</a:t>
            </a:r>
            <a:endParaRPr lang="en-US" dirty="0"/>
          </a:p>
        </p:txBody>
      </p:sp>
    </p:spTree>
    <p:extLst>
      <p:ext uri="{BB962C8B-B14F-4D97-AF65-F5344CB8AC3E}">
        <p14:creationId xmlns:p14="http://schemas.microsoft.com/office/powerpoint/2010/main" val="2520321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1994</Words>
  <Application>Microsoft Office PowerPoint</Application>
  <PresentationFormat>Widescreen</PresentationFormat>
  <Paragraphs>249</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Unicode MS</vt:lpstr>
      <vt:lpstr>Calibri</vt:lpstr>
      <vt:lpstr>Calibri Light</vt:lpstr>
      <vt:lpstr>Century Gothic</vt:lpstr>
      <vt:lpstr>Segoe UI Web (West European)</vt:lpstr>
      <vt:lpstr>Tahoma</vt:lpstr>
      <vt:lpstr>Office Theme</vt:lpstr>
      <vt:lpstr>Infrastructure for Data Science and Big Data</vt:lpstr>
      <vt:lpstr>Welcome</vt:lpstr>
      <vt:lpstr>Main Objective</vt:lpstr>
      <vt:lpstr>Specific Goals</vt:lpstr>
      <vt:lpstr>Panorama</vt:lpstr>
      <vt:lpstr>Panorama</vt:lpstr>
      <vt:lpstr>Objetives</vt:lpstr>
      <vt:lpstr>Introduction to Spark</vt:lpstr>
      <vt:lpstr>Introduction to Spark</vt:lpstr>
      <vt:lpstr>Introduction to SparkSpark | Tema 2</vt:lpstr>
      <vt:lpstr>Introduction to Spark</vt:lpstr>
      <vt:lpstr>Introduction to Spark</vt:lpstr>
      <vt:lpstr>Introduction to Spark</vt:lpstr>
      <vt:lpstr>Introduction to Spark</vt:lpstr>
      <vt:lpstr>Introduction to Spark</vt:lpstr>
      <vt:lpstr>Introduction to Spark</vt:lpstr>
      <vt:lpstr>Introduction to Spark</vt:lpstr>
      <vt:lpstr>Spark Uses Memory instead of Disk</vt:lpstr>
      <vt:lpstr>Sort competition</vt:lpstr>
      <vt:lpstr>Apache Spark</vt:lpstr>
      <vt:lpstr>Resilient Distributed Datasets (RDDs)</vt:lpstr>
      <vt:lpstr>DataFrames &amp; SparkSQL</vt:lpstr>
      <vt:lpstr>DataFrame example</vt:lpstr>
      <vt:lpstr>RDDs vs. DataFrames</vt:lpstr>
      <vt:lpstr>Spark Operations</vt:lpstr>
      <vt:lpstr>Python RDD API Examples</vt:lpstr>
      <vt:lpstr>RDD Persistence and Removal</vt:lpstr>
      <vt:lpstr>Broadcast Variables and Accumulators  (Shared Variables )</vt:lpstr>
      <vt:lpstr>Reflection</vt:lpstr>
      <vt:lpstr>Integration</vt:lpstr>
      <vt:lpstr>Key Idea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Raúl Valente Ramírez Velarde</dc:creator>
  <cp:lastModifiedBy>Raúl Valente Ramírez Velarde</cp:lastModifiedBy>
  <cp:revision>21</cp:revision>
  <dcterms:created xsi:type="dcterms:W3CDTF">2022-02-19T05:28:41Z</dcterms:created>
  <dcterms:modified xsi:type="dcterms:W3CDTF">2022-08-15T22:06:41Z</dcterms:modified>
</cp:coreProperties>
</file>