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4"/>
    <p:sldMasterId id="2147483649" r:id="rId5"/>
  </p:sldMasterIdLst>
  <p:notesMasterIdLst>
    <p:notesMasterId r:id="rId37"/>
  </p:notesMasterIdLst>
  <p:handoutMasterIdLst>
    <p:handoutMasterId r:id="rId38"/>
  </p:handoutMasterIdLst>
  <p:sldIdLst>
    <p:sldId id="256" r:id="rId6"/>
    <p:sldId id="257" r:id="rId7"/>
    <p:sldId id="290" r:id="rId8"/>
    <p:sldId id="291" r:id="rId9"/>
    <p:sldId id="297" r:id="rId10"/>
    <p:sldId id="296" r:id="rId11"/>
    <p:sldId id="293" r:id="rId12"/>
    <p:sldId id="298" r:id="rId13"/>
    <p:sldId id="294" r:id="rId14"/>
    <p:sldId id="295" r:id="rId15"/>
    <p:sldId id="299" r:id="rId16"/>
    <p:sldId id="300" r:id="rId17"/>
    <p:sldId id="301" r:id="rId18"/>
    <p:sldId id="302" r:id="rId19"/>
    <p:sldId id="304" r:id="rId20"/>
    <p:sldId id="303" r:id="rId21"/>
    <p:sldId id="305" r:id="rId22"/>
    <p:sldId id="306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60" r:id="rId36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9"/>
    <p:restoredTop sz="94687"/>
  </p:normalViewPr>
  <p:slideViewPr>
    <p:cSldViewPr>
      <p:cViewPr varScale="1">
        <p:scale>
          <a:sx n="59" d="100"/>
          <a:sy n="59" d="100"/>
        </p:scale>
        <p:origin x="135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53622-24C9-4181-BE27-1663E60060B5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C64A831-EB47-4C9C-A885-B86EB556A6A2}">
      <dgm:prSet phldrT="[Text]" custT="1"/>
      <dgm:spPr/>
      <dgm:t>
        <a:bodyPr/>
        <a:lstStyle/>
        <a:p>
          <a:r>
            <a:rPr lang="es-MX" sz="1800" dirty="0"/>
            <a:t>Ciencias computacionales</a:t>
          </a:r>
        </a:p>
      </dgm:t>
    </dgm:pt>
    <dgm:pt modelId="{3F5C1038-5E42-4BB4-BAFC-3DB963A045BB}" type="parTrans" cxnId="{730A24AD-43EF-492B-9A16-9ECF7ECF52BC}">
      <dgm:prSet/>
      <dgm:spPr/>
      <dgm:t>
        <a:bodyPr/>
        <a:lstStyle/>
        <a:p>
          <a:endParaRPr lang="es-MX"/>
        </a:p>
      </dgm:t>
    </dgm:pt>
    <dgm:pt modelId="{9CA2D963-48D0-4058-B2FC-83AFD6A95A18}" type="sibTrans" cxnId="{730A24AD-43EF-492B-9A16-9ECF7ECF52BC}">
      <dgm:prSet/>
      <dgm:spPr/>
      <dgm:t>
        <a:bodyPr/>
        <a:lstStyle/>
        <a:p>
          <a:endParaRPr lang="es-MX"/>
        </a:p>
      </dgm:t>
    </dgm:pt>
    <dgm:pt modelId="{1312D0A7-7296-40CB-B20D-5CA1298192B9}">
      <dgm:prSet phldrT="[Text]"/>
      <dgm:spPr/>
      <dgm:t>
        <a:bodyPr/>
        <a:lstStyle/>
        <a:p>
          <a:r>
            <a:rPr lang="es-MX" dirty="0"/>
            <a:t>Estadística</a:t>
          </a:r>
        </a:p>
      </dgm:t>
    </dgm:pt>
    <dgm:pt modelId="{5B42741F-7B46-4C75-B591-7E6A3C30EED0}" type="parTrans" cxnId="{395200E8-3480-439A-8D89-395D87667D8D}">
      <dgm:prSet/>
      <dgm:spPr/>
      <dgm:t>
        <a:bodyPr/>
        <a:lstStyle/>
        <a:p>
          <a:endParaRPr lang="es-MX"/>
        </a:p>
      </dgm:t>
    </dgm:pt>
    <dgm:pt modelId="{D1A8CA7C-A460-4200-B26B-1D0F17E16F20}" type="sibTrans" cxnId="{395200E8-3480-439A-8D89-395D87667D8D}">
      <dgm:prSet/>
      <dgm:spPr/>
      <dgm:t>
        <a:bodyPr/>
        <a:lstStyle/>
        <a:p>
          <a:endParaRPr lang="es-MX"/>
        </a:p>
      </dgm:t>
    </dgm:pt>
    <dgm:pt modelId="{74A4F8B4-E819-4DEF-AAC2-8E537E18C7A2}">
      <dgm:prSet phldrT="[Text]"/>
      <dgm:spPr/>
      <dgm:t>
        <a:bodyPr/>
        <a:lstStyle/>
        <a:p>
          <a:r>
            <a:rPr lang="es-MX" dirty="0"/>
            <a:t>Estadística computacional</a:t>
          </a:r>
        </a:p>
      </dgm:t>
    </dgm:pt>
    <dgm:pt modelId="{CBE2E364-BE3B-4242-9BC8-9A89D76760A1}" type="parTrans" cxnId="{97FF9BFC-304A-4956-A6E7-04DA9508DDC1}">
      <dgm:prSet/>
      <dgm:spPr/>
      <dgm:t>
        <a:bodyPr/>
        <a:lstStyle/>
        <a:p>
          <a:endParaRPr lang="es-MX"/>
        </a:p>
      </dgm:t>
    </dgm:pt>
    <dgm:pt modelId="{CBA344E3-BCF5-497C-ADE0-F71A63B61622}" type="sibTrans" cxnId="{97FF9BFC-304A-4956-A6E7-04DA9508DDC1}">
      <dgm:prSet/>
      <dgm:spPr/>
      <dgm:t>
        <a:bodyPr/>
        <a:lstStyle/>
        <a:p>
          <a:endParaRPr lang="es-MX"/>
        </a:p>
      </dgm:t>
    </dgm:pt>
    <dgm:pt modelId="{0B7FBAA7-0CD0-42E8-949B-896D170B3165}" type="pres">
      <dgm:prSet presAssocID="{F0753622-24C9-4181-BE27-1663E60060B5}" presName="Name0" presStyleCnt="0">
        <dgm:presLayoutVars>
          <dgm:dir/>
          <dgm:resizeHandles val="exact"/>
        </dgm:presLayoutVars>
      </dgm:prSet>
      <dgm:spPr/>
    </dgm:pt>
    <dgm:pt modelId="{8FAC057B-F006-4227-A518-BDF8F91B1F26}" type="pres">
      <dgm:prSet presAssocID="{F0753622-24C9-4181-BE27-1663E60060B5}" presName="vNodes" presStyleCnt="0"/>
      <dgm:spPr/>
    </dgm:pt>
    <dgm:pt modelId="{60AFC13D-7101-41A3-8DD0-A0E1CFA73C28}" type="pres">
      <dgm:prSet presAssocID="{2C64A831-EB47-4C9C-A885-B86EB556A6A2}" presName="node" presStyleLbl="node1" presStyleIdx="0" presStyleCnt="3">
        <dgm:presLayoutVars>
          <dgm:bulletEnabled val="1"/>
        </dgm:presLayoutVars>
      </dgm:prSet>
      <dgm:spPr/>
    </dgm:pt>
    <dgm:pt modelId="{952E61CD-9AF8-48F0-AC4B-0D4EB16BBE31}" type="pres">
      <dgm:prSet presAssocID="{9CA2D963-48D0-4058-B2FC-83AFD6A95A18}" presName="spacerT" presStyleCnt="0"/>
      <dgm:spPr/>
    </dgm:pt>
    <dgm:pt modelId="{79442C84-7CC3-4B3C-995D-F23E9AE47049}" type="pres">
      <dgm:prSet presAssocID="{9CA2D963-48D0-4058-B2FC-83AFD6A95A18}" presName="sibTrans" presStyleLbl="sibTrans2D1" presStyleIdx="0" presStyleCnt="2"/>
      <dgm:spPr/>
    </dgm:pt>
    <dgm:pt modelId="{057CF9FD-5BD1-407D-ABC1-2F01274CDF19}" type="pres">
      <dgm:prSet presAssocID="{9CA2D963-48D0-4058-B2FC-83AFD6A95A18}" presName="spacerB" presStyleCnt="0"/>
      <dgm:spPr/>
    </dgm:pt>
    <dgm:pt modelId="{42AC764E-AEFA-44F7-A94C-E086BA26E034}" type="pres">
      <dgm:prSet presAssocID="{1312D0A7-7296-40CB-B20D-5CA1298192B9}" presName="node" presStyleLbl="node1" presStyleIdx="1" presStyleCnt="3">
        <dgm:presLayoutVars>
          <dgm:bulletEnabled val="1"/>
        </dgm:presLayoutVars>
      </dgm:prSet>
      <dgm:spPr/>
    </dgm:pt>
    <dgm:pt modelId="{FFC1E74F-A864-4297-B64F-589056810AE2}" type="pres">
      <dgm:prSet presAssocID="{F0753622-24C9-4181-BE27-1663E60060B5}" presName="sibTransLast" presStyleLbl="sibTrans2D1" presStyleIdx="1" presStyleCnt="2"/>
      <dgm:spPr/>
    </dgm:pt>
    <dgm:pt modelId="{76AB39AC-536B-401B-AC6A-818606BFE52C}" type="pres">
      <dgm:prSet presAssocID="{F0753622-24C9-4181-BE27-1663E60060B5}" presName="connectorText" presStyleLbl="sibTrans2D1" presStyleIdx="1" presStyleCnt="2"/>
      <dgm:spPr/>
    </dgm:pt>
    <dgm:pt modelId="{03C7603D-8DB8-43E4-8FA8-A9E1B44059B2}" type="pres">
      <dgm:prSet presAssocID="{F0753622-24C9-4181-BE27-1663E60060B5}" presName="lastNode" presStyleLbl="node1" presStyleIdx="2" presStyleCnt="3" custScaleX="51292" custScaleY="48626">
        <dgm:presLayoutVars>
          <dgm:bulletEnabled val="1"/>
        </dgm:presLayoutVars>
      </dgm:prSet>
      <dgm:spPr/>
    </dgm:pt>
  </dgm:ptLst>
  <dgm:cxnLst>
    <dgm:cxn modelId="{A5E2B305-9ED8-4411-9952-C8536D9E8683}" type="presOf" srcId="{9CA2D963-48D0-4058-B2FC-83AFD6A95A18}" destId="{79442C84-7CC3-4B3C-995D-F23E9AE47049}" srcOrd="0" destOrd="0" presId="urn:microsoft.com/office/officeart/2005/8/layout/equation2"/>
    <dgm:cxn modelId="{AD871F1B-9ED3-499C-BDEF-CD394017B2C6}" type="presOf" srcId="{D1A8CA7C-A460-4200-B26B-1D0F17E16F20}" destId="{76AB39AC-536B-401B-AC6A-818606BFE52C}" srcOrd="1" destOrd="0" presId="urn:microsoft.com/office/officeart/2005/8/layout/equation2"/>
    <dgm:cxn modelId="{70412F39-538C-4E73-9686-3DAEFDEFC6E0}" type="presOf" srcId="{2C64A831-EB47-4C9C-A885-B86EB556A6A2}" destId="{60AFC13D-7101-41A3-8DD0-A0E1CFA73C28}" srcOrd="0" destOrd="0" presId="urn:microsoft.com/office/officeart/2005/8/layout/equation2"/>
    <dgm:cxn modelId="{3A52686A-4E21-4FB2-A424-D5627AD867D1}" type="presOf" srcId="{74A4F8B4-E819-4DEF-AAC2-8E537E18C7A2}" destId="{03C7603D-8DB8-43E4-8FA8-A9E1B44059B2}" srcOrd="0" destOrd="0" presId="urn:microsoft.com/office/officeart/2005/8/layout/equation2"/>
    <dgm:cxn modelId="{45253053-9108-449C-9EB6-BC6BAB0EE03A}" type="presOf" srcId="{1312D0A7-7296-40CB-B20D-5CA1298192B9}" destId="{42AC764E-AEFA-44F7-A94C-E086BA26E034}" srcOrd="0" destOrd="0" presId="urn:microsoft.com/office/officeart/2005/8/layout/equation2"/>
    <dgm:cxn modelId="{FF5F7F84-69FF-4182-A897-11EB00D39911}" type="presOf" srcId="{D1A8CA7C-A460-4200-B26B-1D0F17E16F20}" destId="{FFC1E74F-A864-4297-B64F-589056810AE2}" srcOrd="0" destOrd="0" presId="urn:microsoft.com/office/officeart/2005/8/layout/equation2"/>
    <dgm:cxn modelId="{27C0F190-CAFC-4D3B-9FCE-52A5798ACD45}" type="presOf" srcId="{F0753622-24C9-4181-BE27-1663E60060B5}" destId="{0B7FBAA7-0CD0-42E8-949B-896D170B3165}" srcOrd="0" destOrd="0" presId="urn:microsoft.com/office/officeart/2005/8/layout/equation2"/>
    <dgm:cxn modelId="{730A24AD-43EF-492B-9A16-9ECF7ECF52BC}" srcId="{F0753622-24C9-4181-BE27-1663E60060B5}" destId="{2C64A831-EB47-4C9C-A885-B86EB556A6A2}" srcOrd="0" destOrd="0" parTransId="{3F5C1038-5E42-4BB4-BAFC-3DB963A045BB}" sibTransId="{9CA2D963-48D0-4058-B2FC-83AFD6A95A18}"/>
    <dgm:cxn modelId="{395200E8-3480-439A-8D89-395D87667D8D}" srcId="{F0753622-24C9-4181-BE27-1663E60060B5}" destId="{1312D0A7-7296-40CB-B20D-5CA1298192B9}" srcOrd="1" destOrd="0" parTransId="{5B42741F-7B46-4C75-B591-7E6A3C30EED0}" sibTransId="{D1A8CA7C-A460-4200-B26B-1D0F17E16F20}"/>
    <dgm:cxn modelId="{97FF9BFC-304A-4956-A6E7-04DA9508DDC1}" srcId="{F0753622-24C9-4181-BE27-1663E60060B5}" destId="{74A4F8B4-E819-4DEF-AAC2-8E537E18C7A2}" srcOrd="2" destOrd="0" parTransId="{CBE2E364-BE3B-4242-9BC8-9A89D76760A1}" sibTransId="{CBA344E3-BCF5-497C-ADE0-F71A63B61622}"/>
    <dgm:cxn modelId="{6E220F2E-F062-486F-A06C-D924D25679E1}" type="presParOf" srcId="{0B7FBAA7-0CD0-42E8-949B-896D170B3165}" destId="{8FAC057B-F006-4227-A518-BDF8F91B1F26}" srcOrd="0" destOrd="0" presId="urn:microsoft.com/office/officeart/2005/8/layout/equation2"/>
    <dgm:cxn modelId="{C56B823B-4E74-4663-9D09-B8C0A906372F}" type="presParOf" srcId="{8FAC057B-F006-4227-A518-BDF8F91B1F26}" destId="{60AFC13D-7101-41A3-8DD0-A0E1CFA73C28}" srcOrd="0" destOrd="0" presId="urn:microsoft.com/office/officeart/2005/8/layout/equation2"/>
    <dgm:cxn modelId="{217BB65C-BDE8-45C3-A6D0-B2437350260D}" type="presParOf" srcId="{8FAC057B-F006-4227-A518-BDF8F91B1F26}" destId="{952E61CD-9AF8-48F0-AC4B-0D4EB16BBE31}" srcOrd="1" destOrd="0" presId="urn:microsoft.com/office/officeart/2005/8/layout/equation2"/>
    <dgm:cxn modelId="{01FD165F-0223-4D3E-A194-82F590ECBB23}" type="presParOf" srcId="{8FAC057B-F006-4227-A518-BDF8F91B1F26}" destId="{79442C84-7CC3-4B3C-995D-F23E9AE47049}" srcOrd="2" destOrd="0" presId="urn:microsoft.com/office/officeart/2005/8/layout/equation2"/>
    <dgm:cxn modelId="{FBBE78ED-83E9-4117-AEF2-E1576276C241}" type="presParOf" srcId="{8FAC057B-F006-4227-A518-BDF8F91B1F26}" destId="{057CF9FD-5BD1-407D-ABC1-2F01274CDF19}" srcOrd="3" destOrd="0" presId="urn:microsoft.com/office/officeart/2005/8/layout/equation2"/>
    <dgm:cxn modelId="{E1CC3A5B-F3E8-4558-A50E-3156E4ED6C5D}" type="presParOf" srcId="{8FAC057B-F006-4227-A518-BDF8F91B1F26}" destId="{42AC764E-AEFA-44F7-A94C-E086BA26E034}" srcOrd="4" destOrd="0" presId="urn:microsoft.com/office/officeart/2005/8/layout/equation2"/>
    <dgm:cxn modelId="{26B0AB45-CEE3-4EA5-8AF3-5291F5547CD2}" type="presParOf" srcId="{0B7FBAA7-0CD0-42E8-949B-896D170B3165}" destId="{FFC1E74F-A864-4297-B64F-589056810AE2}" srcOrd="1" destOrd="0" presId="urn:microsoft.com/office/officeart/2005/8/layout/equation2"/>
    <dgm:cxn modelId="{E7906EDB-15E0-409B-8414-B4AA829E3F67}" type="presParOf" srcId="{FFC1E74F-A864-4297-B64F-589056810AE2}" destId="{76AB39AC-536B-401B-AC6A-818606BFE52C}" srcOrd="0" destOrd="0" presId="urn:microsoft.com/office/officeart/2005/8/layout/equation2"/>
    <dgm:cxn modelId="{2D5A8D47-5D23-4ACB-902B-7F5FFD149B95}" type="presParOf" srcId="{0B7FBAA7-0CD0-42E8-949B-896D170B3165}" destId="{03C7603D-8DB8-43E4-8FA8-A9E1B44059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FC13D-7101-41A3-8DD0-A0E1CFA73C28}">
      <dsp:nvSpPr>
        <dsp:cNvPr id="0" name=""/>
        <dsp:cNvSpPr/>
      </dsp:nvSpPr>
      <dsp:spPr>
        <a:xfrm>
          <a:off x="683882" y="1278"/>
          <a:ext cx="1480980" cy="1480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Ciencias computacionales</a:t>
          </a:r>
        </a:p>
      </dsp:txBody>
      <dsp:txXfrm>
        <a:off x="900766" y="218162"/>
        <a:ext cx="1047212" cy="1047212"/>
      </dsp:txXfrm>
    </dsp:sp>
    <dsp:sp modelId="{79442C84-7CC3-4B3C-995D-F23E9AE47049}">
      <dsp:nvSpPr>
        <dsp:cNvPr id="0" name=""/>
        <dsp:cNvSpPr/>
      </dsp:nvSpPr>
      <dsp:spPr>
        <a:xfrm>
          <a:off x="994888" y="1602515"/>
          <a:ext cx="858968" cy="85896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/>
        </a:p>
      </dsp:txBody>
      <dsp:txXfrm>
        <a:off x="1108744" y="1930984"/>
        <a:ext cx="631256" cy="202030"/>
      </dsp:txXfrm>
    </dsp:sp>
    <dsp:sp modelId="{42AC764E-AEFA-44F7-A94C-E086BA26E034}">
      <dsp:nvSpPr>
        <dsp:cNvPr id="0" name=""/>
        <dsp:cNvSpPr/>
      </dsp:nvSpPr>
      <dsp:spPr>
        <a:xfrm>
          <a:off x="683882" y="2581740"/>
          <a:ext cx="1480980" cy="1480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Estadística</a:t>
          </a:r>
        </a:p>
      </dsp:txBody>
      <dsp:txXfrm>
        <a:off x="900766" y="2798624"/>
        <a:ext cx="1047212" cy="1047212"/>
      </dsp:txXfrm>
    </dsp:sp>
    <dsp:sp modelId="{FFC1E74F-A864-4297-B64F-589056810AE2}">
      <dsp:nvSpPr>
        <dsp:cNvPr id="0" name=""/>
        <dsp:cNvSpPr/>
      </dsp:nvSpPr>
      <dsp:spPr>
        <a:xfrm>
          <a:off x="2387010" y="1756537"/>
          <a:ext cx="470951" cy="550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/>
        </a:p>
      </dsp:txBody>
      <dsp:txXfrm>
        <a:off x="2387010" y="1866722"/>
        <a:ext cx="329666" cy="330554"/>
      </dsp:txXfrm>
    </dsp:sp>
    <dsp:sp modelId="{03C7603D-8DB8-43E4-8FA8-A9E1B44059B2}">
      <dsp:nvSpPr>
        <dsp:cNvPr id="0" name=""/>
        <dsp:cNvSpPr/>
      </dsp:nvSpPr>
      <dsp:spPr>
        <a:xfrm>
          <a:off x="3053452" y="1311858"/>
          <a:ext cx="1519249" cy="1440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Estadística computacional</a:t>
          </a:r>
        </a:p>
      </dsp:txBody>
      <dsp:txXfrm>
        <a:off x="3275941" y="1522783"/>
        <a:ext cx="1074271" cy="1018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1E942-1B24-44D5-8616-2568CE703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06420-EF13-428F-9ADE-D9B0D170FC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2552BFC8-3D58-4601-8B3B-00C618C11EC8}" type="datetimeFigureOut">
              <a:rPr lang="en-US" altLang="es-ES"/>
              <a:pPr>
                <a:defRPr/>
              </a:pPr>
              <a:t>5/26/2022</a:t>
            </a:fld>
            <a:endParaRPr lang="en-US" alt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294-28F1-409D-B102-A6C00BA2B1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DC846-D3C1-447F-89C1-28ED605A0A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DB38EFC1-D631-41D6-81AD-4275131FBA2A}" type="slidenum">
              <a:rPr lang="en-US" altLang="es-ES"/>
              <a:pPr/>
              <a:t>‹#›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49F41D9E-8DDD-466A-BEC1-D2053833F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D82086-86AA-4D4B-855A-86D53637F1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42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744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27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651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1805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51D5E5-C07F-461C-AFD3-5385A5D91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867888-D905-406C-B258-CCBF8D237A25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57050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1C960D-AB61-4E04-A8F7-094ABF50E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F29DD-BD2A-4AAD-82D1-6B3C51601C9B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677654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2E5576-E78F-431B-AA85-82AF90392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0C2826-A9F5-4DC9-86E1-10AEB4C0C3E4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66678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232B32-058B-4E19-BBC3-A7DC0CD67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F6072-C616-4130-9928-9A3CEEFFEBD3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690772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25869-6329-4C09-BE0C-F1B06669A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D444FB-5C9A-43D8-A4A8-331160D58BD2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10503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16E7A18-48AF-4F32-9618-6BBB02BA7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6FB2C1-26A0-4653-9F37-FC140FF77D7F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798563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6F040A1-A364-4346-B37F-A58377EE0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CD9993-FB92-4BBF-9CF8-3F5E4F51B568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651806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968D8E-489F-4A87-A20B-5D9691874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813514-F3F3-44FE-83A9-68378968CD62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6401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0478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dirty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AA31EF-5857-41A9-8084-7307DE957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93BED6-43DB-4806-8A91-D79874E09D92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9826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6EE147-427A-4A87-9260-05FC966FC3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E76CD-7063-462C-8C31-969F7F5B1C47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566957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2677A7-1C3F-4C78-9B4F-9F16B08B71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A1E3DB-071B-4B2B-AC48-77F05416D84E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408402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930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3592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939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0287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5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366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dirty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852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782768F-1EE5-43D5-9A61-35D7075A5D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 descr="logoblanco.png">
            <a:extLst>
              <a:ext uri="{FF2B5EF4-FFF2-40B4-BE49-F238E27FC236}">
                <a16:creationId xmlns:a16="http://schemas.microsoft.com/office/drawing/2014/main" id="{67F7A86D-32B3-4B83-AC50-47A74767E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5498F503-025E-4262-B12D-ADB2118D9777}"/>
              </a:ext>
            </a:extLst>
          </p:cNvPr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5EA63966-A753-4BAE-A306-0D35C4D80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 dirty="0">
                <a:solidFill>
                  <a:srgbClr val="FFFFFF"/>
                </a:solidFill>
              </a:endParaRPr>
            </a:p>
          </p:txBody>
        </p:sp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D80DB72C-4AF9-4690-8044-612D14256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MX" dirty="0"/>
            </a:p>
          </p:txBody>
        </p:sp>
      </p:grpSp>
      <p:sp>
        <p:nvSpPr>
          <p:cNvPr id="2054" name="Rectangle 6">
            <a:extLst>
              <a:ext uri="{FF2B5EF4-FFF2-40B4-BE49-F238E27FC236}">
                <a16:creationId xmlns:a16="http://schemas.microsoft.com/office/drawing/2014/main" id="{D70F66CF-912C-4A15-AAEB-2817AB716D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</a:defRPr>
            </a:lvl1pPr>
          </a:lstStyle>
          <a:p>
            <a:fld id="{EBA58240-5E7C-40E3-A207-98AB2F1A153D}" type="slidenum">
              <a:rPr lang="es-ES_tradnl" altLang="es-ES"/>
              <a:pPr/>
              <a:t>‹#›</a:t>
            </a:fld>
            <a:endParaRPr lang="es-ES_tradnl" altLang="es-ES" dirty="0"/>
          </a:p>
        </p:txBody>
      </p:sp>
      <p:pic>
        <p:nvPicPr>
          <p:cNvPr id="2052" name="Picture 3">
            <a:extLst>
              <a:ext uri="{FF2B5EF4-FFF2-40B4-BE49-F238E27FC236}">
                <a16:creationId xmlns:a16="http://schemas.microsoft.com/office/drawing/2014/main" id="{456BEA10-83EB-436E-AD28-DDC6F2BBCB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02388"/>
            <a:ext cx="16732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imuladorriskynegocios.blogspot.com/p/ventajas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quote.org/wiki/Cubo_di_Rubi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commons.wikimedia.org/wiki/File:Antu_ms-excel.svg" TargetMode="External"/><Relationship Id="rId3" Type="http://schemas.openxmlformats.org/officeDocument/2006/relationships/hyperlink" Target="https://en.wikiversity.org/wiki/R" TargetMode="External"/><Relationship Id="rId7" Type="http://schemas.openxmlformats.org/officeDocument/2006/relationships/hyperlink" Target="https://en.wikipedia.org/wiki/SAS_Institute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hyperlink" Target="https://conference.acspri.org.au/index.php/conf/conference2016/about/organizingTeam" TargetMode="External"/><Relationship Id="rId5" Type="http://schemas.openxmlformats.org/officeDocument/2006/relationships/hyperlink" Target="https://communityblog.fedoraproject.org/help-port-python-packages-to-python-3/" TargetMode="External"/><Relationship Id="rId15" Type="http://schemas.openxmlformats.org/officeDocument/2006/relationships/hyperlink" Target="https://commons.wikimedia.org/wiki/File:Stata_logo_med_blue.png" TargetMode="External"/><Relationship Id="rId10" Type="http://schemas.openxmlformats.org/officeDocument/2006/relationships/image" Target="../media/image17.jpg"/><Relationship Id="rId4" Type="http://schemas.openxmlformats.org/officeDocument/2006/relationships/image" Target="../media/image14.png"/><Relationship Id="rId9" Type="http://schemas.openxmlformats.org/officeDocument/2006/relationships/hyperlink" Target="https://es.wikipedia.org/wiki/SPSS" TargetMode="External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mmons.wikimedia.org/wiki/File:RStudio_logo_flat.svg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#create=true&amp;language=r" TargetMode="External"/><Relationship Id="rId2" Type="http://schemas.openxmlformats.org/officeDocument/2006/relationships/hyperlink" Target="https://colab.research.google.com/#create=tru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lab.to/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6C80B71C-465C-4733-9602-CE4E4E7BD7E4}"/>
              </a:ext>
            </a:extLst>
          </p:cNvPr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 dirty="0">
              <a:solidFill>
                <a:srgbClr val="0098CD"/>
              </a:solidFill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A9D3A6BD-C188-45C5-AB2D-A7F7785B63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 dirty="0">
                <a:solidFill>
                  <a:srgbClr val="0098CD"/>
                </a:solidFill>
                <a:latin typeface="Arial" panose="020B0604020202020204" pitchFamily="34" charset="0"/>
              </a:rPr>
              <a:t>Análisis e interpretación de datos</a:t>
            </a:r>
            <a:endParaRPr lang="es-ES_tradnl" altLang="es-ES" sz="1800" dirty="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8591A0BF-ACDD-41F9-B558-C3E6B873FF54}"/>
              </a:ext>
            </a:extLst>
          </p:cNvPr>
          <p:cNvSpPr>
            <a:spLocks/>
          </p:cNvSpPr>
          <p:nvPr/>
        </p:nvSpPr>
        <p:spPr bwMode="auto">
          <a:xfrm>
            <a:off x="-22060" y="4632018"/>
            <a:ext cx="8986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MX" altLang="es-ES" sz="2400" dirty="0">
                <a:solidFill>
                  <a:srgbClr val="000000"/>
                </a:solidFill>
                <a:sym typeface="Arial Narrow" panose="020B0606020202030204" pitchFamily="34" charset="0"/>
              </a:rPr>
              <a:t>TEMA 2. ESTADISTICA COMPUTACIONAL</a:t>
            </a:r>
            <a:endParaRPr lang="es-ES_tradnl" altLang="es-ES" sz="2400" dirty="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5125" name="Rectangle 8">
            <a:extLst>
              <a:ext uri="{FF2B5EF4-FFF2-40B4-BE49-F238E27FC236}">
                <a16:creationId xmlns:a16="http://schemas.microsoft.com/office/drawing/2014/main" id="{B72F4180-887A-4FF0-83C6-E8B8B19A41FB}"/>
              </a:ext>
            </a:extLst>
          </p:cNvPr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 dirty="0">
                <a:solidFill>
                  <a:srgbClr val="0098CD"/>
                </a:solidFill>
                <a:sym typeface="Arial Narrow" panose="020B0606020202030204" pitchFamily="34" charset="0"/>
              </a:rPr>
              <a:t>Laura Hervert Escobar</a:t>
            </a:r>
          </a:p>
        </p:txBody>
      </p:sp>
      <p:pic>
        <p:nvPicPr>
          <p:cNvPr id="5126" name="Picture 1">
            <a:extLst>
              <a:ext uri="{FF2B5EF4-FFF2-40B4-BE49-F238E27FC236}">
                <a16:creationId xmlns:a16="http://schemas.microsoft.com/office/drawing/2014/main" id="{34FCBAC6-A368-47A0-836A-F7445BF1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49950"/>
            <a:ext cx="24971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2">
            <a:extLst>
              <a:ext uri="{FF2B5EF4-FFF2-40B4-BE49-F238E27FC236}">
                <a16:creationId xmlns:a16="http://schemas.microsoft.com/office/drawing/2014/main" id="{AE81A068-7352-4A0D-87F7-4B72408F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6154738"/>
            <a:ext cx="3168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/>
            <a:r>
              <a:rPr lang="en-US" altLang="es-MX" sz="1300" dirty="0">
                <a:solidFill>
                  <a:srgbClr val="0098CD"/>
                </a:solidFill>
                <a:latin typeface="Unit"/>
              </a:rPr>
              <a:t>Universidad </a:t>
            </a:r>
            <a:r>
              <a:rPr lang="en-US" altLang="es-MX" sz="1300" dirty="0" err="1">
                <a:solidFill>
                  <a:srgbClr val="0098CD"/>
                </a:solidFill>
                <a:latin typeface="Unit"/>
              </a:rPr>
              <a:t>Internacional</a:t>
            </a:r>
            <a:r>
              <a:rPr lang="en-US" altLang="es-MX" sz="1300" dirty="0">
                <a:solidFill>
                  <a:srgbClr val="0098CD"/>
                </a:solidFill>
                <a:latin typeface="Unit"/>
              </a:rPr>
              <a:t> de La Rioja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6A19-2635-4EF6-8BBE-212B0750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básicas de programación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CC1D-9249-42E6-85A4-7E5E3ED8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12" y="1417638"/>
            <a:ext cx="5706855" cy="459750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000000"/>
                </a:solidFill>
                <a:effectLst/>
              </a:rPr>
              <a:t>Programación estructurada (PE)</a:t>
            </a:r>
            <a:endParaRPr lang="es-MX" b="1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1400" i="0" dirty="0">
                <a:solidFill>
                  <a:srgbClr val="000000"/>
                </a:solidFill>
                <a:effectLst/>
              </a:rPr>
              <a:t>Diseño descendente (top-</a:t>
            </a:r>
            <a:r>
              <a:rPr lang="es-MX" sz="1400" i="0" dirty="0" err="1">
                <a:solidFill>
                  <a:srgbClr val="000000"/>
                </a:solidFill>
                <a:effectLst/>
              </a:rPr>
              <a:t>dow</a:t>
            </a:r>
            <a:r>
              <a:rPr lang="es-MX" sz="1400" i="0" dirty="0">
                <a:solidFill>
                  <a:srgbClr val="000000"/>
                </a:solidFill>
                <a:effectLst/>
              </a:rPr>
              <a:t>): el problema se descompone en etapas o estructuras jerárquicas.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1400" i="0" dirty="0">
                <a:solidFill>
                  <a:srgbClr val="000000"/>
                </a:solidFill>
                <a:effectLst/>
              </a:rPr>
              <a:t>Recursos abstractos (simplicidad): consiste en descompones las acciones complejas en otras más simples capaces de ser resueltas con mayor facilidad.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1800" i="0" dirty="0">
                <a:solidFill>
                  <a:srgbClr val="000000"/>
                </a:solidFill>
                <a:effectLst/>
              </a:rPr>
              <a:t>Estructuras básicas: existen tres tipos de estructuras básicas:</a:t>
            </a:r>
          </a:p>
          <a:p>
            <a:pPr lvl="2" indent="-285750"/>
            <a:r>
              <a:rPr lang="es-MX" sz="1400" i="0" dirty="0">
                <a:solidFill>
                  <a:srgbClr val="000000"/>
                </a:solidFill>
                <a:effectLst/>
              </a:rPr>
              <a:t>Estructuras secuénciales: cada acción sigue a otra acción secuencialmente. La salida de una acción es la entrada de otra.</a:t>
            </a:r>
          </a:p>
          <a:p>
            <a:pPr lvl="2" indent="-285750"/>
            <a:r>
              <a:rPr lang="es-MX" sz="1400" i="0" dirty="0">
                <a:solidFill>
                  <a:srgbClr val="000000"/>
                </a:solidFill>
                <a:effectLst/>
              </a:rPr>
              <a:t>Estructuras selectivas: en estas estructuras se evalúan las condiciones y en función del resultado de las mismas se realizan unas acciones u otras. Se utilizan expresiones lógicas.</a:t>
            </a:r>
          </a:p>
          <a:p>
            <a:pPr lvl="2" indent="-285750"/>
            <a:r>
              <a:rPr lang="es-MX" sz="1400" i="0" dirty="0">
                <a:solidFill>
                  <a:srgbClr val="000000"/>
                </a:solidFill>
                <a:effectLst/>
              </a:rPr>
              <a:t>Estructuras repetitivas: son secuencias de instrucciones que se repiten un número determinado de veces.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408C-2B43-42E2-8E45-7E3A13E7C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10</a:t>
            </a:fld>
            <a:endParaRPr lang="es-ES_tradnl" alt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089C8-CA63-482D-8126-C2558A245B3C}"/>
              </a:ext>
            </a:extLst>
          </p:cNvPr>
          <p:cNvSpPr txBox="1"/>
          <p:nvPr/>
        </p:nvSpPr>
        <p:spPr>
          <a:xfrm>
            <a:off x="6228184" y="3645024"/>
            <a:ext cx="27035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Los programas son mas fáciles de entender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 reduce la complejidad de las pruebas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Aumenta la productividad del programador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Los programas queden mejor documentados internamente.</a:t>
            </a: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6C1A3C2-EDA8-4705-A338-0EC3178CD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208" y="1082689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8E64E-71A1-4695-A8B6-C110E191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59" y="3709761"/>
            <a:ext cx="3558927" cy="2633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86A19-2635-4EF6-8BBE-212B0750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Técnicas básicas de </a:t>
            </a:r>
            <a:r>
              <a:rPr lang="es-MX" dirty="0" err="1"/>
              <a:t>programació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CC1D-9249-42E6-85A4-7E5E3ED8F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027988" cy="470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800" b="1" i="0" dirty="0">
                <a:effectLst/>
              </a:rPr>
              <a:t>Programación modular</a:t>
            </a:r>
          </a:p>
          <a:p>
            <a:pPr lvl="1">
              <a:lnSpc>
                <a:spcPct val="90000"/>
              </a:lnSpc>
            </a:pPr>
            <a:r>
              <a:rPr lang="es-MX" sz="1800" b="0" i="0" dirty="0">
                <a:effectLst/>
              </a:rPr>
              <a:t>En la programación modular consta de varias secciones dividas de forma que interactúan a través de llamadas a procedimientos, que integran el programa en su totalidad.</a:t>
            </a:r>
          </a:p>
          <a:p>
            <a:pPr lvl="1">
              <a:lnSpc>
                <a:spcPct val="90000"/>
              </a:lnSpc>
            </a:pPr>
            <a:r>
              <a:rPr lang="es-MX" sz="1800" b="0" i="0" dirty="0">
                <a:effectLst/>
              </a:rPr>
              <a:t>En la programación modular, el programa principal coordina las llamadas a los módulos secundarios y pasa los datos necesarios en forma de parámetros.</a:t>
            </a:r>
          </a:p>
          <a:p>
            <a:pPr lvl="1">
              <a:lnSpc>
                <a:spcPct val="90000"/>
              </a:lnSpc>
            </a:pPr>
            <a:r>
              <a:rPr lang="es-MX" sz="1800" b="0" i="0" dirty="0">
                <a:effectLst/>
              </a:rPr>
              <a:t>A su vez cada modulo puede contener sus propios datos y llamar a otros módulos o funciones.</a:t>
            </a:r>
            <a:endParaRPr lang="es-MX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408C-2B43-42E2-8E45-7E3A13E7C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C0F29DD-BD2A-4AAD-82D1-6B3C51601C9B}" type="slidenum">
              <a:rPr lang="es-ES_tradnl" altLang="es-E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16538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6A19-2635-4EF6-8BBE-212B0750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básicas de programación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CC1D-9249-42E6-85A4-7E5E3ED8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301038" cy="4857403"/>
          </a:xfrm>
        </p:spPr>
        <p:txBody>
          <a:bodyPr/>
          <a:lstStyle/>
          <a:p>
            <a:r>
              <a:rPr lang="es-MX" b="1" i="0" dirty="0">
                <a:solidFill>
                  <a:srgbClr val="000000"/>
                </a:solidFill>
                <a:effectLst/>
              </a:rPr>
              <a:t>Programación orientada a objetos (POO)</a:t>
            </a:r>
          </a:p>
          <a:p>
            <a:pPr lvl="1"/>
            <a:r>
              <a:rPr lang="es-MX" sz="1600" b="0" i="0" dirty="0">
                <a:solidFill>
                  <a:srgbClr val="000000"/>
                </a:solidFill>
                <a:effectLst/>
              </a:rPr>
              <a:t>Se trata de una técnica que aumenta considerablemente la velocidad de desarrollo de los programas gracias a la reutilización de los objetos.</a:t>
            </a:r>
          </a:p>
          <a:p>
            <a:pPr lvl="1"/>
            <a:r>
              <a:rPr lang="es-MX" sz="1600" b="0" i="0" dirty="0">
                <a:solidFill>
                  <a:srgbClr val="000000"/>
                </a:solidFill>
                <a:effectLst/>
              </a:rPr>
              <a:t>El elemento principal de la programación orientada a objetos es el objeto.</a:t>
            </a:r>
          </a:p>
          <a:p>
            <a:pPr lvl="1"/>
            <a:r>
              <a:rPr lang="es-MX" sz="1600" b="0" i="0" dirty="0">
                <a:solidFill>
                  <a:srgbClr val="000000"/>
                </a:solidFill>
                <a:effectLst/>
              </a:rPr>
              <a:t>El objeto es un conjunto complejo de datos y programas que poseen estructura y forman parte de una organización.</a:t>
            </a:r>
          </a:p>
          <a:p>
            <a:pPr lvl="1"/>
            <a:r>
              <a:rPr lang="es-MX" sz="1600" b="0" i="0" dirty="0">
                <a:solidFill>
                  <a:srgbClr val="000000"/>
                </a:solidFill>
                <a:effectLst/>
              </a:rPr>
              <a:t>Un objeto contiene varios datos bien estructurados y pueden ser visibles o no dependiendo del programador y las acciones del programa en ese momento.</a:t>
            </a:r>
          </a:p>
          <a:p>
            <a:pPr lvl="1"/>
            <a:r>
              <a:rPr lang="es-MX" sz="1600" b="0" i="0" dirty="0">
                <a:solidFill>
                  <a:srgbClr val="000000"/>
                </a:solidFill>
                <a:effectLst/>
              </a:rPr>
              <a:t>El polimorfismo y la herencia son unas de sus principales características y por ello dedicaremos más adelante un artículo exclusivamente a tratar estos dos términos.</a:t>
            </a:r>
            <a:br>
              <a:rPr lang="es-MX" sz="1600" dirty="0">
                <a:solidFill>
                  <a:srgbClr val="000000"/>
                </a:solidFill>
              </a:rPr>
            </a:br>
            <a:br>
              <a:rPr lang="es-MX" sz="1600" dirty="0"/>
            </a:br>
            <a:br>
              <a:rPr lang="es-MX" dirty="0"/>
            </a:b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408C-2B43-42E2-8E45-7E3A13E7C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12</a:t>
            </a:fld>
            <a:endParaRPr lang="es-ES_tradnl" alt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6177B-75B6-4043-8781-015DD6C7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4591" y="4317555"/>
            <a:ext cx="1738536" cy="18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6A19-2635-4EF6-8BBE-212B0750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básicas de programación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CC1D-9249-42E6-85A4-7E5E3ED8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49" y="1376660"/>
            <a:ext cx="8229600" cy="4525963"/>
          </a:xfrm>
        </p:spPr>
        <p:txBody>
          <a:bodyPr/>
          <a:lstStyle/>
          <a:p>
            <a:pPr marL="0" indent="0"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</a:rPr>
              <a:t>Programación concurrente</a:t>
            </a:r>
            <a:br>
              <a:rPr lang="es-MX" dirty="0"/>
            </a:br>
            <a:br>
              <a:rPr lang="es-MX" dirty="0"/>
            </a:br>
            <a:r>
              <a:rPr lang="es-MX" b="0" i="0" dirty="0">
                <a:solidFill>
                  <a:srgbClr val="000000"/>
                </a:solidFill>
                <a:effectLst/>
              </a:rPr>
              <a:t>Este tipo de programación se utiliza cuando tenemos que realizar varias acciones a la vez.</a:t>
            </a:r>
            <a:br>
              <a:rPr lang="es-MX" dirty="0"/>
            </a:br>
            <a:br>
              <a:rPr lang="es-MX" dirty="0"/>
            </a:br>
            <a:r>
              <a:rPr lang="es-MX" b="0" i="0" dirty="0">
                <a:solidFill>
                  <a:srgbClr val="000000"/>
                </a:solidFill>
                <a:effectLst/>
              </a:rPr>
              <a:t>Se suele utilizar para controlar los accesos de usuarios y programas a un recurso de forma simultanea.</a:t>
            </a:r>
            <a:br>
              <a:rPr lang="es-MX" dirty="0"/>
            </a:br>
            <a:br>
              <a:rPr lang="es-MX" dirty="0"/>
            </a:br>
            <a:r>
              <a:rPr lang="es-MX" b="0" i="0" dirty="0">
                <a:solidFill>
                  <a:srgbClr val="000000"/>
                </a:solidFill>
                <a:effectLst/>
              </a:rPr>
              <a:t>Se trata de una programación más lenta y laboriosa, obteniendo unos resultados lentos en las acciones.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408C-2B43-42E2-8E45-7E3A13E7C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13</a:t>
            </a:fld>
            <a:endParaRPr lang="es-ES_tradnl" altLang="es-ES" dirty="0"/>
          </a:p>
        </p:txBody>
      </p:sp>
      <p:pic>
        <p:nvPicPr>
          <p:cNvPr id="6146" name="Picture 2" descr="La programación concurrente es el futuro inmediato (o debería serlo) @  teknoPLOF!">
            <a:extLst>
              <a:ext uri="{FF2B5EF4-FFF2-40B4-BE49-F238E27FC236}">
                <a16:creationId xmlns:a16="http://schemas.microsoft.com/office/drawing/2014/main" id="{A596B671-8065-4D87-91F0-263C0C87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11948"/>
            <a:ext cx="1714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05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a programación funcional | That C# guy">
            <a:extLst>
              <a:ext uri="{FF2B5EF4-FFF2-40B4-BE49-F238E27FC236}">
                <a16:creationId xmlns:a16="http://schemas.microsoft.com/office/drawing/2014/main" id="{BA00EFEB-A1D4-42DC-B314-D095D1A1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1682578"/>
            <a:ext cx="2863619" cy="16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86A19-2635-4EF6-8BBE-212B0750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básicas de programación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CC1D-9249-42E6-85A4-7E5E3ED8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6009490" cy="4525963"/>
          </a:xfrm>
        </p:spPr>
        <p:txBody>
          <a:bodyPr/>
          <a:lstStyle/>
          <a:p>
            <a:pPr marL="0" indent="0" algn="l">
              <a:buNone/>
            </a:pPr>
            <a:br>
              <a:rPr lang="es-MX" dirty="0"/>
            </a:br>
            <a:r>
              <a:rPr lang="es-MX" b="1" i="0" dirty="0">
                <a:solidFill>
                  <a:srgbClr val="000000"/>
                </a:solidFill>
                <a:effectLst/>
              </a:rPr>
              <a:t>Programación funcional</a:t>
            </a:r>
            <a:br>
              <a:rPr lang="es-MX" dirty="0"/>
            </a:br>
            <a:br>
              <a:rPr lang="es-MX" dirty="0"/>
            </a:br>
            <a:r>
              <a:rPr lang="es-MX" sz="1800" b="0" i="0" dirty="0">
                <a:solidFill>
                  <a:srgbClr val="000000"/>
                </a:solidFill>
                <a:effectLst/>
              </a:rPr>
              <a:t>Se caracteriza principalmente por permitir declarar y llamar a funciones dentro de otras funciones.</a:t>
            </a:r>
            <a:br>
              <a:rPr lang="es-MX" sz="1800" dirty="0"/>
            </a:br>
            <a:br>
              <a:rPr lang="es-MX" dirty="0"/>
            </a:br>
            <a:r>
              <a:rPr lang="es-MX" b="1" i="0" dirty="0">
                <a:solidFill>
                  <a:srgbClr val="000000"/>
                </a:solidFill>
                <a:effectLst/>
              </a:rPr>
              <a:t>Programación lógica</a:t>
            </a:r>
            <a:br>
              <a:rPr lang="es-MX" dirty="0"/>
            </a:br>
            <a:br>
              <a:rPr lang="es-MX" dirty="0"/>
            </a:br>
            <a:r>
              <a:rPr lang="es-MX" sz="1800" b="0" i="0" dirty="0">
                <a:solidFill>
                  <a:srgbClr val="000000"/>
                </a:solidFill>
                <a:effectLst/>
              </a:rPr>
              <a:t>Se suele utilizar en la inteligencia artificial y pequeños programas infantiles. Se trata de una programación basada en el cálculo de predicados (una teoría matemática que permite lograr que un ordenador basándose en hecho y reglas lógicas, pueda dar soluciones inteligentes).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408C-2B43-42E2-8E45-7E3A13E7C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14</a:t>
            </a:fld>
            <a:endParaRPr lang="es-ES_tradnl" altLang="es-ES" dirty="0"/>
          </a:p>
        </p:txBody>
      </p:sp>
      <p:pic>
        <p:nvPicPr>
          <p:cNvPr id="7172" name="Picture 4" descr="Sample Mind Map - Tankekart">
            <a:extLst>
              <a:ext uri="{FF2B5EF4-FFF2-40B4-BE49-F238E27FC236}">
                <a16:creationId xmlns:a16="http://schemas.microsoft.com/office/drawing/2014/main" id="{AF3F0312-9FAA-4FC0-A518-9079F63E3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1"/>
          <a:stretch/>
        </p:blipFill>
        <p:spPr bwMode="auto">
          <a:xfrm>
            <a:off x="6466689" y="3946681"/>
            <a:ext cx="2232248" cy="19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4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15</a:t>
            </a:fld>
            <a:endParaRPr lang="es-ES_tradnl" altLang="es-ES" dirty="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 dirty="0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361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Principios básicos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Ámbitos de aplicación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Técnicas básicas de programación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Presentación del software “R”</a:t>
            </a: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15</a:t>
            </a:fld>
            <a:endParaRPr lang="es-ES_tradnl" alt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433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Logo, icon&#10;&#10;Description automatically generated">
            <a:extLst>
              <a:ext uri="{FF2B5EF4-FFF2-40B4-BE49-F238E27FC236}">
                <a16:creationId xmlns:a16="http://schemas.microsoft.com/office/drawing/2014/main" id="{7079DB2E-5AE2-414B-ADCA-EA6ACA23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3463" y="1600200"/>
            <a:ext cx="1479550" cy="113347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AECC75D-05C2-40DF-80A7-05A7833DA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09946" y="1769026"/>
            <a:ext cx="2759075" cy="113347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F30CD211-9D92-4C92-A3AD-DA215BFDA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02263" y="1600200"/>
            <a:ext cx="2706688" cy="1133475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A040CE1-791C-497D-B02A-BDDFF1379D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25850" b="23334"/>
          <a:stretch/>
        </p:blipFill>
        <p:spPr>
          <a:xfrm>
            <a:off x="1033463" y="3241990"/>
            <a:ext cx="2602433" cy="1298260"/>
          </a:xfrm>
          <a:prstGeom prst="rect">
            <a:avLst/>
          </a:prstGeom>
        </p:spPr>
      </p:pic>
      <p:pic>
        <p:nvPicPr>
          <p:cNvPr id="27" name="Picture 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075D40D-7562-47D1-B4D2-2EC766F27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591050" y="2797175"/>
            <a:ext cx="3517900" cy="174307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E84401-D2A6-4027-91E0-3BC22F0E8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442889" y="5013176"/>
            <a:ext cx="1111399" cy="1111399"/>
          </a:xfrm>
          <a:prstGeom prst="rect">
            <a:avLst/>
          </a:prstGeom>
        </p:spPr>
      </p:pic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5069C856-0A14-48F9-8EF8-912DB62478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491880" y="4845398"/>
            <a:ext cx="4618658" cy="1279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6BCAB-B26D-4915-93B5-1A6D5404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Software estadístico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16B25-531C-4127-9954-0AFB14562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C0F29DD-BD2A-4AAD-82D1-6B3C51601C9B}" type="slidenum">
              <a:rPr lang="es-ES_tradnl" altLang="es-E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9315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81E9-EDD3-445A-B116-D544765A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EE15B-50FD-4419-ADBB-5429B4CC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dirty="0">
                <a:solidFill>
                  <a:srgbClr val="C00000"/>
                </a:solidFill>
              </a:rPr>
              <a:t>Característica principal de R</a:t>
            </a:r>
          </a:p>
          <a:p>
            <a:pPr lvl="1" algn="just"/>
            <a:r>
              <a:rPr lang="es-ES" altLang="es-MX" dirty="0"/>
              <a:t>Cualquier expresión evaluada por R tiene como resultado un objeto. </a:t>
            </a:r>
          </a:p>
          <a:p>
            <a:pPr lvl="1" algn="just"/>
            <a:r>
              <a:rPr lang="es-ES" altLang="es-MX" dirty="0"/>
              <a:t>Cada objeto pertenece a una clase, de forma que las funciones pueden tener comportamientos diferentes en función de la clase a la que pertenece su objeto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A96C6-6172-43EE-BB68-F0636CE04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17</a:t>
            </a:fld>
            <a:endParaRPr lang="es-ES_tradnl" altLang="es-ES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0D01CC3-AC28-49D3-9950-C10DC36A4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7704" y="4124325"/>
            <a:ext cx="1479550" cy="113347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A9C1BBD-08A9-420C-94F5-D9609A54A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74918" y="4151032"/>
            <a:ext cx="3779912" cy="132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0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FA4A-7251-4608-BE00-EA1F3723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C4EF-B92E-4EFA-9377-6B0BC7D8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charter"/>
              </a:rPr>
              <a:t>Para utilizar R en línea, utiliza el siguiente enlace:</a:t>
            </a:r>
          </a:p>
          <a:p>
            <a:endParaRPr lang="es-MX" b="0" i="0" dirty="0">
              <a:effectLst/>
              <a:latin typeface="charter"/>
              <a:hlinkClick r:id="rId2"/>
            </a:endParaRPr>
          </a:p>
          <a:p>
            <a:pPr lvl="1"/>
            <a:r>
              <a:rPr lang="es-MX" b="0" i="0" u="sng" dirty="0">
                <a:effectLst/>
                <a:latin typeface="charter"/>
                <a:hlinkClick r:id="rId3"/>
              </a:rPr>
              <a:t>https://colab.research.google.com/#create=true&amp;language=r</a:t>
            </a:r>
            <a:endParaRPr lang="es-MX" u="sng" dirty="0">
              <a:latin typeface="charter"/>
            </a:endParaRPr>
          </a:p>
          <a:p>
            <a:pPr lvl="1"/>
            <a:endParaRPr lang="es-MX" b="0" i="0" u="sng" dirty="0">
              <a:effectLst/>
              <a:latin typeface="charter"/>
              <a:hlinkClick r:id="rId4"/>
            </a:endParaRPr>
          </a:p>
          <a:p>
            <a:pPr lvl="1"/>
            <a:endParaRPr lang="es-MX" b="0" i="0" u="sng" dirty="0">
              <a:effectLst/>
              <a:latin typeface="charter"/>
              <a:hlinkClick r:id="rId4"/>
            </a:endParaRPr>
          </a:p>
          <a:p>
            <a:pPr lvl="1"/>
            <a:r>
              <a:rPr lang="es-MX" b="0" i="0" u="sng" dirty="0">
                <a:effectLst/>
                <a:latin typeface="charter"/>
                <a:hlinkClick r:id="rId4"/>
              </a:rPr>
              <a:t>https://colab.to/r</a:t>
            </a:r>
            <a:endParaRPr lang="es-MX" dirty="0">
              <a:latin typeface="char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519E-D272-49DF-BAB3-57EB15C2C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18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141456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CD26-B588-412F-AF12-5137564C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98CD"/>
                </a:solidFill>
              </a:rPr>
              <a:t>Instalación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0333E-51CF-482E-AF25-F28D0D95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02" y="1124744"/>
            <a:ext cx="8229600" cy="892696"/>
          </a:xfrm>
        </p:spPr>
        <p:txBody>
          <a:bodyPr/>
          <a:lstStyle/>
          <a:p>
            <a:r>
              <a:rPr lang="es-MX" dirty="0"/>
              <a:t>Instalar paquetes:</a:t>
            </a:r>
          </a:p>
          <a:p>
            <a:pPr marL="457200" lvl="1" indent="0">
              <a:buNone/>
            </a:pPr>
            <a:r>
              <a:rPr lang="es-MX" dirty="0" err="1"/>
              <a:t>shiny</a:t>
            </a:r>
            <a:r>
              <a:rPr lang="es-MX" dirty="0"/>
              <a:t>                            </a:t>
            </a:r>
            <a:r>
              <a:rPr lang="es-MX" dirty="0" err="1"/>
              <a:t>devtools</a:t>
            </a:r>
            <a:r>
              <a:rPr lang="es-MX" dirty="0"/>
              <a:t>                             </a:t>
            </a:r>
            <a:r>
              <a:rPr lang="es-MX" dirty="0" err="1"/>
              <a:t>discoverR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726C4-4B18-4815-80AE-27A8EAA36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19</a:t>
            </a:fld>
            <a:endParaRPr lang="es-ES_tradnl" alt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45EE5-78A0-43D0-9BD6-9F97F545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17440"/>
            <a:ext cx="6912768" cy="40603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D726DCF-9797-451E-8296-E4E799738E6F}"/>
              </a:ext>
            </a:extLst>
          </p:cNvPr>
          <p:cNvSpPr/>
          <p:nvPr/>
        </p:nvSpPr>
        <p:spPr bwMode="auto">
          <a:xfrm>
            <a:off x="3707904" y="4581128"/>
            <a:ext cx="792088" cy="504056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361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Principios básicos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Ámbitos de aplicación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Técnicas básicas de programación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Presentación del software “R”</a:t>
            </a: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2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D989-546F-496C-8508-6B7822303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20</a:t>
            </a:fld>
            <a:endParaRPr lang="es-ES_tradnl" alt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B99FD0-28C3-4FB6-8B2A-11526893E42B}"/>
              </a:ext>
            </a:extLst>
          </p:cNvPr>
          <p:cNvSpPr/>
          <p:nvPr/>
        </p:nvSpPr>
        <p:spPr>
          <a:xfrm>
            <a:off x="539552" y="3326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err="1"/>
              <a:t>Accesar</a:t>
            </a:r>
            <a:endParaRPr lang="es-MX" dirty="0"/>
          </a:p>
          <a:p>
            <a:pPr lvl="1"/>
            <a:r>
              <a:rPr lang="es-MX" dirty="0" err="1"/>
              <a:t>AddInss</a:t>
            </a:r>
            <a:r>
              <a:rPr lang="es-MX" dirty="0"/>
              <a:t>: </a:t>
            </a:r>
            <a:r>
              <a:rPr lang="es-MX" dirty="0" err="1"/>
              <a:t>discoveR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60658-13FB-4D7F-836A-530CC7DD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236296" cy="1274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3748D-F773-401E-8A8F-E6F001AE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00848"/>
            <a:ext cx="3957888" cy="3849182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943BDA1F-27C7-4AAB-B8DE-18A5CB573D15}"/>
              </a:ext>
            </a:extLst>
          </p:cNvPr>
          <p:cNvSpPr/>
          <p:nvPr/>
        </p:nvSpPr>
        <p:spPr bwMode="auto">
          <a:xfrm>
            <a:off x="4211960" y="5229200"/>
            <a:ext cx="2376264" cy="288032"/>
          </a:xfrm>
          <a:prstGeom prst="leftArrow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5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100DF-3626-4BB3-8551-8B50D0A04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21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502F3-D6C7-4F2A-87DB-D06EFDB5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" y="332656"/>
            <a:ext cx="8758238" cy="57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6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9B294-7FA8-40B4-9739-E7D4FDA02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22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F3535-EAEB-4A4C-BC5D-B9203780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332656"/>
            <a:ext cx="8892480" cy="58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7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56ECC-862E-470B-8496-5AFFEEFE3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23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2CE7B-2363-4278-94F6-031C3823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9" y="620688"/>
            <a:ext cx="8602211" cy="56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A723E-F68B-4541-94AD-B7DDC54F7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24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DEC99-FD35-4475-B0A8-21460FBA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8603227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EDEB3-31A1-4583-BFD4-F8D1111AC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25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B173B-4714-4A2C-AB56-500C7E1B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8" y="476672"/>
            <a:ext cx="8683770" cy="57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5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5ED9B-2090-4D74-90D4-F906DA5A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26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799D4-48C6-4F42-B857-49645A99A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5" y="620688"/>
            <a:ext cx="8381731" cy="55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54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13F0B-6496-46E0-8A53-E2D3355AF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27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D5F45-FCFF-4E96-9EFA-14C2484C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439"/>
            <a:ext cx="7848872" cy="61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8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2F353-83B5-41B8-8F19-4FC50F1808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28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15BD1-3D0A-4E45-A396-667920E5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6" y="404663"/>
            <a:ext cx="8849783" cy="59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0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57D04-FD85-4087-AC17-A766C40E1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29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87C53-48D0-417E-BE92-10164FD2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9" y="404663"/>
            <a:ext cx="8777237" cy="53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1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3</a:t>
            </a:fld>
            <a:endParaRPr lang="es-ES_tradnl" altLang="es-ES" dirty="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 dirty="0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361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Principios básicos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Ámbitos de aplicación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Técnicas básicas de programación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Presentación del software “R”</a:t>
            </a:r>
            <a:endParaRPr lang="es-ES_tradnl" altLang="es-ES" sz="2000" dirty="0">
              <a:solidFill>
                <a:schemeClr val="bg1">
                  <a:lumMod val="85000"/>
                </a:schemeClr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3</a:t>
            </a:fld>
            <a:endParaRPr lang="es-ES_tradnl" alt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16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DE56C-5DAC-4B1D-90F5-D0FD6DBFED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9993-FB92-4BBF-9CF8-3F5E4F51B568}" type="slidenum">
              <a:rPr lang="es-ES_tradnl" altLang="es-ES" smtClean="0"/>
              <a:pPr/>
              <a:t>30</a:t>
            </a:fld>
            <a:endParaRPr lang="es-ES_tradnl" alt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01A95-19FC-4862-A460-58D628AB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856984" cy="61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9C8DA46-2ECA-4B49-9046-23DF082C3BF8}"/>
              </a:ext>
            </a:extLst>
          </p:cNvPr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 dirty="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 dirty="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pic>
        <p:nvPicPr>
          <p:cNvPr id="9219" name="Picture 1">
            <a:extLst>
              <a:ext uri="{FF2B5EF4-FFF2-40B4-BE49-F238E27FC236}">
                <a16:creationId xmlns:a16="http://schemas.microsoft.com/office/drawing/2014/main" id="{0402AE3B-01E7-4E67-B289-D2A09296B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484313"/>
            <a:ext cx="4454525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AAE8-C8AA-40C9-9F5D-0FF191A5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7F6-E60F-4DA4-8CC2-AB4140FE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086" y="4401108"/>
            <a:ext cx="3600400" cy="1800200"/>
          </a:xfrm>
        </p:spPr>
        <p:txBody>
          <a:bodyPr/>
          <a:lstStyle/>
          <a:p>
            <a:pPr marL="0" indent="0">
              <a:buNone/>
            </a:pPr>
            <a:r>
              <a:rPr lang="es-MX" sz="1400" dirty="0"/>
              <a:t>Disciplina que estudia el impacto de la computación en la metodología estadística. Esta área aborda todos los aspectos teóricos y prácticos del modelamiento estadístico y al mismo tiempo se ocupa de todos los cambios y aplicaciones, que la Ciencia de la Computación está generando en ella.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EEDE6-E267-4B10-979C-4DF0139CE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4</a:t>
            </a:fld>
            <a:endParaRPr lang="es-ES_tradnl" altLang="es-E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9EBB94A-436F-470D-8C1C-EF90E5E55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618232"/>
              </p:ext>
            </p:extLst>
          </p:nvPr>
        </p:nvGraphicFramePr>
        <p:xfrm>
          <a:off x="3059832" y="1556792"/>
          <a:ext cx="52565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67DD21-02C2-4D86-9116-3FECFEF7BE9B}"/>
              </a:ext>
            </a:extLst>
          </p:cNvPr>
          <p:cNvSpPr txBox="1"/>
          <p:nvPr/>
        </p:nvSpPr>
        <p:spPr>
          <a:xfrm>
            <a:off x="606388" y="1397675"/>
            <a:ext cx="3245532" cy="181588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400"/>
              </a:spcBef>
              <a:buSzPct val="100000"/>
              <a:buFont typeface="Arial" panose="020B0604020202020204" pitchFamily="34" charset="0"/>
              <a:buNone/>
              <a:defRPr sz="1400">
                <a:solidFill>
                  <a:srgbClr val="666666"/>
                </a:solidFill>
                <a:latin typeface="+mn-lt"/>
                <a:cs typeface="+mn-cs"/>
              </a:defRPr>
            </a:lvl1pPr>
            <a:lvl2pPr marL="742950" indent="-28575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cs typeface="+mn-cs"/>
              </a:defRPr>
            </a:lvl2pPr>
            <a:lvl3pPr marL="11430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cs typeface="+mn-cs"/>
              </a:defRPr>
            </a:lvl3pPr>
            <a:lvl4pPr marL="16002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cs typeface="+mn-cs"/>
              </a:defRPr>
            </a:lvl4pPr>
            <a:lvl5pPr marL="20574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</a:defRPr>
            </a:lvl5pPr>
            <a:lvl6pPr marL="2514600" indent="-228600" defTabSz="45720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  <a:sym typeface="Arial" charset="0"/>
              </a:defRPr>
            </a:lvl6pPr>
            <a:lvl7pPr marL="2971800" indent="-228600" defTabSz="45720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  <a:sym typeface="Arial" charset="0"/>
              </a:defRPr>
            </a:lvl7pPr>
            <a:lvl8pPr marL="3429000" indent="-228600" defTabSz="45720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  <a:sym typeface="Arial" charset="0"/>
              </a:defRPr>
            </a:lvl8pPr>
            <a:lvl9pPr marL="3886200" indent="-228600" defTabSz="45720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  <a:sym typeface="Arial" charset="0"/>
              </a:defRPr>
            </a:lvl9pPr>
          </a:lstStyle>
          <a:p>
            <a:r>
              <a:rPr lang="es-MX" dirty="0"/>
              <a:t>Es el campo de estudio que trata con la construcción de modelos matemáticos y técnicas de análisis cuantitativos, así como el uso de computadoras para analizar y resolver problemas científicos.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E8FA1-FD01-41A4-8535-FBD50051ADBB}"/>
              </a:ext>
            </a:extLst>
          </p:cNvPr>
          <p:cNvSpPr txBox="1"/>
          <p:nvPr/>
        </p:nvSpPr>
        <p:spPr>
          <a:xfrm>
            <a:off x="606387" y="4218427"/>
            <a:ext cx="3101517" cy="1541519"/>
          </a:xfrm>
          <a:prstGeom prst="rect">
            <a:avLst/>
          </a:prstGeom>
        </p:spPr>
        <p:txBody>
          <a:bodyPr vert="horz"/>
          <a:lstStyle>
            <a:defPPr>
              <a:defRPr lang="es-ES_tradnl"/>
            </a:defPPr>
            <a:lvl1pPr marL="0" indent="0">
              <a:spcBef>
                <a:spcPts val="400"/>
              </a:spcBef>
              <a:buSzPct val="100000"/>
              <a:buFont typeface="Arial" panose="020B0604020202020204" pitchFamily="34" charset="0"/>
              <a:buNone/>
              <a:defRPr sz="1400">
                <a:solidFill>
                  <a:srgbClr val="666666"/>
                </a:solidFill>
                <a:latin typeface="+mn-lt"/>
                <a:cs typeface="+mn-cs"/>
              </a:defRPr>
            </a:lvl1pPr>
            <a:lvl2pPr marL="742950" indent="-28575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cs typeface="+mn-cs"/>
              </a:defRPr>
            </a:lvl2pPr>
            <a:lvl3pPr marL="11430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cs typeface="+mn-cs"/>
              </a:defRPr>
            </a:lvl3pPr>
            <a:lvl4pPr marL="16002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cs typeface="+mn-cs"/>
              </a:defRPr>
            </a:lvl4pPr>
            <a:lvl5pPr marL="20574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</a:defRPr>
            </a:lvl5pPr>
            <a:lvl6pPr marL="2514600" indent="-228600" defTabSz="45720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</a:defRPr>
            </a:lvl6pPr>
            <a:lvl7pPr marL="2971800" indent="-228600" defTabSz="45720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</a:defRPr>
            </a:lvl7pPr>
            <a:lvl8pPr marL="3429000" indent="-228600" defTabSz="45720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</a:defRPr>
            </a:lvl8pPr>
            <a:lvl9pPr marL="3886200" indent="-228600" defTabSz="45720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cs typeface="+mn-cs"/>
              </a:defRPr>
            </a:lvl9pPr>
          </a:lstStyle>
          <a:p>
            <a:r>
              <a:rPr lang="es-MX" dirty="0"/>
              <a:t>Estudia la variabilidad, colección, organización, análisis, interpretación, y presentación de los datos, así como el proceso aleatorio que los genera siguiendo las leyes de la probabilidad.</a:t>
            </a:r>
          </a:p>
        </p:txBody>
      </p:sp>
    </p:spTree>
    <p:extLst>
      <p:ext uri="{BB962C8B-B14F-4D97-AF65-F5344CB8AC3E}">
        <p14:creationId xmlns:p14="http://schemas.microsoft.com/office/powerpoint/2010/main" val="406274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88DEF-0865-4914-824F-F8341A4BF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5</a:t>
            </a:fld>
            <a:endParaRPr lang="es-ES_tradnl" alt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216EA-D33C-4582-B8C5-9F1CA63A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2" r="19288"/>
          <a:stretch/>
        </p:blipFill>
        <p:spPr>
          <a:xfrm>
            <a:off x="323528" y="663674"/>
            <a:ext cx="8301415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5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6</a:t>
            </a:fld>
            <a:endParaRPr lang="es-ES_tradnl" altLang="es-ES" dirty="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 dirty="0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361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Principios básicos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Ámbitos de aplicación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Técnicas básicas de programación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Presentación del software “R”</a:t>
            </a:r>
            <a:endParaRPr lang="es-ES_tradnl" altLang="es-ES" sz="2000" dirty="0">
              <a:solidFill>
                <a:schemeClr val="bg1">
                  <a:lumMod val="85000"/>
                </a:schemeClr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6</a:t>
            </a:fld>
            <a:endParaRPr lang="es-ES_tradnl" alt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250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552A-E087-4BF0-A192-7A6AA68F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Ámbitos de aplicación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97E4-4E0F-436C-AC25-A1DBBBE31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7</a:t>
            </a:fld>
            <a:endParaRPr lang="es-ES_tradnl" alt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741BC1-EFD8-4F67-8045-71DCFA3FB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0" b="6800"/>
          <a:stretch/>
        </p:blipFill>
        <p:spPr bwMode="auto">
          <a:xfrm>
            <a:off x="193520" y="2025554"/>
            <a:ext cx="8756959" cy="3384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3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8410BD0-C9AE-4930-A41A-6A7960858245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0EC4A52B-6A48-49EB-AAAB-2F499CC595B4}" type="slidenum">
              <a:rPr lang="es-ES_tradnl" altLang="es-ES" sz="1200">
                <a:solidFill>
                  <a:srgbClr val="FFFFFF"/>
                </a:solidFill>
              </a:rPr>
              <a:pPr algn="r" eaLnBrk="1"/>
              <a:t>8</a:t>
            </a:fld>
            <a:endParaRPr lang="es-ES_tradnl" altLang="es-ES" dirty="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D58F628-D45C-4ABC-9D90-BFDC231E62AC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 de la asignatura</a:t>
            </a:r>
            <a:endParaRPr lang="es-ES_tradnl" altLang="es-ES" dirty="0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C4FF78C-FF51-4188-B661-ADF3455E9171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361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Principios básicos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Ámbitos de aplicación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Técnicas básicas de programación</a:t>
            </a:r>
          </a:p>
          <a:p>
            <a:pPr eaLnBrk="1">
              <a:lnSpc>
                <a:spcPct val="30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MX" altLang="es-ES" sz="2000" dirty="0">
                <a:solidFill>
                  <a:schemeClr val="bg1">
                    <a:lumMod val="85000"/>
                  </a:schemeClr>
                </a:solidFill>
                <a:latin typeface="Arial " charset="0"/>
                <a:sym typeface="Arial Narrow" panose="020B0606020202030204" pitchFamily="34" charset="0"/>
              </a:rPr>
              <a:t>Presentación del software “R”</a:t>
            </a:r>
            <a:endParaRPr lang="es-ES_tradnl" altLang="es-ES" sz="2000" dirty="0">
              <a:solidFill>
                <a:schemeClr val="bg1">
                  <a:lumMod val="85000"/>
                </a:schemeClr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1E691209-B79E-4068-8C3A-AB3079FDD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807A92-D08A-46E7-AE13-40EAB1451025}" type="slidenum">
              <a:rPr lang="es-ES_tradnl" altLang="es-ES">
                <a:solidFill>
                  <a:srgbClr val="FFFFFF"/>
                </a:solidFill>
              </a:rPr>
              <a:pPr/>
              <a:t>8</a:t>
            </a:fld>
            <a:endParaRPr lang="es-ES_tradnl" alt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977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EB8B-0885-48D2-8462-9079CE23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básicas de programación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ED75-43C5-4861-BE54-1E0DCA63A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9DD-BD2A-4AAD-82D1-6B3C51601C9B}" type="slidenum">
              <a:rPr lang="es-ES_tradnl" altLang="es-ES" smtClean="0"/>
              <a:pPr/>
              <a:t>9</a:t>
            </a:fld>
            <a:endParaRPr lang="es-ES_tradnl" altLang="es-ES" dirty="0"/>
          </a:p>
        </p:txBody>
      </p:sp>
      <p:pic>
        <p:nvPicPr>
          <p:cNvPr id="3074" name="Picture 2" descr="Solución de problemas y toma de decisiones administrativas • gestiopolis">
            <a:extLst>
              <a:ext uri="{FF2B5EF4-FFF2-40B4-BE49-F238E27FC236}">
                <a16:creationId xmlns:a16="http://schemas.microsoft.com/office/drawing/2014/main" id="{E8B7D71B-9F5B-463C-8A60-C68F9849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5175647" cy="49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997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31DB2F8A0633468A088D4C4EF0ECAC" ma:contentTypeVersion="8" ma:contentTypeDescription="Crear nuevo documento." ma:contentTypeScope="" ma:versionID="7464c46148d65bff4629ec072d6092fc">
  <xsd:schema xmlns:xsd="http://www.w3.org/2001/XMLSchema" xmlns:xs="http://www.w3.org/2001/XMLSchema" xmlns:p="http://schemas.microsoft.com/office/2006/metadata/properties" xmlns:ns2="0a70e875-3d35-4be2-921f-7117c31bab9b" xmlns:ns3="86bd8031-ab11-4a91-90a1-e866086aecbd" targetNamespace="http://schemas.microsoft.com/office/2006/metadata/properties" ma:root="true" ma:fieldsID="f157d4b402152e02d5c1c78ee8cc7dc2" ns2:_="" ns3:_="">
    <xsd:import namespace="0a70e875-3d35-4be2-921f-7117c31bab9b"/>
    <xsd:import namespace="86bd8031-ab11-4a91-90a1-e866086aecb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0e875-3d35-4be2-921f-7117c31bab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d8031-ab11-4a91-90a1-e866086aec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21CDC642-2985-433F-8A74-40E223A144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98FAD0-A538-4EEF-8A1D-DFBE717C00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70e875-3d35-4be2-921f-7117c31bab9b"/>
    <ds:schemaRef ds:uri="86bd8031-ab11-4a91-90a1-e866086aec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F5B788-8E8B-4C46-95AE-F75913BCF63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867</Words>
  <Application>Microsoft Office PowerPoint</Application>
  <PresentationFormat>On-screen Show (4:3)</PresentationFormat>
  <Paragraphs>118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</vt:lpstr>
      <vt:lpstr>Arial Narrow</vt:lpstr>
      <vt:lpstr>Avenir Roman</vt:lpstr>
      <vt:lpstr>charter</vt:lpstr>
      <vt:lpstr>Roboto</vt:lpstr>
      <vt:lpstr>Unit</vt:lpstr>
      <vt:lpstr>Default</vt:lpstr>
      <vt:lpstr>Default - 1_Quote slide</vt:lpstr>
      <vt:lpstr>Análisis e interpretación de datos</vt:lpstr>
      <vt:lpstr>PowerPoint Presentation</vt:lpstr>
      <vt:lpstr>PowerPoint Presentation</vt:lpstr>
      <vt:lpstr>Principios básicos</vt:lpstr>
      <vt:lpstr>PowerPoint Presentation</vt:lpstr>
      <vt:lpstr>PowerPoint Presentation</vt:lpstr>
      <vt:lpstr>Ámbitos de aplicación</vt:lpstr>
      <vt:lpstr>PowerPoint Presentation</vt:lpstr>
      <vt:lpstr>Técnicas básicas de programación</vt:lpstr>
      <vt:lpstr>Técnicas básicas de programación</vt:lpstr>
      <vt:lpstr>Técnicas básicas de programació</vt:lpstr>
      <vt:lpstr>Técnicas básicas de programación</vt:lpstr>
      <vt:lpstr>Técnicas básicas de programación</vt:lpstr>
      <vt:lpstr>Técnicas básicas de programación</vt:lpstr>
      <vt:lpstr>PowerPoint Presentation</vt:lpstr>
      <vt:lpstr>Software estadístico</vt:lpstr>
      <vt:lpstr>Software R</vt:lpstr>
      <vt:lpstr>R online</vt:lpstr>
      <vt:lpstr>Instalación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Laura Hervert Escobar</cp:lastModifiedBy>
  <cp:revision>68</cp:revision>
  <dcterms:modified xsi:type="dcterms:W3CDTF">2022-05-26T22:48:42Z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  <property fmtid="{D5CDD505-2E9C-101B-9397-08002B2CF9AE}" pid="4" name="display_urn:schemas-microsoft-com:office:office#Editor">
    <vt:lpwstr>ABEL CAJARAVILLE CAPOTE</vt:lpwstr>
  </property>
  <property fmtid="{D5CDD505-2E9C-101B-9397-08002B2CF9AE}" pid="5" name="Order">
    <vt:lpwstr>33800.0000000000</vt:lpwstr>
  </property>
  <property fmtid="{D5CDD505-2E9C-101B-9397-08002B2CF9AE}" pid="6" name="ComplianceAssetId">
    <vt:lpwstr/>
  </property>
  <property fmtid="{D5CDD505-2E9C-101B-9397-08002B2CF9AE}" pid="7" name="display_urn:schemas-microsoft-com:office:office#Author">
    <vt:lpwstr>ABEL CAJARAVILLE CAPOTE</vt:lpwstr>
  </property>
  <property fmtid="{D5CDD505-2E9C-101B-9397-08002B2CF9AE}" pid="8" name="ContentTypeId">
    <vt:lpwstr>0x010100A9E7BC44F0866748874AF19BF15CA63E</vt:lpwstr>
  </property>
  <property fmtid="{D5CDD505-2E9C-101B-9397-08002B2CF9AE}" pid="9" name="_SourceUrl">
    <vt:lpwstr/>
  </property>
  <property fmtid="{D5CDD505-2E9C-101B-9397-08002B2CF9AE}" pid="10" name="_SharedFileIndex">
    <vt:lpwstr/>
  </property>
</Properties>
</file>