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63" r:id="rId4"/>
    <p:sldId id="267" r:id="rId5"/>
    <p:sldId id="271" r:id="rId6"/>
    <p:sldId id="268" r:id="rId7"/>
    <p:sldId id="273" r:id="rId8"/>
    <p:sldId id="269" r:id="rId9"/>
    <p:sldId id="274" r:id="rId10"/>
    <p:sldId id="279" r:id="rId11"/>
    <p:sldId id="283" r:id="rId12"/>
    <p:sldId id="285" r:id="rId13"/>
    <p:sldId id="287" r:id="rId14"/>
    <p:sldId id="288" r:id="rId15"/>
    <p:sldId id="289" r:id="rId16"/>
    <p:sldId id="270" r:id="rId17"/>
    <p:sldId id="293" r:id="rId18"/>
    <p:sldId id="292" r:id="rId19"/>
    <p:sldId id="290" r:id="rId20"/>
    <p:sldId id="291" r:id="rId21"/>
    <p:sldId id="297" r:id="rId22"/>
    <p:sldId id="298" r:id="rId23"/>
    <p:sldId id="294" r:id="rId24"/>
    <p:sldId id="295" r:id="rId25"/>
    <p:sldId id="275" r:id="rId26"/>
    <p:sldId id="296" r:id="rId27"/>
    <p:sldId id="266" r:id="rId2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17"/>
    <a:srgbClr val="5F2D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25A13-DC14-4229-BA3A-39A29075099B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8D1AD-071D-4501-AF01-529378049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7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8D1AD-071D-4501-AF01-529378049D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36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8D1AD-071D-4501-AF01-529378049D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74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13297539" y="2720516"/>
            <a:ext cx="858652" cy="859054"/>
            <a:chOff x="13297539" y="2720516"/>
            <a:chExt cx="858652" cy="8590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97539" y="2720516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21402" y="2720718"/>
            <a:ext cx="858652" cy="859054"/>
            <a:chOff x="3821402" y="2720718"/>
            <a:chExt cx="858652" cy="8590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3821402" y="2720718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297539" y="6698055"/>
            <a:ext cx="858652" cy="859054"/>
            <a:chOff x="13297539" y="6698055"/>
            <a:chExt cx="858652" cy="859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97539" y="6698055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21402" y="6697854"/>
            <a:ext cx="858652" cy="859054"/>
            <a:chOff x="3821402" y="6697854"/>
            <a:chExt cx="858652" cy="8590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3821402" y="6697854"/>
              <a:ext cx="858652" cy="85905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E4BB97F-2C88-57DF-9BD6-248345B3AAD4}"/>
              </a:ext>
            </a:extLst>
          </p:cNvPr>
          <p:cNvSpPr txBox="1"/>
          <p:nvPr/>
        </p:nvSpPr>
        <p:spPr>
          <a:xfrm>
            <a:off x="4680255" y="4353981"/>
            <a:ext cx="8617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7030A0"/>
                </a:solidFill>
                <a:latin typeface="Congenial Black" panose="02000503040000020004" pitchFamily="2" charset="0"/>
                <a:ea typeface="한컴 말랑말랑 Bold" panose="020F0803000000000000" pitchFamily="50" charset="-127"/>
              </a:rPr>
              <a:t>Team</a:t>
            </a:r>
            <a:r>
              <a:rPr lang="ko-KR" altLang="en-US" sz="9600" dirty="0">
                <a:solidFill>
                  <a:srgbClr val="7030A0"/>
                </a:solidFill>
                <a:latin typeface="Congenial Black" panose="02000503040000020004" pitchFamily="2" charset="0"/>
                <a:ea typeface="한컴 말랑말랑 Bold" panose="020F0803000000000000" pitchFamily="50" charset="-127"/>
              </a:rPr>
              <a:t> </a:t>
            </a:r>
            <a:r>
              <a:rPr lang="en-US" altLang="ko-KR" sz="9600" dirty="0" err="1">
                <a:solidFill>
                  <a:srgbClr val="7030A0"/>
                </a:solidFill>
                <a:latin typeface="Congenial Black" panose="02000503040000020004" pitchFamily="2" charset="0"/>
                <a:ea typeface="한컴 말랑말랑 Bold" panose="020F0803000000000000" pitchFamily="50" charset="-127"/>
              </a:rPr>
              <a:t>popbob</a:t>
            </a:r>
            <a:endParaRPr lang="ko-KR" altLang="en-US" sz="9600" dirty="0">
              <a:solidFill>
                <a:srgbClr val="7030A0"/>
              </a:solidFill>
              <a:latin typeface="Congenial Black" panose="02000503040000020004" pitchFamily="2" charset="0"/>
              <a:ea typeface="한컴 말랑말랑 Bold" panose="020F0803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C54BA-197E-6D63-A279-6C8CC527FFF9}"/>
              </a:ext>
            </a:extLst>
          </p:cNvPr>
          <p:cNvSpPr txBox="1"/>
          <p:nvPr/>
        </p:nvSpPr>
        <p:spPr>
          <a:xfrm>
            <a:off x="12092608" y="8331523"/>
            <a:ext cx="6195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팀장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박소람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김진영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김시연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조성현 이준영 이동준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4545" y="1648662"/>
            <a:ext cx="4946332" cy="140109"/>
            <a:chOff x="874545" y="1648662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545" y="1648662"/>
              <a:ext cx="4946332" cy="14010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06CD99E-0384-1026-2874-1B2C2F4E82BA}"/>
              </a:ext>
            </a:extLst>
          </p:cNvPr>
          <p:cNvSpPr txBox="1"/>
          <p:nvPr/>
        </p:nvSpPr>
        <p:spPr>
          <a:xfrm>
            <a:off x="563205" y="615206"/>
            <a:ext cx="4946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목표</a:t>
            </a:r>
          </a:p>
        </p:txBody>
      </p:sp>
      <p:grpSp>
        <p:nvGrpSpPr>
          <p:cNvPr id="11" name="그룹 1002">
            <a:extLst>
              <a:ext uri="{FF2B5EF4-FFF2-40B4-BE49-F238E27FC236}">
                <a16:creationId xmlns:a16="http://schemas.microsoft.com/office/drawing/2014/main" id="{65AC3854-FB6D-5B3B-B2F3-4D340F98C0DD}"/>
              </a:ext>
            </a:extLst>
          </p:cNvPr>
          <p:cNvGrpSpPr/>
          <p:nvPr/>
        </p:nvGrpSpPr>
        <p:grpSpPr>
          <a:xfrm>
            <a:off x="12039600" y="2158329"/>
            <a:ext cx="622679" cy="622971"/>
            <a:chOff x="13006705" y="3551003"/>
            <a:chExt cx="622679" cy="622971"/>
          </a:xfrm>
        </p:grpSpPr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3B57D904-1493-B328-A230-54932314B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06705" y="3551003"/>
              <a:ext cx="622679" cy="622971"/>
            </a:xfrm>
            <a:prstGeom prst="rect">
              <a:avLst/>
            </a:prstGeom>
          </p:spPr>
        </p:pic>
      </p:grpSp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8F1AEE51-E12B-5D0C-0607-281E697BB6C1}"/>
              </a:ext>
            </a:extLst>
          </p:cNvPr>
          <p:cNvGrpSpPr/>
          <p:nvPr/>
        </p:nvGrpSpPr>
        <p:grpSpPr>
          <a:xfrm>
            <a:off x="5820877" y="2068949"/>
            <a:ext cx="622679" cy="622971"/>
            <a:chOff x="4656476" y="3551003"/>
            <a:chExt cx="622679" cy="622971"/>
          </a:xfrm>
        </p:grpSpPr>
        <p:pic>
          <p:nvPicPr>
            <p:cNvPr id="16" name="Object 11">
              <a:extLst>
                <a:ext uri="{FF2B5EF4-FFF2-40B4-BE49-F238E27FC236}">
                  <a16:creationId xmlns:a16="http://schemas.microsoft.com/office/drawing/2014/main" id="{4E1E8563-E29F-323A-6395-1F59A554E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4656476" y="3551003"/>
              <a:ext cx="622679" cy="622971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456AAD6-B2ED-E042-A972-1855CF07E601}"/>
              </a:ext>
            </a:extLst>
          </p:cNvPr>
          <p:cNvGrpSpPr/>
          <p:nvPr/>
        </p:nvGrpSpPr>
        <p:grpSpPr>
          <a:xfrm>
            <a:off x="12067309" y="3416221"/>
            <a:ext cx="622679" cy="622971"/>
            <a:chOff x="13006705" y="5381885"/>
            <a:chExt cx="622679" cy="622971"/>
          </a:xfrm>
        </p:grpSpPr>
        <p:pic>
          <p:nvPicPr>
            <p:cNvPr id="19" name="Object 14">
              <a:extLst>
                <a:ext uri="{FF2B5EF4-FFF2-40B4-BE49-F238E27FC236}">
                  <a16:creationId xmlns:a16="http://schemas.microsoft.com/office/drawing/2014/main" id="{9DBFEE6D-4665-6253-9F5A-F3A657695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06705" y="5381885"/>
              <a:ext cx="622679" cy="622971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3E1A2D45-940B-05F7-B9DD-D872A439B5CD}"/>
              </a:ext>
            </a:extLst>
          </p:cNvPr>
          <p:cNvGrpSpPr/>
          <p:nvPr/>
        </p:nvGrpSpPr>
        <p:grpSpPr>
          <a:xfrm>
            <a:off x="5820731" y="3351231"/>
            <a:ext cx="622679" cy="622971"/>
            <a:chOff x="4656476" y="5382031"/>
            <a:chExt cx="622679" cy="622971"/>
          </a:xfrm>
        </p:grpSpPr>
        <p:pic>
          <p:nvPicPr>
            <p:cNvPr id="22" name="Object 17">
              <a:extLst>
                <a:ext uri="{FF2B5EF4-FFF2-40B4-BE49-F238E27FC236}">
                  <a16:creationId xmlns:a16="http://schemas.microsoft.com/office/drawing/2014/main" id="{E1291537-E199-3E89-FAFA-21126715E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656476" y="5382031"/>
              <a:ext cx="622679" cy="622971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8C3F8AE-6778-7B5F-5E60-DC781C8A66D6}"/>
              </a:ext>
            </a:extLst>
          </p:cNvPr>
          <p:cNvSpPr txBox="1"/>
          <p:nvPr/>
        </p:nvSpPr>
        <p:spPr>
          <a:xfrm>
            <a:off x="4725582" y="2596200"/>
            <a:ext cx="8836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rgbClr val="5F2D9A"/>
                </a:solidFill>
                <a:ea typeface="함초롬바탕" panose="02030604000101010101"/>
              </a:rPr>
              <a:t>홍보 역할 수립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E30C7B8-A44E-C970-8977-662BACD30A5A}"/>
              </a:ext>
            </a:extLst>
          </p:cNvPr>
          <p:cNvSpPr/>
          <p:nvPr/>
        </p:nvSpPr>
        <p:spPr>
          <a:xfrm>
            <a:off x="1436171" y="4287658"/>
            <a:ext cx="1600200" cy="1382517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5DB345E-21AB-C789-DD53-7F63053AD3AA}"/>
              </a:ext>
            </a:extLst>
          </p:cNvPr>
          <p:cNvSpPr/>
          <p:nvPr/>
        </p:nvSpPr>
        <p:spPr>
          <a:xfrm>
            <a:off x="1436171" y="8245585"/>
            <a:ext cx="1600200" cy="1382517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05EFBC5-DAA8-66A4-1F21-7721C5D569F7}"/>
              </a:ext>
            </a:extLst>
          </p:cNvPr>
          <p:cNvSpPr/>
          <p:nvPr/>
        </p:nvSpPr>
        <p:spPr>
          <a:xfrm>
            <a:off x="1442543" y="6268877"/>
            <a:ext cx="1600200" cy="1382517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E69C93-1940-BEAE-FA5F-152BAC44EB21}"/>
              </a:ext>
            </a:extLst>
          </p:cNvPr>
          <p:cNvSpPr txBox="1"/>
          <p:nvPr/>
        </p:nvSpPr>
        <p:spPr>
          <a:xfrm>
            <a:off x="1740971" y="4746786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DC17"/>
                </a:solidFill>
              </a:rPr>
              <a:t>배경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0D4055-DE9E-3CE6-ABE3-B4548E284C77}"/>
              </a:ext>
            </a:extLst>
          </p:cNvPr>
          <p:cNvSpPr txBox="1"/>
          <p:nvPr/>
        </p:nvSpPr>
        <p:spPr>
          <a:xfrm>
            <a:off x="1131928" y="6698525"/>
            <a:ext cx="222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DC17"/>
                </a:solidFill>
              </a:rPr>
              <a:t>주요 내용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397408-C22F-FC2F-B27F-0FBB8857D051}"/>
              </a:ext>
            </a:extLst>
          </p:cNvPr>
          <p:cNvSpPr txBox="1"/>
          <p:nvPr/>
        </p:nvSpPr>
        <p:spPr>
          <a:xfrm>
            <a:off x="1740971" y="8709847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DC17"/>
                </a:solidFill>
              </a:rPr>
              <a:t>배경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70117-7F2C-3B5A-53E0-1894E1BEF31C}"/>
              </a:ext>
            </a:extLst>
          </p:cNvPr>
          <p:cNvSpPr txBox="1"/>
          <p:nvPr/>
        </p:nvSpPr>
        <p:spPr>
          <a:xfrm>
            <a:off x="3383055" y="4798592"/>
            <a:ext cx="1043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5F2D9A"/>
                </a:solidFill>
                <a:ea typeface="함초롬바탕" panose="02030604000101010101"/>
              </a:rPr>
              <a:t>팝업 스토어 </a:t>
            </a:r>
            <a:r>
              <a:rPr lang="en-US" altLang="ko-KR" sz="2400" dirty="0">
                <a:solidFill>
                  <a:srgbClr val="5F2D9A"/>
                </a:solidFill>
                <a:ea typeface="함초롬바탕" panose="02030604000101010101"/>
              </a:rPr>
              <a:t>/ </a:t>
            </a:r>
            <a:r>
              <a:rPr lang="ko-KR" altLang="en-US" sz="2400" dirty="0">
                <a:solidFill>
                  <a:srgbClr val="5F2D9A"/>
                </a:solidFill>
                <a:ea typeface="함초롬바탕" panose="02030604000101010101"/>
              </a:rPr>
              <a:t>전시회 관련 정보를 한 눈에 보기 위한 사이트 구축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E93885-3051-7D9B-05A2-2349E4901EAE}"/>
              </a:ext>
            </a:extLst>
          </p:cNvPr>
          <p:cNvSpPr txBox="1"/>
          <p:nvPr/>
        </p:nvSpPr>
        <p:spPr>
          <a:xfrm>
            <a:off x="3360284" y="6328920"/>
            <a:ext cx="10431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F2D9A"/>
                </a:solidFill>
                <a:ea typeface="함초롬바탕" panose="02030604000101010101"/>
              </a:rPr>
              <a:t>- </a:t>
            </a:r>
            <a:r>
              <a:rPr lang="ko-KR" altLang="en-US" sz="2400" dirty="0">
                <a:solidFill>
                  <a:srgbClr val="5F2D9A"/>
                </a:solidFill>
                <a:ea typeface="함초롬바탕" panose="02030604000101010101"/>
              </a:rPr>
              <a:t>수도권 팝업 스토어 </a:t>
            </a:r>
            <a:r>
              <a:rPr lang="en-US" altLang="ko-KR" sz="2400" dirty="0">
                <a:solidFill>
                  <a:srgbClr val="5F2D9A"/>
                </a:solidFill>
                <a:ea typeface="함초롬바탕" panose="02030604000101010101"/>
              </a:rPr>
              <a:t>/ </a:t>
            </a:r>
            <a:r>
              <a:rPr lang="ko-KR" altLang="en-US" sz="2400" dirty="0">
                <a:solidFill>
                  <a:srgbClr val="5F2D9A"/>
                </a:solidFill>
                <a:ea typeface="함초롬바탕" panose="02030604000101010101"/>
              </a:rPr>
              <a:t>전시회 데이터 구축</a:t>
            </a:r>
            <a:endParaRPr lang="en-US" altLang="ko-KR" sz="2400" dirty="0">
              <a:solidFill>
                <a:srgbClr val="5F2D9A"/>
              </a:solidFill>
              <a:ea typeface="함초롬바탕" panose="02030604000101010101"/>
            </a:endParaRPr>
          </a:p>
          <a:p>
            <a:r>
              <a:rPr lang="en-US" altLang="ko-KR" sz="2400" dirty="0">
                <a:solidFill>
                  <a:srgbClr val="5F2D9A"/>
                </a:solidFill>
                <a:ea typeface="함초롬바탕" panose="02030604000101010101"/>
              </a:rPr>
              <a:t>- </a:t>
            </a:r>
            <a:r>
              <a:rPr lang="ko-KR" altLang="en-US" sz="2400" dirty="0">
                <a:solidFill>
                  <a:srgbClr val="5F2D9A"/>
                </a:solidFill>
                <a:ea typeface="함초롬바탕" panose="02030604000101010101"/>
              </a:rPr>
              <a:t>누구나 쉽고 편리하게 검색 가능한 방식 제공</a:t>
            </a:r>
            <a:endParaRPr lang="en-US" altLang="ko-KR" sz="2400" dirty="0">
              <a:solidFill>
                <a:srgbClr val="5F2D9A"/>
              </a:solidFill>
              <a:ea typeface="함초롬바탕" panose="02030604000101010101"/>
            </a:endParaRPr>
          </a:p>
          <a:p>
            <a:r>
              <a:rPr lang="en-US" altLang="ko-KR" sz="2400" dirty="0">
                <a:solidFill>
                  <a:srgbClr val="5F2D9A"/>
                </a:solidFill>
                <a:ea typeface="함초롬바탕" panose="02030604000101010101"/>
              </a:rPr>
              <a:t>- </a:t>
            </a:r>
            <a:r>
              <a:rPr lang="ko-KR" altLang="en-US" sz="2400" dirty="0">
                <a:solidFill>
                  <a:srgbClr val="5F2D9A"/>
                </a:solidFill>
                <a:ea typeface="함초롬바탕" panose="02030604000101010101"/>
              </a:rPr>
              <a:t>정보를 필요로 하는 사용자를 위한 맞춤 서비스 구현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D7F322-F8DB-AAFE-990B-0B9C538744A1}"/>
              </a:ext>
            </a:extLst>
          </p:cNvPr>
          <p:cNvSpPr txBox="1"/>
          <p:nvPr/>
        </p:nvSpPr>
        <p:spPr>
          <a:xfrm>
            <a:off x="3383055" y="8336678"/>
            <a:ext cx="10431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5F2D9A"/>
                </a:solidFill>
                <a:ea typeface="함초롬바탕" panose="02030604000101010101"/>
              </a:rPr>
              <a:t>- </a:t>
            </a:r>
            <a:r>
              <a:rPr lang="ko-KR" altLang="en-US" sz="2400" dirty="0">
                <a:solidFill>
                  <a:srgbClr val="5F2D9A"/>
                </a:solidFill>
                <a:ea typeface="함초롬바탕" panose="02030604000101010101"/>
              </a:rPr>
              <a:t>다양한 관람 기회 제공</a:t>
            </a:r>
            <a:endParaRPr lang="en-US" altLang="ko-KR" sz="2400" dirty="0">
              <a:solidFill>
                <a:srgbClr val="5F2D9A"/>
              </a:solidFill>
              <a:ea typeface="함초롬바탕" panose="02030604000101010101"/>
            </a:endParaRPr>
          </a:p>
          <a:p>
            <a:r>
              <a:rPr lang="en-US" altLang="ko-KR" sz="2400" dirty="0">
                <a:solidFill>
                  <a:srgbClr val="5F2D9A"/>
                </a:solidFill>
                <a:ea typeface="함초롬바탕" panose="02030604000101010101"/>
              </a:rPr>
              <a:t>- </a:t>
            </a:r>
            <a:r>
              <a:rPr lang="ko-KR" altLang="en-US" sz="2400" dirty="0">
                <a:solidFill>
                  <a:srgbClr val="5F2D9A"/>
                </a:solidFill>
                <a:ea typeface="함초롬바탕" panose="02030604000101010101"/>
              </a:rPr>
              <a:t>무명 전시회 등에 대한 인지도 상승 효과</a:t>
            </a:r>
            <a:endParaRPr lang="en-US" altLang="ko-KR" sz="2400" dirty="0">
              <a:solidFill>
                <a:srgbClr val="5F2D9A"/>
              </a:solidFill>
              <a:ea typeface="함초롬바탕" panose="02030604000101010101"/>
            </a:endParaRPr>
          </a:p>
          <a:p>
            <a:r>
              <a:rPr lang="en-US" altLang="ko-KR" sz="2400" dirty="0">
                <a:solidFill>
                  <a:srgbClr val="5F2D9A"/>
                </a:solidFill>
                <a:ea typeface="함초롬바탕" panose="02030604000101010101"/>
              </a:rPr>
              <a:t>- </a:t>
            </a:r>
            <a:r>
              <a:rPr lang="ko-KR" altLang="en-US" sz="2400" dirty="0">
                <a:solidFill>
                  <a:srgbClr val="5F2D9A"/>
                </a:solidFill>
                <a:ea typeface="함초롬바탕" panose="02030604000101010101"/>
              </a:rPr>
              <a:t>주최 측의 광고비 절감 효과</a:t>
            </a:r>
          </a:p>
        </p:txBody>
      </p:sp>
    </p:spTree>
    <p:extLst>
      <p:ext uri="{BB962C8B-B14F-4D97-AF65-F5344CB8AC3E}">
        <p14:creationId xmlns:p14="http://schemas.microsoft.com/office/powerpoint/2010/main" val="351767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4545" y="1648662"/>
            <a:ext cx="4946332" cy="140109"/>
            <a:chOff x="874545" y="1648662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545" y="1648662"/>
              <a:ext cx="4946332" cy="140109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06CD99E-0384-1026-2874-1B2C2F4E82BA}"/>
              </a:ext>
            </a:extLst>
          </p:cNvPr>
          <p:cNvSpPr txBox="1"/>
          <p:nvPr/>
        </p:nvSpPr>
        <p:spPr>
          <a:xfrm>
            <a:off x="563205" y="615206"/>
            <a:ext cx="4946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목표</a:t>
            </a:r>
          </a:p>
        </p:txBody>
      </p:sp>
      <p:grpSp>
        <p:nvGrpSpPr>
          <p:cNvPr id="11" name="그룹 1002">
            <a:extLst>
              <a:ext uri="{FF2B5EF4-FFF2-40B4-BE49-F238E27FC236}">
                <a16:creationId xmlns:a16="http://schemas.microsoft.com/office/drawing/2014/main" id="{65AC3854-FB6D-5B3B-B2F3-4D340F98C0DD}"/>
              </a:ext>
            </a:extLst>
          </p:cNvPr>
          <p:cNvGrpSpPr/>
          <p:nvPr/>
        </p:nvGrpSpPr>
        <p:grpSpPr>
          <a:xfrm>
            <a:off x="12039600" y="2158329"/>
            <a:ext cx="622679" cy="622971"/>
            <a:chOff x="13006705" y="3551003"/>
            <a:chExt cx="622679" cy="622971"/>
          </a:xfrm>
        </p:grpSpPr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3B57D904-1493-B328-A230-54932314B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06705" y="3551003"/>
              <a:ext cx="622679" cy="622971"/>
            </a:xfrm>
            <a:prstGeom prst="rect">
              <a:avLst/>
            </a:prstGeom>
          </p:spPr>
        </p:pic>
      </p:grpSp>
      <p:grpSp>
        <p:nvGrpSpPr>
          <p:cNvPr id="14" name="그룹 1003">
            <a:extLst>
              <a:ext uri="{FF2B5EF4-FFF2-40B4-BE49-F238E27FC236}">
                <a16:creationId xmlns:a16="http://schemas.microsoft.com/office/drawing/2014/main" id="{8F1AEE51-E12B-5D0C-0607-281E697BB6C1}"/>
              </a:ext>
            </a:extLst>
          </p:cNvPr>
          <p:cNvGrpSpPr/>
          <p:nvPr/>
        </p:nvGrpSpPr>
        <p:grpSpPr>
          <a:xfrm>
            <a:off x="5820877" y="2068949"/>
            <a:ext cx="622679" cy="622971"/>
            <a:chOff x="4656476" y="3551003"/>
            <a:chExt cx="622679" cy="622971"/>
          </a:xfrm>
        </p:grpSpPr>
        <p:pic>
          <p:nvPicPr>
            <p:cNvPr id="16" name="Object 11">
              <a:extLst>
                <a:ext uri="{FF2B5EF4-FFF2-40B4-BE49-F238E27FC236}">
                  <a16:creationId xmlns:a16="http://schemas.microsoft.com/office/drawing/2014/main" id="{4E1E8563-E29F-323A-6395-1F59A554E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4656476" y="3551003"/>
              <a:ext cx="622679" cy="622971"/>
            </a:xfrm>
            <a:prstGeom prst="rect">
              <a:avLst/>
            </a:prstGeom>
          </p:spPr>
        </p:pic>
      </p:grpSp>
      <p:grpSp>
        <p:nvGrpSpPr>
          <p:cNvPr id="17" name="그룹 1004">
            <a:extLst>
              <a:ext uri="{FF2B5EF4-FFF2-40B4-BE49-F238E27FC236}">
                <a16:creationId xmlns:a16="http://schemas.microsoft.com/office/drawing/2014/main" id="{3456AAD6-B2ED-E042-A972-1855CF07E601}"/>
              </a:ext>
            </a:extLst>
          </p:cNvPr>
          <p:cNvGrpSpPr/>
          <p:nvPr/>
        </p:nvGrpSpPr>
        <p:grpSpPr>
          <a:xfrm>
            <a:off x="12067309" y="3416221"/>
            <a:ext cx="622679" cy="622971"/>
            <a:chOff x="13006705" y="5381885"/>
            <a:chExt cx="622679" cy="622971"/>
          </a:xfrm>
        </p:grpSpPr>
        <p:pic>
          <p:nvPicPr>
            <p:cNvPr id="19" name="Object 14">
              <a:extLst>
                <a:ext uri="{FF2B5EF4-FFF2-40B4-BE49-F238E27FC236}">
                  <a16:creationId xmlns:a16="http://schemas.microsoft.com/office/drawing/2014/main" id="{9DBFEE6D-4665-6253-9F5A-F3A657695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06705" y="5381885"/>
              <a:ext cx="622679" cy="622971"/>
            </a:xfrm>
            <a:prstGeom prst="rect">
              <a:avLst/>
            </a:prstGeom>
          </p:spPr>
        </p:pic>
      </p:grpSp>
      <p:grpSp>
        <p:nvGrpSpPr>
          <p:cNvPr id="20" name="그룹 1005">
            <a:extLst>
              <a:ext uri="{FF2B5EF4-FFF2-40B4-BE49-F238E27FC236}">
                <a16:creationId xmlns:a16="http://schemas.microsoft.com/office/drawing/2014/main" id="{3E1A2D45-940B-05F7-B9DD-D872A439B5CD}"/>
              </a:ext>
            </a:extLst>
          </p:cNvPr>
          <p:cNvGrpSpPr/>
          <p:nvPr/>
        </p:nvGrpSpPr>
        <p:grpSpPr>
          <a:xfrm>
            <a:off x="5820731" y="3351231"/>
            <a:ext cx="622679" cy="622971"/>
            <a:chOff x="4656476" y="5382031"/>
            <a:chExt cx="622679" cy="622971"/>
          </a:xfrm>
        </p:grpSpPr>
        <p:pic>
          <p:nvPicPr>
            <p:cNvPr id="22" name="Object 17">
              <a:extLst>
                <a:ext uri="{FF2B5EF4-FFF2-40B4-BE49-F238E27FC236}">
                  <a16:creationId xmlns:a16="http://schemas.microsoft.com/office/drawing/2014/main" id="{E1291537-E199-3E89-FAFA-21126715E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4656476" y="5382031"/>
              <a:ext cx="622679" cy="622971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8C3F8AE-6778-7B5F-5E60-DC781C8A66D6}"/>
              </a:ext>
            </a:extLst>
          </p:cNvPr>
          <p:cNvSpPr txBox="1"/>
          <p:nvPr/>
        </p:nvSpPr>
        <p:spPr>
          <a:xfrm>
            <a:off x="4725582" y="2548171"/>
            <a:ext cx="8836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rgbClr val="5F2D9A"/>
                </a:solidFill>
                <a:ea typeface="함초롬바탕" panose="02030604000101010101"/>
              </a:rPr>
              <a:t>커뮤니티 활성화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E30C7B8-A44E-C970-8977-662BACD30A5A}"/>
              </a:ext>
            </a:extLst>
          </p:cNvPr>
          <p:cNvSpPr/>
          <p:nvPr/>
        </p:nvSpPr>
        <p:spPr>
          <a:xfrm>
            <a:off x="1436171" y="4287658"/>
            <a:ext cx="1600200" cy="1382517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5DB345E-21AB-C789-DD53-7F63053AD3AA}"/>
              </a:ext>
            </a:extLst>
          </p:cNvPr>
          <p:cNvSpPr/>
          <p:nvPr/>
        </p:nvSpPr>
        <p:spPr>
          <a:xfrm>
            <a:off x="1436171" y="8245585"/>
            <a:ext cx="1600200" cy="1382517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05EFBC5-DAA8-66A4-1F21-7721C5D569F7}"/>
              </a:ext>
            </a:extLst>
          </p:cNvPr>
          <p:cNvSpPr/>
          <p:nvPr/>
        </p:nvSpPr>
        <p:spPr>
          <a:xfrm>
            <a:off x="1442543" y="6268877"/>
            <a:ext cx="1600200" cy="1382517"/>
          </a:xfrm>
          <a:prstGeom prst="ellipse">
            <a:avLst/>
          </a:prstGeom>
          <a:solidFill>
            <a:srgbClr val="5F2D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E69C93-1940-BEAE-FA5F-152BAC44EB21}"/>
              </a:ext>
            </a:extLst>
          </p:cNvPr>
          <p:cNvSpPr txBox="1"/>
          <p:nvPr/>
        </p:nvSpPr>
        <p:spPr>
          <a:xfrm>
            <a:off x="1740971" y="4746786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DC17"/>
                </a:solidFill>
              </a:rPr>
              <a:t>배경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0D4055-DE9E-3CE6-ABE3-B4548E284C77}"/>
              </a:ext>
            </a:extLst>
          </p:cNvPr>
          <p:cNvSpPr txBox="1"/>
          <p:nvPr/>
        </p:nvSpPr>
        <p:spPr>
          <a:xfrm>
            <a:off x="1131928" y="6698525"/>
            <a:ext cx="222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DC17"/>
                </a:solidFill>
              </a:rPr>
              <a:t>주요 내용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397408-C22F-FC2F-B27F-0FBB8857D051}"/>
              </a:ext>
            </a:extLst>
          </p:cNvPr>
          <p:cNvSpPr txBox="1"/>
          <p:nvPr/>
        </p:nvSpPr>
        <p:spPr>
          <a:xfrm>
            <a:off x="1740971" y="8709847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FFDC17"/>
                </a:solidFill>
              </a:rPr>
              <a:t>배경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70117-7F2C-3B5A-53E0-1894E1BEF31C}"/>
              </a:ext>
            </a:extLst>
          </p:cNvPr>
          <p:cNvSpPr txBox="1"/>
          <p:nvPr/>
        </p:nvSpPr>
        <p:spPr>
          <a:xfrm>
            <a:off x="3383055" y="4798592"/>
            <a:ext cx="1043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5F2D9A"/>
                </a:solidFill>
                <a:ea typeface="함초롬바탕" panose="02030604000101010101"/>
              </a:rPr>
              <a:t>팝업 스토어 </a:t>
            </a:r>
            <a:r>
              <a:rPr lang="en-US" altLang="ko-KR" sz="2400" dirty="0">
                <a:solidFill>
                  <a:srgbClr val="5F2D9A"/>
                </a:solidFill>
                <a:ea typeface="함초롬바탕" panose="02030604000101010101"/>
              </a:rPr>
              <a:t>/ </a:t>
            </a:r>
            <a:r>
              <a:rPr lang="ko-KR" altLang="en-US" sz="2400" dirty="0">
                <a:solidFill>
                  <a:srgbClr val="5F2D9A"/>
                </a:solidFill>
                <a:ea typeface="함초롬바탕" panose="02030604000101010101"/>
              </a:rPr>
              <a:t>전시회 관련 커뮤니티의 부재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E93885-3051-7D9B-05A2-2349E4901EAE}"/>
              </a:ext>
            </a:extLst>
          </p:cNvPr>
          <p:cNvSpPr txBox="1"/>
          <p:nvPr/>
        </p:nvSpPr>
        <p:spPr>
          <a:xfrm>
            <a:off x="3389681" y="6268877"/>
            <a:ext cx="10431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5F2D9A"/>
                </a:solidFill>
                <a:ea typeface="함초롬바탕" panose="02030604000101010101"/>
              </a:rPr>
              <a:t>다양한 팝업스토어 및 전시회에 비해 정보 공유를 할 수 있는 커뮤니티의 부재</a:t>
            </a:r>
            <a:endParaRPr lang="en-US" altLang="ko-KR" sz="2400" dirty="0">
              <a:solidFill>
                <a:srgbClr val="5F2D9A"/>
              </a:solidFill>
              <a:ea typeface="함초롬바탕" panose="02030604000101010101"/>
            </a:endParaRPr>
          </a:p>
          <a:p>
            <a:r>
              <a:rPr lang="en-US" altLang="ko-KR" sz="2400" dirty="0">
                <a:solidFill>
                  <a:srgbClr val="5F2D9A"/>
                </a:solidFill>
                <a:ea typeface="함초롬바탕" panose="02030604000101010101"/>
              </a:rPr>
              <a:t>-&gt; </a:t>
            </a:r>
            <a:r>
              <a:rPr lang="ko-KR" altLang="en-US" sz="2400" dirty="0">
                <a:solidFill>
                  <a:srgbClr val="5F2D9A"/>
                </a:solidFill>
                <a:ea typeface="함초롬바탕" panose="02030604000101010101"/>
              </a:rPr>
              <a:t>커뮤니티에서 실이용자들의 후기 글을 통하여 사용자들이 원하는 정보를 얻을 수 있음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D7F322-F8DB-AAFE-990B-0B9C538744A1}"/>
              </a:ext>
            </a:extLst>
          </p:cNvPr>
          <p:cNvSpPr txBox="1"/>
          <p:nvPr/>
        </p:nvSpPr>
        <p:spPr>
          <a:xfrm>
            <a:off x="3341171" y="8365482"/>
            <a:ext cx="10431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5F2D9A"/>
                </a:solidFill>
                <a:ea typeface="함초롬바탕" panose="02030604000101010101"/>
              </a:rPr>
              <a:t>경험에 기반한 정보 게시판을 통하여 정보의 신뢰성 증가</a:t>
            </a:r>
            <a:endParaRPr lang="en-US" altLang="ko-KR" sz="2400" dirty="0">
              <a:solidFill>
                <a:srgbClr val="5F2D9A"/>
              </a:solidFill>
              <a:ea typeface="함초롬바탕" panose="02030604000101010101"/>
            </a:endParaRPr>
          </a:p>
          <a:p>
            <a:endParaRPr lang="en-US" altLang="ko-KR" sz="2400" dirty="0">
              <a:solidFill>
                <a:srgbClr val="5F2D9A"/>
              </a:solidFill>
              <a:ea typeface="함초롬바탕" panose="02030604000101010101"/>
            </a:endParaRPr>
          </a:p>
          <a:p>
            <a:r>
              <a:rPr lang="ko-KR" altLang="en-US" sz="2400" dirty="0">
                <a:solidFill>
                  <a:srgbClr val="5F2D9A"/>
                </a:solidFill>
                <a:ea typeface="함초롬바탕" panose="02030604000101010101"/>
              </a:rPr>
              <a:t>사용자들이 원하는 정보를 더 정확하게 얻을 수 있어 만족도 증가</a:t>
            </a:r>
          </a:p>
        </p:txBody>
      </p:sp>
    </p:spTree>
    <p:extLst>
      <p:ext uri="{BB962C8B-B14F-4D97-AF65-F5344CB8AC3E}">
        <p14:creationId xmlns:p14="http://schemas.microsoft.com/office/powerpoint/2010/main" val="213570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52311" y="1761392"/>
            <a:ext cx="3749956" cy="227172"/>
            <a:chOff x="52311" y="1761392"/>
            <a:chExt cx="3749956" cy="2271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52311" y="1761392"/>
              <a:ext cx="3749956" cy="227172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77C12BC-E39B-89D3-5A36-269DA852CEAB}"/>
              </a:ext>
            </a:extLst>
          </p:cNvPr>
          <p:cNvSpPr txBox="1"/>
          <p:nvPr/>
        </p:nvSpPr>
        <p:spPr>
          <a:xfrm>
            <a:off x="3048000" y="4097059"/>
            <a:ext cx="12192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0" dirty="0" err="1">
                <a:solidFill>
                  <a:srgbClr val="FFFF00"/>
                </a:solidFill>
              </a:rPr>
              <a:t>BenchMarking</a:t>
            </a:r>
            <a:endParaRPr lang="ko-KR" altLang="en-US" sz="13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834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58285" y="800100"/>
            <a:ext cx="7771429" cy="1044928"/>
            <a:chOff x="5133024" y="4812508"/>
            <a:chExt cx="7771429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3024" y="4812508"/>
              <a:ext cx="7771429" cy="10449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29207" y="228571"/>
            <a:ext cx="858652" cy="859054"/>
            <a:chOff x="17229207" y="228571"/>
            <a:chExt cx="858652" cy="8590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29207" y="228571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2669" y="215672"/>
            <a:ext cx="858652" cy="859054"/>
            <a:chOff x="242669" y="215672"/>
            <a:chExt cx="858652" cy="8590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42669" y="215672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229207" y="9222820"/>
            <a:ext cx="858652" cy="859054"/>
            <a:chOff x="17229207" y="9222820"/>
            <a:chExt cx="858652" cy="859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29207" y="9222820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2669" y="9222619"/>
            <a:ext cx="858652" cy="859054"/>
            <a:chOff x="242669" y="9222619"/>
            <a:chExt cx="858652" cy="8590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42669" y="9222619"/>
              <a:ext cx="858652" cy="85905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BB2BEC7-48B5-B6F2-3BC6-F1582AE64DD4}"/>
              </a:ext>
            </a:extLst>
          </p:cNvPr>
          <p:cNvSpPr txBox="1"/>
          <p:nvPr/>
        </p:nvSpPr>
        <p:spPr>
          <a:xfrm>
            <a:off x="4533899" y="800100"/>
            <a:ext cx="922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FF00"/>
                </a:solidFill>
              </a:rPr>
              <a:t>Design</a:t>
            </a:r>
            <a:endParaRPr lang="ko-KR" altLang="en-US" sz="6000" dirty="0">
              <a:solidFill>
                <a:srgbClr val="FFFF00"/>
              </a:solidFill>
            </a:endParaRPr>
          </a:p>
        </p:txBody>
      </p: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8471CD17-AD46-D5DD-6D1B-1D3FE1381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818" y="2662215"/>
            <a:ext cx="6932934" cy="63798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1A458A-5192-3B3B-C208-4668473B273E}"/>
              </a:ext>
            </a:extLst>
          </p:cNvPr>
          <p:cNvSpPr txBox="1"/>
          <p:nvPr/>
        </p:nvSpPr>
        <p:spPr>
          <a:xfrm>
            <a:off x="9296400" y="2662215"/>
            <a:ext cx="86106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800" dirty="0">
              <a:solidFill>
                <a:srgbClr val="5F2D9A"/>
              </a:solidFill>
              <a:ea typeface="함초롬바탕" panose="02030604000101010101"/>
            </a:endParaRPr>
          </a:p>
          <a:p>
            <a:pPr algn="ctr"/>
            <a:endParaRPr lang="en-US" altLang="ko-KR" sz="4800" dirty="0">
              <a:solidFill>
                <a:srgbClr val="5F2D9A"/>
              </a:solidFill>
              <a:ea typeface="함초롬바탕" panose="02030604000101010101"/>
            </a:endParaRPr>
          </a:p>
          <a:p>
            <a:pPr algn="ctr"/>
            <a:r>
              <a:rPr lang="ko-KR" altLang="en-US" sz="6000" dirty="0">
                <a:solidFill>
                  <a:srgbClr val="5F2D9A"/>
                </a:solidFill>
                <a:ea typeface="함초롬바탕" panose="02030604000101010101"/>
              </a:rPr>
              <a:t>메인 페이지</a:t>
            </a:r>
            <a:endParaRPr lang="en-US" altLang="ko-KR" sz="6000" dirty="0">
              <a:solidFill>
                <a:srgbClr val="5F2D9A"/>
              </a:solidFill>
              <a:ea typeface="함초롬바탕" panose="02030604000101010101"/>
            </a:endParaRPr>
          </a:p>
          <a:p>
            <a:pPr algn="ctr"/>
            <a:endParaRPr lang="en-US" altLang="ko-KR" sz="6000" dirty="0">
              <a:solidFill>
                <a:srgbClr val="5F2D9A"/>
              </a:solidFill>
              <a:ea typeface="함초롬바탕" panose="02030604000101010101"/>
            </a:endParaRPr>
          </a:p>
          <a:p>
            <a:pPr algn="ctr"/>
            <a:endParaRPr lang="en-US" altLang="ko-KR" sz="4800" dirty="0">
              <a:solidFill>
                <a:srgbClr val="5F2D9A"/>
              </a:solidFill>
              <a:ea typeface="함초롬바탕" panose="02030604000101010101"/>
            </a:endParaRPr>
          </a:p>
          <a:p>
            <a:pPr algn="ctr"/>
            <a:r>
              <a:rPr lang="ko-KR" altLang="en-US" sz="2800" dirty="0">
                <a:solidFill>
                  <a:srgbClr val="5F2D9A"/>
                </a:solidFill>
                <a:ea typeface="함초롬바탕" panose="02030604000101010101"/>
              </a:rPr>
              <a:t>심플하고 사용하기 편한 </a:t>
            </a:r>
            <a:r>
              <a:rPr lang="en-US" altLang="ko-KR" sz="2800" dirty="0">
                <a:solidFill>
                  <a:srgbClr val="5F2D9A"/>
                </a:solidFill>
                <a:ea typeface="함초롬바탕" panose="02030604000101010101"/>
              </a:rPr>
              <a:t>UI / </a:t>
            </a:r>
            <a:r>
              <a:rPr lang="ko-KR" altLang="en-US" sz="2800" dirty="0">
                <a:solidFill>
                  <a:srgbClr val="5F2D9A"/>
                </a:solidFill>
                <a:ea typeface="함초롬바탕" panose="02030604000101010101"/>
              </a:rPr>
              <a:t>디자인 선택</a:t>
            </a:r>
            <a:endParaRPr lang="en-US" altLang="ko-KR" sz="2800" dirty="0">
              <a:solidFill>
                <a:srgbClr val="5F2D9A"/>
              </a:solidFill>
              <a:ea typeface="함초롬바탕" panose="02030604000101010101"/>
            </a:endParaRPr>
          </a:p>
          <a:p>
            <a:pPr algn="ctr"/>
            <a:endParaRPr lang="en-US" altLang="ko-KR" sz="2800" dirty="0">
              <a:solidFill>
                <a:srgbClr val="5F2D9A"/>
              </a:solidFill>
              <a:ea typeface="함초롬바탕" panose="02030604000101010101"/>
            </a:endParaRPr>
          </a:p>
          <a:p>
            <a:pPr algn="ctr"/>
            <a:r>
              <a:rPr lang="ko-KR" altLang="en-US" sz="2800" dirty="0">
                <a:solidFill>
                  <a:srgbClr val="5F2D9A"/>
                </a:solidFill>
                <a:ea typeface="함초롬바탕" panose="02030604000101010101"/>
              </a:rPr>
              <a:t> 지역검색 및</a:t>
            </a:r>
            <a:r>
              <a:rPr lang="en-US" altLang="ko-KR" sz="2800" dirty="0">
                <a:solidFill>
                  <a:srgbClr val="5F2D9A"/>
                </a:solidFill>
                <a:ea typeface="함초롬바탕" panose="02030604000101010101"/>
              </a:rPr>
              <a:t>, </a:t>
            </a:r>
            <a:r>
              <a:rPr lang="ko-KR" altLang="en-US" sz="2800" dirty="0">
                <a:solidFill>
                  <a:srgbClr val="5F2D9A"/>
                </a:solidFill>
                <a:ea typeface="함초롬바탕" panose="02030604000101010101"/>
              </a:rPr>
              <a:t>다양한 기능 추가 예정</a:t>
            </a:r>
          </a:p>
          <a:p>
            <a:pPr algn="ctr"/>
            <a:endParaRPr lang="en-US" altLang="ko-KR" sz="2800" dirty="0">
              <a:solidFill>
                <a:srgbClr val="5F2D9A"/>
              </a:solidFill>
              <a:ea typeface="함초롬바탕" panose="02030604000101010101"/>
            </a:endParaRPr>
          </a:p>
          <a:p>
            <a:pPr algn="ctr"/>
            <a:r>
              <a:rPr lang="ko-KR" altLang="en-US" sz="2800" dirty="0">
                <a:solidFill>
                  <a:srgbClr val="5F2D9A"/>
                </a:solidFill>
                <a:ea typeface="함초롬바탕" panose="02030604000101010101"/>
              </a:rPr>
              <a:t>반응형 </a:t>
            </a:r>
            <a:r>
              <a:rPr lang="en-US" altLang="ko-KR" sz="2800" dirty="0">
                <a:solidFill>
                  <a:srgbClr val="5F2D9A"/>
                </a:solidFill>
                <a:ea typeface="함초롬바탕" panose="02030604000101010101"/>
              </a:rPr>
              <a:t>UI</a:t>
            </a:r>
            <a:r>
              <a:rPr lang="ko-KR" altLang="en-US" sz="2800" dirty="0">
                <a:solidFill>
                  <a:srgbClr val="5F2D9A"/>
                </a:solidFill>
                <a:ea typeface="함초롬바탕" panose="02030604000101010101"/>
              </a:rPr>
              <a:t> </a:t>
            </a:r>
            <a:r>
              <a:rPr lang="en-US" altLang="ko-KR" sz="2800" dirty="0">
                <a:solidFill>
                  <a:srgbClr val="5F2D9A"/>
                </a:solidFill>
                <a:ea typeface="함초롬바탕" panose="02030604000101010101"/>
              </a:rPr>
              <a:t>Carousel </a:t>
            </a:r>
            <a:r>
              <a:rPr lang="ko-KR" altLang="en-US" sz="2800" dirty="0">
                <a:solidFill>
                  <a:srgbClr val="5F2D9A"/>
                </a:solidFill>
                <a:ea typeface="함초롬바탕" panose="02030604000101010101"/>
              </a:rPr>
              <a:t>을 이용하여 메인 이미지에 적용</a:t>
            </a:r>
            <a:endParaRPr lang="en-US" altLang="ko-KR" sz="2800" dirty="0">
              <a:solidFill>
                <a:srgbClr val="5F2D9A"/>
              </a:solidFill>
              <a:ea typeface="함초롬바탕" panose="02030604000101010101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D71B78-CF8D-759E-EF92-1073D6D44C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0" y="5609209"/>
            <a:ext cx="4515480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4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58285" y="800100"/>
            <a:ext cx="7771429" cy="1044928"/>
            <a:chOff x="5133024" y="4812508"/>
            <a:chExt cx="7771429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3024" y="4812508"/>
              <a:ext cx="7771429" cy="10449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29207" y="228571"/>
            <a:ext cx="858652" cy="859054"/>
            <a:chOff x="17229207" y="228571"/>
            <a:chExt cx="858652" cy="8590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29207" y="228571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2669" y="215672"/>
            <a:ext cx="858652" cy="859054"/>
            <a:chOff x="242669" y="215672"/>
            <a:chExt cx="858652" cy="8590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42669" y="215672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229207" y="9222820"/>
            <a:ext cx="858652" cy="859054"/>
            <a:chOff x="17229207" y="9222820"/>
            <a:chExt cx="858652" cy="859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29207" y="9222820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2669" y="9222619"/>
            <a:ext cx="858652" cy="859054"/>
            <a:chOff x="242669" y="9222619"/>
            <a:chExt cx="858652" cy="8590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42669" y="9222619"/>
              <a:ext cx="858652" cy="85905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BB2BEC7-48B5-B6F2-3BC6-F1582AE64DD4}"/>
              </a:ext>
            </a:extLst>
          </p:cNvPr>
          <p:cNvSpPr txBox="1"/>
          <p:nvPr/>
        </p:nvSpPr>
        <p:spPr>
          <a:xfrm>
            <a:off x="4533899" y="800100"/>
            <a:ext cx="922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FF00"/>
                </a:solidFill>
              </a:rPr>
              <a:t>Design</a:t>
            </a:r>
            <a:endParaRPr lang="ko-KR" altLang="en-US" sz="6000" dirty="0">
              <a:solidFill>
                <a:srgbClr val="FFFF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E5E1D0-E8B7-EE3A-B171-C6AB44EFB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404" y="2552700"/>
            <a:ext cx="6963761" cy="63798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E9D1B6-08C4-F6A6-E633-A169BF1FE7FB}"/>
              </a:ext>
            </a:extLst>
          </p:cNvPr>
          <p:cNvSpPr txBox="1"/>
          <p:nvPr/>
        </p:nvSpPr>
        <p:spPr>
          <a:xfrm>
            <a:off x="9677400" y="2662215"/>
            <a:ext cx="82296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4800" dirty="0">
              <a:solidFill>
                <a:srgbClr val="5F2D9A"/>
              </a:solidFill>
              <a:ea typeface="함초롬바탕" panose="02030604000101010101"/>
            </a:endParaRPr>
          </a:p>
          <a:p>
            <a:pPr algn="ctr"/>
            <a:endParaRPr lang="en-US" altLang="ko-KR" sz="4800" dirty="0">
              <a:solidFill>
                <a:srgbClr val="5F2D9A"/>
              </a:solidFill>
              <a:ea typeface="함초롬바탕" panose="02030604000101010101"/>
            </a:endParaRPr>
          </a:p>
          <a:p>
            <a:pPr algn="ctr"/>
            <a:r>
              <a:rPr lang="ko-KR" altLang="en-US" sz="6000" dirty="0">
                <a:solidFill>
                  <a:srgbClr val="5F2D9A"/>
                </a:solidFill>
                <a:ea typeface="함초롬바탕" panose="02030604000101010101"/>
              </a:rPr>
              <a:t>게시판 디자인</a:t>
            </a:r>
            <a:endParaRPr lang="en-US" altLang="ko-KR" sz="6000" dirty="0">
              <a:solidFill>
                <a:srgbClr val="5F2D9A"/>
              </a:solidFill>
              <a:ea typeface="함초롬바탕" panose="02030604000101010101"/>
            </a:endParaRPr>
          </a:p>
          <a:p>
            <a:pPr algn="ctr"/>
            <a:endParaRPr lang="en-US" altLang="ko-KR" sz="6000" dirty="0">
              <a:solidFill>
                <a:srgbClr val="5F2D9A"/>
              </a:solidFill>
              <a:ea typeface="함초롬바탕" panose="02030604000101010101"/>
            </a:endParaRPr>
          </a:p>
          <a:p>
            <a:pPr algn="ctr"/>
            <a:endParaRPr lang="en-US" altLang="ko-KR" sz="4800" dirty="0">
              <a:solidFill>
                <a:srgbClr val="5F2D9A"/>
              </a:solidFill>
              <a:ea typeface="함초롬바탕" panose="02030604000101010101"/>
            </a:endParaRPr>
          </a:p>
          <a:p>
            <a:pPr algn="ctr"/>
            <a:r>
              <a:rPr lang="ko-KR" altLang="en-US" sz="2800" dirty="0">
                <a:solidFill>
                  <a:srgbClr val="5F2D9A"/>
                </a:solidFill>
                <a:ea typeface="함초롬바탕" panose="02030604000101010101"/>
              </a:rPr>
              <a:t>심플하고 사용하기 편한 </a:t>
            </a:r>
            <a:r>
              <a:rPr lang="en-US" altLang="ko-KR" sz="2800" dirty="0">
                <a:solidFill>
                  <a:srgbClr val="5F2D9A"/>
                </a:solidFill>
                <a:ea typeface="함초롬바탕" panose="02030604000101010101"/>
              </a:rPr>
              <a:t>UI / </a:t>
            </a:r>
            <a:r>
              <a:rPr lang="ko-KR" altLang="en-US" sz="2800" dirty="0">
                <a:solidFill>
                  <a:srgbClr val="5F2D9A"/>
                </a:solidFill>
                <a:ea typeface="함초롬바탕" panose="02030604000101010101"/>
              </a:rPr>
              <a:t>디자인 선택</a:t>
            </a:r>
            <a:endParaRPr lang="en-US" altLang="ko-KR" sz="2800" dirty="0">
              <a:solidFill>
                <a:srgbClr val="5F2D9A"/>
              </a:solidFill>
              <a:ea typeface="함초롬바탕" panose="02030604000101010101"/>
            </a:endParaRPr>
          </a:p>
          <a:p>
            <a:pPr algn="ctr"/>
            <a:endParaRPr lang="en-US" altLang="ko-KR" sz="2800" dirty="0">
              <a:solidFill>
                <a:srgbClr val="5F2D9A"/>
              </a:solidFill>
              <a:ea typeface="함초롬바탕" panose="02030604000101010101"/>
            </a:endParaRPr>
          </a:p>
          <a:p>
            <a:pPr algn="ctr"/>
            <a:r>
              <a:rPr lang="ko-KR" altLang="en-US" sz="2800" dirty="0">
                <a:solidFill>
                  <a:srgbClr val="5F2D9A"/>
                </a:solidFill>
                <a:ea typeface="함초롬바탕" panose="02030604000101010101"/>
              </a:rPr>
              <a:t> 대표 사진을 등록하여 사용자가 편리하게 정보를 제공받을 수 있다</a:t>
            </a:r>
            <a:r>
              <a:rPr lang="en-US" altLang="ko-KR" sz="2800" dirty="0">
                <a:solidFill>
                  <a:srgbClr val="5F2D9A"/>
                </a:solidFill>
                <a:ea typeface="함초롬바탕" panose="02030604000101010101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A4A3D-18E3-B52F-5FC0-68EBC08270D0}"/>
              </a:ext>
            </a:extLst>
          </p:cNvPr>
          <p:cNvSpPr txBox="1"/>
          <p:nvPr/>
        </p:nvSpPr>
        <p:spPr>
          <a:xfrm>
            <a:off x="11506199" y="5388673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Aharoni" panose="02010803020104030203" pitchFamily="2" charset="-79"/>
                <a:cs typeface="Aharoni" panose="02010803020104030203" pitchFamily="2" charset="-79"/>
              </a:rPr>
              <a:t>Our-mind</a:t>
            </a:r>
            <a:r>
              <a:rPr lang="ko-KR" alt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ko-KR" sz="4000" dirty="0">
                <a:latin typeface="Aharoni" panose="02010803020104030203" pitchFamily="2" charset="-79"/>
                <a:cs typeface="Aharoni" panose="02010803020104030203" pitchFamily="2" charset="-79"/>
              </a:rPr>
              <a:t>Store</a:t>
            </a:r>
            <a:endParaRPr lang="ko-KR" altLang="en-U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11741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58285" y="800100"/>
            <a:ext cx="7771429" cy="1044928"/>
            <a:chOff x="5133024" y="4812508"/>
            <a:chExt cx="7771429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3024" y="4812508"/>
              <a:ext cx="7771429" cy="10449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29207" y="228571"/>
            <a:ext cx="858652" cy="859054"/>
            <a:chOff x="17229207" y="228571"/>
            <a:chExt cx="858652" cy="8590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29207" y="228571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2669" y="215672"/>
            <a:ext cx="858652" cy="859054"/>
            <a:chOff x="242669" y="215672"/>
            <a:chExt cx="858652" cy="8590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42669" y="215672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229207" y="9222820"/>
            <a:ext cx="858652" cy="859054"/>
            <a:chOff x="17229207" y="9222820"/>
            <a:chExt cx="858652" cy="859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29207" y="9222820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2669" y="9222619"/>
            <a:ext cx="858652" cy="859054"/>
            <a:chOff x="242669" y="9222619"/>
            <a:chExt cx="858652" cy="8590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42669" y="9222619"/>
              <a:ext cx="858652" cy="85905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BB2BEC7-48B5-B6F2-3BC6-F1582AE64DD4}"/>
              </a:ext>
            </a:extLst>
          </p:cNvPr>
          <p:cNvSpPr txBox="1"/>
          <p:nvPr/>
        </p:nvSpPr>
        <p:spPr>
          <a:xfrm>
            <a:off x="4533899" y="800100"/>
            <a:ext cx="922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FF00"/>
                </a:solidFill>
              </a:rPr>
              <a:t>Contents</a:t>
            </a:r>
            <a:endParaRPr lang="ko-KR" altLang="en-US" sz="6000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D8880-7AB7-AD5C-E2BA-9B413E86F406}"/>
              </a:ext>
            </a:extLst>
          </p:cNvPr>
          <p:cNvSpPr txBox="1"/>
          <p:nvPr/>
        </p:nvSpPr>
        <p:spPr>
          <a:xfrm>
            <a:off x="10239259" y="2767905"/>
            <a:ext cx="7848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6000" dirty="0">
              <a:solidFill>
                <a:srgbClr val="5F2D9A"/>
              </a:solidFill>
              <a:ea typeface="함초롬바탕" panose="02030604000101010101"/>
            </a:endParaRPr>
          </a:p>
          <a:p>
            <a:pPr algn="ctr"/>
            <a:r>
              <a:rPr lang="ko-KR" altLang="en-US" sz="6000" dirty="0">
                <a:solidFill>
                  <a:srgbClr val="5F2D9A"/>
                </a:solidFill>
                <a:ea typeface="함초롬바탕" panose="02030604000101010101"/>
              </a:rPr>
              <a:t>컨텐츠</a:t>
            </a:r>
            <a:endParaRPr lang="en-US" altLang="ko-KR" sz="6000" dirty="0">
              <a:solidFill>
                <a:srgbClr val="5F2D9A"/>
              </a:solidFill>
              <a:ea typeface="함초롬바탕" panose="02030604000101010101"/>
            </a:endParaRPr>
          </a:p>
          <a:p>
            <a:pPr algn="ctr"/>
            <a:endParaRPr lang="en-US" altLang="ko-KR" sz="2800" dirty="0">
              <a:solidFill>
                <a:srgbClr val="5F2D9A"/>
              </a:solidFill>
              <a:ea typeface="함초롬바탕" panose="02030604000101010101"/>
            </a:endParaRPr>
          </a:p>
          <a:p>
            <a:pPr algn="ctr"/>
            <a:r>
              <a:rPr lang="ko-KR" altLang="en-US" sz="2800" dirty="0">
                <a:solidFill>
                  <a:srgbClr val="5F2D9A"/>
                </a:solidFill>
                <a:ea typeface="함초롬바탕" panose="02030604000101010101"/>
              </a:rPr>
              <a:t>일정 확인 시 각 행사의 리스트 목록을 보여주어 여러 행사의 정보를 사용자에게 제공 가능</a:t>
            </a:r>
            <a:endParaRPr lang="en-US" altLang="ko-KR" sz="2800" dirty="0">
              <a:solidFill>
                <a:srgbClr val="5F2D9A"/>
              </a:solidFill>
              <a:ea typeface="함초롬바탕" panose="02030604000101010101"/>
            </a:endParaRPr>
          </a:p>
          <a:p>
            <a:pPr algn="ctr"/>
            <a:endParaRPr lang="en-US" altLang="ko-KR" sz="2800" dirty="0">
              <a:solidFill>
                <a:srgbClr val="5F2D9A"/>
              </a:solidFill>
              <a:ea typeface="함초롬바탕" panose="02030604000101010101"/>
            </a:endParaRPr>
          </a:p>
          <a:p>
            <a:pPr algn="ctr"/>
            <a:r>
              <a:rPr lang="ko-KR" altLang="en-US" sz="2800" dirty="0">
                <a:solidFill>
                  <a:srgbClr val="5F2D9A"/>
                </a:solidFill>
                <a:ea typeface="함초롬바탕" panose="02030604000101010101"/>
              </a:rPr>
              <a:t> 리스트 목록 클릭 시</a:t>
            </a:r>
            <a:endParaRPr lang="en-US" altLang="ko-KR" sz="2800" dirty="0">
              <a:solidFill>
                <a:srgbClr val="5F2D9A"/>
              </a:solidFill>
              <a:ea typeface="함초롬바탕" panose="02030604000101010101"/>
            </a:endParaRPr>
          </a:p>
          <a:p>
            <a:pPr algn="ctr"/>
            <a:r>
              <a:rPr lang="ko-KR" altLang="en-US" sz="2800" dirty="0">
                <a:solidFill>
                  <a:srgbClr val="5F2D9A"/>
                </a:solidFill>
                <a:ea typeface="함초롬바탕" panose="02030604000101010101"/>
              </a:rPr>
              <a:t>해당 뷰 페이지로 이동</a:t>
            </a:r>
            <a:endParaRPr lang="en-US" altLang="ko-KR" sz="2800" dirty="0">
              <a:solidFill>
                <a:srgbClr val="5F2D9A"/>
              </a:solidFill>
              <a:ea typeface="함초롬바탕" panose="02030604000101010101"/>
            </a:endParaRPr>
          </a:p>
          <a:p>
            <a:pPr algn="ctr"/>
            <a:endParaRPr lang="en-US" altLang="ko-KR" sz="2800" dirty="0">
              <a:solidFill>
                <a:srgbClr val="5F2D9A"/>
              </a:solidFill>
              <a:ea typeface="함초롬바탕" panose="02030604000101010101"/>
            </a:endParaRPr>
          </a:p>
          <a:p>
            <a:pPr algn="ctr"/>
            <a:endParaRPr lang="en-US" altLang="ko-KR" sz="2800" dirty="0">
              <a:solidFill>
                <a:srgbClr val="5F2D9A"/>
              </a:solidFill>
              <a:ea typeface="함초롬바탕" panose="02030604000101010101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DE7ABE9-D669-8BC3-0673-464FE65B7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5365" y="2324100"/>
            <a:ext cx="777143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95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52311" y="1761392"/>
            <a:ext cx="3749956" cy="227172"/>
            <a:chOff x="52311" y="1761392"/>
            <a:chExt cx="3749956" cy="2271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52311" y="1761392"/>
              <a:ext cx="3749956" cy="227172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77C12BC-E39B-89D3-5A36-269DA852CEAB}"/>
              </a:ext>
            </a:extLst>
          </p:cNvPr>
          <p:cNvSpPr txBox="1"/>
          <p:nvPr/>
        </p:nvSpPr>
        <p:spPr>
          <a:xfrm>
            <a:off x="3048000" y="4097059"/>
            <a:ext cx="12192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0" dirty="0">
                <a:solidFill>
                  <a:srgbClr val="FFFF00"/>
                </a:solidFill>
              </a:rPr>
              <a:t>Menu</a:t>
            </a:r>
            <a:endParaRPr lang="ko-KR" altLang="en-US" sz="13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343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6697740" y="1585170"/>
            <a:ext cx="4946332" cy="140109"/>
            <a:chOff x="6697740" y="1585170"/>
            <a:chExt cx="4946332" cy="1401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7740" y="1585170"/>
              <a:ext cx="4946332" cy="14010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763F41-B5A8-520D-7CF6-2DB8D86011D2}"/>
              </a:ext>
            </a:extLst>
          </p:cNvPr>
          <p:cNvSpPr txBox="1"/>
          <p:nvPr/>
        </p:nvSpPr>
        <p:spPr>
          <a:xfrm>
            <a:off x="6697740" y="419100"/>
            <a:ext cx="4946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메뉴 구조도</a:t>
            </a:r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C7365CCC-9258-3CDA-B228-7E9720C97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102" y="2799650"/>
            <a:ext cx="3962400" cy="838200"/>
          </a:xfrm>
          <a:prstGeom prst="rect">
            <a:avLst/>
          </a:prstGeom>
          <a:noFill/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ko-KR" sz="2400" dirty="0">
                <a:latin typeface="Times New Roman" pitchFamily="18" charset="0"/>
              </a:rPr>
              <a:t>http://www.popbob.com</a:t>
            </a:r>
          </a:p>
        </p:txBody>
      </p:sp>
      <p:sp>
        <p:nvSpPr>
          <p:cNvPr id="39" name="Line 3">
            <a:extLst>
              <a:ext uri="{FF2B5EF4-FFF2-40B4-BE49-F238E27FC236}">
                <a16:creationId xmlns:a16="http://schemas.microsoft.com/office/drawing/2014/main" id="{B12DD62D-E34E-3756-B340-79A082189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8208" y="3637850"/>
            <a:ext cx="0" cy="1743075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0" name="Line 2">
            <a:extLst>
              <a:ext uri="{FF2B5EF4-FFF2-40B4-BE49-F238E27FC236}">
                <a16:creationId xmlns:a16="http://schemas.microsoft.com/office/drawing/2014/main" id="{C0DA13FD-AA14-8169-6EED-3A0FD7B71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9901" y="5380924"/>
            <a:ext cx="15773402" cy="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1" name="Rectangle 17">
            <a:extLst>
              <a:ext uri="{FF2B5EF4-FFF2-40B4-BE49-F238E27FC236}">
                <a16:creationId xmlns:a16="http://schemas.microsoft.com/office/drawing/2014/main" id="{424B5574-38AB-3394-D2BC-87D1D2CCE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7146" y="5728970"/>
            <a:ext cx="1752593" cy="419097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600" dirty="0">
                <a:latin typeface="Times New Roman" pitchFamily="18" charset="0"/>
              </a:rPr>
              <a:t>팝업 스토어</a:t>
            </a:r>
          </a:p>
        </p:txBody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EEBDEA0C-2C54-471A-9A0B-175A2C02B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235" y="5728970"/>
            <a:ext cx="1752593" cy="419097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600" dirty="0">
                <a:latin typeface="Times New Roman" pitchFamily="18" charset="0"/>
              </a:rPr>
              <a:t>전시회</a:t>
            </a:r>
          </a:p>
        </p:txBody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EBD2D15C-B5B9-3786-CA29-4A79CBA7B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324" y="5728971"/>
            <a:ext cx="1752593" cy="419097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600" dirty="0">
                <a:latin typeface="Times New Roman" pitchFamily="18" charset="0"/>
              </a:rPr>
              <a:t>커뮤니티</a:t>
            </a:r>
          </a:p>
        </p:txBody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E9FAC887-0364-299D-2E1B-5140929B9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413" y="5728972"/>
            <a:ext cx="1752593" cy="419097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ko-KR" sz="1600" dirty="0">
                <a:latin typeface="+mn-ea"/>
              </a:rPr>
              <a:t>My Page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E8978072-077B-C269-AD4D-5A03BEF33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502" y="5728973"/>
            <a:ext cx="1752593" cy="419097"/>
          </a:xfrm>
          <a:prstGeom prst="rect">
            <a:avLst/>
          </a:prstGeom>
          <a:solidFill>
            <a:schemeClr val="bg1"/>
          </a:solidFill>
          <a:ln w="38100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600" dirty="0">
                <a:latin typeface="Times New Roman" pitchFamily="18" charset="0"/>
              </a:rPr>
              <a:t>회원가입</a:t>
            </a:r>
          </a:p>
        </p:txBody>
      </p:sp>
      <p:sp>
        <p:nvSpPr>
          <p:cNvPr id="46" name="Line 7">
            <a:extLst>
              <a:ext uri="{FF2B5EF4-FFF2-40B4-BE49-F238E27FC236}">
                <a16:creationId xmlns:a16="http://schemas.microsoft.com/office/drawing/2014/main" id="{D3667426-4D21-04F2-8085-F81781008E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9901" y="5380924"/>
            <a:ext cx="0" cy="348046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1" name="Line 7">
            <a:extLst>
              <a:ext uri="{FF2B5EF4-FFF2-40B4-BE49-F238E27FC236}">
                <a16:creationId xmlns:a16="http://schemas.microsoft.com/office/drawing/2014/main" id="{A542B619-B875-2967-BA88-EC42287AAF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9709" y="5380924"/>
            <a:ext cx="0" cy="348046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2" name="Line 7">
            <a:extLst>
              <a:ext uri="{FF2B5EF4-FFF2-40B4-BE49-F238E27FC236}">
                <a16:creationId xmlns:a16="http://schemas.microsoft.com/office/drawing/2014/main" id="{2DC2C4B5-3D64-2E27-3406-34DB58244B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7620" y="5380924"/>
            <a:ext cx="0" cy="348046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3" name="Line 7">
            <a:extLst>
              <a:ext uri="{FF2B5EF4-FFF2-40B4-BE49-F238E27FC236}">
                <a16:creationId xmlns:a16="http://schemas.microsoft.com/office/drawing/2014/main" id="{CC35E822-D9E9-6F96-F776-1C1E09BD3F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5531" y="5380924"/>
            <a:ext cx="0" cy="348046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4" name="Line 7">
            <a:extLst>
              <a:ext uri="{FF2B5EF4-FFF2-40B4-BE49-F238E27FC236}">
                <a16:creationId xmlns:a16="http://schemas.microsoft.com/office/drawing/2014/main" id="{8F70A8A4-ACE9-8FFE-76FA-BD5C304F1B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783442" y="5390516"/>
            <a:ext cx="0" cy="348046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6" name="Rectangle 36">
            <a:extLst>
              <a:ext uri="{FF2B5EF4-FFF2-40B4-BE49-F238E27FC236}">
                <a16:creationId xmlns:a16="http://schemas.microsoft.com/office/drawing/2014/main" id="{0252CB22-0F59-ABF7-4C9B-46A34B924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502" y="6286568"/>
            <a:ext cx="1752587" cy="419097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600" dirty="0">
                <a:latin typeface="Times New Roman" pitchFamily="18" charset="0"/>
              </a:rPr>
              <a:t>로그인</a:t>
            </a:r>
            <a:r>
              <a:rPr lang="en-US" altLang="ko-KR" sz="1600" dirty="0">
                <a:latin typeface="Times New Roman" pitchFamily="18" charset="0"/>
              </a:rPr>
              <a:t>/</a:t>
            </a:r>
            <a:r>
              <a:rPr lang="ko-KR" altLang="en-US" sz="1600" dirty="0">
                <a:latin typeface="Times New Roman" pitchFamily="18" charset="0"/>
              </a:rPr>
              <a:t>로그아웃</a:t>
            </a:r>
          </a:p>
        </p:txBody>
      </p:sp>
      <p:sp>
        <p:nvSpPr>
          <p:cNvPr id="57" name="Rectangle 37">
            <a:extLst>
              <a:ext uri="{FF2B5EF4-FFF2-40B4-BE49-F238E27FC236}">
                <a16:creationId xmlns:a16="http://schemas.microsoft.com/office/drawing/2014/main" id="{48965A2A-CE84-5C1C-E062-F7A2091F0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575" y="6844163"/>
            <a:ext cx="1724878" cy="419096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600" dirty="0">
                <a:latin typeface="Times New Roman" pitchFamily="18" charset="0"/>
              </a:rPr>
              <a:t>회원수정</a:t>
            </a:r>
          </a:p>
        </p:txBody>
      </p:sp>
      <p:sp>
        <p:nvSpPr>
          <p:cNvPr id="58" name="Rectangle 38">
            <a:extLst>
              <a:ext uri="{FF2B5EF4-FFF2-40B4-BE49-F238E27FC236}">
                <a16:creationId xmlns:a16="http://schemas.microsoft.com/office/drawing/2014/main" id="{66280B82-C457-625C-8C69-0A1665A42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575" y="7962815"/>
            <a:ext cx="1711024" cy="419096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600" dirty="0">
                <a:latin typeface="Times New Roman" pitchFamily="18" charset="0"/>
              </a:rPr>
              <a:t>카카오 로그인</a:t>
            </a:r>
          </a:p>
        </p:txBody>
      </p:sp>
      <p:sp>
        <p:nvSpPr>
          <p:cNvPr id="59" name="Rectangle 43">
            <a:extLst>
              <a:ext uri="{FF2B5EF4-FFF2-40B4-BE49-F238E27FC236}">
                <a16:creationId xmlns:a16="http://schemas.microsoft.com/office/drawing/2014/main" id="{9C58AB44-6623-DEA7-1643-5A53D9FF7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575" y="7401757"/>
            <a:ext cx="1717951" cy="419096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600" dirty="0">
                <a:latin typeface="Times New Roman" pitchFamily="18" charset="0"/>
              </a:rPr>
              <a:t>회원탈퇴</a:t>
            </a:r>
          </a:p>
        </p:txBody>
      </p:sp>
      <p:sp>
        <p:nvSpPr>
          <p:cNvPr id="60" name="Rectangle 14">
            <a:extLst>
              <a:ext uri="{FF2B5EF4-FFF2-40B4-BE49-F238E27FC236}">
                <a16:creationId xmlns:a16="http://schemas.microsoft.com/office/drawing/2014/main" id="{8D2BE953-86AE-5C44-8801-E7C678AF8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949" y="6268286"/>
            <a:ext cx="1752587" cy="419094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600" dirty="0">
                <a:latin typeface="Times New Roman" pitchFamily="18" charset="0"/>
              </a:rPr>
              <a:t>내 글 관리</a:t>
            </a:r>
          </a:p>
        </p:txBody>
      </p:sp>
      <p:sp>
        <p:nvSpPr>
          <p:cNvPr id="61" name="Rectangle 15">
            <a:extLst>
              <a:ext uri="{FF2B5EF4-FFF2-40B4-BE49-F238E27FC236}">
                <a16:creationId xmlns:a16="http://schemas.microsoft.com/office/drawing/2014/main" id="{4B18D646-3E74-B66B-E16B-3C5E2A230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413" y="6844025"/>
            <a:ext cx="1752587" cy="419094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600" dirty="0">
                <a:latin typeface="Times New Roman" pitchFamily="18" charset="0"/>
              </a:rPr>
              <a:t>프로필 관리</a:t>
            </a:r>
          </a:p>
        </p:txBody>
      </p:sp>
      <p:sp>
        <p:nvSpPr>
          <p:cNvPr id="62" name="Rectangle 49">
            <a:extLst>
              <a:ext uri="{FF2B5EF4-FFF2-40B4-BE49-F238E27FC236}">
                <a16:creationId xmlns:a16="http://schemas.microsoft.com/office/drawing/2014/main" id="{14E8CD5B-1863-633F-E43A-EECD81A2B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4396" y="6844025"/>
            <a:ext cx="1752587" cy="419094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600" dirty="0">
                <a:latin typeface="+mn-ea"/>
              </a:rPr>
              <a:t>댓글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 dirty="0">
                <a:latin typeface="+mn-ea"/>
              </a:rPr>
              <a:t>답글 작성</a:t>
            </a:r>
          </a:p>
        </p:txBody>
      </p:sp>
      <p:sp>
        <p:nvSpPr>
          <p:cNvPr id="63" name="Rectangle 50">
            <a:extLst>
              <a:ext uri="{FF2B5EF4-FFF2-40B4-BE49-F238E27FC236}">
                <a16:creationId xmlns:a16="http://schemas.microsoft.com/office/drawing/2014/main" id="{7131647C-F96F-51F3-9A4F-564F47F9E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115" y="6286500"/>
            <a:ext cx="1752587" cy="419094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600" dirty="0">
                <a:latin typeface="Times New Roman" pitchFamily="18" charset="0"/>
              </a:rPr>
              <a:t>지도 </a:t>
            </a:r>
            <a:r>
              <a:rPr lang="en-US" altLang="ko-KR" sz="1600" dirty="0">
                <a:latin typeface="Times New Roman" pitchFamily="18" charset="0"/>
              </a:rPr>
              <a:t>API</a:t>
            </a:r>
            <a:endParaRPr lang="ko-KR" altLang="en-US" sz="1600" dirty="0">
              <a:latin typeface="Times New Roman" pitchFamily="18" charset="0"/>
            </a:endParaRPr>
          </a:p>
        </p:txBody>
      </p:sp>
      <p:sp>
        <p:nvSpPr>
          <p:cNvPr id="960" name="Rectangle 51">
            <a:extLst>
              <a:ext uri="{FF2B5EF4-FFF2-40B4-BE49-F238E27FC236}">
                <a16:creationId xmlns:a16="http://schemas.microsoft.com/office/drawing/2014/main" id="{4E39A082-2D11-BC45-25E3-4738CF8D2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7928" y="6286500"/>
            <a:ext cx="1752587" cy="419094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600" dirty="0">
                <a:latin typeface="+mj-ea"/>
                <a:ea typeface="+mj-ea"/>
              </a:rPr>
              <a:t>지도 </a:t>
            </a:r>
            <a:r>
              <a:rPr lang="en-US" altLang="ko-KR" sz="1600" dirty="0">
                <a:latin typeface="+mj-ea"/>
                <a:ea typeface="+mj-ea"/>
              </a:rPr>
              <a:t>API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961" name="Rectangle 53">
            <a:extLst>
              <a:ext uri="{FF2B5EF4-FFF2-40B4-BE49-F238E27FC236}">
                <a16:creationId xmlns:a16="http://schemas.microsoft.com/office/drawing/2014/main" id="{4A2077B3-A5CE-8D7F-1134-CD242E65C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330" y="7401550"/>
            <a:ext cx="1752587" cy="419094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600" dirty="0">
                <a:latin typeface="Times New Roman" pitchFamily="18" charset="0"/>
              </a:rPr>
              <a:t>자유게시판</a:t>
            </a:r>
          </a:p>
        </p:txBody>
      </p:sp>
      <p:sp>
        <p:nvSpPr>
          <p:cNvPr id="962" name="Rectangle 57">
            <a:extLst>
              <a:ext uri="{FF2B5EF4-FFF2-40B4-BE49-F238E27FC236}">
                <a16:creationId xmlns:a16="http://schemas.microsoft.com/office/drawing/2014/main" id="{6680C872-86FB-9F1A-9788-0ED2F08B6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4397" y="6286500"/>
            <a:ext cx="1752587" cy="419094"/>
          </a:xfrm>
          <a:prstGeom prst="rect">
            <a:avLst/>
          </a:prstGeom>
          <a:solidFill>
            <a:schemeClr val="bg1"/>
          </a:solidFill>
          <a:ln w="9525">
            <a:solidFill>
              <a:srgbClr val="3399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ko-KR" altLang="en-US" sz="1600" dirty="0">
                <a:latin typeface="Times New Roman" pitchFamily="18" charset="0"/>
              </a:rPr>
              <a:t>후기 작성</a:t>
            </a:r>
          </a:p>
        </p:txBody>
      </p:sp>
    </p:spTree>
    <p:extLst>
      <p:ext uri="{BB962C8B-B14F-4D97-AF65-F5344CB8AC3E}">
        <p14:creationId xmlns:p14="http://schemas.microsoft.com/office/powerpoint/2010/main" val="3809316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52311" y="1761392"/>
            <a:ext cx="3749956" cy="227172"/>
            <a:chOff x="52311" y="1761392"/>
            <a:chExt cx="3749956" cy="2271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52311" y="1761392"/>
              <a:ext cx="3749956" cy="227172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77C12BC-E39B-89D3-5A36-269DA852CEAB}"/>
              </a:ext>
            </a:extLst>
          </p:cNvPr>
          <p:cNvSpPr txBox="1"/>
          <p:nvPr/>
        </p:nvSpPr>
        <p:spPr>
          <a:xfrm>
            <a:off x="3048000" y="4097059"/>
            <a:ext cx="12192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0" dirty="0">
                <a:solidFill>
                  <a:srgbClr val="FFFF00"/>
                </a:solidFill>
              </a:rPr>
              <a:t>Story</a:t>
            </a:r>
            <a:r>
              <a:rPr lang="ko-KR" altLang="en-US" sz="13000" dirty="0">
                <a:solidFill>
                  <a:srgbClr val="FFFF00"/>
                </a:solidFill>
              </a:rPr>
              <a:t> </a:t>
            </a:r>
            <a:r>
              <a:rPr lang="en-US" altLang="ko-KR" sz="13000" dirty="0">
                <a:solidFill>
                  <a:srgbClr val="FFFF00"/>
                </a:solidFill>
              </a:rPr>
              <a:t>Board</a:t>
            </a:r>
            <a:endParaRPr lang="ko-KR" altLang="en-US" sz="13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177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58285" y="800100"/>
            <a:ext cx="7771429" cy="1044928"/>
            <a:chOff x="5133024" y="4812508"/>
            <a:chExt cx="7771429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3024" y="4812508"/>
              <a:ext cx="7771429" cy="10449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29207" y="228571"/>
            <a:ext cx="858652" cy="859054"/>
            <a:chOff x="17229207" y="228571"/>
            <a:chExt cx="858652" cy="8590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29207" y="228571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2669" y="215672"/>
            <a:ext cx="858652" cy="859054"/>
            <a:chOff x="242669" y="215672"/>
            <a:chExt cx="858652" cy="8590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42669" y="215672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229207" y="9222820"/>
            <a:ext cx="858652" cy="859054"/>
            <a:chOff x="17229207" y="9222820"/>
            <a:chExt cx="858652" cy="859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29207" y="9222820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2669" y="9222619"/>
            <a:ext cx="858652" cy="859054"/>
            <a:chOff x="242669" y="9222619"/>
            <a:chExt cx="858652" cy="8590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42669" y="9222619"/>
              <a:ext cx="858652" cy="85905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BB2BEC7-48B5-B6F2-3BC6-F1582AE64DD4}"/>
              </a:ext>
            </a:extLst>
          </p:cNvPr>
          <p:cNvSpPr txBox="1"/>
          <p:nvPr/>
        </p:nvSpPr>
        <p:spPr>
          <a:xfrm>
            <a:off x="4533899" y="800100"/>
            <a:ext cx="922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FF00"/>
                </a:solidFill>
              </a:rPr>
              <a:t>Story Board</a:t>
            </a:r>
            <a:endParaRPr lang="ko-KR" altLang="en-US" sz="6000" dirty="0">
              <a:solidFill>
                <a:srgbClr val="FFFF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3D6B01-FFCC-B3C6-F31B-C24324CFC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774" y="2628900"/>
            <a:ext cx="1503045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4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52311" y="1761392"/>
            <a:ext cx="3749956" cy="227172"/>
            <a:chOff x="52311" y="1761392"/>
            <a:chExt cx="3749956" cy="2271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52311" y="1761392"/>
              <a:ext cx="3749956" cy="227172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77C12BC-E39B-89D3-5A36-269DA852CEAB}"/>
              </a:ext>
            </a:extLst>
          </p:cNvPr>
          <p:cNvSpPr txBox="1"/>
          <p:nvPr/>
        </p:nvSpPr>
        <p:spPr>
          <a:xfrm>
            <a:off x="3048000" y="4097059"/>
            <a:ext cx="12192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0" dirty="0">
                <a:solidFill>
                  <a:srgbClr val="FFFF00"/>
                </a:solidFill>
              </a:rPr>
              <a:t>Team</a:t>
            </a:r>
            <a:endParaRPr lang="ko-KR" altLang="en-US" sz="13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58285" y="800100"/>
            <a:ext cx="7771429" cy="1044928"/>
            <a:chOff x="5133024" y="4812508"/>
            <a:chExt cx="7771429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3024" y="4812508"/>
              <a:ext cx="7771429" cy="10449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29207" y="228571"/>
            <a:ext cx="858652" cy="859054"/>
            <a:chOff x="17229207" y="228571"/>
            <a:chExt cx="858652" cy="8590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29207" y="228571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2669" y="215672"/>
            <a:ext cx="858652" cy="859054"/>
            <a:chOff x="242669" y="215672"/>
            <a:chExt cx="858652" cy="8590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42669" y="215672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229207" y="9222820"/>
            <a:ext cx="858652" cy="859054"/>
            <a:chOff x="17229207" y="9222820"/>
            <a:chExt cx="858652" cy="859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29207" y="9222820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2669" y="9222619"/>
            <a:ext cx="858652" cy="859054"/>
            <a:chOff x="242669" y="9222619"/>
            <a:chExt cx="858652" cy="8590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42669" y="9222619"/>
              <a:ext cx="858652" cy="85905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BB2BEC7-48B5-B6F2-3BC6-F1582AE64DD4}"/>
              </a:ext>
            </a:extLst>
          </p:cNvPr>
          <p:cNvSpPr txBox="1"/>
          <p:nvPr/>
        </p:nvSpPr>
        <p:spPr>
          <a:xfrm>
            <a:off x="4533899" y="800100"/>
            <a:ext cx="922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FF00"/>
                </a:solidFill>
              </a:rPr>
              <a:t>Story Board</a:t>
            </a:r>
            <a:endParaRPr lang="ko-KR" altLang="en-US" sz="6000" dirty="0">
              <a:solidFill>
                <a:srgbClr val="FFFF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489B64-1687-4FA2-64D9-8FC63A57C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774" y="2705100"/>
            <a:ext cx="15030450" cy="638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71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58285" y="800100"/>
            <a:ext cx="7771429" cy="1044928"/>
            <a:chOff x="5133024" y="4812508"/>
            <a:chExt cx="7771429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3024" y="4812508"/>
              <a:ext cx="7771429" cy="10449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29207" y="228571"/>
            <a:ext cx="858652" cy="859054"/>
            <a:chOff x="17229207" y="228571"/>
            <a:chExt cx="858652" cy="8590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29207" y="228571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2669" y="215672"/>
            <a:ext cx="858652" cy="859054"/>
            <a:chOff x="242669" y="215672"/>
            <a:chExt cx="858652" cy="8590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42669" y="215672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229207" y="9222820"/>
            <a:ext cx="858652" cy="859054"/>
            <a:chOff x="17229207" y="9222820"/>
            <a:chExt cx="858652" cy="859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29207" y="9222820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2669" y="9222619"/>
            <a:ext cx="858652" cy="859054"/>
            <a:chOff x="242669" y="9222619"/>
            <a:chExt cx="858652" cy="8590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42669" y="9222619"/>
              <a:ext cx="858652" cy="85905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BB2BEC7-48B5-B6F2-3BC6-F1582AE64DD4}"/>
              </a:ext>
            </a:extLst>
          </p:cNvPr>
          <p:cNvSpPr txBox="1"/>
          <p:nvPr/>
        </p:nvSpPr>
        <p:spPr>
          <a:xfrm>
            <a:off x="4533899" y="800100"/>
            <a:ext cx="922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FF00"/>
                </a:solidFill>
              </a:rPr>
              <a:t>Story Board</a:t>
            </a:r>
            <a:endParaRPr lang="ko-KR" altLang="en-US" sz="6000" dirty="0">
              <a:solidFill>
                <a:srgbClr val="FFFF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1C67CA-68A8-F74D-1442-1F5F16B8A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774" y="2675835"/>
            <a:ext cx="1503045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66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58285" y="800100"/>
            <a:ext cx="7771429" cy="1044928"/>
            <a:chOff x="5133024" y="4812508"/>
            <a:chExt cx="7771429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3024" y="4812508"/>
              <a:ext cx="7771429" cy="10449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29207" y="228571"/>
            <a:ext cx="858652" cy="859054"/>
            <a:chOff x="17229207" y="228571"/>
            <a:chExt cx="858652" cy="8590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29207" y="228571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2669" y="215672"/>
            <a:ext cx="858652" cy="859054"/>
            <a:chOff x="242669" y="215672"/>
            <a:chExt cx="858652" cy="8590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242669" y="215672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229207" y="9222820"/>
            <a:ext cx="858652" cy="859054"/>
            <a:chOff x="17229207" y="9222820"/>
            <a:chExt cx="858652" cy="859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29207" y="9222820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2669" y="9222619"/>
            <a:ext cx="858652" cy="859054"/>
            <a:chOff x="242669" y="9222619"/>
            <a:chExt cx="858652" cy="8590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42669" y="9222619"/>
              <a:ext cx="858652" cy="85905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BB2BEC7-48B5-B6F2-3BC6-F1582AE64DD4}"/>
              </a:ext>
            </a:extLst>
          </p:cNvPr>
          <p:cNvSpPr txBox="1"/>
          <p:nvPr/>
        </p:nvSpPr>
        <p:spPr>
          <a:xfrm>
            <a:off x="4533899" y="800100"/>
            <a:ext cx="922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FFFF00"/>
                </a:solidFill>
              </a:rPr>
              <a:t>Story Board</a:t>
            </a:r>
            <a:endParaRPr lang="ko-KR" altLang="en-US" sz="6000" dirty="0">
              <a:solidFill>
                <a:srgbClr val="FFFF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FAB747-4303-08EC-158E-78C8B0ABD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775" y="2705100"/>
            <a:ext cx="15030450" cy="638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88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52311" y="1761392"/>
            <a:ext cx="3749956" cy="227172"/>
            <a:chOff x="52311" y="1761392"/>
            <a:chExt cx="3749956" cy="2271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52311" y="1761392"/>
              <a:ext cx="3749956" cy="227172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77C12BC-E39B-89D3-5A36-269DA852CEAB}"/>
              </a:ext>
            </a:extLst>
          </p:cNvPr>
          <p:cNvSpPr txBox="1"/>
          <p:nvPr/>
        </p:nvSpPr>
        <p:spPr>
          <a:xfrm>
            <a:off x="3048000" y="4097059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0" dirty="0">
                <a:solidFill>
                  <a:srgbClr val="FFFF00"/>
                </a:solidFill>
              </a:rPr>
              <a:t>Development</a:t>
            </a:r>
          </a:p>
          <a:p>
            <a:pPr algn="ctr"/>
            <a:endParaRPr lang="ko-KR" altLang="en-US" sz="13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134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6697740" y="1585170"/>
            <a:ext cx="4946332" cy="140109"/>
            <a:chOff x="6697740" y="1585170"/>
            <a:chExt cx="4946332" cy="1401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7740" y="1585170"/>
              <a:ext cx="4946332" cy="14010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763F41-B5A8-520D-7CF6-2DB8D86011D2}"/>
              </a:ext>
            </a:extLst>
          </p:cNvPr>
          <p:cNvSpPr txBox="1"/>
          <p:nvPr/>
        </p:nvSpPr>
        <p:spPr>
          <a:xfrm>
            <a:off x="6697740" y="419100"/>
            <a:ext cx="4946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library</a:t>
            </a:r>
            <a:endParaRPr lang="ko-KR" altLang="en-US" sz="6000" dirty="0">
              <a:solidFill>
                <a:schemeClr val="tx2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4" name="그림 3" descr="해양 포유류, 텍스트, 포유류, 디자인이(가) 표시된 사진&#10;&#10;자동 생성된 설명">
            <a:extLst>
              <a:ext uri="{FF2B5EF4-FFF2-40B4-BE49-F238E27FC236}">
                <a16:creationId xmlns:a16="http://schemas.microsoft.com/office/drawing/2014/main" id="{34836A56-8924-197C-8B74-EE2244490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795" y="2420127"/>
            <a:ext cx="3352800" cy="2733407"/>
          </a:xfrm>
          <a:prstGeom prst="rect">
            <a:avLst/>
          </a:prstGeom>
        </p:spPr>
      </p:pic>
      <p:pic>
        <p:nvPicPr>
          <p:cNvPr id="16" name="그림 15" descr="고양이, 클립아트, 만화 영화, 포유류이(가) 표시된 사진&#10;&#10;자동 생성된 설명">
            <a:extLst>
              <a:ext uri="{FF2B5EF4-FFF2-40B4-BE49-F238E27FC236}">
                <a16:creationId xmlns:a16="http://schemas.microsoft.com/office/drawing/2014/main" id="{21264F0E-A81A-B8FC-FF31-BE106C70B5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938" y="1875686"/>
            <a:ext cx="5310267" cy="3822290"/>
          </a:xfrm>
          <a:prstGeom prst="rect">
            <a:avLst/>
          </a:prstGeom>
        </p:spPr>
      </p:pic>
      <p:pic>
        <p:nvPicPr>
          <p:cNvPr id="23" name="그림 22" descr="블랙, 어둠이(가) 표시된 사진&#10;&#10;자동 생성된 설명">
            <a:extLst>
              <a:ext uri="{FF2B5EF4-FFF2-40B4-BE49-F238E27FC236}">
                <a16:creationId xmlns:a16="http://schemas.microsoft.com/office/drawing/2014/main" id="{999F6FBE-E5E2-67E4-438C-3E6B2BB4B8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00" y="6286500"/>
            <a:ext cx="2868040" cy="3029678"/>
          </a:xfrm>
          <a:prstGeom prst="rect">
            <a:avLst/>
          </a:prstGeom>
        </p:spPr>
      </p:pic>
      <p:pic>
        <p:nvPicPr>
          <p:cNvPr id="26" name="그림 25" descr="로고, 상징, 그래픽, 폰트이(가) 표시된 사진&#10;&#10;자동 생성된 설명">
            <a:extLst>
              <a:ext uri="{FF2B5EF4-FFF2-40B4-BE49-F238E27FC236}">
                <a16:creationId xmlns:a16="http://schemas.microsoft.com/office/drawing/2014/main" id="{8E6AA86F-E01B-DFF0-EB1F-7A32A6303B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6663060"/>
            <a:ext cx="2276558" cy="227655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B73CCA7-301E-48A5-C7B0-36C41AE625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0418" y="6286500"/>
            <a:ext cx="9067800" cy="302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70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52311" y="1761392"/>
            <a:ext cx="3749956" cy="227172"/>
            <a:chOff x="52311" y="1761392"/>
            <a:chExt cx="3749956" cy="2271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52311" y="1761392"/>
              <a:ext cx="3749956" cy="227172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77C12BC-E39B-89D3-5A36-269DA852CEAB}"/>
              </a:ext>
            </a:extLst>
          </p:cNvPr>
          <p:cNvSpPr txBox="1"/>
          <p:nvPr/>
        </p:nvSpPr>
        <p:spPr>
          <a:xfrm>
            <a:off x="3048000" y="4097059"/>
            <a:ext cx="12192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0" dirty="0">
                <a:solidFill>
                  <a:srgbClr val="FFFF00"/>
                </a:solidFill>
              </a:rPr>
              <a:t>Schedule</a:t>
            </a:r>
            <a:endParaRPr lang="ko-KR" altLang="en-US" sz="13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672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6697740" y="1585170"/>
            <a:ext cx="4946332" cy="140109"/>
            <a:chOff x="6697740" y="1585170"/>
            <a:chExt cx="4946332" cy="1401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7740" y="1585170"/>
              <a:ext cx="4946332" cy="14010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763F41-B5A8-520D-7CF6-2DB8D86011D2}"/>
              </a:ext>
            </a:extLst>
          </p:cNvPr>
          <p:cNvSpPr txBox="1"/>
          <p:nvPr/>
        </p:nvSpPr>
        <p:spPr>
          <a:xfrm>
            <a:off x="6697740" y="419100"/>
            <a:ext cx="4946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76689C-2DFF-1061-BFB6-9F13A897A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57500"/>
            <a:ext cx="16002000" cy="622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93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33024" y="4812508"/>
            <a:ext cx="7771429" cy="1044928"/>
            <a:chOff x="5133024" y="4812508"/>
            <a:chExt cx="7771429" cy="10449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3024" y="4812508"/>
              <a:ext cx="7771429" cy="10449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3118" y="3385289"/>
            <a:ext cx="5904488" cy="16607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9658" y="4857460"/>
            <a:ext cx="7562134" cy="100508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229207" y="228571"/>
            <a:ext cx="858652" cy="859054"/>
            <a:chOff x="17229207" y="228571"/>
            <a:chExt cx="858652" cy="85905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9207" y="228571"/>
              <a:ext cx="858652" cy="8590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42669" y="215672"/>
            <a:ext cx="858652" cy="859054"/>
            <a:chOff x="242669" y="215672"/>
            <a:chExt cx="858652" cy="8590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242669" y="215672"/>
              <a:ext cx="858652" cy="8590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229207" y="9222820"/>
            <a:ext cx="858652" cy="859054"/>
            <a:chOff x="17229207" y="9222820"/>
            <a:chExt cx="858652" cy="8590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29207" y="9222820"/>
              <a:ext cx="858652" cy="8590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2669" y="9222619"/>
            <a:ext cx="858652" cy="859054"/>
            <a:chOff x="242669" y="9222619"/>
            <a:chExt cx="858652" cy="8590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242669" y="9222619"/>
              <a:ext cx="858652" cy="859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518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6697740" y="1585170"/>
            <a:ext cx="4946332" cy="140109"/>
            <a:chOff x="6697740" y="1585170"/>
            <a:chExt cx="4946332" cy="1401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7740" y="1585170"/>
              <a:ext cx="4946332" cy="14010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763F41-B5A8-520D-7CF6-2DB8D86011D2}"/>
              </a:ext>
            </a:extLst>
          </p:cNvPr>
          <p:cNvSpPr txBox="1"/>
          <p:nvPr/>
        </p:nvSpPr>
        <p:spPr>
          <a:xfrm>
            <a:off x="6697740" y="419100"/>
            <a:ext cx="4946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err="1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팀명</a:t>
            </a:r>
            <a:endParaRPr lang="ko-KR" altLang="en-US" sz="6000" dirty="0">
              <a:solidFill>
                <a:schemeClr val="tx2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E75C2-6E6C-C0A3-50E7-7291B00E69EB}"/>
              </a:ext>
            </a:extLst>
          </p:cNvPr>
          <p:cNvSpPr txBox="1"/>
          <p:nvPr/>
        </p:nvSpPr>
        <p:spPr>
          <a:xfrm>
            <a:off x="3560679" y="3250674"/>
            <a:ext cx="111666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7030A0"/>
                </a:solidFill>
                <a:latin typeface="Congenial Black" panose="02000503040000020004" pitchFamily="2" charset="0"/>
                <a:ea typeface="한컴 말랑말랑 Bold" panose="020F0803000000000000" pitchFamily="50" charset="-127"/>
              </a:rPr>
              <a:t>Team </a:t>
            </a:r>
            <a:r>
              <a:rPr lang="en-US" altLang="ko-KR" sz="9600" dirty="0" err="1">
                <a:solidFill>
                  <a:srgbClr val="7030A0"/>
                </a:solidFill>
                <a:latin typeface="Congenial Black" panose="02000503040000020004" pitchFamily="2" charset="0"/>
                <a:ea typeface="한컴 말랑말랑 Bold" panose="020F0803000000000000" pitchFamily="50" charset="-127"/>
              </a:rPr>
              <a:t>popbob</a:t>
            </a:r>
            <a:endParaRPr lang="en-US" altLang="ko-KR" sz="9600" dirty="0">
              <a:solidFill>
                <a:srgbClr val="7030A0"/>
              </a:solidFill>
              <a:latin typeface="Congenial Black" panose="02000503040000020004" pitchFamily="2" charset="0"/>
              <a:ea typeface="한컴 말랑말랑 Bold" panose="020F0803000000000000" pitchFamily="50" charset="-127"/>
            </a:endParaRPr>
          </a:p>
          <a:p>
            <a:pPr algn="ctr"/>
            <a:endParaRPr lang="en-US" altLang="ko-KR" sz="3600" dirty="0">
              <a:solidFill>
                <a:srgbClr val="7030A0"/>
              </a:solidFill>
              <a:latin typeface="Congenial Black" panose="02000503040000020004" pitchFamily="2" charset="0"/>
              <a:ea typeface="한컴 말랑말랑 Bold" panose="020F0803000000000000" pitchFamily="50" charset="-127"/>
            </a:endParaRPr>
          </a:p>
          <a:p>
            <a:pPr algn="ctr"/>
            <a:r>
              <a:rPr lang="en-US" altLang="ko-KR" sz="3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en-US" altLang="ko-KR" sz="3600" dirty="0" err="1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popstore</a:t>
            </a:r>
            <a:r>
              <a:rPr lang="ko-KR" altLang="en-US" sz="3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lang="en-US" altLang="ko-KR" sz="3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pop</a:t>
            </a:r>
            <a:r>
              <a:rPr lang="ko-KR" altLang="en-US" sz="3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따와서 대칭 구조로 만든 </a:t>
            </a:r>
            <a:r>
              <a:rPr lang="ko-KR" altLang="en-US" sz="3600" dirty="0" err="1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팀명</a:t>
            </a:r>
            <a:endParaRPr lang="en-US" altLang="ko-KR" sz="3600" dirty="0">
              <a:solidFill>
                <a:schemeClr val="tx2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3600" dirty="0">
              <a:solidFill>
                <a:schemeClr val="tx2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3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ko-KR" altLang="en-US" sz="3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 주제와 맞추어 선택</a:t>
            </a:r>
            <a:endParaRPr lang="ko-KR" altLang="en-US" sz="3600" dirty="0">
              <a:solidFill>
                <a:srgbClr val="7030A0"/>
              </a:solidFill>
              <a:latin typeface="Congenial Black" panose="02000503040000020004" pitchFamily="2" charset="0"/>
              <a:ea typeface="한컴 말랑말랑 Bold" panose="020F0803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52311" y="1761392"/>
            <a:ext cx="3749956" cy="227172"/>
            <a:chOff x="52311" y="1761392"/>
            <a:chExt cx="3749956" cy="2271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52311" y="1761392"/>
              <a:ext cx="3749956" cy="227172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77C12BC-E39B-89D3-5A36-269DA852CEAB}"/>
              </a:ext>
            </a:extLst>
          </p:cNvPr>
          <p:cNvSpPr txBox="1"/>
          <p:nvPr/>
        </p:nvSpPr>
        <p:spPr>
          <a:xfrm>
            <a:off x="3048000" y="4097059"/>
            <a:ext cx="12192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0" dirty="0">
                <a:solidFill>
                  <a:srgbClr val="FFFF00"/>
                </a:solidFill>
              </a:rPr>
              <a:t>Member</a:t>
            </a:r>
            <a:endParaRPr lang="ko-KR" altLang="en-US" sz="13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42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6697740" y="1585170"/>
            <a:ext cx="4946332" cy="140109"/>
            <a:chOff x="6697740" y="1585170"/>
            <a:chExt cx="4946332" cy="1401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7740" y="1585170"/>
              <a:ext cx="4946332" cy="14010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763F41-B5A8-520D-7CF6-2DB8D86011D2}"/>
              </a:ext>
            </a:extLst>
          </p:cNvPr>
          <p:cNvSpPr txBox="1"/>
          <p:nvPr/>
        </p:nvSpPr>
        <p:spPr>
          <a:xfrm>
            <a:off x="6697740" y="419100"/>
            <a:ext cx="4946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팀원</a:t>
            </a:r>
          </a:p>
        </p:txBody>
      </p:sp>
      <p:pic>
        <p:nvPicPr>
          <p:cNvPr id="5" name="그림 4" descr="블랙, 어둠, 흑백, 디자인이(가) 표시된 사진&#10;&#10;자동 생성된 설명">
            <a:extLst>
              <a:ext uri="{FF2B5EF4-FFF2-40B4-BE49-F238E27FC236}">
                <a16:creationId xmlns:a16="http://schemas.microsoft.com/office/drawing/2014/main" id="{27C45557-13F2-D3E3-F897-969CB4624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920" y="2746665"/>
            <a:ext cx="2048161" cy="2057687"/>
          </a:xfrm>
          <a:prstGeom prst="rect">
            <a:avLst/>
          </a:prstGeom>
        </p:spPr>
      </p:pic>
      <p:pic>
        <p:nvPicPr>
          <p:cNvPr id="6" name="그림 5" descr="블랙, 어둠, 흑백, 디자인이(가) 표시된 사진&#10;&#10;자동 생성된 설명">
            <a:extLst>
              <a:ext uri="{FF2B5EF4-FFF2-40B4-BE49-F238E27FC236}">
                <a16:creationId xmlns:a16="http://schemas.microsoft.com/office/drawing/2014/main" id="{503BC1F3-B65E-9949-CF91-BB1B5AB63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837" y="5870864"/>
            <a:ext cx="2048161" cy="2057687"/>
          </a:xfrm>
          <a:prstGeom prst="rect">
            <a:avLst/>
          </a:prstGeom>
        </p:spPr>
      </p:pic>
      <p:pic>
        <p:nvPicPr>
          <p:cNvPr id="7" name="그림 6" descr="블랙, 어둠, 흑백, 디자인이(가) 표시된 사진&#10;&#10;자동 생성된 설명">
            <a:extLst>
              <a:ext uri="{FF2B5EF4-FFF2-40B4-BE49-F238E27FC236}">
                <a16:creationId xmlns:a16="http://schemas.microsoft.com/office/drawing/2014/main" id="{1FE3631A-BC68-27B7-61C4-FC86F9C35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919" y="5829300"/>
            <a:ext cx="2048161" cy="2057687"/>
          </a:xfrm>
          <a:prstGeom prst="rect">
            <a:avLst/>
          </a:prstGeom>
        </p:spPr>
      </p:pic>
      <p:pic>
        <p:nvPicPr>
          <p:cNvPr id="8" name="그림 7" descr="블랙, 어둠, 흑백, 디자인이(가) 표시된 사진&#10;&#10;자동 생성된 설명">
            <a:extLst>
              <a:ext uri="{FF2B5EF4-FFF2-40B4-BE49-F238E27FC236}">
                <a16:creationId xmlns:a16="http://schemas.microsoft.com/office/drawing/2014/main" id="{EB33FBB9-74DA-52ED-5E20-D355F4AF9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5825836"/>
            <a:ext cx="2048161" cy="2057687"/>
          </a:xfrm>
          <a:prstGeom prst="rect">
            <a:avLst/>
          </a:prstGeom>
        </p:spPr>
      </p:pic>
      <p:pic>
        <p:nvPicPr>
          <p:cNvPr id="9" name="그림 8" descr="블랙, 어둠, 흑백, 디자인이(가) 표시된 사진&#10;&#10;자동 생성된 설명">
            <a:extLst>
              <a:ext uri="{FF2B5EF4-FFF2-40B4-BE49-F238E27FC236}">
                <a16:creationId xmlns:a16="http://schemas.microsoft.com/office/drawing/2014/main" id="{DCF762D1-0753-0413-9177-1BAB73A68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083" y="5825835"/>
            <a:ext cx="2048161" cy="2057687"/>
          </a:xfrm>
          <a:prstGeom prst="rect">
            <a:avLst/>
          </a:prstGeom>
        </p:spPr>
      </p:pic>
      <p:pic>
        <p:nvPicPr>
          <p:cNvPr id="10" name="그림 9" descr="블랙, 어둠, 흑백, 디자인이(가) 표시된 사진&#10;&#10;자동 생성된 설명">
            <a:extLst>
              <a:ext uri="{FF2B5EF4-FFF2-40B4-BE49-F238E27FC236}">
                <a16:creationId xmlns:a16="http://schemas.microsoft.com/office/drawing/2014/main" id="{4A1DFBDF-4116-439A-6488-62596A83E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217" y="5870865"/>
            <a:ext cx="2048161" cy="2057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69C2D2-9A31-C01C-CE4C-93721C572B94}"/>
              </a:ext>
            </a:extLst>
          </p:cNvPr>
          <p:cNvSpPr txBox="1"/>
          <p:nvPr/>
        </p:nvSpPr>
        <p:spPr>
          <a:xfrm>
            <a:off x="8332707" y="480810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팀장 </a:t>
            </a:r>
            <a:r>
              <a:rPr lang="en-US" altLang="ko-KR" dirty="0"/>
              <a:t>: </a:t>
            </a:r>
            <a:r>
              <a:rPr lang="ko-KR" altLang="en-US" dirty="0" err="1"/>
              <a:t>박소람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32E699-ED90-D1D5-076D-D3210BFDB731}"/>
              </a:ext>
            </a:extLst>
          </p:cNvPr>
          <p:cNvSpPr txBox="1"/>
          <p:nvPr/>
        </p:nvSpPr>
        <p:spPr>
          <a:xfrm>
            <a:off x="1971963" y="7928552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김진영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00F825-D0B6-D0ED-CC63-2C8926E5778F}"/>
              </a:ext>
            </a:extLst>
          </p:cNvPr>
          <p:cNvSpPr txBox="1"/>
          <p:nvPr/>
        </p:nvSpPr>
        <p:spPr>
          <a:xfrm>
            <a:off x="5138881" y="792855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 err="1"/>
              <a:t>김시연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7B62A4-E6E9-F40D-C806-1D509E1CC133}"/>
              </a:ext>
            </a:extLst>
          </p:cNvPr>
          <p:cNvSpPr txBox="1"/>
          <p:nvPr/>
        </p:nvSpPr>
        <p:spPr>
          <a:xfrm>
            <a:off x="8305799" y="792855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조성현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DE39C5-60B7-EA12-DC33-FFEE3125E6AA}"/>
              </a:ext>
            </a:extLst>
          </p:cNvPr>
          <p:cNvSpPr txBox="1"/>
          <p:nvPr/>
        </p:nvSpPr>
        <p:spPr>
          <a:xfrm>
            <a:off x="11472717" y="792855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이준영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86D2D6-F7E6-2329-2BDF-C90CA2DF1ADA}"/>
              </a:ext>
            </a:extLst>
          </p:cNvPr>
          <p:cNvSpPr txBox="1"/>
          <p:nvPr/>
        </p:nvSpPr>
        <p:spPr>
          <a:xfrm>
            <a:off x="14639635" y="792855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이동준</a:t>
            </a:r>
          </a:p>
        </p:txBody>
      </p:sp>
    </p:spTree>
    <p:extLst>
      <p:ext uri="{BB962C8B-B14F-4D97-AF65-F5344CB8AC3E}">
        <p14:creationId xmlns:p14="http://schemas.microsoft.com/office/powerpoint/2010/main" val="372145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52311" y="1761392"/>
            <a:ext cx="3749956" cy="227172"/>
            <a:chOff x="52311" y="1761392"/>
            <a:chExt cx="3749956" cy="2271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52311" y="1761392"/>
              <a:ext cx="3749956" cy="227172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77C12BC-E39B-89D3-5A36-269DA852CEAB}"/>
              </a:ext>
            </a:extLst>
          </p:cNvPr>
          <p:cNvSpPr txBox="1"/>
          <p:nvPr/>
        </p:nvSpPr>
        <p:spPr>
          <a:xfrm>
            <a:off x="3048000" y="4097059"/>
            <a:ext cx="12192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0" dirty="0">
                <a:solidFill>
                  <a:srgbClr val="FFFF00"/>
                </a:solidFill>
              </a:rPr>
              <a:t>site</a:t>
            </a:r>
            <a:endParaRPr lang="ko-KR" altLang="en-US" sz="13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33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4545" y="1648662"/>
            <a:ext cx="4946332" cy="140109"/>
            <a:chOff x="874545" y="1648662"/>
            <a:chExt cx="4946332" cy="14010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545" y="1648662"/>
              <a:ext cx="4946332" cy="14010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76133" y="4050705"/>
            <a:ext cx="3631923" cy="3631923"/>
            <a:chOff x="976133" y="4050705"/>
            <a:chExt cx="3631923" cy="36319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6133" y="4050705"/>
              <a:ext cx="3631923" cy="36319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25088" y="1944835"/>
            <a:ext cx="11262912" cy="2260317"/>
            <a:chOff x="7025088" y="1944835"/>
            <a:chExt cx="11793960" cy="226031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5088" y="1944835"/>
              <a:ext cx="11793960" cy="22603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25088" y="4736508"/>
            <a:ext cx="11262912" cy="2260317"/>
            <a:chOff x="7025088" y="4736508"/>
            <a:chExt cx="11793960" cy="226031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5088" y="4736508"/>
              <a:ext cx="11793960" cy="22603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025088" y="7504762"/>
            <a:ext cx="11262912" cy="2260317"/>
            <a:chOff x="7025088" y="7504762"/>
            <a:chExt cx="11793960" cy="226031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5088" y="7504762"/>
              <a:ext cx="11793960" cy="22603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5771429"/>
            <a:ext cx="1026926" cy="145307"/>
            <a:chOff x="0" y="5771429"/>
            <a:chExt cx="1026926" cy="14530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5771429"/>
              <a:ext cx="1026926" cy="14530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557262" y="5771429"/>
            <a:ext cx="2653232" cy="145307"/>
            <a:chOff x="4557262" y="5771429"/>
            <a:chExt cx="2653232" cy="14530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57262" y="5771429"/>
              <a:ext cx="2653232" cy="14530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816299" y="3794546"/>
            <a:ext cx="3649035" cy="145535"/>
            <a:chOff x="3816299" y="3794546"/>
            <a:chExt cx="3649035" cy="14553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980000">
              <a:off x="3816299" y="3794546"/>
              <a:ext cx="3649035" cy="14553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816175" y="7698749"/>
            <a:ext cx="3649035" cy="145535"/>
            <a:chOff x="3816175" y="7698749"/>
            <a:chExt cx="3649035" cy="14553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980000">
              <a:off x="3816175" y="7698749"/>
              <a:ext cx="3649035" cy="14553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64F071E-7D22-90F6-7784-EEF4AAF7ED07}"/>
              </a:ext>
            </a:extLst>
          </p:cNvPr>
          <p:cNvSpPr txBox="1"/>
          <p:nvPr/>
        </p:nvSpPr>
        <p:spPr>
          <a:xfrm>
            <a:off x="874545" y="422891"/>
            <a:ext cx="4946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rgbClr val="FFDC17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사이트 정의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25AE0-7D75-80CE-09A4-7380ABB55CD8}"/>
              </a:ext>
            </a:extLst>
          </p:cNvPr>
          <p:cNvSpPr txBox="1"/>
          <p:nvPr/>
        </p:nvSpPr>
        <p:spPr>
          <a:xfrm>
            <a:off x="1544705" y="5143500"/>
            <a:ext cx="24947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5F2D9A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사이트 정의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DA0F8-5A2F-EEB2-9B5A-8FFD4E9D4793}"/>
              </a:ext>
            </a:extLst>
          </p:cNvPr>
          <p:cNvSpPr txBox="1"/>
          <p:nvPr/>
        </p:nvSpPr>
        <p:spPr>
          <a:xfrm>
            <a:off x="7025088" y="1938876"/>
            <a:ext cx="3533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5F2D9A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사이트 종류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65865E-004B-4B60-DECB-93CA24808A5C}"/>
              </a:ext>
            </a:extLst>
          </p:cNvPr>
          <p:cNvSpPr txBox="1"/>
          <p:nvPr/>
        </p:nvSpPr>
        <p:spPr>
          <a:xfrm>
            <a:off x="7025088" y="7528181"/>
            <a:ext cx="3533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5F2D9A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타겟 고객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167D95-A0BE-31A2-3588-F7D1BC6BFC95}"/>
              </a:ext>
            </a:extLst>
          </p:cNvPr>
          <p:cNvSpPr txBox="1"/>
          <p:nvPr/>
        </p:nvSpPr>
        <p:spPr>
          <a:xfrm>
            <a:off x="7025088" y="4742266"/>
            <a:ext cx="3533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5F2D9A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도메인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5CE12F-22D5-1356-B21C-8B5F6D011660}"/>
              </a:ext>
            </a:extLst>
          </p:cNvPr>
          <p:cNvSpPr txBox="1"/>
          <p:nvPr/>
        </p:nvSpPr>
        <p:spPr>
          <a:xfrm>
            <a:off x="7210494" y="2919336"/>
            <a:ext cx="10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359B97-28ED-D81D-7B87-3B124A9506D1}"/>
              </a:ext>
            </a:extLst>
          </p:cNvPr>
          <p:cNvSpPr txBox="1"/>
          <p:nvPr/>
        </p:nvSpPr>
        <p:spPr>
          <a:xfrm>
            <a:off x="7025088" y="2919336"/>
            <a:ext cx="1126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전시회 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/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팝업 스토어 정보 공유 사이트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2C317D-DE57-4776-8990-CFFBE987F6FD}"/>
              </a:ext>
            </a:extLst>
          </p:cNvPr>
          <p:cNvSpPr txBox="1"/>
          <p:nvPr/>
        </p:nvSpPr>
        <p:spPr>
          <a:xfrm>
            <a:off x="7033281" y="5714433"/>
            <a:ext cx="1126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www.popbob.com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D8BE32-2C96-B5D8-B9EF-2DC302446E5A}"/>
              </a:ext>
            </a:extLst>
          </p:cNvPr>
          <p:cNvSpPr txBox="1"/>
          <p:nvPr/>
        </p:nvSpPr>
        <p:spPr>
          <a:xfrm>
            <a:off x="7117791" y="8510833"/>
            <a:ext cx="1126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20 ~ 30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대 고객층</a:t>
            </a:r>
          </a:p>
        </p:txBody>
      </p:sp>
    </p:spTree>
    <p:extLst>
      <p:ext uri="{BB962C8B-B14F-4D97-AF65-F5344CB8AC3E}">
        <p14:creationId xmlns:p14="http://schemas.microsoft.com/office/powerpoint/2010/main" val="252735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2D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그룹 1003"/>
          <p:cNvGrpSpPr/>
          <p:nvPr/>
        </p:nvGrpSpPr>
        <p:grpSpPr>
          <a:xfrm>
            <a:off x="52311" y="1761392"/>
            <a:ext cx="3749956" cy="227172"/>
            <a:chOff x="52311" y="1761392"/>
            <a:chExt cx="3749956" cy="22717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52311" y="1761392"/>
              <a:ext cx="3749956" cy="227172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77C12BC-E39B-89D3-5A36-269DA852CEAB}"/>
              </a:ext>
            </a:extLst>
          </p:cNvPr>
          <p:cNvSpPr txBox="1"/>
          <p:nvPr/>
        </p:nvSpPr>
        <p:spPr>
          <a:xfrm>
            <a:off x="3048000" y="4097059"/>
            <a:ext cx="12192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0" dirty="0">
                <a:solidFill>
                  <a:srgbClr val="FFFF00"/>
                </a:solidFill>
              </a:rPr>
              <a:t>Mission</a:t>
            </a:r>
            <a:endParaRPr lang="ko-KR" altLang="en-US" sz="13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89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C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79F868-9D62-0960-BA32-087FCF23D3D0}"/>
              </a:ext>
            </a:extLst>
          </p:cNvPr>
          <p:cNvSpPr/>
          <p:nvPr/>
        </p:nvSpPr>
        <p:spPr>
          <a:xfrm>
            <a:off x="4473412" y="2216308"/>
            <a:ext cx="9448800" cy="1308121"/>
          </a:xfrm>
          <a:prstGeom prst="rect">
            <a:avLst/>
          </a:prstGeom>
          <a:solidFill>
            <a:srgbClr val="5F2D9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4" name="그룹 1004"/>
          <p:cNvGrpSpPr/>
          <p:nvPr/>
        </p:nvGrpSpPr>
        <p:grpSpPr>
          <a:xfrm>
            <a:off x="6697740" y="1585170"/>
            <a:ext cx="4946332" cy="140109"/>
            <a:chOff x="6697740" y="1585170"/>
            <a:chExt cx="4946332" cy="1401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7740" y="1585170"/>
              <a:ext cx="4946332" cy="14010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D763F41-B5A8-520D-7CF6-2DB8D86011D2}"/>
              </a:ext>
            </a:extLst>
          </p:cNvPr>
          <p:cNvSpPr txBox="1"/>
          <p:nvPr/>
        </p:nvSpPr>
        <p:spPr>
          <a:xfrm>
            <a:off x="6697740" y="419100"/>
            <a:ext cx="4946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Misson</a:t>
            </a:r>
            <a:endParaRPr lang="ko-KR" altLang="en-US" sz="6000" dirty="0">
              <a:solidFill>
                <a:schemeClr val="tx2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B639A2-BF97-2219-4204-54191129A26E}"/>
              </a:ext>
            </a:extLst>
          </p:cNvPr>
          <p:cNvSpPr txBox="1"/>
          <p:nvPr/>
        </p:nvSpPr>
        <p:spPr>
          <a:xfrm>
            <a:off x="4930612" y="2270203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FDC17"/>
                </a:solidFill>
                <a:ea typeface="함초롬바탕" panose="02030604000101010101"/>
              </a:rPr>
              <a:t>팝업 스토어나 전시회에 관심이 있는 타겟층을 위한 정보 제공 사이트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C24AA1-5143-4A9E-400B-3CB05BC5198B}"/>
              </a:ext>
            </a:extLst>
          </p:cNvPr>
          <p:cNvSpPr txBox="1"/>
          <p:nvPr/>
        </p:nvSpPr>
        <p:spPr>
          <a:xfrm>
            <a:off x="3657600" y="5839508"/>
            <a:ext cx="12649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ea typeface="함초롬바탕" panose="02030604000101010101"/>
              </a:rPr>
              <a:t>1.</a:t>
            </a:r>
            <a:r>
              <a:rPr lang="en-US" altLang="ko-KR" sz="3600" dirty="0">
                <a:solidFill>
                  <a:srgbClr val="5F2D9A"/>
                </a:solidFill>
                <a:ea typeface="함초롬바탕" panose="02030604000101010101"/>
              </a:rPr>
              <a:t> </a:t>
            </a:r>
            <a:r>
              <a:rPr lang="ko-KR" altLang="en-US" sz="3600" dirty="0">
                <a:ea typeface="함초롬바탕" panose="02030604000101010101"/>
              </a:rPr>
              <a:t>홍보 역할 수립 </a:t>
            </a:r>
            <a:r>
              <a:rPr lang="en-US" altLang="ko-KR" sz="3600" dirty="0">
                <a:ea typeface="함초롬바탕" panose="02030604000101010101"/>
              </a:rPr>
              <a:t>– </a:t>
            </a:r>
            <a:r>
              <a:rPr lang="ko-KR" altLang="en-US" sz="3600" dirty="0">
                <a:ea typeface="함초롬바탕" panose="02030604000101010101"/>
              </a:rPr>
              <a:t>수도권 팝업스토어 </a:t>
            </a:r>
            <a:r>
              <a:rPr lang="en-US" altLang="ko-KR" sz="3600" dirty="0">
                <a:ea typeface="함초롬바탕" panose="02030604000101010101"/>
              </a:rPr>
              <a:t>/ </a:t>
            </a:r>
            <a:r>
              <a:rPr lang="ko-KR" altLang="en-US" sz="3600" dirty="0">
                <a:ea typeface="함초롬바탕" panose="02030604000101010101"/>
              </a:rPr>
              <a:t>전시회 정보 홍보</a:t>
            </a:r>
            <a:r>
              <a:rPr lang="en-US" altLang="ko-KR" sz="3600" dirty="0">
                <a:ea typeface="함초롬바탕" panose="02030604000101010101"/>
              </a:rPr>
              <a:t> </a:t>
            </a:r>
            <a:r>
              <a:rPr lang="ko-KR" altLang="en-US" sz="3600" dirty="0">
                <a:ea typeface="함초롬바탕" panose="02030604000101010101"/>
              </a:rPr>
              <a:t> </a:t>
            </a:r>
            <a:endParaRPr lang="en-US" altLang="ko-KR" sz="3600" dirty="0">
              <a:ea typeface="함초롬바탕" panose="02030604000101010101"/>
            </a:endParaRPr>
          </a:p>
          <a:p>
            <a:endParaRPr lang="en-US" altLang="ko-KR" sz="3600" dirty="0">
              <a:ea typeface="함초롬바탕" panose="02030604000101010101"/>
            </a:endParaRPr>
          </a:p>
          <a:p>
            <a:endParaRPr lang="en-US" altLang="ko-KR" sz="3600" dirty="0">
              <a:ea typeface="함초롬바탕" panose="02030604000101010101"/>
            </a:endParaRPr>
          </a:p>
          <a:p>
            <a:r>
              <a:rPr lang="en-US" altLang="ko-KR" sz="3600" dirty="0">
                <a:ea typeface="함초롬바탕" panose="02030604000101010101"/>
              </a:rPr>
              <a:t>2. </a:t>
            </a:r>
            <a:r>
              <a:rPr lang="ko-KR" altLang="en-US" sz="3600" dirty="0">
                <a:ea typeface="함초롬바탕" panose="02030604000101010101"/>
              </a:rPr>
              <a:t>커뮤니티 활성화 </a:t>
            </a:r>
            <a:r>
              <a:rPr lang="en-US" altLang="ko-KR" sz="3600" dirty="0">
                <a:ea typeface="함초롬바탕" panose="02030604000101010101"/>
              </a:rPr>
              <a:t>– </a:t>
            </a:r>
            <a:r>
              <a:rPr lang="ko-KR" altLang="en-US" sz="3600" dirty="0">
                <a:ea typeface="함초롬바탕" panose="02030604000101010101"/>
              </a:rPr>
              <a:t>전시회 </a:t>
            </a:r>
            <a:r>
              <a:rPr lang="en-US" altLang="ko-KR" sz="3600" dirty="0">
                <a:ea typeface="함초롬바탕" panose="02030604000101010101"/>
              </a:rPr>
              <a:t>/ </a:t>
            </a:r>
            <a:r>
              <a:rPr lang="ko-KR" altLang="en-US" sz="3600" dirty="0">
                <a:ea typeface="함초롬바탕" panose="02030604000101010101"/>
              </a:rPr>
              <a:t>팝업 스토어 후기 및 정보 공유</a:t>
            </a:r>
            <a:endParaRPr lang="en-US" altLang="ko-KR" sz="3600" dirty="0">
              <a:ea typeface="함초롬바탕" panose="02030604000101010101"/>
            </a:endParaRPr>
          </a:p>
          <a:p>
            <a:endParaRPr lang="en-US" altLang="ko-KR" sz="3600" dirty="0">
              <a:ea typeface="함초롬바탕" panose="02030604000101010101"/>
            </a:endParaRPr>
          </a:p>
          <a:p>
            <a:endParaRPr lang="en-US" altLang="ko-KR" sz="3600" dirty="0">
              <a:ea typeface="함초롬바탕" panose="02030604000101010101"/>
            </a:endParaRPr>
          </a:p>
          <a:p>
            <a:r>
              <a:rPr lang="en-US" altLang="ko-KR" sz="3600" dirty="0">
                <a:ea typeface="함초롬바탕" panose="02030604000101010101"/>
              </a:rPr>
              <a:t>3. </a:t>
            </a:r>
            <a:r>
              <a:rPr lang="ko-KR" altLang="en-US" sz="3600" dirty="0">
                <a:ea typeface="함초롬바탕" panose="02030604000101010101"/>
              </a:rPr>
              <a:t>사용자 기반 </a:t>
            </a:r>
            <a:r>
              <a:rPr lang="en-US" altLang="ko-KR" sz="3600" dirty="0">
                <a:ea typeface="함초롬바탕" panose="02030604000101010101"/>
              </a:rPr>
              <a:t>UI</a:t>
            </a:r>
            <a:r>
              <a:rPr lang="ko-KR" altLang="en-US" sz="3600" dirty="0">
                <a:ea typeface="함초롬바탕" panose="02030604000101010101"/>
              </a:rPr>
              <a:t> </a:t>
            </a:r>
            <a:r>
              <a:rPr lang="en-US" altLang="ko-KR" sz="3600" dirty="0">
                <a:ea typeface="함초롬바탕" panose="02030604000101010101"/>
              </a:rPr>
              <a:t>/</a:t>
            </a:r>
            <a:r>
              <a:rPr lang="ko-KR" altLang="en-US" sz="3600" dirty="0">
                <a:ea typeface="함초롬바탕" panose="02030604000101010101"/>
              </a:rPr>
              <a:t> </a:t>
            </a:r>
            <a:r>
              <a:rPr lang="en-US" altLang="ko-KR" sz="3600" dirty="0">
                <a:ea typeface="함초롬바탕" panose="02030604000101010101"/>
              </a:rPr>
              <a:t>UX</a:t>
            </a:r>
            <a:r>
              <a:rPr lang="ko-KR" altLang="en-US" sz="3600" dirty="0">
                <a:ea typeface="함초롬바탕" panose="02030604000101010101"/>
              </a:rPr>
              <a:t> 구현</a:t>
            </a:r>
            <a:r>
              <a:rPr lang="en-US" altLang="ko-KR" sz="3600" dirty="0">
                <a:ea typeface="함초롬바탕" panose="02030604000101010101"/>
              </a:rPr>
              <a:t> – </a:t>
            </a:r>
            <a:r>
              <a:rPr lang="ko-KR" altLang="en-US" sz="3600" dirty="0">
                <a:ea typeface="함초롬바탕" panose="02030604000101010101"/>
              </a:rPr>
              <a:t>깔끔하고 편리한 웹사이트 구현</a:t>
            </a:r>
            <a:endParaRPr lang="en-US" altLang="ko-KR" sz="3600" dirty="0">
              <a:ea typeface="함초롬바탕" panose="02030604000101010101"/>
            </a:endParaRPr>
          </a:p>
          <a:p>
            <a:endParaRPr lang="en-US" altLang="ko-KR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107239-DC90-B1DC-75E8-982EDE6AE225}"/>
              </a:ext>
            </a:extLst>
          </p:cNvPr>
          <p:cNvSpPr txBox="1"/>
          <p:nvPr/>
        </p:nvSpPr>
        <p:spPr>
          <a:xfrm>
            <a:off x="6697740" y="3926143"/>
            <a:ext cx="49463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목표</a:t>
            </a:r>
          </a:p>
        </p:txBody>
      </p:sp>
      <p:grpSp>
        <p:nvGrpSpPr>
          <p:cNvPr id="26" name="그룹 1004">
            <a:extLst>
              <a:ext uri="{FF2B5EF4-FFF2-40B4-BE49-F238E27FC236}">
                <a16:creationId xmlns:a16="http://schemas.microsoft.com/office/drawing/2014/main" id="{9E443832-05A4-2D08-0A9E-88FB883DB90B}"/>
              </a:ext>
            </a:extLst>
          </p:cNvPr>
          <p:cNvGrpSpPr/>
          <p:nvPr/>
        </p:nvGrpSpPr>
        <p:grpSpPr>
          <a:xfrm>
            <a:off x="6731573" y="5003391"/>
            <a:ext cx="4946332" cy="140109"/>
            <a:chOff x="6697740" y="1585170"/>
            <a:chExt cx="4946332" cy="140109"/>
          </a:xfrm>
        </p:grpSpPr>
        <p:pic>
          <p:nvPicPr>
            <p:cNvPr id="27" name="Object 12">
              <a:extLst>
                <a:ext uri="{FF2B5EF4-FFF2-40B4-BE49-F238E27FC236}">
                  <a16:creationId xmlns:a16="http://schemas.microsoft.com/office/drawing/2014/main" id="{D81B1EFD-68DA-71A3-C8F9-2D02CDDCF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7740" y="1585170"/>
              <a:ext cx="4946332" cy="1401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8531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384</Words>
  <Application>Microsoft Office PowerPoint</Application>
  <PresentationFormat>사용자 지정</PresentationFormat>
  <Paragraphs>122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?? ??</vt:lpstr>
      <vt:lpstr>맑은 고딕</vt:lpstr>
      <vt:lpstr>함초롬바탕</vt:lpstr>
      <vt:lpstr>Aharoni</vt:lpstr>
      <vt:lpstr>Arial</vt:lpstr>
      <vt:lpstr>Calibri</vt:lpstr>
      <vt:lpstr>Congenial Black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동준</cp:lastModifiedBy>
  <cp:revision>51</cp:revision>
  <dcterms:created xsi:type="dcterms:W3CDTF">2023-06-20T17:12:43Z</dcterms:created>
  <dcterms:modified xsi:type="dcterms:W3CDTF">2023-06-21T15:44:21Z</dcterms:modified>
</cp:coreProperties>
</file>