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2" r:id="rId5"/>
    <p:sldId id="260" r:id="rId6"/>
    <p:sldId id="273" r:id="rId7"/>
    <p:sldId id="261" r:id="rId8"/>
    <p:sldId id="271" r:id="rId9"/>
    <p:sldId id="264" r:id="rId10"/>
    <p:sldId id="265" r:id="rId11"/>
    <p:sldId id="272" r:id="rId12"/>
    <p:sldId id="269" r:id="rId13"/>
    <p:sldId id="266" r:id="rId14"/>
    <p:sldId id="270" r:id="rId15"/>
    <p:sldId id="263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raj rajakumar" initials="rr" lastIdx="4" clrIdx="0">
    <p:extLst>
      <p:ext uri="{19B8F6BF-5375-455C-9EA6-DF929625EA0E}">
        <p15:presenceInfo xmlns:p15="http://schemas.microsoft.com/office/powerpoint/2012/main" userId="ac6edd432c6a32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11" autoAdjust="0"/>
  </p:normalViewPr>
  <p:slideViewPr>
    <p:cSldViewPr snapToGrid="0">
      <p:cViewPr varScale="1">
        <p:scale>
          <a:sx n="100" d="100"/>
          <a:sy n="100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9T13:09:09.582" idx="4">
    <p:pos x="960" y="1452"/>
    <p:text>feel free to add highlight/modify some of the strengths in these slides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9T13:05:36.171" idx="1">
    <p:pos x="2466" y="714"/>
    <p:text>These results are from imputed data. Do you want to compare non imputed results from ols and imputed results from Bayesian and ML or use all imputed results</p:text>
    <p:extLst>
      <p:ext uri="{C676402C-5697-4E1C-873F-D02D1690AC5C}">
        <p15:threadingInfo xmlns:p15="http://schemas.microsoft.com/office/powerpoint/2012/main" timeZoneBias="240"/>
      </p:ext>
    </p:extLst>
  </p:cm>
  <p:cm authorId="1" dt="2021-03-19T13:06:30.631" idx="2">
    <p:pos x="2562" y="810"/>
    <p:text>Used only Height Outcome. Is this okay or do you want to add cognition and education as well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AEE09-2740-48FC-9B48-58F914FF8B9C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E2F3-389B-4801-9EA9-03311E344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2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2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* Best Model</a:t>
            </a:r>
            <a:r>
              <a:rPr lang="en-CA" baseline="0" dirty="0" smtClean="0"/>
              <a:t> performance was achieved by Gradient boosted trees, Support Vector Machines and Linear regression on different outcomes when it comes to making accurate predictions</a:t>
            </a:r>
            <a:endParaRPr lang="en-CA" dirty="0" smtClean="0"/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12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10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3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* Best Model</a:t>
            </a:r>
            <a:r>
              <a:rPr lang="en-CA" baseline="0" dirty="0" smtClean="0"/>
              <a:t> performance was achieved by Random Forest regression in making accurate predictions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E2F3-389B-4801-9EA9-03311E34482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97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6229E4-0A61-4265-95AF-DED58EBD4AC6}"/>
              </a:ext>
            </a:extLst>
          </p:cNvPr>
          <p:cNvSpPr/>
          <p:nvPr userDrawn="1"/>
        </p:nvSpPr>
        <p:spPr>
          <a:xfrm>
            <a:off x="6418554" y="0"/>
            <a:ext cx="5773446" cy="3591679"/>
          </a:xfrm>
          <a:prstGeom prst="rect">
            <a:avLst/>
          </a:prstGeom>
          <a:solidFill>
            <a:srgbClr val="880015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BDD9E-9788-4489-8493-5436C50FA4CD}"/>
              </a:ext>
            </a:extLst>
          </p:cNvPr>
          <p:cNvSpPr/>
          <p:nvPr userDrawn="1"/>
        </p:nvSpPr>
        <p:spPr>
          <a:xfrm>
            <a:off x="-1" y="0"/>
            <a:ext cx="6418555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B738D7E-A45E-44D4-BDF5-152A73189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65" y="0"/>
            <a:ext cx="3604335" cy="3604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C219E-929A-4265-A088-29FA7AF0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61" y="927054"/>
            <a:ext cx="4808738" cy="359167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wentieth Century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99A3B-BE4C-4ED3-A3E3-ADD1E5AC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555" y="3602038"/>
            <a:ext cx="480873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wentieth Century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15DEDE-1B2D-4098-BE95-75F684A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2340" y="6356349"/>
            <a:ext cx="2743200" cy="365125"/>
          </a:xfrm>
        </p:spPr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B78306-D6C7-4FC7-A3D5-E10C6F4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3DB5-9853-4DAB-A49E-66DF41D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6181-E800-498B-BF17-91B19D80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6129-C7E6-4AAB-AE0E-E5E16B2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D790-047E-4268-9A1C-1D1F60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2A237-3235-4A54-9A2F-4A0931077F70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4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634FEE-E00A-4499-8037-B4DF6F556D0D}"/>
              </a:ext>
            </a:extLst>
          </p:cNvPr>
          <p:cNvSpPr/>
          <p:nvPr userDrawn="1"/>
        </p:nvSpPr>
        <p:spPr>
          <a:xfrm>
            <a:off x="10983686" y="-1"/>
            <a:ext cx="1208314" cy="6176963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378F-D92F-41B3-95AA-1FAED99C3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0BFC2-D4D4-4DC5-8530-6F0FFDB4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7D52-616B-44EC-A64B-C323127F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A1AF-ACF2-4415-82F6-401D6F70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00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EBD61-2320-4C14-B13B-C98AAC28DD8B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9BF0-BB82-4470-AD86-50222B0B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AD9B-0181-4109-A4FF-A0A3D17F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EE64-BD60-40B9-ADD4-29EA757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21722-9E95-4329-8DA0-1E1EB9B467C3}"/>
              </a:ext>
            </a:extLst>
          </p:cNvPr>
          <p:cNvSpPr txBox="1"/>
          <p:nvPr userDrawn="1"/>
        </p:nvSpPr>
        <p:spPr>
          <a:xfrm>
            <a:off x="4038600" y="6423496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Arial" charset="0"/>
                <a:cs typeface="Arial" charset="0"/>
              </a:rPr>
              <a:t>© 2021 All Rights Reserved. Modern Scientist Global. Confidential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2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63E90D-150C-4322-AED5-14DF2786F267}"/>
              </a:ext>
            </a:extLst>
          </p:cNvPr>
          <p:cNvSpPr/>
          <p:nvPr userDrawn="1"/>
        </p:nvSpPr>
        <p:spPr>
          <a:xfrm>
            <a:off x="0" y="-1"/>
            <a:ext cx="12192000" cy="4562475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0123-0A3D-4807-B611-29BDC045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EC8E-4AEF-4C65-B35C-115F7DD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2250" y="6356349"/>
            <a:ext cx="4114800" cy="365125"/>
          </a:xfr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prstClr val="black">
                    <a:tint val="75000"/>
                  </a:prstClr>
                </a:solidFill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solidFill>
                <a:prstClr val="black">
                  <a:tint val="7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8B07-FD46-4FD1-AF86-47D61159CA8E}"/>
              </a:ext>
            </a:extLst>
          </p:cNvPr>
          <p:cNvSpPr/>
          <p:nvPr userDrawn="1"/>
        </p:nvSpPr>
        <p:spPr>
          <a:xfrm>
            <a:off x="9448798" y="26811"/>
            <a:ext cx="2743201" cy="4524408"/>
          </a:xfrm>
          <a:prstGeom prst="rect">
            <a:avLst/>
          </a:prstGeom>
          <a:solidFill>
            <a:srgbClr val="880015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2E62-4B92-43AA-9140-6D1F23E5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24D4-A518-4318-BF1C-D786A180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637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7D5E92-332E-4EF3-B3EC-3178E628D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51" y="0"/>
            <a:ext cx="2710649" cy="27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4F7C24-582C-4911-A6A2-B3319EB76BFE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67A2-3E6C-4757-A795-8C44FFA5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DD6A-B834-4F51-8C98-4E8BCCDA4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4243B-AEBF-4565-BE71-FE150B9B8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E0BC-9380-41E0-A407-E9B0E2B6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2DF7E-1A81-4170-94E7-29D6EDC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F673D2-5AD6-4497-BCE8-3A964F3CB859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920E0-8CB0-4E4D-9E42-E9504D81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16D42-48B9-4A7A-B311-CC1762A0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3EA6-7FC4-4D61-8AEE-D8D99B22B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A20BC-292C-4275-8294-9AF5417C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8F5F6-3C6C-4C67-9D4D-ECDA95C8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4F4DD-C9FC-47A9-AFB3-7C586F8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BBE03-D257-4DDA-8931-BEBB86C1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7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BA1BF5-3599-4893-908A-DB4A0BC9C08C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ED27-4C36-48E1-BB0C-B8E7AE5E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9B1E-3029-4086-ADDD-6D195AF6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DECBB-F951-4611-8B3E-49C6588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8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62CA-E8EF-4752-BFCA-F12D8F60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03E6-9035-4758-8509-02536A4E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489BA-25F3-4A05-98B6-799099AE7B49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43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42AFBF-BD4A-4C2E-AF16-CCF311ED4117}"/>
              </a:ext>
            </a:extLst>
          </p:cNvPr>
          <p:cNvSpPr/>
          <p:nvPr userDrawn="1"/>
        </p:nvSpPr>
        <p:spPr>
          <a:xfrm>
            <a:off x="0" y="0"/>
            <a:ext cx="4772025" cy="664029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1173-33DA-413A-BDBD-ADE273E7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6EC7-E5C3-4B77-9AD4-A32FC7BB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17E13-AB4C-4213-9D40-8A30BD53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F0EE-A106-432F-BE05-BF5CB58A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E399-46D0-46D9-AB75-E1368D51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5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FB740-3E02-4C03-81A9-9EAE9E979121}"/>
              </a:ext>
            </a:extLst>
          </p:cNvPr>
          <p:cNvSpPr/>
          <p:nvPr userDrawn="1"/>
        </p:nvSpPr>
        <p:spPr>
          <a:xfrm>
            <a:off x="0" y="0"/>
            <a:ext cx="4772025" cy="783771"/>
          </a:xfrm>
          <a:prstGeom prst="rect">
            <a:avLst/>
          </a:prstGeom>
          <a:solidFill>
            <a:schemeClr val="tx1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D080-E522-4870-AC83-880DB40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EAA8C-ED2B-4DB9-999C-D648FCADF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A2D7-C029-4671-AD93-13E15131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7BB60-B656-4260-A759-0606C0AE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+mj-lt"/>
              </a:defRPr>
            </a:lvl1pPr>
          </a:lstStyle>
          <a:p>
            <a:r>
              <a:rPr lang="en-US" altLang="en-US" dirty="0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91A0-B711-4258-B425-B34F059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7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1386-7207-4676-B847-AE3330F4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AADC-F842-48C3-B1EB-7597A130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2EB4-40AC-48A2-898D-19C748FEB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FB05-4136-4225-8048-947ECFED14CF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3D0ECD9-E5B8-4432-9FBB-114700BBF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8" b="24179"/>
          <a:stretch/>
        </p:blipFill>
        <p:spPr>
          <a:xfrm>
            <a:off x="-134115" y="5775248"/>
            <a:ext cx="1508124" cy="8034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3BCB-2073-4162-A5A3-A28E22A6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>
                <a:solidFill>
                  <a:srgbClr val="E7E6E6">
                    <a:lumMod val="75000"/>
                  </a:srgbClr>
                </a:solidFill>
                <a:ea typeface="Arial" charset="0"/>
                <a:cs typeface="Arial" charset="0"/>
              </a:rPr>
              <a:t>© 2021 All Rights Reserved. Modern Scientist Global. Confidential Information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89870-788D-434A-9657-9E3081807392}"/>
              </a:ext>
            </a:extLst>
          </p:cNvPr>
          <p:cNvSpPr/>
          <p:nvPr userDrawn="1"/>
        </p:nvSpPr>
        <p:spPr>
          <a:xfrm>
            <a:off x="0" y="6654328"/>
            <a:ext cx="12192000" cy="203672"/>
          </a:xfrm>
          <a:prstGeom prst="rect">
            <a:avLst/>
          </a:prstGeom>
          <a:solidFill>
            <a:srgbClr val="880015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22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wentieth Centur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90D-D765-4F10-9D2C-3A410B8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Costs of Stunting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CBB6-E80A-407E-BEC7-17054EAC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4919"/>
            <a:ext cx="10515600" cy="1264731"/>
          </a:xfrm>
        </p:spPr>
        <p:txBody>
          <a:bodyPr/>
          <a:lstStyle/>
          <a:p>
            <a:r>
              <a:rPr lang="en-CA" dirty="0"/>
              <a:t>Names</a:t>
            </a:r>
          </a:p>
          <a:p>
            <a:r>
              <a:rPr lang="en-CA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A0407-26C5-40E6-B59B-DF510D47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prstClr val="black">
                    <a:tint val="75000"/>
                  </a:prstClr>
                </a:solidFill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solidFill>
                <a:prstClr val="black">
                  <a:tint val="7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BBD9-6D20-4F92-A9FA-E9FEA7DE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95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250017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Crude </a:t>
            </a:r>
            <a:r>
              <a:rPr lang="en-CA" sz="3200" dirty="0" smtClean="0">
                <a:solidFill>
                  <a:schemeClr val="bg1"/>
                </a:solidFill>
              </a:rPr>
              <a:t> Model Estimates after imputation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27025"/>
              </p:ext>
            </p:extLst>
          </p:nvPr>
        </p:nvGraphicFramePr>
        <p:xfrm>
          <a:off x="838197" y="645218"/>
          <a:ext cx="10515603" cy="567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399174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33750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755539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496199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410152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080408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19768143"/>
                    </a:ext>
                  </a:extLst>
                </a:gridCol>
              </a:tblGrid>
              <a:tr h="318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KNN imputation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13201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267177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 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287540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498804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-6.087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927514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</a:t>
                      </a:r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yrs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-2.073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240655"/>
                  </a:ext>
                </a:extLst>
              </a:tr>
              <a:tr h="437553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Linear 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regression(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prior)</a:t>
                      </a:r>
                    </a:p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279383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r_hat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337372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189813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-5.757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988321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-2.067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575182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 using ML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882363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116099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791011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63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9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250017"/>
          </a:xfrm>
        </p:spPr>
        <p:txBody>
          <a:bodyPr>
            <a:no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/>
            </a:r>
            <a:br>
              <a:rPr lang="en-CA" sz="3200" dirty="0" smtClean="0">
                <a:solidFill>
                  <a:schemeClr val="bg1"/>
                </a:solidFill>
              </a:rPr>
            </a:br>
            <a:r>
              <a:rPr lang="en-CA" sz="3200" dirty="0" smtClean="0">
                <a:solidFill>
                  <a:schemeClr val="bg1"/>
                </a:solidFill>
              </a:rPr>
              <a:t>Findings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374"/>
            <a:ext cx="10515600" cy="5260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Outcome – Height</a:t>
            </a:r>
          </a:p>
          <a:p>
            <a:endParaRPr lang="en-US" dirty="0"/>
          </a:p>
          <a:p>
            <a:r>
              <a:rPr lang="en-US" dirty="0" smtClean="0"/>
              <a:t>Based on OLS approach Outcome Height </a:t>
            </a:r>
            <a:r>
              <a:rPr lang="en-US" dirty="0"/>
              <a:t>– </a:t>
            </a:r>
            <a:r>
              <a:rPr lang="en-US" dirty="0" smtClean="0"/>
              <a:t>Compared </a:t>
            </a:r>
            <a:r>
              <a:rPr lang="en-US" dirty="0"/>
              <a:t>to </a:t>
            </a:r>
            <a:r>
              <a:rPr lang="en-US" dirty="0" smtClean="0"/>
              <a:t>Non stunted group </a:t>
            </a:r>
            <a:r>
              <a:rPr lang="en-US" dirty="0"/>
              <a:t>we would expect stunted child </a:t>
            </a:r>
            <a:r>
              <a:rPr lang="en-US" dirty="0" smtClean="0"/>
              <a:t>height in adulthood to decrease by an average of 6.77 cm (</a:t>
            </a:r>
            <a:r>
              <a:rPr lang="it-IT" dirty="0"/>
              <a:t>95% CI = </a:t>
            </a:r>
            <a:r>
              <a:rPr lang="it-IT" dirty="0" smtClean="0"/>
              <a:t>6.77, 6.1-7.5,</a:t>
            </a:r>
            <a:r>
              <a:rPr lang="it-IT" dirty="0"/>
              <a:t> </a:t>
            </a:r>
            <a:r>
              <a:rPr lang="it-IT" i="1" dirty="0" smtClean="0"/>
              <a:t>p</a:t>
            </a:r>
            <a:r>
              <a:rPr lang="it-IT" dirty="0"/>
              <a:t> &lt; </a:t>
            </a:r>
            <a:r>
              <a:rPr lang="it-IT" dirty="0" smtClean="0"/>
              <a:t>0.001)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Based on Bayesian approach with prior knowledge stunted </a:t>
            </a:r>
            <a:r>
              <a:rPr lang="en-US" dirty="0"/>
              <a:t>c</a:t>
            </a:r>
            <a:r>
              <a:rPr lang="en-US" dirty="0" smtClean="0"/>
              <a:t>hild on average had decreased </a:t>
            </a:r>
            <a:r>
              <a:rPr lang="en-US" dirty="0"/>
              <a:t>height in adulthood</a:t>
            </a:r>
            <a:r>
              <a:rPr lang="en-US" dirty="0" smtClean="0"/>
              <a:t> by 6.5 cm(94% CrI, 5.7 to 7.3)</a:t>
            </a:r>
          </a:p>
          <a:p>
            <a:endParaRPr lang="en-US" dirty="0"/>
          </a:p>
          <a:p>
            <a:r>
              <a:rPr lang="en-US" dirty="0" smtClean="0"/>
              <a:t>Based on ML based LR approach compared </a:t>
            </a:r>
            <a:r>
              <a:rPr lang="en-US" dirty="0"/>
              <a:t>to non stunted we would expect stunted child height in adulthood to decrease by an average of </a:t>
            </a:r>
            <a:r>
              <a:rPr lang="en-US" dirty="0" smtClean="0"/>
              <a:t> </a:t>
            </a:r>
            <a:r>
              <a:rPr lang="en-US" dirty="0"/>
              <a:t>6.98 cm </a:t>
            </a:r>
            <a:r>
              <a:rPr lang="en-US" dirty="0" smtClean="0"/>
              <a:t>validated by cross validation (MAE- 6.2, RMSE - 7.6, R square - 0.05)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90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0"/>
            <a:ext cx="10515600" cy="75709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Performance indicators of all </a:t>
            </a:r>
            <a:r>
              <a:rPr lang="en-US" sz="2800" b="1" dirty="0" smtClean="0">
                <a:solidFill>
                  <a:schemeClr val="bg1"/>
                </a:solidFill>
              </a:rPr>
              <a:t>ML algorithms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17647"/>
              </p:ext>
            </p:extLst>
          </p:nvPr>
        </p:nvGraphicFramePr>
        <p:xfrm>
          <a:off x="746760" y="723205"/>
          <a:ext cx="10857805" cy="585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15">
                  <a:extLst>
                    <a:ext uri="{9D8B030D-6E8A-4147-A177-3AD203B41FA5}">
                      <a16:colId xmlns:a16="http://schemas.microsoft.com/office/drawing/2014/main" val="410379848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999334849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4016368755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2496299925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857796557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321250664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2855748243"/>
                    </a:ext>
                  </a:extLst>
                </a:gridCol>
              </a:tblGrid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r>
                        <a:rPr lang="en-CA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Models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net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Trees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Boosted trees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486362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95035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 Z 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088259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*0.72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52450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*0.88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03521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437108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26118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*6.17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4084858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Roor 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*7.60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28253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*0.05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80399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818979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*3.02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*3.01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863193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Roor 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*3.81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*3.80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37274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*0.03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39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4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25001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Adjusted Estimates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84466"/>
              </p:ext>
            </p:extLst>
          </p:nvPr>
        </p:nvGraphicFramePr>
        <p:xfrm>
          <a:off x="164869" y="1055660"/>
          <a:ext cx="8937565" cy="482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795">
                  <a:extLst>
                    <a:ext uri="{9D8B030D-6E8A-4147-A177-3AD203B41FA5}">
                      <a16:colId xmlns:a16="http://schemas.microsoft.com/office/drawing/2014/main" val="1222490138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901078389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4182118785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4181960617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1018444423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1287952714"/>
                    </a:ext>
                  </a:extLst>
                </a:gridCol>
                <a:gridCol w="1276795">
                  <a:extLst>
                    <a:ext uri="{9D8B030D-6E8A-4147-A177-3AD203B41FA5}">
                      <a16:colId xmlns:a16="http://schemas.microsoft.com/office/drawing/2014/main" val="1287771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KNN imputation</a:t>
                      </a:r>
                    </a:p>
                    <a:p>
                      <a:pPr algn="l" fontAlgn="b"/>
                      <a:endParaRPr lang="en-CA" sz="11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for covariates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8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53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39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68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-7.728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1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1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Linear 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regression(with prior)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86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r_hat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3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7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9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86396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1662"/>
              </p:ext>
            </p:extLst>
          </p:nvPr>
        </p:nvGraphicFramePr>
        <p:xfrm>
          <a:off x="9418318" y="3284510"/>
          <a:ext cx="25316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687">
                  <a:extLst>
                    <a:ext uri="{9D8B030D-6E8A-4147-A177-3AD203B41FA5}">
                      <a16:colId xmlns:a16="http://schemas.microsoft.com/office/drawing/2014/main" val="280831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Covariates</a:t>
                      </a:r>
                      <a:endParaRPr lang="en-CA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8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76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6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gap between parents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9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Years of education of the mother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25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 size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39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Wealth Index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002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0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25001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Adjusted Estimates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544276"/>
              </p:ext>
            </p:extLst>
          </p:nvPr>
        </p:nvGraphicFramePr>
        <p:xfrm>
          <a:off x="838197" y="728345"/>
          <a:ext cx="10515603" cy="58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9680597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82172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8170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983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5828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31559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27843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KNN imputation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03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48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4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2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7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Linear 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prior)</a:t>
                      </a:r>
                    </a:p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31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r_hat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7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09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-5.573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4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23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 using ML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3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7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98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93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8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0"/>
            <a:ext cx="10515600" cy="75709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Performance indicators of all </a:t>
            </a:r>
            <a:r>
              <a:rPr lang="en-US" sz="2800" b="1" dirty="0" smtClean="0">
                <a:solidFill>
                  <a:schemeClr val="bg1"/>
                </a:solidFill>
              </a:rPr>
              <a:t>ML algorithms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28416"/>
              </p:ext>
            </p:extLst>
          </p:nvPr>
        </p:nvGraphicFramePr>
        <p:xfrm>
          <a:off x="746760" y="723205"/>
          <a:ext cx="10857805" cy="585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15">
                  <a:extLst>
                    <a:ext uri="{9D8B030D-6E8A-4147-A177-3AD203B41FA5}">
                      <a16:colId xmlns:a16="http://schemas.microsoft.com/office/drawing/2014/main" val="410379848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999334849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4016368755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2496299925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857796557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321250664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2855748243"/>
                    </a:ext>
                  </a:extLst>
                </a:gridCol>
              </a:tblGrid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r>
                        <a:rPr lang="en-CA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Models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net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Trees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Boosted trees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486362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95035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 Z 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03521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437108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356339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26118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4084858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4.23*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28253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Roor 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80399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113297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818979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2.18*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863193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Roor mean Square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2.95*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372744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39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1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08B1-DE2C-449B-B5E1-544CB75B9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61" y="927055"/>
            <a:ext cx="4808738" cy="2107976"/>
          </a:xfrm>
        </p:spPr>
        <p:txBody>
          <a:bodyPr>
            <a:normAutofit/>
          </a:bodyPr>
          <a:lstStyle/>
          <a:p>
            <a:r>
              <a:rPr lang="en-CA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C461-C846-4E94-B17B-8EC2A12C2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33" y="3321882"/>
            <a:ext cx="4808739" cy="1655762"/>
          </a:xfrm>
        </p:spPr>
        <p:txBody>
          <a:bodyPr/>
          <a:lstStyle/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1755D-E86F-4C09-864B-6FC06C20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ea typeface="Arial" charset="0"/>
                <a:cs typeface="Arial" charset="0"/>
              </a:rPr>
              <a:t>© 2021 All Rights Reserved. Modern Scientist Global. Confidential Information.</a:t>
            </a:r>
            <a:endParaRPr lang="id-ID" altLang="en-US" dirty="0">
              <a:ea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975C3-D933-4ECF-84C0-C999D6D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16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E9AC6-56C5-4E39-BD09-4C1F801A600D}"/>
              </a:ext>
            </a:extLst>
          </p:cNvPr>
          <p:cNvSpPr/>
          <p:nvPr/>
        </p:nvSpPr>
        <p:spPr>
          <a:xfrm>
            <a:off x="6424146" y="5186787"/>
            <a:ext cx="5767854" cy="77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FE4BE-94B4-47EA-A114-D8EBF72488EE}"/>
              </a:ext>
            </a:extLst>
          </p:cNvPr>
          <p:cNvSpPr/>
          <p:nvPr/>
        </p:nvSpPr>
        <p:spPr>
          <a:xfrm>
            <a:off x="8272402" y="883271"/>
            <a:ext cx="3754876" cy="1669267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17E-AE58-4F4F-B0F0-F030DD7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93FE-C052-42BC-A709-55C2B131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20 min presentations</a:t>
            </a:r>
          </a:p>
          <a:p>
            <a:r>
              <a:rPr lang="en-CA" dirty="0"/>
              <a:t>20 mins for Q/A</a:t>
            </a:r>
          </a:p>
          <a:p>
            <a:r>
              <a:rPr lang="en-CA" dirty="0"/>
              <a:t>20 min for discussion – guided by our own questions</a:t>
            </a:r>
          </a:p>
          <a:p>
            <a:pPr lvl="1"/>
            <a:r>
              <a:rPr lang="en-CA" dirty="0"/>
              <a:t>4-5 core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93F2-E15C-4F66-B46B-87B6F8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17E-AE58-4F4F-B0F0-F030DD7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93FE-C052-42BC-A709-55C2B131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632"/>
            <a:ext cx="10515600" cy="5215467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1-2 slides on project goal/ sub-objectives</a:t>
            </a:r>
          </a:p>
          <a:p>
            <a:r>
              <a:rPr lang="en-CA" dirty="0"/>
              <a:t>1 slide overview of key methods</a:t>
            </a:r>
          </a:p>
          <a:p>
            <a:pPr lvl="1"/>
            <a:r>
              <a:rPr lang="en-CA" dirty="0"/>
              <a:t>(no more than 5 mins)</a:t>
            </a:r>
          </a:p>
          <a:p>
            <a:r>
              <a:rPr lang="en-CA" dirty="0"/>
              <a:t>Longitudinal dataset approach vs calibration (losses to the worker individual level)</a:t>
            </a:r>
          </a:p>
          <a:p>
            <a:pPr lvl="1"/>
            <a:r>
              <a:rPr lang="en-CA" dirty="0"/>
              <a:t>Longitudinal approach: YL, Brazil (focused set of countries)</a:t>
            </a:r>
          </a:p>
          <a:p>
            <a:pPr lvl="2"/>
            <a:r>
              <a:rPr lang="en-CA" dirty="0"/>
              <a:t>Cleaning, merging, harmonizing datasets: </a:t>
            </a:r>
            <a:r>
              <a:rPr lang="en-CA" dirty="0">
                <a:highlight>
                  <a:srgbClr val="FFFF00"/>
                </a:highlight>
              </a:rPr>
              <a:t>1 slide for YL countries (Diana); similar slide for Brazil (Hana)</a:t>
            </a:r>
          </a:p>
          <a:p>
            <a:pPr lvl="3"/>
            <a:r>
              <a:rPr lang="en-CA" dirty="0"/>
              <a:t>Public/private designation of jobs</a:t>
            </a:r>
          </a:p>
          <a:p>
            <a:pPr lvl="3"/>
            <a:r>
              <a:rPr lang="en-CA" dirty="0"/>
              <a:t>Key covariates and outcomes; any issues you ran into when harmonizing or creating them</a:t>
            </a:r>
          </a:p>
          <a:p>
            <a:pPr lvl="2"/>
            <a:r>
              <a:rPr lang="en-CA" dirty="0"/>
              <a:t>Used literature reviews to identify effect sizes for key areas (height, education, cognition)</a:t>
            </a:r>
          </a:p>
          <a:p>
            <a:pPr lvl="3"/>
            <a:r>
              <a:rPr lang="en-CA" dirty="0"/>
              <a:t>Summarize your approach, databases, search terms, top identified sources/challenges; goal for all 3 searches (</a:t>
            </a:r>
            <a:r>
              <a:rPr lang="en-CA" dirty="0">
                <a:highlight>
                  <a:srgbClr val="FFFF00"/>
                </a:highlight>
              </a:rPr>
              <a:t>Jannah</a:t>
            </a:r>
            <a:r>
              <a:rPr lang="en-CA" dirty="0"/>
              <a:t>, 1-2 slides)</a:t>
            </a:r>
          </a:p>
          <a:p>
            <a:pPr lvl="2"/>
            <a:r>
              <a:rPr lang="en-CA" dirty="0"/>
              <a:t>Estimation OLS, Bayesian, Machine Learning</a:t>
            </a:r>
          </a:p>
          <a:p>
            <a:pPr lvl="3"/>
            <a:r>
              <a:rPr lang="en-CA" dirty="0"/>
              <a:t>Table of differences between the 3 techniques, pros/cons (</a:t>
            </a:r>
            <a:r>
              <a:rPr lang="en-CA" dirty="0" err="1">
                <a:highlight>
                  <a:srgbClr val="FFFF00"/>
                </a:highlight>
              </a:rPr>
              <a:t>Ramraj</a:t>
            </a:r>
            <a:r>
              <a:rPr lang="en-CA" dirty="0"/>
              <a:t>, 1 slide, table to compare techniques)</a:t>
            </a:r>
          </a:p>
          <a:p>
            <a:pPr lvl="3"/>
            <a:r>
              <a:rPr lang="en-CA" dirty="0"/>
              <a:t>Back up slides 1 for each of Bayesian and Machine Learning, you compare the different techniques within that branch of methods that we considered (</a:t>
            </a:r>
            <a:r>
              <a:rPr lang="en-CA" dirty="0" err="1">
                <a:highlight>
                  <a:srgbClr val="FFFF00"/>
                </a:highlight>
              </a:rPr>
              <a:t>Ramraj</a:t>
            </a:r>
            <a:r>
              <a:rPr lang="en-CA" dirty="0"/>
              <a:t>)</a:t>
            </a:r>
          </a:p>
          <a:p>
            <a:pPr lvl="4"/>
            <a:r>
              <a:rPr lang="en-CA" dirty="0"/>
              <a:t>Suite of options we considered; value/major inferences from each</a:t>
            </a:r>
          </a:p>
          <a:p>
            <a:pPr lvl="4"/>
            <a:r>
              <a:rPr lang="en-CA" dirty="0"/>
              <a:t>Fit and accuracy statistics</a:t>
            </a:r>
          </a:p>
          <a:p>
            <a:pPr lvl="2"/>
            <a:r>
              <a:rPr lang="en-CA" dirty="0"/>
              <a:t>Share estimates quickly: 2 slides, large table comparing 3 versions of estimates from each method, 1) only crude estimates/ measure of fit/accuracy if possible; 2) covariate adjusted estimates (</a:t>
            </a:r>
            <a:r>
              <a:rPr lang="en-CA" dirty="0" err="1">
                <a:highlight>
                  <a:srgbClr val="FFFF00"/>
                </a:highlight>
              </a:rPr>
              <a:t>Ramraj</a:t>
            </a:r>
            <a:r>
              <a:rPr lang="en-CA" dirty="0"/>
              <a:t>)</a:t>
            </a:r>
          </a:p>
          <a:p>
            <a:pPr lvl="3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93F2-E15C-4F66-B46B-87B6F8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3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17E-AE58-4F4F-B0F0-F030DD7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93FE-C052-42BC-A709-55C2B131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633"/>
            <a:ext cx="10515600" cy="500433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CA" dirty="0"/>
              <a:t>Calibration approach: several LMICs/all LMICs</a:t>
            </a:r>
          </a:p>
          <a:p>
            <a:pPr lvl="2"/>
            <a:r>
              <a:rPr lang="en-CA" dirty="0"/>
              <a:t>1 slide with detail on methods; what are the major distinctions between this and longitudinal approach (</a:t>
            </a:r>
            <a:r>
              <a:rPr lang="en-CA" dirty="0">
                <a:highlight>
                  <a:srgbClr val="FFFF00"/>
                </a:highlight>
              </a:rPr>
              <a:t>Michael</a:t>
            </a:r>
            <a:r>
              <a:rPr lang="en-CA" dirty="0"/>
              <a:t>)</a:t>
            </a:r>
          </a:p>
          <a:p>
            <a:pPr lvl="3"/>
            <a:r>
              <a:rPr lang="en-CA" dirty="0"/>
              <a:t>Data sources: WDI, World Bank for XX variables, </a:t>
            </a:r>
            <a:r>
              <a:rPr lang="en-CA" dirty="0" err="1"/>
              <a:t>etc</a:t>
            </a:r>
            <a:endParaRPr lang="en-CA" dirty="0"/>
          </a:p>
          <a:p>
            <a:pPr lvl="3"/>
            <a:r>
              <a:rPr lang="en-CA" dirty="0"/>
              <a:t>Analytical approach </a:t>
            </a:r>
          </a:p>
          <a:p>
            <a:pPr lvl="2"/>
            <a:endParaRPr lang="en-CA" dirty="0"/>
          </a:p>
          <a:p>
            <a:r>
              <a:rPr lang="en-CA" dirty="0"/>
              <a:t>Sharing the cost estimation (individual; losses to the worker) (</a:t>
            </a:r>
            <a:r>
              <a:rPr lang="en-CA" dirty="0">
                <a:highlight>
                  <a:srgbClr val="FFFF00"/>
                </a:highlight>
              </a:rPr>
              <a:t>Michael</a:t>
            </a:r>
            <a:r>
              <a:rPr lang="en-CA" dirty="0"/>
              <a:t> to prepare)</a:t>
            </a:r>
          </a:p>
          <a:p>
            <a:pPr lvl="1"/>
            <a:r>
              <a:rPr lang="en-CA" dirty="0"/>
              <a:t>Share detail on methods (1 slide)</a:t>
            </a:r>
          </a:p>
          <a:p>
            <a:pPr lvl="1"/>
            <a:r>
              <a:rPr lang="en-CA" dirty="0"/>
              <a:t>Estimates from longitudinal approach; YL, Brazil (OLS)</a:t>
            </a:r>
          </a:p>
          <a:p>
            <a:pPr lvl="2"/>
            <a:r>
              <a:rPr lang="en-CA" dirty="0"/>
              <a:t>Prepare a table of final estimates / with average estimates, lower &amp; upper bounds/ sensitivity analyses (1-2 slides)</a:t>
            </a:r>
          </a:p>
          <a:p>
            <a:pPr lvl="1"/>
            <a:r>
              <a:rPr lang="en-CA" dirty="0"/>
              <a:t>Brazil comparison using ML, Bayesian</a:t>
            </a:r>
          </a:p>
          <a:p>
            <a:pPr lvl="2"/>
            <a:r>
              <a:rPr lang="en-CA" dirty="0"/>
              <a:t>Focused on Brazil costs using OLS, ML, Bayesian (1 slide, 1 table comparing estimates)</a:t>
            </a:r>
          </a:p>
          <a:p>
            <a:pPr lvl="1"/>
            <a:r>
              <a:rPr lang="en-CA" dirty="0"/>
              <a:t>Wage losses to the sector (pooled dataset for YL, Brazil)</a:t>
            </a:r>
          </a:p>
          <a:p>
            <a:pPr lvl="2"/>
            <a:r>
              <a:rPr lang="en-CA" dirty="0"/>
              <a:t>1 slide, 1 table of results comparing sectors (OLS, longitudinal data)</a:t>
            </a:r>
          </a:p>
          <a:p>
            <a:pPr lvl="1"/>
            <a:r>
              <a:rPr lang="en-CA" dirty="0"/>
              <a:t>YL, Brazil using Calibration approach (1 slide with costs estimation)</a:t>
            </a:r>
          </a:p>
          <a:p>
            <a:pPr lvl="1"/>
            <a:r>
              <a:rPr lang="en-CA" dirty="0"/>
              <a:t>Regional picture using Calibration approach for Africa/Asia/Latin America</a:t>
            </a:r>
          </a:p>
          <a:p>
            <a:pPr lvl="2"/>
            <a:r>
              <a:rPr lang="en-CA" dirty="0">
                <a:highlight>
                  <a:srgbClr val="FFFF00"/>
                </a:highlight>
              </a:rPr>
              <a:t>Nadia</a:t>
            </a:r>
            <a:r>
              <a:rPr lang="en-CA" dirty="0"/>
              <a:t> to prepare; Michael share country results</a:t>
            </a:r>
          </a:p>
          <a:p>
            <a:pPr lvl="3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93F2-E15C-4F66-B46B-87B6F8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7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17E-AE58-4F4F-B0F0-F030DD7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93FE-C052-42BC-A709-55C2B131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CA" dirty="0"/>
          </a:p>
          <a:p>
            <a:r>
              <a:rPr lang="en-CA" dirty="0"/>
              <a:t>Estimation of losses to the firm (</a:t>
            </a:r>
            <a:r>
              <a:rPr lang="en-CA" dirty="0">
                <a:highlight>
                  <a:srgbClr val="FFFF00"/>
                </a:highlight>
              </a:rPr>
              <a:t>Michael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Detail on methods (product function, stunting effect), surveys, how many countries (YL, Brazil)</a:t>
            </a:r>
          </a:p>
          <a:p>
            <a:pPr lvl="1"/>
            <a:r>
              <a:rPr lang="en-CA" dirty="0"/>
              <a:t>Overall national (sampling framework to identify total number of firms), pooled countries</a:t>
            </a:r>
          </a:p>
          <a:p>
            <a:pPr lvl="1"/>
            <a:r>
              <a:rPr lang="en-CA" dirty="0"/>
              <a:t>Subgroup: Small, medium, large business size</a:t>
            </a:r>
          </a:p>
          <a:p>
            <a:pPr lvl="1"/>
            <a:r>
              <a:rPr lang="en-CA" dirty="0"/>
              <a:t>Subgroup: Sector for each country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93F2-E15C-4F66-B46B-87B6F8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0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102E-AB62-4E91-A334-0415CFC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3" y="71422"/>
            <a:ext cx="10515600" cy="6822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Stats vs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ayesian vs 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02E7-42D0-4C94-A51F-EF8AEBA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6</a:t>
            </a:fld>
            <a:endParaRPr lang="en-CA"/>
          </a:p>
        </p:txBody>
      </p:sp>
      <p:pic>
        <p:nvPicPr>
          <p:cNvPr id="2050" name="Picture 2" descr="https://miro.medium.com/max/3300/1*yUaxwNoI3ogLt5h75aY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3" y="1879241"/>
            <a:ext cx="7191375" cy="3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0" y="1581150"/>
            <a:ext cx="3924300" cy="4329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1888" y="947139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3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102E-AB62-4E91-A334-0415CFC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3" y="71422"/>
            <a:ext cx="10515600" cy="6822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 different approaches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02E7-42D0-4C94-A51F-EF8AEBA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809927"/>
              </p:ext>
            </p:extLst>
          </p:nvPr>
        </p:nvGraphicFramePr>
        <p:xfrm>
          <a:off x="670564" y="717165"/>
          <a:ext cx="11233260" cy="517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5">
                  <a:extLst>
                    <a:ext uri="{9D8B030D-6E8A-4147-A177-3AD203B41FA5}">
                      <a16:colId xmlns:a16="http://schemas.microsoft.com/office/drawing/2014/main" val="2371762793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970951402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2921116051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1153610601"/>
                    </a:ext>
                  </a:extLst>
                </a:gridCol>
              </a:tblGrid>
              <a:tr h="84064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Classical </a:t>
                      </a: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 </a:t>
                      </a:r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approach(OLS)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approach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979470"/>
                  </a:ext>
                </a:extLst>
              </a:tr>
              <a:tr h="1024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the entire dataset to fit the model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the entire dataset to get posterior predictive distribution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divided into Training set, test set and validation set. Model Training is done on Training set, cross-validation on Test data and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 on validation 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21922"/>
                  </a:ext>
                </a:extLst>
              </a:tr>
              <a:tr h="51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Assumptions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Assumptions have to be met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Relies on strong prior distributional assumptions.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to no assumptions , black box models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780619"/>
                  </a:ext>
                </a:extLst>
              </a:tr>
              <a:tr h="771789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en-CA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Ignored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joint probability system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Automatic handling of missing values. Robust ML algorithms for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imputations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Eg. KNN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Random Forest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345639"/>
                  </a:ext>
                </a:extLst>
              </a:tr>
              <a:tr h="51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Scaling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better performance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to standardize for efficiency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Scaling not required  in tree based models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67249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Sensitive to outliers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 to outliers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 to outliers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1019337"/>
                  </a:ext>
                </a:extLst>
              </a:tr>
              <a:tr h="51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and Model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techniques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 but depends on prior selection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Variety of techniques Ensemble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learning, model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averaging,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bagging, boosting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5830470"/>
                  </a:ext>
                </a:extLst>
              </a:tr>
              <a:tr h="51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interactions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Automatically learns feature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45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17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102E-AB62-4E91-A334-0415CFC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3" y="71422"/>
            <a:ext cx="10515600" cy="6822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Comparison of </a:t>
            </a:r>
            <a:r>
              <a:rPr lang="en-US" sz="2800" dirty="0" smtClean="0">
                <a:solidFill>
                  <a:schemeClr val="bg1"/>
                </a:solidFill>
              </a:rPr>
              <a:t>different approaches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02E7-42D0-4C94-A51F-EF8AEBA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23919"/>
              </p:ext>
            </p:extLst>
          </p:nvPr>
        </p:nvGraphicFramePr>
        <p:xfrm>
          <a:off x="670564" y="717165"/>
          <a:ext cx="11233260" cy="499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5">
                  <a:extLst>
                    <a:ext uri="{9D8B030D-6E8A-4147-A177-3AD203B41FA5}">
                      <a16:colId xmlns:a16="http://schemas.microsoft.com/office/drawing/2014/main" val="2371762793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970951402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2921116051"/>
                    </a:ext>
                  </a:extLst>
                </a:gridCol>
                <a:gridCol w="2808315">
                  <a:extLst>
                    <a:ext uri="{9D8B030D-6E8A-4147-A177-3AD203B41FA5}">
                      <a16:colId xmlns:a16="http://schemas.microsoft.com/office/drawing/2014/main" val="1153610601"/>
                    </a:ext>
                  </a:extLst>
                </a:gridCol>
              </a:tblGrid>
              <a:tr h="80171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Classical </a:t>
                      </a: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 </a:t>
                      </a:r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approach(OLS)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approach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979470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Dimensionality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Curse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dimensionality-Low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and interpretation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 performance with computational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dimensionality more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accurate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382672"/>
                  </a:ext>
                </a:extLst>
              </a:tr>
              <a:tr h="97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Simpler  computation. Size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effect, variables "explain" or affect the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outcome, causal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effects and processes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statistics are better for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interpretation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Interpretability/predictive power tradeoff                                                                  Less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interpretability- Focuses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on hyperparameter optimization and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of prediction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811748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tests, goodness of fit measures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Credible 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intervals,  posterior probability certainty 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MSE, RMSE, R square/Adjusted R square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5951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Power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Increases significantly as new data comes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in. Continuous improvement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619782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Assumptions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prior assumptions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Having strong prior intuitions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is done in the context of “big data”. Priors - don’t actually play much of a role.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77737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Scalability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less predictive power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Scalability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computational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scaling,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Easier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 to production (eg. Cloud based platforms)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52659"/>
                  </a:ext>
                </a:extLst>
              </a:tr>
              <a:tr h="495254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</a:t>
                      </a:r>
                      <a:r>
                        <a:rPr lang="en-CA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demand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computational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Overcoming problems with prior distribution, Sampling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posterior distributions  is computationally expensive and slow.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Automated-Less computational power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leveraging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Big data tools.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42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250017"/>
          </a:xfrm>
        </p:spPr>
        <p:txBody>
          <a:bodyPr>
            <a:no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Crude </a:t>
            </a:r>
            <a:r>
              <a:rPr lang="en-CA" sz="3200" dirty="0" smtClean="0">
                <a:solidFill>
                  <a:schemeClr val="bg1"/>
                </a:solidFill>
              </a:rPr>
              <a:t>Model Estimates before imputation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FB05-4136-4225-8048-947ECFED14CF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61817"/>
              </p:ext>
            </p:extLst>
          </p:nvPr>
        </p:nvGraphicFramePr>
        <p:xfrm>
          <a:off x="838200" y="1003300"/>
          <a:ext cx="10515603" cy="550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42629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14581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81246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727140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2912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95989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721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KNN imputation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71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6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05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7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-7.481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84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Stunting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p-value: &lt;.001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3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0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 Linear </a:t>
                      </a:r>
                      <a:r>
                        <a:rPr lang="en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regression(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prior)</a:t>
                      </a:r>
                    </a:p>
                    <a:p>
                      <a:pPr algn="l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hdi_3%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hdi_97%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69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r_hat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42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Cognition(Z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30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Height(cm)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-6.541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Education(yrs)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43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G ppt template" id="{840D73D4-53C9-4956-861F-664482B3C407}" vid="{2381E30B-87B4-4ECF-9381-FFD3ECF1C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MSG ppt template (2)</Template>
  <TotalTime>2034</TotalTime>
  <Words>1706</Words>
  <Application>Microsoft Office PowerPoint</Application>
  <PresentationFormat>Widescreen</PresentationFormat>
  <Paragraphs>629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Twentieth Century</vt:lpstr>
      <vt:lpstr>Office Theme</vt:lpstr>
      <vt:lpstr>Costs of Stunting </vt:lpstr>
      <vt:lpstr>Agenda</vt:lpstr>
      <vt:lpstr>Presentations</vt:lpstr>
      <vt:lpstr>Presentations</vt:lpstr>
      <vt:lpstr>Presentations</vt:lpstr>
      <vt:lpstr>Stats vs Bayesian vs ML</vt:lpstr>
      <vt:lpstr>Comparison of different approaches</vt:lpstr>
      <vt:lpstr>Comparison of different approaches</vt:lpstr>
      <vt:lpstr>Crude Model Estimates before imputation</vt:lpstr>
      <vt:lpstr>Crude  Model Estimates after imputation</vt:lpstr>
      <vt:lpstr> Findings</vt:lpstr>
      <vt:lpstr>Performance indicators of all ML algorithms </vt:lpstr>
      <vt:lpstr>Adjusted Estimates</vt:lpstr>
      <vt:lpstr>Adjusted Estimates</vt:lpstr>
      <vt:lpstr>Performance indicators of all ML algorithms 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Costs of Stunting</dc:title>
  <dc:creator>Nadia Akseer</dc:creator>
  <cp:lastModifiedBy>ramraj rajakumar</cp:lastModifiedBy>
  <cp:revision>75</cp:revision>
  <dcterms:created xsi:type="dcterms:W3CDTF">2021-03-02T21:40:12Z</dcterms:created>
  <dcterms:modified xsi:type="dcterms:W3CDTF">2021-03-19T17:14:15Z</dcterms:modified>
</cp:coreProperties>
</file>