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0"/>
  </p:notesMasterIdLst>
  <p:handoutMasterIdLst>
    <p:handoutMasterId r:id="rId71"/>
  </p:handoutMasterIdLst>
  <p:sldIdLst>
    <p:sldId id="312" r:id="rId5"/>
    <p:sldId id="304" r:id="rId6"/>
    <p:sldId id="323" r:id="rId7"/>
    <p:sldId id="324" r:id="rId8"/>
    <p:sldId id="281" r:id="rId9"/>
    <p:sldId id="282" r:id="rId10"/>
    <p:sldId id="325" r:id="rId11"/>
    <p:sldId id="326" r:id="rId12"/>
    <p:sldId id="327" r:id="rId13"/>
    <p:sldId id="314" r:id="rId14"/>
    <p:sldId id="328" r:id="rId15"/>
    <p:sldId id="330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15" r:id="rId29"/>
    <p:sldId id="317" r:id="rId30"/>
    <p:sldId id="342" r:id="rId31"/>
    <p:sldId id="343" r:id="rId32"/>
    <p:sldId id="344" r:id="rId33"/>
    <p:sldId id="345" r:id="rId34"/>
    <p:sldId id="318" r:id="rId35"/>
    <p:sldId id="346" r:id="rId36"/>
    <p:sldId id="347" r:id="rId37"/>
    <p:sldId id="348" r:id="rId38"/>
    <p:sldId id="349" r:id="rId39"/>
    <p:sldId id="350" r:id="rId40"/>
    <p:sldId id="351" r:id="rId41"/>
    <p:sldId id="319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21" r:id="rId51"/>
    <p:sldId id="364" r:id="rId52"/>
    <p:sldId id="365" r:id="rId53"/>
    <p:sldId id="366" r:id="rId54"/>
    <p:sldId id="367" r:id="rId55"/>
    <p:sldId id="378" r:id="rId56"/>
    <p:sldId id="379" r:id="rId57"/>
    <p:sldId id="380" r:id="rId58"/>
    <p:sldId id="368" r:id="rId59"/>
    <p:sldId id="369" r:id="rId60"/>
    <p:sldId id="370" r:id="rId61"/>
    <p:sldId id="322" r:id="rId62"/>
    <p:sldId id="371" r:id="rId63"/>
    <p:sldId id="372" r:id="rId64"/>
    <p:sldId id="373" r:id="rId65"/>
    <p:sldId id="375" r:id="rId66"/>
    <p:sldId id="376" r:id="rId67"/>
    <p:sldId id="377" r:id="rId68"/>
    <p:sldId id="297" r:id="rId6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88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28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60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68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629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orient="horz" pos="2616"/>
        <p:guide orient="horz" pos="3288"/>
        <p:guide pos="6912"/>
        <p:guide orient="horz"/>
        <p:guide orient="horz" pos="4008"/>
        <p:guide orient="horz" pos="2328"/>
        <p:guide pos="6696"/>
        <p:guide pos="2160"/>
        <p:guide pos="2760"/>
        <p:guide pos="3288"/>
        <p:guide pos="4032"/>
        <p:guide pos="4392"/>
        <p:guide pos="4968"/>
        <p:guide pos="5544"/>
        <p:guide pos="6072"/>
        <p:guide orient="horz" pos="2448"/>
        <p:guide pos="5256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8/10/relationships/authors" Target="authors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2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60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4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7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54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2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82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64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76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24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9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14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6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16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4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45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49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2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86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71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34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8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4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2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416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3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2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25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09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78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5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68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264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09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338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6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989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6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63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768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295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243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59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57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7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2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DATA MINING</a:t>
            </a:r>
            <a:br>
              <a:rPr lang="en-US" dirty="0"/>
            </a:br>
            <a:r>
              <a:rPr lang="en-US" sz="4400" baseline="-6000" dirty="0"/>
              <a:t>presentation</a:t>
            </a:r>
            <a:br>
              <a:rPr lang="en-US" dirty="0"/>
            </a:br>
            <a:r>
              <a:rPr lang="en-US" sz="2400" dirty="0"/>
              <a:t>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350FB-192A-0A2D-E23D-7B244A79223A}"/>
              </a:ext>
            </a:extLst>
          </p:cNvPr>
          <p:cNvSpPr txBox="1">
            <a:spLocks/>
          </p:cNvSpPr>
          <p:nvPr/>
        </p:nvSpPr>
        <p:spPr>
          <a:xfrm>
            <a:off x="4577243" y="4641448"/>
            <a:ext cx="6618913" cy="368901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000" b="1" dirty="0">
                <a:solidFill>
                  <a:srgbClr val="555555"/>
                </a:solidFill>
                <a:highlight>
                  <a:srgbClr val="F0F0F0"/>
                </a:highlight>
                <a:latin typeface="Arial" panose="020B0604020202020204" pitchFamily="34" charset="0"/>
              </a:rPr>
              <a:t>© 2024 Yehia – Sara – Rana - Mohammed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import the dataset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15593-CEAD-0425-258F-4FC5915C360C}"/>
              </a:ext>
            </a:extLst>
          </p:cNvPr>
          <p:cNvSpPr txBox="1"/>
          <p:nvPr/>
        </p:nvSpPr>
        <p:spPr>
          <a:xfrm>
            <a:off x="4531104" y="154413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'air.csv'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FACE04A-6146-CB1C-8E60-67A8FED0EE85}"/>
              </a:ext>
            </a:extLst>
          </p:cNvPr>
          <p:cNvSpPr txBox="1">
            <a:spLocks/>
          </p:cNvSpPr>
          <p:nvPr/>
        </p:nvSpPr>
        <p:spPr>
          <a:xfrm>
            <a:off x="3702078" y="1981732"/>
            <a:ext cx="7043618" cy="523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check 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CED99-548F-4FFC-BA7F-BCC802708881}"/>
              </a:ext>
            </a:extLst>
          </p:cNvPr>
          <p:cNvSpPr txBox="1"/>
          <p:nvPr/>
        </p:nvSpPr>
        <p:spPr>
          <a:xfrm>
            <a:off x="4531104" y="2389304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    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(129880, 24)</a:t>
            </a:r>
            <a:endParaRPr lang="en-US" b="0" dirty="0">
              <a:solidFill>
                <a:srgbClr val="00B05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1C33286-7576-912C-8B81-907D6FA85A75}"/>
              </a:ext>
            </a:extLst>
          </p:cNvPr>
          <p:cNvSpPr txBox="1">
            <a:spLocks/>
          </p:cNvSpPr>
          <p:nvPr/>
        </p:nvSpPr>
        <p:spPr>
          <a:xfrm>
            <a:off x="3702078" y="2904220"/>
            <a:ext cx="7043618" cy="523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check variables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4CD1A-209D-092C-DD5E-6716BDA2952C}"/>
              </a:ext>
            </a:extLst>
          </p:cNvPr>
          <p:cNvSpPr txBox="1"/>
          <p:nvPr/>
        </p:nvSpPr>
        <p:spPr>
          <a:xfrm>
            <a:off x="4462342" y="3243530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dtypes: float64(1), int64(18), object(5)</a:t>
            </a:r>
            <a:endParaRPr lang="en-US" b="0" dirty="0">
              <a:solidFill>
                <a:srgbClr val="00B05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6135B9-6AC3-4675-D9B9-6A717D0F4A55}"/>
              </a:ext>
            </a:extLst>
          </p:cNvPr>
          <p:cNvSpPr txBox="1"/>
          <p:nvPr/>
        </p:nvSpPr>
        <p:spPr>
          <a:xfrm>
            <a:off x="4462342" y="364233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dtypes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0E240B-D4A0-F1DB-3BF3-641180B1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9506"/>
            <a:ext cx="4649696" cy="2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6E1C627-9779-3D01-54F0-A11B68158423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68522" y="2312193"/>
            <a:ext cx="8415231" cy="43085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B9E8B8-DD65-89B4-DABD-45912C23DC8A}"/>
              </a:ext>
            </a:extLst>
          </p:cNvPr>
          <p:cNvSpPr txBox="1"/>
          <p:nvPr/>
        </p:nvSpPr>
        <p:spPr>
          <a:xfrm>
            <a:off x="4497548" y="164853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05E8224-A7FF-3831-B126-978328A74255}"/>
              </a:ext>
            </a:extLst>
          </p:cNvPr>
          <p:cNvSpPr txBox="1">
            <a:spLocks/>
          </p:cNvSpPr>
          <p:nvPr/>
        </p:nvSpPr>
        <p:spPr>
          <a:xfrm>
            <a:off x="3668522" y="1124562"/>
            <a:ext cx="7043618" cy="523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check last 10 rows</a:t>
            </a:r>
          </a:p>
        </p:txBody>
      </p:sp>
    </p:spTree>
    <p:extLst>
      <p:ext uri="{BB962C8B-B14F-4D97-AF65-F5344CB8AC3E}">
        <p14:creationId xmlns:p14="http://schemas.microsoft.com/office/powerpoint/2010/main" val="393467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898649-C9E5-19A0-541B-0D05ECC0D00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68174" y="1822830"/>
            <a:ext cx="8437052" cy="3994293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CD76590-A0AF-D4C5-EB8D-3B7CCD3320B8}"/>
              </a:ext>
            </a:extLst>
          </p:cNvPr>
          <p:cNvSpPr txBox="1">
            <a:spLocks/>
          </p:cNvSpPr>
          <p:nvPr/>
        </p:nvSpPr>
        <p:spPr>
          <a:xfrm>
            <a:off x="3702078" y="1051916"/>
            <a:ext cx="7043618" cy="523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check 10st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881F-3B65-14AB-8D47-3834254BCBF5}"/>
              </a:ext>
            </a:extLst>
          </p:cNvPr>
          <p:cNvSpPr txBox="1"/>
          <p:nvPr/>
        </p:nvSpPr>
        <p:spPr>
          <a:xfrm>
            <a:off x="4240547" y="145064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38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0BFA0B-F939-38EA-137D-B3C9759B42E3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90774" y="1869571"/>
            <a:ext cx="8317837" cy="4086611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0E3FEE7-FA9E-AFB6-4486-1E2CBED0B119}"/>
              </a:ext>
            </a:extLst>
          </p:cNvPr>
          <p:cNvSpPr txBox="1">
            <a:spLocks/>
          </p:cNvSpPr>
          <p:nvPr/>
        </p:nvSpPr>
        <p:spPr>
          <a:xfrm>
            <a:off x="3690893" y="1027969"/>
            <a:ext cx="7043618" cy="523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stats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AB8EC-FE54-0866-91FA-7A4B25FFB15E}"/>
              </a:ext>
            </a:extLst>
          </p:cNvPr>
          <p:cNvSpPr txBox="1"/>
          <p:nvPr/>
        </p:nvSpPr>
        <p:spPr>
          <a:xfrm>
            <a:off x="4519919" y="140681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680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Missing values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72F95-3EF9-F7E6-1E24-EB4B4A6F8511}"/>
              </a:ext>
            </a:extLst>
          </p:cNvPr>
          <p:cNvSpPr txBox="1"/>
          <p:nvPr/>
        </p:nvSpPr>
        <p:spPr>
          <a:xfrm>
            <a:off x="4072854" y="1631550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isnull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CB17F-7F10-AADE-7F5C-D99CC93C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21" y="1985798"/>
            <a:ext cx="4978867" cy="4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8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Duplicated rows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FC38E-AFB1-3980-0CD5-7117ECD7A89A}"/>
              </a:ext>
            </a:extLst>
          </p:cNvPr>
          <p:cNvSpPr txBox="1"/>
          <p:nvPr/>
        </p:nvSpPr>
        <p:spPr>
          <a:xfrm>
            <a:off x="3969924" y="1635664"/>
            <a:ext cx="7254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"Number of Duplicated rows:"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duplicated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F420A-B72B-1520-EDF8-92AE5EC1E5C3}"/>
              </a:ext>
            </a:extLst>
          </p:cNvPr>
          <p:cNvSpPr txBox="1"/>
          <p:nvPr/>
        </p:nvSpPr>
        <p:spPr>
          <a:xfrm>
            <a:off x="3969924" y="2444946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Number of Duplicated rows: 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166C1-4540-8686-EB2F-469C3C4C6252}"/>
              </a:ext>
            </a:extLst>
          </p:cNvPr>
          <p:cNvSpPr txBox="1"/>
          <p:nvPr/>
        </p:nvSpPr>
        <p:spPr>
          <a:xfrm>
            <a:off x="3840060" y="3283714"/>
            <a:ext cx="6098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'Gender'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'Gender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B0EC45E-5CAF-A587-B3A6-D648BB25F880}"/>
              </a:ext>
            </a:extLst>
          </p:cNvPr>
          <p:cNvSpPr txBox="1">
            <a:spLocks/>
          </p:cNvSpPr>
          <p:nvPr/>
        </p:nvSpPr>
        <p:spPr>
          <a:xfrm>
            <a:off x="3702078" y="2814278"/>
            <a:ext cx="7043618" cy="523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Gender (male or female) percentage 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1A9935-3F48-E1AD-BE85-82BC15E2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4221581"/>
            <a:ext cx="4984575" cy="26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Age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756CD-3A63-59DF-BA2E-DF9C803EEE73}"/>
              </a:ext>
            </a:extLst>
          </p:cNvPr>
          <p:cNvSpPr txBox="1"/>
          <p:nvPr/>
        </p:nvSpPr>
        <p:spPr>
          <a:xfrm>
            <a:off x="3702078" y="1550075"/>
            <a:ext cx="7704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'Age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'Frequency'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EA32EC-33CE-CE86-A29F-89992179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88" y="3020386"/>
            <a:ext cx="7039412" cy="37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Customer type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47470-3F23-84CE-CB37-F3003271D697}"/>
              </a:ext>
            </a:extLst>
          </p:cNvPr>
          <p:cNvSpPr txBox="1"/>
          <p:nvPr/>
        </p:nvSpPr>
        <p:spPr>
          <a:xfrm>
            <a:off x="3702078" y="1530558"/>
            <a:ext cx="6098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'Customer Type'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'Customer Type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F3654-3AB7-690C-A2D1-268F9078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68" y="2730887"/>
            <a:ext cx="7557215" cy="41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Travel type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6A9F2-FCD1-2E5C-CBF9-FFE0AB2138E2}"/>
              </a:ext>
            </a:extLst>
          </p:cNvPr>
          <p:cNvSpPr txBox="1"/>
          <p:nvPr/>
        </p:nvSpPr>
        <p:spPr>
          <a:xfrm>
            <a:off x="3702078" y="1639614"/>
            <a:ext cx="6098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'Type of Travel'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'Type of Travel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AB6D4-DC24-E594-78D2-B6E48895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52" y="2795985"/>
            <a:ext cx="7136148" cy="40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0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Class type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CE1E2-91E6-2114-F4D9-79F535265F58}"/>
              </a:ext>
            </a:extLst>
          </p:cNvPr>
          <p:cNvSpPr txBox="1"/>
          <p:nvPr/>
        </p:nvSpPr>
        <p:spPr>
          <a:xfrm>
            <a:off x="4106410" y="1576778"/>
            <a:ext cx="6098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'Class'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'Class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C6D55-AD69-39BE-9072-32416CAC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2" y="2777107"/>
            <a:ext cx="7967558" cy="40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72736"/>
            <a:ext cx="6583680" cy="153135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8621"/>
            <a:ext cx="6583680" cy="52525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Overview on The Dataset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Extra operations (Bonus)</a:t>
            </a:r>
          </a:p>
          <a:p>
            <a:r>
              <a:rPr lang="en-US" dirty="0"/>
              <a:t>Kmedoids</a:t>
            </a:r>
          </a:p>
          <a:p>
            <a:r>
              <a:rPr lang="en-US" dirty="0"/>
              <a:t>Hierarchical</a:t>
            </a:r>
          </a:p>
          <a:p>
            <a:r>
              <a:rPr lang="en-US" dirty="0"/>
              <a:t>Fuzzy</a:t>
            </a:r>
          </a:p>
          <a:p>
            <a:r>
              <a:rPr lang="en-US" dirty="0"/>
              <a:t>Kmeans (Bonus)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221A35-1101-0F36-F59C-9C67C25522DB}"/>
              </a:ext>
            </a:extLst>
          </p:cNvPr>
          <p:cNvSpPr txBox="1">
            <a:spLocks/>
          </p:cNvSpPr>
          <p:nvPr/>
        </p:nvSpPr>
        <p:spPr>
          <a:xfrm>
            <a:off x="3948069" y="6482831"/>
            <a:ext cx="6618913" cy="368901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000" b="1" dirty="0">
                <a:solidFill>
                  <a:srgbClr val="555555"/>
                </a:solidFill>
                <a:highlight>
                  <a:srgbClr val="F0F0F0"/>
                </a:highlight>
                <a:latin typeface="Arial" panose="020B0604020202020204" pitchFamily="34" charset="0"/>
              </a:rPr>
              <a:t>© 2024 Yehia – Sara – Rana - Mohammed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Gender and their class numbers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32A10-310D-4F72-FC72-03FC0B63C42A}"/>
              </a:ext>
            </a:extLst>
          </p:cNvPr>
          <p:cNvSpPr txBox="1"/>
          <p:nvPr/>
        </p:nvSpPr>
        <p:spPr>
          <a:xfrm>
            <a:off x="3922902" y="1499330"/>
            <a:ext cx="6098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palette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"Oranges"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"Class"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AD801-14AC-ECF2-DE3D-2CB1C6BB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258" y="2370889"/>
            <a:ext cx="6900741" cy="44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Satisfaction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4B469-2684-1F83-900D-2D6B819EC4DD}"/>
              </a:ext>
            </a:extLst>
          </p:cNvPr>
          <p:cNvSpPr txBox="1"/>
          <p:nvPr/>
        </p:nvSpPr>
        <p:spPr>
          <a:xfrm>
            <a:off x="3989931" y="1643187"/>
            <a:ext cx="6098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388F3-2DB9-239E-2C93-B09B1392A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15" y="2542483"/>
            <a:ext cx="6832985" cy="431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Departure Delay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0CAB7-43F5-2AFC-7081-61EE575EE84D}"/>
              </a:ext>
            </a:extLst>
          </p:cNvPr>
          <p:cNvSpPr txBox="1"/>
          <p:nvPr/>
        </p:nvSpPr>
        <p:spPr>
          <a:xfrm>
            <a:off x="3922902" y="1550075"/>
            <a:ext cx="6098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'Departure Delay'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'Departure Delay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'Departure Delay (minutes)'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'Frequency'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BA390-5684-A023-8631-6E54E887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95" y="3231859"/>
            <a:ext cx="6900105" cy="36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8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Arrival Delay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17664-038D-AF8B-EEF8-D33C27A8AD4F}"/>
              </a:ext>
            </a:extLst>
          </p:cNvPr>
          <p:cNvSpPr txBox="1"/>
          <p:nvPr/>
        </p:nvSpPr>
        <p:spPr>
          <a:xfrm>
            <a:off x="3821185" y="1550075"/>
            <a:ext cx="6098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'Arrival Delay'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dropna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'Arrival Delay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'Arrival Delay (minutes)'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'Frequency'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72AB93-127F-63B1-D43F-85F860F9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84" y="3498208"/>
            <a:ext cx="8370815" cy="3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21" y="201598"/>
            <a:ext cx="7043617" cy="6144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2078" y="1195768"/>
            <a:ext cx="7043618" cy="523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Flight Distance Distribution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FB94EF6-D4A8-2DA7-F8B0-A30018BA3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45148-9E30-30D0-C2E9-66B0DFCE9869}"/>
              </a:ext>
            </a:extLst>
          </p:cNvPr>
          <p:cNvSpPr txBox="1"/>
          <p:nvPr/>
        </p:nvSpPr>
        <p:spPr>
          <a:xfrm>
            <a:off x="3922902" y="1626974"/>
            <a:ext cx="6098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'Flight Distance'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'Flight Distance Distribution'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'Flight Distance'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'Frequency'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92D62-735F-DBF9-C655-1304321D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84" y="3581400"/>
            <a:ext cx="820611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7495"/>
            <a:ext cx="7796464" cy="122238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Cleaning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3283119" cy="574396"/>
          </a:xfrm>
        </p:spPr>
        <p:txBody>
          <a:bodyPr>
            <a:normAutofit/>
          </a:bodyPr>
          <a:lstStyle/>
          <a:p>
            <a:r>
              <a:rPr lang="en-US" sz="2400" dirty="0"/>
              <a:t>Delete Duplicated rows</a:t>
            </a:r>
            <a:r>
              <a:rPr 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381AE-FAAE-D716-79B2-225BC98E83BC}"/>
              </a:ext>
            </a:extLst>
          </p:cNvPr>
          <p:cNvSpPr txBox="1"/>
          <p:nvPr/>
        </p:nvSpPr>
        <p:spPr>
          <a:xfrm>
            <a:off x="914399" y="264954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dropna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EA5A7-EAF2-1CFB-F431-E20E47EC7658}"/>
              </a:ext>
            </a:extLst>
          </p:cNvPr>
          <p:cNvSpPr txBox="1"/>
          <p:nvPr/>
        </p:nvSpPr>
        <p:spPr>
          <a:xfrm>
            <a:off x="1034870" y="32958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(129487, 24)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4C3E6C3-F312-C874-08A7-6253176EFB36}"/>
              </a:ext>
            </a:extLst>
          </p:cNvPr>
          <p:cNvSpPr txBox="1">
            <a:spLocks/>
          </p:cNvSpPr>
          <p:nvPr/>
        </p:nvSpPr>
        <p:spPr>
          <a:xfrm>
            <a:off x="4759240" y="2303029"/>
            <a:ext cx="3283119" cy="574396"/>
          </a:xfrm>
          <a:prstGeom prst="rect">
            <a:avLst/>
          </a:prstGeom>
        </p:spPr>
        <p:txBody>
          <a:bodyPr vert="horz" lIns="91440" tIns="0" rIns="9144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Delete Missing value rows</a:t>
            </a:r>
            <a:r>
              <a:rPr lang="en-US" sz="24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A1612-FC1C-91CC-35D7-1DC1418B14AF}"/>
              </a:ext>
            </a:extLst>
          </p:cNvPr>
          <p:cNvSpPr txBox="1"/>
          <p:nvPr/>
        </p:nvSpPr>
        <p:spPr>
          <a:xfrm>
            <a:off x="4674765" y="264954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drop_duplicates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5F190-FDEE-EB0C-879A-893DE549AEA6}"/>
              </a:ext>
            </a:extLst>
          </p:cNvPr>
          <p:cNvSpPr txBox="1"/>
          <p:nvPr/>
        </p:nvSpPr>
        <p:spPr>
          <a:xfrm>
            <a:off x="4878198" y="32958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(129487, 24)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Extra Operations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(bonus)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95F27-29A1-71FC-EB9D-FECBA0A558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028"/>
            <a:ext cx="6972300" cy="5576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Divide Data Into numerical and categorical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39575-874B-73F4-3D0D-425309BB2E72}"/>
              </a:ext>
            </a:extLst>
          </p:cNvPr>
          <p:cNvSpPr txBox="1"/>
          <p:nvPr/>
        </p:nvSpPr>
        <p:spPr>
          <a:xfrm>
            <a:off x="973123" y="2577992"/>
            <a:ext cx="88252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select_dtypes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'number'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"Number of Numerical Column: 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categorical_cols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select_dtypes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'object'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'category'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"Number of Categorical Column: 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categorical_cols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7B10B-2ACF-4DD4-CF01-0A658123C1BA}"/>
              </a:ext>
            </a:extLst>
          </p:cNvPr>
          <p:cNvSpPr txBox="1"/>
          <p:nvPr/>
        </p:nvSpPr>
        <p:spPr>
          <a:xfrm>
            <a:off x="973123" y="4332318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Number of Numerical Column: 19 Number of Categorical Column: 5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Extra Operations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(bonus)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95F27-29A1-71FC-EB9D-FECBA0A558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3732" y="2072194"/>
            <a:ext cx="6972300" cy="89067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Standardize numerical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/>
              <a:t>Standardize to have a mean of 0 and a standard deviation of 1 to ensure they 	contribute equally to the clustering process.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DF23F-A13B-0015-DDE8-4CD73DBCB193}"/>
              </a:ext>
            </a:extLst>
          </p:cNvPr>
          <p:cNvSpPr txBox="1"/>
          <p:nvPr/>
        </p:nvSpPr>
        <p:spPr>
          <a:xfrm>
            <a:off x="914400" y="2930216"/>
            <a:ext cx="6107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79767-2CD2-8966-77D5-4D7FB54DA213}"/>
              </a:ext>
            </a:extLst>
          </p:cNvPr>
          <p:cNvSpPr txBox="1"/>
          <p:nvPr/>
        </p:nvSpPr>
        <p:spPr>
          <a:xfrm>
            <a:off x="721452" y="4054376"/>
            <a:ext cx="86993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[[-1.73267445 0.56697318 -0.37011481 ... 0.20422039 1.23070131 1.15934237] [-1.73264778 -0.29295518 -0.37011481 ... -0.548095 1.23070131 1.15934237] [-1.7326211 0.10393483 -0.33803645 ... 0.95653579 -0.26838688 -0.53546117] ... [ 1.73166963 0.17008317 -0.85530007 ... -0.548095 -0.26838688 1.15934237] [ 1.7316963 0.69926985 -0.85530007 ... 1.70885118 -0.26838688 1.15934237] [ 1.73172298 -1.28518021 -0.85530007 ... 0.20422039 -1.01793097 -2.2302647 ]]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78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Extra Operations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(bonus)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95F27-29A1-71FC-EB9D-FECBA0A558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3732" y="2072194"/>
            <a:ext cx="6972300" cy="89067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Standardize numerical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/>
              <a:t>Standardize to have a mean of 0 and a standard deviation of 1 to ensure they 	contribute equally to the clustering process.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DF23F-A13B-0015-DDE8-4CD73DBCB193}"/>
              </a:ext>
            </a:extLst>
          </p:cNvPr>
          <p:cNvSpPr txBox="1"/>
          <p:nvPr/>
        </p:nvSpPr>
        <p:spPr>
          <a:xfrm>
            <a:off x="914400" y="2930216"/>
            <a:ext cx="6107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79767-2CD2-8966-77D5-4D7FB54DA213}"/>
              </a:ext>
            </a:extLst>
          </p:cNvPr>
          <p:cNvSpPr txBox="1"/>
          <p:nvPr/>
        </p:nvSpPr>
        <p:spPr>
          <a:xfrm>
            <a:off x="721452" y="4054376"/>
            <a:ext cx="86993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[[-1.73267445 0.56697318 -0.37011481 ... 0.20422039 1.23070131 1.15934237] [-1.73264778 -0.29295518 -0.37011481 ... -0.548095 1.23070131 1.15934237] [-1.7326211 0.10393483 -0.33803645 ... 0.95653579 -0.26838688 -0.53546117] ... [ 1.73166963 0.17008317 -0.85530007 ... -0.548095 -0.26838688 1.15934237] [ 1.7316963 0.69926985 -0.85530007 ... 1.70885118 -0.26838688 1.15934237] [ 1.73172298 -1.28518021 -0.85530007 ... 0.20422039 -1.01793097 -2.2302647 ]]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4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Extra Operations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(bonus)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95F27-29A1-71FC-EB9D-FECBA0A558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3732" y="2072194"/>
            <a:ext cx="6972300" cy="89067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Encoding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/>
              <a:t>convert categorical variables into binary variables (members or nonmembers)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EC1C1-1A7E-BCF4-95E4-E5404C0FC5A0}"/>
              </a:ext>
            </a:extLst>
          </p:cNvPr>
          <p:cNvSpPr txBox="1"/>
          <p:nvPr/>
        </p:nvSpPr>
        <p:spPr>
          <a:xfrm>
            <a:off x="1023457" y="2772370"/>
            <a:ext cx="6107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encoded_data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get_dummies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categorical_cols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encoded_data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45747-567D-91BB-E5EA-C385AC3F8994}"/>
              </a:ext>
            </a:extLst>
          </p:cNvPr>
          <p:cNvSpPr txBox="1"/>
          <p:nvPr/>
        </p:nvSpPr>
        <p:spPr>
          <a:xfrm>
            <a:off x="1023457" y="3695700"/>
            <a:ext cx="77566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Gender_Female Gender_Male Customer Type_First-time \ 0 False True True 1 True False False 2 False True False 3 False True False 4 True False False ... ... ... ... 129875 False True False 129876 False True False 129877 False True False 129878 False True False 129879 True False False Customer Type_Returning Type of Travel_Business \ 0 False True 1 True True 2 True True 3 True True 4 True True ... ... ... 129875 True False 129876 True False 129877 True False 129878 True False 129879 True False ...</a:t>
            </a:r>
          </a:p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129878 True 129879 False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1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3567" cy="12826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br>
              <a:rPr lang="en-US" dirty="0"/>
            </a:br>
            <a:r>
              <a:rPr lang="en-US" sz="1800" dirty="0"/>
              <a:t>Unlocking Passenger Satisfaction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35DFC6-C42F-B248-54F5-FE77C24CF1E2}"/>
              </a:ext>
            </a:extLst>
          </p:cNvPr>
          <p:cNvSpPr txBox="1">
            <a:spLocks/>
          </p:cNvSpPr>
          <p:nvPr/>
        </p:nvSpPr>
        <p:spPr>
          <a:xfrm>
            <a:off x="554720" y="1159079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1. Objectives:</a:t>
            </a:r>
          </a:p>
          <a:p>
            <a:r>
              <a:rPr lang="en-US" sz="1800" dirty="0"/>
              <a:t>	</a:t>
            </a:r>
            <a:r>
              <a:rPr lang="en-US" sz="1600" dirty="0"/>
              <a:t>Our goal is clear – to uncover insights from passenger data that drive satisfaction and inform strategic improvements</a:t>
            </a:r>
            <a:r>
              <a:rPr lang="en-US" sz="18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8D1A6-3368-D3CE-E728-1B6530BC4AC4}"/>
              </a:ext>
            </a:extLst>
          </p:cNvPr>
          <p:cNvSpPr txBox="1">
            <a:spLocks/>
          </p:cNvSpPr>
          <p:nvPr/>
        </p:nvSpPr>
        <p:spPr>
          <a:xfrm>
            <a:off x="554720" y="2385839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2. Data Collection: </a:t>
            </a:r>
          </a:p>
          <a:p>
            <a:r>
              <a:rPr lang="en-US" sz="1800" dirty="0"/>
              <a:t>	</a:t>
            </a:r>
            <a:r>
              <a:rPr lang="en-US" sz="1600" dirty="0"/>
              <a:t>We've gathered comprehensive data on passenger demographics, travel habits, and satisfaction ratings to fuel our analysis.</a:t>
            </a:r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648F53-EB8C-3A1E-2557-0318F24921E0}"/>
              </a:ext>
            </a:extLst>
          </p:cNvPr>
          <p:cNvSpPr txBox="1">
            <a:spLocks/>
          </p:cNvSpPr>
          <p:nvPr/>
        </p:nvSpPr>
        <p:spPr>
          <a:xfrm>
            <a:off x="554720" y="3628393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3. Data Cleaning: </a:t>
            </a:r>
          </a:p>
          <a:p>
            <a:r>
              <a:rPr lang="en-US" sz="1800" dirty="0"/>
              <a:t> 	</a:t>
            </a:r>
            <a:r>
              <a:rPr lang="en-US" sz="1600" dirty="0"/>
              <a:t>Prior to analysis, we meticulously cleaned the data, ensuring accuracy and reliability.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BC7006-0C65-CD0B-D2AB-8E802979E1AD}"/>
              </a:ext>
            </a:extLst>
          </p:cNvPr>
          <p:cNvSpPr txBox="1">
            <a:spLocks/>
          </p:cNvSpPr>
          <p:nvPr/>
        </p:nvSpPr>
        <p:spPr>
          <a:xfrm>
            <a:off x="554720" y="4842415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4. Data Analysis: </a:t>
            </a:r>
          </a:p>
          <a:p>
            <a:r>
              <a:rPr lang="en-US" sz="1800" dirty="0"/>
              <a:t> 	</a:t>
            </a:r>
            <a:r>
              <a:rPr lang="en-US" sz="1600" dirty="0"/>
              <a:t> Leveraging advanced mining techniques such as regression and classification, we've unearthed hidden patterns and relationships within the data.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560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Extra Operations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(bonus)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95F27-29A1-71FC-EB9D-FECBA0A558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152013"/>
            <a:ext cx="6972300" cy="53452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Random sample of data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FD9DE-A4A4-C2C2-E2AC-47D53DF93E54}"/>
              </a:ext>
            </a:extLst>
          </p:cNvPr>
          <p:cNvSpPr txBox="1"/>
          <p:nvPr/>
        </p:nvSpPr>
        <p:spPr>
          <a:xfrm>
            <a:off x="865116" y="2563669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D1B71FB-D452-2A08-DA52-F6626A164B1D}"/>
              </a:ext>
            </a:extLst>
          </p:cNvPr>
          <p:cNvSpPr txBox="1">
            <a:spLocks/>
          </p:cNvSpPr>
          <p:nvPr/>
        </p:nvSpPr>
        <p:spPr>
          <a:xfrm>
            <a:off x="914400" y="2984870"/>
            <a:ext cx="6972300" cy="534524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Retrieve best and worst reviews based on customer satisfaction</a:t>
            </a:r>
            <a:r>
              <a:rPr lang="en-US" dirty="0"/>
              <a:t>	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47E9805-EE54-8C58-4D83-AFB737BF2730}"/>
              </a:ext>
            </a:extLst>
          </p:cNvPr>
          <p:cNvSpPr txBox="1">
            <a:spLocks/>
          </p:cNvSpPr>
          <p:nvPr/>
        </p:nvSpPr>
        <p:spPr>
          <a:xfrm>
            <a:off x="865116" y="4546461"/>
            <a:ext cx="6972300" cy="534524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1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Divide data based on numerical and categorical columns</a:t>
            </a:r>
            <a:r>
              <a:rPr lang="en-US" dirty="0"/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BA391-EE9A-2395-816A-5083645FE83D}"/>
              </a:ext>
            </a:extLst>
          </p:cNvPr>
          <p:cNvSpPr txBox="1"/>
          <p:nvPr/>
        </p:nvSpPr>
        <p:spPr>
          <a:xfrm>
            <a:off x="865116" y="3386597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criteria_column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D72B5-2F0E-6EC3-6E11-E225F80AF64E}"/>
              </a:ext>
            </a:extLst>
          </p:cNvPr>
          <p:cNvSpPr txBox="1"/>
          <p:nvPr/>
        </p:nvSpPr>
        <p:spPr>
          <a:xfrm>
            <a:off x="5254305" y="3231334"/>
            <a:ext cx="745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sort_values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criteria_column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ascending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B8AD7-6BE9-B624-40BB-3FF747F3275B}"/>
              </a:ext>
            </a:extLst>
          </p:cNvPr>
          <p:cNvSpPr txBox="1"/>
          <p:nvPr/>
        </p:nvSpPr>
        <p:spPr>
          <a:xfrm>
            <a:off x="865116" y="3709762"/>
            <a:ext cx="6367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top_10_reviews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worst_10_reviews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C2B0D-9170-7E89-3E57-C1B49141DD83}"/>
              </a:ext>
            </a:extLst>
          </p:cNvPr>
          <p:cNvSpPr txBox="1"/>
          <p:nvPr/>
        </p:nvSpPr>
        <p:spPr>
          <a:xfrm>
            <a:off x="1009475" y="4896534"/>
            <a:ext cx="7982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top_10_reviews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best_categorical_data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top_10_reviews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categorical_cols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AE71A-F7E1-8D9C-C001-B47A45A43C3B}"/>
              </a:ext>
            </a:extLst>
          </p:cNvPr>
          <p:cNvSpPr txBox="1"/>
          <p:nvPr/>
        </p:nvSpPr>
        <p:spPr>
          <a:xfrm>
            <a:off x="1009475" y="5451679"/>
            <a:ext cx="6367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worst_10_reviews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worst_categorical_data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worst_10_reviews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categorical_cols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8737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962" y="1328131"/>
            <a:ext cx="6903076" cy="5741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KMEDOIDS on a random 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BE52B-E68D-3208-F04D-FB6091C3A04B}"/>
              </a:ext>
            </a:extLst>
          </p:cNvPr>
          <p:cNvSpPr txBox="1"/>
          <p:nvPr/>
        </p:nvSpPr>
        <p:spPr>
          <a:xfrm>
            <a:off x="914400" y="1826450"/>
            <a:ext cx="80639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Number of clusters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KMedoids(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.fit(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cluster 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.labels_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cluster labels to the DataFrame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cluster assignments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'ID'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044C5-FEB4-F819-7F22-994F6530656E}"/>
              </a:ext>
            </a:extLst>
          </p:cNvPr>
          <p:cNvSpPr txBox="1"/>
          <p:nvPr/>
        </p:nvSpPr>
        <p:spPr>
          <a:xfrm>
            <a:off x="2491531" y="5198906"/>
            <a:ext cx="6102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ID Cluster 63886 63887 2 51599 51600 0 60946 60947 2 127 128 3 70841 70842 2 ... ... ... 79108 79109 1 117488 117489 4 55448 55449 2 62714 62715 2 18035 18036 3 [5000 rows x 2 columns]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497884"/>
            <a:ext cx="6903076" cy="5741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KMEDOIDS on a random 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BE52B-E68D-3208-F04D-FB6091C3A04B}"/>
              </a:ext>
            </a:extLst>
          </p:cNvPr>
          <p:cNvSpPr txBox="1"/>
          <p:nvPr/>
        </p:nvSpPr>
        <p:spPr>
          <a:xfrm>
            <a:off x="914400" y="2136367"/>
            <a:ext cx="80639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Number of clusters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KMedoids(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.fit(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cluster 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.labels_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cluster labels to the DataFrame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cluster assignments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ID'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1E25B-2AAB-0DBB-6638-CD48BC46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10" y="2259183"/>
            <a:ext cx="2428959" cy="31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497884"/>
            <a:ext cx="6903076" cy="57419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Iterate over clusters and examine the data points within each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E6DE-DED4-BAC3-CA85-834FF41AB91B}"/>
              </a:ext>
            </a:extLst>
          </p:cNvPr>
          <p:cNvSpPr txBox="1"/>
          <p:nvPr/>
        </p:nvSpPr>
        <p:spPr>
          <a:xfrm>
            <a:off x="869310" y="2146501"/>
            <a:ext cx="6102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"Cluster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1B785-B4FB-9BD2-3824-7D463BFA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26" y="3429000"/>
            <a:ext cx="35197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497884"/>
            <a:ext cx="6903076" cy="5741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KMEDOIDS on best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DA8C5-CA27-A405-46EF-2F111E70E5B1}"/>
              </a:ext>
            </a:extLst>
          </p:cNvPr>
          <p:cNvSpPr txBox="1"/>
          <p:nvPr/>
        </p:nvSpPr>
        <p:spPr>
          <a:xfrm>
            <a:off x="1063306" y="1858909"/>
            <a:ext cx="61029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Number of clusters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KMedoids(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.fit(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cluster 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.labels_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cluster labels to the DataFrame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cluster assignments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02E08-F2EA-6025-3F5D-6CCE16FC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12" y="3567069"/>
            <a:ext cx="3410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47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497884"/>
            <a:ext cx="6903076" cy="5741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Print number of points assigned to each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61167-DF37-C331-7E6D-7C939470B35D}"/>
              </a:ext>
            </a:extLst>
          </p:cNvPr>
          <p:cNvSpPr txBox="1"/>
          <p:nvPr/>
        </p:nvSpPr>
        <p:spPr>
          <a:xfrm>
            <a:off x="1029749" y="1878295"/>
            <a:ext cx="6102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the counts of points assigned to each cluster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cluster_counts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best_numerical_data[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the number of points assigned to each cluster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"Number of points assigned to each cluster:"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(cluster_counts)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3B51D-0765-FB49-9EBF-05B09383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70" y="3640326"/>
            <a:ext cx="472505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49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497884"/>
            <a:ext cx="6903076" cy="5741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KMEDOIDS on worst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5247-A1CF-8DAD-945B-21CECB8F963B}"/>
              </a:ext>
            </a:extLst>
          </p:cNvPr>
          <p:cNvSpPr txBox="1"/>
          <p:nvPr/>
        </p:nvSpPr>
        <p:spPr>
          <a:xfrm>
            <a:off x="1147195" y="1881842"/>
            <a:ext cx="61029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Number of clusters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KMedoids(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.fit(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cluster 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.labels_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cluster labels to the DataFrame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kmedoids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.cluster_centers_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cluster assignments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B50CB7-4C84-4108-ADC1-8FD4FBC8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94" y="3127306"/>
            <a:ext cx="2743771" cy="257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2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Kmedoids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497884"/>
            <a:ext cx="6903076" cy="5741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Print number of points assigned to each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7E42-9365-74FB-A31F-4E66A7975CE6}"/>
              </a:ext>
            </a:extLst>
          </p:cNvPr>
          <p:cNvSpPr txBox="1"/>
          <p:nvPr/>
        </p:nvSpPr>
        <p:spPr>
          <a:xfrm>
            <a:off x="914400" y="1873939"/>
            <a:ext cx="61029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the counts of points assigned to each cluster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 the number of points assigned to each cluster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"Number of points assigned to each cluster:"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74E1E-02BE-800B-E184-A36AE101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685837"/>
            <a:ext cx="5522638" cy="24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41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first 5000 column 	Ward (based on variances)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3BB85-E380-80FF-B6B2-95EBA476901F}"/>
              </a:ext>
            </a:extLst>
          </p:cNvPr>
          <p:cNvSpPr txBox="1"/>
          <p:nvPr/>
        </p:nvSpPr>
        <p:spPr>
          <a:xfrm>
            <a:off x="1792098" y="2178040"/>
            <a:ext cx="609460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Compute the hierarchical clustering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hierarchy.linkage(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iloc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5000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,:],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'ward'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Plot the dendrogram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hierarchy.dendrogram(</a:t>
            </a:r>
            <a:r>
              <a:rPr lang="en-US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'Hierarchical Clustering Dendrogram'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740F52-1EAB-AF53-F7A4-33053811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30" y="3258208"/>
            <a:ext cx="6752670" cy="35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best 10          	Single (Minimum)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48D8C-98C6-8EE1-6751-0D60F9C7437D}"/>
              </a:ext>
            </a:extLst>
          </p:cNvPr>
          <p:cNvSpPr txBox="1"/>
          <p:nvPr/>
        </p:nvSpPr>
        <p:spPr>
          <a:xfrm>
            <a:off x="1550564" y="2225698"/>
            <a:ext cx="867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'single'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minimum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9E27B-6DDC-6814-0D12-60C841189D65}"/>
              </a:ext>
            </a:extLst>
          </p:cNvPr>
          <p:cNvSpPr txBox="1"/>
          <p:nvPr/>
        </p:nvSpPr>
        <p:spPr>
          <a:xfrm>
            <a:off x="1550564" y="2553934"/>
            <a:ext cx="76906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'Single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75DAC-60DF-4679-EC88-3C8384EF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82" y="2531353"/>
            <a:ext cx="7301218" cy="4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5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3567" cy="12826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br>
              <a:rPr lang="en-US" dirty="0"/>
            </a:br>
            <a:r>
              <a:rPr lang="en-US" sz="1800" dirty="0"/>
              <a:t>Unlocking Passenger Satisfaction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35DFC6-C42F-B248-54F5-FE77C24CF1E2}"/>
              </a:ext>
            </a:extLst>
          </p:cNvPr>
          <p:cNvSpPr txBox="1">
            <a:spLocks/>
          </p:cNvSpPr>
          <p:nvPr/>
        </p:nvSpPr>
        <p:spPr>
          <a:xfrm>
            <a:off x="554720" y="1159079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5. Key Insights:</a:t>
            </a:r>
          </a:p>
          <a:p>
            <a:r>
              <a:rPr lang="en-US" sz="1800" dirty="0"/>
              <a:t>	</a:t>
            </a:r>
            <a:r>
              <a:rPr lang="en-US" sz="1600" dirty="0"/>
              <a:t>Our analysis reveals crucial factors influencing passenger satisfaction, guiding targeted interventions for service enhancement.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8D1A6-3368-D3CE-E728-1B6530BC4AC4}"/>
              </a:ext>
            </a:extLst>
          </p:cNvPr>
          <p:cNvSpPr txBox="1">
            <a:spLocks/>
          </p:cNvSpPr>
          <p:nvPr/>
        </p:nvSpPr>
        <p:spPr>
          <a:xfrm>
            <a:off x="554720" y="2346122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6. Documentation: </a:t>
            </a:r>
          </a:p>
          <a:p>
            <a:r>
              <a:rPr lang="en-US" sz="1800" dirty="0"/>
              <a:t>	</a:t>
            </a:r>
            <a:r>
              <a:rPr lang="en-US" sz="1600" dirty="0"/>
              <a:t>Every step of our journey has been documented for transparency and reproducibility.</a:t>
            </a:r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648F53-EB8C-3A1E-2557-0318F24921E0}"/>
              </a:ext>
            </a:extLst>
          </p:cNvPr>
          <p:cNvSpPr txBox="1">
            <a:spLocks/>
          </p:cNvSpPr>
          <p:nvPr/>
        </p:nvSpPr>
        <p:spPr>
          <a:xfrm>
            <a:off x="554720" y="3533164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7. Report and Presentation: </a:t>
            </a:r>
          </a:p>
          <a:p>
            <a:r>
              <a:rPr lang="en-US" sz="1800" dirty="0"/>
              <a:t> 	</a:t>
            </a:r>
            <a:r>
              <a:rPr lang="en-US" sz="1600" dirty="0"/>
              <a:t>Our findings are synthesized into a concise report and dynamic presentation, ready to inform strategic decisions and drive positive change.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F470B-B2E9-93D3-3937-91FC665A7C6C}"/>
              </a:ext>
            </a:extLst>
          </p:cNvPr>
          <p:cNvSpPr txBox="1">
            <a:spLocks/>
          </p:cNvSpPr>
          <p:nvPr/>
        </p:nvSpPr>
        <p:spPr>
          <a:xfrm>
            <a:off x="554720" y="5178281"/>
            <a:ext cx="10083567" cy="128268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 summary:</a:t>
            </a:r>
          </a:p>
          <a:p>
            <a:r>
              <a:rPr lang="en-US" sz="1800" dirty="0"/>
              <a:t> 	 </a:t>
            </a:r>
            <a:r>
              <a:rPr lang="en-US" sz="1600" dirty="0"/>
              <a:t>our data mining journey equips stakeholders with actionable insights to elevate passenger satisfaction and ensure sustained success in the airline industry.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6363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best 10          	Complete (Maximum)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6600E-F992-4935-033E-6C27D622BCA0}"/>
              </a:ext>
            </a:extLst>
          </p:cNvPr>
          <p:cNvSpPr txBox="1"/>
          <p:nvPr/>
        </p:nvSpPr>
        <p:spPr>
          <a:xfrm>
            <a:off x="1550564" y="2289924"/>
            <a:ext cx="8456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Z2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'complete'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maximum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60821-6919-11DD-8D8B-AB4B40984C4C}"/>
              </a:ext>
            </a:extLst>
          </p:cNvPr>
          <p:cNvSpPr txBox="1"/>
          <p:nvPr/>
        </p:nvSpPr>
        <p:spPr>
          <a:xfrm>
            <a:off x="1550564" y="2553934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Z2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Compelete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40374-C84B-84BA-057C-EAB3822F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229" y="2637680"/>
            <a:ext cx="7183772" cy="42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2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best 10          	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254D1-0846-C24E-8D75-50A6503DBD7B}"/>
              </a:ext>
            </a:extLst>
          </p:cNvPr>
          <p:cNvSpPr txBox="1"/>
          <p:nvPr/>
        </p:nvSpPr>
        <p:spPr>
          <a:xfrm>
            <a:off x="1736521" y="2225698"/>
            <a:ext cx="8311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Z3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'average'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average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AD23E-5E10-879B-C8CC-57A879375295}"/>
              </a:ext>
            </a:extLst>
          </p:cNvPr>
          <p:cNvSpPr txBox="1"/>
          <p:nvPr/>
        </p:nvSpPr>
        <p:spPr>
          <a:xfrm>
            <a:off x="1736521" y="2472141"/>
            <a:ext cx="90412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Z3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'Average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BB2F2-6AD9-EB3B-CCC8-B6FC16E4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83" y="2533474"/>
            <a:ext cx="6919817" cy="4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30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best 10          	Ward (Variance)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3139F-2C27-5582-9CBD-240895429EF3}"/>
              </a:ext>
            </a:extLst>
          </p:cNvPr>
          <p:cNvSpPr txBox="1"/>
          <p:nvPr/>
        </p:nvSpPr>
        <p:spPr>
          <a:xfrm>
            <a:off x="1786855" y="2229703"/>
            <a:ext cx="8303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Z4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'ward'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variance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9DA48-0C18-7D69-4248-5343B78AE12A}"/>
              </a:ext>
            </a:extLst>
          </p:cNvPr>
          <p:cNvSpPr txBox="1"/>
          <p:nvPr/>
        </p:nvSpPr>
        <p:spPr>
          <a:xfrm>
            <a:off x="1792098" y="2494913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Z4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'Ward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F6BFE-01A9-3C8E-FE2F-4B0EAA69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08" y="2537480"/>
            <a:ext cx="6907845" cy="43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38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worst 10          	Single (Minimum)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DE14F-8AD7-CFB1-A1FF-FFDB02CDAFBA}"/>
              </a:ext>
            </a:extLst>
          </p:cNvPr>
          <p:cNvSpPr txBox="1"/>
          <p:nvPr/>
        </p:nvSpPr>
        <p:spPr>
          <a:xfrm>
            <a:off x="1894164" y="2225698"/>
            <a:ext cx="8403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'single'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minimum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13054-85DD-F53E-B586-ADA291184323}"/>
              </a:ext>
            </a:extLst>
          </p:cNvPr>
          <p:cNvSpPr txBox="1"/>
          <p:nvPr/>
        </p:nvSpPr>
        <p:spPr>
          <a:xfrm>
            <a:off x="1894164" y="2501205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'Single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FBA376-6F0B-5A02-BA9D-A65FC3A0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84" y="2501205"/>
            <a:ext cx="6950516" cy="43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63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worst 10          	Complete (Maximum)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124E4-EF81-A2D3-99E2-C74D8DFA0A9F}"/>
              </a:ext>
            </a:extLst>
          </p:cNvPr>
          <p:cNvSpPr txBox="1"/>
          <p:nvPr/>
        </p:nvSpPr>
        <p:spPr>
          <a:xfrm>
            <a:off x="1916883" y="2225698"/>
            <a:ext cx="8563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Z2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'complete'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maximum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AAAEA-E1F2-41EC-A7E5-B3F39C95FE71}"/>
              </a:ext>
            </a:extLst>
          </p:cNvPr>
          <p:cNvSpPr txBox="1"/>
          <p:nvPr/>
        </p:nvSpPr>
        <p:spPr>
          <a:xfrm>
            <a:off x="1916883" y="2501205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Z2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Compelete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EFFD7-6223-3C91-8C34-303A29D6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4" y="2549838"/>
            <a:ext cx="6906936" cy="43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64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worst 10          	Average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287D0-D0C2-0FCE-82FD-5A875195A384}"/>
              </a:ext>
            </a:extLst>
          </p:cNvPr>
          <p:cNvSpPr txBox="1"/>
          <p:nvPr/>
        </p:nvSpPr>
        <p:spPr>
          <a:xfrm>
            <a:off x="1888223" y="2260644"/>
            <a:ext cx="8386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Z3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'average'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average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9D57-7E55-04C1-7D11-95D74F0D1D36}"/>
              </a:ext>
            </a:extLst>
          </p:cNvPr>
          <p:cNvSpPr txBox="1"/>
          <p:nvPr/>
        </p:nvSpPr>
        <p:spPr>
          <a:xfrm>
            <a:off x="1888223" y="2501205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Z3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'Average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C72FA7-F141-D72F-B309-D7E70BB1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787" y="2540786"/>
            <a:ext cx="6848213" cy="43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2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1650"/>
            <a:ext cx="9879437" cy="980844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Hierarchical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F71EB-61A0-51F8-92E9-7094D6C87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6883" y="1694394"/>
            <a:ext cx="5398317" cy="839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HIERARCHICAL on worst 10          	Ward (Variance)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80724-5221-0670-B289-B5602DAE4DA1}"/>
              </a:ext>
            </a:extLst>
          </p:cNvPr>
          <p:cNvSpPr txBox="1"/>
          <p:nvPr/>
        </p:nvSpPr>
        <p:spPr>
          <a:xfrm>
            <a:off x="1916883" y="2229703"/>
            <a:ext cx="849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Z4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linkage(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'ward'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euclidean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variance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6673-9CBB-154F-46ED-16183EB39B1D}"/>
              </a:ext>
            </a:extLst>
          </p:cNvPr>
          <p:cNvSpPr txBox="1"/>
          <p:nvPr/>
        </p:nvSpPr>
        <p:spPr>
          <a:xfrm>
            <a:off x="1916883" y="2482330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dendrogram(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Z4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'Ward Dendrogram'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'Sample Index'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'Distance'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E747CE-3B7C-2B39-B4BC-0866CBE3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40" y="2487406"/>
            <a:ext cx="7041160" cy="43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1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127D6-9EAA-DF5A-6074-BF01E1C748C8}"/>
              </a:ext>
            </a:extLst>
          </p:cNvPr>
          <p:cNvSpPr txBox="1"/>
          <p:nvPr/>
        </p:nvSpPr>
        <p:spPr>
          <a:xfrm>
            <a:off x="1799437" y="1904383"/>
            <a:ext cx="956135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ctrl.Antecedent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'Departure and Arrival Time Convenience'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ctrl.Antecedent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'Ease of Online Booking'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ctrl.Antecedent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'Check-in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'Online Boarding'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'Gate Location'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'On-board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'Seat Comfort'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'Leg Room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'Cleanliness'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'Food and Drink'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ctrl.Antecedent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'In-flight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ctrl.Antecedent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'In-flight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Wifi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'In-flight Entertainment'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ctrl.Antecedent(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'Baggage Handling'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ctrl.Consequent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19F1C2-F181-2BFB-F534-85F0C729464B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Define linguistic variables and terms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19F1C2-F181-2BFB-F534-85F0C729464B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Define Membership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5D4A8-AD9B-7EE5-481C-EDC25AA83FF8}"/>
              </a:ext>
            </a:extLst>
          </p:cNvPr>
          <p:cNvSpPr txBox="1"/>
          <p:nvPr/>
        </p:nvSpPr>
        <p:spPr>
          <a:xfrm>
            <a:off x="2027340" y="1848267"/>
            <a:ext cx="9754299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fuzz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.trimf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5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.universe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5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26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19F1C2-F181-2BFB-F534-85F0C729464B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Define FUZZY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224C7-590A-C75C-E03B-3F940F65D811}"/>
              </a:ext>
            </a:extLst>
          </p:cNvPr>
          <p:cNvSpPr txBox="1"/>
          <p:nvPr/>
        </p:nvSpPr>
        <p:spPr>
          <a:xfrm>
            <a:off x="1668837" y="1763260"/>
            <a:ext cx="90160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rule1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ctrl.Rule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'low'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rule2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ctrl.Rule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'medium'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rule3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ctrl.Rule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dep_arriv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online_boarding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gate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on_board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leg_room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food_drink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in_flight_wifi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in_flight_ent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bag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'high'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029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912" y="-121104"/>
            <a:ext cx="5259554" cy="2495028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Team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190" y="3263465"/>
            <a:ext cx="3707934" cy="1375647"/>
          </a:xfrm>
        </p:spPr>
        <p:txBody>
          <a:bodyPr/>
          <a:lstStyle/>
          <a:p>
            <a:r>
              <a:rPr lang="en-US" dirty="0"/>
              <a:t>Yehia Tarek</a:t>
            </a:r>
          </a:p>
          <a:p>
            <a:r>
              <a:rPr lang="en-US" dirty="0"/>
              <a:t>2205062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DED3313-FCD2-69F6-DD6F-8EDEC1E004AF}"/>
              </a:ext>
            </a:extLst>
          </p:cNvPr>
          <p:cNvSpPr txBox="1">
            <a:spLocks/>
          </p:cNvSpPr>
          <p:nvPr/>
        </p:nvSpPr>
        <p:spPr>
          <a:xfrm>
            <a:off x="7109320" y="3263465"/>
            <a:ext cx="3707934" cy="13756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Sara Ahmed</a:t>
            </a:r>
          </a:p>
          <a:p>
            <a:r>
              <a:rPr lang="en-US" dirty="0"/>
              <a:t>2205094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21A19F-F2A3-F5A3-3BE5-0AAEE841CDB0}"/>
              </a:ext>
            </a:extLst>
          </p:cNvPr>
          <p:cNvSpPr txBox="1">
            <a:spLocks/>
          </p:cNvSpPr>
          <p:nvPr/>
        </p:nvSpPr>
        <p:spPr>
          <a:xfrm>
            <a:off x="1722190" y="4987053"/>
            <a:ext cx="3707934" cy="13756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Mohamed Essam</a:t>
            </a:r>
          </a:p>
          <a:p>
            <a:r>
              <a:rPr lang="en-US" dirty="0"/>
              <a:t>2205049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FD3A34-B04C-E4BE-9631-C45C3797D878}"/>
              </a:ext>
            </a:extLst>
          </p:cNvPr>
          <p:cNvSpPr txBox="1">
            <a:spLocks/>
          </p:cNvSpPr>
          <p:nvPr/>
        </p:nvSpPr>
        <p:spPr>
          <a:xfrm>
            <a:off x="7192689" y="4717261"/>
            <a:ext cx="3707934" cy="13756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Rana Ashraf</a:t>
            </a:r>
          </a:p>
          <a:p>
            <a:r>
              <a:rPr lang="en-US" dirty="0"/>
              <a:t>2205019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19F1C2-F181-2BFB-F534-85F0C729464B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Create FUZZY control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811C4-3992-AD61-5D5C-45D0DB72AA2B}"/>
              </a:ext>
            </a:extLst>
          </p:cNvPr>
          <p:cNvSpPr txBox="1"/>
          <p:nvPr/>
        </p:nvSpPr>
        <p:spPr>
          <a:xfrm>
            <a:off x="1736521" y="1860423"/>
            <a:ext cx="805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satisfaction_ctrl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ctrl.ControlSystem([rule1, rule2, rule3])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satisfaction_level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ctrl.ControlSystemSimulation(satisfaction_ctrl)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A2A3-1ABA-AA29-CC48-6244783FEA91}"/>
              </a:ext>
            </a:extLst>
          </p:cNvPr>
          <p:cNvSpPr txBox="1"/>
          <p:nvPr/>
        </p:nvSpPr>
        <p:spPr>
          <a:xfrm>
            <a:off x="1736521" y="2123007"/>
            <a:ext cx="84540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input_types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'Departure and Arrival Time Convenience'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'Ease of Online Booking'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'Check-in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'Online Boarding'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'Gate Location'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'On-board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'Seat Comfort'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'Leg Room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'Cleanliness'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'Food and Drink'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'In-flight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'In-flight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Wifi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Service'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'In-flight Entertainment'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'Baggage Handling'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521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19F1C2-F181-2BFB-F534-85F0C729464B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Iterate over 10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A0CE4-6D89-B65A-CF2E-215374D83D99}"/>
              </a:ext>
            </a:extLst>
          </p:cNvPr>
          <p:cNvSpPr txBox="1"/>
          <p:nvPr/>
        </p:nvSpPr>
        <p:spPr>
          <a:xfrm>
            <a:off x="1728131" y="1870580"/>
            <a:ext cx="948585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#iterate over 10 rows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'Customer 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= 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zip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14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input_types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#iterate over columns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best_numerical_data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input_types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iloc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iloc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satisfaction_level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.input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rating= 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Compute satisfaction level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satisfaction_level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.compute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Output satisfaction level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"Satisfaction Level of customer 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satisfaction_level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.output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18508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2C8F-4DB9-9C22-5DA6-75D7C96027BE}"/>
              </a:ext>
            </a:extLst>
          </p:cNvPr>
          <p:cNvSpPr txBox="1"/>
          <p:nvPr/>
        </p:nvSpPr>
        <p:spPr>
          <a:xfrm>
            <a:off x="1528894" y="155596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Customer 0 = Satisfaction Level of customer 2.487179487179487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3C228-2BA1-A378-7EB9-C4472B2E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92" y="1962440"/>
            <a:ext cx="6475944" cy="48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7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2C8F-4DB9-9C22-5DA6-75D7C96027BE}"/>
              </a:ext>
            </a:extLst>
          </p:cNvPr>
          <p:cNvSpPr txBox="1"/>
          <p:nvPr/>
        </p:nvSpPr>
        <p:spPr>
          <a:xfrm>
            <a:off x="1528894" y="155596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Customer 1 = Satisfaction Level of customer 2.5757575757575752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ADFE5-21E4-C170-0B24-897DF616C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180" y="1911706"/>
            <a:ext cx="6543056" cy="49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5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2C8F-4DB9-9C22-5DA6-75D7C96027BE}"/>
              </a:ext>
            </a:extLst>
          </p:cNvPr>
          <p:cNvSpPr txBox="1"/>
          <p:nvPr/>
        </p:nvSpPr>
        <p:spPr>
          <a:xfrm>
            <a:off x="1528894" y="155596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Customer 2 = Satisfaction Level of customer 3.1470588235294117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F8C98-721B-FE0F-FBE1-763B6155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44" y="1890586"/>
            <a:ext cx="6583431" cy="49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38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30B6B-0E01-DBD7-56A2-B27BF30C5FBB}"/>
              </a:ext>
            </a:extLst>
          </p:cNvPr>
          <p:cNvSpPr txBox="1"/>
          <p:nvPr/>
        </p:nvSpPr>
        <p:spPr>
          <a:xfrm>
            <a:off x="1668837" y="16525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seat_comfort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.view()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D4D9E-0364-1604-ABB6-A6EA1045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218" y="1652523"/>
            <a:ext cx="7938782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2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E0F04-1FB1-EB98-F4CA-C1161794F6A3}"/>
              </a:ext>
            </a:extLst>
          </p:cNvPr>
          <p:cNvSpPr txBox="1"/>
          <p:nvPr/>
        </p:nvSpPr>
        <p:spPr>
          <a:xfrm>
            <a:off x="1668837" y="156024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cleanliness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.view()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6B21D-E037-DDDE-4059-E87145E2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83" y="1618519"/>
            <a:ext cx="806461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2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37" y="428815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Fuzzy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87A14-8E29-5FA9-01CE-5E3D8D7B6346}"/>
              </a:ext>
            </a:extLst>
          </p:cNvPr>
          <p:cNvSpPr txBox="1"/>
          <p:nvPr/>
        </p:nvSpPr>
        <p:spPr>
          <a:xfrm>
            <a:off x="1668837" y="142856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satisfaction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4749F-2589-B2D0-78E1-94ACF979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51" y="1535184"/>
            <a:ext cx="7952764" cy="53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72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3064" y="3609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Kmeans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Visualizing the optimal k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4A778-2D77-2A40-0DB4-FE1320FC0840}"/>
              </a:ext>
            </a:extLst>
          </p:cNvPr>
          <p:cNvSpPr txBox="1"/>
          <p:nvPr/>
        </p:nvSpPr>
        <p:spPr>
          <a:xfrm>
            <a:off x="1799437" y="1991222"/>
            <a:ext cx="81173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inertia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 </a:t>
            </a:r>
            <a:endParaRPr lang="en-US" sz="1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inertia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inertia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inertia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'Number of clusters'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'Inertia'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AF12F0-3DB6-EFA6-B52B-710FB4B7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53" y="2533056"/>
            <a:ext cx="5782647" cy="43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3064" y="3609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Kmeans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We chose k = 3 from the previous plot</a:t>
            </a:r>
          </a:p>
          <a:p>
            <a:pPr marL="285750" indent="-285750"/>
            <a:r>
              <a:rPr lang="en-US" sz="2000" dirty="0"/>
              <a:t>Applying KMEANS with k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AEDA6-E277-1471-0803-C55380450EA3}"/>
              </a:ext>
            </a:extLst>
          </p:cNvPr>
          <p:cNvSpPr txBox="1"/>
          <p:nvPr/>
        </p:nvSpPr>
        <p:spPr>
          <a:xfrm>
            <a:off x="1883328" y="2367796"/>
            <a:ext cx="80492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centroids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3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85487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8680" y="1359516"/>
            <a:ext cx="7965460" cy="503733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Attributes: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ID: Unique identifier for each passenger.</a:t>
            </a:r>
          </a:p>
          <a:p>
            <a:pPr marL="0" indent="0">
              <a:buNone/>
            </a:pPr>
            <a:r>
              <a:rPr lang="en-US" dirty="0"/>
              <a:t>Gender: Male or Female.</a:t>
            </a:r>
          </a:p>
          <a:p>
            <a:pPr marL="0" indent="0">
              <a:buNone/>
            </a:pPr>
            <a:r>
              <a:rPr lang="en-US" dirty="0"/>
              <a:t>Age: Age of the passenger.</a:t>
            </a:r>
          </a:p>
          <a:p>
            <a:pPr marL="0" indent="0">
              <a:buNone/>
            </a:pPr>
            <a:r>
              <a:rPr lang="en-US" dirty="0"/>
              <a:t>Customer Type: Whether the passenger is a first-time or returning customer.</a:t>
            </a:r>
          </a:p>
          <a:p>
            <a:pPr marL="0" indent="0">
              <a:buNone/>
            </a:pPr>
            <a:r>
              <a:rPr lang="en-US" dirty="0"/>
              <a:t>Type of Travel: Purpose of travel, likely Business or Personal.</a:t>
            </a:r>
          </a:p>
          <a:p>
            <a:pPr marL="0" indent="0">
              <a:buNone/>
            </a:pPr>
            <a:r>
              <a:rPr lang="en-US" dirty="0"/>
              <a:t>Class: Class of service (e.g., Business class).</a:t>
            </a:r>
          </a:p>
          <a:p>
            <a:pPr marL="0" indent="0">
              <a:buNone/>
            </a:pPr>
            <a:r>
              <a:rPr lang="en-US" dirty="0"/>
              <a:t>Flight Distance: Distance of the flight in kilometers.</a:t>
            </a:r>
          </a:p>
          <a:p>
            <a:pPr marL="0" indent="0">
              <a:buNone/>
            </a:pPr>
            <a:r>
              <a:rPr lang="en-US" dirty="0"/>
              <a:t>Departure Delay: Delay in minutes at departure.</a:t>
            </a:r>
          </a:p>
          <a:p>
            <a:pPr marL="0" indent="0">
              <a:buNone/>
            </a:pPr>
            <a:r>
              <a:rPr lang="en-US" dirty="0"/>
              <a:t>Arrival Delay: Delay in minutes at arrival.</a:t>
            </a:r>
          </a:p>
          <a:p>
            <a:pPr marL="0" indent="0">
              <a:buNone/>
            </a:pPr>
            <a:r>
              <a:rPr lang="en-US" dirty="0"/>
              <a:t>Departure and Arrival Time Convenience: Rating of convenience related to departure and arrival times.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3064" y="3609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Kmeans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Printing the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522FA-2B96-4633-B509-857A3E543E17}"/>
              </a:ext>
            </a:extLst>
          </p:cNvPr>
          <p:cNvSpPr txBox="1"/>
          <p:nvPr/>
        </p:nvSpPr>
        <p:spPr>
          <a:xfrm>
            <a:off x="1799437" y="1910755"/>
            <a:ext cx="6451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"Cluster Centroids:"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centroids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"Counts per Cluster:"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'Cluster'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value_counts</a:t>
            </a:r>
            <a:r>
              <a:rPr lang="en-US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C54F5-7C66-8B92-5F50-57133BB7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01" y="3115628"/>
            <a:ext cx="4932727" cy="37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3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4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Logistic regression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54D82-0DA0-60D2-767C-44E0ABACE299}"/>
              </a:ext>
            </a:extLst>
          </p:cNvPr>
          <p:cNvSpPr txBox="1"/>
          <p:nvPr/>
        </p:nvSpPr>
        <p:spPr>
          <a:xfrm>
            <a:off x="1736520" y="1860423"/>
            <a:ext cx="10612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'Satisfaction’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 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train_test_split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test_size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0.3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LogisticRegression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classification_report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"Accuracy:"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"%"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19F24-8ACF-0A5F-2098-F30A640F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45" y="4152901"/>
            <a:ext cx="68207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9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4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Logistic regression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7DAE-211D-7862-C783-BA688C4086AB}"/>
              </a:ext>
            </a:extLst>
          </p:cNvPr>
          <p:cNvSpPr txBox="1"/>
          <p:nvPr/>
        </p:nvSpPr>
        <p:spPr>
          <a:xfrm>
            <a:off x="1327908" y="1440883"/>
            <a:ext cx="61071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Calculating confusion matrix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"Confusion Matrix:"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Plotting confusion matrix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heatmap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annot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cmap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"Blues"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cbar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"Predicted labels"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 labels"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"Confusion Matrix"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E1186-C8FF-7A9D-3BCF-4D224D95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09" y="2086950"/>
            <a:ext cx="5950591" cy="47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7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4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Decision tree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3AE48-64EB-00F0-8933-55D82CC72804}"/>
              </a:ext>
            </a:extLst>
          </p:cNvPr>
          <p:cNvSpPr txBox="1"/>
          <p:nvPr/>
        </p:nvSpPr>
        <p:spPr>
          <a:xfrm>
            <a:off x="2094451" y="1298273"/>
            <a:ext cx="80030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numerical_cols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'Satisfaction'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train_test_split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dtree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DecisionTreeClassifier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dtree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dtree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classification_report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accuracy_score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"Accuracy:"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accuracy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"%"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C605F-166F-6F79-C017-DA83D7A7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19" y="4513276"/>
            <a:ext cx="6003493" cy="23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6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488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rgbClr val="BC2629"/>
                </a:solidFill>
              </a:rPr>
              <a:t>Decision tree (Bonus)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98CEBE-7E05-EE86-CB66-E4252FD02C7C}"/>
              </a:ext>
            </a:extLst>
          </p:cNvPr>
          <p:cNvSpPr txBox="1">
            <a:spLocks/>
          </p:cNvSpPr>
          <p:nvPr/>
        </p:nvSpPr>
        <p:spPr>
          <a:xfrm>
            <a:off x="1799437" y="1440883"/>
            <a:ext cx="7478787" cy="83908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41D17-7955-CD78-FD9C-60EFBF053383}"/>
              </a:ext>
            </a:extLst>
          </p:cNvPr>
          <p:cNvSpPr txBox="1"/>
          <p:nvPr/>
        </p:nvSpPr>
        <p:spPr>
          <a:xfrm>
            <a:off x="2072081" y="1440883"/>
            <a:ext cx="6107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"Confusion Matrix:"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heatmap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annot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"d"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cmap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"Blues"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cbar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xlabel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"Predicted labels"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ylabel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"True labels"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"Confusion Matrix"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85512-B827-36B8-3EF3-5CED7169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43" y="3018232"/>
            <a:ext cx="5061358" cy="38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66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679346"/>
            <a:ext cx="6618913" cy="368901"/>
          </a:xfrm>
        </p:spPr>
        <p:txBody>
          <a:bodyPr>
            <a:normAutofit/>
          </a:bodyPr>
          <a:lstStyle/>
          <a:p>
            <a:r>
              <a:rPr lang="fi-FI" sz="1000" b="1" i="0" dirty="0">
                <a:solidFill>
                  <a:srgbClr val="555555"/>
                </a:solidFill>
                <a:effectLst/>
                <a:highlight>
                  <a:srgbClr val="F0F0F0"/>
                </a:highlight>
                <a:latin typeface="Arial" panose="020B0604020202020204" pitchFamily="34" charset="0"/>
              </a:rPr>
              <a:t>© 2024 Yehia – Sara – Rana - Mohammed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85487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7624" y="1363461"/>
            <a:ext cx="7965460" cy="5037339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Rating Attributes: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On-board Service</a:t>
            </a:r>
          </a:p>
          <a:p>
            <a:pPr marL="0" indent="0">
              <a:buNone/>
            </a:pPr>
            <a:r>
              <a:rPr lang="en-US" dirty="0"/>
              <a:t>Seat Comfort</a:t>
            </a:r>
          </a:p>
          <a:p>
            <a:pPr marL="0" indent="0">
              <a:buNone/>
            </a:pPr>
            <a:r>
              <a:rPr lang="en-US" dirty="0"/>
              <a:t>Leg Room Service</a:t>
            </a:r>
          </a:p>
          <a:p>
            <a:pPr marL="0" indent="0">
              <a:buNone/>
            </a:pPr>
            <a:r>
              <a:rPr lang="en-US" dirty="0"/>
              <a:t>Cleanliness</a:t>
            </a:r>
          </a:p>
          <a:p>
            <a:pPr marL="0" indent="0">
              <a:buNone/>
            </a:pPr>
            <a:r>
              <a:rPr lang="en-US" dirty="0"/>
              <a:t>Food and Drink</a:t>
            </a:r>
          </a:p>
          <a:p>
            <a:pPr marL="0" indent="0">
              <a:buNone/>
            </a:pPr>
            <a:r>
              <a:rPr lang="en-US" dirty="0"/>
              <a:t>In-flight Service</a:t>
            </a:r>
          </a:p>
          <a:p>
            <a:pPr marL="0" indent="0">
              <a:buNone/>
            </a:pPr>
            <a:r>
              <a:rPr lang="en-US" dirty="0"/>
              <a:t>In-flight WIFI Service</a:t>
            </a:r>
          </a:p>
          <a:p>
            <a:pPr marL="0" indent="0">
              <a:buNone/>
            </a:pPr>
            <a:r>
              <a:rPr lang="en-US" dirty="0"/>
              <a:t>In-flight Entertainment</a:t>
            </a:r>
          </a:p>
          <a:p>
            <a:pPr marL="0" indent="0">
              <a:buNone/>
            </a:pPr>
            <a:r>
              <a:rPr lang="en-US" dirty="0"/>
              <a:t>Baggage Handling</a:t>
            </a:r>
          </a:p>
        </p:txBody>
      </p:sp>
    </p:spTree>
    <p:extLst>
      <p:ext uri="{BB962C8B-B14F-4D97-AF65-F5344CB8AC3E}">
        <p14:creationId xmlns:p14="http://schemas.microsoft.com/office/powerpoint/2010/main" val="18645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85487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1378" y="1279652"/>
            <a:ext cx="7965460" cy="14048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Target Variable:</a:t>
            </a:r>
          </a:p>
          <a:p>
            <a:pPr marL="338328" lvl="1" indent="0">
              <a:buNone/>
            </a:pPr>
            <a:r>
              <a:rPr lang="en-US" dirty="0"/>
              <a:t>Satisfaction: Indicates whether the passenger was satisfied or not (e.g., Satisfied, Neutral or Dissatisfied).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670748-79BE-B734-DDFF-C236211E6D2E}"/>
              </a:ext>
            </a:extLst>
          </p:cNvPr>
          <p:cNvSpPr txBox="1">
            <a:spLocks/>
          </p:cNvSpPr>
          <p:nvPr/>
        </p:nvSpPr>
        <p:spPr>
          <a:xfrm>
            <a:off x="3561378" y="2481374"/>
            <a:ext cx="7965460" cy="1404826"/>
          </a:xfrm>
          <a:prstGeom prst="rect">
            <a:avLst/>
          </a:prstGeom>
        </p:spPr>
        <p:txBody>
          <a:bodyPr vert="horz" lIns="91440" tIns="0" rIns="91440" bIns="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Statistics: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The dataset contains 10 rows.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It seems to be a subset of a larger dataset, as indicated by the relatively small number of entries.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377627-9F38-5F8E-9086-533C15FAE747}"/>
              </a:ext>
            </a:extLst>
          </p:cNvPr>
          <p:cNvSpPr txBox="1">
            <a:spLocks/>
          </p:cNvSpPr>
          <p:nvPr/>
        </p:nvSpPr>
        <p:spPr>
          <a:xfrm>
            <a:off x="3561378" y="3886200"/>
            <a:ext cx="7965460" cy="278051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Potential Insights: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There might be patterns in satisfaction levels based on factors like gender, age, or class of service.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Analysis could reveal which onboard services have the most significant impact on overall satisfaction.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Understanding the relationship between flight distance and satisfaction could be valuable for airline service improvement.</a:t>
            </a:r>
          </a:p>
        </p:txBody>
      </p:sp>
    </p:spTree>
    <p:extLst>
      <p:ext uri="{BB962C8B-B14F-4D97-AF65-F5344CB8AC3E}">
        <p14:creationId xmlns:p14="http://schemas.microsoft.com/office/powerpoint/2010/main" val="6709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85487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 On the dataset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377627-9F38-5F8E-9086-533C15FAE747}"/>
              </a:ext>
            </a:extLst>
          </p:cNvPr>
          <p:cNvSpPr txBox="1">
            <a:spLocks/>
          </p:cNvSpPr>
          <p:nvPr/>
        </p:nvSpPr>
        <p:spPr>
          <a:xfrm>
            <a:off x="3561378" y="1583768"/>
            <a:ext cx="7965460" cy="371807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Summary: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Most passengers are returning customers.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The majority seem to be traveling for business purposes.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Flight distances vary, ranging from relatively short to longer flights.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Delays at departure and arrival are present but not consistent across all passengers.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Ratings for onboard services vary across different aspects, with generally high ratings observed.</a:t>
            </a:r>
          </a:p>
          <a:p>
            <a:pPr marL="338328" lvl="1" indent="0">
              <a:buFont typeface="Arial" panose="020B0604020202020204" pitchFamily="34" charset="0"/>
              <a:buNone/>
            </a:pPr>
            <a:r>
              <a:rPr lang="en-US" dirty="0"/>
              <a:t>Overall satisfaction varies among passengers, with some being satisfied and others neutral or dissatisfied.</a:t>
            </a:r>
          </a:p>
        </p:txBody>
      </p:sp>
    </p:spTree>
    <p:extLst>
      <p:ext uri="{BB962C8B-B14F-4D97-AF65-F5344CB8AC3E}">
        <p14:creationId xmlns:p14="http://schemas.microsoft.com/office/powerpoint/2010/main" val="2401292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{23956673-6AFD-4BD7-8391-E0002EE3C46D}tf78438558_win32</Template>
  <TotalTime>558</TotalTime>
  <Words>5700</Words>
  <Application>Microsoft Office PowerPoint</Application>
  <PresentationFormat>Widescreen</PresentationFormat>
  <Paragraphs>566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 Black</vt:lpstr>
      <vt:lpstr>Calibri</vt:lpstr>
      <vt:lpstr>Consolas</vt:lpstr>
      <vt:lpstr>Sabon Next LT</vt:lpstr>
      <vt:lpstr>Custom</vt:lpstr>
      <vt:lpstr>DATA MINING presentation final project</vt:lpstr>
      <vt:lpstr>agenda</vt:lpstr>
      <vt:lpstr>Introduction Unlocking Passenger Satisfaction</vt:lpstr>
      <vt:lpstr>Introduction Unlocking Passenger Satisfaction</vt:lpstr>
      <vt:lpstr>Team</vt:lpstr>
      <vt:lpstr>Overview On the dataset</vt:lpstr>
      <vt:lpstr>Overview On the dataset</vt:lpstr>
      <vt:lpstr>Overview On the dataset</vt:lpstr>
      <vt:lpstr>Overview On the dataset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Cleaning</vt:lpstr>
      <vt:lpstr>Extra Operations  (bonus)</vt:lpstr>
      <vt:lpstr>Extra Operations  (bonus)</vt:lpstr>
      <vt:lpstr>Extra Operations  (bonus)</vt:lpstr>
      <vt:lpstr>Extra Operations  (bonus)</vt:lpstr>
      <vt:lpstr>Extra Operations  (bonus)</vt:lpstr>
      <vt:lpstr>Kmedoids</vt:lpstr>
      <vt:lpstr>Kmedoids</vt:lpstr>
      <vt:lpstr>Kmedoids</vt:lpstr>
      <vt:lpstr>Kmedoids</vt:lpstr>
      <vt:lpstr>Kmedoids</vt:lpstr>
      <vt:lpstr>Kmedoids</vt:lpstr>
      <vt:lpstr>Kmedoids</vt:lpstr>
      <vt:lpstr>Hierarchical</vt:lpstr>
      <vt:lpstr>Hierarchical</vt:lpstr>
      <vt:lpstr>Hierarchical</vt:lpstr>
      <vt:lpstr>Hierarchical</vt:lpstr>
      <vt:lpstr>Hierarchical</vt:lpstr>
      <vt:lpstr>Hierarchical</vt:lpstr>
      <vt:lpstr>Hierarchical</vt:lpstr>
      <vt:lpstr>Hierarchical</vt:lpstr>
      <vt:lpstr>Hierarchical</vt:lpstr>
      <vt:lpstr>Fuzzy</vt:lpstr>
      <vt:lpstr>Fuzzy</vt:lpstr>
      <vt:lpstr>Fuzzy</vt:lpstr>
      <vt:lpstr>Fuzzy</vt:lpstr>
      <vt:lpstr>Fuzzy</vt:lpstr>
      <vt:lpstr>Fuzzy</vt:lpstr>
      <vt:lpstr>Fuzzy</vt:lpstr>
      <vt:lpstr>Fuzzy</vt:lpstr>
      <vt:lpstr>Fuzzy</vt:lpstr>
      <vt:lpstr>Fuzzy</vt:lpstr>
      <vt:lpstr>Fuzzy</vt:lpstr>
      <vt:lpstr>Kmeans (Bonus)</vt:lpstr>
      <vt:lpstr>Kmeans (Bonus)</vt:lpstr>
      <vt:lpstr>Kmeans (Bonus)</vt:lpstr>
      <vt:lpstr>Logistic regression (Bonus)</vt:lpstr>
      <vt:lpstr>Logistic regression (Bonus)</vt:lpstr>
      <vt:lpstr>Decision tree (Bonus)</vt:lpstr>
      <vt:lpstr>Decision tree (Bonus)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presentation final project</dc:title>
  <dc:subject/>
  <dc:creator>يحيي طارق محمد سليم</dc:creator>
  <cp:lastModifiedBy>يحيي طارق محمد سليم</cp:lastModifiedBy>
  <cp:revision>22</cp:revision>
  <dcterms:created xsi:type="dcterms:W3CDTF">2024-05-08T10:36:31Z</dcterms:created>
  <dcterms:modified xsi:type="dcterms:W3CDTF">2024-05-10T20:35:44Z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