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987" r:id="rId3"/>
    <p:sldId id="1070" r:id="rId4"/>
    <p:sldId id="257" r:id="rId5"/>
    <p:sldId id="258" r:id="rId6"/>
    <p:sldId id="717" r:id="rId7"/>
    <p:sldId id="718" r:id="rId8"/>
    <p:sldId id="720" r:id="rId9"/>
    <p:sldId id="719" r:id="rId10"/>
    <p:sldId id="721" r:id="rId11"/>
    <p:sldId id="722" r:id="rId12"/>
    <p:sldId id="723" r:id="rId13"/>
    <p:sldId id="725" r:id="rId14"/>
    <p:sldId id="724" r:id="rId15"/>
    <p:sldId id="726" r:id="rId16"/>
    <p:sldId id="728" r:id="rId17"/>
    <p:sldId id="72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guide id="7" pos="70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57"/>
    <a:srgbClr val="7BBB9E"/>
    <a:srgbClr val="4A9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33" autoAdjust="0"/>
    <p:restoredTop sz="94660"/>
  </p:normalViewPr>
  <p:slideViewPr>
    <p:cSldViewPr showGuides="1">
      <p:cViewPr varScale="1">
        <p:scale>
          <a:sx n="178" d="100"/>
          <a:sy n="178" d="100"/>
        </p:scale>
        <p:origin x="368" y="176"/>
      </p:cViewPr>
      <p:guideLst>
        <p:guide orient="horz" pos="2160"/>
        <p:guide pos="3839"/>
        <p:guide pos="1007"/>
        <p:guide pos="7055"/>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10/7/20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Princeton Consultants is an IT and management consulting firm that specializes in building production optimization systems.</a:t>
            </a:r>
          </a:p>
          <a:p>
            <a:endParaRPr lang="en-US" dirty="0"/>
          </a:p>
          <a:p>
            <a:r>
              <a:rPr lang="en-US" dirty="0"/>
              <a:t>Princeton was founded in 1981 and has successfully completed over 1800 projects and is a </a:t>
            </a:r>
            <a:r>
              <a:rPr lang="en-US" dirty="0" err="1"/>
              <a:t>Gurobi</a:t>
            </a:r>
            <a:r>
              <a:rPr lang="en-US" dirty="0"/>
              <a:t> optimization business partner.</a:t>
            </a:r>
          </a:p>
          <a:p>
            <a:endParaRPr lang="en-US" dirty="0"/>
          </a:p>
          <a:p>
            <a:r>
              <a:rPr lang="en-US" dirty="0"/>
              <a:t>With a full-time analytics focused professional staff with the senior staff averaging over 15 years of experience at delivering successful projects over many verticals, Princeton can deliver results for your company.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687662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1588" y="5638800"/>
            <a:ext cx="12188825" cy="1219200"/>
          </a:xfrm>
          <a:prstGeom prst="rect">
            <a:avLst/>
          </a:prstGeom>
          <a:solidFill>
            <a:srgbClr val="7BBB9E">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rgbClr val="4A9F7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9533143" cy="2680127"/>
          </a:xfrm>
        </p:spPr>
        <p:txBody>
          <a:bodyPr>
            <a:noAutofit/>
          </a:bodyPr>
          <a:lstStyle>
            <a:lvl1pPr>
              <a:defRPr sz="5400" b="0" i="0">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Subtitle 2"/>
          <p:cNvSpPr>
            <a:spLocks noGrp="1"/>
          </p:cNvSpPr>
          <p:nvPr>
            <p:ph type="subTitle" idx="1"/>
          </p:nvPr>
        </p:nvSpPr>
        <p:spPr>
          <a:xfrm>
            <a:off x="2428669" y="4344915"/>
            <a:ext cx="9533142" cy="1116085"/>
          </a:xfrm>
        </p:spPr>
        <p:txBody>
          <a:bodyPr>
            <a:normAutofit/>
          </a:bodyPr>
          <a:lstStyle>
            <a:lvl1pPr marL="0" indent="0" algn="l">
              <a:spcBef>
                <a:spcPts val="0"/>
              </a:spcBef>
              <a:buNone/>
              <a:defRPr sz="3200" b="0" i="0">
                <a:solidFill>
                  <a:schemeClr val="tx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defRPr>
            </a:lvl1pPr>
          </a:lstStyle>
          <a:p>
            <a:r>
              <a:rPr lang="en-US" dirty="0"/>
              <a:t>10/9/2020</a:t>
            </a:r>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Copyright © Princeton Consultants 2020 (V1.0)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pic>
        <p:nvPicPr>
          <p:cNvPr id="2050" name="Picture 2">
            <a:extLst>
              <a:ext uri="{FF2B5EF4-FFF2-40B4-BE49-F238E27FC236}">
                <a16:creationId xmlns:a16="http://schemas.microsoft.com/office/drawing/2014/main" id="{777C9C88-C8E3-4092-AC6C-79E22B0D3A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88" y="6034088"/>
            <a:ext cx="1162050" cy="504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434BC0D-1354-4D94-B8F1-ADB5EBE728C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4431" y="202252"/>
            <a:ext cx="6425620" cy="78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9/2/2020</a:t>
            </a:r>
            <a:endParaRPr/>
          </a:p>
        </p:txBody>
      </p:sp>
      <p:sp>
        <p:nvSpPr>
          <p:cNvPr id="5" name="Footer Placeholder 4"/>
          <p:cNvSpPr>
            <a:spLocks noGrp="1"/>
          </p:cNvSpPr>
          <p:nvPr>
            <p:ph type="ftr" sz="quarter" idx="11"/>
          </p:nvPr>
        </p:nvSpPr>
        <p:spPr/>
        <p:txBody>
          <a:bodyPr/>
          <a:lstStyle/>
          <a:p>
            <a:r>
              <a:rPr lang="en-US"/>
              <a:t>Copyright © Princeton Consultants 2020 (V1.0)</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rgbClr val="00725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rgbClr val="7BBB9E"/>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rgbClr val="4A9F7B">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rgbClr val="00725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9/2/2020</a:t>
            </a:r>
            <a:endParaRPr/>
          </a:p>
        </p:txBody>
      </p:sp>
      <p:sp>
        <p:nvSpPr>
          <p:cNvPr id="5" name="Footer Placeholder 4"/>
          <p:cNvSpPr>
            <a:spLocks noGrp="1"/>
          </p:cNvSpPr>
          <p:nvPr>
            <p:ph type="ftr" sz="quarter" idx="11"/>
          </p:nvPr>
        </p:nvSpPr>
        <p:spPr/>
        <p:txBody>
          <a:bodyPr/>
          <a:lstStyle/>
          <a:p>
            <a:r>
              <a:rPr lang="en-US"/>
              <a:t>Copyright © Princeton Consultants 2020 (V1.0)</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Title Slide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942E-69E0-4D63-811D-7D59D74DCC3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0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2pPr>
              <a:lnSpc>
                <a:spcPct val="100000"/>
              </a:lnSpc>
              <a:defRPr/>
            </a:lvl2pPr>
            <a:lvl3pPr>
              <a:lnSpc>
                <a:spcPct val="100000"/>
              </a:lnSpc>
              <a:defRPr/>
            </a:lvl3pPr>
            <a:lvl4pPr>
              <a:lnSpc>
                <a:spcPct val="100000"/>
              </a:lnSpc>
              <a:defRPr/>
            </a:lvl4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dirty="0"/>
              <a:t>10/9/2020</a:t>
            </a:r>
            <a:endParaRPr dirty="0"/>
          </a:p>
        </p:txBody>
      </p:sp>
      <p:sp>
        <p:nvSpPr>
          <p:cNvPr id="5" name="Footer Placeholder 4"/>
          <p:cNvSpPr>
            <a:spLocks noGrp="1"/>
          </p:cNvSpPr>
          <p:nvPr>
            <p:ph type="ftr" sz="quarter" idx="11"/>
          </p:nvPr>
        </p:nvSpPr>
        <p:spPr/>
        <p:txBody>
          <a:bodyPr/>
          <a:lstStyle/>
          <a:p>
            <a:r>
              <a:rPr lang="en-US"/>
              <a:t>Copyright © Princeton Consultants 2020 (V1.0)</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rgbClr val="7BBB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rgbClr val="00725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rgbClr val="7BBB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rgbClr val="00725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dirty="0"/>
              <a:t>Click to edit Master title style</a:t>
            </a:r>
            <a:endParaRPr dirty="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r>
              <a:rPr lang="en-US"/>
              <a:t>9/2/2020</a:t>
            </a:r>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Copyright © Princeton Consultants 2020 (V1.0)</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pic>
        <p:nvPicPr>
          <p:cNvPr id="3074" name="Picture 2">
            <a:extLst>
              <a:ext uri="{FF2B5EF4-FFF2-40B4-BE49-F238E27FC236}">
                <a16:creationId xmlns:a16="http://schemas.microsoft.com/office/drawing/2014/main" id="{165B05E6-FFC1-4BC7-A848-CC3A447B77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057" y="5995987"/>
            <a:ext cx="116205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r>
              <a:rPr lang="en-US"/>
              <a:t>9/2/2020</a:t>
            </a:r>
            <a:endParaRPr/>
          </a:p>
        </p:txBody>
      </p:sp>
      <p:sp>
        <p:nvSpPr>
          <p:cNvPr id="6" name="Footer Placeholder 5"/>
          <p:cNvSpPr>
            <a:spLocks noGrp="1"/>
          </p:cNvSpPr>
          <p:nvPr>
            <p:ph type="ftr" sz="quarter" idx="11"/>
          </p:nvPr>
        </p:nvSpPr>
        <p:spPr/>
        <p:txBody>
          <a:bodyPr/>
          <a:lstStyle/>
          <a:p>
            <a:r>
              <a:rPr lang="en-US"/>
              <a:t>Copyright © Princeton Consultants 2020 (V1.0)</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9/2/2020</a:t>
            </a:r>
            <a:endParaRPr/>
          </a:p>
        </p:txBody>
      </p:sp>
      <p:sp>
        <p:nvSpPr>
          <p:cNvPr id="8" name="Footer Placeholder 7"/>
          <p:cNvSpPr>
            <a:spLocks noGrp="1"/>
          </p:cNvSpPr>
          <p:nvPr>
            <p:ph type="ftr" sz="quarter" idx="11"/>
          </p:nvPr>
        </p:nvSpPr>
        <p:spPr/>
        <p:txBody>
          <a:bodyPr/>
          <a:lstStyle/>
          <a:p>
            <a:r>
              <a:rPr lang="en-US"/>
              <a:t>Copyright © Princeton Consultants 2020 (V1.0)</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Date Placeholder 2"/>
          <p:cNvSpPr>
            <a:spLocks noGrp="1"/>
          </p:cNvSpPr>
          <p:nvPr>
            <p:ph type="dt" sz="half" idx="10"/>
          </p:nvPr>
        </p:nvSpPr>
        <p:spPr/>
        <p:txBody>
          <a:bodyPr/>
          <a:lstStyle/>
          <a:p>
            <a:r>
              <a:rPr lang="en-US" dirty="0"/>
              <a:t>10/9/2020</a:t>
            </a:r>
            <a:endParaRPr dirty="0"/>
          </a:p>
        </p:txBody>
      </p:sp>
      <p:sp>
        <p:nvSpPr>
          <p:cNvPr id="4" name="Footer Placeholder 3"/>
          <p:cNvSpPr>
            <a:spLocks noGrp="1"/>
          </p:cNvSpPr>
          <p:nvPr>
            <p:ph type="ftr" sz="quarter" idx="11"/>
          </p:nvPr>
        </p:nvSpPr>
        <p:spPr/>
        <p:txBody>
          <a:bodyPr/>
          <a:lstStyle/>
          <a:p>
            <a:r>
              <a:rPr lang="en-US"/>
              <a:t>Copyright © Princeton Consultants 2020 (V1.0)</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rgbClr val="7BBB9E"/>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rgbClr val="00725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rgbClr val="7BBB9E">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rgbClr val="4A9F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r>
              <a:rPr lang="en-US" dirty="0"/>
              <a:t>10/9/2020</a:t>
            </a:r>
            <a:endParaRPr dirty="0"/>
          </a:p>
        </p:txBody>
      </p:sp>
      <p:sp>
        <p:nvSpPr>
          <p:cNvPr id="3" name="Footer Placeholder 2"/>
          <p:cNvSpPr>
            <a:spLocks noGrp="1"/>
          </p:cNvSpPr>
          <p:nvPr>
            <p:ph type="ftr" sz="quarter" idx="11"/>
          </p:nvPr>
        </p:nvSpPr>
        <p:spPr/>
        <p:txBody>
          <a:bodyPr/>
          <a:lstStyle/>
          <a:p>
            <a:r>
              <a:rPr lang="en-US"/>
              <a:t>Copyright © Princeton Consultants 2020 (V1.0)</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rgbClr val="7BBB9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rgbClr val="4A9F7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10/9/2020</a:t>
            </a:r>
            <a:endParaRPr dirty="0"/>
          </a:p>
        </p:txBody>
      </p:sp>
      <p:sp>
        <p:nvSpPr>
          <p:cNvPr id="6" name="Footer Placeholder 5"/>
          <p:cNvSpPr>
            <a:spLocks noGrp="1"/>
          </p:cNvSpPr>
          <p:nvPr>
            <p:ph type="ftr" sz="quarter" idx="11"/>
          </p:nvPr>
        </p:nvSpPr>
        <p:spPr/>
        <p:txBody>
          <a:bodyPr/>
          <a:lstStyle/>
          <a:p>
            <a:r>
              <a:rPr lang="en-US"/>
              <a:t>Copyright © Princeton Consultants 2020 (V1.0)</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rgbClr val="4A9F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rgbClr val="00725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rgbClr val="7BBB9E"/>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r>
              <a:rPr lang="en-US"/>
              <a:t>9/2/2020</a:t>
            </a:r>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Copyright © Princeton Consultants 2020 (V1.0)</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rgbClr val="7BBB9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gradFill flip="none" rotWithShape="1">
            <a:gsLst>
              <a:gs pos="0">
                <a:srgbClr val="7BBB9E"/>
              </a:gs>
              <a:gs pos="48000">
                <a:srgbClr val="007257"/>
              </a:gs>
              <a:gs pos="100000">
                <a:srgbClr val="4A9F7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gradFill flip="none" rotWithShape="1">
            <a:gsLst>
              <a:gs pos="0">
                <a:srgbClr val="4A9F7B"/>
              </a:gs>
              <a:gs pos="46000">
                <a:srgbClr val="4A9F7B"/>
              </a:gs>
              <a:gs pos="100000">
                <a:srgbClr val="00725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userDrawn="1"/>
        </p:nvSpPr>
        <p:spPr bwMode="black">
          <a:xfrm>
            <a:off x="617143" y="736219"/>
            <a:ext cx="609441" cy="609600"/>
          </a:xfrm>
          <a:prstGeom prst="rect">
            <a:avLst/>
          </a:prstGeom>
          <a:solidFill>
            <a:srgbClr val="00725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76200"/>
            <a:ext cx="9782801" cy="558418"/>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93436" y="1041019"/>
            <a:ext cx="9782801" cy="52573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r>
              <a:rPr lang="en-US" dirty="0"/>
              <a:t>10/9/2020</a:t>
            </a:r>
          </a:p>
        </p:txBody>
      </p:sp>
      <p:sp>
        <p:nvSpPr>
          <p:cNvPr id="5" name="Footer Placeholder 4"/>
          <p:cNvSpPr>
            <a:spLocks noGrp="1"/>
          </p:cNvSpPr>
          <p:nvPr>
            <p:ph type="ftr" sz="quarter" idx="3"/>
          </p:nvPr>
        </p:nvSpPr>
        <p:spPr>
          <a:xfrm>
            <a:off x="6551613" y="6356351"/>
            <a:ext cx="4018386"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Copyright © Princeton Consultants 2020 (V1.0)</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8" name="Picture 4">
            <a:extLst>
              <a:ext uri="{FF2B5EF4-FFF2-40B4-BE49-F238E27FC236}">
                <a16:creationId xmlns:a16="http://schemas.microsoft.com/office/drawing/2014/main" id="{4784DA28-B05D-4C22-A39D-6A7E48961A6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42826" y="914813"/>
            <a:ext cx="581026" cy="2524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E6989F9-F896-4E99-82AA-959AC7D1E6A6}"/>
              </a:ext>
            </a:extLst>
          </p:cNvPr>
          <p:cNvSpPr/>
          <p:nvPr userDrawn="1"/>
        </p:nvSpPr>
        <p:spPr>
          <a:xfrm>
            <a:off x="1223852" y="685800"/>
            <a:ext cx="10660251" cy="101568"/>
          </a:xfrm>
          <a:prstGeom prst="rect">
            <a:avLst/>
          </a:prstGeom>
          <a:gradFill flip="none" rotWithShape="1">
            <a:gsLst>
              <a:gs pos="0">
                <a:srgbClr val="7BBB9E"/>
              </a:gs>
              <a:gs pos="48000">
                <a:srgbClr val="4A9F7B"/>
              </a:gs>
              <a:gs pos="100000">
                <a:srgbClr val="007257"/>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600" b="0" i="0" kern="1200">
          <a:solidFill>
            <a:schemeClr val="tx1">
              <a:lumMod val="75000"/>
            </a:schemeClr>
          </a:solidFill>
          <a:latin typeface="Calibri" panose="020F0502020204030204" pitchFamily="34" charset="0"/>
          <a:ea typeface="+mj-ea"/>
          <a:cs typeface="Calibri" panose="020F0502020204030204" pitchFamily="34" charset="0"/>
        </a:defRPr>
      </a:lvl1pPr>
    </p:titleStyle>
    <p:bodyStyle>
      <a:lvl1pPr marL="246888" indent="-246888" algn="l" defTabSz="914400" rtl="0" eaLnBrk="1" latinLnBrk="0" hangingPunct="1">
        <a:lnSpc>
          <a:spcPct val="90000"/>
        </a:lnSpc>
        <a:spcBef>
          <a:spcPts val="1400"/>
        </a:spcBef>
        <a:buFont typeface="Euphemia" pitchFamily="34" charset="0"/>
        <a:buChar char="›"/>
        <a:defRPr sz="2800" b="0" i="0" kern="1200">
          <a:solidFill>
            <a:schemeClr val="tx1"/>
          </a:solidFill>
          <a:latin typeface="Calibri" panose="020F0502020204030204" pitchFamily="34" charset="0"/>
          <a:ea typeface="+mn-ea"/>
          <a:cs typeface="Calibri" panose="020F0502020204030204" pitchFamily="34" charset="0"/>
        </a:defRPr>
      </a:lvl1pPr>
      <a:lvl2pPr marL="612648" indent="-246888" algn="l" defTabSz="914400" rtl="0" eaLnBrk="1" latinLnBrk="0" hangingPunct="1">
        <a:lnSpc>
          <a:spcPct val="90000"/>
        </a:lnSpc>
        <a:spcBef>
          <a:spcPts val="600"/>
        </a:spcBef>
        <a:buFont typeface="Euphemia"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978408" indent="-246888" algn="l" defTabSz="914400" rtl="0" eaLnBrk="1" latinLnBrk="0" hangingPunct="1">
        <a:lnSpc>
          <a:spcPct val="90000"/>
        </a:lnSpc>
        <a:spcBef>
          <a:spcPts val="600"/>
        </a:spcBef>
        <a:buFont typeface="Euphemia"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344168" indent="-246888" algn="l" defTabSz="914400" rtl="0" eaLnBrk="1" latinLnBrk="0" hangingPunct="1">
        <a:lnSpc>
          <a:spcPct val="90000"/>
        </a:lnSpc>
        <a:spcBef>
          <a:spcPts val="600"/>
        </a:spcBef>
        <a:buFont typeface="Arial"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1709928" indent="-246888" algn="l" defTabSz="914400" rtl="0" eaLnBrk="1" latinLnBrk="0" hangingPunct="1">
        <a:lnSpc>
          <a:spcPct val="90000"/>
        </a:lnSpc>
        <a:spcBef>
          <a:spcPts val="600"/>
        </a:spcBef>
        <a:buFont typeface="Euphemia"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randall1471/2020-INFORMS-Demo" TargetMode="External"/><Relationship Id="rId2" Type="http://schemas.openxmlformats.org/officeDocument/2006/relationships/hyperlink" Target="https://www.princetonoptimization.com/blog/blog/princeton%E2%80%99s-rapid-optimization-model-development-approach-python-and-pand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4D07-3604-4839-993D-9E8FB0978AFF}"/>
              </a:ext>
            </a:extLst>
          </p:cNvPr>
          <p:cNvSpPr>
            <a:spLocks noGrp="1"/>
          </p:cNvSpPr>
          <p:nvPr>
            <p:ph type="ctrTitle"/>
          </p:nvPr>
        </p:nvSpPr>
        <p:spPr/>
        <p:txBody>
          <a:bodyPr/>
          <a:lstStyle/>
          <a:p>
            <a:r>
              <a:rPr lang="en-US" dirty="0"/>
              <a:t>Rapid Optimization Model Development with Python and Pandas</a:t>
            </a:r>
          </a:p>
        </p:txBody>
      </p:sp>
      <p:sp>
        <p:nvSpPr>
          <p:cNvPr id="3" name="Subtitle 2">
            <a:extLst>
              <a:ext uri="{FF2B5EF4-FFF2-40B4-BE49-F238E27FC236}">
                <a16:creationId xmlns:a16="http://schemas.microsoft.com/office/drawing/2014/main" id="{C3A63CE4-4F65-40FF-9DEF-02F593057EFF}"/>
              </a:ext>
            </a:extLst>
          </p:cNvPr>
          <p:cNvSpPr>
            <a:spLocks noGrp="1"/>
          </p:cNvSpPr>
          <p:nvPr>
            <p:ph type="subTitle" idx="1"/>
          </p:nvPr>
        </p:nvSpPr>
        <p:spPr/>
        <p:txBody>
          <a:bodyPr/>
          <a:lstStyle/>
          <a:p>
            <a:r>
              <a:rPr lang="en-US" dirty="0"/>
              <a:t>Rob Randall, PhD, Senior Optimization Specialist</a:t>
            </a:r>
          </a:p>
          <a:p>
            <a:r>
              <a:rPr lang="en-US" dirty="0"/>
              <a:t>Irv Lustig, PhD, Optimization Principal</a:t>
            </a:r>
          </a:p>
        </p:txBody>
      </p:sp>
      <p:sp>
        <p:nvSpPr>
          <p:cNvPr id="4" name="Date Placeholder 3">
            <a:extLst>
              <a:ext uri="{FF2B5EF4-FFF2-40B4-BE49-F238E27FC236}">
                <a16:creationId xmlns:a16="http://schemas.microsoft.com/office/drawing/2014/main" id="{7A58FEF3-29D1-46B2-86A6-F8DA40CF4BA5}"/>
              </a:ext>
            </a:extLst>
          </p:cNvPr>
          <p:cNvSpPr>
            <a:spLocks noGrp="1"/>
          </p:cNvSpPr>
          <p:nvPr>
            <p:ph type="dt" sz="half" idx="10"/>
          </p:nvPr>
        </p:nvSpPr>
        <p:spPr/>
        <p:txBody>
          <a:bodyPr/>
          <a:lstStyle/>
          <a:p>
            <a:r>
              <a:rPr lang="en-US" dirty="0"/>
              <a:t>10/9/2020</a:t>
            </a:r>
          </a:p>
        </p:txBody>
      </p:sp>
      <p:sp>
        <p:nvSpPr>
          <p:cNvPr id="5" name="Footer Placeholder 4">
            <a:extLst>
              <a:ext uri="{FF2B5EF4-FFF2-40B4-BE49-F238E27FC236}">
                <a16:creationId xmlns:a16="http://schemas.microsoft.com/office/drawing/2014/main" id="{E4808F99-8DB6-449B-81E1-692280206426}"/>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2EA37C57-5ADE-42B2-96BF-BE3DAF665535}"/>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69899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2D51-EB95-5345-8585-7EBAE996D499}"/>
              </a:ext>
            </a:extLst>
          </p:cNvPr>
          <p:cNvSpPr>
            <a:spLocks noGrp="1"/>
          </p:cNvSpPr>
          <p:nvPr>
            <p:ph type="title"/>
          </p:nvPr>
        </p:nvSpPr>
        <p:spPr/>
        <p:txBody>
          <a:bodyPr>
            <a:normAutofit fontScale="90000"/>
          </a:bodyPr>
          <a:lstStyle/>
          <a:p>
            <a:r>
              <a:rPr lang="en-US" dirty="0"/>
              <a:t>Simple Documentation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A17F6C-159C-DF49-91A7-70FECCD3B06A}"/>
                  </a:ext>
                </a:extLst>
              </p:cNvPr>
              <p:cNvSpPr>
                <a:spLocks noGrp="1"/>
              </p:cNvSpPr>
              <p:nvPr>
                <p:ph idx="1"/>
              </p:nvPr>
            </p:nvSpPr>
            <p:spPr/>
            <p:txBody>
              <a:bodyPr>
                <a:normAutofit fontScale="92500" lnSpcReduction="20000"/>
              </a:bodyPr>
              <a:lstStyle/>
              <a:p>
                <a:r>
                  <a:rPr lang="en-US" dirty="0"/>
                  <a:t>Sets</a:t>
                </a:r>
              </a:p>
              <a:p>
                <a:pPr lvl="1"/>
                <a:r>
                  <a:rPr lang="en-US" dirty="0"/>
                  <a:t>Let </a:t>
                </a:r>
                <a14:m>
                  <m:oMath xmlns:m="http://schemas.openxmlformats.org/officeDocument/2006/math">
                    <m:r>
                      <a:rPr lang="en-US" i="1"/>
                      <m:t>𝒯</m:t>
                    </m:r>
                  </m:oMath>
                </a14:m>
                <a:r>
                  <a:rPr lang="en-US" dirty="0"/>
                  <a:t> be the set of tasks that need to be completed.</a:t>
                </a:r>
              </a:p>
              <a:p>
                <a:pPr lvl="1"/>
                <a:r>
                  <a:rPr lang="en-US" dirty="0"/>
                  <a:t>Let </a:t>
                </a:r>
                <a14:m>
                  <m:oMath xmlns:m="http://schemas.openxmlformats.org/officeDocument/2006/math">
                    <m:r>
                      <a:rPr lang="en-US" i="1"/>
                      <m:t>ℛ</m:t>
                    </m:r>
                  </m:oMath>
                </a14:m>
                <a:r>
                  <a:rPr lang="en-US" dirty="0"/>
                  <a:t> be the set of resources that can complete the tasks.</a:t>
                </a:r>
              </a:p>
              <a:p>
                <a:pPr lvl="1"/>
                <a:r>
                  <a:rPr lang="en-US" dirty="0"/>
                  <a:t>Let </a:t>
                </a:r>
                <a14:m>
                  <m:oMath xmlns:m="http://schemas.openxmlformats.org/officeDocument/2006/math">
                    <m:sSub>
                      <m:sSubPr>
                        <m:ctrlPr>
                          <a:rPr lang="en-US" i="1"/>
                        </m:ctrlPr>
                      </m:sSubPr>
                      <m:e>
                        <m:r>
                          <a:rPr lang="en-US" i="1"/>
                          <m:t>𝒬</m:t>
                        </m:r>
                      </m:e>
                      <m:sub>
                        <m:r>
                          <a:rPr lang="en-US" i="1"/>
                          <m:t>𝑟</m:t>
                        </m:r>
                      </m:sub>
                    </m:sSub>
                  </m:oMath>
                </a14:m>
                <a:r>
                  <a:rPr lang="en-US" dirty="0"/>
                  <a:t> be the set of tasks that resource </a:t>
                </a:r>
                <a14:m>
                  <m:oMath xmlns:m="http://schemas.openxmlformats.org/officeDocument/2006/math">
                    <m:r>
                      <a:rPr lang="en-US" i="1"/>
                      <m:t>𝑟</m:t>
                    </m:r>
                    <m:r>
                      <a:rPr lang="en-US" i="1"/>
                      <m:t>∈</m:t>
                    </m:r>
                    <m:r>
                      <a:rPr lang="en-US" i="1"/>
                      <m:t>ℛ</m:t>
                    </m:r>
                  </m:oMath>
                </a14:m>
                <a:r>
                  <a:rPr lang="en-US" dirty="0"/>
                  <a:t> can perform.</a:t>
                </a:r>
              </a:p>
              <a:p>
                <a:r>
                  <a:rPr lang="en-US" dirty="0"/>
                  <a:t>Data Inputs</a:t>
                </a:r>
              </a:p>
              <a:p>
                <a:pPr lvl="1"/>
                <a:r>
                  <a:rPr lang="en-US" dirty="0"/>
                  <a:t>Let </a:t>
                </a:r>
                <a14:m>
                  <m:oMath xmlns:m="http://schemas.openxmlformats.org/officeDocument/2006/math">
                    <m:sSub>
                      <m:sSubPr>
                        <m:ctrlPr>
                          <a:rPr lang="en-US" i="1"/>
                        </m:ctrlPr>
                      </m:sSubPr>
                      <m:e>
                        <m:r>
                          <a:rPr lang="en-US" i="1"/>
                          <m:t>𝜂</m:t>
                        </m:r>
                      </m:e>
                      <m:sub>
                        <m:r>
                          <a:rPr lang="en-US" i="1"/>
                          <m:t>𝑡</m:t>
                        </m:r>
                      </m:sub>
                    </m:sSub>
                    <m:r>
                      <a:rPr lang="en-US" b="0" i="1" smtClean="0">
                        <a:latin typeface="Cambria Math" panose="02040503050406030204" pitchFamily="18" charset="0"/>
                      </a:rPr>
                      <m:t>&gt;0</m:t>
                    </m:r>
                  </m:oMath>
                </a14:m>
                <a:r>
                  <a:rPr lang="en-US" dirty="0"/>
                  <a:t> be the number of hours for a task </a:t>
                </a:r>
                <a14:m>
                  <m:oMath xmlns:m="http://schemas.openxmlformats.org/officeDocument/2006/math">
                    <m:r>
                      <a:rPr lang="en-US" i="1"/>
                      <m:t>𝑡</m:t>
                    </m:r>
                    <m:r>
                      <a:rPr lang="en-US" i="1"/>
                      <m:t>∈</m:t>
                    </m:r>
                    <m:r>
                      <a:rPr lang="en-US" i="1"/>
                      <m:t>𝒯</m:t>
                    </m:r>
                  </m:oMath>
                </a14:m>
                <a:r>
                  <a:rPr lang="en-US" dirty="0"/>
                  <a:t>.</a:t>
                </a:r>
              </a:p>
              <a:p>
                <a:pPr lvl="1"/>
                <a:r>
                  <a:rPr lang="en-US" dirty="0"/>
                  <a:t>Let </a:t>
                </a:r>
                <a14:m>
                  <m:oMath xmlns:m="http://schemas.openxmlformats.org/officeDocument/2006/math">
                    <m:sSub>
                      <m:sSubPr>
                        <m:ctrlPr>
                          <a:rPr lang="en-US" i="1"/>
                        </m:ctrlPr>
                      </m:sSubPr>
                      <m:e>
                        <m:r>
                          <a:rPr lang="en-US" i="1"/>
                          <m:t>𝜆</m:t>
                        </m:r>
                      </m:e>
                      <m:sub>
                        <m:r>
                          <a:rPr lang="en-US" i="1"/>
                          <m:t>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be the cost per hour for a resource </a:t>
                </a:r>
                <a14:m>
                  <m:oMath xmlns:m="http://schemas.openxmlformats.org/officeDocument/2006/math">
                    <m:r>
                      <a:rPr lang="en-US" i="1"/>
                      <m:t>𝑟</m:t>
                    </m:r>
                    <m:r>
                      <a:rPr lang="en-US" i="1"/>
                      <m:t>∈</m:t>
                    </m:r>
                    <m:r>
                      <a:rPr lang="en-US" i="1"/>
                      <m:t>ℛ</m:t>
                    </m:r>
                  </m:oMath>
                </a14:m>
                <a:r>
                  <a:rPr lang="en-US" dirty="0"/>
                  <a:t>.</a:t>
                </a:r>
              </a:p>
              <a:p>
                <a:pPr lvl="1"/>
                <a:r>
                  <a:rPr lang="en-US" dirty="0"/>
                  <a:t>Let </a:t>
                </a:r>
                <a14:m>
                  <m:oMath xmlns:m="http://schemas.openxmlformats.org/officeDocument/2006/math">
                    <m:sSub>
                      <m:sSubPr>
                        <m:ctrlPr>
                          <a:rPr lang="en-US" i="1"/>
                        </m:ctrlPr>
                      </m:sSubPr>
                      <m:e>
                        <m:r>
                          <a:rPr lang="en-US" i="1"/>
                          <m:t>𝛾</m:t>
                        </m:r>
                      </m:e>
                      <m:sub>
                        <m:r>
                          <a:rPr lang="en-US" i="1"/>
                          <m:t>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be the number of hours that a resource </a:t>
                </a:r>
                <a14:m>
                  <m:oMath xmlns:m="http://schemas.openxmlformats.org/officeDocument/2006/math">
                    <m:r>
                      <a:rPr lang="en-US" i="1"/>
                      <m:t>𝑟</m:t>
                    </m:r>
                    <m:r>
                      <a:rPr lang="en-US" i="1"/>
                      <m:t>∈</m:t>
                    </m:r>
                    <m:r>
                      <a:rPr lang="en-US" i="1"/>
                      <m:t>ℛ</m:t>
                    </m:r>
                  </m:oMath>
                </a14:m>
                <a:r>
                  <a:rPr lang="en-US" dirty="0"/>
                  <a:t> can work in one day.</a:t>
                </a:r>
              </a:p>
              <a:p>
                <a:r>
                  <a:rPr lang="en-US" dirty="0"/>
                  <a:t>Data Transformations</a:t>
                </a:r>
              </a:p>
              <a:p>
                <a:pPr lvl="1"/>
                <a:r>
                  <a:rPr lang="en-US" dirty="0"/>
                  <a:t>Let </a:t>
                </a:r>
                <a14:m>
                  <m:oMath xmlns:m="http://schemas.openxmlformats.org/officeDocument/2006/math">
                    <m:sSub>
                      <m:sSubPr>
                        <m:ctrlPr>
                          <a:rPr lang="en-US" i="1"/>
                        </m:ctrlPr>
                      </m:sSubPr>
                      <m:e>
                        <m:r>
                          <a:rPr lang="en-US" i="1"/>
                          <m:t>𝜃</m:t>
                        </m:r>
                      </m:e>
                      <m:sub>
                        <m:r>
                          <a:rPr lang="en-US" i="1"/>
                          <m:t>𝑟𝑡</m:t>
                        </m:r>
                      </m:sub>
                    </m:sSub>
                  </m:oMath>
                </a14:m>
                <a:r>
                  <a:rPr lang="en-US" dirty="0"/>
                  <a:t> be the cost for a resource </a:t>
                </a:r>
                <a14:m>
                  <m:oMath xmlns:m="http://schemas.openxmlformats.org/officeDocument/2006/math">
                    <m:r>
                      <a:rPr lang="en-US" i="1"/>
                      <m:t>𝑟</m:t>
                    </m:r>
                    <m:r>
                      <a:rPr lang="en-US" i="1"/>
                      <m:t>∈</m:t>
                    </m:r>
                    <m:r>
                      <a:rPr lang="en-US" i="1"/>
                      <m:t>ℛ</m:t>
                    </m:r>
                  </m:oMath>
                </a14:m>
                <a:r>
                  <a:rPr lang="en-US" dirty="0"/>
                  <a:t> performing a task </a:t>
                </a:r>
                <a14:m>
                  <m:oMath xmlns:m="http://schemas.openxmlformats.org/officeDocument/2006/math">
                    <m:r>
                      <a:rPr lang="en-US" i="1"/>
                      <m:t>𝑡</m:t>
                    </m:r>
                    <m:r>
                      <a:rPr lang="en-US" i="1"/>
                      <m:t>∈</m:t>
                    </m:r>
                    <m:r>
                      <a:rPr lang="en-US" i="1"/>
                      <m:t>𝒯</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𝜃</m:t>
                          </m:r>
                        </m:e>
                        <m:sub>
                          <m:r>
                            <a:rPr lang="en-US" i="1"/>
                            <m:t>𝑟𝑡</m:t>
                          </m:r>
                        </m:sub>
                      </m:sSub>
                      <m:r>
                        <a:rPr lang="en-US" i="1"/>
                        <m:t>=</m:t>
                      </m:r>
                      <m:sSub>
                        <m:sSubPr>
                          <m:ctrlPr>
                            <a:rPr lang="en-US" i="1"/>
                          </m:ctrlPr>
                        </m:sSubPr>
                        <m:e>
                          <m:r>
                            <a:rPr lang="en-US" i="1"/>
                            <m:t>𝜂</m:t>
                          </m:r>
                        </m:e>
                        <m:sub>
                          <m:r>
                            <a:rPr lang="en-US" i="1"/>
                            <m:t>𝑡</m:t>
                          </m:r>
                        </m:sub>
                      </m:sSub>
                      <m:r>
                        <a:rPr lang="en-US" i="1"/>
                        <m:t>⋅</m:t>
                      </m:r>
                      <m:sSub>
                        <m:sSubPr>
                          <m:ctrlPr>
                            <a:rPr lang="en-US" i="1"/>
                          </m:ctrlPr>
                        </m:sSubPr>
                        <m:e>
                          <m:r>
                            <a:rPr lang="en-US" i="1"/>
                            <m:t>𝜆</m:t>
                          </m:r>
                        </m:e>
                        <m:sub>
                          <m:r>
                            <a:rPr lang="en-US" i="1"/>
                            <m:t>𝑟</m:t>
                          </m:r>
                        </m:sub>
                      </m:sSub>
                      <m:r>
                        <a:rPr lang="en-US" i="1"/>
                        <m:t>  ∀</m:t>
                      </m:r>
                      <m:r>
                        <a:rPr lang="en-US" i="1"/>
                        <m:t>𝑟</m:t>
                      </m:r>
                      <m:r>
                        <a:rPr lang="en-US" i="1"/>
                        <m:t>∈</m:t>
                      </m:r>
                      <m:r>
                        <a:rPr lang="en-US" i="1"/>
                        <m:t>ℛ</m:t>
                      </m:r>
                      <m:r>
                        <a:rPr lang="en-US" i="1"/>
                        <m:t>, </m:t>
                      </m:r>
                      <m:r>
                        <a:rPr lang="en-US" i="1"/>
                        <m:t>𝑡</m:t>
                      </m:r>
                      <m:r>
                        <a:rPr lang="en-US" i="1"/>
                        <m:t>∈</m:t>
                      </m:r>
                      <m:r>
                        <a:rPr lang="en-US" i="1"/>
                        <m:t>𝒯</m:t>
                      </m:r>
                    </m:oMath>
                  </m:oMathPara>
                </a14:m>
                <a:endParaRPr lang="en-US" dirty="0"/>
              </a:p>
              <a:p>
                <a:r>
                  <a:rPr lang="en-US" dirty="0"/>
                  <a:t>Decision Variables</a:t>
                </a:r>
              </a:p>
              <a:p>
                <a:pPr lvl="1"/>
                <a:r>
                  <a:rPr lang="en-US" dirty="0"/>
                  <a:t>Let </a:t>
                </a:r>
                <a14:m>
                  <m:oMath xmlns:m="http://schemas.openxmlformats.org/officeDocument/2006/math">
                    <m:sSub>
                      <m:sSubPr>
                        <m:ctrlPr>
                          <a:rPr lang="en-US" i="1"/>
                        </m:ctrlPr>
                      </m:sSubPr>
                      <m:e>
                        <m:r>
                          <a:rPr lang="en-US" i="1"/>
                          <m:t>𝑥</m:t>
                        </m:r>
                      </m:e>
                      <m:sub>
                        <m:r>
                          <a:rPr lang="en-US" i="1"/>
                          <m:t>𝑟𝑡</m:t>
                        </m:r>
                      </m:sub>
                    </m:sSub>
                    <m:r>
                      <a:rPr lang="en-US" i="1"/>
                      <m:t>∈0,1</m:t>
                    </m:r>
                  </m:oMath>
                </a14:m>
                <a:r>
                  <a:rPr lang="en-US" dirty="0"/>
                  <a:t> be 1 if the resource </a:t>
                </a:r>
                <a14:m>
                  <m:oMath xmlns:m="http://schemas.openxmlformats.org/officeDocument/2006/math">
                    <m:r>
                      <a:rPr lang="en-US" i="1"/>
                      <m:t>𝑟</m:t>
                    </m:r>
                    <m:r>
                      <a:rPr lang="en-US" i="1"/>
                      <m:t>∈</m:t>
                    </m:r>
                    <m:r>
                      <a:rPr lang="en-US" i="1"/>
                      <m:t>ℛ</m:t>
                    </m:r>
                  </m:oMath>
                </a14:m>
                <a:r>
                  <a:rPr lang="en-US" dirty="0"/>
                  <a:t> is assigned to perform task </a:t>
                </a:r>
                <a14:m>
                  <m:oMath xmlns:m="http://schemas.openxmlformats.org/officeDocument/2006/math">
                    <m:r>
                      <a:rPr lang="en-US" i="1"/>
                      <m:t>𝑡</m:t>
                    </m:r>
                    <m:r>
                      <a:rPr lang="en-US" i="1"/>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𝒬</m:t>
                        </m:r>
                      </m:e>
                      <m:sub>
                        <m:r>
                          <a:rPr lang="en-US" i="1">
                            <a:latin typeface="Cambria Math" panose="02040503050406030204" pitchFamily="18" charset="0"/>
                          </a:rPr>
                          <m:t>𝑟</m:t>
                        </m:r>
                      </m:sub>
                    </m:sSub>
                  </m:oMath>
                </a14:m>
                <a:r>
                  <a:rPr lang="en-US" dirty="0"/>
                  <a:t>, 0 otherwise.</a:t>
                </a:r>
              </a:p>
              <a:p>
                <a:endParaRPr lang="en-US" dirty="0"/>
              </a:p>
            </p:txBody>
          </p:sp>
        </mc:Choice>
        <mc:Fallback>
          <p:sp>
            <p:nvSpPr>
              <p:cNvPr id="3" name="Content Placeholder 2">
                <a:extLst>
                  <a:ext uri="{FF2B5EF4-FFF2-40B4-BE49-F238E27FC236}">
                    <a16:creationId xmlns:a16="http://schemas.microsoft.com/office/drawing/2014/main" id="{C2A17F6C-159C-DF49-91A7-70FECCD3B06A}"/>
                  </a:ext>
                </a:extLst>
              </p:cNvPr>
              <p:cNvSpPr>
                <a:spLocks noGrp="1" noRot="1" noChangeAspect="1" noMove="1" noResize="1" noEditPoints="1" noAdjustHandles="1" noChangeArrowheads="1" noChangeShapeType="1" noTextEdit="1"/>
              </p:cNvSpPr>
              <p:nvPr>
                <p:ph idx="1"/>
              </p:nvPr>
            </p:nvSpPr>
            <p:spPr>
              <a:blipFill>
                <a:blip r:embed="rId2"/>
                <a:stretch>
                  <a:fillRect l="-1297" t="-43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5323281-465F-DA49-A980-DCCBF9B9B40E}"/>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F3D8E7BC-DC26-514B-941F-3E0A1A0BCE62}"/>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D9F25879-751D-0443-828D-1ED1E82ADCFD}"/>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91500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2D51-EB95-5345-8585-7EBAE996D499}"/>
              </a:ext>
            </a:extLst>
          </p:cNvPr>
          <p:cNvSpPr>
            <a:spLocks noGrp="1"/>
          </p:cNvSpPr>
          <p:nvPr>
            <p:ph type="title"/>
          </p:nvPr>
        </p:nvSpPr>
        <p:spPr/>
        <p:txBody>
          <a:bodyPr>
            <a:normAutofit fontScale="90000"/>
          </a:bodyPr>
          <a:lstStyle/>
          <a:p>
            <a:r>
              <a:rPr lang="en-US" dirty="0"/>
              <a:t>Simple Documentation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A17F6C-159C-DF49-91A7-70FECCD3B06A}"/>
                  </a:ext>
                </a:extLst>
              </p:cNvPr>
              <p:cNvSpPr>
                <a:spLocks noGrp="1"/>
              </p:cNvSpPr>
              <p:nvPr>
                <p:ph idx="1"/>
              </p:nvPr>
            </p:nvSpPr>
            <p:spPr>
              <a:xfrm>
                <a:off x="1593436" y="1041019"/>
                <a:ext cx="10292176" cy="5435981"/>
              </a:xfrm>
            </p:spPr>
            <p:txBody>
              <a:bodyPr>
                <a:normAutofit fontScale="92500" lnSpcReduction="20000"/>
              </a:bodyPr>
              <a:lstStyle/>
              <a:p>
                <a:r>
                  <a:rPr lang="en-US" sz="3100" dirty="0"/>
                  <a:t>Objective</a:t>
                </a:r>
              </a:p>
              <a:p>
                <a:pPr lvl="1"/>
                <a:r>
                  <a:rPr lang="en-US" sz="2600" dirty="0"/>
                  <a:t>The objective function for the model is to minimize the cost of assigning the resources to tasks.</a:t>
                </a:r>
              </a:p>
              <a:p>
                <a:pPr marL="0" indent="0">
                  <a:buNone/>
                </a:pPr>
                <a14:m>
                  <m:oMathPara xmlns:m="http://schemas.openxmlformats.org/officeDocument/2006/math">
                    <m:oMathParaPr>
                      <m:jc m:val="centerGroup"/>
                    </m:oMathParaPr>
                    <m:oMath xmlns:m="http://schemas.openxmlformats.org/officeDocument/2006/math">
                      <m:r>
                        <m:rPr>
                          <m:sty m:val="p"/>
                        </m:rPr>
                        <a:rPr lang="en-US" sz="2400"/>
                        <m:t>Minimize</m:t>
                      </m:r>
                      <m:r>
                        <a:rPr lang="en-US" sz="2400" i="1"/>
                        <m:t> </m:t>
                      </m:r>
                      <m:nary>
                        <m:naryPr>
                          <m:chr m:val="∑"/>
                          <m:limLoc m:val="undOvr"/>
                          <m:ctrlPr>
                            <a:rPr lang="en-US" sz="2400" i="1"/>
                          </m:ctrlPr>
                        </m:naryPr>
                        <m:sub>
                          <m:r>
                            <a:rPr lang="en-US" sz="2400" i="1"/>
                            <m:t>𝑟</m:t>
                          </m:r>
                          <m:r>
                            <a:rPr lang="en-US" sz="2400" i="1"/>
                            <m:t>∈</m:t>
                          </m:r>
                          <m:r>
                            <a:rPr lang="en-US" sz="2400" i="1"/>
                            <m:t>ℛ</m:t>
                          </m:r>
                        </m:sub>
                        <m:sup>
                          <m:r>
                            <a:rPr lang="en-US" sz="2400" i="1"/>
                            <m:t>​</m:t>
                          </m:r>
                        </m:sup>
                        <m:e>
                          <m:nary>
                            <m:naryPr>
                              <m:chr m:val="∑"/>
                              <m:limLoc m:val="undOvr"/>
                              <m:ctrlPr>
                                <a:rPr lang="en-US" sz="2400" i="1"/>
                              </m:ctrlPr>
                            </m:naryPr>
                            <m:sub>
                              <m:r>
                                <a:rPr lang="en-US" sz="2400" i="1"/>
                                <m:t>𝑡</m:t>
                              </m:r>
                              <m:r>
                                <a:rPr lang="en-US" sz="2400" i="1"/>
                                <m:t>∈</m:t>
                              </m:r>
                              <m:r>
                                <a:rPr lang="en-US" sz="2400" i="1"/>
                                <m:t>𝒯</m:t>
                              </m:r>
                            </m:sub>
                            <m:sup>
                              <m:r>
                                <a:rPr lang="en-US" sz="2400" i="1"/>
                                <m:t>​</m:t>
                              </m:r>
                            </m:sup>
                            <m:e>
                              <m:sSub>
                                <m:sSubPr>
                                  <m:ctrlPr>
                                    <a:rPr lang="en-US" sz="2400" i="1"/>
                                  </m:ctrlPr>
                                </m:sSubPr>
                                <m:e>
                                  <m:r>
                                    <a:rPr lang="en-US" sz="2400" i="1"/>
                                    <m:t>𝜃</m:t>
                                  </m:r>
                                </m:e>
                                <m:sub>
                                  <m:r>
                                    <a:rPr lang="en-US" sz="2400" i="1"/>
                                    <m:t>𝑟𝑡</m:t>
                                  </m:r>
                                </m:sub>
                              </m:sSub>
                            </m:e>
                          </m:nary>
                        </m:e>
                      </m:nary>
                      <m:r>
                        <a:rPr lang="en-US" sz="2400" i="1"/>
                        <m:t>⋅</m:t>
                      </m:r>
                      <m:sSub>
                        <m:sSubPr>
                          <m:ctrlPr>
                            <a:rPr lang="en-US" sz="2400" i="1"/>
                          </m:ctrlPr>
                        </m:sSubPr>
                        <m:e>
                          <m:r>
                            <a:rPr lang="en-US" sz="2400" i="1"/>
                            <m:t>𝑥</m:t>
                          </m:r>
                        </m:e>
                        <m:sub>
                          <m:r>
                            <a:rPr lang="en-US" sz="2400" i="1"/>
                            <m:t>𝑟𝑡</m:t>
                          </m:r>
                        </m:sub>
                      </m:sSub>
                    </m:oMath>
                  </m:oMathPara>
                </a14:m>
                <a:endParaRPr lang="en-US" sz="2400" dirty="0"/>
              </a:p>
              <a:p>
                <a:r>
                  <a:rPr lang="en-US" sz="3100" dirty="0"/>
                  <a:t>Constraints</a:t>
                </a:r>
              </a:p>
              <a:p>
                <a:pPr lvl="1"/>
                <a:r>
                  <a:rPr lang="en-US" sz="2600" dirty="0"/>
                  <a:t>Ensure Each Resource Stays within their Allowed Hours</a:t>
                </a:r>
              </a:p>
              <a:p>
                <a:pPr lvl="2"/>
                <a:r>
                  <a:rPr lang="en-US" dirty="0"/>
                  <a:t>Each resource can only be assigned tasks whose total time must be no more than their maximum hours for a day.</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400" i="1"/>
                          </m:ctrlPr>
                        </m:naryPr>
                        <m:sub>
                          <m:r>
                            <a:rPr lang="en-US" sz="2400" i="1"/>
                            <m:t>𝑡</m:t>
                          </m:r>
                          <m:r>
                            <a:rPr lang="en-US" sz="2400" i="1"/>
                            <m:t>∈</m:t>
                          </m:r>
                          <m:r>
                            <a:rPr lang="en-US" sz="2400" i="1"/>
                            <m:t>𝒯</m:t>
                          </m:r>
                        </m:sub>
                        <m:sup>
                          <m:r>
                            <a:rPr lang="en-US" sz="2400" i="1"/>
                            <m:t>​</m:t>
                          </m:r>
                        </m:sup>
                        <m:e>
                          <m:sSub>
                            <m:sSubPr>
                              <m:ctrlPr>
                                <a:rPr lang="en-US" sz="2400" i="1"/>
                              </m:ctrlPr>
                            </m:sSubPr>
                            <m:e>
                              <m:r>
                                <a:rPr lang="en-US" sz="2400" i="1"/>
                                <m:t>𝜂</m:t>
                              </m:r>
                            </m:e>
                            <m:sub>
                              <m:r>
                                <a:rPr lang="en-US" sz="2400" i="1"/>
                                <m:t>𝑡</m:t>
                              </m:r>
                            </m:sub>
                          </m:sSub>
                        </m:e>
                      </m:nary>
                      <m:r>
                        <a:rPr lang="en-US" sz="2400" i="1"/>
                        <m:t>⋅</m:t>
                      </m:r>
                      <m:sSub>
                        <m:sSubPr>
                          <m:ctrlPr>
                            <a:rPr lang="en-US" sz="2400" i="1"/>
                          </m:ctrlPr>
                        </m:sSubPr>
                        <m:e>
                          <m:r>
                            <a:rPr lang="en-US" sz="2400" i="1"/>
                            <m:t>𝑥</m:t>
                          </m:r>
                        </m:e>
                        <m:sub>
                          <m:r>
                            <a:rPr lang="en-US" sz="2400" i="1"/>
                            <m:t>𝑟𝑡</m:t>
                          </m:r>
                        </m:sub>
                      </m:sSub>
                      <m:r>
                        <a:rPr lang="en-US" sz="2400" i="1"/>
                        <m:t>≤</m:t>
                      </m:r>
                      <m:sSub>
                        <m:sSubPr>
                          <m:ctrlPr>
                            <a:rPr lang="en-US" sz="2400" i="1"/>
                          </m:ctrlPr>
                        </m:sSubPr>
                        <m:e>
                          <m:r>
                            <a:rPr lang="en-US" sz="2400" i="1"/>
                            <m:t>𝛾</m:t>
                          </m:r>
                        </m:e>
                        <m:sub>
                          <m:r>
                            <a:rPr lang="en-US" sz="2400" i="1"/>
                            <m:t>𝑟</m:t>
                          </m:r>
                        </m:sub>
                      </m:sSub>
                      <m:r>
                        <a:rPr lang="en-US" sz="2400" i="1"/>
                        <m:t>  ∀</m:t>
                      </m:r>
                      <m:r>
                        <a:rPr lang="en-US" sz="2400" i="1"/>
                        <m:t>𝑟</m:t>
                      </m:r>
                      <m:r>
                        <a:rPr lang="en-US" sz="2400" i="1"/>
                        <m:t>∈</m:t>
                      </m:r>
                      <m:r>
                        <a:rPr lang="en-US" sz="2400" i="1"/>
                        <m:t>ℛ</m:t>
                      </m:r>
                    </m:oMath>
                  </m:oMathPara>
                </a14:m>
                <a:endParaRPr lang="en-US" sz="2400" dirty="0"/>
              </a:p>
              <a:p>
                <a:pPr lvl="1"/>
                <a:r>
                  <a:rPr lang="en-US" sz="2600" dirty="0"/>
                  <a:t>Assign Each Task to only One Resource</a:t>
                </a:r>
              </a:p>
              <a:p>
                <a:pPr lvl="2"/>
                <a:r>
                  <a:rPr lang="en-US" dirty="0"/>
                  <a:t>Each task can only be assigned to be performed one task in the model.</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400" i="1"/>
                          </m:ctrlPr>
                        </m:naryPr>
                        <m:sub>
                          <m:r>
                            <a:rPr lang="en-US" sz="2400" i="1"/>
                            <m:t>𝑡</m:t>
                          </m:r>
                          <m:r>
                            <a:rPr lang="en-US" sz="2400" i="1"/>
                            <m:t>∈</m:t>
                          </m:r>
                          <m:r>
                            <a:rPr lang="en-US" sz="2400" i="1"/>
                            <m:t>𝒯</m:t>
                          </m:r>
                        </m:sub>
                        <m:sup>
                          <m:r>
                            <a:rPr lang="en-US" sz="2400" i="1"/>
                            <m:t>​</m:t>
                          </m:r>
                        </m:sup>
                        <m:e>
                          <m:sSub>
                            <m:sSubPr>
                              <m:ctrlPr>
                                <a:rPr lang="en-US" sz="2400" i="1"/>
                              </m:ctrlPr>
                            </m:sSubPr>
                            <m:e>
                              <m:r>
                                <a:rPr lang="en-US" sz="2400" i="1"/>
                                <m:t>𝑥</m:t>
                              </m:r>
                            </m:e>
                            <m:sub>
                              <m:r>
                                <a:rPr lang="en-US" sz="2400" i="1"/>
                                <m:t>𝑟𝑡</m:t>
                              </m:r>
                            </m:sub>
                          </m:sSub>
                        </m:e>
                      </m:nary>
                      <m:r>
                        <a:rPr lang="en-US" sz="2400" i="1"/>
                        <m:t>=1  ∀</m:t>
                      </m:r>
                      <m:r>
                        <a:rPr lang="en-US" sz="2400" i="1"/>
                        <m:t>𝑡</m:t>
                      </m:r>
                      <m:r>
                        <a:rPr lang="en-US" sz="2400" i="1"/>
                        <m:t>∈</m:t>
                      </m:r>
                      <m:r>
                        <a:rPr lang="en-US" sz="2400" i="1"/>
                        <m:t>𝒯</m:t>
                      </m:r>
                    </m:oMath>
                  </m:oMathPara>
                </a14:m>
                <a:endParaRPr lang="en-US" sz="2400" dirty="0"/>
              </a:p>
              <a:p>
                <a:pPr marL="0" indent="0">
                  <a:buNone/>
                </a:pPr>
                <a:endParaRPr lang="en-US" dirty="0"/>
              </a:p>
            </p:txBody>
          </p:sp>
        </mc:Choice>
        <mc:Fallback>
          <p:sp>
            <p:nvSpPr>
              <p:cNvPr id="3" name="Content Placeholder 2">
                <a:extLst>
                  <a:ext uri="{FF2B5EF4-FFF2-40B4-BE49-F238E27FC236}">
                    <a16:creationId xmlns:a16="http://schemas.microsoft.com/office/drawing/2014/main" id="{C2A17F6C-159C-DF49-91A7-70FECCD3B06A}"/>
                  </a:ext>
                </a:extLst>
              </p:cNvPr>
              <p:cNvSpPr>
                <a:spLocks noGrp="1" noRot="1" noChangeAspect="1" noMove="1" noResize="1" noEditPoints="1" noAdjustHandles="1" noChangeArrowheads="1" noChangeShapeType="1" noTextEdit="1"/>
              </p:cNvSpPr>
              <p:nvPr>
                <p:ph idx="1"/>
              </p:nvPr>
            </p:nvSpPr>
            <p:spPr>
              <a:xfrm>
                <a:off x="1593436" y="1041019"/>
                <a:ext cx="10292176" cy="5435981"/>
              </a:xfrm>
              <a:blipFill>
                <a:blip r:embed="rId2"/>
                <a:stretch>
                  <a:fillRect l="-1478" t="-4895" b="-286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5323281-465F-DA49-A980-DCCBF9B9B40E}"/>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F3D8E7BC-DC26-514B-941F-3E0A1A0BCE62}"/>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D9F25879-751D-0443-828D-1ED1E82ADCFD}"/>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555409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8BA0-0388-674F-8FF9-62CFAAEE8F25}"/>
              </a:ext>
            </a:extLst>
          </p:cNvPr>
          <p:cNvSpPr>
            <a:spLocks noGrp="1"/>
          </p:cNvSpPr>
          <p:nvPr>
            <p:ph type="title"/>
          </p:nvPr>
        </p:nvSpPr>
        <p:spPr/>
        <p:txBody>
          <a:bodyPr>
            <a:normAutofit fontScale="90000"/>
          </a:bodyPr>
          <a:lstStyle/>
          <a:p>
            <a:r>
              <a:rPr lang="en-US" dirty="0"/>
              <a:t>Build Model</a:t>
            </a:r>
          </a:p>
        </p:txBody>
      </p:sp>
      <p:sp>
        <p:nvSpPr>
          <p:cNvPr id="3" name="Content Placeholder 2">
            <a:extLst>
              <a:ext uri="{FF2B5EF4-FFF2-40B4-BE49-F238E27FC236}">
                <a16:creationId xmlns:a16="http://schemas.microsoft.com/office/drawing/2014/main" id="{2023711A-00D5-034B-BE17-888DC6481D5E}"/>
              </a:ext>
            </a:extLst>
          </p:cNvPr>
          <p:cNvSpPr>
            <a:spLocks noGrp="1"/>
          </p:cNvSpPr>
          <p:nvPr>
            <p:ph idx="1"/>
          </p:nvPr>
        </p:nvSpPr>
        <p:spPr/>
        <p:txBody>
          <a:bodyPr>
            <a:normAutofit fontScale="92500"/>
          </a:bodyPr>
          <a:lstStyle/>
          <a:p>
            <a:r>
              <a:rPr lang="en-US" dirty="0"/>
              <a:t>Now that the data inputs and transformations are documented and we’ve created a formulation that we believe solves the problem for the business, we FINALLY start writing code for the model.</a:t>
            </a:r>
          </a:p>
          <a:p>
            <a:r>
              <a:rPr lang="en-US" dirty="0"/>
              <a:t>For complicated models, we often start with a prototype in a </a:t>
            </a:r>
            <a:r>
              <a:rPr lang="en-US" dirty="0" err="1"/>
              <a:t>Jupyter</a:t>
            </a:r>
            <a:r>
              <a:rPr lang="en-US" dirty="0"/>
              <a:t> Notebook. </a:t>
            </a:r>
          </a:p>
          <a:p>
            <a:pPr lvl="1"/>
            <a:r>
              <a:rPr lang="en-US" dirty="0"/>
              <a:t>This allows for rapid testing to ensure that the model is built correctly</a:t>
            </a:r>
          </a:p>
          <a:p>
            <a:pPr lvl="1"/>
            <a:r>
              <a:rPr lang="en-US" dirty="0"/>
              <a:t>Then we can take the prototype and convert it into a class object that can be integrated into whatever system we’re building</a:t>
            </a:r>
          </a:p>
          <a:p>
            <a:r>
              <a:rPr lang="en-US" dirty="0"/>
              <a:t>Often, we end up turning the model into a RESTful service endpoint. When doing so, we believe in separating the model code from the service</a:t>
            </a:r>
          </a:p>
          <a:p>
            <a:pPr lvl="1"/>
            <a:r>
              <a:rPr lang="en-US" dirty="0"/>
              <a:t>This provides for the model to be created and tested without the service and allows for more parallel development</a:t>
            </a:r>
          </a:p>
          <a:p>
            <a:pPr lvl="1"/>
            <a:endParaRPr lang="en-US" dirty="0"/>
          </a:p>
        </p:txBody>
      </p:sp>
      <p:sp>
        <p:nvSpPr>
          <p:cNvPr id="4" name="Date Placeholder 3">
            <a:extLst>
              <a:ext uri="{FF2B5EF4-FFF2-40B4-BE49-F238E27FC236}">
                <a16:creationId xmlns:a16="http://schemas.microsoft.com/office/drawing/2014/main" id="{1B23DFBB-255E-0E41-99B7-9EA92FA6BCC0}"/>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BB6DE1F3-8993-C24E-A9AD-E31840060206}"/>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F90AD8A7-41E2-634B-A350-0AF7003BDE30}"/>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272816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F25174-E945-D046-8AF6-339B5A9D7578}"/>
              </a:ext>
            </a:extLst>
          </p:cNvPr>
          <p:cNvPicPr>
            <a:picLocks noChangeAspect="1"/>
          </p:cNvPicPr>
          <p:nvPr/>
        </p:nvPicPr>
        <p:blipFill>
          <a:blip r:embed="rId2"/>
          <a:stretch>
            <a:fillRect/>
          </a:stretch>
        </p:blipFill>
        <p:spPr>
          <a:xfrm>
            <a:off x="1274802" y="5485552"/>
            <a:ext cx="4768407" cy="1127414"/>
          </a:xfrm>
          <a:prstGeom prst="rect">
            <a:avLst/>
          </a:prstGeom>
        </p:spPr>
      </p:pic>
      <p:pic>
        <p:nvPicPr>
          <p:cNvPr id="17" name="Picture 16">
            <a:extLst>
              <a:ext uri="{FF2B5EF4-FFF2-40B4-BE49-F238E27FC236}">
                <a16:creationId xmlns:a16="http://schemas.microsoft.com/office/drawing/2014/main" id="{C523B8CD-E6B3-5646-B0F9-A3073C46E939}"/>
              </a:ext>
            </a:extLst>
          </p:cNvPr>
          <p:cNvPicPr>
            <a:picLocks noChangeAspect="1"/>
          </p:cNvPicPr>
          <p:nvPr/>
        </p:nvPicPr>
        <p:blipFill>
          <a:blip r:embed="rId3"/>
          <a:stretch>
            <a:fillRect/>
          </a:stretch>
        </p:blipFill>
        <p:spPr>
          <a:xfrm>
            <a:off x="6851316" y="3558785"/>
            <a:ext cx="4348497" cy="2649622"/>
          </a:xfrm>
          <a:prstGeom prst="rect">
            <a:avLst/>
          </a:prstGeom>
        </p:spPr>
      </p:pic>
      <p:sp>
        <p:nvSpPr>
          <p:cNvPr id="2" name="Title 1">
            <a:extLst>
              <a:ext uri="{FF2B5EF4-FFF2-40B4-BE49-F238E27FC236}">
                <a16:creationId xmlns:a16="http://schemas.microsoft.com/office/drawing/2014/main" id="{30A2B749-8547-5D4C-9F56-99B0FE2E264C}"/>
              </a:ext>
            </a:extLst>
          </p:cNvPr>
          <p:cNvSpPr>
            <a:spLocks noGrp="1"/>
          </p:cNvSpPr>
          <p:nvPr>
            <p:ph type="title"/>
          </p:nvPr>
        </p:nvSpPr>
        <p:spPr/>
        <p:txBody>
          <a:bodyPr>
            <a:normAutofit fontScale="90000"/>
          </a:bodyPr>
          <a:lstStyle/>
          <a:p>
            <a:r>
              <a:rPr lang="en-US" dirty="0"/>
              <a:t>Build Model – Example</a:t>
            </a:r>
          </a:p>
        </p:txBody>
      </p:sp>
      <p:sp>
        <p:nvSpPr>
          <p:cNvPr id="3" name="Content Placeholder 2">
            <a:extLst>
              <a:ext uri="{FF2B5EF4-FFF2-40B4-BE49-F238E27FC236}">
                <a16:creationId xmlns:a16="http://schemas.microsoft.com/office/drawing/2014/main" id="{5A5EE54E-76D2-E04D-9C8B-2DFB5EA65641}"/>
              </a:ext>
            </a:extLst>
          </p:cNvPr>
          <p:cNvSpPr>
            <a:spLocks noGrp="1"/>
          </p:cNvSpPr>
          <p:nvPr>
            <p:ph idx="1"/>
          </p:nvPr>
        </p:nvSpPr>
        <p:spPr>
          <a:xfrm>
            <a:off x="1593436" y="1041020"/>
            <a:ext cx="9782801" cy="1835150"/>
          </a:xfrm>
        </p:spPr>
        <p:txBody>
          <a:bodyPr>
            <a:normAutofit fontScale="92500"/>
          </a:bodyPr>
          <a:lstStyle/>
          <a:p>
            <a:r>
              <a:rPr lang="en-US" dirty="0"/>
              <a:t>When building the model, we generally create separate functions to build the variables, build each constraint type, and build the objective</a:t>
            </a:r>
          </a:p>
          <a:p>
            <a:r>
              <a:rPr lang="en-US" dirty="0"/>
              <a:t>Let’s look at a few examples of how we use the power of pandas to build the model</a:t>
            </a:r>
          </a:p>
        </p:txBody>
      </p:sp>
      <p:sp>
        <p:nvSpPr>
          <p:cNvPr id="4" name="Date Placeholder 3">
            <a:extLst>
              <a:ext uri="{FF2B5EF4-FFF2-40B4-BE49-F238E27FC236}">
                <a16:creationId xmlns:a16="http://schemas.microsoft.com/office/drawing/2014/main" id="{2F2B5433-F5B1-3F4C-AED3-3C726A11116F}"/>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DFBF41AE-9092-1F4E-85E6-993C83820AE5}"/>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C8E374AB-9EE8-8847-9EA2-C81D69AA4DAB}"/>
              </a:ext>
            </a:extLst>
          </p:cNvPr>
          <p:cNvSpPr>
            <a:spLocks noGrp="1"/>
          </p:cNvSpPr>
          <p:nvPr>
            <p:ph type="sldNum" sz="quarter" idx="12"/>
          </p:nvPr>
        </p:nvSpPr>
        <p:spPr/>
        <p:txBody>
          <a:bodyPr/>
          <a:lstStyle/>
          <a:p>
            <a:fld id="{7DC1BBB0-96F0-4077-A278-0F3FB5C104D3}" type="slidenum">
              <a:rPr lang="en-US" smtClean="0"/>
              <a:t>13</a:t>
            </a:fld>
            <a:endParaRPr lang="en-US"/>
          </a:p>
        </p:txBody>
      </p:sp>
      <p:pic>
        <p:nvPicPr>
          <p:cNvPr id="16" name="Picture 15">
            <a:extLst>
              <a:ext uri="{FF2B5EF4-FFF2-40B4-BE49-F238E27FC236}">
                <a16:creationId xmlns:a16="http://schemas.microsoft.com/office/drawing/2014/main" id="{916B69FA-A167-E449-A8B8-0AA3A464F5F3}"/>
              </a:ext>
            </a:extLst>
          </p:cNvPr>
          <p:cNvPicPr>
            <a:picLocks noChangeAspect="1"/>
          </p:cNvPicPr>
          <p:nvPr/>
        </p:nvPicPr>
        <p:blipFill>
          <a:blip r:embed="rId4"/>
          <a:stretch>
            <a:fillRect/>
          </a:stretch>
        </p:blipFill>
        <p:spPr>
          <a:xfrm>
            <a:off x="1598612" y="3352800"/>
            <a:ext cx="4114800" cy="594360"/>
          </a:xfrm>
          <a:prstGeom prst="rect">
            <a:avLst/>
          </a:prstGeom>
        </p:spPr>
      </p:pic>
      <p:pic>
        <p:nvPicPr>
          <p:cNvPr id="19" name="Picture 18">
            <a:extLst>
              <a:ext uri="{FF2B5EF4-FFF2-40B4-BE49-F238E27FC236}">
                <a16:creationId xmlns:a16="http://schemas.microsoft.com/office/drawing/2014/main" id="{8D2E880D-1C3C-614C-BDE4-8A2947171D7E}"/>
              </a:ext>
            </a:extLst>
          </p:cNvPr>
          <p:cNvPicPr>
            <a:picLocks noChangeAspect="1"/>
          </p:cNvPicPr>
          <p:nvPr/>
        </p:nvPicPr>
        <p:blipFill>
          <a:blip r:embed="rId5"/>
          <a:stretch>
            <a:fillRect/>
          </a:stretch>
        </p:blipFill>
        <p:spPr>
          <a:xfrm>
            <a:off x="4204620" y="4057416"/>
            <a:ext cx="1951260" cy="394194"/>
          </a:xfrm>
          <a:prstGeom prst="rect">
            <a:avLst/>
          </a:prstGeom>
        </p:spPr>
      </p:pic>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F5CE4F14-D1AB-204C-A05F-59B8AB98905B}"/>
                  </a:ext>
                </a:extLst>
              </p:cNvPr>
              <p:cNvSpPr/>
              <p:nvPr/>
            </p:nvSpPr>
            <p:spPr>
              <a:xfrm>
                <a:off x="1340402" y="3855229"/>
                <a:ext cx="2772810" cy="7645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Minimize</m:t>
                      </m:r>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ℛ</m:t>
                          </m:r>
                        </m:sub>
                        <m:sup>
                          <m:r>
                            <a:rPr lang="en-US" i="1">
                              <a:latin typeface="Cambria Math" panose="02040503050406030204" pitchFamily="18" charset="0"/>
                            </a:rPr>
                            <m:t>​</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𝒯</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𝑟𝑡</m:t>
                                  </m:r>
                                </m:sub>
                              </m:sSub>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𝑟𝑡</m:t>
                          </m:r>
                        </m:sub>
                      </m:sSub>
                    </m:oMath>
                  </m:oMathPara>
                </a14:m>
                <a:endParaRPr lang="en-US" dirty="0"/>
              </a:p>
            </p:txBody>
          </p:sp>
        </mc:Choice>
        <mc:Fallback>
          <p:sp>
            <p:nvSpPr>
              <p:cNvPr id="20" name="Rectangle 19">
                <a:extLst>
                  <a:ext uri="{FF2B5EF4-FFF2-40B4-BE49-F238E27FC236}">
                    <a16:creationId xmlns:a16="http://schemas.microsoft.com/office/drawing/2014/main" id="{F5CE4F14-D1AB-204C-A05F-59B8AB98905B}"/>
                  </a:ext>
                </a:extLst>
              </p:cNvPr>
              <p:cNvSpPr>
                <a:spLocks noRot="1" noChangeAspect="1" noMove="1" noResize="1" noEditPoints="1" noAdjustHandles="1" noChangeArrowheads="1" noChangeShapeType="1" noTextEdit="1"/>
              </p:cNvSpPr>
              <p:nvPr/>
            </p:nvSpPr>
            <p:spPr>
              <a:xfrm>
                <a:off x="1340402" y="3855229"/>
                <a:ext cx="2772810" cy="764505"/>
              </a:xfrm>
              <a:prstGeom prst="rect">
                <a:avLst/>
              </a:prstGeom>
              <a:blipFill>
                <a:blip r:embed="rId6"/>
                <a:stretch>
                  <a:fillRect t="-122951" b="-1704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D380DF1E-51F4-D740-B8AF-EBCB509D6A15}"/>
                  </a:ext>
                </a:extLst>
              </p:cNvPr>
              <p:cNvSpPr/>
              <p:nvPr/>
            </p:nvSpPr>
            <p:spPr>
              <a:xfrm>
                <a:off x="1379787" y="4721047"/>
                <a:ext cx="2494849" cy="76431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en-US" i="1"/>
                          </m:ctrlPr>
                        </m:naryPr>
                        <m:sub>
                          <m:r>
                            <a:rPr lang="en-US" i="1"/>
                            <m:t>𝑡</m:t>
                          </m:r>
                          <m:r>
                            <a:rPr lang="en-US" i="1"/>
                            <m:t>∈</m:t>
                          </m:r>
                          <m:r>
                            <a:rPr lang="en-US" i="1"/>
                            <m:t>𝒯</m:t>
                          </m:r>
                        </m:sub>
                        <m:sup>
                          <m:r>
                            <a:rPr lang="en-US" i="1"/>
                            <m:t>​</m:t>
                          </m:r>
                        </m:sup>
                        <m:e>
                          <m:sSub>
                            <m:sSubPr>
                              <m:ctrlPr>
                                <a:rPr lang="en-US" i="1"/>
                              </m:ctrlPr>
                            </m:sSubPr>
                            <m:e>
                              <m:r>
                                <a:rPr lang="en-US" i="1"/>
                                <m:t>𝑥</m:t>
                              </m:r>
                            </m:e>
                            <m:sub>
                              <m:r>
                                <a:rPr lang="en-US" i="1"/>
                                <m:t>𝑟𝑡</m:t>
                              </m:r>
                            </m:sub>
                          </m:sSub>
                        </m:e>
                      </m:nary>
                      <m:r>
                        <a:rPr lang="en-US" i="1"/>
                        <m:t>=1  ∀</m:t>
                      </m:r>
                      <m:r>
                        <a:rPr lang="en-US" i="1"/>
                        <m:t>𝑡</m:t>
                      </m:r>
                      <m:r>
                        <a:rPr lang="en-US" i="1"/>
                        <m:t>∈</m:t>
                      </m:r>
                      <m:r>
                        <a:rPr lang="en-US" i="1"/>
                        <m:t>𝒯</m:t>
                      </m:r>
                    </m:oMath>
                  </m:oMathPara>
                </a14:m>
                <a:endParaRPr lang="en-US" dirty="0"/>
              </a:p>
            </p:txBody>
          </p:sp>
        </mc:Choice>
        <mc:Fallback>
          <p:sp>
            <p:nvSpPr>
              <p:cNvPr id="21" name="Rectangle 20">
                <a:extLst>
                  <a:ext uri="{FF2B5EF4-FFF2-40B4-BE49-F238E27FC236}">
                    <a16:creationId xmlns:a16="http://schemas.microsoft.com/office/drawing/2014/main" id="{D380DF1E-51F4-D740-B8AF-EBCB509D6A15}"/>
                  </a:ext>
                </a:extLst>
              </p:cNvPr>
              <p:cNvSpPr>
                <a:spLocks noRot="1" noChangeAspect="1" noMove="1" noResize="1" noEditPoints="1" noAdjustHandles="1" noChangeArrowheads="1" noChangeShapeType="1" noTextEdit="1"/>
              </p:cNvSpPr>
              <p:nvPr/>
            </p:nvSpPr>
            <p:spPr>
              <a:xfrm>
                <a:off x="1379787" y="4721047"/>
                <a:ext cx="2494849" cy="764312"/>
              </a:xfrm>
              <a:prstGeom prst="rect">
                <a:avLst/>
              </a:prstGeom>
              <a:blipFill>
                <a:blip r:embed="rId7"/>
                <a:stretch>
                  <a:fillRect l="-28283" t="-119355"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3D424127-6BE7-1147-8D39-DEBAB0C621A1}"/>
                  </a:ext>
                </a:extLst>
              </p:cNvPr>
              <p:cNvSpPr/>
              <p:nvPr/>
            </p:nvSpPr>
            <p:spPr>
              <a:xfrm>
                <a:off x="1242536" y="2706247"/>
                <a:ext cx="4902973" cy="646331"/>
              </a:xfrm>
              <a:prstGeom prst="rect">
                <a:avLst/>
              </a:prstGeom>
            </p:spPr>
            <p:txBody>
              <a:bodyPr wrap="square">
                <a:spAutoFit/>
              </a:bodyPr>
              <a:lstStyle/>
              <a:p>
                <a:pPr marL="4763" lvl="1"/>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𝑟𝑡</m:t>
                        </m:r>
                      </m:sub>
                    </m:sSub>
                    <m:r>
                      <a:rPr lang="en-US" i="1">
                        <a:latin typeface="Cambria Math" panose="02040503050406030204" pitchFamily="18" charset="0"/>
                      </a:rPr>
                      <m:t>∈0,1</m:t>
                    </m:r>
                  </m:oMath>
                </a14:m>
                <a:r>
                  <a:rPr lang="en-US" dirty="0"/>
                  <a:t> be one if the resource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ℛ</m:t>
                    </m:r>
                  </m:oMath>
                </a14:m>
                <a:r>
                  <a:rPr lang="en-US" dirty="0"/>
                  <a:t> is assigned to perform task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𝒬</m:t>
                        </m:r>
                      </m:e>
                      <m:sub>
                        <m:r>
                          <a:rPr lang="en-US" i="1">
                            <a:latin typeface="Cambria Math" panose="02040503050406030204" pitchFamily="18" charset="0"/>
                          </a:rPr>
                          <m:t>𝑟</m:t>
                        </m:r>
                      </m:sub>
                    </m:sSub>
                  </m:oMath>
                </a14:m>
                <a:r>
                  <a:rPr lang="en-US" dirty="0"/>
                  <a:t>, 0 otherwise.</a:t>
                </a:r>
              </a:p>
            </p:txBody>
          </p:sp>
        </mc:Choice>
        <mc:Fallback>
          <p:sp>
            <p:nvSpPr>
              <p:cNvPr id="22" name="Rectangle 21">
                <a:extLst>
                  <a:ext uri="{FF2B5EF4-FFF2-40B4-BE49-F238E27FC236}">
                    <a16:creationId xmlns:a16="http://schemas.microsoft.com/office/drawing/2014/main" id="{3D424127-6BE7-1147-8D39-DEBAB0C621A1}"/>
                  </a:ext>
                </a:extLst>
              </p:cNvPr>
              <p:cNvSpPr>
                <a:spLocks noRot="1" noChangeAspect="1" noMove="1" noResize="1" noEditPoints="1" noAdjustHandles="1" noChangeArrowheads="1" noChangeShapeType="1" noTextEdit="1"/>
              </p:cNvSpPr>
              <p:nvPr/>
            </p:nvSpPr>
            <p:spPr>
              <a:xfrm>
                <a:off x="1242536" y="2706247"/>
                <a:ext cx="4902973" cy="646331"/>
              </a:xfrm>
              <a:prstGeom prst="rect">
                <a:avLst/>
              </a:prstGeom>
              <a:blipFill>
                <a:blip r:embed="rId8"/>
                <a:stretch>
                  <a:fillRect l="-775" t="-5882" r="-1034" b="-137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02C16791-37B2-5A49-8221-8076B8423E9A}"/>
                  </a:ext>
                </a:extLst>
              </p:cNvPr>
              <p:cNvSpPr/>
              <p:nvPr/>
            </p:nvSpPr>
            <p:spPr>
              <a:xfrm>
                <a:off x="6863029" y="2717810"/>
                <a:ext cx="2996653" cy="7645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𝒯</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𝑡</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𝑟</m:t>
                          </m:r>
                        </m:sub>
                      </m:sSub>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ℛ</m:t>
                      </m:r>
                    </m:oMath>
                  </m:oMathPara>
                </a14:m>
                <a:endParaRPr lang="en-US" dirty="0"/>
              </a:p>
            </p:txBody>
          </p:sp>
        </mc:Choice>
        <mc:Fallback>
          <p:sp>
            <p:nvSpPr>
              <p:cNvPr id="23" name="Rectangle 22">
                <a:extLst>
                  <a:ext uri="{FF2B5EF4-FFF2-40B4-BE49-F238E27FC236}">
                    <a16:creationId xmlns:a16="http://schemas.microsoft.com/office/drawing/2014/main" id="{02C16791-37B2-5A49-8221-8076B8423E9A}"/>
                  </a:ext>
                </a:extLst>
              </p:cNvPr>
              <p:cNvSpPr>
                <a:spLocks noRot="1" noChangeAspect="1" noMove="1" noResize="1" noEditPoints="1" noAdjustHandles="1" noChangeArrowheads="1" noChangeShapeType="1" noTextEdit="1"/>
              </p:cNvSpPr>
              <p:nvPr/>
            </p:nvSpPr>
            <p:spPr>
              <a:xfrm>
                <a:off x="6863029" y="2717810"/>
                <a:ext cx="2996653" cy="764505"/>
              </a:xfrm>
              <a:prstGeom prst="rect">
                <a:avLst/>
              </a:prstGeom>
              <a:blipFill>
                <a:blip r:embed="rId9"/>
                <a:stretch>
                  <a:fillRect l="-23629" t="-122951" b="-168852"/>
                </a:stretch>
              </a:blipFill>
            </p:spPr>
            <p:txBody>
              <a:bodyPr/>
              <a:lstStyle/>
              <a:p>
                <a:r>
                  <a:rPr lang="en-US">
                    <a:noFill/>
                  </a:rPr>
                  <a:t> </a:t>
                </a:r>
              </a:p>
            </p:txBody>
          </p:sp>
        </mc:Fallback>
      </mc:AlternateContent>
    </p:spTree>
    <p:extLst>
      <p:ext uri="{BB962C8B-B14F-4D97-AF65-F5344CB8AC3E}">
        <p14:creationId xmlns:p14="http://schemas.microsoft.com/office/powerpoint/2010/main" val="253310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35C-DF1D-354B-80E2-DE8BE16F79D6}"/>
              </a:ext>
            </a:extLst>
          </p:cNvPr>
          <p:cNvSpPr>
            <a:spLocks noGrp="1"/>
          </p:cNvSpPr>
          <p:nvPr>
            <p:ph type="title"/>
          </p:nvPr>
        </p:nvSpPr>
        <p:spPr>
          <a:xfrm>
            <a:off x="1074240" y="381000"/>
            <a:ext cx="3293422" cy="1371600"/>
          </a:xfrm>
        </p:spPr>
        <p:txBody>
          <a:bodyPr anchor="b">
            <a:normAutofit/>
          </a:bodyPr>
          <a:lstStyle/>
          <a:p>
            <a:r>
              <a:rPr lang="en-US"/>
              <a:t>Review Results</a:t>
            </a:r>
            <a:endParaRPr lang="en-US" dirty="0"/>
          </a:p>
        </p:txBody>
      </p:sp>
      <p:pic>
        <p:nvPicPr>
          <p:cNvPr id="8" name="Content Placeholder 7" descr="Chart, bar chart&#10;&#10;Description automatically generated">
            <a:extLst>
              <a:ext uri="{FF2B5EF4-FFF2-40B4-BE49-F238E27FC236}">
                <a16:creationId xmlns:a16="http://schemas.microsoft.com/office/drawing/2014/main" id="{2A9AC634-0535-4A4F-9EA9-E9F8D908ECDD}"/>
              </a:ext>
            </a:extLst>
          </p:cNvPr>
          <p:cNvPicPr>
            <a:picLocks noGrp="1" noChangeAspect="1"/>
          </p:cNvPicPr>
          <p:nvPr>
            <p:ph idx="1"/>
          </p:nvPr>
        </p:nvPicPr>
        <p:blipFill>
          <a:blip r:embed="rId2"/>
          <a:stretch>
            <a:fillRect/>
          </a:stretch>
        </p:blipFill>
        <p:spPr>
          <a:xfrm>
            <a:off x="5180251" y="1584780"/>
            <a:ext cx="6195986" cy="3485240"/>
          </a:xfrm>
          <a:noFill/>
        </p:spPr>
      </p:pic>
      <p:sp>
        <p:nvSpPr>
          <p:cNvPr id="15" name="Text Placeholder 3">
            <a:extLst>
              <a:ext uri="{FF2B5EF4-FFF2-40B4-BE49-F238E27FC236}">
                <a16:creationId xmlns:a16="http://schemas.microsoft.com/office/drawing/2014/main" id="{E7DBEAFE-E517-4392-98FA-953CB7BFFFB3}"/>
              </a:ext>
            </a:extLst>
          </p:cNvPr>
          <p:cNvSpPr>
            <a:spLocks noGrp="1"/>
          </p:cNvSpPr>
          <p:nvPr>
            <p:ph type="body" sz="half" idx="2"/>
          </p:nvPr>
        </p:nvSpPr>
        <p:spPr>
          <a:xfrm>
            <a:off x="1074240" y="1828800"/>
            <a:ext cx="3293422" cy="4343400"/>
          </a:xfrm>
        </p:spPr>
        <p:txBody>
          <a:bodyPr/>
          <a:lstStyle/>
          <a:p>
            <a:pPr marL="342900" indent="-342900">
              <a:buFont typeface="Arial" panose="020B0604020202020204" pitchFamily="34" charset="0"/>
              <a:buChar char="•"/>
            </a:pPr>
            <a:r>
              <a:rPr lang="en-US" dirty="0"/>
              <a:t>For reviewing results it helps to have a visual representation to review with clients</a:t>
            </a:r>
          </a:p>
          <a:p>
            <a:pPr marL="342900" indent="-342900">
              <a:buFont typeface="Arial" panose="020B0604020202020204" pitchFamily="34" charset="0"/>
              <a:buChar char="•"/>
            </a:pPr>
            <a:r>
              <a:rPr lang="en-US" dirty="0"/>
              <a:t>One tool that we like is </a:t>
            </a:r>
            <a:r>
              <a:rPr lang="en-US" dirty="0" err="1"/>
              <a:t>plotly</a:t>
            </a:r>
            <a:endParaRPr lang="en-US" dirty="0"/>
          </a:p>
          <a:p>
            <a:pPr marL="342900" indent="-342900">
              <a:buFont typeface="Arial" panose="020B0604020202020204" pitchFamily="34" charset="0"/>
              <a:buChar char="•"/>
            </a:pPr>
            <a:r>
              <a:rPr lang="en-US" dirty="0"/>
              <a:t>The plot here shows the assignment of the tasks to resources and how much time each resource is working, with another line for the max time for each resource</a:t>
            </a:r>
          </a:p>
        </p:txBody>
      </p:sp>
      <p:sp>
        <p:nvSpPr>
          <p:cNvPr id="4" name="Date Placeholder 3">
            <a:extLst>
              <a:ext uri="{FF2B5EF4-FFF2-40B4-BE49-F238E27FC236}">
                <a16:creationId xmlns:a16="http://schemas.microsoft.com/office/drawing/2014/main" id="{CE53C3B7-8F13-E640-83ED-0464C5F67EB2}"/>
              </a:ext>
            </a:extLst>
          </p:cNvPr>
          <p:cNvSpPr>
            <a:spLocks noGrp="1"/>
          </p:cNvSpPr>
          <p:nvPr>
            <p:ph type="dt" sz="half" idx="10"/>
          </p:nvPr>
        </p:nvSpPr>
        <p:spPr>
          <a:xfrm>
            <a:off x="5180250" y="6356351"/>
            <a:ext cx="1218883" cy="365125"/>
          </a:xfrm>
        </p:spPr>
        <p:txBody>
          <a:bodyPr anchor="ctr">
            <a:normAutofit/>
          </a:bodyPr>
          <a:lstStyle/>
          <a:p>
            <a:pPr>
              <a:spcAft>
                <a:spcPts val="600"/>
              </a:spcAft>
            </a:pPr>
            <a:r>
              <a:rPr lang="en-US"/>
              <a:t>9/2/2020</a:t>
            </a:r>
          </a:p>
        </p:txBody>
      </p:sp>
      <p:sp>
        <p:nvSpPr>
          <p:cNvPr id="5" name="Footer Placeholder 4">
            <a:extLst>
              <a:ext uri="{FF2B5EF4-FFF2-40B4-BE49-F238E27FC236}">
                <a16:creationId xmlns:a16="http://schemas.microsoft.com/office/drawing/2014/main" id="{9E910A73-9EB8-2C49-A5A4-FD76C52530E7}"/>
              </a:ext>
            </a:extLst>
          </p:cNvPr>
          <p:cNvSpPr>
            <a:spLocks noGrp="1"/>
          </p:cNvSpPr>
          <p:nvPr>
            <p:ph type="ftr" sz="quarter" idx="11"/>
          </p:nvPr>
        </p:nvSpPr>
        <p:spPr>
          <a:xfrm>
            <a:off x="6551613" y="6356351"/>
            <a:ext cx="4018386" cy="365125"/>
          </a:xfrm>
        </p:spPr>
        <p:txBody>
          <a:bodyPr anchor="ctr">
            <a:normAutofit/>
          </a:bodyPr>
          <a:lstStyle/>
          <a:p>
            <a:pPr>
              <a:spcAft>
                <a:spcPts val="600"/>
              </a:spcAft>
            </a:pPr>
            <a:r>
              <a:rPr lang="en-US"/>
              <a:t>Copyright © Princeton Consultants 2020 (V1.0)</a:t>
            </a:r>
          </a:p>
        </p:txBody>
      </p:sp>
      <p:sp>
        <p:nvSpPr>
          <p:cNvPr id="6" name="Slide Number Placeholder 5">
            <a:extLst>
              <a:ext uri="{FF2B5EF4-FFF2-40B4-BE49-F238E27FC236}">
                <a16:creationId xmlns:a16="http://schemas.microsoft.com/office/drawing/2014/main" id="{D06FAA8A-178E-954D-A541-94B845371CAE}"/>
              </a:ext>
            </a:extLst>
          </p:cNvPr>
          <p:cNvSpPr>
            <a:spLocks noGrp="1"/>
          </p:cNvSpPr>
          <p:nvPr>
            <p:ph type="sldNum" sz="quarter" idx="12"/>
          </p:nvPr>
        </p:nvSpPr>
        <p:spPr>
          <a:xfrm>
            <a:off x="10766796" y="6356351"/>
            <a:ext cx="609441" cy="365125"/>
          </a:xfrm>
        </p:spPr>
        <p:txBody>
          <a:bodyPr anchor="ctr">
            <a:normAutofit/>
          </a:bodyPr>
          <a:lstStyle/>
          <a:p>
            <a:pPr>
              <a:spcAft>
                <a:spcPts val="600"/>
              </a:spcAft>
            </a:pPr>
            <a:fld id="{7DC1BBB0-96F0-4077-A278-0F3FB5C104D3}" type="slidenum">
              <a:rPr lang="en-US" smtClean="0"/>
              <a:pPr>
                <a:spcAft>
                  <a:spcPts val="600"/>
                </a:spcAft>
              </a:pPr>
              <a:t>14</a:t>
            </a:fld>
            <a:endParaRPr lang="en-US"/>
          </a:p>
        </p:txBody>
      </p:sp>
    </p:spTree>
    <p:extLst>
      <p:ext uri="{BB962C8B-B14F-4D97-AF65-F5344CB8AC3E}">
        <p14:creationId xmlns:p14="http://schemas.microsoft.com/office/powerpoint/2010/main" val="20810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5DAE04-BF90-184D-AE9B-92235631A8C1}"/>
              </a:ext>
            </a:extLst>
          </p:cNvPr>
          <p:cNvSpPr>
            <a:spLocks noGrp="1"/>
          </p:cNvSpPr>
          <p:nvPr>
            <p:ph type="title"/>
          </p:nvPr>
        </p:nvSpPr>
        <p:spPr/>
        <p:txBody>
          <a:bodyPr>
            <a:normAutofit fontScale="90000"/>
          </a:bodyPr>
          <a:lstStyle/>
          <a:p>
            <a:r>
              <a:rPr lang="en-US" dirty="0"/>
              <a:t>Development Tools</a:t>
            </a:r>
          </a:p>
        </p:txBody>
      </p:sp>
      <p:sp>
        <p:nvSpPr>
          <p:cNvPr id="9" name="Content Placeholder 8">
            <a:extLst>
              <a:ext uri="{FF2B5EF4-FFF2-40B4-BE49-F238E27FC236}">
                <a16:creationId xmlns:a16="http://schemas.microsoft.com/office/drawing/2014/main" id="{C3C8F51A-B912-6144-B5CC-C07415E387D5}"/>
              </a:ext>
            </a:extLst>
          </p:cNvPr>
          <p:cNvSpPr>
            <a:spLocks noGrp="1"/>
          </p:cNvSpPr>
          <p:nvPr>
            <p:ph idx="1"/>
          </p:nvPr>
        </p:nvSpPr>
        <p:spPr>
          <a:xfrm>
            <a:off x="1593436" y="1041019"/>
            <a:ext cx="10292176" cy="5435981"/>
          </a:xfrm>
        </p:spPr>
        <p:txBody>
          <a:bodyPr>
            <a:normAutofit fontScale="77500" lnSpcReduction="20000"/>
          </a:bodyPr>
          <a:lstStyle/>
          <a:p>
            <a:r>
              <a:rPr lang="en-US" dirty="0"/>
              <a:t>Here are some of the tools that we use, and recommend, for developing models</a:t>
            </a:r>
          </a:p>
          <a:p>
            <a:pPr lvl="1"/>
            <a:r>
              <a:rPr lang="en-US" dirty="0"/>
              <a:t>Anaconda – Package manager that allows for easy environment setup</a:t>
            </a:r>
          </a:p>
          <a:p>
            <a:pPr lvl="1"/>
            <a:r>
              <a:rPr lang="en-US" dirty="0"/>
              <a:t>Visual Studio Code – Rich IDE with git (and </a:t>
            </a:r>
            <a:r>
              <a:rPr lang="en-US" dirty="0" err="1"/>
              <a:t>svn</a:t>
            </a:r>
            <a:r>
              <a:rPr lang="en-US" dirty="0"/>
              <a:t>) integration, along with many other extensions</a:t>
            </a:r>
          </a:p>
          <a:p>
            <a:pPr lvl="2"/>
            <a:r>
              <a:rPr lang="en-US" dirty="0"/>
              <a:t>We use </a:t>
            </a:r>
            <a:r>
              <a:rPr lang="en-US" dirty="0" err="1"/>
              <a:t>pylance</a:t>
            </a:r>
            <a:r>
              <a:rPr lang="en-US" dirty="0"/>
              <a:t> as a tool inside Visual Studio Code to evaluate our python code for potential issues</a:t>
            </a:r>
          </a:p>
          <a:p>
            <a:pPr lvl="1"/>
            <a:r>
              <a:rPr lang="en-US" dirty="0" err="1"/>
              <a:t>mypy</a:t>
            </a:r>
            <a:r>
              <a:rPr lang="en-US" dirty="0"/>
              <a:t> – Type checks code for potential issues</a:t>
            </a:r>
          </a:p>
          <a:p>
            <a:pPr lvl="1"/>
            <a:r>
              <a:rPr lang="en-US" dirty="0" err="1"/>
              <a:t>pytest</a:t>
            </a:r>
            <a:r>
              <a:rPr lang="en-US" dirty="0"/>
              <a:t> – This is a testing harness in python that is straightforward to set up and create tests</a:t>
            </a:r>
          </a:p>
          <a:p>
            <a:pPr lvl="1"/>
            <a:r>
              <a:rPr lang="en-US" dirty="0"/>
              <a:t>typing – Built-in Python library for specifying variable types and the return types for functions</a:t>
            </a:r>
          </a:p>
          <a:p>
            <a:pPr lvl="1"/>
            <a:r>
              <a:rPr lang="en-US" dirty="0"/>
              <a:t>Docstrings – Tool in python that allows for functions to describe their inputs and outputs as well as the intent of the function</a:t>
            </a:r>
          </a:p>
          <a:p>
            <a:pPr lvl="1"/>
            <a:r>
              <a:rPr lang="en-US" dirty="0"/>
              <a:t>Markdown – Used to create data and model documentation</a:t>
            </a:r>
          </a:p>
          <a:p>
            <a:pPr lvl="1"/>
            <a:r>
              <a:rPr lang="en-US" dirty="0" err="1"/>
              <a:t>Pandoc</a:t>
            </a:r>
            <a:r>
              <a:rPr lang="en-US" dirty="0"/>
              <a:t> – Is used to generate PDF documents from the model documentation markdown</a:t>
            </a:r>
          </a:p>
          <a:p>
            <a:pPr lvl="1"/>
            <a:r>
              <a:rPr lang="en-US" dirty="0" err="1"/>
              <a:t>Jupyter</a:t>
            </a:r>
            <a:r>
              <a:rPr lang="en-US" dirty="0"/>
              <a:t> – Used to analyze data and create proofs of concept</a:t>
            </a:r>
          </a:p>
          <a:p>
            <a:r>
              <a:rPr lang="en-US" dirty="0"/>
              <a:t>Solver APIs</a:t>
            </a:r>
          </a:p>
          <a:p>
            <a:pPr lvl="1"/>
            <a:r>
              <a:rPr lang="en-US" dirty="0" err="1"/>
              <a:t>gurobipy</a:t>
            </a:r>
            <a:r>
              <a:rPr lang="en-US" dirty="0"/>
              <a:t> – Gurobi library for python development</a:t>
            </a:r>
          </a:p>
          <a:p>
            <a:pPr lvl="1"/>
            <a:r>
              <a:rPr lang="en-US" dirty="0" err="1"/>
              <a:t>docplex</a:t>
            </a:r>
            <a:r>
              <a:rPr lang="en-US" dirty="0"/>
              <a:t> – IBM ILOG CPLEX and CPO library for python model development</a:t>
            </a:r>
          </a:p>
          <a:p>
            <a:pPr lvl="1"/>
            <a:r>
              <a:rPr lang="en-US" dirty="0" err="1"/>
              <a:t>ortools</a:t>
            </a:r>
            <a:r>
              <a:rPr lang="en-US" dirty="0"/>
              <a:t> – Google OR-Tools library for python model development</a:t>
            </a:r>
          </a:p>
        </p:txBody>
      </p:sp>
      <p:sp>
        <p:nvSpPr>
          <p:cNvPr id="5" name="Date Placeholder 4">
            <a:extLst>
              <a:ext uri="{FF2B5EF4-FFF2-40B4-BE49-F238E27FC236}">
                <a16:creationId xmlns:a16="http://schemas.microsoft.com/office/drawing/2014/main" id="{D4EE320F-5C68-9743-854A-C376865BA63C}"/>
              </a:ext>
            </a:extLst>
          </p:cNvPr>
          <p:cNvSpPr>
            <a:spLocks noGrp="1"/>
          </p:cNvSpPr>
          <p:nvPr>
            <p:ph type="dt" sz="half" idx="10"/>
          </p:nvPr>
        </p:nvSpPr>
        <p:spPr/>
        <p:txBody>
          <a:bodyPr/>
          <a:lstStyle/>
          <a:p>
            <a:r>
              <a:rPr lang="en-US"/>
              <a:t>9/2/2020</a:t>
            </a:r>
          </a:p>
        </p:txBody>
      </p:sp>
      <p:sp>
        <p:nvSpPr>
          <p:cNvPr id="6" name="Footer Placeholder 5">
            <a:extLst>
              <a:ext uri="{FF2B5EF4-FFF2-40B4-BE49-F238E27FC236}">
                <a16:creationId xmlns:a16="http://schemas.microsoft.com/office/drawing/2014/main" id="{FE1ABF69-39D9-8A44-AA0C-922C84B761C6}"/>
              </a:ext>
            </a:extLst>
          </p:cNvPr>
          <p:cNvSpPr>
            <a:spLocks noGrp="1"/>
          </p:cNvSpPr>
          <p:nvPr>
            <p:ph type="ftr" sz="quarter" idx="11"/>
          </p:nvPr>
        </p:nvSpPr>
        <p:spPr/>
        <p:txBody>
          <a:bodyPr/>
          <a:lstStyle/>
          <a:p>
            <a:r>
              <a:rPr lang="en-US"/>
              <a:t>Copyright © Princeton Consultants 2020 (V1.0)</a:t>
            </a:r>
            <a:endParaRPr lang="en-US" dirty="0"/>
          </a:p>
        </p:txBody>
      </p:sp>
      <p:sp>
        <p:nvSpPr>
          <p:cNvPr id="7" name="Slide Number Placeholder 6">
            <a:extLst>
              <a:ext uri="{FF2B5EF4-FFF2-40B4-BE49-F238E27FC236}">
                <a16:creationId xmlns:a16="http://schemas.microsoft.com/office/drawing/2014/main" id="{8AD7ACEC-E2A3-0A44-A92A-26A83587361D}"/>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289459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104-D340-D341-B966-3FE4EC0CFAA8}"/>
              </a:ext>
            </a:extLst>
          </p:cNvPr>
          <p:cNvSpPr>
            <a:spLocks noGrp="1"/>
          </p:cNvSpPr>
          <p:nvPr>
            <p:ph type="title"/>
          </p:nvPr>
        </p:nvSpPr>
        <p:spPr/>
        <p:txBody>
          <a:bodyPr>
            <a:normAutofit fontScale="90000"/>
          </a:bodyPr>
          <a:lstStyle/>
          <a:p>
            <a:r>
              <a:rPr lang="en-US" dirty="0"/>
              <a:t>Review</a:t>
            </a:r>
          </a:p>
        </p:txBody>
      </p:sp>
      <p:sp>
        <p:nvSpPr>
          <p:cNvPr id="3" name="Content Placeholder 2">
            <a:extLst>
              <a:ext uri="{FF2B5EF4-FFF2-40B4-BE49-F238E27FC236}">
                <a16:creationId xmlns:a16="http://schemas.microsoft.com/office/drawing/2014/main" id="{A863746A-BD9A-0A4F-BDC2-705A84C20FF9}"/>
              </a:ext>
            </a:extLst>
          </p:cNvPr>
          <p:cNvSpPr>
            <a:spLocks noGrp="1"/>
          </p:cNvSpPr>
          <p:nvPr>
            <p:ph idx="1"/>
          </p:nvPr>
        </p:nvSpPr>
        <p:spPr/>
        <p:txBody>
          <a:bodyPr/>
          <a:lstStyle/>
          <a:p>
            <a:pPr marL="514350" indent="-514350">
              <a:buFont typeface="+mj-lt"/>
              <a:buAutoNum type="arabicPeriod"/>
            </a:pPr>
            <a:r>
              <a:rPr lang="en-US" dirty="0"/>
              <a:t>Understand the data</a:t>
            </a:r>
          </a:p>
          <a:p>
            <a:pPr marL="514350" indent="-514350">
              <a:buFont typeface="+mj-lt"/>
              <a:buAutoNum type="arabicPeriod"/>
            </a:pPr>
            <a:r>
              <a:rPr lang="en-US" dirty="0"/>
              <a:t>Define and document datasets format</a:t>
            </a:r>
          </a:p>
          <a:p>
            <a:pPr marL="514350" indent="-514350">
              <a:buFont typeface="+mj-lt"/>
              <a:buAutoNum type="arabicPeriod"/>
            </a:pPr>
            <a:r>
              <a:rPr lang="en-US" dirty="0"/>
              <a:t>Collect data from the client</a:t>
            </a:r>
          </a:p>
          <a:p>
            <a:pPr marL="514350" indent="-514350">
              <a:buFont typeface="+mj-lt"/>
              <a:buAutoNum type="arabicPeriod"/>
            </a:pPr>
            <a:r>
              <a:rPr lang="en-US" dirty="0"/>
              <a:t>Document all data transformations needed</a:t>
            </a:r>
          </a:p>
          <a:p>
            <a:pPr marL="514350" indent="-514350">
              <a:buFont typeface="+mj-lt"/>
              <a:buAutoNum type="arabicPeriod"/>
            </a:pPr>
            <a:r>
              <a:rPr lang="en-US" dirty="0"/>
              <a:t>Document the model that you intend to build</a:t>
            </a:r>
          </a:p>
          <a:p>
            <a:pPr marL="514350" indent="-514350">
              <a:buFont typeface="+mj-lt"/>
              <a:buAutoNum type="arabicPeriod"/>
            </a:pPr>
            <a:r>
              <a:rPr lang="en-US" dirty="0"/>
              <a:t>Write the optimization code</a:t>
            </a:r>
          </a:p>
          <a:p>
            <a:pPr marL="514350" indent="-514350">
              <a:buFont typeface="+mj-lt"/>
              <a:buAutoNum type="arabicPeriod"/>
            </a:pPr>
            <a:r>
              <a:rPr lang="en-US" dirty="0"/>
              <a:t>Review the results with the clients and iterate</a:t>
            </a:r>
          </a:p>
        </p:txBody>
      </p:sp>
      <p:sp>
        <p:nvSpPr>
          <p:cNvPr id="4" name="Date Placeholder 3">
            <a:extLst>
              <a:ext uri="{FF2B5EF4-FFF2-40B4-BE49-F238E27FC236}">
                <a16:creationId xmlns:a16="http://schemas.microsoft.com/office/drawing/2014/main" id="{0DD1F6E2-52AE-1A45-98AA-0AA068E257A3}"/>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E101E964-91D3-CE46-A3A9-E919CD59C078}"/>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CBB7109D-EAF5-4442-902E-D973059D6D53}"/>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412982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0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repeatCount="0" fill="hold" nodeType="clickEffect">
                                  <p:stCondLst>
                                    <p:cond delay="0"/>
                                  </p:stCondLst>
                                  <p:childTnLst>
                                    <p:animScale>
                                      <p:cBhvr>
                                        <p:cTn id="10" dur="2000" fill="hold"/>
                                        <p:tgtEl>
                                          <p:spTgt spid="3">
                                            <p:txEl>
                                              <p:pRg st="0" end="0"/>
                                            </p:txEl>
                                          </p:spTgt>
                                        </p:tgtEl>
                                      </p:cBhvr>
                                      <p:by x="1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960-19F8-574F-85CA-CCE615FA25BC}"/>
              </a:ext>
            </a:extLst>
          </p:cNvPr>
          <p:cNvSpPr>
            <a:spLocks noGrp="1"/>
          </p:cNvSpPr>
          <p:nvPr>
            <p:ph type="title"/>
          </p:nvPr>
        </p:nvSpPr>
        <p:spPr/>
        <p:txBody>
          <a:bodyPr>
            <a:normAutofit fontScale="90000"/>
          </a:bodyPr>
          <a:lstStyle/>
          <a:p>
            <a:r>
              <a:rPr lang="en-US" dirty="0"/>
              <a:t>Resources</a:t>
            </a:r>
          </a:p>
        </p:txBody>
      </p:sp>
      <p:sp>
        <p:nvSpPr>
          <p:cNvPr id="3" name="Content Placeholder 2">
            <a:extLst>
              <a:ext uri="{FF2B5EF4-FFF2-40B4-BE49-F238E27FC236}">
                <a16:creationId xmlns:a16="http://schemas.microsoft.com/office/drawing/2014/main" id="{61A58E26-344E-9044-9CC2-766A6BE33991}"/>
              </a:ext>
            </a:extLst>
          </p:cNvPr>
          <p:cNvSpPr>
            <a:spLocks noGrp="1"/>
          </p:cNvSpPr>
          <p:nvPr>
            <p:ph idx="1"/>
          </p:nvPr>
        </p:nvSpPr>
        <p:spPr/>
        <p:txBody>
          <a:bodyPr/>
          <a:lstStyle/>
          <a:p>
            <a:r>
              <a:rPr lang="en-US" dirty="0"/>
              <a:t>Princeton blog post on rapid model development: </a:t>
            </a:r>
            <a:r>
              <a:rPr lang="en-US" dirty="0">
                <a:hlinkClick r:id="rId2"/>
              </a:rPr>
              <a:t>https://www.princetonoptimization.com/blog/blog/princeton%E2%80%99s-rapid-optimization-model-development-approach-python-and-pandas</a:t>
            </a:r>
            <a:endParaRPr lang="en-US" dirty="0"/>
          </a:p>
          <a:p>
            <a:r>
              <a:rPr lang="en-US" dirty="0"/>
              <a:t>Demo code shown in this presentation: </a:t>
            </a:r>
            <a:r>
              <a:rPr lang="en-US" dirty="0">
                <a:hlinkClick r:id="rId3"/>
              </a:rPr>
              <a:t>https://</a:t>
            </a:r>
            <a:r>
              <a:rPr lang="en-US" dirty="0" err="1">
                <a:hlinkClick r:id="rId3"/>
              </a:rPr>
              <a:t>github.com</a:t>
            </a:r>
            <a:r>
              <a:rPr lang="en-US" dirty="0">
                <a:hlinkClick r:id="rId3"/>
              </a:rPr>
              <a:t>/rrandall1471/2020-INFORMS-Demo</a:t>
            </a:r>
            <a:endParaRPr lang="en-US" dirty="0"/>
          </a:p>
        </p:txBody>
      </p:sp>
      <p:sp>
        <p:nvSpPr>
          <p:cNvPr id="4" name="Date Placeholder 3">
            <a:extLst>
              <a:ext uri="{FF2B5EF4-FFF2-40B4-BE49-F238E27FC236}">
                <a16:creationId xmlns:a16="http://schemas.microsoft.com/office/drawing/2014/main" id="{455120D9-5350-1244-9495-DFBEB05DD28A}"/>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F1ABB67D-6BCB-C74D-A4F9-B9ECAE9581CB}"/>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21BE4427-8416-204D-A129-F91CB122F530}"/>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129701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4"/>
          <p:cNvPicPr>
            <a:picLocks noChangeAspect="1" noChangeArrowheads="1"/>
          </p:cNvPicPr>
          <p:nvPr/>
        </p:nvPicPr>
        <p:blipFill rotWithShape="1">
          <a:blip r:embed="rId3" cstate="print"/>
          <a:srcRect l="6800" t="26572" r="8399" b="8506"/>
          <a:stretch/>
        </p:blipFill>
        <p:spPr bwMode="auto">
          <a:xfrm>
            <a:off x="8868900" y="1007506"/>
            <a:ext cx="1748693" cy="1290561"/>
          </a:xfrm>
          <a:prstGeom prst="rect">
            <a:avLst/>
          </a:prstGeom>
          <a:noFill/>
          <a:ln w="9525">
            <a:solidFill>
              <a:schemeClr val="accent1">
                <a:lumMod val="75000"/>
              </a:schemeClr>
            </a:solidFill>
            <a:miter lim="800000"/>
            <a:headEnd/>
            <a:tailEnd/>
          </a:ln>
        </p:spPr>
      </p:pic>
      <p:pic>
        <p:nvPicPr>
          <p:cNvPr id="1026" name="Picture 2" descr="http://www.princeton.com/drupal/sites/default/files/styles/page_image/public/Office.home__0.jpg?itok=EIkB_DXY"/>
          <p:cNvPicPr>
            <a:picLocks noChangeAspect="1" noChangeArrowheads="1"/>
          </p:cNvPicPr>
          <p:nvPr/>
        </p:nvPicPr>
        <p:blipFill rotWithShape="1">
          <a:blip r:embed="rId4">
            <a:extLst>
              <a:ext uri="{28A0092B-C50C-407E-A947-70E740481C1C}">
                <a14:useLocalDpi xmlns:a14="http://schemas.microsoft.com/office/drawing/2010/main" val="0"/>
              </a:ext>
            </a:extLst>
          </a:blip>
          <a:srcRect r="19881"/>
          <a:stretch/>
        </p:blipFill>
        <p:spPr bwMode="auto">
          <a:xfrm>
            <a:off x="1685679" y="1013469"/>
            <a:ext cx="1748694" cy="126591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p:cNvSpPr txBox="1"/>
          <p:nvPr/>
        </p:nvSpPr>
        <p:spPr>
          <a:xfrm>
            <a:off x="3503804" y="1079119"/>
            <a:ext cx="5365095" cy="369236"/>
          </a:xfrm>
          <a:prstGeom prst="rect">
            <a:avLst/>
          </a:prstGeom>
          <a:noFill/>
        </p:spPr>
        <p:txBody>
          <a:bodyPr wrap="square" rtlCol="0">
            <a:spAutoFit/>
          </a:bodyPr>
          <a:lstStyle/>
          <a:p>
            <a:pPr>
              <a:defRPr/>
            </a:pPr>
            <a:r>
              <a:rPr lang="en-US" sz="1699" b="1" kern="0" dirty="0">
                <a:solidFill>
                  <a:schemeClr val="accent1"/>
                </a:solidFill>
              </a:rPr>
              <a:t>Information</a:t>
            </a:r>
            <a:r>
              <a:rPr lang="en-US" sz="1600" b="1" kern="0" dirty="0">
                <a:solidFill>
                  <a:schemeClr val="accent1"/>
                </a:solidFill>
              </a:rPr>
              <a:t> Technology </a:t>
            </a:r>
            <a:r>
              <a:rPr lang="en-US" sz="1799" b="1" kern="0" dirty="0">
                <a:solidFill>
                  <a:schemeClr val="accent6"/>
                </a:solidFill>
              </a:rPr>
              <a:t>&amp;</a:t>
            </a:r>
            <a:r>
              <a:rPr lang="en-US" sz="1600" b="1" kern="0" dirty="0">
                <a:solidFill>
                  <a:srgbClr val="00B050"/>
                </a:solidFill>
              </a:rPr>
              <a:t> </a:t>
            </a:r>
            <a:r>
              <a:rPr lang="en-US" sz="1699" b="1" kern="0" dirty="0">
                <a:solidFill>
                  <a:schemeClr val="accent1"/>
                </a:solidFill>
              </a:rPr>
              <a:t>Management Consulting</a:t>
            </a:r>
          </a:p>
        </p:txBody>
      </p:sp>
      <p:sp>
        <p:nvSpPr>
          <p:cNvPr id="14" name="TextBox 13"/>
          <p:cNvSpPr txBox="1"/>
          <p:nvPr/>
        </p:nvSpPr>
        <p:spPr>
          <a:xfrm>
            <a:off x="3753154" y="1401127"/>
            <a:ext cx="2203983" cy="338466"/>
          </a:xfrm>
          <a:prstGeom prst="rect">
            <a:avLst/>
          </a:prstGeom>
          <a:noFill/>
        </p:spPr>
        <p:txBody>
          <a:bodyPr wrap="square" rtlCol="0">
            <a:spAutoFit/>
          </a:bodyPr>
          <a:lstStyle/>
          <a:p>
            <a:pPr algn="r">
              <a:defRPr/>
            </a:pPr>
            <a:r>
              <a:rPr lang="en-US" sz="1600" i="1" kern="0" dirty="0">
                <a:solidFill>
                  <a:schemeClr val="accent1"/>
                </a:solidFill>
              </a:rPr>
              <a:t>Advanced Analytics</a:t>
            </a:r>
          </a:p>
        </p:txBody>
      </p:sp>
      <p:sp>
        <p:nvSpPr>
          <p:cNvPr id="19" name="TextBox 18"/>
          <p:cNvSpPr txBox="1"/>
          <p:nvPr/>
        </p:nvSpPr>
        <p:spPr>
          <a:xfrm>
            <a:off x="6231321" y="1401127"/>
            <a:ext cx="1168232" cy="338466"/>
          </a:xfrm>
          <a:prstGeom prst="rect">
            <a:avLst/>
          </a:prstGeom>
          <a:noFill/>
        </p:spPr>
        <p:txBody>
          <a:bodyPr wrap="square" rtlCol="0">
            <a:spAutoFit/>
          </a:bodyPr>
          <a:lstStyle/>
          <a:p>
            <a:pPr>
              <a:defRPr/>
            </a:pPr>
            <a:r>
              <a:rPr lang="en-US" sz="1600" i="1" kern="0" dirty="0">
                <a:solidFill>
                  <a:schemeClr val="accent1"/>
                </a:solidFill>
              </a:rPr>
              <a:t>Strategy</a:t>
            </a:r>
          </a:p>
        </p:txBody>
      </p:sp>
      <p:sp>
        <p:nvSpPr>
          <p:cNvPr id="20" name="TextBox 19"/>
          <p:cNvSpPr txBox="1"/>
          <p:nvPr/>
        </p:nvSpPr>
        <p:spPr>
          <a:xfrm>
            <a:off x="6231322" y="1625757"/>
            <a:ext cx="2296133" cy="338466"/>
          </a:xfrm>
          <a:prstGeom prst="rect">
            <a:avLst/>
          </a:prstGeom>
          <a:noFill/>
        </p:spPr>
        <p:txBody>
          <a:bodyPr wrap="square" rtlCol="0">
            <a:spAutoFit/>
          </a:bodyPr>
          <a:lstStyle/>
          <a:p>
            <a:pPr>
              <a:defRPr/>
            </a:pPr>
            <a:r>
              <a:rPr lang="en-US" sz="1600" i="1" kern="0" dirty="0">
                <a:solidFill>
                  <a:schemeClr val="accent1"/>
                </a:solidFill>
              </a:rPr>
              <a:t>Process Improvement</a:t>
            </a:r>
          </a:p>
        </p:txBody>
      </p:sp>
      <p:sp>
        <p:nvSpPr>
          <p:cNvPr id="22" name="TextBox 21"/>
          <p:cNvSpPr txBox="1"/>
          <p:nvPr/>
        </p:nvSpPr>
        <p:spPr>
          <a:xfrm>
            <a:off x="3349432" y="1625757"/>
            <a:ext cx="2607706" cy="338554"/>
          </a:xfrm>
          <a:prstGeom prst="rect">
            <a:avLst/>
          </a:prstGeom>
          <a:noFill/>
        </p:spPr>
        <p:txBody>
          <a:bodyPr wrap="square" rtlCol="0">
            <a:spAutoFit/>
          </a:bodyPr>
          <a:lstStyle/>
          <a:p>
            <a:pPr algn="r">
              <a:defRPr/>
            </a:pPr>
            <a:r>
              <a:rPr lang="en-US" sz="1600" i="1" kern="0" dirty="0">
                <a:solidFill>
                  <a:schemeClr val="accent1"/>
                </a:solidFill>
              </a:rPr>
              <a:t>Application Development</a:t>
            </a:r>
          </a:p>
        </p:txBody>
      </p:sp>
      <p:sp>
        <p:nvSpPr>
          <p:cNvPr id="26" name="TextBox 25"/>
          <p:cNvSpPr txBox="1"/>
          <p:nvPr/>
        </p:nvSpPr>
        <p:spPr>
          <a:xfrm>
            <a:off x="1685679" y="2304027"/>
            <a:ext cx="2182604" cy="230772"/>
          </a:xfrm>
          <a:prstGeom prst="rect">
            <a:avLst/>
          </a:prstGeom>
          <a:noFill/>
        </p:spPr>
        <p:txBody>
          <a:bodyPr wrap="square" rtlCol="0">
            <a:spAutoFit/>
          </a:bodyPr>
          <a:lstStyle/>
          <a:p>
            <a:pPr>
              <a:defRPr/>
            </a:pPr>
            <a:r>
              <a:rPr lang="en-US" sz="900" kern="0" dirty="0">
                <a:solidFill>
                  <a:schemeClr val="tx1">
                    <a:lumMod val="50000"/>
                    <a:lumOff val="50000"/>
                  </a:schemeClr>
                </a:solidFill>
              </a:rPr>
              <a:t>Princeton New Jersey</a:t>
            </a:r>
          </a:p>
        </p:txBody>
      </p:sp>
      <p:sp>
        <p:nvSpPr>
          <p:cNvPr id="28" name="TextBox 27"/>
          <p:cNvSpPr txBox="1"/>
          <p:nvPr/>
        </p:nvSpPr>
        <p:spPr>
          <a:xfrm>
            <a:off x="8345723" y="2285339"/>
            <a:ext cx="2182604" cy="230772"/>
          </a:xfrm>
          <a:prstGeom prst="rect">
            <a:avLst/>
          </a:prstGeom>
          <a:noFill/>
        </p:spPr>
        <p:txBody>
          <a:bodyPr wrap="square" rtlCol="0">
            <a:spAutoFit/>
          </a:bodyPr>
          <a:lstStyle/>
          <a:p>
            <a:pPr algn="r">
              <a:defRPr/>
            </a:pPr>
            <a:r>
              <a:rPr lang="en-US" sz="900" kern="0" dirty="0">
                <a:solidFill>
                  <a:schemeClr val="tx1">
                    <a:lumMod val="50000"/>
                    <a:lumOff val="50000"/>
                  </a:schemeClr>
                </a:solidFill>
              </a:rPr>
              <a:t>New York City</a:t>
            </a:r>
          </a:p>
        </p:txBody>
      </p:sp>
      <p:sp>
        <p:nvSpPr>
          <p:cNvPr id="29" name="Rectangle 28"/>
          <p:cNvSpPr/>
          <p:nvPr/>
        </p:nvSpPr>
        <p:spPr>
          <a:xfrm>
            <a:off x="3434375" y="1013469"/>
            <a:ext cx="5434525" cy="12659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799" kern="0" dirty="0">
              <a:solidFill>
                <a:sysClr val="windowText" lastClr="000000"/>
              </a:solidFill>
            </a:endParaRPr>
          </a:p>
        </p:txBody>
      </p:sp>
      <p:sp>
        <p:nvSpPr>
          <p:cNvPr id="30" name="TextBox 29"/>
          <p:cNvSpPr txBox="1"/>
          <p:nvPr/>
        </p:nvSpPr>
        <p:spPr>
          <a:xfrm>
            <a:off x="1293813" y="2613210"/>
            <a:ext cx="10515600" cy="3784666"/>
          </a:xfrm>
          <a:prstGeom prst="rect">
            <a:avLst/>
          </a:prstGeom>
          <a:noFill/>
        </p:spPr>
        <p:txBody>
          <a:bodyPr wrap="square" rtlCol="0">
            <a:spAutoFit/>
          </a:bodyPr>
          <a:lstStyle/>
          <a:p>
            <a:pPr marL="130930" indent="-130930">
              <a:buClr>
                <a:schemeClr val="accent6"/>
              </a:buClr>
              <a:buFont typeface="Wingdings" panose="05000000000000000000" pitchFamily="2" charset="2"/>
              <a:buChar char="§"/>
              <a:defRPr/>
            </a:pPr>
            <a:r>
              <a:rPr lang="en-US" sz="1999" b="1" kern="0" dirty="0">
                <a:solidFill>
                  <a:schemeClr val="accent6"/>
                </a:solidFill>
              </a:rPr>
              <a:t>Stability</a:t>
            </a:r>
            <a:r>
              <a:rPr lang="en-US" sz="1999" kern="0" dirty="0">
                <a:solidFill>
                  <a:sysClr val="windowText" lastClr="000000"/>
                </a:solidFill>
              </a:rPr>
              <a:t>: Founded in 1981; over 1800 successful completed projects for many industry leaders and fast-growing innovators. </a:t>
            </a:r>
          </a:p>
          <a:p>
            <a:pPr marL="130930" indent="-130930">
              <a:buClr>
                <a:schemeClr val="accent6"/>
              </a:buClr>
              <a:buFont typeface="Wingdings" panose="05000000000000000000" pitchFamily="2" charset="2"/>
              <a:buChar char="§"/>
              <a:defRPr/>
            </a:pPr>
            <a:endParaRPr lang="en-US" sz="1999" kern="0" dirty="0">
              <a:solidFill>
                <a:sysClr val="windowText" lastClr="000000"/>
              </a:solidFill>
            </a:endParaRPr>
          </a:p>
          <a:p>
            <a:pPr marL="130930" indent="-130930">
              <a:buClr>
                <a:schemeClr val="accent6"/>
              </a:buClr>
              <a:buFont typeface="Wingdings" panose="05000000000000000000" pitchFamily="2" charset="2"/>
              <a:buChar char="§"/>
              <a:defRPr/>
            </a:pPr>
            <a:r>
              <a:rPr lang="en-US" sz="1999" b="1" kern="0" dirty="0">
                <a:solidFill>
                  <a:schemeClr val="accent6"/>
                </a:solidFill>
              </a:rPr>
              <a:t>Representative Clients</a:t>
            </a:r>
            <a:r>
              <a:rPr lang="en-US" sz="1999" kern="0" dirty="0">
                <a:solidFill>
                  <a:sysClr val="windowText" lastClr="000000"/>
                </a:solidFill>
              </a:rPr>
              <a:t>: 2020 US Census, US Tennis Association, NBCUniversal, Wells Fargo, NetJets, The Wall Street Journal, Schneider, Pepsi, Birchbox, NYISO.</a:t>
            </a:r>
          </a:p>
          <a:p>
            <a:pPr marL="130930" indent="-130930">
              <a:buClr>
                <a:schemeClr val="accent6"/>
              </a:buClr>
              <a:buFont typeface="Wingdings" panose="05000000000000000000" pitchFamily="2" charset="2"/>
              <a:buChar char="§"/>
              <a:defRPr/>
            </a:pPr>
            <a:endParaRPr lang="en-US" sz="1999" kern="0" dirty="0">
              <a:solidFill>
                <a:sysClr val="windowText" lastClr="000000"/>
              </a:solidFill>
            </a:endParaRPr>
          </a:p>
          <a:p>
            <a:pPr marL="130930" indent="-130930">
              <a:buClr>
                <a:schemeClr val="accent6"/>
              </a:buClr>
              <a:buFont typeface="Wingdings" panose="05000000000000000000" pitchFamily="2" charset="2"/>
              <a:buChar char="§"/>
              <a:defRPr/>
            </a:pPr>
            <a:r>
              <a:rPr lang="en-US" sz="1999" b="1" kern="0" dirty="0">
                <a:solidFill>
                  <a:schemeClr val="accent6"/>
                </a:solidFill>
              </a:rPr>
              <a:t>Analytics-focused Professional Staff</a:t>
            </a:r>
            <a:r>
              <a:rPr lang="en-US" sz="1999" kern="0" dirty="0">
                <a:solidFill>
                  <a:sysClr val="windowText" lastClr="000000"/>
                </a:solidFill>
              </a:rPr>
              <a:t>: 65 full-time consultants, 2/3rds with graduate STEM degrees; plus network of top independent consultants and university professors. 50+ experienced data scientists/developers.</a:t>
            </a:r>
          </a:p>
          <a:p>
            <a:pPr marL="130930" indent="-130930">
              <a:buClr>
                <a:schemeClr val="accent6"/>
              </a:buClr>
              <a:buFont typeface="Wingdings" panose="05000000000000000000" pitchFamily="2" charset="2"/>
              <a:buChar char="§"/>
              <a:defRPr/>
            </a:pPr>
            <a:endParaRPr lang="en-US" sz="1999" kern="0" dirty="0">
              <a:solidFill>
                <a:sysClr val="windowText" lastClr="000000"/>
              </a:solidFill>
            </a:endParaRPr>
          </a:p>
          <a:p>
            <a:pPr marL="130930" indent="-130930">
              <a:buClr>
                <a:schemeClr val="accent6"/>
              </a:buClr>
              <a:buFont typeface="Wingdings" panose="05000000000000000000" pitchFamily="2" charset="2"/>
              <a:buChar char="§"/>
              <a:defRPr/>
            </a:pPr>
            <a:r>
              <a:rPr lang="en-US" sz="1999" b="1" kern="0" dirty="0">
                <a:solidFill>
                  <a:schemeClr val="accent6"/>
                </a:solidFill>
              </a:rPr>
              <a:t>Experience</a:t>
            </a:r>
            <a:r>
              <a:rPr lang="en-US" sz="1999" kern="0" dirty="0">
                <a:solidFill>
                  <a:sysClr val="windowText" lastClr="000000"/>
                </a:solidFill>
              </a:rPr>
              <a:t>: Senior Staff (top 28 consultants) average 15+ years experience; Firm Leadership (6 Directors) average 20+ years experience. </a:t>
            </a:r>
          </a:p>
        </p:txBody>
      </p:sp>
      <p:sp>
        <p:nvSpPr>
          <p:cNvPr id="21" name="TextBox 20"/>
          <p:cNvSpPr txBox="1"/>
          <p:nvPr/>
        </p:nvSpPr>
        <p:spPr>
          <a:xfrm>
            <a:off x="4506135" y="2146882"/>
            <a:ext cx="3104915" cy="338466"/>
          </a:xfrm>
          <a:prstGeom prst="rect">
            <a:avLst/>
          </a:prstGeom>
          <a:solidFill>
            <a:schemeClr val="bg1"/>
          </a:solidFill>
          <a:ln>
            <a:solidFill>
              <a:schemeClr val="accent6"/>
            </a:solidFill>
          </a:ln>
        </p:spPr>
        <p:txBody>
          <a:bodyPr wrap="square" rtlCol="0">
            <a:spAutoFit/>
          </a:bodyPr>
          <a:lstStyle/>
          <a:p>
            <a:pPr algn="ctr">
              <a:defRPr/>
            </a:pPr>
            <a:r>
              <a:rPr lang="en-US" sz="1600" kern="0" dirty="0">
                <a:solidFill>
                  <a:schemeClr val="accent6"/>
                </a:solidFill>
              </a:rPr>
              <a:t>Optimization into Production</a:t>
            </a:r>
          </a:p>
        </p:txBody>
      </p:sp>
      <p:sp>
        <p:nvSpPr>
          <p:cNvPr id="27" name="Down Arrow 26"/>
          <p:cNvSpPr/>
          <p:nvPr/>
        </p:nvSpPr>
        <p:spPr>
          <a:xfrm>
            <a:off x="5957136" y="1940384"/>
            <a:ext cx="304059" cy="193216"/>
          </a:xfrm>
          <a:prstGeom prst="downArrow">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799" kern="0" dirty="0">
              <a:solidFill>
                <a:sysClr val="windowText" lastClr="000000"/>
              </a:solidFill>
            </a:endParaRPr>
          </a:p>
        </p:txBody>
      </p:sp>
      <p:sp>
        <p:nvSpPr>
          <p:cNvPr id="2" name="Title 1"/>
          <p:cNvSpPr>
            <a:spLocks noGrp="1"/>
          </p:cNvSpPr>
          <p:nvPr>
            <p:ph type="title"/>
          </p:nvPr>
        </p:nvSpPr>
        <p:spPr/>
        <p:txBody>
          <a:bodyPr>
            <a:normAutofit fontScale="90000"/>
          </a:bodyPr>
          <a:lstStyle/>
          <a:p>
            <a:r>
              <a:rPr lang="en-US" dirty="0"/>
              <a:t>About Princeton Consultants  (www.princeton.com)</a:t>
            </a:r>
          </a:p>
        </p:txBody>
      </p:sp>
      <p:sp>
        <p:nvSpPr>
          <p:cNvPr id="3" name="Date Placeholder 2">
            <a:extLst>
              <a:ext uri="{FF2B5EF4-FFF2-40B4-BE49-F238E27FC236}">
                <a16:creationId xmlns:a16="http://schemas.microsoft.com/office/drawing/2014/main" id="{98F45A8C-156C-4DA1-A463-53EBD0D0AC8F}"/>
              </a:ext>
            </a:extLst>
          </p:cNvPr>
          <p:cNvSpPr>
            <a:spLocks noGrp="1"/>
          </p:cNvSpPr>
          <p:nvPr>
            <p:ph type="dt" sz="half" idx="10"/>
          </p:nvPr>
        </p:nvSpPr>
        <p:spPr/>
        <p:txBody>
          <a:bodyPr/>
          <a:lstStyle/>
          <a:p>
            <a:r>
              <a:rPr lang="en-US" dirty="0"/>
              <a:t>10/9/2020</a:t>
            </a:r>
          </a:p>
        </p:txBody>
      </p:sp>
      <p:sp>
        <p:nvSpPr>
          <p:cNvPr id="4" name="Footer Placeholder 3">
            <a:extLst>
              <a:ext uri="{FF2B5EF4-FFF2-40B4-BE49-F238E27FC236}">
                <a16:creationId xmlns:a16="http://schemas.microsoft.com/office/drawing/2014/main" id="{76F661F5-A2A2-4D41-A03F-71613D45E826}"/>
              </a:ext>
            </a:extLst>
          </p:cNvPr>
          <p:cNvSpPr>
            <a:spLocks noGrp="1"/>
          </p:cNvSpPr>
          <p:nvPr>
            <p:ph type="ftr" sz="quarter" idx="11"/>
          </p:nvPr>
        </p:nvSpPr>
        <p:spPr/>
        <p:txBody>
          <a:bodyPr/>
          <a:lstStyle/>
          <a:p>
            <a:r>
              <a:rPr lang="en-US"/>
              <a:t>Copyright © Princeton Consultants 2020 (V3.3)</a:t>
            </a:r>
            <a:endParaRPr lang="en-US" dirty="0"/>
          </a:p>
        </p:txBody>
      </p:sp>
      <p:sp>
        <p:nvSpPr>
          <p:cNvPr id="5" name="Slide Number Placeholder 4">
            <a:extLst>
              <a:ext uri="{FF2B5EF4-FFF2-40B4-BE49-F238E27FC236}">
                <a16:creationId xmlns:a16="http://schemas.microsoft.com/office/drawing/2014/main" id="{ACDC66B1-CA5E-4E23-A620-4D770CBE41E2}"/>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44460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C6CC-6B5C-6743-A43C-91C59787BA70}"/>
              </a:ext>
            </a:extLst>
          </p:cNvPr>
          <p:cNvSpPr>
            <a:spLocks noGrp="1"/>
          </p:cNvSpPr>
          <p:nvPr>
            <p:ph type="title"/>
          </p:nvPr>
        </p:nvSpPr>
        <p:spPr/>
        <p:txBody>
          <a:bodyPr>
            <a:normAutofit fontScale="90000"/>
          </a:bodyPr>
          <a:lstStyle/>
          <a:p>
            <a:r>
              <a:rPr lang="en-US"/>
              <a:t>“Life-Altering</a:t>
            </a:r>
            <a:r>
              <a:rPr lang="en-US" dirty="0"/>
              <a:t>” Improvements</a:t>
            </a:r>
          </a:p>
        </p:txBody>
      </p:sp>
      <p:sp>
        <p:nvSpPr>
          <p:cNvPr id="14" name="TextBox 13">
            <a:extLst>
              <a:ext uri="{FF2B5EF4-FFF2-40B4-BE49-F238E27FC236}">
                <a16:creationId xmlns:a16="http://schemas.microsoft.com/office/drawing/2014/main" id="{70359597-F22B-8C4C-A89D-7642FAE5DE79}"/>
              </a:ext>
            </a:extLst>
          </p:cNvPr>
          <p:cNvSpPr txBox="1"/>
          <p:nvPr/>
        </p:nvSpPr>
        <p:spPr>
          <a:xfrm>
            <a:off x="6704012" y="1150774"/>
            <a:ext cx="5146235" cy="4462247"/>
          </a:xfrm>
          <a:prstGeom prst="rect">
            <a:avLst/>
          </a:prstGeom>
          <a:noFill/>
        </p:spPr>
        <p:txBody>
          <a:bodyPr wrap="square" rtlCol="0">
            <a:spAutoFit/>
          </a:bodyPr>
          <a:lstStyle/>
          <a:p>
            <a:r>
              <a:rPr lang="en-US" sz="2800" b="1" dirty="0"/>
              <a:t>“</a:t>
            </a:r>
            <a:r>
              <a:rPr lang="en-US" sz="2000" b="1" dirty="0"/>
              <a:t>The increase in speed and flexibility from the new model impacts every piece of our business across multiple teams. Now we can strategically invest that time in everything from building more personal customer experiences to optimizing our production process. With this new model, Birchbox has truly entered a new operating universe.</a:t>
            </a:r>
            <a:r>
              <a:rPr lang="en-US" sz="2800" b="1" dirty="0"/>
              <a:t>”</a:t>
            </a:r>
          </a:p>
          <a:p>
            <a:endParaRPr lang="en-US" sz="2399" b="1" dirty="0"/>
          </a:p>
          <a:p>
            <a:r>
              <a:rPr lang="en-US" sz="2399" dirty="0"/>
              <a:t>David </a:t>
            </a:r>
            <a:r>
              <a:rPr lang="en-US" sz="2399" dirty="0" err="1"/>
              <a:t>Bendes</a:t>
            </a:r>
            <a:endParaRPr lang="en-US" sz="2399" dirty="0"/>
          </a:p>
          <a:p>
            <a:r>
              <a:rPr lang="en-US" sz="1799" dirty="0"/>
              <a:t>Vice President of Global Business Technology at Birchbox </a:t>
            </a:r>
            <a:endParaRPr lang="en-US" sz="2399" dirty="0"/>
          </a:p>
        </p:txBody>
      </p:sp>
      <p:pic>
        <p:nvPicPr>
          <p:cNvPr id="23" name="Picture 22" descr="A picture containing toiletry, pink, lotion, display&#10;&#10;Description automatically generated">
            <a:extLst>
              <a:ext uri="{FF2B5EF4-FFF2-40B4-BE49-F238E27FC236}">
                <a16:creationId xmlns:a16="http://schemas.microsoft.com/office/drawing/2014/main" id="{4EAB42A7-A9FF-2A48-AE3D-0B6A45E1FB9F}"/>
              </a:ext>
            </a:extLst>
          </p:cNvPr>
          <p:cNvPicPr>
            <a:picLocks noChangeAspect="1"/>
          </p:cNvPicPr>
          <p:nvPr/>
        </p:nvPicPr>
        <p:blipFill>
          <a:blip r:embed="rId2"/>
          <a:stretch>
            <a:fillRect/>
          </a:stretch>
        </p:blipFill>
        <p:spPr>
          <a:xfrm>
            <a:off x="1333973" y="1094391"/>
            <a:ext cx="5261960" cy="5261960"/>
          </a:xfrm>
          <a:prstGeom prst="rect">
            <a:avLst/>
          </a:prstGeom>
        </p:spPr>
      </p:pic>
      <p:sp>
        <p:nvSpPr>
          <p:cNvPr id="3" name="Footer Placeholder 2">
            <a:extLst>
              <a:ext uri="{FF2B5EF4-FFF2-40B4-BE49-F238E27FC236}">
                <a16:creationId xmlns:a16="http://schemas.microsoft.com/office/drawing/2014/main" id="{A712F074-4EB6-4C7D-B24C-D35B69405891}"/>
              </a:ext>
            </a:extLst>
          </p:cNvPr>
          <p:cNvSpPr>
            <a:spLocks noGrp="1"/>
          </p:cNvSpPr>
          <p:nvPr>
            <p:ph type="ftr" sz="quarter" idx="11"/>
          </p:nvPr>
        </p:nvSpPr>
        <p:spPr/>
        <p:txBody>
          <a:bodyPr/>
          <a:lstStyle/>
          <a:p>
            <a:r>
              <a:rPr lang="en-US"/>
              <a:t>Copyright © Princeton Consultants 2020 (V3.3)</a:t>
            </a:r>
            <a:endParaRPr lang="en-US" dirty="0"/>
          </a:p>
        </p:txBody>
      </p:sp>
      <p:sp>
        <p:nvSpPr>
          <p:cNvPr id="4" name="Date Placeholder 3">
            <a:extLst>
              <a:ext uri="{FF2B5EF4-FFF2-40B4-BE49-F238E27FC236}">
                <a16:creationId xmlns:a16="http://schemas.microsoft.com/office/drawing/2014/main" id="{541C897F-EF84-4C60-8415-598AE6A2AF1C}"/>
              </a:ext>
            </a:extLst>
          </p:cNvPr>
          <p:cNvSpPr>
            <a:spLocks noGrp="1"/>
          </p:cNvSpPr>
          <p:nvPr>
            <p:ph type="dt" sz="half" idx="10"/>
          </p:nvPr>
        </p:nvSpPr>
        <p:spPr/>
        <p:txBody>
          <a:bodyPr/>
          <a:lstStyle/>
          <a:p>
            <a:r>
              <a:rPr lang="en-US"/>
              <a:t>7/28/2020</a:t>
            </a:r>
            <a:endParaRPr lang="en-US" dirty="0"/>
          </a:p>
        </p:txBody>
      </p:sp>
      <p:sp>
        <p:nvSpPr>
          <p:cNvPr id="5" name="Slide Number Placeholder 4">
            <a:extLst>
              <a:ext uri="{FF2B5EF4-FFF2-40B4-BE49-F238E27FC236}">
                <a16:creationId xmlns:a16="http://schemas.microsoft.com/office/drawing/2014/main" id="{3C6BF13C-642B-4121-A3B0-5CA0F40A661C}"/>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251524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7CA1-B270-4746-807A-767363E6E03A}"/>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5280F286-158A-BE4C-9AD2-7A7F83C9245D}"/>
              </a:ext>
            </a:extLst>
          </p:cNvPr>
          <p:cNvSpPr>
            <a:spLocks noGrp="1"/>
          </p:cNvSpPr>
          <p:nvPr>
            <p:ph idx="1"/>
          </p:nvPr>
        </p:nvSpPr>
        <p:spPr/>
        <p:txBody>
          <a:bodyPr/>
          <a:lstStyle/>
          <a:p>
            <a:r>
              <a:rPr lang="en-US" dirty="0"/>
              <a:t>Princeton Consultants has developed an approach that we believe improve the likelihood of success in optimization projects</a:t>
            </a:r>
          </a:p>
          <a:p>
            <a:r>
              <a:rPr lang="en-US" dirty="0"/>
              <a:t>The main tools that we use in the development are python with the pandas library</a:t>
            </a:r>
          </a:p>
          <a:p>
            <a:r>
              <a:rPr lang="en-US" dirty="0"/>
              <a:t>We often use this in concert with IBM ILOG CPLEX python interface (</a:t>
            </a:r>
            <a:r>
              <a:rPr lang="en-US" dirty="0" err="1"/>
              <a:t>docplex</a:t>
            </a:r>
            <a:r>
              <a:rPr lang="en-US" dirty="0"/>
              <a:t>) or </a:t>
            </a:r>
            <a:r>
              <a:rPr lang="en-US" dirty="0" err="1"/>
              <a:t>Gurobi’s</a:t>
            </a:r>
            <a:r>
              <a:rPr lang="en-US" dirty="0"/>
              <a:t> python interface (</a:t>
            </a:r>
            <a:r>
              <a:rPr lang="en-US" dirty="0" err="1"/>
              <a:t>gurobipy</a:t>
            </a:r>
            <a:r>
              <a:rPr lang="en-US" dirty="0"/>
              <a:t>)</a:t>
            </a:r>
          </a:p>
          <a:p>
            <a:r>
              <a:rPr lang="en-US" dirty="0"/>
              <a:t>These techniques have been applied to multiple clients and verticals successfully and are presented to you here</a:t>
            </a:r>
          </a:p>
        </p:txBody>
      </p:sp>
      <p:sp>
        <p:nvSpPr>
          <p:cNvPr id="4" name="Date Placeholder 3">
            <a:extLst>
              <a:ext uri="{FF2B5EF4-FFF2-40B4-BE49-F238E27FC236}">
                <a16:creationId xmlns:a16="http://schemas.microsoft.com/office/drawing/2014/main" id="{8D42AE90-26D5-2D4D-BE02-A69183CD19E2}"/>
              </a:ext>
            </a:extLst>
          </p:cNvPr>
          <p:cNvSpPr>
            <a:spLocks noGrp="1"/>
          </p:cNvSpPr>
          <p:nvPr>
            <p:ph type="dt" sz="half" idx="10"/>
          </p:nvPr>
        </p:nvSpPr>
        <p:spPr/>
        <p:txBody>
          <a:bodyPr/>
          <a:lstStyle/>
          <a:p>
            <a:r>
              <a:rPr lang="en-US" dirty="0"/>
              <a:t>10/9/2020</a:t>
            </a:r>
          </a:p>
        </p:txBody>
      </p:sp>
      <p:sp>
        <p:nvSpPr>
          <p:cNvPr id="5" name="Footer Placeholder 4">
            <a:extLst>
              <a:ext uri="{FF2B5EF4-FFF2-40B4-BE49-F238E27FC236}">
                <a16:creationId xmlns:a16="http://schemas.microsoft.com/office/drawing/2014/main" id="{B6F3E9F2-7F2C-294E-946A-CBB828F8116A}"/>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EF6B0A2B-E681-3C45-B00F-358DA24DF479}"/>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214282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8211-103A-4248-BD2D-6946F7165292}"/>
              </a:ext>
            </a:extLst>
          </p:cNvPr>
          <p:cNvSpPr>
            <a:spLocks noGrp="1"/>
          </p:cNvSpPr>
          <p:nvPr>
            <p:ph type="title"/>
          </p:nvPr>
        </p:nvSpPr>
        <p:spPr/>
        <p:txBody>
          <a:bodyPr>
            <a:normAutofit fontScale="90000"/>
          </a:bodyPr>
          <a:lstStyle/>
          <a:p>
            <a:r>
              <a:rPr lang="en-US" dirty="0"/>
              <a:t>Understand the Data</a:t>
            </a:r>
          </a:p>
        </p:txBody>
      </p:sp>
      <p:sp>
        <p:nvSpPr>
          <p:cNvPr id="3" name="Content Placeholder 2">
            <a:extLst>
              <a:ext uri="{FF2B5EF4-FFF2-40B4-BE49-F238E27FC236}">
                <a16:creationId xmlns:a16="http://schemas.microsoft.com/office/drawing/2014/main" id="{650E8C79-E91F-554D-BC77-A90EE2849B73}"/>
              </a:ext>
            </a:extLst>
          </p:cNvPr>
          <p:cNvSpPr>
            <a:spLocks noGrp="1"/>
          </p:cNvSpPr>
          <p:nvPr>
            <p:ph idx="1"/>
          </p:nvPr>
        </p:nvSpPr>
        <p:spPr/>
        <p:txBody>
          <a:bodyPr/>
          <a:lstStyle/>
          <a:p>
            <a:r>
              <a:rPr lang="en-US" dirty="0"/>
              <a:t>Understanding the data required is an ABSOLUTE NECESSITY for an optimization project to be successful</a:t>
            </a:r>
          </a:p>
          <a:p>
            <a:r>
              <a:rPr lang="en-US" dirty="0"/>
              <a:t>In this step we work with our clients to understand:</a:t>
            </a:r>
          </a:p>
          <a:p>
            <a:pPr lvl="1"/>
            <a:r>
              <a:rPr lang="en-US" dirty="0"/>
              <a:t>What data is available</a:t>
            </a:r>
          </a:p>
          <a:p>
            <a:pPr lvl="1"/>
            <a:r>
              <a:rPr lang="en-US" dirty="0"/>
              <a:t>The semantic meaning of that data</a:t>
            </a:r>
          </a:p>
          <a:p>
            <a:pPr lvl="1"/>
            <a:r>
              <a:rPr lang="en-US" dirty="0"/>
              <a:t>How they organize that data</a:t>
            </a:r>
          </a:p>
          <a:p>
            <a:pPr lvl="1"/>
            <a:r>
              <a:rPr lang="en-US" dirty="0"/>
              <a:t>How different pieces of data are related to each other</a:t>
            </a:r>
          </a:p>
          <a:p>
            <a:r>
              <a:rPr lang="en-US" dirty="0"/>
              <a:t>This is the MOST IMPORTANT step in an optimization project, because without a deep understanding of the data available for optimization, we cannot build a good model</a:t>
            </a:r>
          </a:p>
          <a:p>
            <a:endParaRPr lang="en-US" dirty="0"/>
          </a:p>
        </p:txBody>
      </p:sp>
      <p:sp>
        <p:nvSpPr>
          <p:cNvPr id="4" name="Date Placeholder 3">
            <a:extLst>
              <a:ext uri="{FF2B5EF4-FFF2-40B4-BE49-F238E27FC236}">
                <a16:creationId xmlns:a16="http://schemas.microsoft.com/office/drawing/2014/main" id="{35EC1748-B566-D34F-943C-F56E38996C9A}"/>
              </a:ext>
            </a:extLst>
          </p:cNvPr>
          <p:cNvSpPr>
            <a:spLocks noGrp="1"/>
          </p:cNvSpPr>
          <p:nvPr>
            <p:ph type="dt" sz="half" idx="10"/>
          </p:nvPr>
        </p:nvSpPr>
        <p:spPr/>
        <p:txBody>
          <a:bodyPr/>
          <a:lstStyle/>
          <a:p>
            <a:r>
              <a:rPr lang="en-US" dirty="0"/>
              <a:t>10/9/2020</a:t>
            </a:r>
          </a:p>
        </p:txBody>
      </p:sp>
      <p:sp>
        <p:nvSpPr>
          <p:cNvPr id="5" name="Footer Placeholder 4">
            <a:extLst>
              <a:ext uri="{FF2B5EF4-FFF2-40B4-BE49-F238E27FC236}">
                <a16:creationId xmlns:a16="http://schemas.microsoft.com/office/drawing/2014/main" id="{A890D1BC-0A70-6148-9C62-44152BD3D3BA}"/>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232163CF-E28F-664C-8DB6-F7C648BFB155}"/>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247256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00F5-3308-7742-A555-AC6CC09A5455}"/>
              </a:ext>
            </a:extLst>
          </p:cNvPr>
          <p:cNvSpPr>
            <a:spLocks noGrp="1"/>
          </p:cNvSpPr>
          <p:nvPr>
            <p:ph type="title"/>
          </p:nvPr>
        </p:nvSpPr>
        <p:spPr/>
        <p:txBody>
          <a:bodyPr>
            <a:normAutofit fontScale="90000"/>
          </a:bodyPr>
          <a:lstStyle/>
          <a:p>
            <a:r>
              <a:rPr lang="en-US" dirty="0"/>
              <a:t>Define and Document Datasets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CFA3FC-7DE4-E344-83B3-D82370D9BD28}"/>
                  </a:ext>
                </a:extLst>
              </p:cNvPr>
              <p:cNvSpPr>
                <a:spLocks noGrp="1"/>
              </p:cNvSpPr>
              <p:nvPr>
                <p:ph idx="1"/>
              </p:nvPr>
            </p:nvSpPr>
            <p:spPr/>
            <p:txBody>
              <a:bodyPr>
                <a:normAutofit fontScale="92500" lnSpcReduction="10000"/>
              </a:bodyPr>
              <a:lstStyle/>
              <a:p>
                <a:r>
                  <a:rPr lang="en-US" dirty="0"/>
                  <a:t>A format needs to be defined for the client to deliver the datasets in a consistent and meaningful format to the team</a:t>
                </a:r>
              </a:p>
              <a:p>
                <a:pPr lvl="1"/>
                <a:r>
                  <a:rPr lang="en-US" dirty="0"/>
                  <a:t>We generally use the concept of “tidy data” as a starting point for this format</a:t>
                </a:r>
              </a:p>
              <a:p>
                <a:r>
                  <a:rPr lang="en-US" dirty="0"/>
                  <a:t>When creating these definitions, we define mathematical notation to represent the data items, using Markdown document where we can include LaTeX notation.</a:t>
                </a:r>
              </a:p>
              <a:p>
                <a:pPr lvl="1"/>
                <a:r>
                  <a:rPr lang="en-US" dirty="0"/>
                  <a:t>This is generally done in either Visual Studio Code or a </a:t>
                </a:r>
                <a:r>
                  <a:rPr lang="en-US" dirty="0" err="1"/>
                  <a:t>Jupyter</a:t>
                </a:r>
                <a:r>
                  <a:rPr lang="en-US" dirty="0"/>
                  <a:t> Notebook</a:t>
                </a:r>
              </a:p>
              <a:p>
                <a:r>
                  <a:rPr lang="en-US" dirty="0"/>
                  <a:t>The notation that we have developed involves the following:</a:t>
                </a:r>
              </a:p>
              <a:p>
                <a:pPr lvl="1"/>
                <a:r>
                  <a:rPr lang="en-US" dirty="0"/>
                  <a:t>For defining sets, we prefer using the LaTeX </a:t>
                </a:r>
                <a:r>
                  <a:rPr lang="en-US" dirty="0">
                    <a:latin typeface="Menlo" panose="020B0609030804020204" pitchFamily="49" charset="0"/>
                    <a:ea typeface="Menlo" panose="020B0609030804020204" pitchFamily="49" charset="0"/>
                    <a:cs typeface="Menlo" panose="020B0609030804020204" pitchFamily="49" charset="0"/>
                  </a:rPr>
                  <a:t>\</a:t>
                </a:r>
                <a:r>
                  <a:rPr lang="en-US" dirty="0" err="1">
                    <a:latin typeface="Menlo" panose="020B0609030804020204" pitchFamily="49" charset="0"/>
                    <a:ea typeface="Menlo" panose="020B0609030804020204" pitchFamily="49" charset="0"/>
                    <a:cs typeface="Menlo" panose="020B0609030804020204" pitchFamily="49" charset="0"/>
                  </a:rPr>
                  <a:t>mathcal</a:t>
                </a:r>
                <a:r>
                  <a:rPr lang="en-US" dirty="0"/>
                  <a:t> prefixing upper case letters so they look like this, </a:t>
                </a:r>
                <a14:m>
                  <m:oMath xmlns:m="http://schemas.openxmlformats.org/officeDocument/2006/math">
                    <m:r>
                      <a:rPr lang="en-US" i="1"/>
                      <m:t>𝒫</m:t>
                    </m:r>
                  </m:oMath>
                </a14:m>
                <a:r>
                  <a:rPr lang="en-US" dirty="0"/>
                  <a:t>: </a:t>
                </a:r>
              </a:p>
              <a:p>
                <a:pPr lvl="2"/>
                <a:r>
                  <a:rPr lang="en-US" dirty="0"/>
                  <a:t>Using the corresponding lower-case letter to refer to an individual element of the set</a:t>
                </a:r>
              </a:p>
              <a:p>
                <a:pPr lvl="1"/>
                <a:r>
                  <a:rPr lang="en-US" dirty="0"/>
                  <a:t>Greek letters are used to represent input data defined on those sets.</a:t>
                </a:r>
              </a:p>
              <a:p>
                <a:pPr lvl="2"/>
                <a:r>
                  <a:rPr lang="en-US" dirty="0"/>
                  <a:t>For example, the set labeled as </a:t>
                </a:r>
                <a14:m>
                  <m:oMath xmlns:m="http://schemas.openxmlformats.org/officeDocument/2006/math">
                    <m:r>
                      <a:rPr lang="en-US" i="1"/>
                      <m:t>𝒫</m:t>
                    </m:r>
                  </m:oMath>
                </a14:m>
                <a:r>
                  <a:rPr lang="en-US" dirty="0">
                    <a:effectLst/>
                  </a:rPr>
                  <a:t> might have a data vector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 </m:t>
                    </m:r>
                  </m:oMath>
                </a14:m>
                <a:r>
                  <a:rPr lang="en-US" dirty="0">
                    <a:effectLst/>
                  </a:rPr>
                  <a:t>for which the individual elements of the vector are written </a:t>
                </a:r>
                <a14:m>
                  <m:oMath xmlns:m="http://schemas.openxmlformats.org/officeDocument/2006/math">
                    <m:sSub>
                      <m:sSubPr>
                        <m:ctrlPr>
                          <a:rPr lang="en-US" i="1"/>
                        </m:ctrlPr>
                      </m:sSubPr>
                      <m:e>
                        <m:r>
                          <a:rPr lang="en-US" i="1"/>
                          <m:t>𝛿</m:t>
                        </m:r>
                      </m:e>
                      <m:sub>
                        <m:r>
                          <a:rPr lang="en-US" i="1"/>
                          <m:t>𝑝</m:t>
                        </m:r>
                      </m:sub>
                    </m:sSub>
                  </m:oMath>
                </a14:m>
                <a:r>
                  <a:rPr lang="en-US" dirty="0">
                    <a:effectLst/>
                  </a:rPr>
                  <a:t> </a:t>
                </a:r>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DFCFA3FC-7DE4-E344-83B3-D82370D9BD28}"/>
                  </a:ext>
                </a:extLst>
              </p:cNvPr>
              <p:cNvSpPr>
                <a:spLocks noGrp="1" noRot="1" noChangeAspect="1" noMove="1" noResize="1" noEditPoints="1" noAdjustHandles="1" noChangeArrowheads="1" noChangeShapeType="1" noTextEdit="1"/>
              </p:cNvSpPr>
              <p:nvPr>
                <p:ph idx="1"/>
              </p:nvPr>
            </p:nvSpPr>
            <p:spPr>
              <a:blipFill>
                <a:blip r:embed="rId2"/>
                <a:stretch>
                  <a:fillRect l="-1297" t="-3623" r="-16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3008B4D-A1E9-A441-AD17-A732ED89788E}"/>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4DC54D1F-B807-EB45-AC25-201C4794E924}"/>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02360BB5-1335-9749-BBA9-DF815C7835ED}"/>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220639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40F5-8FF5-ED4F-9DD8-B901768C3C6F}"/>
              </a:ext>
            </a:extLst>
          </p:cNvPr>
          <p:cNvSpPr>
            <a:spLocks noGrp="1"/>
          </p:cNvSpPr>
          <p:nvPr>
            <p:ph type="title"/>
          </p:nvPr>
        </p:nvSpPr>
        <p:spPr/>
        <p:txBody>
          <a:bodyPr>
            <a:normAutofit fontScale="90000"/>
          </a:bodyPr>
          <a:lstStyle/>
          <a:p>
            <a:r>
              <a:rPr lang="en-US" dirty="0"/>
              <a:t>Collect and Transform Data</a:t>
            </a:r>
          </a:p>
        </p:txBody>
      </p:sp>
      <p:sp>
        <p:nvSpPr>
          <p:cNvPr id="3" name="Content Placeholder 2">
            <a:extLst>
              <a:ext uri="{FF2B5EF4-FFF2-40B4-BE49-F238E27FC236}">
                <a16:creationId xmlns:a16="http://schemas.microsoft.com/office/drawing/2014/main" id="{0D5DBC40-0274-BD48-BE7C-001BDB8846D7}"/>
              </a:ext>
            </a:extLst>
          </p:cNvPr>
          <p:cNvSpPr>
            <a:spLocks noGrp="1"/>
          </p:cNvSpPr>
          <p:nvPr>
            <p:ph idx="1"/>
          </p:nvPr>
        </p:nvSpPr>
        <p:spPr/>
        <p:txBody>
          <a:bodyPr>
            <a:normAutofit lnSpcReduction="10000"/>
          </a:bodyPr>
          <a:lstStyle/>
          <a:p>
            <a:r>
              <a:rPr lang="en-US" dirty="0"/>
              <a:t>We start by collecting the data from the client in their format, which we label the “raw data format”. </a:t>
            </a:r>
          </a:p>
          <a:p>
            <a:pPr lvl="1"/>
            <a:r>
              <a:rPr lang="en-US" dirty="0"/>
              <a:t>This likely comes from a production system that stores data in a specific way and that may not be what is needed for the model.</a:t>
            </a:r>
          </a:p>
          <a:p>
            <a:r>
              <a:rPr lang="en-US" dirty="0"/>
              <a:t>We write python and pandas code to transform this into a format that can be used by the model, which we call the “model data format”</a:t>
            </a:r>
          </a:p>
          <a:p>
            <a:pPr lvl="1"/>
            <a:r>
              <a:rPr lang="en-US" dirty="0"/>
              <a:t>This may include something like a piece of data that comes in as a calendar time, but the model needs to transform that into something it can operate on, which we may agree are discrete 5 minute periods, so we write code that transforms the calendar times into these discrete periods</a:t>
            </a:r>
          </a:p>
          <a:p>
            <a:r>
              <a:rPr lang="en-US" dirty="0"/>
              <a:t>As we work on this code, sometimes we must update our documentation of the tidy data format that we are expecting</a:t>
            </a:r>
          </a:p>
        </p:txBody>
      </p:sp>
      <p:sp>
        <p:nvSpPr>
          <p:cNvPr id="4" name="Date Placeholder 3">
            <a:extLst>
              <a:ext uri="{FF2B5EF4-FFF2-40B4-BE49-F238E27FC236}">
                <a16:creationId xmlns:a16="http://schemas.microsoft.com/office/drawing/2014/main" id="{23258817-9624-0D47-9EC5-64350267AE92}"/>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A056A573-3AF9-1349-82F2-756E14E86155}"/>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313E7927-99A4-A541-9397-CF1CBEBEAADA}"/>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211336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D758-7008-8B46-B5E4-507E278F616E}"/>
              </a:ext>
            </a:extLst>
          </p:cNvPr>
          <p:cNvSpPr>
            <a:spLocks noGrp="1"/>
          </p:cNvSpPr>
          <p:nvPr>
            <p:ph type="title"/>
          </p:nvPr>
        </p:nvSpPr>
        <p:spPr/>
        <p:txBody>
          <a:bodyPr>
            <a:normAutofit fontScale="90000"/>
          </a:bodyPr>
          <a:lstStyle/>
          <a:p>
            <a:r>
              <a:rPr lang="en-US" dirty="0"/>
              <a:t>Document Data Transformations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CDE902-F02C-5A46-91AD-11C7ABBCB4EC}"/>
                  </a:ext>
                </a:extLst>
              </p:cNvPr>
              <p:cNvSpPr>
                <a:spLocks noGrp="1"/>
              </p:cNvSpPr>
              <p:nvPr>
                <p:ph idx="1"/>
              </p:nvPr>
            </p:nvSpPr>
            <p:spPr/>
            <p:txBody>
              <a:bodyPr/>
              <a:lstStyle/>
              <a:p>
                <a:r>
                  <a:rPr lang="en-US" dirty="0"/>
                  <a:t>With a better understanding of the data that can be collected for optimization, we then move to documenting the data transformations of the tidy data that might be needed as input to the optimization model</a:t>
                </a:r>
              </a:p>
              <a:p>
                <a:r>
                  <a:rPr lang="en-US" dirty="0"/>
                  <a:t>As an example, if we have two inputs,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that are indexed on the same set </a:t>
                </a:r>
                <a14:m>
                  <m:oMath xmlns:m="http://schemas.openxmlformats.org/officeDocument/2006/math">
                    <m:r>
                      <a:rPr lang="en-US" i="1">
                        <a:latin typeface="Cambria Math" panose="02040503050406030204" pitchFamily="18" charset="0"/>
                      </a:rPr>
                      <m:t>𝒫</m:t>
                    </m:r>
                  </m:oMath>
                </a14:m>
                <a:r>
                  <a:rPr lang="en-US" dirty="0"/>
                  <a:t> with the individual elements denoted as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𝑝</m:t>
                        </m:r>
                      </m:sub>
                    </m:sSub>
                  </m:oMath>
                </a14:m>
                <a:r>
                  <a:rPr lang="en-US" dirty="0"/>
                  <a:t>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oMath>
                </a14:m>
                <a:r>
                  <a:rPr lang="en-US" dirty="0"/>
                  <a:t> and we need to compute the sum of the minimum of the two quantities denoted as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dirty="0"/>
                  <a:t>, we would write in our documentation:</a:t>
                </a:r>
              </a:p>
            </p:txBody>
          </p:sp>
        </mc:Choice>
        <mc:Fallback>
          <p:sp>
            <p:nvSpPr>
              <p:cNvPr id="3" name="Content Placeholder 2">
                <a:extLst>
                  <a:ext uri="{FF2B5EF4-FFF2-40B4-BE49-F238E27FC236}">
                    <a16:creationId xmlns:a16="http://schemas.microsoft.com/office/drawing/2014/main" id="{5FCDE902-F02C-5A46-91AD-11C7ABBCB4EC}"/>
                  </a:ext>
                </a:extLst>
              </p:cNvPr>
              <p:cNvSpPr>
                <a:spLocks noGrp="1" noRot="1" noChangeAspect="1" noMove="1" noResize="1" noEditPoints="1" noAdjustHandles="1" noChangeArrowheads="1" noChangeShapeType="1" noTextEdit="1"/>
              </p:cNvSpPr>
              <p:nvPr>
                <p:ph idx="1"/>
              </p:nvPr>
            </p:nvSpPr>
            <p:spPr>
              <a:blipFill>
                <a:blip r:embed="rId2"/>
                <a:stretch>
                  <a:fillRect l="-1556" t="-3382" r="-194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4FBDFA0-CD82-5049-88AE-D0777206256D}"/>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142A2949-8AF3-5D42-BCC2-7CAEB12E7EFF}"/>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39414AEF-82AA-AC4B-9629-AEA9C2B495E1}"/>
              </a:ext>
            </a:extLst>
          </p:cNvPr>
          <p:cNvSpPr>
            <a:spLocks noGrp="1"/>
          </p:cNvSpPr>
          <p:nvPr>
            <p:ph type="sldNum" sz="quarter" idx="12"/>
          </p:nvPr>
        </p:nvSpPr>
        <p:spPr/>
        <p:txBody>
          <a:bodyPr/>
          <a:lstStyle/>
          <a:p>
            <a:fld id="{7DC1BBB0-96F0-4077-A278-0F3FB5C104D3}" type="slidenum">
              <a:rPr lang="en-US" smtClean="0"/>
              <a:t>8</a:t>
            </a:fld>
            <a:endParaRPr lang="en-US"/>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08E5EB0-7120-3249-BB40-93A92F0C320D}"/>
                  </a:ext>
                </a:extLst>
              </p:cNvPr>
              <p:cNvSpPr/>
              <p:nvPr/>
            </p:nvSpPr>
            <p:spPr>
              <a:xfrm>
                <a:off x="4265612" y="4724400"/>
                <a:ext cx="3657600" cy="11851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b="0" i="1" smtClean="0">
                          <a:latin typeface="Cambria Math" panose="02040503050406030204" pitchFamily="18" charset="0"/>
                          <a:ea typeface="Cambria Math" panose="02040503050406030204" pitchFamily="18" charset="0"/>
                        </a:rPr>
                        <m:t>=</m:t>
                      </m:r>
                      <m:nary>
                        <m:naryPr>
                          <m:chr m:val="∑"/>
                          <m:supHide m:val="on"/>
                          <m:ctrlPr>
                            <a:rPr lang="en-US" sz="2800" i="1" smtClean="0">
                              <a:latin typeface="Cambria Math" panose="02040503050406030204" pitchFamily="18" charset="0"/>
                            </a:rPr>
                          </m:ctrlPr>
                        </m:naryPr>
                        <m:sub>
                          <m:r>
                            <m:rPr>
                              <m:brk m:alnAt="7"/>
                            </m:rPr>
                            <a:rPr lang="en-US" sz="2800" b="0" i="1" smtClean="0">
                              <a:latin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𝒫</m:t>
                          </m:r>
                        </m:sub>
                        <m:sup/>
                        <m:e>
                          <m:r>
                            <m:rPr>
                              <m:sty m:val="p"/>
                            </m:rPr>
                            <a:rPr lang="en-US" sz="2800" b="0" i="0" smtClean="0">
                              <a:latin typeface="Cambria Math" panose="02040503050406030204" pitchFamily="18" charset="0"/>
                            </a:rPr>
                            <m:t>min</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𝛼</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𝑝</m:t>
                                  </m:r>
                                </m:sub>
                              </m:sSub>
                            </m:e>
                          </m:d>
                        </m:e>
                      </m:nary>
                    </m:oMath>
                  </m:oMathPara>
                </a14:m>
                <a:endParaRPr lang="en-US" sz="2800" dirty="0"/>
              </a:p>
            </p:txBody>
          </p:sp>
        </mc:Choice>
        <mc:Fallback>
          <p:sp>
            <p:nvSpPr>
              <p:cNvPr id="8" name="Rectangle 7">
                <a:extLst>
                  <a:ext uri="{FF2B5EF4-FFF2-40B4-BE49-F238E27FC236}">
                    <a16:creationId xmlns:a16="http://schemas.microsoft.com/office/drawing/2014/main" id="{708E5EB0-7120-3249-BB40-93A92F0C320D}"/>
                  </a:ext>
                </a:extLst>
              </p:cNvPr>
              <p:cNvSpPr>
                <a:spLocks noRot="1" noChangeAspect="1" noMove="1" noResize="1" noEditPoints="1" noAdjustHandles="1" noChangeArrowheads="1" noChangeShapeType="1" noTextEdit="1"/>
              </p:cNvSpPr>
              <p:nvPr/>
            </p:nvSpPr>
            <p:spPr>
              <a:xfrm>
                <a:off x="4265612" y="4724400"/>
                <a:ext cx="3657600" cy="1185196"/>
              </a:xfrm>
              <a:prstGeom prst="rect">
                <a:avLst/>
              </a:prstGeom>
              <a:blipFill>
                <a:blip r:embed="rId3"/>
                <a:stretch>
                  <a:fillRect l="-9375" t="-125532" b="-170213"/>
                </a:stretch>
              </a:blipFill>
            </p:spPr>
            <p:txBody>
              <a:bodyPr/>
              <a:lstStyle/>
              <a:p>
                <a:r>
                  <a:rPr lang="en-US">
                    <a:noFill/>
                  </a:rPr>
                  <a:t> </a:t>
                </a:r>
              </a:p>
            </p:txBody>
          </p:sp>
        </mc:Fallback>
      </mc:AlternateContent>
    </p:spTree>
    <p:extLst>
      <p:ext uri="{BB962C8B-B14F-4D97-AF65-F5344CB8AC3E}">
        <p14:creationId xmlns:p14="http://schemas.microsoft.com/office/powerpoint/2010/main" val="321141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D5B6-6DE4-7D43-A2CC-D57B3A337582}"/>
              </a:ext>
            </a:extLst>
          </p:cNvPr>
          <p:cNvSpPr>
            <a:spLocks noGrp="1"/>
          </p:cNvSpPr>
          <p:nvPr>
            <p:ph type="title"/>
          </p:nvPr>
        </p:nvSpPr>
        <p:spPr/>
        <p:txBody>
          <a:bodyPr>
            <a:normAutofit fontScale="90000"/>
          </a:bodyPr>
          <a:lstStyle/>
          <a:p>
            <a:r>
              <a:rPr lang="en-US" dirty="0"/>
              <a:t>Create Model Documentation</a:t>
            </a:r>
          </a:p>
        </p:txBody>
      </p:sp>
      <p:sp>
        <p:nvSpPr>
          <p:cNvPr id="3" name="Content Placeholder 2">
            <a:extLst>
              <a:ext uri="{FF2B5EF4-FFF2-40B4-BE49-F238E27FC236}">
                <a16:creationId xmlns:a16="http://schemas.microsoft.com/office/drawing/2014/main" id="{6826C412-0DED-A243-8D47-1A5E4C0FC240}"/>
              </a:ext>
            </a:extLst>
          </p:cNvPr>
          <p:cNvSpPr>
            <a:spLocks noGrp="1"/>
          </p:cNvSpPr>
          <p:nvPr>
            <p:ph idx="1"/>
          </p:nvPr>
        </p:nvSpPr>
        <p:spPr/>
        <p:txBody>
          <a:bodyPr>
            <a:normAutofit lnSpcReduction="10000"/>
          </a:bodyPr>
          <a:lstStyle/>
          <a:p>
            <a:r>
              <a:rPr lang="en-US" dirty="0"/>
              <a:t>Now that the data inputs and transformations are documented, we can write a document that describes the optimization model that we will build. This includes:</a:t>
            </a:r>
          </a:p>
          <a:p>
            <a:pPr lvl="1"/>
            <a:r>
              <a:rPr lang="en-US" dirty="0"/>
              <a:t>Decision variables </a:t>
            </a:r>
          </a:p>
          <a:p>
            <a:pPr lvl="2"/>
            <a:r>
              <a:rPr lang="en-US" dirty="0"/>
              <a:t>Our convention is to use a single lower-case English letter for a decision variable</a:t>
            </a:r>
          </a:p>
          <a:p>
            <a:pPr lvl="2"/>
            <a:r>
              <a:rPr lang="en-US" dirty="0"/>
              <a:t>The sets that describe these variables are listed using subscripts</a:t>
            </a:r>
          </a:p>
          <a:p>
            <a:pPr lvl="1"/>
            <a:r>
              <a:rPr lang="en-US" dirty="0"/>
              <a:t>Objective function</a:t>
            </a:r>
          </a:p>
          <a:p>
            <a:pPr lvl="1"/>
            <a:r>
              <a:rPr lang="en-US" dirty="0"/>
              <a:t>Constraints</a:t>
            </a:r>
          </a:p>
          <a:p>
            <a:r>
              <a:rPr lang="en-US" dirty="0"/>
              <a:t>In addition to writing these out mathematically, each are also described in English to ensure that we know what each is trying to accomplish</a:t>
            </a:r>
          </a:p>
          <a:p>
            <a:pPr lvl="1"/>
            <a:r>
              <a:rPr lang="en-US" dirty="0"/>
              <a:t>This provides a means to audit them later and to help others understand what the math should be doing</a:t>
            </a:r>
          </a:p>
          <a:p>
            <a:endParaRPr lang="en-US" dirty="0"/>
          </a:p>
        </p:txBody>
      </p:sp>
      <p:sp>
        <p:nvSpPr>
          <p:cNvPr id="4" name="Date Placeholder 3">
            <a:extLst>
              <a:ext uri="{FF2B5EF4-FFF2-40B4-BE49-F238E27FC236}">
                <a16:creationId xmlns:a16="http://schemas.microsoft.com/office/drawing/2014/main" id="{793183CF-DD87-F749-A046-F264F7619FC3}"/>
              </a:ext>
            </a:extLst>
          </p:cNvPr>
          <p:cNvSpPr>
            <a:spLocks noGrp="1"/>
          </p:cNvSpPr>
          <p:nvPr>
            <p:ph type="dt" sz="half" idx="10"/>
          </p:nvPr>
        </p:nvSpPr>
        <p:spPr/>
        <p:txBody>
          <a:bodyPr/>
          <a:lstStyle/>
          <a:p>
            <a:r>
              <a:rPr lang="en-US"/>
              <a:t>9/2/2020</a:t>
            </a:r>
            <a:endParaRPr lang="en-US" dirty="0"/>
          </a:p>
        </p:txBody>
      </p:sp>
      <p:sp>
        <p:nvSpPr>
          <p:cNvPr id="5" name="Footer Placeholder 4">
            <a:extLst>
              <a:ext uri="{FF2B5EF4-FFF2-40B4-BE49-F238E27FC236}">
                <a16:creationId xmlns:a16="http://schemas.microsoft.com/office/drawing/2014/main" id="{0BB889DB-DF13-0B42-9329-ADBEF9E1589A}"/>
              </a:ext>
            </a:extLst>
          </p:cNvPr>
          <p:cNvSpPr>
            <a:spLocks noGrp="1"/>
          </p:cNvSpPr>
          <p:nvPr>
            <p:ph type="ftr" sz="quarter" idx="11"/>
          </p:nvPr>
        </p:nvSpPr>
        <p:spPr/>
        <p:txBody>
          <a:bodyPr/>
          <a:lstStyle/>
          <a:p>
            <a:r>
              <a:rPr lang="en-US"/>
              <a:t>Copyright © Princeton Consultants 2020 (V1.0)</a:t>
            </a:r>
            <a:endParaRPr lang="en-US" dirty="0"/>
          </a:p>
        </p:txBody>
      </p:sp>
      <p:sp>
        <p:nvSpPr>
          <p:cNvPr id="6" name="Slide Number Placeholder 5">
            <a:extLst>
              <a:ext uri="{FF2B5EF4-FFF2-40B4-BE49-F238E27FC236}">
                <a16:creationId xmlns:a16="http://schemas.microsoft.com/office/drawing/2014/main" id="{2D6D3608-DB69-3347-AEF1-874020AB5287}"/>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427360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0728 RIP Technique.v2.0.pptx" id="{AF2D4F8E-DF19-408B-8EC5-C84C3054C684}" vid="{0847ED5D-D606-40FF-91BA-4C25439D71C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1535</TotalTime>
  <Words>1951</Words>
  <Application>Microsoft Macintosh PowerPoint</Application>
  <PresentationFormat>Custom</PresentationFormat>
  <Paragraphs>194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Euphemia</vt:lpstr>
      <vt:lpstr>Menlo</vt:lpstr>
      <vt:lpstr>Wingdings</vt:lpstr>
      <vt:lpstr>Math 16x9</vt:lpstr>
      <vt:lpstr>Rapid Optimization Model Development with Python and Pandas</vt:lpstr>
      <vt:lpstr>About Princeton Consultants  (www.princeton.com)</vt:lpstr>
      <vt:lpstr>“Life-Altering” Improvements</vt:lpstr>
      <vt:lpstr>Introduction</vt:lpstr>
      <vt:lpstr>Understand the Data</vt:lpstr>
      <vt:lpstr>Define and Document Datasets</vt:lpstr>
      <vt:lpstr>Collect and Transform Data</vt:lpstr>
      <vt:lpstr>Document Data Transformations</vt:lpstr>
      <vt:lpstr>Create Model Documentation</vt:lpstr>
      <vt:lpstr>Simple Documentation Example</vt:lpstr>
      <vt:lpstr>Simple Documentation Example</vt:lpstr>
      <vt:lpstr>Build Model</vt:lpstr>
      <vt:lpstr>Build Model – Example</vt:lpstr>
      <vt:lpstr>Review Results</vt:lpstr>
      <vt:lpstr>Development Tools</vt:lpstr>
      <vt:lpstr>Review</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Optimization Model Development with Python and Pandas</dc:title>
  <dc:creator>Rob Randall</dc:creator>
  <cp:lastModifiedBy>Rob Randall</cp:lastModifiedBy>
  <cp:revision>26</cp:revision>
  <dcterms:created xsi:type="dcterms:W3CDTF">2020-10-08T18:06:50Z</dcterms:created>
  <dcterms:modified xsi:type="dcterms:W3CDTF">2020-10-09T19:42:17Z</dcterms:modified>
</cp:coreProperties>
</file>