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266" r:id="rId3"/>
    <p:sldId id="267" r:id="rId4"/>
    <p:sldId id="268" r:id="rId5"/>
    <p:sldId id="272" r:id="rId6"/>
    <p:sldId id="273" r:id="rId7"/>
    <p:sldId id="269" r:id="rId8"/>
    <p:sldId id="274" r:id="rId9"/>
    <p:sldId id="275" r:id="rId10"/>
    <p:sldId id="276" r:id="rId11"/>
    <p:sldId id="277" r:id="rId12"/>
    <p:sldId id="270" r:id="rId13"/>
    <p:sldId id="271" r:id="rId14"/>
    <p:sldId id="281" r:id="rId15"/>
    <p:sldId id="280" r:id="rId16"/>
    <p:sldId id="282" r:id="rId17"/>
    <p:sldId id="279" r:id="rId18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032" y="-5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819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1EF1D-6F82-4209-A752-4EC05FDD8F90}" type="datetimeFigureOut">
              <a:rPr lang="es-ES" smtClean="0"/>
              <a:pPr/>
              <a:t>23/07/2014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81C94-3059-40C1-B675-A767799274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80ECA-A3B4-47E6-AC76-4E5FDC988B25}" type="datetimeFigureOut">
              <a:rPr lang="es-ES" smtClean="0"/>
              <a:pPr/>
              <a:t>23/07/2014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C40C7-B05B-497E-92E6-1DAE6EC356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40C7-B05B-497E-92E6-1DAE6EC35629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40C7-B05B-497E-92E6-1DAE6EC35629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40C7-B05B-497E-92E6-1DAE6EC35629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40C7-B05B-497E-92E6-1DAE6EC35629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40C7-B05B-497E-92E6-1DAE6EC35629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40C7-B05B-497E-92E6-1DAE6EC35629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40C7-B05B-497E-92E6-1DAE6EC35629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40C7-B05B-497E-92E6-1DAE6EC35629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 userDrawn="1"/>
        </p:nvSpPr>
        <p:spPr>
          <a:xfrm>
            <a:off x="107504" y="11663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0" kern="12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meccano</a:t>
            </a:r>
            <a:r>
              <a:rPr lang="es-ES" sz="2000" b="0" i="1" kern="1200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</a:t>
            </a:r>
            <a:endParaRPr lang="es-ES" sz="2000" b="0" dirty="0">
              <a:solidFill>
                <a:srgbClr val="00B0F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14" name="13 Conector recto"/>
          <p:cNvCxnSpPr/>
          <p:nvPr userDrawn="1"/>
        </p:nvCxnSpPr>
        <p:spPr>
          <a:xfrm>
            <a:off x="179512" y="548680"/>
            <a:ext cx="8712968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s-ES_tradnl" sz="900" kern="120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s-ES" smtClean="0"/>
              <a:t>15/06/2014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 sz="9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fld id="{07D3A066-1D8E-44BF-B548-31A4E270E291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4AF2-1669-4665-9D6C-B99AEC98039F}" type="datetimeFigureOut">
              <a:rPr lang="es-ES_tradnl" smtClean="0"/>
              <a:pPr/>
              <a:t>23/07/2014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A066-1D8E-44BF-B548-31A4E270E29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2555776" y="2348880"/>
            <a:ext cx="397897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meccano</a:t>
            </a:r>
            <a:r>
              <a:rPr lang="es-ES" sz="6600" i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</a:t>
            </a:r>
          </a:p>
          <a:p>
            <a:pPr algn="ctr"/>
            <a:r>
              <a:rPr lang="es-ES" i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Presentación 2014</a:t>
            </a:r>
            <a:endParaRPr lang="es-ES" dirty="0" smtClean="0">
              <a:solidFill>
                <a:schemeClr val="bg2">
                  <a:lumMod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1"/>
            <a:ext cx="875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Tienda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(imágenes del piloto actual 3/4)</a:t>
            </a:r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394" y="1420940"/>
            <a:ext cx="2688407" cy="196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879980"/>
            <a:ext cx="2582409" cy="278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412776"/>
            <a:ext cx="4261943" cy="422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2708920"/>
            <a:ext cx="2574491" cy="387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1"/>
            <a:ext cx="875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Tienda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(imágenes del piloto actual 4/4)</a:t>
            </a:r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103" y="1465229"/>
            <a:ext cx="8324602" cy="239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384" y="3933056"/>
            <a:ext cx="2956472" cy="226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2454" y="3573016"/>
            <a:ext cx="2817737" cy="312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3599" y="4442176"/>
            <a:ext cx="2622944" cy="148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0"/>
            <a:ext cx="87545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Comunidad</a:t>
            </a:r>
          </a:p>
          <a:p>
            <a:pPr algn="just"/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r>
              <a:rPr lang="es-ES" sz="24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" sz="2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Características:</a:t>
            </a:r>
            <a:endParaRPr lang="es-ES" sz="20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s-ES" sz="20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Compartir conocimiento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Colaborar en proyectos de innovación o empresariales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Publicar desarrollos Open Source o comerciales en la tienda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Acceso a desarrolladores y empresas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Acceso público o privado a componentes y productos.</a:t>
            </a:r>
            <a:endParaRPr lang="es-ES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s-ES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0"/>
            <a:ext cx="87545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Beneficios a la comunidad Java </a:t>
            </a:r>
          </a:p>
          <a:p>
            <a:pPr algn="just"/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Ofrecer implementación de servicios Java independientes de frameworks y librerías que simplifican y garantizan la migración hacia otras tecnologías de referencia presentes y futuras.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Mejorar la productividad y trabajo en equipo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Conseguir software de calidad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Simplificar la complejidad de los desarrollos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Facilitar la colaboración entre sus miembros para extender componentes y productos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Divulgar el conocimiento en el uso de tecnologías de referencia.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0"/>
            <a:ext cx="875457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Ventajas comerciales </a:t>
            </a:r>
          </a:p>
          <a:p>
            <a:pPr algn="just"/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Conseguir ser una referencia dentro de la comunidad para conseguir generar confianza para captar clientes potenciales.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Mejorar notablemente la productividad para ofrecer presupuestos competitivos garantizando su cumplimiento en plazo y forma.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Incorporar publicidad en la tienda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Normativa de calidad y certificación aplicada a nuestros productos ayudarán a la certificación de proyectos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Generar confianza para ofrecer servicios de calidad:</a:t>
            </a:r>
          </a:p>
          <a:p>
            <a:pPr marL="342900" lvl="0" indent="-342900"/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buFont typeface="Courier New" pitchFamily="49" charset="0"/>
              <a:buChar char="o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Desarrollos a medida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Consultoría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Formación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Soporte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Servicios en Cloud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Migraciones de aplicaciones Legacy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endParaRPr lang="es-ES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0"/>
            <a:ext cx="875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Demo Android</a:t>
            </a:r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653137"/>
            <a:ext cx="163110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84784"/>
            <a:ext cx="3060384" cy="29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1340768"/>
            <a:ext cx="2876552" cy="296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2060848"/>
            <a:ext cx="2574491" cy="387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2492896"/>
            <a:ext cx="2506982" cy="378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0"/>
            <a:ext cx="87545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Aportaciones meccanoJ a la plataforma Android </a:t>
            </a:r>
          </a:p>
          <a:p>
            <a:pPr algn="just"/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Enlace a datos (</a:t>
            </a:r>
            <a:r>
              <a:rPr lang="es-ES" sz="16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binding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Persistencia de datos implementando el API JPA (anotaciones).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Validación de </a:t>
            </a:r>
            <a:r>
              <a:rPr lang="es-ES" sz="16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beans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implementando la especificación estándar de Java (anotaciones)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Nuevos componentes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Generación de mantenimiento CRUD (simples, reglas de edición, maestro/detalle, filtros, vistas, ordenaciones, …) a partir de un modelo de negocio (MVP).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Generación de informes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Importación exportación de datos mediante plantillas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Utilidades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15816" y="2886035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Fin de la presentación</a:t>
            </a:r>
          </a:p>
          <a:p>
            <a:pPr algn="just"/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0"/>
            <a:ext cx="87545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¿ Qué es </a:t>
            </a:r>
            <a:r>
              <a:rPr lang="es-ES" sz="24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meccano</a:t>
            </a:r>
            <a:r>
              <a:rPr lang="es-ES" sz="2400" b="1" i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  </a:t>
            </a:r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?</a:t>
            </a:r>
          </a:p>
          <a:p>
            <a:pPr algn="just"/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Es una </a:t>
            </a:r>
            <a:r>
              <a:rPr lang="es-ES" sz="1600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plataforma de </a:t>
            </a:r>
            <a:r>
              <a:rPr lang="es-ES" sz="1600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desarrollo.</a:t>
            </a:r>
          </a:p>
          <a:p>
            <a:pPr algn="just"/>
            <a:endParaRPr lang="es-ES" sz="1600" dirty="0" smtClean="0">
              <a:solidFill>
                <a:srgbClr val="00B0F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Es una </a:t>
            </a:r>
            <a:r>
              <a:rPr lang="es-ES" sz="1600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metodología de desarrollo 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para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la construcción de componentes y productos de arquitectura y de negocio.</a:t>
            </a:r>
          </a:p>
          <a:p>
            <a:pPr algn="just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Es una </a:t>
            </a:r>
            <a:r>
              <a:rPr lang="es-ES" sz="1600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tienda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donde 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publicar 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productos 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desarrollados por personas o empresas con 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licencia Open Source o comercial.</a:t>
            </a:r>
          </a:p>
          <a:p>
            <a:pPr algn="just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Es una </a:t>
            </a:r>
            <a:r>
              <a:rPr lang="es-ES" sz="1600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comunidad de desarrolladores 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que comparten sus 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conocimiento y 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colaboran 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en el 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desarrollo de productos.</a:t>
            </a:r>
            <a:endParaRPr lang="es-ES" sz="2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0"/>
            <a:ext cx="87545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Componentes</a:t>
            </a:r>
          </a:p>
          <a:p>
            <a:pPr algn="just"/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457200" indent="-457200" algn="just"/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Los componentes desarrollados para esta plataforma constituyen la </a:t>
            </a:r>
            <a:r>
              <a:rPr lang="es-E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especificación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de las</a:t>
            </a:r>
          </a:p>
          <a:p>
            <a:pPr marL="457200" indent="-457200" algn="just"/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características de sus productos derivados o implementaciones.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 algn="just"/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Características: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Basados en interfaces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Codificación simple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Fácilmente extensible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Desacoplados entre sí para facilitar su integración en cualquier proyecto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Desacoplados de frameworks y librerías que definen su propia sintaxis de código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Organizados por categorías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457200" indent="-457200" algn="just"/>
            <a:r>
              <a:rPr lang="es-E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	meccano</a:t>
            </a:r>
            <a:r>
              <a:rPr lang="es-ES" sz="1600" b="1" i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ofrece un conjunto de componentes Open Source que  cubren muchas de las  funcionalidades comunes de cualquier aplicación. Los componentes registrados en la plataforma podrán extenderse  y permitirá incorporar nuevos componentes. La finalidad de esta plataforma es colaborar entre todos para conseguir un conjunto de componentes de calidad y lo más completo posible que cubran nuestros requerimientos funcionales para desarrollar aplicaciones.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0"/>
            <a:ext cx="87545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Productos</a:t>
            </a:r>
          </a:p>
          <a:p>
            <a:pPr algn="just"/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Constituyen las diferentes implementaciones de un componente.</a:t>
            </a:r>
          </a:p>
          <a:p>
            <a:pPr algn="just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Podrán utilizar frameworks y librerías de referencia en el mundo Java (Spring, Vaadin, </a:t>
            </a:r>
            <a:r>
              <a:rPr lang="es-ES" sz="16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Shiro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Eclipse </a:t>
            </a:r>
            <a:r>
              <a:rPr lang="es-ES" sz="16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Birt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JSF, …) para obtener sus funcionalidades.</a:t>
            </a:r>
          </a:p>
          <a:p>
            <a:pPr algn="just"/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Podrán implementarse para diferentes plataformas: web o  aplicaciones nativas para dispositivos móviles. Actualmente </a:t>
            </a:r>
            <a:r>
              <a:rPr lang="es-E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meccano</a:t>
            </a:r>
            <a:r>
              <a:rPr lang="es-ES" sz="1600" b="1" i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 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ofrece productos para construir aplicaciones en </a:t>
            </a:r>
            <a:r>
              <a:rPr lang="es-E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Vaadin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y </a:t>
            </a:r>
            <a:r>
              <a:rPr lang="es-E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Android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algn="just"/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Los productos podrán ser de arquitectura o de negocio </a:t>
            </a:r>
          </a:p>
          <a:p>
            <a:pPr algn="just"/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Los productos estarán desacoplados para poder integrarse fácilmente en cualquier proyecto. Queremos que sean productos no intrusivos que ayuden al desarrollo, no imponer el uso de una arquitectura completa.</a:t>
            </a:r>
          </a:p>
          <a:p>
            <a:pPr algn="just"/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Los productos publicados tendrán que ofrecer garantías de calidad mediante: documentación, usabilidad, cobertura de código y cobertura de test.</a:t>
            </a:r>
          </a:p>
          <a:p>
            <a:pPr algn="just"/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r>
              <a:rPr lang="es-E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meccano</a:t>
            </a:r>
            <a:r>
              <a:rPr lang="es-ES" sz="1600" b="1" i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incluye un conjunto de productos Open Source que  cubren muchas de las  funcionalidades comunes de cualquier aplicación. Los componentes registrados en la plataforma podrán extenderse y permitirá incorporar nuevos componentes.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0"/>
            <a:ext cx="87545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Categorías</a:t>
            </a:r>
          </a:p>
          <a:p>
            <a:pPr algn="just"/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lvl="0" indent="-342900"/>
            <a:r>
              <a:rPr lang="es-E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Productos de Arquitectura</a:t>
            </a:r>
          </a:p>
          <a:p>
            <a:pPr lvl="0"/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Localización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UI (web y apps)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Seguridad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Entornos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Acceso de datos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Informes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Gestión documental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/>
            <a:r>
              <a:rPr lang="es-E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Productos de Negocio</a:t>
            </a:r>
          </a:p>
          <a:p>
            <a:pPr marL="342900" indent="-342900"/>
            <a:endParaRPr lang="es-ES" sz="16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Soluciones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Módulos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Formularios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Servicios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Procesos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Reglas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Interfaces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s-ES" sz="1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/>
            <a:endParaRPr lang="es-ES" sz="16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0"/>
            <a:ext cx="8754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Esquema</a:t>
            </a:r>
          </a:p>
          <a:p>
            <a:pPr algn="just"/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lvl="0" indent="-342900"/>
            <a:endParaRPr lang="es-ES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3" name="17 Grupo"/>
          <p:cNvGrpSpPr/>
          <p:nvPr/>
        </p:nvGrpSpPr>
        <p:grpSpPr>
          <a:xfrm>
            <a:off x="755576" y="1916832"/>
            <a:ext cx="5472608" cy="1224136"/>
            <a:chOff x="611560" y="1628800"/>
            <a:chExt cx="5832648" cy="1224136"/>
          </a:xfrm>
        </p:grpSpPr>
        <p:sp>
          <p:nvSpPr>
            <p:cNvPr id="16" name="7 Rectángulo redondeado"/>
            <p:cNvSpPr/>
            <p:nvPr/>
          </p:nvSpPr>
          <p:spPr>
            <a:xfrm>
              <a:off x="611560" y="1628800"/>
              <a:ext cx="5832648" cy="122413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Proyectos de Arquitectura</a:t>
              </a:r>
              <a:endParaRPr lang="es-E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3 Rectángulo redondeado"/>
            <p:cNvSpPr/>
            <p:nvPr/>
          </p:nvSpPr>
          <p:spPr>
            <a:xfrm>
              <a:off x="827584" y="2132856"/>
              <a:ext cx="1368152" cy="4320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Componentes</a:t>
              </a:r>
              <a:endParaRPr lang="es-E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5 Rectángulo redondeado"/>
            <p:cNvSpPr/>
            <p:nvPr/>
          </p:nvSpPr>
          <p:spPr>
            <a:xfrm>
              <a:off x="2699792" y="2132856"/>
              <a:ext cx="1368152" cy="4320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Proveedores</a:t>
              </a:r>
              <a:endParaRPr lang="es-E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6 Rectángulo redondeado"/>
            <p:cNvSpPr/>
            <p:nvPr/>
          </p:nvSpPr>
          <p:spPr>
            <a:xfrm>
              <a:off x="4788024" y="2132856"/>
              <a:ext cx="1368152" cy="4320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Producto</a:t>
              </a:r>
              <a:endParaRPr lang="es-E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8 Cruz"/>
            <p:cNvSpPr/>
            <p:nvPr/>
          </p:nvSpPr>
          <p:spPr>
            <a:xfrm>
              <a:off x="2339752" y="2204864"/>
              <a:ext cx="216024" cy="216024"/>
            </a:xfrm>
            <a:prstGeom prst="plus">
              <a:avLst>
                <a:gd name="adj" fmla="val 4116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21" name="10 Igual que"/>
            <p:cNvSpPr/>
            <p:nvPr/>
          </p:nvSpPr>
          <p:spPr>
            <a:xfrm>
              <a:off x="4283968" y="2204864"/>
              <a:ext cx="288032" cy="28803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18 Grupo"/>
          <p:cNvGrpSpPr/>
          <p:nvPr/>
        </p:nvGrpSpPr>
        <p:grpSpPr>
          <a:xfrm>
            <a:off x="755576" y="3717032"/>
            <a:ext cx="5472608" cy="1224136"/>
            <a:chOff x="611560" y="3429000"/>
            <a:chExt cx="5832648" cy="1224136"/>
          </a:xfrm>
        </p:grpSpPr>
        <p:sp>
          <p:nvSpPr>
            <p:cNvPr id="10" name="11 Rectángulo redondeado"/>
            <p:cNvSpPr/>
            <p:nvPr/>
          </p:nvSpPr>
          <p:spPr>
            <a:xfrm>
              <a:off x="611560" y="3429000"/>
              <a:ext cx="5832648" cy="122413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Proyectos de Negocio</a:t>
              </a:r>
              <a:endParaRPr lang="es-E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12 Rectángulo redondeado"/>
            <p:cNvSpPr/>
            <p:nvPr/>
          </p:nvSpPr>
          <p:spPr>
            <a:xfrm>
              <a:off x="827584" y="3933056"/>
              <a:ext cx="1368152" cy="43204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Producto Arquitectura</a:t>
              </a:r>
              <a:endPara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13 Rectángulo redondeado"/>
            <p:cNvSpPr/>
            <p:nvPr/>
          </p:nvSpPr>
          <p:spPr>
            <a:xfrm>
              <a:off x="2699792" y="3933056"/>
              <a:ext cx="1368152" cy="43204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Modelo</a:t>
              </a:r>
              <a:r>
                <a:rPr lang="es-E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de Negocio</a:t>
              </a:r>
              <a:endParaRPr lang="es-E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14 Rectángulo redondeado"/>
            <p:cNvSpPr/>
            <p:nvPr/>
          </p:nvSpPr>
          <p:spPr>
            <a:xfrm>
              <a:off x="4788024" y="3933056"/>
              <a:ext cx="1368152" cy="43204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Producto</a:t>
              </a:r>
              <a:endParaRPr lang="es-E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15 Cruz"/>
            <p:cNvSpPr/>
            <p:nvPr/>
          </p:nvSpPr>
          <p:spPr>
            <a:xfrm>
              <a:off x="2339752" y="4005064"/>
              <a:ext cx="216024" cy="216024"/>
            </a:xfrm>
            <a:prstGeom prst="plus">
              <a:avLst>
                <a:gd name="adj" fmla="val 411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5" name="16 Igual que"/>
            <p:cNvSpPr/>
            <p:nvPr/>
          </p:nvSpPr>
          <p:spPr>
            <a:xfrm>
              <a:off x="4283968" y="4005064"/>
              <a:ext cx="288032" cy="288032"/>
            </a:xfrm>
            <a:prstGeom prst="mathEqua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26 Grupo"/>
          <p:cNvGrpSpPr/>
          <p:nvPr/>
        </p:nvGrpSpPr>
        <p:grpSpPr>
          <a:xfrm>
            <a:off x="6588224" y="1916832"/>
            <a:ext cx="1800200" cy="3024336"/>
            <a:chOff x="5868144" y="2996952"/>
            <a:chExt cx="1800200" cy="3168352"/>
          </a:xfrm>
        </p:grpSpPr>
        <p:sp>
          <p:nvSpPr>
            <p:cNvPr id="6" name="20 Rectángulo redondeado"/>
            <p:cNvSpPr/>
            <p:nvPr/>
          </p:nvSpPr>
          <p:spPr>
            <a:xfrm>
              <a:off x="5868144" y="2996952"/>
              <a:ext cx="1800200" cy="316835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Tienda</a:t>
              </a:r>
              <a:endParaRPr lang="es-E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21 Rectángulo redondeado"/>
            <p:cNvSpPr/>
            <p:nvPr/>
          </p:nvSpPr>
          <p:spPr>
            <a:xfrm>
              <a:off x="6012160" y="3573016"/>
              <a:ext cx="1486387" cy="45746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Productos de Arquitectura</a:t>
              </a:r>
              <a:endParaRPr lang="es-E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22 Rectángulo redondeado"/>
            <p:cNvSpPr/>
            <p:nvPr/>
          </p:nvSpPr>
          <p:spPr>
            <a:xfrm>
              <a:off x="6012160" y="4437112"/>
              <a:ext cx="1486387" cy="45746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Productos de Negocio</a:t>
              </a:r>
              <a:endParaRPr lang="es-E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23 Rectángulo redondeado"/>
            <p:cNvSpPr/>
            <p:nvPr/>
          </p:nvSpPr>
          <p:spPr>
            <a:xfrm>
              <a:off x="6012160" y="5229200"/>
              <a:ext cx="1486387" cy="457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Servicios Cloud</a:t>
              </a:r>
              <a:endParaRPr lang="es-E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0"/>
            <a:ext cx="8754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Tienda</a:t>
            </a:r>
          </a:p>
          <a:p>
            <a:pPr algn="just"/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r>
              <a:rPr lang="es-ES" sz="24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" sz="2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Características:</a:t>
            </a:r>
            <a:endParaRPr lang="es-ES" sz="20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s-ES" sz="20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Registro de productos de arquitectura y negocio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Acceso por categorías, favoritos, búsqueda, novedades, …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Registro de usuarios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Acceso a componentes y productos público o privado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Licencias open Source  o comerciales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Acceso a repositorios de código fuente (Github, </a:t>
            </a:r>
            <a:r>
              <a:rPr lang="es-ES" sz="16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Gitlab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…), tiendas de aplicaciones móviles o webs de empresas.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Descarga directa de software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Redes sociales. Vinculación de los componentes con las diversas fuentes sociales (</a:t>
            </a:r>
            <a:r>
              <a:rPr lang="es-ES" sz="16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twitter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s-ES" sz="16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wordpress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s-ES" sz="16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google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+, </a:t>
            </a:r>
            <a:r>
              <a:rPr lang="es-ES" sz="16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facebook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s-ES" sz="16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linkedIn</a:t>
            </a: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…)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Demos online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Ejemplos de codificación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s-E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Opiniones y valoración de usuarios (ranking)</a:t>
            </a:r>
            <a:endParaRPr lang="es-ES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1"/>
            <a:ext cx="875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Tienda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(imágenes del piloto actual 1/4)</a:t>
            </a:r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55212"/>
            <a:ext cx="5904656" cy="507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908721"/>
            <a:ext cx="875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Tienda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(imágenes del piloto actual 2/4)</a:t>
            </a:r>
            <a:endParaRPr lang="es-ES" sz="2400" b="1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613" y="1916113"/>
            <a:ext cx="874077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740</Words>
  <Application>Microsoft Office PowerPoint</Application>
  <PresentationFormat>Presentación en pantalla (4:3)</PresentationFormat>
  <Paragraphs>168</Paragraphs>
  <Slides>17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Company>Banco de España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q74749x</dc:creator>
  <cp:lastModifiedBy>roberto</cp:lastModifiedBy>
  <cp:revision>350</cp:revision>
  <dcterms:created xsi:type="dcterms:W3CDTF">2012-10-08T10:37:08Z</dcterms:created>
  <dcterms:modified xsi:type="dcterms:W3CDTF">2014-07-23T16:50:31Z</dcterms:modified>
</cp:coreProperties>
</file>