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45" r:id="rId3"/>
    <p:sldId id="350" r:id="rId4"/>
    <p:sldId id="352" r:id="rId5"/>
    <p:sldId id="353" r:id="rId6"/>
    <p:sldId id="30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5" d="100"/>
          <a:sy n="65" d="100"/>
        </p:scale>
        <p:origin x="14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2FD89-BF27-49D8-ACBF-C71915FFB303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519C4-E5EE-4F48-AC42-7CE6310D2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1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0454E-017B-4156-B910-59410E696346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E871B-CD5B-4945-A120-D18CC7657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5000"/>
            <a:ext cx="77724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400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152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152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6D52A9F2-CB02-4D47-8ADD-AD39432D05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C2E3F-A593-4BA2-87C5-E233D77B9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71AAA-028E-4F06-95F7-0D01DA8444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39B50-CA3E-478B-AA9F-BF9EEF526E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ED856-B257-401C-859A-B5F62908C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90A1F-8A4E-49D5-9B59-2145A492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A4A8-6074-4B18-891C-CD81EAEC3E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C7681-6A0A-4E41-90C1-7612B3059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2E14F-70A7-4D9C-B761-B3B06546D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854BD-901F-4D59-A677-DB8895B72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AF7BE-4EFF-4CF7-980D-D8848C2B0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88A9555C-65B4-4C9D-8492-8738567C3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12968" cy="1243608"/>
          </a:xfrm>
        </p:spPr>
        <p:txBody>
          <a:bodyPr/>
          <a:lstStyle/>
          <a:p>
            <a:r>
              <a:rPr lang="en-US" sz="3600" b="1" dirty="0" err="1" smtClean="0"/>
              <a:t>Algoritma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Struktur</a:t>
            </a:r>
            <a:r>
              <a:rPr lang="en-US" sz="3600" b="1" dirty="0" smtClean="0"/>
              <a:t> Data 1 </a:t>
            </a:r>
            <a:br>
              <a:rPr lang="en-US" sz="3600" b="1" dirty="0" smtClean="0"/>
            </a:br>
            <a:r>
              <a:rPr lang="en-US" sz="3400" b="1" dirty="0" err="1" smtClean="0"/>
              <a:t>Rekursif</a:t>
            </a:r>
            <a:endParaRPr lang="id-ID" sz="3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486400"/>
            <a:ext cx="6400800" cy="720080"/>
          </a:xfrm>
        </p:spPr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1</a:t>
            </a:r>
          </a:p>
          <a:p>
            <a:r>
              <a:rPr lang="id-ID" dirty="0" smtClean="0"/>
              <a:t>Universitas Komputer Indonesia</a:t>
            </a:r>
            <a:endParaRPr lang="id-ID" dirty="0"/>
          </a:p>
        </p:txBody>
      </p:sp>
      <p:pic>
        <p:nvPicPr>
          <p:cNvPr id="4" name="Picture 3" descr="logo IF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912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8580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Rekursif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906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 err="1" smtClean="0"/>
              <a:t>Subrutin</a:t>
            </a:r>
            <a:r>
              <a:rPr lang="en-US" sz="2800" kern="1200" dirty="0" smtClean="0"/>
              <a:t> yang </a:t>
            </a:r>
            <a:r>
              <a:rPr lang="en-US" sz="2800" kern="1200" dirty="0" err="1" smtClean="0"/>
              <a:t>bisa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memanggil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dirinya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sendiri</a:t>
            </a:r>
            <a:r>
              <a:rPr lang="en-US" sz="2800" kern="1200" dirty="0" smtClean="0"/>
              <a:t>.</a:t>
            </a:r>
          </a:p>
          <a:p>
            <a:pPr marL="0" indent="0">
              <a:buNone/>
            </a:pPr>
            <a:endParaRPr lang="en-US" sz="2800" kern="1200" dirty="0" smtClean="0"/>
          </a:p>
          <a:p>
            <a:pPr marL="0" indent="0">
              <a:buNone/>
            </a:pPr>
            <a:r>
              <a:rPr lang="en-US" sz="2800" kern="1200" dirty="0" err="1" smtClean="0"/>
              <a:t>Ciri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rekursif</a:t>
            </a:r>
            <a:r>
              <a:rPr lang="en-US" sz="2800" kern="1200" dirty="0" smtClean="0"/>
              <a:t>:</a:t>
            </a:r>
          </a:p>
          <a:p>
            <a:pPr marL="509588" indent="-509588">
              <a:buAutoNum type="arabicPeriod"/>
            </a:pPr>
            <a:r>
              <a:rPr lang="en-US" sz="2800" kern="1200" dirty="0" err="1" smtClean="0"/>
              <a:t>Kriteria</a:t>
            </a:r>
            <a:r>
              <a:rPr lang="en-US" sz="2800" kern="1200" dirty="0" smtClean="0"/>
              <a:t>/</a:t>
            </a:r>
            <a:r>
              <a:rPr lang="en-US" sz="2800" kern="1200" dirty="0" err="1" smtClean="0"/>
              <a:t>rumus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rekursif</a:t>
            </a:r>
            <a:endParaRPr lang="en-US" sz="2800" kern="1200" dirty="0" smtClean="0"/>
          </a:p>
          <a:p>
            <a:pPr marL="457200" indent="-457200">
              <a:buAutoNum type="arabicPeriod"/>
            </a:pPr>
            <a:r>
              <a:rPr lang="en-US" sz="2800" kern="1200" dirty="0" err="1" smtClean="0"/>
              <a:t>Kondisi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penghenti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rekursif</a:t>
            </a:r>
            <a:endParaRPr lang="en-US" sz="2800" kern="1200" dirty="0" smtClean="0"/>
          </a:p>
        </p:txBody>
      </p:sp>
      <p:pic>
        <p:nvPicPr>
          <p:cNvPr id="6" name="Picture 5" descr="logo IF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3400" y="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8580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Rekursif</a:t>
            </a:r>
            <a:endParaRPr lang="id-ID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990600"/>
            <a:ext cx="807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 err="1" smtClean="0"/>
              <a:t>Menghitung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Faktorial</a:t>
            </a:r>
            <a:r>
              <a:rPr lang="en-US" sz="2800" kern="1200" dirty="0" smtClean="0"/>
              <a:t> : </a:t>
            </a:r>
          </a:p>
          <a:p>
            <a:pPr marL="509588" indent="-509588">
              <a:buAutoNum type="arabicPeriod"/>
            </a:pPr>
            <a:r>
              <a:rPr lang="en-US" sz="2800" kern="1200" dirty="0" err="1" smtClean="0"/>
              <a:t>Rumus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rekursif</a:t>
            </a:r>
            <a:r>
              <a:rPr lang="en-US" sz="2800" kern="1200" dirty="0" smtClean="0"/>
              <a:t> : N! = N(N-1)!</a:t>
            </a:r>
          </a:p>
          <a:p>
            <a:pPr marL="457200" indent="-457200">
              <a:buAutoNum type="arabicPeriod"/>
            </a:pPr>
            <a:r>
              <a:rPr lang="en-US" sz="2800" kern="1200" dirty="0" err="1" smtClean="0"/>
              <a:t>Kondisi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penghenti</a:t>
            </a:r>
            <a:r>
              <a:rPr lang="en-US" sz="2800" kern="1200" dirty="0" smtClean="0"/>
              <a:t> </a:t>
            </a:r>
            <a:r>
              <a:rPr lang="en-US" sz="2800" kern="1200" dirty="0" err="1" smtClean="0"/>
              <a:t>rekursif</a:t>
            </a:r>
            <a:r>
              <a:rPr lang="en-US" sz="2800" kern="1200" dirty="0" smtClean="0"/>
              <a:t> : N=0 </a:t>
            </a:r>
            <a:r>
              <a:rPr lang="en-US" sz="2800" kern="1200" dirty="0" err="1" smtClean="0"/>
              <a:t>atau</a:t>
            </a:r>
            <a:r>
              <a:rPr lang="en-US" sz="2800" kern="1200" dirty="0" smtClean="0"/>
              <a:t> N=1</a:t>
            </a:r>
          </a:p>
        </p:txBody>
      </p:sp>
      <p:pic>
        <p:nvPicPr>
          <p:cNvPr id="6" name="Picture 5" descr="logo IF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3400" y="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12" y="139363"/>
            <a:ext cx="8001000" cy="685800"/>
          </a:xfrm>
        </p:spPr>
        <p:txBody>
          <a:bodyPr/>
          <a:lstStyle/>
          <a:p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Fungsi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Faktorial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Tanpa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Rekursif</a:t>
            </a:r>
            <a:endParaRPr lang="id-ID" sz="3200" dirty="0"/>
          </a:p>
        </p:txBody>
      </p:sp>
      <p:pic>
        <p:nvPicPr>
          <p:cNvPr id="10" name="Picture 9" descr="logo IF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3400" y="0"/>
            <a:ext cx="990600" cy="990600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219200" y="83820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2514600" y="838200"/>
            <a:ext cx="121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Faktorial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219200" y="23622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Algoritma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657600" y="838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US" sz="20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lang="en-US" sz="2000" dirty="0" smtClean="0">
                <a:latin typeface="+mn-lt"/>
              </a:rPr>
              <a:t>: </a:t>
            </a:r>
            <a:r>
              <a:rPr lang="en-US" sz="2000" b="1" u="sng" dirty="0" smtClean="0">
                <a:latin typeface="+mn-lt"/>
              </a:rPr>
              <a:t>integer</a:t>
            </a:r>
            <a:r>
              <a:rPr lang="en-US" sz="2000" dirty="0" smtClean="0">
                <a:latin typeface="+mn-lt"/>
              </a:rPr>
              <a:t>) 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1219200" y="140283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{F.S.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: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menghasilkan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fungsi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1" i="1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faktorial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}</a:t>
            </a:r>
            <a:r>
              <a:rPr kumimoji="0" lang="en-US" sz="20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1219200" y="11430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{I.S.  : </a:t>
            </a:r>
            <a:r>
              <a:rPr lang="en-US" sz="2000" b="1" i="1" dirty="0" err="1" smtClean="0">
                <a:solidFill>
                  <a:srgbClr val="0070C0"/>
                </a:solidFill>
                <a:latin typeface="+mn-lt"/>
              </a:rPr>
              <a:t>harga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 N </a:t>
            </a:r>
            <a:r>
              <a:rPr lang="en-US" sz="2000" b="1" i="1" dirty="0" err="1" smtClean="0">
                <a:solidFill>
                  <a:srgbClr val="0070C0"/>
                </a:solidFill>
                <a:latin typeface="+mn-lt"/>
              </a:rPr>
              <a:t>sudah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  <a:latin typeface="+mn-lt"/>
              </a:rPr>
              <a:t>terdefinisi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}</a:t>
            </a:r>
            <a:endParaRPr kumimoji="0" lang="en-US" sz="2000" b="1" i="1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1219200" y="167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dirty="0" err="1" smtClean="0">
                <a:latin typeface="+mn-lt"/>
              </a:rPr>
              <a:t>Kamus</a:t>
            </a:r>
            <a:r>
              <a:rPr lang="en-US" sz="2000" b="1" u="sng" dirty="0" smtClean="0">
                <a:latin typeface="+mn-lt"/>
              </a:rPr>
              <a:t>: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1143000" y="5867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EndFunction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 bwMode="auto">
          <a:xfrm>
            <a:off x="762000" y="2743200"/>
            <a:ext cx="5562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		</a:t>
            </a:r>
            <a:r>
              <a:rPr lang="en-US" sz="2000" b="1" u="sng" dirty="0">
                <a:latin typeface="+mn-lt"/>
                <a:sym typeface="Wingdings" pitchFamily="2" charset="2"/>
              </a:rPr>
              <a:t>I</a:t>
            </a:r>
            <a:r>
              <a:rPr lang="en-US" sz="2000" b="1" u="sng" dirty="0" smtClean="0">
                <a:latin typeface="+mn-lt"/>
                <a:sym typeface="Wingdings" pitchFamily="2" charset="2"/>
              </a:rPr>
              <a:t>f</a:t>
            </a:r>
            <a:r>
              <a:rPr lang="en-US" sz="2000" dirty="0" smtClean="0">
                <a:latin typeface="+mn-lt"/>
                <a:sym typeface="Wingdings" pitchFamily="2" charset="2"/>
              </a:rPr>
              <a:t>   (N = 0) </a:t>
            </a:r>
            <a:r>
              <a:rPr lang="en-US" sz="2000" b="1" u="sng" dirty="0" smtClean="0">
                <a:latin typeface="+mn-lt"/>
                <a:sym typeface="Wingdings" pitchFamily="2" charset="2"/>
              </a:rPr>
              <a:t>or</a:t>
            </a:r>
            <a:r>
              <a:rPr lang="en-US" sz="2000" dirty="0" smtClean="0">
                <a:latin typeface="+mn-lt"/>
                <a:sym typeface="Wingdings" pitchFamily="2" charset="2"/>
              </a:rPr>
              <a:t> (N = 1)  </a:t>
            </a:r>
          </a:p>
          <a:p>
            <a:pPr marL="1143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dirty="0">
                <a:latin typeface="+mn-lt"/>
                <a:sym typeface="Wingdings" pitchFamily="2" charset="2"/>
              </a:rPr>
              <a:t>T</a:t>
            </a:r>
            <a:r>
              <a:rPr lang="en-US" sz="2000" b="1" u="sng" dirty="0" smtClean="0">
                <a:latin typeface="+mn-lt"/>
                <a:sym typeface="Wingdings" pitchFamily="2" charset="2"/>
              </a:rPr>
              <a:t>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		      </a:t>
            </a:r>
            <a:r>
              <a:rPr lang="en-US" sz="2000" dirty="0" err="1" smtClean="0">
                <a:latin typeface="+mn-lt"/>
                <a:sym typeface="Wingdings" pitchFamily="2" charset="2"/>
              </a:rPr>
              <a:t>Faktorial</a:t>
            </a:r>
            <a:r>
              <a:rPr lang="en-US" sz="2000" dirty="0" smtClean="0">
                <a:latin typeface="+mn-lt"/>
                <a:sym typeface="Wingdings" pitchFamily="2" charset="2"/>
              </a:rPr>
              <a:t>    1</a:t>
            </a:r>
          </a:p>
          <a:p>
            <a:pPr marL="1143000" lvl="0">
              <a:spcBef>
                <a:spcPts val="0"/>
              </a:spcBef>
              <a:defRPr/>
            </a:pPr>
            <a:r>
              <a:rPr lang="en-US" sz="2000" b="1" u="sng" dirty="0" smtClean="0">
                <a:latin typeface="+mn-lt"/>
                <a:sym typeface="Wingdings" pitchFamily="2" charset="2"/>
              </a:rPr>
              <a:t>Else</a:t>
            </a:r>
          </a:p>
          <a:p>
            <a:pPr marL="342900" lvl="0" indent="-342900">
              <a:spcBef>
                <a:spcPts val="0"/>
              </a:spcBef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       	      </a:t>
            </a:r>
            <a:r>
              <a:rPr lang="en-US" sz="2000" dirty="0" err="1" smtClean="0">
                <a:latin typeface="+mn-lt"/>
                <a:sym typeface="Wingdings" pitchFamily="2" charset="2"/>
              </a:rPr>
              <a:t>Fak</a:t>
            </a:r>
            <a:r>
              <a:rPr lang="en-US" sz="2000" dirty="0" smtClean="0">
                <a:latin typeface="+mn-lt"/>
                <a:sym typeface="Wingdings" pitchFamily="2" charset="2"/>
              </a:rPr>
              <a:t>    N</a:t>
            </a:r>
          </a:p>
          <a:p>
            <a:pPr marL="342900" lvl="0" indent="-342900">
              <a:spcBef>
                <a:spcPts val="0"/>
              </a:spcBef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		      </a:t>
            </a:r>
            <a:r>
              <a:rPr lang="en-US" sz="2000" b="1" u="sng" dirty="0" smtClean="0">
                <a:latin typeface="+mn-lt"/>
                <a:sym typeface="Wingdings" pitchFamily="2" charset="2"/>
              </a:rPr>
              <a:t>For</a:t>
            </a:r>
            <a:r>
              <a:rPr lang="en-US" sz="2000" dirty="0" smtClean="0">
                <a:latin typeface="+mn-lt"/>
                <a:sym typeface="Wingdings" pitchFamily="2" charset="2"/>
              </a:rPr>
              <a:t>  </a:t>
            </a:r>
            <a:r>
              <a:rPr lang="en-US" sz="2000" dirty="0" err="1" smtClean="0">
                <a:latin typeface="+mn-lt"/>
                <a:sym typeface="Wingdings" pitchFamily="2" charset="2"/>
              </a:rPr>
              <a:t>i</a:t>
            </a:r>
            <a:r>
              <a:rPr lang="en-US" sz="2000" dirty="0" smtClean="0">
                <a:latin typeface="+mn-lt"/>
                <a:sym typeface="Wingdings" pitchFamily="2" charset="2"/>
              </a:rPr>
              <a:t>    (N-1)  </a:t>
            </a:r>
            <a:r>
              <a:rPr lang="en-US" sz="2000" b="1" u="sng" dirty="0" err="1" smtClean="0">
                <a:latin typeface="+mn-lt"/>
                <a:sym typeface="Wingdings" pitchFamily="2" charset="2"/>
              </a:rPr>
              <a:t>downto</a:t>
            </a:r>
            <a:r>
              <a:rPr lang="en-US" sz="2000" dirty="0" smtClean="0">
                <a:latin typeface="+mn-lt"/>
                <a:sym typeface="Wingdings" pitchFamily="2" charset="2"/>
              </a:rPr>
              <a:t>   </a:t>
            </a:r>
            <a:r>
              <a:rPr lang="en-US" sz="2000" dirty="0">
                <a:latin typeface="+mn-lt"/>
                <a:sym typeface="Wingdings" pitchFamily="2" charset="2"/>
              </a:rPr>
              <a:t>2</a:t>
            </a:r>
            <a:r>
              <a:rPr lang="en-US" sz="2000" dirty="0" smtClean="0">
                <a:latin typeface="+mn-lt"/>
                <a:sym typeface="Wingdings" pitchFamily="2" charset="2"/>
              </a:rPr>
              <a:t>   </a:t>
            </a:r>
            <a:r>
              <a:rPr lang="en-US" sz="2000" b="1" u="sng" dirty="0" smtClean="0">
                <a:latin typeface="+mn-lt"/>
                <a:sym typeface="Wingdings" pitchFamily="2" charset="2"/>
              </a:rPr>
              <a:t>do</a:t>
            </a:r>
          </a:p>
          <a:p>
            <a:pPr marL="342900" lvl="0" indent="-342900">
              <a:spcBef>
                <a:spcPts val="0"/>
              </a:spcBef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			</a:t>
            </a:r>
            <a:r>
              <a:rPr lang="en-US" sz="2000" dirty="0" err="1" smtClean="0">
                <a:latin typeface="+mn-lt"/>
                <a:sym typeface="Wingdings" pitchFamily="2" charset="2"/>
              </a:rPr>
              <a:t>Fak</a:t>
            </a:r>
            <a:r>
              <a:rPr lang="en-US" sz="2000" dirty="0" smtClean="0">
                <a:latin typeface="+mn-lt"/>
                <a:sym typeface="Wingdings" pitchFamily="2" charset="2"/>
              </a:rPr>
              <a:t>   </a:t>
            </a:r>
            <a:r>
              <a:rPr lang="en-US" sz="2000" dirty="0" err="1" smtClean="0">
                <a:latin typeface="+mn-lt"/>
                <a:sym typeface="Wingdings" pitchFamily="2" charset="2"/>
              </a:rPr>
              <a:t>Fak</a:t>
            </a:r>
            <a:r>
              <a:rPr lang="en-US" sz="2000" dirty="0" smtClean="0">
                <a:latin typeface="+mn-lt"/>
                <a:sym typeface="Wingdings" pitchFamily="2" charset="2"/>
              </a:rPr>
              <a:t>  *  </a:t>
            </a:r>
            <a:r>
              <a:rPr lang="en-US" sz="2000" dirty="0" err="1" smtClean="0">
                <a:latin typeface="+mn-lt"/>
                <a:sym typeface="Wingdings" pitchFamily="2" charset="2"/>
              </a:rPr>
              <a:t>i</a:t>
            </a:r>
            <a:endParaRPr lang="en-US" sz="2000" dirty="0" smtClean="0">
              <a:latin typeface="+mn-lt"/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		      </a:t>
            </a:r>
            <a:r>
              <a:rPr lang="en-US" sz="2000" b="1" u="sng" dirty="0" err="1">
                <a:latin typeface="+mn-lt"/>
                <a:sym typeface="Wingdings" pitchFamily="2" charset="2"/>
              </a:rPr>
              <a:t>E</a:t>
            </a:r>
            <a:r>
              <a:rPr lang="en-US" sz="2000" b="1" u="sng" dirty="0" err="1" smtClean="0">
                <a:latin typeface="+mn-lt"/>
                <a:sym typeface="Wingdings" pitchFamily="2" charset="2"/>
              </a:rPr>
              <a:t>ndfor</a:t>
            </a:r>
            <a:endParaRPr lang="en-US" sz="2000" b="1" u="sng" dirty="0" smtClean="0">
              <a:latin typeface="+mn-lt"/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		      </a:t>
            </a:r>
            <a:r>
              <a:rPr lang="en-US" sz="2000" dirty="0" err="1" smtClean="0">
                <a:latin typeface="+mn-lt"/>
                <a:sym typeface="Wingdings" pitchFamily="2" charset="2"/>
              </a:rPr>
              <a:t>Faktorial</a:t>
            </a:r>
            <a:r>
              <a:rPr lang="en-US" sz="2000" dirty="0" smtClean="0">
                <a:latin typeface="+mn-lt"/>
                <a:sym typeface="Wingdings" pitchFamily="2" charset="2"/>
              </a:rPr>
              <a:t>    </a:t>
            </a:r>
            <a:r>
              <a:rPr lang="en-US" sz="2000" dirty="0" err="1" smtClean="0">
                <a:latin typeface="+mn-lt"/>
                <a:sym typeface="Wingdings" pitchFamily="2" charset="2"/>
              </a:rPr>
              <a:t>Fak</a:t>
            </a:r>
            <a:endParaRPr lang="en-US" sz="2000" dirty="0" smtClean="0">
              <a:latin typeface="+mn-lt"/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		</a:t>
            </a:r>
            <a:r>
              <a:rPr lang="en-US" sz="2000" b="1" u="sng" dirty="0" err="1">
                <a:latin typeface="+mn-lt"/>
                <a:sym typeface="Wingdings" pitchFamily="2" charset="2"/>
              </a:rPr>
              <a:t>E</a:t>
            </a:r>
            <a:r>
              <a:rPr lang="en-US" sz="2000" b="1" u="sng" dirty="0" err="1" smtClean="0">
                <a:latin typeface="+mn-lt"/>
                <a:sym typeface="Wingdings" pitchFamily="2" charset="2"/>
              </a:rPr>
              <a:t>ndif</a:t>
            </a:r>
            <a:r>
              <a:rPr lang="en-US" sz="2000" dirty="0" smtClean="0">
                <a:latin typeface="+mn-lt"/>
                <a:sym typeface="Wingdings" pitchFamily="2" charset="2"/>
              </a:rPr>
              <a:t>    </a:t>
            </a:r>
            <a:endParaRPr lang="en-US" sz="2000" dirty="0" smtClean="0">
              <a:latin typeface="+mn-lt"/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 bwMode="auto">
          <a:xfrm>
            <a:off x="1676400" y="2054746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: </a:t>
            </a:r>
            <a:r>
              <a:rPr lang="en-US" sz="2000" b="1" u="sng" dirty="0" smtClean="0">
                <a:latin typeface="+mn-lt"/>
              </a:rPr>
              <a:t>integer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5913620" y="85444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n-lt"/>
                <a:sym typeface="Wingdings" pitchFamily="2" charset="2"/>
              </a:rPr>
              <a:t> 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6294620" y="838200"/>
            <a:ext cx="15077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noProof="0" dirty="0" smtClean="0">
                <a:latin typeface="+mn-lt"/>
                <a:sym typeface="Wingdings" pitchFamily="2" charset="2"/>
              </a:rPr>
              <a:t>integer</a:t>
            </a: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15528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390"/>
            <a:ext cx="8001000" cy="685800"/>
          </a:xfrm>
        </p:spPr>
        <p:txBody>
          <a:bodyPr/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Fungsi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Faktorial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Secara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Rekursif</a:t>
            </a:r>
            <a:endParaRPr lang="id-ID" sz="3000" dirty="0"/>
          </a:p>
        </p:txBody>
      </p:sp>
      <p:pic>
        <p:nvPicPr>
          <p:cNvPr id="10" name="Picture 9" descr="logo IF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3400" y="0"/>
            <a:ext cx="990600" cy="990600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219200" y="91440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2590800" y="914400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Faktorial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1219200" y="2971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Algoritma</a:t>
            </a: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810000" y="914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US" sz="22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lang="en-US" sz="2200" dirty="0" smtClean="0">
                <a:latin typeface="+mn-lt"/>
              </a:rPr>
              <a:t>: </a:t>
            </a:r>
            <a:r>
              <a:rPr lang="en-US" sz="2200" b="1" u="sng" dirty="0" smtClean="0">
                <a:latin typeface="+mn-lt"/>
              </a:rPr>
              <a:t>integer</a:t>
            </a:r>
            <a:r>
              <a:rPr lang="en-US" sz="2200" dirty="0" smtClean="0">
                <a:latin typeface="+mn-lt"/>
              </a:rPr>
              <a:t>)</a:t>
            </a: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1219200" y="1828800"/>
            <a:ext cx="6629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{F.S.</a:t>
            </a:r>
            <a:r>
              <a:rPr kumimoji="0" lang="en-US" sz="22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: </a:t>
            </a:r>
            <a:r>
              <a:rPr kumimoji="0" lang="en-US" sz="2200" b="1" i="1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menghasilkan</a:t>
            </a:r>
            <a:r>
              <a:rPr kumimoji="0" lang="en-US" sz="22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200" b="1" i="1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fungsi</a:t>
            </a:r>
            <a:r>
              <a:rPr kumimoji="0" lang="en-US" sz="22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200" b="1" i="1" u="none" strike="noStrike" kern="1200" cap="none" spc="0" normalizeH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faktorial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}</a:t>
            </a:r>
            <a:r>
              <a:rPr kumimoji="0" lang="en-US" sz="22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1219200" y="13716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{I.S.  : </a:t>
            </a:r>
            <a:r>
              <a:rPr lang="en-US" sz="2200" b="1" i="1" dirty="0" err="1" smtClean="0">
                <a:solidFill>
                  <a:srgbClr val="0070C0"/>
                </a:solidFill>
                <a:latin typeface="+mn-lt"/>
              </a:rPr>
              <a:t>harga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 N </a:t>
            </a:r>
            <a:r>
              <a:rPr lang="en-US" sz="2200" b="1" i="1" dirty="0" err="1" smtClean="0">
                <a:solidFill>
                  <a:srgbClr val="0070C0"/>
                </a:solidFill>
                <a:latin typeface="+mn-lt"/>
              </a:rPr>
              <a:t>sudah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 smtClean="0">
                <a:solidFill>
                  <a:srgbClr val="0070C0"/>
                </a:solidFill>
                <a:latin typeface="+mn-lt"/>
              </a:rPr>
              <a:t>terdefinisi</a:t>
            </a:r>
            <a:r>
              <a:rPr lang="en-US" sz="2200" b="1" i="1" dirty="0" smtClean="0">
                <a:solidFill>
                  <a:srgbClr val="0070C0"/>
                </a:solidFill>
                <a:latin typeface="+mn-lt"/>
              </a:rPr>
              <a:t>}</a:t>
            </a:r>
            <a:endParaRPr kumimoji="0" lang="en-US" sz="2200" b="1" i="1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1219200" y="2286000"/>
            <a:ext cx="152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u="sng" dirty="0" err="1" smtClean="0">
                <a:latin typeface="+mn-lt"/>
              </a:rPr>
              <a:t>Kamus</a:t>
            </a:r>
            <a:r>
              <a:rPr lang="en-US" sz="2200" b="1" u="sng" dirty="0" smtClean="0">
                <a:latin typeface="+mn-lt"/>
              </a:rPr>
              <a:t>:</a:t>
            </a: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 bwMode="auto">
          <a:xfrm>
            <a:off x="762000" y="3429000"/>
            <a:ext cx="5562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+mn-lt"/>
                <a:sym typeface="Wingdings" pitchFamily="2" charset="2"/>
              </a:rPr>
              <a:t>		</a:t>
            </a:r>
            <a:r>
              <a:rPr lang="en-US" sz="2200" b="1" u="sng" dirty="0" smtClean="0">
                <a:latin typeface="+mn-lt"/>
                <a:sym typeface="Wingdings" pitchFamily="2" charset="2"/>
              </a:rPr>
              <a:t>if</a:t>
            </a:r>
            <a:r>
              <a:rPr lang="en-US" sz="2200" dirty="0" smtClean="0">
                <a:latin typeface="+mn-lt"/>
                <a:sym typeface="Wingdings" pitchFamily="2" charset="2"/>
              </a:rPr>
              <a:t>   (N = 0) </a:t>
            </a:r>
            <a:r>
              <a:rPr lang="en-US" sz="2200" b="1" u="sng" dirty="0" smtClean="0">
                <a:latin typeface="+mn-lt"/>
                <a:sym typeface="Wingdings" pitchFamily="2" charset="2"/>
              </a:rPr>
              <a:t>or</a:t>
            </a:r>
            <a:r>
              <a:rPr lang="en-US" sz="2200" dirty="0" smtClean="0">
                <a:latin typeface="+mn-lt"/>
                <a:sym typeface="Wingdings" pitchFamily="2" charset="2"/>
              </a:rPr>
              <a:t> (N = 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+mn-lt"/>
                <a:sym typeface="Wingdings" pitchFamily="2" charset="2"/>
              </a:rPr>
              <a:t>		  </a:t>
            </a:r>
            <a:r>
              <a:rPr lang="en-US" sz="2200" b="1" u="sng" dirty="0" smtClean="0">
                <a:latin typeface="+mn-lt"/>
                <a:sym typeface="Wingdings" pitchFamily="2" charset="2"/>
              </a:rPr>
              <a:t>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+mn-lt"/>
                <a:sym typeface="Wingdings" pitchFamily="2" charset="2"/>
              </a:rPr>
              <a:t>		      </a:t>
            </a:r>
            <a:r>
              <a:rPr lang="en-US" sz="2200" dirty="0" err="1" smtClean="0">
                <a:latin typeface="+mn-lt"/>
                <a:sym typeface="Wingdings" pitchFamily="2" charset="2"/>
              </a:rPr>
              <a:t>Faktorial</a:t>
            </a:r>
            <a:r>
              <a:rPr lang="en-US" sz="2200" dirty="0" smtClean="0">
                <a:latin typeface="+mn-lt"/>
                <a:sym typeface="Wingdings" pitchFamily="2" charset="2"/>
              </a:rPr>
              <a:t>    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+mn-lt"/>
                <a:sym typeface="Wingdings" pitchFamily="2" charset="2"/>
              </a:rPr>
              <a:t>		  </a:t>
            </a:r>
            <a:r>
              <a:rPr lang="en-US" sz="2200" b="1" u="sng" dirty="0" smtClean="0">
                <a:latin typeface="+mn-lt"/>
                <a:sym typeface="Wingdings" pitchFamily="2" charset="2"/>
              </a:rPr>
              <a:t>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+mn-lt"/>
                <a:sym typeface="Wingdings" pitchFamily="2" charset="2"/>
              </a:rPr>
              <a:t>       	      </a:t>
            </a:r>
            <a:r>
              <a:rPr lang="en-US" sz="2200" dirty="0" err="1" smtClean="0">
                <a:latin typeface="+mn-lt"/>
                <a:sym typeface="Wingdings" pitchFamily="2" charset="2"/>
              </a:rPr>
              <a:t>Faktorial</a:t>
            </a:r>
            <a:r>
              <a:rPr lang="en-US" sz="2200" dirty="0" smtClean="0">
                <a:latin typeface="+mn-lt"/>
                <a:sym typeface="Wingdings" pitchFamily="2" charset="2"/>
              </a:rPr>
              <a:t>    N  *  </a:t>
            </a:r>
            <a:r>
              <a:rPr lang="en-US" sz="2200" dirty="0" err="1" smtClean="0">
                <a:latin typeface="+mn-lt"/>
                <a:sym typeface="Wingdings" pitchFamily="2" charset="2"/>
              </a:rPr>
              <a:t>Faktorial</a:t>
            </a:r>
            <a:r>
              <a:rPr lang="en-US" sz="2200" dirty="0" smtClean="0">
                <a:latin typeface="+mn-lt"/>
                <a:sym typeface="Wingdings" pitchFamily="2" charset="2"/>
              </a:rPr>
              <a:t>(N-1)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+mn-lt"/>
                <a:sym typeface="Wingdings" pitchFamily="2" charset="2"/>
              </a:rPr>
              <a:t>		</a:t>
            </a:r>
            <a:r>
              <a:rPr lang="en-US" sz="2200" b="1" u="sng" dirty="0" err="1" smtClean="0">
                <a:latin typeface="+mn-lt"/>
                <a:sym typeface="Wingdings" pitchFamily="2" charset="2"/>
              </a:rPr>
              <a:t>endif</a:t>
            </a:r>
            <a:r>
              <a:rPr lang="en-US" sz="2200" dirty="0" smtClean="0">
                <a:latin typeface="+mn-lt"/>
                <a:sym typeface="Wingdings" pitchFamily="2" charset="2"/>
              </a:rPr>
              <a:t>    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1219200" y="58674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EndFunction</a:t>
            </a: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29530" y="3581400"/>
            <a:ext cx="72827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5257800" y="342775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err="1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Kondisi</a:t>
            </a:r>
            <a:r>
              <a:rPr lang="en-US" sz="22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penghenti</a:t>
            </a:r>
            <a:r>
              <a:rPr lang="en-US" sz="22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rekursif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400800" y="5181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6902970" y="5029200"/>
            <a:ext cx="20124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err="1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Kriteria</a:t>
            </a:r>
            <a:r>
              <a:rPr lang="en-US" sz="220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/</a:t>
            </a:r>
            <a:r>
              <a:rPr lang="en-US" sz="2200" dirty="0" err="1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rumus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3"/>
          <p:cNvSpPr txBox="1">
            <a:spLocks/>
          </p:cNvSpPr>
          <p:nvPr/>
        </p:nvSpPr>
        <p:spPr bwMode="auto">
          <a:xfrm>
            <a:off x="6248400" y="93064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+mn-lt"/>
                <a:sym typeface="Wingdings" pitchFamily="2" charset="2"/>
              </a:rPr>
              <a:t></a:t>
            </a: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3"/>
          <p:cNvSpPr txBox="1">
            <a:spLocks/>
          </p:cNvSpPr>
          <p:nvPr/>
        </p:nvSpPr>
        <p:spPr bwMode="auto">
          <a:xfrm>
            <a:off x="6629400" y="92939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u="sng" dirty="0" smtClean="0">
                <a:latin typeface="+mn-lt"/>
                <a:sym typeface="Wingdings" pitchFamily="2" charset="2"/>
              </a:rPr>
              <a:t>integer</a:t>
            </a: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36950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SELESAI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Blackadder ITC" pitchFamily="82" charset="0"/>
                <a:cs typeface="Arabic Typesetting" pitchFamily="66" charset="-78"/>
              </a:rPr>
              <a:t>Alhamdulillah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256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P_SFUSI_PRT_3AM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PPP_SFUSI_PRT_3AM</Template>
  <TotalTime>4116</TotalTime>
  <Words>241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Arabic Typesetting</vt:lpstr>
      <vt:lpstr>Arial</vt:lpstr>
      <vt:lpstr>Blackadder ITC</vt:lpstr>
      <vt:lpstr>Calibri</vt:lpstr>
      <vt:lpstr>Times New Roman</vt:lpstr>
      <vt:lpstr>Wingdings</vt:lpstr>
      <vt:lpstr>PPP_SFUSI_PRT_3AM</vt:lpstr>
      <vt:lpstr>Algoritma dan Struktur Data 1  Rekursif</vt:lpstr>
      <vt:lpstr> Rekursif</vt:lpstr>
      <vt:lpstr> Contoh Rekursif</vt:lpstr>
      <vt:lpstr>Contoh Fungsi Faktorial Tanpa Rekursif</vt:lpstr>
      <vt:lpstr>Contoh Fungsi Faktorial Secara Rekursif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MB</dc:creator>
  <cp:lastModifiedBy>A455LF-WIN10</cp:lastModifiedBy>
  <cp:revision>412</cp:revision>
  <dcterms:created xsi:type="dcterms:W3CDTF">2010-08-31T04:22:45Z</dcterms:created>
  <dcterms:modified xsi:type="dcterms:W3CDTF">2022-12-26T01:35:04Z</dcterms:modified>
</cp:coreProperties>
</file>