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68" r:id="rId3"/>
    <p:sldId id="335" r:id="rId4"/>
    <p:sldId id="313" r:id="rId5"/>
    <p:sldId id="314" r:id="rId6"/>
    <p:sldId id="324" r:id="rId7"/>
    <p:sldId id="270" r:id="rId8"/>
    <p:sldId id="271" r:id="rId9"/>
    <p:sldId id="272" r:id="rId10"/>
    <p:sldId id="273" r:id="rId11"/>
    <p:sldId id="306" r:id="rId12"/>
    <p:sldId id="343" r:id="rId13"/>
    <p:sldId id="344" r:id="rId14"/>
    <p:sldId id="345" r:id="rId15"/>
    <p:sldId id="346" r:id="rId16"/>
    <p:sldId id="325" r:id="rId17"/>
    <p:sldId id="326" r:id="rId18"/>
    <p:sldId id="327" r:id="rId19"/>
    <p:sldId id="347" r:id="rId20"/>
    <p:sldId id="328" r:id="rId21"/>
    <p:sldId id="329" r:id="rId22"/>
    <p:sldId id="330" r:id="rId23"/>
    <p:sldId id="348" r:id="rId24"/>
    <p:sldId id="331" r:id="rId25"/>
    <p:sldId id="332" r:id="rId26"/>
    <p:sldId id="333" r:id="rId27"/>
    <p:sldId id="334" r:id="rId28"/>
    <p:sldId id="349" r:id="rId29"/>
    <p:sldId id="337" r:id="rId30"/>
    <p:sldId id="338" r:id="rId31"/>
    <p:sldId id="339" r:id="rId32"/>
    <p:sldId id="340" r:id="rId33"/>
    <p:sldId id="341" r:id="rId34"/>
    <p:sldId id="342" r:id="rId35"/>
    <p:sldId id="350" r:id="rId36"/>
    <p:sldId id="30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1609D-32D5-4818-9BFA-D5128F1E634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5B8AD-17F1-490F-AA68-857767BC5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48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FEBFC-CBD1-4A59-8ABB-1B75DC04B45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1ECB4-1291-4E86-86BF-8D8C9655D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13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2895600" y="3657600"/>
            <a:ext cx="6019800" cy="457200"/>
          </a:xfrm>
          <a:solidFill>
            <a:schemeClr val="tx1"/>
          </a:solidFill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106" name="Text Box 34"/>
          <p:cNvSpPr txBox="1">
            <a:spLocks noChangeArrowheads="1"/>
          </p:cNvSpPr>
          <p:nvPr/>
        </p:nvSpPr>
        <p:spPr bwMode="auto">
          <a:xfrm>
            <a:off x="0" y="5867400"/>
            <a:ext cx="2895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 smtClean="0"/>
              <a:t>Universitas</a:t>
            </a:r>
            <a:r>
              <a:rPr lang="en-US" sz="1200" b="1" baseline="0" dirty="0" smtClean="0"/>
              <a:t> </a:t>
            </a:r>
            <a:r>
              <a:rPr lang="en-US" sz="1200" b="1" baseline="0" dirty="0" err="1" smtClean="0"/>
              <a:t>Komputer</a:t>
            </a:r>
            <a:r>
              <a:rPr lang="en-US" sz="1200" b="1" baseline="0" dirty="0" smtClean="0"/>
              <a:t> Indonesia</a:t>
            </a:r>
            <a:endParaRPr lang="en-US" sz="2000" b="1" dirty="0"/>
          </a:p>
        </p:txBody>
      </p:sp>
      <p:sp>
        <p:nvSpPr>
          <p:cNvPr id="3124" name="Rectangle 52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3126" name="Line 54"/>
            <p:cNvSpPr>
              <a:spLocks noChangeShapeType="1"/>
            </p:cNvSpPr>
            <p:nvPr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7" name="Line 55"/>
            <p:cNvSpPr>
              <a:spLocks noChangeShapeType="1"/>
            </p:cNvSpPr>
            <p:nvPr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8" name="Line 56"/>
            <p:cNvSpPr>
              <a:spLocks noChangeShapeType="1"/>
            </p:cNvSpPr>
            <p:nvPr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9" name="Line 57"/>
            <p:cNvSpPr>
              <a:spLocks noChangeShapeType="1"/>
            </p:cNvSpPr>
            <p:nvPr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133" name="Picture 6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887663" cy="2790825"/>
          </a:xfrm>
          <a:prstGeom prst="rect">
            <a:avLst/>
          </a:prstGeom>
          <a:noFill/>
        </p:spPr>
      </p:pic>
      <p:sp>
        <p:nvSpPr>
          <p:cNvPr id="3132" name="Rectangle 60"/>
          <p:cNvSpPr>
            <a:spLocks noChangeArrowheads="1"/>
          </p:cNvSpPr>
          <p:nvPr/>
        </p:nvSpPr>
        <p:spPr bwMode="black">
          <a:xfrm>
            <a:off x="0" y="2787650"/>
            <a:ext cx="9144000" cy="714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gray">
          <a:xfrm>
            <a:off x="2895600" y="2819400"/>
            <a:ext cx="6248400" cy="685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 bwMode="ltGray">
          <a:xfrm>
            <a:off x="3124200" y="2819400"/>
            <a:ext cx="5791200" cy="685800"/>
          </a:xfrm>
        </p:spPr>
        <p:txBody>
          <a:bodyPr/>
          <a:lstStyle>
            <a:lvl1pPr algn="l">
              <a:defRPr sz="3600" baseline="0"/>
            </a:lvl1pPr>
          </a:lstStyle>
          <a:p>
            <a:r>
              <a:rPr lang="en-US" dirty="0" err="1" smtClean="0"/>
              <a:t>Algoritma</a:t>
            </a:r>
            <a:r>
              <a:rPr lang="en-US" dirty="0" smtClean="0"/>
              <a:t> &amp; </a:t>
            </a:r>
            <a:r>
              <a:rPr lang="en-US" dirty="0" err="1" smtClean="0"/>
              <a:t>Struktur</a:t>
            </a:r>
            <a:r>
              <a:rPr lang="en-US" dirty="0" smtClean="0"/>
              <a:t> Data 1</a:t>
            </a:r>
            <a:endParaRPr lang="en-US" dirty="0"/>
          </a:p>
        </p:txBody>
      </p:sp>
      <p:pic>
        <p:nvPicPr>
          <p:cNvPr id="3134" name="Picture 6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4488" y="0"/>
            <a:ext cx="3011487" cy="2781300"/>
          </a:xfrm>
          <a:prstGeom prst="rect">
            <a:avLst/>
          </a:prstGeom>
          <a:noFill/>
        </p:spPr>
      </p:pic>
      <p:sp>
        <p:nvSpPr>
          <p:cNvPr id="19" name="Rectangle 2"/>
          <p:cNvSpPr txBox="1">
            <a:spLocks noChangeArrowheads="1"/>
          </p:cNvSpPr>
          <p:nvPr userDrawn="1"/>
        </p:nvSpPr>
        <p:spPr bwMode="ltGray">
          <a:xfrm>
            <a:off x="0" y="2819400"/>
            <a:ext cx="2895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3600" baseline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01153</a:t>
            </a:r>
          </a:p>
        </p:txBody>
      </p:sp>
      <p:pic>
        <p:nvPicPr>
          <p:cNvPr id="20" name="Picture 2" descr="F:\Documents and Settings\Administrator\My Documents\unikom.gif"/>
          <p:cNvPicPr>
            <a:picLocks noChangeAspect="1" noChangeArrowheads="1"/>
          </p:cNvPicPr>
          <p:nvPr userDrawn="1"/>
        </p:nvPicPr>
        <p:blipFill>
          <a:blip r:embed="rId4"/>
          <a:stretch>
            <a:fillRect/>
          </a:stretch>
        </p:blipFill>
        <p:spPr bwMode="auto">
          <a:xfrm>
            <a:off x="326408" y="3581400"/>
            <a:ext cx="2209800" cy="223926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ectangle 3"/>
          <p:cNvSpPr txBox="1">
            <a:spLocks noChangeArrowheads="1"/>
          </p:cNvSpPr>
          <p:nvPr userDrawn="1"/>
        </p:nvSpPr>
        <p:spPr bwMode="grayWhite">
          <a:xfrm>
            <a:off x="5334000" y="5715000"/>
            <a:ext cx="3810000" cy="457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Wingdings" pitchFamily="2" charset="2"/>
              <a:buNone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Oleh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Tati Harihayati M., M.T.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95500" cy="6092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34100" cy="6092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502602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2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32"/>
          <p:cNvSpPr>
            <a:spLocks noChangeArrowheads="1"/>
          </p:cNvSpPr>
          <p:nvPr/>
        </p:nvSpPr>
        <p:spPr bwMode="ltGray">
          <a:xfrm>
            <a:off x="11113" y="0"/>
            <a:ext cx="9132887" cy="11255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1058" name="Line 34"/>
            <p:cNvSpPr>
              <a:spLocks noChangeShapeType="1"/>
            </p:cNvSpPr>
            <p:nvPr userDrawn="1"/>
          </p:nvSpPr>
          <p:spPr bwMode="white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Line 35"/>
            <p:cNvSpPr>
              <a:spLocks noChangeShapeType="1"/>
            </p:cNvSpPr>
            <p:nvPr userDrawn="1"/>
          </p:nvSpPr>
          <p:spPr bwMode="white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Line 36"/>
            <p:cNvSpPr>
              <a:spLocks noChangeShapeType="1"/>
            </p:cNvSpPr>
            <p:nvPr userDrawn="1"/>
          </p:nvSpPr>
          <p:spPr bwMode="white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0" y="-11113"/>
            <a:ext cx="2341563" cy="1123951"/>
            <a:chOff x="0" y="0"/>
            <a:chExt cx="1475" cy="694"/>
          </a:xfrm>
        </p:grpSpPr>
        <p:graphicFrame>
          <p:nvGraphicFramePr>
            <p:cNvPr id="1062" name="Object 38"/>
            <p:cNvGraphicFramePr>
              <a:graphicFrameLocks noChangeAspect="1"/>
            </p:cNvGraphicFramePr>
            <p:nvPr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4" name="Image" r:id="rId17" imgW="3646321" imgH="3931376" progId="Photoshop.Image.6">
                    <p:embed/>
                  </p:oleObj>
                </mc:Choice>
                <mc:Fallback>
                  <p:oleObj name="Image" r:id="rId17" imgW="3646321" imgH="3931376" progId="Photoshop.Image.6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11470"/>
                        <a:stretch>
                          <a:fillRect/>
                        </a:stretch>
                      </p:blipFill>
                      <p:spPr bwMode="auto"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2D6BC7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1D528D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B2B2B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3" name="Object 39"/>
            <p:cNvGraphicFramePr>
              <a:graphicFrameLocks noChangeAspect="1"/>
            </p:cNvGraphicFramePr>
            <p:nvPr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5" name="Image" r:id="rId19" imgW="2575783" imgH="2545301" progId="Photoshop.Image.6">
                    <p:embed/>
                  </p:oleObj>
                </mc:Choice>
                <mc:Fallback>
                  <p:oleObj name="Image" r:id="rId19" imgW="2575783" imgH="2545301" progId="Photoshop.Image.6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2D6BC7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1D528D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B2B2B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600" y="228600"/>
            <a:ext cx="6324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145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fld id="{B5A8FFD0-3CDF-4C62-9758-48B2FD26A28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1064" name="Rectangle 40"/>
            <p:cNvSpPr>
              <a:spLocks noChangeArrowheads="1"/>
            </p:cNvSpPr>
            <p:nvPr userDrawn="1"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6" name="Rectangle 42"/>
            <p:cNvSpPr>
              <a:spLocks noChangeArrowheads="1"/>
            </p:cNvSpPr>
            <p:nvPr userDrawn="1"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8" name="Picture 2" descr="F:\Documents and Settings\Administrator\My Documents\unikom.gif"/>
          <p:cNvPicPr>
            <a:picLocks noChangeAspect="1" noChangeArrowheads="1"/>
          </p:cNvPicPr>
          <p:nvPr userDrawn="1"/>
        </p:nvPicPr>
        <p:blipFill>
          <a:blip r:embed="rId21"/>
          <a:stretch>
            <a:fillRect/>
          </a:stretch>
        </p:blipFill>
        <p:spPr bwMode="auto">
          <a:xfrm>
            <a:off x="8686800" y="1295400"/>
            <a:ext cx="375987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2" descr="F:\Documents and Settings\Administrator\My Documents\unikom.gif"/>
          <p:cNvPicPr>
            <a:picLocks noChangeAspect="1" noChangeArrowheads="1"/>
          </p:cNvPicPr>
          <p:nvPr userDrawn="1"/>
        </p:nvPicPr>
        <p:blipFill>
          <a:blip r:embed="rId21"/>
          <a:stretch>
            <a:fillRect/>
          </a:stretch>
        </p:blipFill>
        <p:spPr bwMode="auto">
          <a:xfrm>
            <a:off x="76200" y="1295400"/>
            <a:ext cx="375987" cy="381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50000"/>
        <a:buFont typeface="Wingdings 2" pitchFamily="18" charset="2"/>
        <a:buChar char="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0000"/>
        <a:buFont typeface="Wingdings 2" pitchFamily="18" charset="2"/>
        <a:buChar char="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Array (</a:t>
            </a:r>
            <a:r>
              <a:rPr lang="en-US" dirty="0" err="1" smtClean="0">
                <a:solidFill>
                  <a:schemeClr val="bg1"/>
                </a:solidFill>
              </a:rPr>
              <a:t>Larik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2819400"/>
            <a:ext cx="6248400" cy="685800"/>
          </a:xfrm>
        </p:spPr>
        <p:txBody>
          <a:bodyPr/>
          <a:lstStyle/>
          <a:p>
            <a:pPr algn="ctr"/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b="1" dirty="0" smtClean="0"/>
              <a:t>DEKLARASI UMUM (3)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id-ID" b="1" dirty="0" smtClean="0">
                <a:sym typeface="Wingdings" pitchFamily="2" charset="2"/>
              </a:rPr>
              <a:t>Contoh</a:t>
            </a:r>
            <a:r>
              <a:rPr lang="id-ID" dirty="0" smtClean="0">
                <a:sym typeface="Wingdings" pitchFamily="2" charset="2"/>
              </a:rPr>
              <a:t>: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49965" y="2057400"/>
            <a:ext cx="8712968" cy="23042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2000" b="1" u="sng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Kamus</a:t>
            </a:r>
            <a:r>
              <a:rPr lang="id-ID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id-ID" sz="20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id-ID" sz="2000" b="1" u="sng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id-ID" sz="2000" b="1" u="sng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onst</a:t>
            </a:r>
            <a:endParaRPr lang="id-ID" sz="20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884238"/>
            <a:r>
              <a:rPr lang="en-US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MAKSANGKA</a:t>
            </a:r>
            <a:r>
              <a:rPr lang="id-ID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endParaRPr lang="id-ID" sz="2000" b="1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20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id-ID" sz="2000" b="1" u="sng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id-ID" sz="2000" b="1" u="sng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ype</a:t>
            </a:r>
          </a:p>
          <a:p>
            <a:r>
              <a:rPr lang="id-ID" sz="20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ArrayAngka</a:t>
            </a:r>
            <a:r>
              <a:rPr lang="en-US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u="sng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id-ID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id-ID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..</a:t>
            </a:r>
            <a:r>
              <a:rPr lang="en-US" sz="20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MAKSANGKA</a:t>
            </a:r>
            <a:r>
              <a:rPr lang="id-ID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id-ID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of </a:t>
            </a:r>
            <a:r>
              <a:rPr lang="en-US" sz="2000" b="1" u="sng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endParaRPr lang="id-ID" sz="2000" b="1" u="sng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id-ID" sz="2000" b="1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20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Angka</a:t>
            </a:r>
            <a:r>
              <a:rPr lang="en-US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ArrayAngka</a:t>
            </a:r>
            <a:endParaRPr lang="id-ID" sz="2000" b="1" dirty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73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7222" y="0"/>
            <a:ext cx="6786778" cy="990600"/>
          </a:xfrm>
        </p:spPr>
        <p:txBody>
          <a:bodyPr/>
          <a:lstStyle/>
          <a:p>
            <a:pPr algn="ctr"/>
            <a:r>
              <a:rPr lang="id-ID" sz="3000" b="1" dirty="0" smtClean="0"/>
              <a:t>OPERAS</a:t>
            </a:r>
            <a:r>
              <a:rPr lang="en-US" sz="3000" b="1" dirty="0"/>
              <a:t>I</a:t>
            </a:r>
            <a:r>
              <a:rPr lang="en-US" sz="3000" b="1" dirty="0" smtClean="0"/>
              <a:t>-OPERASI PADA ARRAY SECARA UMUM </a:t>
            </a:r>
            <a:endParaRPr lang="id-ID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76400"/>
            <a:ext cx="8153400" cy="4495800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b="1" dirty="0" err="1" smtClean="0">
                <a:solidFill>
                  <a:schemeClr val="tx2"/>
                </a:solidFill>
                <a:sym typeface="Wingdings" pitchFamily="2" charset="2"/>
              </a:rPr>
              <a:t>Penciptaan</a:t>
            </a:r>
            <a:endParaRPr lang="en-US" b="1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514350" indent="-51435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Traversal</a:t>
            </a:r>
          </a:p>
          <a:p>
            <a:pPr marL="514350" indent="-51435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b="1" dirty="0" err="1" smtClean="0">
                <a:solidFill>
                  <a:schemeClr val="tx2"/>
                </a:solidFill>
                <a:sym typeface="Wingdings" pitchFamily="2" charset="2"/>
              </a:rPr>
              <a:t>Penambahan</a:t>
            </a:r>
            <a:endParaRPr lang="en-US" b="1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514350" indent="-51435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b="1" dirty="0" err="1" smtClean="0">
                <a:solidFill>
                  <a:schemeClr val="tx2"/>
                </a:solidFill>
                <a:sym typeface="Wingdings" pitchFamily="2" charset="2"/>
              </a:rPr>
              <a:t>Penyisipan</a:t>
            </a:r>
            <a:endParaRPr lang="en-US" b="1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514350" indent="-51435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b="1" dirty="0" err="1" smtClean="0">
                <a:solidFill>
                  <a:schemeClr val="tx2"/>
                </a:solidFill>
                <a:sym typeface="Wingdings" pitchFamily="2" charset="2"/>
              </a:rPr>
              <a:t>Penghapusan</a:t>
            </a:r>
            <a:endParaRPr lang="id-ID" b="1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536575" indent="-536575">
              <a:spcBef>
                <a:spcPts val="0"/>
              </a:spcBef>
              <a:buClr>
                <a:schemeClr val="tx1"/>
              </a:buClr>
              <a:buNone/>
            </a:pPr>
            <a:r>
              <a:rPr lang="id-ID" dirty="0">
                <a:solidFill>
                  <a:schemeClr val="tx2"/>
                </a:solidFill>
                <a:sym typeface="Wingdings" pitchFamily="2" charset="2"/>
              </a:rPr>
              <a:t>	</a:t>
            </a:r>
            <a:endParaRPr lang="id-ID" dirty="0" smtClean="0">
              <a:solidFill>
                <a:schemeClr val="tx2"/>
              </a:solidFill>
              <a:sym typeface="Wingdings" pitchFamily="2" charset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352" y="4800600"/>
            <a:ext cx="1603248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0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199" y="114300"/>
            <a:ext cx="6781801" cy="723900"/>
          </a:xfrm>
        </p:spPr>
        <p:txBody>
          <a:bodyPr/>
          <a:lstStyle/>
          <a:p>
            <a:pPr algn="l"/>
            <a:r>
              <a:rPr lang="en-US" sz="3200" b="1" dirty="0" smtClean="0"/>
              <a:t>OPERASI PENCIPTAAN</a:t>
            </a:r>
            <a:endParaRPr lang="id-ID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153400" cy="44958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Clr>
                <a:schemeClr val="tx1"/>
              </a:buClr>
              <a:buNone/>
            </a:pPr>
            <a:r>
              <a:rPr lang="en-US" dirty="0" err="1" smtClean="0">
                <a:solidFill>
                  <a:schemeClr val="tx2"/>
                </a:solidFill>
                <a:sym typeface="Wingdings" pitchFamily="2" charset="2"/>
              </a:rPr>
              <a:t>Operasi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sym typeface="Wingdings" pitchFamily="2" charset="2"/>
              </a:rPr>
              <a:t>penciptaan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 (</a:t>
            </a:r>
            <a:r>
              <a:rPr lang="en-US" i="1" dirty="0" smtClean="0">
                <a:solidFill>
                  <a:schemeClr val="tx2"/>
                </a:solidFill>
                <a:sym typeface="Wingdings" pitchFamily="2" charset="2"/>
              </a:rPr>
              <a:t>create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) </a:t>
            </a:r>
            <a:r>
              <a:rPr lang="en-US" dirty="0" err="1" smtClean="0">
                <a:solidFill>
                  <a:schemeClr val="tx2"/>
                </a:solidFill>
                <a:sym typeface="Wingdings" pitchFamily="2" charset="2"/>
              </a:rPr>
              <a:t>adalah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 proses m</a:t>
            </a:r>
            <a:r>
              <a:rPr lang="id-ID" dirty="0" smtClean="0">
                <a:solidFill>
                  <a:schemeClr val="tx2"/>
                </a:solidFill>
                <a:sym typeface="Wingdings" pitchFamily="2" charset="2"/>
              </a:rPr>
              <a:t>empersiapkan array untuk diakses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id-ID" dirty="0" smtClean="0">
                <a:solidFill>
                  <a:schemeClr val="tx2"/>
                </a:solidFill>
                <a:sym typeface="Wingdings" pitchFamily="2" charset="2"/>
              </a:rPr>
              <a:t>/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id-ID" dirty="0" smtClean="0">
                <a:solidFill>
                  <a:schemeClr val="tx2"/>
                </a:solidFill>
                <a:sym typeface="Wingdings" pitchFamily="2" charset="2"/>
              </a:rPr>
              <a:t>diproses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id-ID" dirty="0" smtClean="0">
                <a:solidFill>
                  <a:schemeClr val="tx2"/>
                </a:solidFill>
                <a:sym typeface="Wingdings" pitchFamily="2" charset="2"/>
              </a:rPr>
              <a:t>dengan asumsi elemen array diisi dengan </a:t>
            </a:r>
            <a:r>
              <a:rPr lang="id-ID" b="1" dirty="0" smtClean="0">
                <a:solidFill>
                  <a:schemeClr val="tx2"/>
                </a:solidFill>
                <a:sym typeface="Wingdings" pitchFamily="2" charset="2"/>
              </a:rPr>
              <a:t>angka 0</a:t>
            </a:r>
            <a:r>
              <a:rPr lang="id-ID" dirty="0" smtClean="0">
                <a:solidFill>
                  <a:schemeClr val="tx2"/>
                </a:solidFill>
                <a:sym typeface="Wingdings" pitchFamily="2" charset="2"/>
              </a:rPr>
              <a:t> jika elemen arraynya </a:t>
            </a:r>
            <a:r>
              <a:rPr lang="en-US" dirty="0" err="1" smtClean="0">
                <a:solidFill>
                  <a:schemeClr val="tx2"/>
                </a:solidFill>
                <a:sym typeface="Wingdings" pitchFamily="2" charset="2"/>
              </a:rPr>
              <a:t>berupa</a:t>
            </a:r>
            <a:r>
              <a:rPr lang="id-ID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id-ID" b="1" dirty="0" smtClean="0">
                <a:solidFill>
                  <a:schemeClr val="tx2"/>
                </a:solidFill>
                <a:sym typeface="Wingdings" pitchFamily="2" charset="2"/>
              </a:rPr>
              <a:t>numerik/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id-ID" b="1" dirty="0" smtClean="0">
                <a:solidFill>
                  <a:schemeClr val="tx2"/>
                </a:solidFill>
                <a:sym typeface="Wingdings" pitchFamily="2" charset="2"/>
              </a:rPr>
              <a:t>bilangan/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id-ID" b="1" dirty="0" smtClean="0">
                <a:solidFill>
                  <a:schemeClr val="tx2"/>
                </a:solidFill>
                <a:sym typeface="Wingdings" pitchFamily="2" charset="2"/>
              </a:rPr>
              <a:t>angka</a:t>
            </a:r>
            <a:r>
              <a:rPr lang="id-ID" dirty="0" smtClean="0">
                <a:solidFill>
                  <a:schemeClr val="tx2"/>
                </a:solidFill>
                <a:sym typeface="Wingdings" pitchFamily="2" charset="2"/>
              </a:rPr>
              <a:t> atau diisi dengan  karakter </a:t>
            </a:r>
            <a:r>
              <a:rPr lang="en-US" b="1" dirty="0" err="1" smtClean="0">
                <a:solidFill>
                  <a:schemeClr val="tx2"/>
                </a:solidFill>
                <a:sym typeface="Wingdings" pitchFamily="2" charset="2"/>
              </a:rPr>
              <a:t>spasi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,”</a:t>
            </a:r>
            <a:r>
              <a:rPr lang="id-ID" b="1" dirty="0" smtClean="0">
                <a:solidFill>
                  <a:schemeClr val="tx2"/>
                </a:solidFill>
                <a:sym typeface="Wingdings" pitchFamily="2" charset="2"/>
              </a:rPr>
              <a:t>/”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, </a:t>
            </a:r>
            <a:r>
              <a:rPr lang="en-US" dirty="0" err="1" smtClean="0">
                <a:solidFill>
                  <a:schemeClr val="tx2"/>
                </a:solidFill>
                <a:sym typeface="Wingdings" pitchFamily="2" charset="2"/>
              </a:rPr>
              <a:t>atau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‘</a:t>
            </a:r>
            <a:r>
              <a:rPr lang="id-ID" b="1" dirty="0" smtClean="0">
                <a:solidFill>
                  <a:schemeClr val="tx2"/>
                </a:solidFill>
                <a:sym typeface="Wingdings" pitchFamily="2" charset="2"/>
              </a:rPr>
              <a:t>/’ </a:t>
            </a:r>
            <a:r>
              <a:rPr lang="en-US" dirty="0" err="1" smtClean="0">
                <a:solidFill>
                  <a:schemeClr val="tx2"/>
                </a:solidFill>
                <a:sym typeface="Wingdings" pitchFamily="2" charset="2"/>
              </a:rPr>
              <a:t>jika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sym typeface="Wingdings" pitchFamily="2" charset="2"/>
              </a:rPr>
              <a:t>berupa</a:t>
            </a:r>
            <a:r>
              <a:rPr lang="id-ID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id-ID" b="1" dirty="0" smtClean="0">
                <a:solidFill>
                  <a:schemeClr val="tx2"/>
                </a:solidFill>
                <a:sym typeface="Wingdings" pitchFamily="2" charset="2"/>
              </a:rPr>
              <a:t>alphanumerik</a:t>
            </a:r>
            <a:r>
              <a:rPr lang="id-ID" dirty="0" smtClean="0">
                <a:solidFill>
                  <a:schemeClr val="tx2"/>
                </a:solidFill>
                <a:sym typeface="Wingdings" pitchFamily="2" charset="2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352" y="4800600"/>
            <a:ext cx="1603248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0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1" y="228600"/>
            <a:ext cx="6604812" cy="653752"/>
          </a:xfrm>
        </p:spPr>
        <p:txBody>
          <a:bodyPr>
            <a:noAutofit/>
          </a:bodyPr>
          <a:lstStyle/>
          <a:p>
            <a:pPr algn="l"/>
            <a:r>
              <a:rPr lang="en-US" b="1" dirty="0" err="1" smtClean="0"/>
              <a:t>Subrutin</a:t>
            </a:r>
            <a:r>
              <a:rPr lang="en-US" b="1" dirty="0" smtClean="0"/>
              <a:t> </a:t>
            </a:r>
            <a:r>
              <a:rPr lang="en-US" b="1" dirty="0" err="1" smtClean="0"/>
              <a:t>Penciptaan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8153400" cy="533400"/>
          </a:xfrm>
        </p:spPr>
        <p:txBody>
          <a:bodyPr/>
          <a:lstStyle/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en-US" b="1" dirty="0" err="1">
                <a:solidFill>
                  <a:schemeClr val="tx2"/>
                </a:solidFill>
                <a:sym typeface="Wingdings" pitchFamily="2" charset="2"/>
              </a:rPr>
              <a:t>P</a:t>
            </a:r>
            <a:r>
              <a:rPr lang="en-US" b="1" dirty="0" err="1" smtClean="0">
                <a:solidFill>
                  <a:schemeClr val="tx2"/>
                </a:solidFill>
                <a:sym typeface="Wingdings" pitchFamily="2" charset="2"/>
              </a:rPr>
              <a:t>rosedur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sym typeface="Wingdings" pitchFamily="2" charset="2"/>
              </a:rPr>
              <a:t>penciptaan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sym typeface="Wingdings" pitchFamily="2" charset="2"/>
              </a:rPr>
              <a:t>secara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sym typeface="Wingdings" pitchFamily="2" charset="2"/>
              </a:rPr>
              <a:t>umum</a:t>
            </a:r>
            <a:r>
              <a:rPr lang="id-ID" b="1" dirty="0" smtClean="0">
                <a:solidFill>
                  <a:schemeClr val="tx2"/>
                </a:solidFill>
                <a:sym typeface="Wingdings" pitchFamily="2" charset="2"/>
              </a:rPr>
              <a:t>: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endParaRPr lang="id-ID" b="1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endParaRPr lang="id-ID" b="1" dirty="0">
              <a:solidFill>
                <a:schemeClr val="tx2"/>
              </a:solidFill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endParaRPr lang="id-ID" b="1" dirty="0" smtClean="0">
              <a:solidFill>
                <a:schemeClr val="tx2"/>
              </a:solidFill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endParaRPr lang="id-ID" b="1" dirty="0" smtClean="0">
              <a:solidFill>
                <a:schemeClr val="tx2"/>
              </a:solidFill>
              <a:sym typeface="Wingdings" pitchFamily="2" charset="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3592" y="2133600"/>
            <a:ext cx="8783421" cy="3505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9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Procedure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Penciptaan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id-ID" sz="19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Output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ama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ar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rray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N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ama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ype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rray)</a:t>
            </a:r>
          </a:p>
          <a:p>
            <a:pPr marL="855663" indent="-855663"/>
            <a:r>
              <a:rPr lang="id-ID" sz="1900" b="1" i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{I.S: elemen array diberi harga awal agar siap digunakan}</a:t>
            </a:r>
          </a:p>
          <a:p>
            <a:r>
              <a:rPr lang="id-ID" sz="1900" b="1" i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{F.S: menghasilkan array yang siap digunakan}</a:t>
            </a:r>
          </a:p>
          <a:p>
            <a:r>
              <a:rPr lang="id-ID" sz="19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Kamus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ndeks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endParaRPr lang="id-ID" sz="19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19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Algoritma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id-ID" sz="19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id-ID" sz="19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ndeks 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 1 </a:t>
            </a:r>
            <a:r>
              <a:rPr lang="id-ID" sz="19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to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M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aks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A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rray </a:t>
            </a:r>
            <a:r>
              <a:rPr lang="id-ID" sz="19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do</a:t>
            </a:r>
          </a:p>
          <a:p>
            <a:r>
              <a:rPr lang="id-ID" sz="19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  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ama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V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ar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A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rray(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ndeks) 0 </a:t>
            </a:r>
            <a:r>
              <a:rPr lang="id-ID" sz="1900" b="1" i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{elemen array numerik}</a:t>
            </a:r>
            <a:endParaRPr lang="en-US" sz="1900" b="1" i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855663"/>
            <a:r>
              <a:rPr lang="en-US" sz="1900" b="1" i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  <a:r>
              <a:rPr lang="en-US" sz="1900" b="1" i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NamaVarArray</a:t>
            </a:r>
            <a:r>
              <a:rPr lang="en-US" sz="1900" b="1" i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sz="1900" b="1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sz="1900" b="1" i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ndeks</a:t>
            </a:r>
            <a:r>
              <a:rPr lang="en-US" sz="1900" b="1" i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)  “/” {</a:t>
            </a:r>
            <a:r>
              <a:rPr lang="en-US" sz="1900" b="1" i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elemen</a:t>
            </a:r>
            <a:r>
              <a:rPr lang="en-US" sz="1900" b="1" i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array </a:t>
            </a:r>
            <a:r>
              <a:rPr lang="en-US" sz="1900" b="1" i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alphanumerik</a:t>
            </a:r>
            <a:r>
              <a:rPr lang="en-US" sz="1900" b="1" i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}}</a:t>
            </a:r>
            <a:endParaRPr lang="id-ID" sz="1900" b="1" i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id-ID" sz="19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id-ID" sz="19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endfor</a:t>
            </a:r>
            <a:endParaRPr lang="id-ID" sz="19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id-ID" sz="19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EndProcedure</a:t>
            </a:r>
            <a:endParaRPr lang="id-ID" sz="1900" b="1" u="sng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96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1" y="228600"/>
            <a:ext cx="6604812" cy="65375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err="1" smtClean="0"/>
              <a:t>Contoh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Subrutin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Penciptaan</a:t>
            </a:r>
            <a:endParaRPr lang="id-ID" sz="3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83592" y="2438400"/>
            <a:ext cx="8783421" cy="3886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997325" indent="-3997325"/>
            <a:r>
              <a:rPr lang="id-ID" sz="19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Procedure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PenciptaanAngka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id-ID" sz="19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Output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Angka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A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rray</a:t>
            </a:r>
            <a:r>
              <a:rPr lang="en-US" sz="19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Angka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id-ID" sz="19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855663" indent="-855663"/>
            <a:r>
              <a:rPr lang="id-ID" sz="1900" b="1" i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{I.S: elemen array </a:t>
            </a:r>
            <a:r>
              <a:rPr lang="en-US" sz="1900" b="1" i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Angka</a:t>
            </a:r>
            <a:r>
              <a:rPr lang="en-US" sz="1900" b="1" i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i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diberi harga awal agar siap digunakan}</a:t>
            </a:r>
          </a:p>
          <a:p>
            <a:r>
              <a:rPr lang="id-ID" sz="1900" b="1" i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{F.S: menghasilkan array </a:t>
            </a:r>
            <a:r>
              <a:rPr lang="en-US" sz="1900" b="1" i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Angka</a:t>
            </a:r>
            <a:r>
              <a:rPr lang="en-US" sz="1900" b="1" i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i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yang siap digunakan}</a:t>
            </a:r>
          </a:p>
          <a:p>
            <a:r>
              <a:rPr lang="id-ID" sz="19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Kamus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i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endParaRPr lang="id-ID" sz="19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19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Algoritma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sz="19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457200"/>
            <a:r>
              <a:rPr lang="id-ID" sz="19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 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 1 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id-ID" sz="19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to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MAKSANGKA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id-ID" sz="19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do</a:t>
            </a:r>
          </a:p>
          <a:p>
            <a:r>
              <a:rPr lang="id-ID" sz="19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  </a:t>
            </a:r>
            <a:r>
              <a:rPr lang="en-US" sz="19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Angka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(i)</a:t>
            </a:r>
            <a:r>
              <a:rPr lang="en-US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id-ID" sz="19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 0 </a:t>
            </a:r>
            <a:endParaRPr lang="en-US" sz="19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442913"/>
            <a:r>
              <a:rPr lang="id-ID" sz="19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endfor</a:t>
            </a:r>
            <a:endParaRPr lang="id-ID" sz="19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id-ID" sz="19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EndProcedure</a:t>
            </a:r>
            <a:endParaRPr lang="id-ID" sz="1900" b="1" u="sng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4478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tx2"/>
                </a:solidFill>
              </a:rPr>
              <a:t>Misalkan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akan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menciptakan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elemen</a:t>
            </a:r>
            <a:r>
              <a:rPr lang="en-US" sz="2400" dirty="0" smtClean="0">
                <a:solidFill>
                  <a:schemeClr val="tx2"/>
                </a:solidFill>
              </a:rPr>
              <a:t> array </a:t>
            </a:r>
            <a:r>
              <a:rPr lang="en-US" sz="2400" dirty="0" err="1" smtClean="0">
                <a:solidFill>
                  <a:schemeClr val="tx2"/>
                </a:solidFill>
              </a:rPr>
              <a:t>Angka</a:t>
            </a:r>
            <a:r>
              <a:rPr lang="en-US" sz="2400" dirty="0" smtClean="0">
                <a:solidFill>
                  <a:schemeClr val="tx2"/>
                </a:solidFill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</a:rPr>
              <a:t>maka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subrutin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penciptaannya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sebagai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berikut</a:t>
            </a:r>
            <a:r>
              <a:rPr lang="en-US" sz="2400" dirty="0" smtClean="0">
                <a:solidFill>
                  <a:schemeClr val="tx2"/>
                </a:solidFill>
              </a:rPr>
              <a:t> (</a:t>
            </a:r>
            <a:r>
              <a:rPr lang="en-US" sz="2400" dirty="0" err="1" smtClean="0">
                <a:solidFill>
                  <a:schemeClr val="tx2"/>
                </a:solidFill>
              </a:rPr>
              <a:t>Algoritma</a:t>
            </a:r>
            <a:r>
              <a:rPr lang="en-US" sz="2400" dirty="0" smtClean="0">
                <a:solidFill>
                  <a:schemeClr val="tx2"/>
                </a:solidFill>
              </a:rPr>
              <a:t>):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31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1" y="228600"/>
            <a:ext cx="6604812" cy="65375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err="1" smtClean="0"/>
              <a:t>Contoh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Subrutin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Penciptaan</a:t>
            </a:r>
            <a:endParaRPr lang="id-ID" sz="3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83592" y="2438400"/>
            <a:ext cx="8783421" cy="3886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317875" indent="-3317875"/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p</a:t>
            </a:r>
            <a:r>
              <a:rPr lang="id-ID" sz="20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rocedure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PenciptaanAngka</a:t>
            </a:r>
            <a:r>
              <a:rPr lang="id-ID" sz="20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Angka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: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 A</a:t>
            </a:r>
            <a:r>
              <a:rPr lang="id-ID" sz="20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rray</a:t>
            </a:r>
            <a:r>
              <a:rPr lang="en-US" sz="20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Angka</a:t>
            </a:r>
            <a:r>
              <a:rPr lang="id-ID" sz="20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id-ID" sz="2000" b="1" dirty="0" smtClean="0">
              <a:solidFill>
                <a:schemeClr val="tx2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855663" indent="-855663"/>
            <a:r>
              <a:rPr lang="id-ID" sz="2000" b="1" i="1" dirty="0" smtClean="0">
                <a:solidFill>
                  <a:schemeClr val="accent1"/>
                </a:solidFill>
                <a:latin typeface="Consolas" panose="020B0609020204030204" pitchFamily="49" charset="0"/>
                <a:cs typeface="Courier New" pitchFamily="49" charset="0"/>
              </a:rPr>
              <a:t>{I.S: elemen array </a:t>
            </a:r>
            <a:r>
              <a:rPr lang="en-US" sz="2000" b="1" i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urier New" pitchFamily="49" charset="0"/>
              </a:rPr>
              <a:t>Angka</a:t>
            </a:r>
            <a:r>
              <a:rPr lang="en-US" sz="2000" b="1" i="1" dirty="0" smtClean="0">
                <a:solidFill>
                  <a:schemeClr val="accent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id-ID" sz="2000" b="1" i="1" dirty="0" smtClean="0">
                <a:solidFill>
                  <a:schemeClr val="accent1"/>
                </a:solidFill>
                <a:latin typeface="Consolas" panose="020B0609020204030204" pitchFamily="49" charset="0"/>
                <a:cs typeface="Courier New" pitchFamily="49" charset="0"/>
              </a:rPr>
              <a:t>diberi harga awal agar siap digunakan}</a:t>
            </a:r>
          </a:p>
          <a:p>
            <a:r>
              <a:rPr lang="id-ID" sz="2000" b="1" i="1" dirty="0" smtClean="0">
                <a:solidFill>
                  <a:schemeClr val="accent1"/>
                </a:solidFill>
                <a:latin typeface="Consolas" panose="020B0609020204030204" pitchFamily="49" charset="0"/>
                <a:cs typeface="Courier New" pitchFamily="49" charset="0"/>
              </a:rPr>
              <a:t>{F.S: menghasilkan array </a:t>
            </a:r>
            <a:r>
              <a:rPr lang="en-US" sz="2000" b="1" i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urier New" pitchFamily="49" charset="0"/>
              </a:rPr>
              <a:t>Angka</a:t>
            </a:r>
            <a:r>
              <a:rPr lang="en-US" sz="2000" b="1" i="1" dirty="0" smtClean="0">
                <a:solidFill>
                  <a:schemeClr val="accent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id-ID" sz="2000" b="1" i="1" dirty="0" smtClean="0">
                <a:solidFill>
                  <a:schemeClr val="accent1"/>
                </a:solidFill>
                <a:latin typeface="Consolas" panose="020B0609020204030204" pitchFamily="49" charset="0"/>
                <a:cs typeface="Courier New" pitchFamily="49" charset="0"/>
              </a:rPr>
              <a:t>yang siap digunakan}</a:t>
            </a:r>
          </a:p>
          <a:p>
            <a:r>
              <a:rPr lang="en-US" sz="20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var</a:t>
            </a:r>
            <a:endParaRPr lang="id-ID" sz="2000" b="1" dirty="0" smtClean="0">
              <a:solidFill>
                <a:schemeClr val="tx2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id-ID" sz="20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   i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: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integer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id-ID" sz="2000" b="1" dirty="0" smtClean="0">
              <a:solidFill>
                <a:schemeClr val="tx2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begin</a:t>
            </a:r>
          </a:p>
          <a:p>
            <a:pPr marL="398463"/>
            <a:r>
              <a:rPr lang="id-ID" sz="20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for </a:t>
            </a:r>
            <a:r>
              <a:rPr lang="id-ID" sz="20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i 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:=</a:t>
            </a:r>
            <a:r>
              <a:rPr lang="id-ID" sz="20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 1 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id-ID" sz="20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to </a:t>
            </a:r>
            <a:r>
              <a:rPr lang="en-US" sz="20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MAKSANGKA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id-ID" sz="20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do</a:t>
            </a:r>
          </a:p>
          <a:p>
            <a:r>
              <a:rPr lang="id-ID" sz="2000" b="1" dirty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id-ID" sz="20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     </a:t>
            </a:r>
            <a:r>
              <a:rPr lang="en-US" sz="20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Angka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[</a:t>
            </a:r>
            <a:r>
              <a:rPr lang="id-ID" sz="20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]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 :=</a:t>
            </a:r>
            <a:r>
              <a:rPr lang="id-ID" sz="20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 0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;</a:t>
            </a:r>
            <a:r>
              <a:rPr lang="id-ID" sz="20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 </a:t>
            </a:r>
            <a:endParaRPr lang="en-US" sz="2000" b="1" dirty="0" smtClean="0">
              <a:solidFill>
                <a:schemeClr val="tx2"/>
              </a:solidFill>
              <a:latin typeface="Consolas" panose="020B0609020204030204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e</a:t>
            </a:r>
            <a:r>
              <a:rPr lang="id-ID" sz="20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nd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;</a:t>
            </a:r>
            <a:endParaRPr lang="id-ID" sz="2000" b="1" dirty="0">
              <a:solidFill>
                <a:schemeClr val="tx2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4478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tx2"/>
                </a:solidFill>
              </a:rPr>
              <a:t>Subrutin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penciptaan</a:t>
            </a:r>
            <a:r>
              <a:rPr lang="en-US" sz="2400" dirty="0" smtClean="0">
                <a:solidFill>
                  <a:schemeClr val="tx2"/>
                </a:solidFill>
              </a:rPr>
              <a:t> array </a:t>
            </a:r>
            <a:r>
              <a:rPr lang="en-US" sz="2400" dirty="0" err="1" smtClean="0">
                <a:solidFill>
                  <a:schemeClr val="tx2"/>
                </a:solidFill>
              </a:rPr>
              <a:t>Angka</a:t>
            </a:r>
            <a:r>
              <a:rPr lang="en-US" sz="2400" dirty="0" smtClean="0">
                <a:solidFill>
                  <a:schemeClr val="tx2"/>
                </a:solidFill>
              </a:rPr>
              <a:t> (Program Pascal):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08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4B7226-84BC-4C04-85EA-02AD75B92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1225"/>
          </a:xfrm>
        </p:spPr>
        <p:txBody>
          <a:bodyPr/>
          <a:lstStyle/>
          <a:p>
            <a:r>
              <a:rPr lang="en-US" sz="24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Traversal array </a:t>
            </a:r>
            <a:r>
              <a:rPr lang="en-US" sz="24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artinya</a:t>
            </a:r>
            <a:r>
              <a:rPr lang="en-US" sz="24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menelusuri</a:t>
            </a:r>
            <a:r>
              <a:rPr lang="en-US" sz="24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array </a:t>
            </a:r>
            <a:r>
              <a:rPr lang="en-US" sz="24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dari</a:t>
            </a:r>
            <a:r>
              <a:rPr lang="en-US" sz="24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elemen</a:t>
            </a:r>
            <a:r>
              <a:rPr lang="en-US" sz="24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pertama</a:t>
            </a:r>
            <a:r>
              <a:rPr lang="en-US" sz="24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sampai</a:t>
            </a:r>
            <a:r>
              <a:rPr lang="en-US" sz="24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terakhir</a:t>
            </a:r>
            <a:r>
              <a:rPr lang="en-US" sz="24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.</a:t>
            </a:r>
          </a:p>
          <a:p>
            <a:r>
              <a:rPr lang="en-ID" sz="24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Traversal </a:t>
            </a:r>
            <a:r>
              <a:rPr lang="en-ID" sz="24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bisa</a:t>
            </a:r>
            <a:r>
              <a:rPr lang="en-ID" sz="24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ID" sz="24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digunakan</a:t>
            </a:r>
            <a:r>
              <a:rPr lang="en-ID" sz="24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ID" sz="24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untuk</a:t>
            </a:r>
            <a:r>
              <a:rPr lang="en-ID" sz="24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ID" sz="24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banyak</a:t>
            </a:r>
            <a:r>
              <a:rPr lang="en-ID" sz="24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ID" sz="24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hal</a:t>
            </a:r>
            <a:r>
              <a:rPr lang="en-ID" sz="24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ID" sz="24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seperti</a:t>
            </a:r>
            <a:r>
              <a:rPr lang="en-ID" sz="24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:</a:t>
            </a:r>
          </a:p>
          <a:p>
            <a:pPr lvl="1"/>
            <a:r>
              <a:rPr lang="en-ID" sz="2400" b="1" dirty="0" err="1" smtClean="0">
                <a:solidFill>
                  <a:schemeClr val="tx2"/>
                </a:solidFill>
                <a:latin typeface="Franklin Gothic Book" panose="020B0503020102020204" pitchFamily="34" charset="0"/>
              </a:rPr>
              <a:t>Memasukkan</a:t>
            </a:r>
            <a:r>
              <a:rPr lang="en-ID" sz="2400" b="1" dirty="0" smtClean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ID" sz="2400" b="1" dirty="0" err="1" smtClean="0">
                <a:solidFill>
                  <a:schemeClr val="tx2"/>
                </a:solidFill>
                <a:latin typeface="Franklin Gothic Book" panose="020B0503020102020204" pitchFamily="34" charset="0"/>
              </a:rPr>
              <a:t>elemen</a:t>
            </a:r>
            <a:r>
              <a:rPr lang="en-ID" sz="2400" b="1" dirty="0" smtClean="0">
                <a:solidFill>
                  <a:schemeClr val="tx2"/>
                </a:solidFill>
                <a:latin typeface="Franklin Gothic Book" panose="020B0503020102020204" pitchFamily="34" charset="0"/>
              </a:rPr>
              <a:t> array</a:t>
            </a:r>
          </a:p>
          <a:p>
            <a:pPr lvl="1"/>
            <a:r>
              <a:rPr lang="en-ID" sz="2400" b="1" dirty="0" err="1" smtClean="0">
                <a:solidFill>
                  <a:schemeClr val="tx2"/>
                </a:solidFill>
                <a:latin typeface="Franklin Gothic Book" panose="020B0503020102020204" pitchFamily="34" charset="0"/>
              </a:rPr>
              <a:t>Menampilkan</a:t>
            </a:r>
            <a:r>
              <a:rPr lang="en-ID" sz="2400" b="1" dirty="0" smtClean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ID" sz="24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seluruh</a:t>
            </a:r>
            <a:r>
              <a:rPr lang="en-ID" sz="24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ID" sz="24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elemen</a:t>
            </a:r>
            <a:r>
              <a:rPr lang="en-ID" sz="24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array</a:t>
            </a:r>
          </a:p>
          <a:p>
            <a:pPr lvl="1"/>
            <a:r>
              <a:rPr lang="en-ID" sz="2400" b="1" dirty="0" err="1" smtClean="0">
                <a:solidFill>
                  <a:schemeClr val="tx2"/>
                </a:solidFill>
                <a:latin typeface="Franklin Gothic Book" panose="020B0503020102020204" pitchFamily="34" charset="0"/>
              </a:rPr>
              <a:t>Menghitung</a:t>
            </a:r>
            <a:r>
              <a:rPr lang="en-ID" sz="2400" b="1" dirty="0" smtClean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ID" sz="24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total data </a:t>
            </a:r>
            <a:r>
              <a:rPr lang="en-ID" sz="24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dari</a:t>
            </a:r>
            <a:r>
              <a:rPr lang="en-ID" sz="24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ID" sz="24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seluruh</a:t>
            </a:r>
            <a:r>
              <a:rPr lang="en-ID" sz="24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ID" sz="2400" b="1" dirty="0" err="1" smtClean="0">
                <a:solidFill>
                  <a:schemeClr val="tx2"/>
                </a:solidFill>
                <a:latin typeface="Franklin Gothic Book" panose="020B0503020102020204" pitchFamily="34" charset="0"/>
              </a:rPr>
              <a:t>elemen</a:t>
            </a:r>
            <a:endParaRPr lang="en-ID" sz="2400" b="1" dirty="0" smtClean="0">
              <a:solidFill>
                <a:schemeClr val="tx2"/>
              </a:solidFill>
              <a:latin typeface="Franklin Gothic Book" panose="020B0503020102020204" pitchFamily="34" charset="0"/>
            </a:endParaRPr>
          </a:p>
          <a:p>
            <a:pPr lvl="1"/>
            <a:r>
              <a:rPr lang="en-ID" sz="2400" b="1" dirty="0" err="1" smtClean="0">
                <a:solidFill>
                  <a:schemeClr val="tx2"/>
                </a:solidFill>
                <a:latin typeface="Franklin Gothic Book" panose="020B0503020102020204" pitchFamily="34" charset="0"/>
              </a:rPr>
              <a:t>Menghitung</a:t>
            </a:r>
            <a:r>
              <a:rPr lang="en-ID" sz="2400" b="1" dirty="0" smtClean="0">
                <a:solidFill>
                  <a:schemeClr val="tx2"/>
                </a:solidFill>
                <a:latin typeface="Franklin Gothic Book" panose="020B0503020102020204" pitchFamily="34" charset="0"/>
              </a:rPr>
              <a:t> rata-rata</a:t>
            </a:r>
            <a:endParaRPr lang="en-ID" sz="2400" b="1" dirty="0">
              <a:solidFill>
                <a:schemeClr val="tx2"/>
              </a:solidFill>
              <a:latin typeface="Franklin Gothic Book" panose="020B0503020102020204" pitchFamily="34" charset="0"/>
            </a:endParaRPr>
          </a:p>
          <a:p>
            <a:pPr lvl="1"/>
            <a:r>
              <a:rPr lang="en-ID" sz="2400" b="1" dirty="0" err="1" smtClean="0">
                <a:solidFill>
                  <a:schemeClr val="tx2"/>
                </a:solidFill>
                <a:latin typeface="Franklin Gothic Book" panose="020B0503020102020204" pitchFamily="34" charset="0"/>
              </a:rPr>
              <a:t>Menentukan</a:t>
            </a:r>
            <a:r>
              <a:rPr lang="en-ID" sz="2400" b="1" dirty="0" smtClean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ID" sz="2400" b="1" dirty="0" err="1" smtClean="0">
                <a:solidFill>
                  <a:schemeClr val="tx2"/>
                </a:solidFill>
                <a:latin typeface="Franklin Gothic Book" panose="020B0503020102020204" pitchFamily="34" charset="0"/>
              </a:rPr>
              <a:t>nilai</a:t>
            </a:r>
            <a:r>
              <a:rPr lang="en-ID" sz="2400" b="1" dirty="0" smtClean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ID" sz="24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terkecil</a:t>
            </a:r>
            <a:r>
              <a:rPr lang="en-ID" sz="24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/ </a:t>
            </a:r>
            <a:r>
              <a:rPr lang="en-ID" sz="2400" b="1" dirty="0" err="1" smtClean="0">
                <a:solidFill>
                  <a:schemeClr val="tx2"/>
                </a:solidFill>
                <a:latin typeface="Franklin Gothic Book" panose="020B0503020102020204" pitchFamily="34" charset="0"/>
              </a:rPr>
              <a:t>terbesar</a:t>
            </a:r>
            <a:endParaRPr lang="en-ID" sz="2400" b="1" dirty="0" smtClean="0">
              <a:solidFill>
                <a:schemeClr val="tx2"/>
              </a:solidFill>
              <a:latin typeface="Franklin Gothic Book" panose="020B0503020102020204" pitchFamily="34" charset="0"/>
            </a:endParaRPr>
          </a:p>
          <a:p>
            <a:pPr lvl="1"/>
            <a:r>
              <a:rPr lang="en-ID" sz="24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d</a:t>
            </a:r>
            <a:r>
              <a:rPr lang="en-ID" sz="2400" b="1" dirty="0" err="1" smtClean="0">
                <a:solidFill>
                  <a:schemeClr val="tx2"/>
                </a:solidFill>
                <a:latin typeface="Franklin Gothic Book" panose="020B0503020102020204" pitchFamily="34" charset="0"/>
              </a:rPr>
              <a:t>ll</a:t>
            </a:r>
            <a:r>
              <a:rPr lang="en-ID" sz="2400" b="1" dirty="0" smtClean="0">
                <a:solidFill>
                  <a:schemeClr val="tx2"/>
                </a:solidFill>
                <a:latin typeface="Franklin Gothic Book" panose="020B0503020102020204" pitchFamily="34" charset="0"/>
              </a:rPr>
              <a:t> (proses </a:t>
            </a:r>
            <a:r>
              <a:rPr lang="en-ID" sz="2400" b="1" dirty="0" err="1" smtClean="0">
                <a:solidFill>
                  <a:schemeClr val="tx2"/>
                </a:solidFill>
                <a:latin typeface="Franklin Gothic Book" panose="020B0503020102020204" pitchFamily="34" charset="0"/>
              </a:rPr>
              <a:t>perhitungan</a:t>
            </a:r>
            <a:r>
              <a:rPr lang="en-ID" sz="2400" b="1" dirty="0" smtClean="0">
                <a:solidFill>
                  <a:schemeClr val="tx2"/>
                </a:solidFill>
                <a:latin typeface="Franklin Gothic Book" panose="020B0503020102020204" pitchFamily="34" charset="0"/>
              </a:rPr>
              <a:t>)</a:t>
            </a:r>
            <a:endParaRPr lang="en-ID" sz="2400" b="1" dirty="0">
              <a:solidFill>
                <a:schemeClr val="tx2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FED3D7-6BFE-4D28-BBDE-1BB4903F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Traversal A</a:t>
            </a:r>
            <a:r>
              <a:rPr lang="en-US" dirty="0" smtClean="0"/>
              <a:t>rray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3097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199" y="228600"/>
            <a:ext cx="6604813" cy="653752"/>
          </a:xfrm>
        </p:spPr>
        <p:txBody>
          <a:bodyPr>
            <a:noAutofit/>
          </a:bodyPr>
          <a:lstStyle/>
          <a:p>
            <a:pPr algn="l"/>
            <a:r>
              <a:rPr lang="en-US" sz="3200" b="1" dirty="0" err="1" smtClean="0"/>
              <a:t>Subrutin</a:t>
            </a:r>
            <a:r>
              <a:rPr lang="en-US" sz="3200" b="1" dirty="0" smtClean="0"/>
              <a:t> </a:t>
            </a:r>
            <a:r>
              <a:rPr lang="en-US" sz="3200" b="1" dirty="0" smtClean="0"/>
              <a:t>Traversal </a:t>
            </a:r>
            <a:r>
              <a:rPr lang="en-US" sz="3200" b="1" dirty="0" err="1" smtClean="0"/>
              <a:t>Secara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Umum</a:t>
            </a:r>
            <a:endParaRPr lang="id-ID" sz="32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83591" y="1524000"/>
            <a:ext cx="8783421" cy="5029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625725" indent="-2625725"/>
            <a:r>
              <a:rPr lang="id-ID" sz="17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Procedure</a:t>
            </a:r>
            <a:r>
              <a:rPr lang="id-ID" sz="17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id-ID" sz="17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raversal(</a:t>
            </a:r>
            <a:r>
              <a:rPr lang="en-US" sz="1700" b="1" u="sng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Input/Output</a:t>
            </a:r>
            <a:r>
              <a:rPr lang="id-ID" sz="17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id-ID" sz="17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ama</a:t>
            </a:r>
            <a:r>
              <a:rPr lang="en-US" sz="17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id-ID" sz="17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ar</a:t>
            </a:r>
            <a:r>
              <a:rPr lang="en-US" sz="17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id-ID" sz="17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rray</a:t>
            </a:r>
            <a:r>
              <a:rPr lang="en-US" sz="17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7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7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N</a:t>
            </a:r>
            <a:r>
              <a:rPr lang="id-ID" sz="17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ama</a:t>
            </a:r>
            <a:r>
              <a:rPr lang="en-US" sz="17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id-ID" sz="17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ype</a:t>
            </a:r>
            <a:r>
              <a:rPr lang="en-US" sz="17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id-ID" sz="17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rray)</a:t>
            </a:r>
            <a:endParaRPr lang="id-ID" sz="17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17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{I.S: </a:t>
            </a:r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data array </a:t>
            </a:r>
            <a:r>
              <a:rPr lang="id-ID" sz="17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sudah </a:t>
            </a:r>
            <a:r>
              <a:rPr lang="id-ID" sz="17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terdefinisi}</a:t>
            </a:r>
          </a:p>
          <a:p>
            <a:r>
              <a:rPr lang="id-ID" sz="17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{F.S: men</a:t>
            </a:r>
            <a:r>
              <a:rPr lang="en-US" sz="17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ampil</a:t>
            </a:r>
            <a:r>
              <a:rPr lang="id-ID" sz="17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kan </a:t>
            </a:r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data </a:t>
            </a:r>
            <a:r>
              <a:rPr lang="id-ID" sz="17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sesuai</a:t>
            </a:r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proses traversal</a:t>
            </a:r>
            <a:r>
              <a:rPr lang="id-ID" sz="17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id-ID" sz="17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Kamus</a:t>
            </a:r>
            <a:r>
              <a:rPr lang="id-ID" sz="17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id-ID" sz="17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7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indeks</a:t>
            </a:r>
            <a:r>
              <a:rPr lang="en-US" sz="17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7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endParaRPr lang="id-ID" sz="1700" b="1" u="sng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700" b="1" u="sng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17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Algoritma</a:t>
            </a:r>
            <a:r>
              <a:rPr lang="id-ID" sz="17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sz="17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2227263" indent="-2227263"/>
            <a:r>
              <a:rPr lang="en-US" sz="17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7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Inisialisasi</a:t>
            </a:r>
            <a:r>
              <a:rPr lang="en-US" sz="17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{optional, </a:t>
            </a:r>
            <a:r>
              <a:rPr lang="en-US" sz="17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tergantung</a:t>
            </a:r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untuk</a:t>
            </a:r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menyelesaikan</a:t>
            </a:r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apa</a:t>
            </a:r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id-ID" sz="1700" b="1" i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17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7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id-ID" sz="17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id-ID" sz="17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indeks </a:t>
            </a:r>
            <a:r>
              <a:rPr lang="en-US" sz="17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7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en-US" sz="17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id-ID" sz="17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1 </a:t>
            </a:r>
            <a:r>
              <a:rPr lang="en-US" sz="17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id-ID" sz="17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to</a:t>
            </a:r>
            <a:r>
              <a:rPr lang="id-ID" sz="17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17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MAKSANGKA</a:t>
            </a:r>
            <a:r>
              <a:rPr lang="id-ID" sz="17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17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id-ID" sz="17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do</a:t>
            </a:r>
          </a:p>
          <a:p>
            <a:r>
              <a:rPr lang="id-ID" sz="17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id-ID" sz="17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  proses</a:t>
            </a:r>
          </a:p>
          <a:p>
            <a:r>
              <a:rPr lang="id-ID" sz="17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id-ID" sz="17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id-ID" sz="17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endfor</a:t>
            </a:r>
          </a:p>
          <a:p>
            <a:pPr marL="2119313" indent="-2119313"/>
            <a:r>
              <a:rPr lang="id-ID" sz="17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id-ID" sz="17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Terminasi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{optional,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tergantung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untuk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menyelesaikan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apa</a:t>
            </a:r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7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2119313" indent="-2119313"/>
            <a:r>
              <a:rPr lang="id-ID" sz="17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EndProcedure</a:t>
            </a:r>
            <a:endParaRPr lang="id-ID" sz="1700" b="1" u="sng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91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52400"/>
            <a:ext cx="6781799" cy="57755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err="1" smtClean="0"/>
              <a:t>Contoh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Subrutin</a:t>
            </a:r>
            <a:r>
              <a:rPr lang="en-US" sz="2800" b="1" dirty="0" smtClean="0"/>
              <a:t> Traversal (</a:t>
            </a:r>
            <a:r>
              <a:rPr lang="en-US" sz="2800" b="1" dirty="0" err="1" smtClean="0"/>
              <a:t>Algoritma</a:t>
            </a:r>
            <a:r>
              <a:rPr lang="en-US" sz="2800" b="1" dirty="0" smtClean="0"/>
              <a:t>) </a:t>
            </a:r>
            <a:endParaRPr lang="id-ID" sz="28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83591" y="1447800"/>
            <a:ext cx="8783421" cy="5029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743200" indent="-2743200"/>
            <a:r>
              <a:rPr lang="id-ID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Procedure</a:t>
            </a:r>
            <a:r>
              <a:rPr lang="id-ID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IsiAngka</a:t>
            </a:r>
            <a:r>
              <a:rPr lang="id-ID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put</a:t>
            </a:r>
            <a:r>
              <a:rPr lang="id-ID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Angka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ArrayAngka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put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BanyakData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id-ID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57250" indent="-857250" algn="just"/>
            <a:r>
              <a:rPr lang="id-ID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{I.S: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pengguna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memasukkan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banyaknya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data yang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akan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diolah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BanyakData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elemen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pada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array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angka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1:BanyakData)</a:t>
            </a:r>
            <a:r>
              <a:rPr lang="id-ID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id-ID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855663" indent="-855663" algn="just"/>
            <a:r>
              <a:rPr lang="id-ID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{F.S: </a:t>
            </a:r>
            <a:r>
              <a:rPr lang="id-ID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men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ghasil</a:t>
            </a:r>
            <a:r>
              <a:rPr lang="id-ID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kan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banyaknya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data (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BanyakData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elemen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pada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array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angka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1:BanyakData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id-ID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Kamus</a:t>
            </a:r>
            <a:r>
              <a:rPr lang="id-ID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id-ID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 : </a:t>
            </a:r>
            <a:r>
              <a:rPr lang="en-US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integer</a:t>
            </a:r>
          </a:p>
          <a:p>
            <a:endParaRPr lang="en-US" b="1" u="sng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Algoritma</a:t>
            </a:r>
            <a:r>
              <a:rPr lang="id-ID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398463"/>
            <a:r>
              <a:rPr lang="en-US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BanyakData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u="sng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400050"/>
            <a:r>
              <a:rPr lang="id-ID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id-ID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i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id-ID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1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id-ID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to</a:t>
            </a:r>
            <a:r>
              <a:rPr lang="id-ID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BanyakData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id-ID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do</a:t>
            </a:r>
            <a:endParaRPr lang="en-US" b="1" u="sng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id-ID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   </a:t>
            </a:r>
            <a:r>
              <a:rPr lang="en-US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</a:t>
            </a:r>
            <a:r>
              <a:rPr lang="en-US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put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Angka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))</a:t>
            </a:r>
          </a:p>
          <a:p>
            <a:r>
              <a:rPr lang="id-ID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</a:t>
            </a:r>
            <a:r>
              <a:rPr lang="id-ID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endfor</a:t>
            </a:r>
            <a:endParaRPr lang="en-US" b="1" u="sng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id-ID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EndProcedure</a:t>
            </a:r>
            <a:endParaRPr lang="id-ID" b="1" u="sng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94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52400"/>
            <a:ext cx="6781799" cy="57755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err="1" smtClean="0"/>
              <a:t>Contoh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Subrutin</a:t>
            </a:r>
            <a:r>
              <a:rPr lang="en-US" sz="2800" b="1" dirty="0" smtClean="0"/>
              <a:t> Traversal </a:t>
            </a:r>
            <a:br>
              <a:rPr lang="en-US" sz="2800" b="1" dirty="0" smtClean="0"/>
            </a:br>
            <a:r>
              <a:rPr lang="en-US" sz="2800" b="1" dirty="0" smtClean="0"/>
              <a:t>(Program Pascal) </a:t>
            </a:r>
            <a:endParaRPr lang="id-ID" sz="28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83591" y="1447800"/>
            <a:ext cx="8783421" cy="5029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200400" indent="-3200400"/>
            <a:r>
              <a:rPr lang="en-US" sz="1700" b="1" dirty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p</a:t>
            </a:r>
            <a:r>
              <a:rPr lang="id-ID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rocedure </a:t>
            </a:r>
            <a:r>
              <a:rPr lang="en-US" sz="17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IsiAngka</a:t>
            </a:r>
            <a:r>
              <a:rPr lang="id-ID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 (</a:t>
            </a:r>
            <a:r>
              <a:rPr lang="en-US" sz="17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var</a:t>
            </a:r>
            <a:r>
              <a:rPr lang="en-US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Angka</a:t>
            </a:r>
            <a:r>
              <a:rPr lang="en-US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: </a:t>
            </a:r>
            <a:r>
              <a:rPr lang="en-US" sz="17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ArrayAngka</a:t>
            </a:r>
            <a:r>
              <a:rPr lang="en-US" sz="1700" b="1" dirty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r>
              <a:rPr lang="en-US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var</a:t>
            </a:r>
            <a:r>
              <a:rPr lang="en-US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BanyakData</a:t>
            </a:r>
            <a:r>
              <a:rPr lang="en-US" sz="1700" b="1" dirty="0" err="1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:</a:t>
            </a:r>
            <a:r>
              <a:rPr lang="en-US" sz="17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integer</a:t>
            </a:r>
            <a:r>
              <a:rPr lang="id-ID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  <a:r>
              <a:rPr lang="en-US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id-ID" sz="1700" b="1" dirty="0" smtClean="0">
              <a:solidFill>
                <a:schemeClr val="tx2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738188" indent="-738188" algn="just"/>
            <a:r>
              <a:rPr lang="id-ID" sz="17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r>
              <a:rPr lang="id-ID" sz="17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I.S:</a:t>
            </a:r>
            <a:r>
              <a:rPr lang="en-US" sz="1700" b="1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7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pengguna</a:t>
            </a:r>
            <a:r>
              <a:rPr lang="en-US" sz="17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memasukkan</a:t>
            </a:r>
            <a:r>
              <a:rPr lang="en-US" sz="1700" b="1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banyaknya</a:t>
            </a:r>
            <a:r>
              <a:rPr lang="en-US" sz="1700" b="1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data yang </a:t>
            </a:r>
            <a:r>
              <a:rPr lang="en-US" sz="17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akan</a:t>
            </a:r>
            <a:r>
              <a:rPr lang="en-US" sz="1700" b="1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diolah</a:t>
            </a:r>
            <a:r>
              <a:rPr lang="en-US" sz="1700" b="1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(</a:t>
            </a:r>
            <a:r>
              <a:rPr lang="en-US" sz="17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BanyakData</a:t>
            </a:r>
            <a:r>
              <a:rPr lang="en-US" sz="1700" b="1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) </a:t>
            </a:r>
            <a:r>
              <a:rPr lang="en-US" sz="17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dan</a:t>
            </a:r>
            <a:r>
              <a:rPr lang="en-US" sz="1700" b="1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elemen</a:t>
            </a:r>
            <a:r>
              <a:rPr lang="en-US" sz="1700" b="1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pada</a:t>
            </a:r>
            <a:r>
              <a:rPr lang="en-US" sz="1700" b="1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array </a:t>
            </a:r>
            <a:r>
              <a:rPr lang="en-US" sz="17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angka</a:t>
            </a:r>
            <a:r>
              <a:rPr lang="en-US" sz="1700" b="1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(1:BanyakData)</a:t>
            </a:r>
            <a:r>
              <a:rPr lang="id-ID" sz="1700" b="1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855663" indent="-855663" algn="just"/>
            <a:r>
              <a:rPr lang="id-ID" sz="17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r>
              <a:rPr lang="id-ID" sz="17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F.S: men</a:t>
            </a:r>
            <a:r>
              <a:rPr lang="en-US" sz="17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ampil</a:t>
            </a:r>
            <a:r>
              <a:rPr lang="id-ID" sz="17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kan array </a:t>
            </a:r>
            <a:r>
              <a:rPr lang="en-US" sz="17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angka</a:t>
            </a:r>
            <a:r>
              <a:rPr lang="en-US" sz="17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(1:BanyakData)</a:t>
            </a:r>
            <a:r>
              <a:rPr lang="id-ID" sz="17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sz="1700" b="1" dirty="0" smtClean="0">
              <a:solidFill>
                <a:srgbClr val="0070C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7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var</a:t>
            </a:r>
            <a:endParaRPr lang="id-ID" sz="1700" b="1" dirty="0" smtClean="0">
              <a:solidFill>
                <a:schemeClr val="tx2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id-ID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i : integer;</a:t>
            </a:r>
          </a:p>
          <a:p>
            <a:r>
              <a:rPr lang="en-US" sz="1700" b="1" dirty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b</a:t>
            </a:r>
            <a:r>
              <a:rPr lang="en-US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egin</a:t>
            </a:r>
          </a:p>
          <a:p>
            <a:pPr marL="339725"/>
            <a:r>
              <a:rPr lang="en-US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write(‘</a:t>
            </a:r>
            <a:r>
              <a:rPr lang="en-US" sz="17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Banyak</a:t>
            </a:r>
            <a:r>
              <a:rPr lang="en-US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 Data : ’); </a:t>
            </a:r>
            <a:r>
              <a:rPr lang="en-US" sz="17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readln</a:t>
            </a:r>
            <a:r>
              <a:rPr lang="en-US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17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BanyakData</a:t>
            </a:r>
            <a:r>
              <a:rPr lang="en-US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  <a:endParaRPr lang="en-US" sz="1700" b="1" dirty="0" smtClean="0">
              <a:solidFill>
                <a:schemeClr val="tx2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39725"/>
            <a:r>
              <a:rPr lang="id-ID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for </a:t>
            </a:r>
            <a:r>
              <a:rPr lang="id-ID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i </a:t>
            </a:r>
            <a:r>
              <a:rPr lang="en-US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:= </a:t>
            </a:r>
            <a:r>
              <a:rPr lang="id-ID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 1 </a:t>
            </a:r>
            <a:r>
              <a:rPr lang="en-US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id-ID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to </a:t>
            </a:r>
            <a:r>
              <a:rPr lang="en-US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en-US" sz="17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BanyakData</a:t>
            </a:r>
            <a:r>
              <a:rPr lang="en-US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id-ID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do</a:t>
            </a:r>
            <a:endParaRPr lang="en-US" sz="1700" b="1" dirty="0" smtClean="0">
              <a:solidFill>
                <a:schemeClr val="tx2"/>
              </a:solidFill>
              <a:latin typeface="Consolas" panose="020B0609020204030204" pitchFamily="49" charset="0"/>
              <a:cs typeface="Courier New" pitchFamily="49" charset="0"/>
              <a:sym typeface="Wingdings" pitchFamily="2" charset="2"/>
            </a:endParaRPr>
          </a:p>
          <a:p>
            <a:pPr marL="339725"/>
            <a:r>
              <a:rPr lang="en-US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begin</a:t>
            </a:r>
            <a:endParaRPr lang="en-US" sz="1700" b="1" dirty="0" smtClean="0">
              <a:solidFill>
                <a:schemeClr val="tx2"/>
              </a:solidFill>
              <a:latin typeface="Consolas" panose="020B0609020204030204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id-ID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      </a:t>
            </a:r>
            <a:r>
              <a:rPr lang="en-US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write(‘</a:t>
            </a:r>
            <a:r>
              <a:rPr lang="en-US" sz="17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Angka</a:t>
            </a:r>
            <a:r>
              <a:rPr lang="en-US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17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Ke</a:t>
            </a:r>
            <a:r>
              <a:rPr lang="en-US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-’,</a:t>
            </a:r>
            <a:r>
              <a:rPr lang="en-US" sz="1700" b="1" dirty="0" err="1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,’ = </a:t>
            </a:r>
            <a:r>
              <a:rPr lang="en-US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‘); </a:t>
            </a:r>
            <a:r>
              <a:rPr lang="en-US" sz="17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readln</a:t>
            </a:r>
            <a:r>
              <a:rPr lang="en-US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sz="17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Angka</a:t>
            </a:r>
            <a:r>
              <a:rPr lang="en-US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[</a:t>
            </a:r>
            <a:r>
              <a:rPr lang="en-US" sz="17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]);</a:t>
            </a:r>
          </a:p>
          <a:p>
            <a:pPr marL="339725"/>
            <a:r>
              <a:rPr lang="en-US" sz="1700" b="1" dirty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e</a:t>
            </a:r>
            <a:r>
              <a:rPr lang="en-US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nd;</a:t>
            </a:r>
            <a:endParaRPr lang="en-US" sz="1700" b="1" dirty="0" smtClean="0">
              <a:solidFill>
                <a:schemeClr val="tx2"/>
              </a:solidFill>
              <a:latin typeface="Consolas" panose="020B0609020204030204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1700" b="1" dirty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e</a:t>
            </a:r>
            <a:r>
              <a:rPr lang="en-US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nd;</a:t>
            </a:r>
            <a:endParaRPr lang="id-ID" sz="1700" b="1" dirty="0">
              <a:solidFill>
                <a:schemeClr val="tx2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60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228600"/>
            <a:ext cx="6324600" cy="533400"/>
          </a:xfrm>
        </p:spPr>
        <p:txBody>
          <a:bodyPr/>
          <a:lstStyle/>
          <a:p>
            <a:pPr algn="l"/>
            <a:r>
              <a:rPr lang="id-ID" sz="3200" b="1" dirty="0" smtClean="0"/>
              <a:t>PENGERTIAN ARRAY </a:t>
            </a:r>
            <a:r>
              <a:rPr lang="en-US" sz="3200" b="1" dirty="0" smtClean="0"/>
              <a:t>(LARIK)</a:t>
            </a:r>
            <a:endParaRPr lang="id-ID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50975"/>
            <a:ext cx="8229600" cy="5026025"/>
          </a:xfrm>
        </p:spPr>
        <p:txBody>
          <a:bodyPr/>
          <a:lstStyle/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id-ID" dirty="0" smtClean="0">
                <a:solidFill>
                  <a:schemeClr val="tx2"/>
                </a:solidFill>
                <a:sym typeface="Wingdings" pitchFamily="2" charset="2"/>
              </a:rPr>
              <a:t>Sekumpulan data yang ber</a:t>
            </a:r>
            <a:r>
              <a:rPr lang="id-ID" b="1" dirty="0" smtClean="0">
                <a:solidFill>
                  <a:srgbClr val="C00000"/>
                </a:solidFill>
                <a:sym typeface="Wingdings" pitchFamily="2" charset="2"/>
              </a:rPr>
              <a:t>tipe data sama </a:t>
            </a:r>
            <a:r>
              <a:rPr lang="id-ID" dirty="0" smtClean="0">
                <a:solidFill>
                  <a:schemeClr val="tx2"/>
                </a:solidFill>
                <a:sym typeface="Wingdings" pitchFamily="2" charset="2"/>
              </a:rPr>
              <a:t>yang bisa diakses lewat</a:t>
            </a:r>
            <a:r>
              <a:rPr lang="id-ID" dirty="0" smtClean="0">
                <a:sym typeface="Wingdings" pitchFamily="2" charset="2"/>
              </a:rPr>
              <a:t> </a:t>
            </a:r>
            <a:r>
              <a:rPr lang="id-ID" b="1" dirty="0" smtClean="0">
                <a:solidFill>
                  <a:srgbClr val="C00000"/>
                </a:solidFill>
                <a:sym typeface="Wingdings" pitchFamily="2" charset="2"/>
              </a:rPr>
              <a:t>indeks</a:t>
            </a:r>
            <a:r>
              <a:rPr lang="id-ID" dirty="0" smtClean="0">
                <a:solidFill>
                  <a:schemeClr val="tx2"/>
                </a:solidFill>
                <a:sym typeface="Wingdings" pitchFamily="2" charset="2"/>
              </a:rPr>
              <a:t>nya</a:t>
            </a:r>
            <a:r>
              <a:rPr lang="id-ID" dirty="0" smtClean="0">
                <a:sym typeface="Wingdings" pitchFamily="2" charset="2"/>
              </a:rPr>
              <a:t>.</a:t>
            </a:r>
            <a:endParaRPr lang="en-US" dirty="0" smtClean="0">
              <a:sym typeface="Wingdings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709664"/>
            <a:ext cx="3810000" cy="323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0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7A69EA-49E1-47B4-8E0C-6AFD6964D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Penambahan</a:t>
            </a:r>
            <a:r>
              <a:rPr lang="en-US" sz="22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data </a:t>
            </a:r>
            <a:r>
              <a:rPr lang="en-US" sz="22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adalah</a:t>
            </a:r>
            <a:r>
              <a:rPr lang="en-US" sz="22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proses </a:t>
            </a:r>
            <a:r>
              <a:rPr lang="en-US" sz="22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menambahkan</a:t>
            </a:r>
            <a:r>
              <a:rPr lang="en-US" sz="22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elemen</a:t>
            </a:r>
            <a:r>
              <a:rPr lang="en-US" sz="22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baru</a:t>
            </a:r>
            <a:r>
              <a:rPr lang="en-US" sz="22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di </a:t>
            </a:r>
            <a:r>
              <a:rPr lang="en-US" sz="22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bagian</a:t>
            </a:r>
            <a:r>
              <a:rPr lang="en-US" sz="22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akhir</a:t>
            </a:r>
            <a:r>
              <a:rPr lang="en-US" sz="22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.</a:t>
            </a:r>
          </a:p>
          <a:p>
            <a:r>
              <a:rPr lang="en-US" sz="22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Algoritmanya</a:t>
            </a:r>
            <a:r>
              <a:rPr lang="en-US" sz="22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:</a:t>
            </a:r>
          </a:p>
          <a:p>
            <a:pPr marL="531495" lvl="1" indent="-257175">
              <a:buSzPct val="100000"/>
              <a:buFont typeface="+mj-lt"/>
              <a:buAutoNum type="arabicPeriod"/>
            </a:pPr>
            <a:r>
              <a:rPr lang="en-US" sz="22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Periksa</a:t>
            </a:r>
            <a:r>
              <a:rPr lang="en-US" sz="22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apakah</a:t>
            </a:r>
            <a:r>
              <a:rPr lang="en-US" sz="22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array </a:t>
            </a:r>
            <a:r>
              <a:rPr lang="en-US" sz="22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belum</a:t>
            </a:r>
            <a:r>
              <a:rPr lang="en-US" sz="22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penuh</a:t>
            </a:r>
            <a:r>
              <a:rPr lang="en-US" sz="22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(</a:t>
            </a:r>
            <a:r>
              <a:rPr lang="en-US" sz="22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banyak</a:t>
            </a:r>
            <a:r>
              <a:rPr lang="en-US" sz="22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data &lt; </a:t>
            </a:r>
            <a:r>
              <a:rPr lang="en-US" sz="22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m</a:t>
            </a:r>
            <a:r>
              <a:rPr lang="en-US" sz="2200" b="1" dirty="0" err="1" smtClean="0">
                <a:solidFill>
                  <a:schemeClr val="tx2"/>
                </a:solidFill>
                <a:latin typeface="Franklin Gothic Book" panose="020B0503020102020204" pitchFamily="34" charset="0"/>
              </a:rPr>
              <a:t>aksimum</a:t>
            </a:r>
            <a:r>
              <a:rPr lang="en-US" sz="2200" b="1" dirty="0" smtClean="0">
                <a:solidFill>
                  <a:schemeClr val="tx2"/>
                </a:solidFill>
                <a:latin typeface="Franklin Gothic Book" panose="020B0503020102020204" pitchFamily="34" charset="0"/>
              </a:rPr>
              <a:t> array).</a:t>
            </a:r>
            <a:endParaRPr lang="en-US" sz="2200" b="1" dirty="0">
              <a:solidFill>
                <a:schemeClr val="tx2"/>
              </a:solidFill>
              <a:latin typeface="Franklin Gothic Book" panose="020B0503020102020204" pitchFamily="34" charset="0"/>
            </a:endParaRPr>
          </a:p>
          <a:p>
            <a:pPr marL="531495" lvl="1" indent="-257175">
              <a:buSzPct val="100000"/>
              <a:buFont typeface="+mj-lt"/>
              <a:buAutoNum type="arabicPeriod"/>
            </a:pPr>
            <a:r>
              <a:rPr lang="en-US" sz="22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Jika array </a:t>
            </a:r>
            <a:r>
              <a:rPr lang="en-US" sz="22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belum</a:t>
            </a:r>
            <a:r>
              <a:rPr lang="en-US" sz="22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penuh</a:t>
            </a:r>
            <a:r>
              <a:rPr lang="en-US" sz="22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maka</a:t>
            </a:r>
            <a:r>
              <a:rPr lang="en-US" sz="22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lakukan</a:t>
            </a:r>
            <a:r>
              <a:rPr lang="en-US" sz="22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:</a:t>
            </a:r>
          </a:p>
          <a:p>
            <a:pPr marL="937260" lvl="2" indent="-457200">
              <a:buFont typeface="+mj-lt"/>
              <a:buAutoNum type="alphaLcParenR"/>
            </a:pPr>
            <a:r>
              <a:rPr lang="en-US" sz="22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Banyak data </a:t>
            </a:r>
            <a:r>
              <a:rPr lang="en-US" sz="22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ditambah</a:t>
            </a:r>
            <a:r>
              <a:rPr lang="en-US" sz="22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1</a:t>
            </a:r>
          </a:p>
          <a:p>
            <a:pPr marL="937260" lvl="2" indent="-457200">
              <a:buFont typeface="+mj-lt"/>
              <a:buAutoNum type="alphaLcParenR"/>
            </a:pPr>
            <a:r>
              <a:rPr lang="en-US" sz="22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Simpan</a:t>
            </a:r>
            <a:r>
              <a:rPr lang="en-US" sz="22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data </a:t>
            </a:r>
            <a:r>
              <a:rPr lang="en-US" sz="22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baru</a:t>
            </a:r>
            <a:r>
              <a:rPr lang="en-US" sz="22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di </a:t>
            </a:r>
            <a:r>
              <a:rPr lang="en-US" sz="22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posisi</a:t>
            </a:r>
            <a:r>
              <a:rPr lang="en-US" sz="22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akhir</a:t>
            </a:r>
            <a:r>
              <a:rPr lang="en-US" sz="22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(</a:t>
            </a:r>
            <a:r>
              <a:rPr lang="en-US" sz="2200" b="1" dirty="0" smtClean="0">
                <a:solidFill>
                  <a:schemeClr val="tx2"/>
                </a:solidFill>
                <a:latin typeface="Franklin Gothic Book" panose="020B0503020102020204" pitchFamily="34" charset="0"/>
              </a:rPr>
              <a:t>data(</a:t>
            </a:r>
            <a:r>
              <a:rPr lang="en-US" sz="2200" b="1" dirty="0" err="1" smtClean="0">
                <a:solidFill>
                  <a:schemeClr val="tx2"/>
                </a:solidFill>
                <a:latin typeface="Franklin Gothic Book" panose="020B0503020102020204" pitchFamily="34" charset="0"/>
              </a:rPr>
              <a:t>banyakdata</a:t>
            </a:r>
            <a:r>
              <a:rPr lang="en-US" sz="2200" b="1" dirty="0" smtClean="0">
                <a:solidFill>
                  <a:schemeClr val="tx2"/>
                </a:solidFill>
                <a:latin typeface="Franklin Gothic Book" panose="020B0503020102020204" pitchFamily="34" charset="0"/>
              </a:rPr>
              <a:t>) </a:t>
            </a:r>
            <a:r>
              <a:rPr lang="en-US" sz="2200" b="1" dirty="0">
                <a:solidFill>
                  <a:schemeClr val="tx2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 </a:t>
            </a:r>
            <a:r>
              <a:rPr lang="en-US" sz="2200" b="1" dirty="0" err="1">
                <a:solidFill>
                  <a:schemeClr val="tx2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baru</a:t>
            </a:r>
            <a:r>
              <a:rPr lang="en-US" sz="2200" b="1" dirty="0">
                <a:solidFill>
                  <a:schemeClr val="tx2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)</a:t>
            </a:r>
          </a:p>
          <a:p>
            <a:pPr marL="325755" indent="-257175"/>
            <a:r>
              <a:rPr lang="en-US" sz="2200" b="1" dirty="0" err="1">
                <a:solidFill>
                  <a:schemeClr val="tx2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Ilustrasi</a:t>
            </a:r>
            <a:r>
              <a:rPr lang="en-US" sz="2200" b="1" dirty="0">
                <a:solidFill>
                  <a:schemeClr val="tx2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penambahan</a:t>
            </a:r>
            <a:r>
              <a:rPr lang="en-US" sz="2200" b="1" dirty="0">
                <a:solidFill>
                  <a:schemeClr val="tx2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 data</a:t>
            </a:r>
            <a:endParaRPr lang="en-ID" sz="2200" b="1" dirty="0">
              <a:solidFill>
                <a:schemeClr val="tx2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E26EBC4-AB91-4C9C-B3EB-FDA5BBB72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Penambahan</a:t>
            </a:r>
            <a:r>
              <a:rPr lang="en-US" dirty="0"/>
              <a:t> D</a:t>
            </a:r>
            <a:r>
              <a:rPr lang="en-US" dirty="0" smtClean="0"/>
              <a:t>ata</a:t>
            </a:r>
            <a:endParaRPr lang="en-ID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0606F3E-60E5-4EB9-B450-FF1A1F2D3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458546"/>
              </p:ext>
            </p:extLst>
          </p:nvPr>
        </p:nvGraphicFramePr>
        <p:xfrm>
          <a:off x="76200" y="5104508"/>
          <a:ext cx="4150855" cy="742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628">
                  <a:extLst>
                    <a:ext uri="{9D8B030D-6E8A-4147-A177-3AD203B41FA5}">
                      <a16:colId xmlns:a16="http://schemas.microsoft.com/office/drawing/2014/main" val="2757044342"/>
                    </a:ext>
                  </a:extLst>
                </a:gridCol>
                <a:gridCol w="616845">
                  <a:extLst>
                    <a:ext uri="{9D8B030D-6E8A-4147-A177-3AD203B41FA5}">
                      <a16:colId xmlns:a16="http://schemas.microsoft.com/office/drawing/2014/main" val="4294726731"/>
                    </a:ext>
                  </a:extLst>
                </a:gridCol>
                <a:gridCol w="616845">
                  <a:extLst>
                    <a:ext uri="{9D8B030D-6E8A-4147-A177-3AD203B41FA5}">
                      <a16:colId xmlns:a16="http://schemas.microsoft.com/office/drawing/2014/main" val="906554659"/>
                    </a:ext>
                  </a:extLst>
                </a:gridCol>
                <a:gridCol w="616845">
                  <a:extLst>
                    <a:ext uri="{9D8B030D-6E8A-4147-A177-3AD203B41FA5}">
                      <a16:colId xmlns:a16="http://schemas.microsoft.com/office/drawing/2014/main" val="3551613389"/>
                    </a:ext>
                  </a:extLst>
                </a:gridCol>
                <a:gridCol w="449552">
                  <a:extLst>
                    <a:ext uri="{9D8B030D-6E8A-4147-A177-3AD203B41FA5}">
                      <a16:colId xmlns:a16="http://schemas.microsoft.com/office/drawing/2014/main" val="3596134709"/>
                    </a:ext>
                  </a:extLst>
                </a:gridCol>
                <a:gridCol w="784140">
                  <a:extLst>
                    <a:ext uri="{9D8B030D-6E8A-4147-A177-3AD203B41FA5}">
                      <a16:colId xmlns:a16="http://schemas.microsoft.com/office/drawing/2014/main" val="278211886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 smtClean="0">
                          <a:effectLst/>
                          <a:latin typeface="Franklin Gothic Book" panose="020B0503020102020204" pitchFamily="34" charset="0"/>
                        </a:rPr>
                        <a:t>Indeks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smtClean="0">
                          <a:effectLst/>
                          <a:latin typeface="Franklin Gothic Book" panose="020B0503020102020204" pitchFamily="34" charset="0"/>
                        </a:rPr>
                        <a:t>[1]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smtClean="0">
                          <a:effectLst/>
                          <a:latin typeface="Franklin Gothic Book" panose="020B0503020102020204" pitchFamily="34" charset="0"/>
                        </a:rPr>
                        <a:t>[2]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smtClean="0">
                          <a:effectLst/>
                          <a:latin typeface="Franklin Gothic Book" panose="020B0503020102020204" pitchFamily="34" charset="0"/>
                        </a:rPr>
                        <a:t>[3]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Franklin Gothic Book" panose="020B0503020102020204" pitchFamily="34" charset="0"/>
                        </a:rPr>
                        <a:t>…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Franklin Gothic Book" panose="020B0503020102020204" pitchFamily="34" charset="0"/>
                        </a:rPr>
                        <a:t>[</a:t>
                      </a:r>
                      <a:r>
                        <a:rPr lang="en-US" sz="1600" b="1" u="none" strike="noStrike" dirty="0" err="1" smtClean="0">
                          <a:effectLst/>
                          <a:latin typeface="Franklin Gothic Book" panose="020B0503020102020204" pitchFamily="34" charset="0"/>
                        </a:rPr>
                        <a:t>Maks</a:t>
                      </a:r>
                      <a:r>
                        <a:rPr lang="en-US" sz="1600" b="1" u="none" strike="noStrike" dirty="0" smtClean="0">
                          <a:effectLst/>
                          <a:latin typeface="Franklin Gothic Book" panose="020B0503020102020204" pitchFamily="34" charset="0"/>
                        </a:rPr>
                        <a:t>]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1492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  <a:latin typeface="Franklin Gothic Book" panose="020B0503020102020204" pitchFamily="34" charset="0"/>
                        </a:rPr>
                        <a:t>Elemen</a:t>
                      </a:r>
                      <a:r>
                        <a:rPr lang="en-US" sz="1600" b="1" u="none" strike="noStrike" dirty="0">
                          <a:effectLst/>
                          <a:latin typeface="Franklin Gothic Book" panose="020B0503020102020204" pitchFamily="34" charset="0"/>
                        </a:rPr>
                        <a:t>/Isi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Franklin Gothic Book" panose="020B0503020102020204" pitchFamily="34" charset="0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2224053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F475D30-8946-4BE7-9E0E-2790BA696B9E}"/>
              </a:ext>
            </a:extLst>
          </p:cNvPr>
          <p:cNvSpPr txBox="1"/>
          <p:nvPr/>
        </p:nvSpPr>
        <p:spPr>
          <a:xfrm>
            <a:off x="1295400" y="5923003"/>
            <a:ext cx="167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solidFill>
                  <a:schemeClr val="tx2"/>
                </a:solidFill>
              </a:rPr>
              <a:t>BanyakData</a:t>
            </a:r>
            <a:r>
              <a:rPr lang="en-US" sz="1500" b="1" dirty="0">
                <a:solidFill>
                  <a:schemeClr val="tx2"/>
                </a:solidFill>
              </a:rPr>
              <a:t> : 2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0FB5DCAB-F0AF-4A89-A997-D049D51A885C}"/>
              </a:ext>
            </a:extLst>
          </p:cNvPr>
          <p:cNvSpPr/>
          <p:nvPr/>
        </p:nvSpPr>
        <p:spPr>
          <a:xfrm>
            <a:off x="4334433" y="5347157"/>
            <a:ext cx="61116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D32849B-5993-49FD-85B3-68C2E1778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95503"/>
              </p:ext>
            </p:extLst>
          </p:nvPr>
        </p:nvGraphicFramePr>
        <p:xfrm>
          <a:off x="5021801" y="5104508"/>
          <a:ext cx="4007421" cy="742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9770">
                  <a:extLst>
                    <a:ext uri="{9D8B030D-6E8A-4147-A177-3AD203B41FA5}">
                      <a16:colId xmlns:a16="http://schemas.microsoft.com/office/drawing/2014/main" val="2757044342"/>
                    </a:ext>
                  </a:extLst>
                </a:gridCol>
                <a:gridCol w="595530">
                  <a:extLst>
                    <a:ext uri="{9D8B030D-6E8A-4147-A177-3AD203B41FA5}">
                      <a16:colId xmlns:a16="http://schemas.microsoft.com/office/drawing/2014/main" val="4294726731"/>
                    </a:ext>
                  </a:extLst>
                </a:gridCol>
                <a:gridCol w="595530">
                  <a:extLst>
                    <a:ext uri="{9D8B030D-6E8A-4147-A177-3AD203B41FA5}">
                      <a16:colId xmlns:a16="http://schemas.microsoft.com/office/drawing/2014/main" val="906554659"/>
                    </a:ext>
                  </a:extLst>
                </a:gridCol>
                <a:gridCol w="595530">
                  <a:extLst>
                    <a:ext uri="{9D8B030D-6E8A-4147-A177-3AD203B41FA5}">
                      <a16:colId xmlns:a16="http://schemas.microsoft.com/office/drawing/2014/main" val="3551613389"/>
                    </a:ext>
                  </a:extLst>
                </a:gridCol>
                <a:gridCol w="400497">
                  <a:extLst>
                    <a:ext uri="{9D8B030D-6E8A-4147-A177-3AD203B41FA5}">
                      <a16:colId xmlns:a16="http://schemas.microsoft.com/office/drawing/2014/main" val="3596134709"/>
                    </a:ext>
                  </a:extLst>
                </a:gridCol>
                <a:gridCol w="790564">
                  <a:extLst>
                    <a:ext uri="{9D8B030D-6E8A-4147-A177-3AD203B41FA5}">
                      <a16:colId xmlns:a16="http://schemas.microsoft.com/office/drawing/2014/main" val="278211886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 smtClean="0">
                          <a:effectLst/>
                          <a:latin typeface="Franklin Gothic Book" panose="020B0503020102020204" pitchFamily="34" charset="0"/>
                        </a:rPr>
                        <a:t>Indeks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smtClean="0">
                          <a:effectLst/>
                          <a:latin typeface="Franklin Gothic Book" panose="020B0503020102020204" pitchFamily="34" charset="0"/>
                        </a:rPr>
                        <a:t>[1]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smtClean="0">
                          <a:effectLst/>
                          <a:latin typeface="Franklin Gothic Book" panose="020B0503020102020204" pitchFamily="34" charset="0"/>
                        </a:rPr>
                        <a:t>[2]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</a:rPr>
                        <a:t>[3]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Franklin Gothic Book" panose="020B0503020102020204" pitchFamily="34" charset="0"/>
                        </a:rPr>
                        <a:t>…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Franklin Gothic Book" panose="020B0503020102020204" pitchFamily="34" charset="0"/>
                        </a:rPr>
                        <a:t>[</a:t>
                      </a:r>
                      <a:r>
                        <a:rPr lang="en-US" sz="1600" b="1" u="none" strike="noStrike" dirty="0" err="1" smtClean="0">
                          <a:effectLst/>
                          <a:latin typeface="Franklin Gothic Book" panose="020B0503020102020204" pitchFamily="34" charset="0"/>
                        </a:rPr>
                        <a:t>Maks</a:t>
                      </a:r>
                      <a:r>
                        <a:rPr lang="en-US" sz="1600" b="1" u="none" strike="noStrike" dirty="0" smtClean="0">
                          <a:effectLst/>
                          <a:latin typeface="Franklin Gothic Book" panose="020B0503020102020204" pitchFamily="34" charset="0"/>
                        </a:rPr>
                        <a:t>]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1492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  <a:latin typeface="Franklin Gothic Book" panose="020B0503020102020204" pitchFamily="34" charset="0"/>
                        </a:rPr>
                        <a:t>Elemen</a:t>
                      </a:r>
                      <a:r>
                        <a:rPr lang="en-US" sz="1600" b="1" u="none" strike="noStrike" dirty="0">
                          <a:effectLst/>
                          <a:latin typeface="Franklin Gothic Book" panose="020B0503020102020204" pitchFamily="34" charset="0"/>
                        </a:rPr>
                        <a:t>/Isi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Franklin Gothic Book" panose="020B0503020102020204" pitchFamily="34" charset="0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22240532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865F1E7-E802-4AE1-8EB3-D96DABD58ECA}"/>
              </a:ext>
            </a:extLst>
          </p:cNvPr>
          <p:cNvSpPr txBox="1"/>
          <p:nvPr/>
        </p:nvSpPr>
        <p:spPr>
          <a:xfrm>
            <a:off x="6324600" y="5913249"/>
            <a:ext cx="167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solidFill>
                  <a:schemeClr val="tx2"/>
                </a:solidFill>
              </a:rPr>
              <a:t>BanyakData</a:t>
            </a:r>
            <a:r>
              <a:rPr lang="en-US" sz="1500" b="1" dirty="0">
                <a:solidFill>
                  <a:schemeClr val="tx2"/>
                </a:solidFill>
              </a:rPr>
              <a:t> :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0D6024-CD9A-44B8-9223-18DA4A3DDA58}"/>
              </a:ext>
            </a:extLst>
          </p:cNvPr>
          <p:cNvSpPr txBox="1"/>
          <p:nvPr/>
        </p:nvSpPr>
        <p:spPr>
          <a:xfrm>
            <a:off x="3695227" y="5923002"/>
            <a:ext cx="18673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err="1">
                <a:solidFill>
                  <a:schemeClr val="tx2"/>
                </a:solidFill>
              </a:rPr>
              <a:t>Tambah</a:t>
            </a:r>
            <a:r>
              <a:rPr lang="en-US" sz="1500" b="1" dirty="0">
                <a:solidFill>
                  <a:schemeClr val="tx2"/>
                </a:solidFill>
              </a:rPr>
              <a:t> </a:t>
            </a:r>
            <a:r>
              <a:rPr lang="en-US" sz="1500" b="1" dirty="0" smtClean="0">
                <a:solidFill>
                  <a:schemeClr val="tx2"/>
                </a:solidFill>
              </a:rPr>
              <a:t> </a:t>
            </a:r>
            <a:r>
              <a:rPr lang="en-US" sz="1500" b="1" dirty="0" err="1" smtClean="0">
                <a:solidFill>
                  <a:schemeClr val="tx2"/>
                </a:solidFill>
              </a:rPr>
              <a:t>angka</a:t>
            </a:r>
            <a:r>
              <a:rPr lang="en-US" sz="1500" b="1" dirty="0" smtClean="0">
                <a:solidFill>
                  <a:schemeClr val="tx2"/>
                </a:solidFill>
              </a:rPr>
              <a:t> 10 </a:t>
            </a:r>
            <a:r>
              <a:rPr lang="en-US" sz="1500" b="1" dirty="0">
                <a:solidFill>
                  <a:schemeClr val="tx2"/>
                </a:solidFill>
              </a:rPr>
              <a:t/>
            </a:r>
            <a:br>
              <a:rPr lang="en-US" sz="1500" b="1" dirty="0">
                <a:solidFill>
                  <a:schemeClr val="tx2"/>
                </a:solidFill>
              </a:rPr>
            </a:br>
            <a:r>
              <a:rPr lang="en-US" sz="1500" b="1" dirty="0">
                <a:solidFill>
                  <a:schemeClr val="tx2"/>
                </a:solidFill>
              </a:rPr>
              <a:t>di </a:t>
            </a:r>
            <a:r>
              <a:rPr lang="en-US" sz="1500" b="1" dirty="0" err="1">
                <a:solidFill>
                  <a:schemeClr val="tx2"/>
                </a:solidFill>
              </a:rPr>
              <a:t>akhir</a:t>
            </a:r>
            <a:endParaRPr lang="en-US" sz="15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66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199" y="228600"/>
            <a:ext cx="6604813" cy="653752"/>
          </a:xfrm>
        </p:spPr>
        <p:txBody>
          <a:bodyPr>
            <a:noAutofit/>
          </a:bodyPr>
          <a:lstStyle/>
          <a:p>
            <a:pPr algn="l"/>
            <a:r>
              <a:rPr lang="en-US" b="1" dirty="0" err="1" smtClean="0"/>
              <a:t>Subrutin</a:t>
            </a:r>
            <a:r>
              <a:rPr lang="en-US" b="1" dirty="0" smtClean="0"/>
              <a:t> </a:t>
            </a:r>
            <a:r>
              <a:rPr lang="en-US" b="1" dirty="0" err="1" smtClean="0"/>
              <a:t>Penambahan</a:t>
            </a:r>
            <a:endParaRPr lang="id-ID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00788" y="1600200"/>
            <a:ext cx="8967012" cy="5029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971800" indent="-2971800"/>
            <a:r>
              <a:rPr lang="id-ID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Procedure</a:t>
            </a:r>
            <a:r>
              <a:rPr lang="id-ID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Penambahan</a:t>
            </a:r>
            <a:r>
              <a:rPr lang="id-ID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id-ID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I/O</a:t>
            </a:r>
            <a:r>
              <a:rPr lang="id-ID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id-ID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ama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id-ID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ar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id-ID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rray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N</a:t>
            </a:r>
            <a:r>
              <a:rPr lang="id-ID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ama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id-ID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ype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id-ID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rray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I/O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BanyakData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DataBaru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tipedata</a:t>
            </a:r>
            <a:r>
              <a:rPr lang="id-ID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id-ID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{I.S: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elemen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array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data yang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baru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sudah terdefinisi}</a:t>
            </a:r>
          </a:p>
          <a:p>
            <a:pPr marL="857250" indent="-857250"/>
            <a:r>
              <a:rPr lang="id-ID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{F.S: menghasilkan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elemen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array yang sudah di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tambah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satu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elemen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dibelakang</a:t>
            </a:r>
            <a:r>
              <a:rPr lang="id-ID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id-ID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Kamus</a:t>
            </a:r>
            <a:r>
              <a:rPr lang="id-ID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b="1" u="sng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Algoritma</a:t>
            </a:r>
            <a:r>
              <a:rPr lang="id-ID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2613025" indent="-2613025"/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BanyakData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MaksArray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2613025" indent="-1870075"/>
            <a:r>
              <a:rPr lang="en-US" b="1" u="sng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hen</a:t>
            </a:r>
          </a:p>
          <a:p>
            <a:pPr marL="2613025" indent="-1584325"/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BanyakData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 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BanyakData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 + 1</a:t>
            </a:r>
          </a:p>
          <a:p>
            <a:pPr marL="2613025" indent="-1584325"/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NamaVarArray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(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BanyakData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)  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DataBaru</a:t>
            </a: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2613025" indent="-1870075"/>
            <a:r>
              <a:rPr lang="en-US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2613025" indent="-1584325"/>
            <a:r>
              <a:rPr lang="en-US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Output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(“Data 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sudah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Penuh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”)</a:t>
            </a: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2613025" indent="-2155825"/>
            <a:r>
              <a:rPr lang="en-US" b="1" u="sng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endif</a:t>
            </a:r>
            <a:endParaRPr lang="id-ID" b="1" u="sng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id-ID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EndProcedure</a:t>
            </a:r>
            <a:endParaRPr lang="id-ID" b="1" u="sng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46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52400"/>
            <a:ext cx="6781799" cy="577552"/>
          </a:xfrm>
        </p:spPr>
        <p:txBody>
          <a:bodyPr>
            <a:noAutofit/>
          </a:bodyPr>
          <a:lstStyle/>
          <a:p>
            <a:pPr algn="l"/>
            <a:r>
              <a:rPr lang="en-US" sz="3200" b="1" dirty="0" err="1" smtClean="0"/>
              <a:t>Contoh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Subrutin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Penambahan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(</a:t>
            </a:r>
            <a:r>
              <a:rPr lang="en-US" sz="3200" b="1" dirty="0" err="1" smtClean="0"/>
              <a:t>Algoritma</a:t>
            </a:r>
            <a:r>
              <a:rPr lang="en-US" sz="3200" b="1" dirty="0" smtClean="0"/>
              <a:t>)</a:t>
            </a:r>
            <a:endParaRPr lang="id-ID" sz="32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83591" y="1447800"/>
            <a:ext cx="8783421" cy="5105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028950" indent="-3028950"/>
            <a:r>
              <a:rPr lang="id-ID" sz="17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Procedure</a:t>
            </a:r>
            <a:r>
              <a:rPr lang="id-ID" sz="17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TambahAngka</a:t>
            </a:r>
            <a:r>
              <a:rPr lang="id-ID" sz="17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id-ID" sz="17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I/O</a:t>
            </a:r>
            <a:r>
              <a:rPr lang="id-ID" sz="17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Angka</a:t>
            </a:r>
            <a:r>
              <a:rPr lang="en-US" sz="17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7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ArrayAngka</a:t>
            </a:r>
            <a:r>
              <a:rPr lang="en-US" sz="17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7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I/O</a:t>
            </a:r>
            <a:r>
              <a:rPr lang="en-US" sz="17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BanyakData</a:t>
            </a:r>
            <a:r>
              <a:rPr lang="en-US" sz="17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7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sz="17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7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sz="17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AngkaBaru</a:t>
            </a:r>
            <a:r>
              <a:rPr lang="en-US" sz="17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7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id-ID" sz="17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57250" indent="-857250" algn="just"/>
            <a:r>
              <a:rPr lang="id-ID" sz="17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{I.S:</a:t>
            </a:r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elemen</a:t>
            </a:r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array </a:t>
            </a:r>
            <a:r>
              <a:rPr lang="en-US" sz="17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angka</a:t>
            </a:r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data yang </a:t>
            </a:r>
            <a:r>
              <a:rPr lang="en-US" sz="17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baru</a:t>
            </a:r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sudah</a:t>
            </a:r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terdefinisi</a:t>
            </a:r>
            <a:r>
              <a:rPr lang="id-ID" sz="17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855663" indent="-855663" algn="just"/>
            <a:r>
              <a:rPr lang="id-ID" sz="17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{F.S: menghasilkan </a:t>
            </a:r>
            <a:r>
              <a:rPr lang="en-US" sz="17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elemen</a:t>
            </a:r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7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array </a:t>
            </a:r>
            <a:r>
              <a:rPr lang="en-US" sz="17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angka</a:t>
            </a:r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yang </a:t>
            </a:r>
            <a:r>
              <a:rPr lang="id-ID" sz="17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sudah </a:t>
            </a:r>
            <a:r>
              <a:rPr lang="en-US" sz="17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ditambah</a:t>
            </a:r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satu</a:t>
            </a:r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elemen</a:t>
            </a:r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dibelakang</a:t>
            </a:r>
            <a:r>
              <a:rPr lang="id-ID" sz="17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7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17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Kamus</a:t>
            </a:r>
            <a:r>
              <a:rPr lang="id-ID" sz="17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id-ID" sz="17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</a:t>
            </a:r>
            <a:endParaRPr lang="en-US" sz="1700" b="1" u="sng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17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Algoritma</a:t>
            </a:r>
            <a:r>
              <a:rPr lang="id-ID" sz="17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sz="17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2613025" indent="-2613025"/>
            <a:r>
              <a:rPr lang="en-US" sz="17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u="sng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7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7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BanyakData</a:t>
            </a:r>
            <a:r>
              <a:rPr lang="en-US" sz="17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7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MAKSANGKA)</a:t>
            </a:r>
            <a:endParaRPr lang="en-US" sz="17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2613025" indent="-1870075"/>
            <a:r>
              <a:rPr lang="en-US" sz="1700" b="1" u="sng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marL="2613025" indent="-1584325"/>
            <a:r>
              <a:rPr lang="en-US" sz="17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BanyakData</a:t>
            </a:r>
            <a:r>
              <a:rPr lang="en-US" sz="17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7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 </a:t>
            </a:r>
            <a:r>
              <a:rPr lang="en-US" sz="17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BanyakData</a:t>
            </a:r>
            <a:r>
              <a:rPr lang="en-US" sz="17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 + 1</a:t>
            </a:r>
          </a:p>
          <a:p>
            <a:pPr marL="2613025" indent="-1584325"/>
            <a:r>
              <a:rPr lang="en-US" sz="17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Angka</a:t>
            </a:r>
            <a:r>
              <a:rPr lang="en-US" sz="17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(</a:t>
            </a:r>
            <a:r>
              <a:rPr lang="en-US" sz="17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BanyakData</a:t>
            </a:r>
            <a:r>
              <a:rPr lang="en-US" sz="17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)  </a:t>
            </a:r>
            <a:r>
              <a:rPr lang="en-US" sz="17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AngkaBaru</a:t>
            </a:r>
            <a:endParaRPr lang="en-US" sz="17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2613025" indent="-1870075"/>
            <a:r>
              <a:rPr lang="en-US" sz="1700" b="1" u="sng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2613025" indent="-1584325"/>
            <a:r>
              <a:rPr lang="en-US" sz="1700" b="1" u="sng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Output</a:t>
            </a:r>
            <a:r>
              <a:rPr lang="en-US" sz="17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(“Data </a:t>
            </a:r>
            <a:r>
              <a:rPr lang="en-US" sz="17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sudah</a:t>
            </a:r>
            <a:r>
              <a:rPr lang="en-US" sz="17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17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Penuh</a:t>
            </a:r>
            <a:r>
              <a:rPr lang="en-US" sz="17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”)</a:t>
            </a:r>
          </a:p>
          <a:p>
            <a:pPr marL="2613025" indent="-2155825"/>
            <a:r>
              <a:rPr lang="en-US" sz="1700" b="1" u="sng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endif</a:t>
            </a:r>
            <a:endParaRPr lang="id-ID" sz="1700" b="1" u="sng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id-ID" sz="1700" b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EndProcedure</a:t>
            </a:r>
            <a:endParaRPr lang="id-ID" sz="1700" b="1" u="sng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3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52400"/>
            <a:ext cx="6781799" cy="577552"/>
          </a:xfrm>
        </p:spPr>
        <p:txBody>
          <a:bodyPr>
            <a:noAutofit/>
          </a:bodyPr>
          <a:lstStyle/>
          <a:p>
            <a:pPr algn="l"/>
            <a:r>
              <a:rPr lang="en-US" sz="3200" b="1" dirty="0" err="1" smtClean="0"/>
              <a:t>Contoh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Subrutin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Penambahan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(Program Pascal)</a:t>
            </a:r>
            <a:endParaRPr lang="id-ID" sz="32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83591" y="1447800"/>
            <a:ext cx="8783421" cy="5105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028950" indent="-3028950"/>
            <a:r>
              <a:rPr lang="en-US" sz="1700" b="1" dirty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p</a:t>
            </a:r>
            <a:r>
              <a:rPr lang="id-ID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rocedure </a:t>
            </a:r>
            <a:r>
              <a:rPr lang="en-US" sz="17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TambahAngka</a:t>
            </a:r>
            <a:r>
              <a:rPr lang="id-ID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 (</a:t>
            </a:r>
            <a:r>
              <a:rPr lang="en-US" sz="17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var</a:t>
            </a:r>
            <a:r>
              <a:rPr lang="id-ID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Angka</a:t>
            </a:r>
            <a:r>
              <a:rPr lang="en-US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 : </a:t>
            </a:r>
            <a:r>
              <a:rPr lang="en-US" sz="17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ArrayAngka</a:t>
            </a:r>
            <a:r>
              <a:rPr lang="en-US" sz="1700" b="1" dirty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r>
              <a:rPr lang="en-US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var</a:t>
            </a:r>
            <a:r>
              <a:rPr lang="en-US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BanyakData</a:t>
            </a:r>
            <a:r>
              <a:rPr lang="en-US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 : integer;</a:t>
            </a:r>
            <a:r>
              <a:rPr lang="en-US" sz="1700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AngkaBaru</a:t>
            </a:r>
            <a:r>
              <a:rPr lang="en-US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 : integer</a:t>
            </a:r>
            <a:r>
              <a:rPr lang="id-ID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  <a:r>
              <a:rPr lang="en-US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id-ID" sz="1700" b="1" dirty="0" smtClean="0">
              <a:solidFill>
                <a:schemeClr val="tx2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857250" indent="-857250" algn="just"/>
            <a:r>
              <a:rPr lang="id-ID" sz="17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{I.S:</a:t>
            </a:r>
            <a:r>
              <a:rPr lang="en-US" sz="17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7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elemen</a:t>
            </a:r>
            <a:r>
              <a:rPr lang="en-US" sz="17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array </a:t>
            </a:r>
            <a:r>
              <a:rPr lang="en-US" sz="17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angka</a:t>
            </a:r>
            <a:r>
              <a:rPr lang="en-US" sz="17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7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dan</a:t>
            </a:r>
            <a:r>
              <a:rPr lang="en-US" sz="17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data yang </a:t>
            </a:r>
            <a:r>
              <a:rPr lang="en-US" sz="17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baru</a:t>
            </a:r>
            <a:r>
              <a:rPr lang="en-US" sz="17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7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sudah</a:t>
            </a:r>
            <a:r>
              <a:rPr lang="en-US" sz="17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7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terdefinisi</a:t>
            </a:r>
            <a:r>
              <a:rPr lang="id-ID" sz="17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855663" indent="-855663" algn="just"/>
            <a:r>
              <a:rPr lang="id-ID" sz="17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{F.S: menghasilkan </a:t>
            </a:r>
            <a:r>
              <a:rPr lang="en-US" sz="17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elemen</a:t>
            </a:r>
            <a:r>
              <a:rPr lang="en-US" sz="17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id-ID" sz="17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array </a:t>
            </a:r>
            <a:r>
              <a:rPr lang="en-US" sz="17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angka</a:t>
            </a:r>
            <a:r>
              <a:rPr lang="en-US" sz="17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yang </a:t>
            </a:r>
            <a:r>
              <a:rPr lang="id-ID" sz="17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sudah </a:t>
            </a:r>
            <a:r>
              <a:rPr lang="en-US" sz="17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ditambah</a:t>
            </a:r>
            <a:r>
              <a:rPr lang="en-US" sz="17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7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satu</a:t>
            </a:r>
            <a:r>
              <a:rPr lang="en-US" sz="17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7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elemen</a:t>
            </a:r>
            <a:r>
              <a:rPr lang="en-US" sz="17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7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dibelakang</a:t>
            </a:r>
            <a:r>
              <a:rPr lang="id-ID" sz="17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sz="1700" b="1" dirty="0" smtClean="0">
              <a:solidFill>
                <a:srgbClr val="0070C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begin</a:t>
            </a:r>
          </a:p>
          <a:p>
            <a:pPr marL="2613025" indent="-2273300"/>
            <a:r>
              <a:rPr lang="en-US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if </a:t>
            </a:r>
            <a:r>
              <a:rPr lang="en-US" sz="1700" b="1" dirty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BanyakData</a:t>
            </a:r>
            <a:r>
              <a:rPr lang="en-US" sz="1700" b="1" dirty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 &lt; </a:t>
            </a:r>
            <a:r>
              <a:rPr lang="en-US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MAKSANGKA)</a:t>
            </a:r>
            <a:endParaRPr lang="en-US" sz="1700" b="1" dirty="0">
              <a:solidFill>
                <a:schemeClr val="tx2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2613025" indent="-1979613"/>
            <a:r>
              <a:rPr lang="en-US" sz="1700" b="1" dirty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t</a:t>
            </a:r>
            <a:r>
              <a:rPr lang="en-US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hen</a:t>
            </a:r>
          </a:p>
          <a:p>
            <a:pPr marL="2613025" indent="-1979613"/>
            <a:r>
              <a:rPr lang="en-US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begin</a:t>
            </a:r>
            <a:endParaRPr lang="en-US" sz="1700" b="1" dirty="0">
              <a:solidFill>
                <a:schemeClr val="tx2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2613025" indent="-1584325"/>
            <a:r>
              <a:rPr lang="en-US" sz="1700" b="1" dirty="0" err="1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BanyakData</a:t>
            </a:r>
            <a:r>
              <a:rPr lang="en-US" sz="1700" b="1" dirty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anose="05000000000000000000" pitchFamily="2" charset="2"/>
              </a:rPr>
              <a:t>:= </a:t>
            </a:r>
            <a:r>
              <a:rPr lang="en-US" sz="1700" b="1" dirty="0" err="1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anose="05000000000000000000" pitchFamily="2" charset="2"/>
              </a:rPr>
              <a:t>BanyakData</a:t>
            </a:r>
            <a:r>
              <a:rPr lang="en-US" sz="1700" b="1" dirty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anose="05000000000000000000" pitchFamily="2" charset="2"/>
              </a:rPr>
              <a:t> + </a:t>
            </a:r>
            <a:r>
              <a:rPr lang="en-US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anose="05000000000000000000" pitchFamily="2" charset="2"/>
              </a:rPr>
              <a:t>1;</a:t>
            </a:r>
            <a:endParaRPr lang="en-US" sz="1700" b="1" dirty="0">
              <a:solidFill>
                <a:schemeClr val="tx2"/>
              </a:solidFill>
              <a:latin typeface="Consolas" panose="020B0609020204030204" pitchFamily="49" charset="0"/>
              <a:cs typeface="Courier New" pitchFamily="49" charset="0"/>
              <a:sym typeface="Wingdings" panose="05000000000000000000" pitchFamily="2" charset="2"/>
            </a:endParaRPr>
          </a:p>
          <a:p>
            <a:pPr marL="2613025" indent="-1584325"/>
            <a:r>
              <a:rPr lang="en-US" sz="17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anose="05000000000000000000" pitchFamily="2" charset="2"/>
              </a:rPr>
              <a:t>Angka</a:t>
            </a:r>
            <a:r>
              <a:rPr lang="en-US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anose="05000000000000000000" pitchFamily="2" charset="2"/>
              </a:rPr>
              <a:t>[</a:t>
            </a:r>
            <a:r>
              <a:rPr lang="en-US" sz="17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anose="05000000000000000000" pitchFamily="2" charset="2"/>
              </a:rPr>
              <a:t>BanyakData</a:t>
            </a:r>
            <a:r>
              <a:rPr lang="en-US" sz="1700" b="1" dirty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anose="05000000000000000000" pitchFamily="2" charset="2"/>
              </a:rPr>
              <a:t>]</a:t>
            </a:r>
            <a:r>
              <a:rPr lang="en-US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anose="05000000000000000000" pitchFamily="2" charset="2"/>
              </a:rPr>
              <a:t> := </a:t>
            </a:r>
            <a:r>
              <a:rPr lang="en-US" sz="17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anose="05000000000000000000" pitchFamily="2" charset="2"/>
              </a:rPr>
              <a:t>AngkaBaru</a:t>
            </a:r>
            <a:r>
              <a:rPr lang="en-US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anose="05000000000000000000" pitchFamily="2" charset="2"/>
              </a:rPr>
              <a:t>;</a:t>
            </a:r>
          </a:p>
          <a:p>
            <a:pPr marL="2613025" indent="-1979613"/>
            <a:r>
              <a:rPr lang="en-US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anose="05000000000000000000" pitchFamily="2" charset="2"/>
              </a:rPr>
              <a:t>end</a:t>
            </a:r>
            <a:endParaRPr lang="en-US" sz="1700" b="1" dirty="0">
              <a:solidFill>
                <a:schemeClr val="tx2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2613025" indent="-1979613"/>
            <a:r>
              <a:rPr lang="en-US" sz="1700" b="1" dirty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</a:rPr>
              <a:t>else</a:t>
            </a:r>
          </a:p>
          <a:p>
            <a:pPr marL="2613025" indent="-1584325"/>
            <a:r>
              <a:rPr lang="en-US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write(‘Data </a:t>
            </a:r>
            <a:r>
              <a:rPr lang="en-US" sz="1700" b="1" dirty="0" err="1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sudah</a:t>
            </a:r>
            <a:r>
              <a:rPr lang="en-US" sz="1700" b="1" dirty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1700" b="1" dirty="0" err="1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p</a:t>
            </a:r>
            <a:r>
              <a:rPr lang="en-US" sz="17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enuh</a:t>
            </a:r>
            <a:r>
              <a:rPr lang="en-US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’);</a:t>
            </a:r>
            <a:endParaRPr lang="en-US" sz="1700" b="1" dirty="0">
              <a:solidFill>
                <a:schemeClr val="tx2"/>
              </a:solidFill>
              <a:latin typeface="Consolas" panose="020B0609020204030204" pitchFamily="49" charset="0"/>
              <a:cs typeface="Courier New" pitchFamily="49" charset="0"/>
              <a:sym typeface="Wingdings" pitchFamily="2" charset="2"/>
            </a:endParaRPr>
          </a:p>
          <a:p>
            <a:pPr marL="2613025" indent="-2273300"/>
            <a:endParaRPr lang="id-ID" sz="1700" b="1" dirty="0" smtClean="0">
              <a:solidFill>
                <a:schemeClr val="tx2"/>
              </a:solidFill>
              <a:latin typeface="Consolas" panose="020B0609020204030204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1700" b="1" dirty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e</a:t>
            </a:r>
            <a:r>
              <a:rPr lang="en-US" sz="17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nd;</a:t>
            </a:r>
            <a:endParaRPr lang="id-ID" sz="1700" b="1" dirty="0">
              <a:solidFill>
                <a:schemeClr val="tx2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2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7A69EA-49E1-47B4-8E0C-6AFD6964D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Penyisipan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data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adalah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proses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menambahkan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elemen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baru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di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bagian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awal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atau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tengah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.</a:t>
            </a:r>
          </a:p>
          <a:p>
            <a:pPr algn="just">
              <a:spcBef>
                <a:spcPts val="0"/>
              </a:spcBef>
            </a:pP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Algoritmanya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:</a:t>
            </a:r>
          </a:p>
          <a:p>
            <a:pPr marL="531495" lvl="1" indent="-257175" algn="just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Periksa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,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apakah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masih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ada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elemen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kosong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(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belum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penuh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). Hal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ini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ditandai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dengan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nilai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 smtClean="0">
                <a:solidFill>
                  <a:schemeClr val="tx2"/>
                </a:solidFill>
                <a:latin typeface="Franklin Gothic Book" panose="020B0503020102020204" pitchFamily="34" charset="0"/>
              </a:rPr>
              <a:t>Banyak</a:t>
            </a:r>
            <a:r>
              <a:rPr lang="en-US" sz="2100" b="1" dirty="0" smtClean="0">
                <a:solidFill>
                  <a:schemeClr val="tx2"/>
                </a:solidFill>
                <a:latin typeface="Franklin Gothic Book" panose="020B0503020102020204" pitchFamily="34" charset="0"/>
              </a:rPr>
              <a:t> Data 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&lt; </a:t>
            </a:r>
            <a:r>
              <a:rPr lang="en-US" sz="2100" b="1" dirty="0" err="1" smtClean="0">
                <a:solidFill>
                  <a:schemeClr val="tx2"/>
                </a:solidFill>
                <a:latin typeface="Franklin Gothic Book" panose="020B0503020102020204" pitchFamily="34" charset="0"/>
              </a:rPr>
              <a:t>Maksimum</a:t>
            </a:r>
            <a:r>
              <a:rPr lang="en-US" sz="2100" b="1" dirty="0" smtClean="0">
                <a:solidFill>
                  <a:schemeClr val="tx2"/>
                </a:solidFill>
                <a:latin typeface="Franklin Gothic Book" panose="020B0503020102020204" pitchFamily="34" charset="0"/>
              </a:rPr>
              <a:t> array.</a:t>
            </a:r>
            <a:endParaRPr lang="en-US" sz="2100" b="1" dirty="0">
              <a:solidFill>
                <a:schemeClr val="tx2"/>
              </a:solidFill>
              <a:latin typeface="Franklin Gothic Book" panose="020B0503020102020204" pitchFamily="34" charset="0"/>
            </a:endParaRPr>
          </a:p>
          <a:p>
            <a:pPr marL="531495" lvl="1" indent="-257175" algn="just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Jika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masih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ada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elemen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kosong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maka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lakukan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langkah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3. Jika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telah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penuh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tampilkan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pesan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bahwa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array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telah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penuh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.</a:t>
            </a:r>
          </a:p>
          <a:p>
            <a:pPr marL="531495" lvl="1" indent="-257175" algn="just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Periksa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apakah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posisi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sisip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berada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di range </a:t>
            </a:r>
            <a:r>
              <a:rPr lang="en-US" sz="2100" b="1" dirty="0" smtClean="0">
                <a:solidFill>
                  <a:schemeClr val="tx2"/>
                </a:solidFill>
                <a:latin typeface="Franklin Gothic Book" panose="020B0503020102020204" pitchFamily="34" charset="0"/>
              </a:rPr>
              <a:t>1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s.d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 smtClean="0">
                <a:solidFill>
                  <a:schemeClr val="tx2"/>
                </a:solidFill>
                <a:latin typeface="Franklin Gothic Book" panose="020B0503020102020204" pitchFamily="34" charset="0"/>
              </a:rPr>
              <a:t>BanyakData</a:t>
            </a:r>
            <a:r>
              <a:rPr lang="en-US" sz="2100" b="1" dirty="0" smtClean="0">
                <a:solidFill>
                  <a:schemeClr val="tx2"/>
                </a:solidFill>
                <a:latin typeface="Franklin Gothic Book" panose="020B0503020102020204" pitchFamily="34" charset="0"/>
              </a:rPr>
              <a:t>. 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Jika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tidak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,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maka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tampilkan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pesan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bahwa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posisi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sisip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tidak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sah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,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tetapi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jika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posisi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sisip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berada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dalam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range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tersebut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maka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eksekusi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lengkah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4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s.d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6.</a:t>
            </a:r>
          </a:p>
          <a:p>
            <a:pPr marL="531495" lvl="1" indent="-257175" algn="just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Geserkan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data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dari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posisi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sisip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sampai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posisi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terakhir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ke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posisi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berikutnya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(Data </a:t>
            </a:r>
            <a:r>
              <a:rPr lang="en-US" sz="2100" b="1" dirty="0" err="1" smtClean="0">
                <a:solidFill>
                  <a:schemeClr val="tx2"/>
                </a:solidFill>
                <a:latin typeface="Franklin Gothic Book" panose="020B0503020102020204" pitchFamily="34" charset="0"/>
              </a:rPr>
              <a:t>indeks</a:t>
            </a:r>
            <a:r>
              <a:rPr lang="en-US" sz="2100" b="1" dirty="0" smtClean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ke-i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 smtClean="0">
                <a:solidFill>
                  <a:schemeClr val="tx2"/>
                </a:solidFill>
                <a:latin typeface="Franklin Gothic Book" panose="020B0503020102020204" pitchFamily="34" charset="0"/>
              </a:rPr>
              <a:t>diisikan</a:t>
            </a:r>
            <a:r>
              <a:rPr lang="en-US" sz="2100" b="1" dirty="0" smtClean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ke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 smtClean="0">
                <a:solidFill>
                  <a:schemeClr val="tx2"/>
                </a:solidFill>
                <a:latin typeface="Franklin Gothic Book" panose="020B0503020102020204" pitchFamily="34" charset="0"/>
              </a:rPr>
              <a:t>indeks</a:t>
            </a:r>
            <a:r>
              <a:rPr lang="en-US" sz="2100" b="1" dirty="0" smtClean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ke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-(i+1). </a:t>
            </a:r>
          </a:p>
          <a:p>
            <a:pPr marL="531495" lvl="1" indent="-257175" algn="just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Tempatkan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data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baru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di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posisi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setelah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posisi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sisip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</a:p>
          <a:p>
            <a:pPr marL="531495" lvl="1" indent="-257175" algn="just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2100" b="1" dirty="0" err="1" smtClean="0">
                <a:solidFill>
                  <a:schemeClr val="tx2"/>
                </a:solidFill>
                <a:latin typeface="Franklin Gothic Book" panose="020B0503020102020204" pitchFamily="34" charset="0"/>
              </a:rPr>
              <a:t>Variabel</a:t>
            </a:r>
            <a:r>
              <a:rPr lang="en-US" sz="2100" b="1" dirty="0" smtClean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 smtClean="0">
                <a:solidFill>
                  <a:schemeClr val="tx2"/>
                </a:solidFill>
                <a:latin typeface="Franklin Gothic Book" panose="020B0503020102020204" pitchFamily="34" charset="0"/>
              </a:rPr>
              <a:t>Banyak</a:t>
            </a:r>
            <a:r>
              <a:rPr lang="en-US" sz="2100" b="1" dirty="0" smtClean="0">
                <a:solidFill>
                  <a:schemeClr val="tx2"/>
                </a:solidFill>
                <a:latin typeface="Franklin Gothic Book" panose="020B0503020102020204" pitchFamily="34" charset="0"/>
              </a:rPr>
              <a:t> Data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ditambah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1 (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menyatakan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bahwa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data </a:t>
            </a:r>
            <a:r>
              <a:rPr lang="en-US" sz="21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bertambah</a:t>
            </a:r>
            <a:r>
              <a:rPr lang="en-US" sz="21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)</a:t>
            </a:r>
            <a:endParaRPr lang="en-ID" sz="2100" b="1" dirty="0">
              <a:solidFill>
                <a:schemeClr val="tx2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E26EBC4-AB91-4C9C-B3EB-FDA5BBB72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Penyisipan</a:t>
            </a:r>
            <a:r>
              <a:rPr lang="en-US" dirty="0" smtClean="0"/>
              <a:t> Data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4723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Ilustrasi</a:t>
            </a:r>
            <a:r>
              <a:rPr lang="en-US" sz="24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Penyisipan</a:t>
            </a:r>
            <a:r>
              <a:rPr lang="en-US" sz="24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data di </a:t>
            </a:r>
            <a:r>
              <a:rPr lang="en-US" sz="24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tengah</a:t>
            </a:r>
            <a:r>
              <a:rPr lang="en-US" sz="24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(</a:t>
            </a:r>
            <a:r>
              <a:rPr lang="en-US" sz="24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Contoh</a:t>
            </a:r>
            <a:r>
              <a:rPr lang="en-US" sz="24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: </a:t>
            </a:r>
            <a:r>
              <a:rPr lang="en-US" sz="24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Menambahkan</a:t>
            </a:r>
            <a:r>
              <a:rPr lang="en-US" sz="24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elemen</a:t>
            </a:r>
            <a:r>
              <a:rPr lang="en-US" sz="24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15 di </a:t>
            </a:r>
            <a:r>
              <a:rPr lang="en-US" sz="24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posisi</a:t>
            </a:r>
            <a:r>
              <a:rPr lang="en-US" sz="24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  <a:latin typeface="Franklin Gothic Book" panose="020B0503020102020204" pitchFamily="34" charset="0"/>
              </a:rPr>
              <a:t>3)</a:t>
            </a:r>
            <a:endParaRPr lang="en-US" sz="2400" b="1" dirty="0">
              <a:solidFill>
                <a:schemeClr val="tx2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Penyisipan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05600" y="26024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BanyakData</a:t>
            </a:r>
            <a:r>
              <a:rPr lang="en-US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: 5</a:t>
            </a:r>
          </a:p>
        </p:txBody>
      </p:sp>
      <p:sp>
        <p:nvSpPr>
          <p:cNvPr id="8" name="Right Arrow 7"/>
          <p:cNvSpPr/>
          <p:nvPr/>
        </p:nvSpPr>
        <p:spPr>
          <a:xfrm rot="5400000">
            <a:off x="4243637" y="3261798"/>
            <a:ext cx="314013" cy="742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36310" y="379650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BanyakData</a:t>
            </a:r>
            <a:r>
              <a:rPr lang="en-US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: 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102855" y="5026541"/>
            <a:ext cx="236281" cy="439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24BE95F-222A-4EC7-A70D-DB64DE816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563521"/>
              </p:ext>
            </p:extLst>
          </p:nvPr>
        </p:nvGraphicFramePr>
        <p:xfrm>
          <a:off x="381001" y="2628177"/>
          <a:ext cx="6305550" cy="7436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0686">
                  <a:extLst>
                    <a:ext uri="{9D8B030D-6E8A-4147-A177-3AD203B41FA5}">
                      <a16:colId xmlns:a16="http://schemas.microsoft.com/office/drawing/2014/main" val="2757044342"/>
                    </a:ext>
                  </a:extLst>
                </a:gridCol>
                <a:gridCol w="648108">
                  <a:extLst>
                    <a:ext uri="{9D8B030D-6E8A-4147-A177-3AD203B41FA5}">
                      <a16:colId xmlns:a16="http://schemas.microsoft.com/office/drawing/2014/main" val="4294726731"/>
                    </a:ext>
                  </a:extLst>
                </a:gridCol>
                <a:gridCol w="648108">
                  <a:extLst>
                    <a:ext uri="{9D8B030D-6E8A-4147-A177-3AD203B41FA5}">
                      <a16:colId xmlns:a16="http://schemas.microsoft.com/office/drawing/2014/main" val="906554659"/>
                    </a:ext>
                  </a:extLst>
                </a:gridCol>
                <a:gridCol w="648108">
                  <a:extLst>
                    <a:ext uri="{9D8B030D-6E8A-4147-A177-3AD203B41FA5}">
                      <a16:colId xmlns:a16="http://schemas.microsoft.com/office/drawing/2014/main" val="2180274244"/>
                    </a:ext>
                  </a:extLst>
                </a:gridCol>
                <a:gridCol w="648108">
                  <a:extLst>
                    <a:ext uri="{9D8B030D-6E8A-4147-A177-3AD203B41FA5}">
                      <a16:colId xmlns:a16="http://schemas.microsoft.com/office/drawing/2014/main" val="2767222055"/>
                    </a:ext>
                  </a:extLst>
                </a:gridCol>
                <a:gridCol w="648108">
                  <a:extLst>
                    <a:ext uri="{9D8B030D-6E8A-4147-A177-3AD203B41FA5}">
                      <a16:colId xmlns:a16="http://schemas.microsoft.com/office/drawing/2014/main" val="1917393857"/>
                    </a:ext>
                  </a:extLst>
                </a:gridCol>
                <a:gridCol w="648108">
                  <a:extLst>
                    <a:ext uri="{9D8B030D-6E8A-4147-A177-3AD203B41FA5}">
                      <a16:colId xmlns:a16="http://schemas.microsoft.com/office/drawing/2014/main" val="3551613389"/>
                    </a:ext>
                  </a:extLst>
                </a:gridCol>
                <a:gridCol w="648108">
                  <a:extLst>
                    <a:ext uri="{9D8B030D-6E8A-4147-A177-3AD203B41FA5}">
                      <a16:colId xmlns:a16="http://schemas.microsoft.com/office/drawing/2014/main" val="3596134709"/>
                    </a:ext>
                  </a:extLst>
                </a:gridCol>
                <a:gridCol w="648108">
                  <a:extLst>
                    <a:ext uri="{9D8B030D-6E8A-4147-A177-3AD203B41FA5}">
                      <a16:colId xmlns:a16="http://schemas.microsoft.com/office/drawing/2014/main" val="2782118862"/>
                    </a:ext>
                  </a:extLst>
                </a:gridCol>
              </a:tblGrid>
              <a:tr h="37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 smtClean="0">
                          <a:effectLst/>
                        </a:rPr>
                        <a:t>Indeks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…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(</a:t>
                      </a:r>
                      <a:r>
                        <a:rPr lang="en-US" sz="1200" b="1" u="none" strike="noStrike" dirty="0" err="1" smtClean="0">
                          <a:solidFill>
                            <a:schemeClr val="tx2"/>
                          </a:solidFill>
                          <a:effectLst/>
                        </a:rPr>
                        <a:t>Maks</a:t>
                      </a:r>
                      <a:r>
                        <a:rPr lang="en-US" sz="1200" b="1" u="none" strike="noStrike" dirty="0" smtClean="0">
                          <a:solidFill>
                            <a:schemeClr val="tx2"/>
                          </a:solidFill>
                          <a:effectLst/>
                        </a:rPr>
                        <a:t>)</a:t>
                      </a:r>
                      <a:endParaRPr lang="en-US" sz="1200" b="1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149206"/>
                  </a:ext>
                </a:extLst>
              </a:tr>
              <a:tr h="37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Elemen</a:t>
                      </a:r>
                      <a:r>
                        <a:rPr lang="en-US" sz="1400" b="1" u="none" strike="noStrike" dirty="0">
                          <a:effectLst/>
                        </a:rPr>
                        <a:t>/Isi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17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30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22240532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24BE95F-222A-4EC7-A70D-DB64DE816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961526"/>
              </p:ext>
            </p:extLst>
          </p:nvPr>
        </p:nvGraphicFramePr>
        <p:xfrm>
          <a:off x="366500" y="3835811"/>
          <a:ext cx="6305550" cy="7436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0686">
                  <a:extLst>
                    <a:ext uri="{9D8B030D-6E8A-4147-A177-3AD203B41FA5}">
                      <a16:colId xmlns:a16="http://schemas.microsoft.com/office/drawing/2014/main" val="2757044342"/>
                    </a:ext>
                  </a:extLst>
                </a:gridCol>
                <a:gridCol w="648108">
                  <a:extLst>
                    <a:ext uri="{9D8B030D-6E8A-4147-A177-3AD203B41FA5}">
                      <a16:colId xmlns:a16="http://schemas.microsoft.com/office/drawing/2014/main" val="4294726731"/>
                    </a:ext>
                  </a:extLst>
                </a:gridCol>
                <a:gridCol w="648108">
                  <a:extLst>
                    <a:ext uri="{9D8B030D-6E8A-4147-A177-3AD203B41FA5}">
                      <a16:colId xmlns:a16="http://schemas.microsoft.com/office/drawing/2014/main" val="906554659"/>
                    </a:ext>
                  </a:extLst>
                </a:gridCol>
                <a:gridCol w="648108">
                  <a:extLst>
                    <a:ext uri="{9D8B030D-6E8A-4147-A177-3AD203B41FA5}">
                      <a16:colId xmlns:a16="http://schemas.microsoft.com/office/drawing/2014/main" val="2180274244"/>
                    </a:ext>
                  </a:extLst>
                </a:gridCol>
                <a:gridCol w="648108">
                  <a:extLst>
                    <a:ext uri="{9D8B030D-6E8A-4147-A177-3AD203B41FA5}">
                      <a16:colId xmlns:a16="http://schemas.microsoft.com/office/drawing/2014/main" val="2767222055"/>
                    </a:ext>
                  </a:extLst>
                </a:gridCol>
                <a:gridCol w="648108">
                  <a:extLst>
                    <a:ext uri="{9D8B030D-6E8A-4147-A177-3AD203B41FA5}">
                      <a16:colId xmlns:a16="http://schemas.microsoft.com/office/drawing/2014/main" val="1917393857"/>
                    </a:ext>
                  </a:extLst>
                </a:gridCol>
                <a:gridCol w="648108">
                  <a:extLst>
                    <a:ext uri="{9D8B030D-6E8A-4147-A177-3AD203B41FA5}">
                      <a16:colId xmlns:a16="http://schemas.microsoft.com/office/drawing/2014/main" val="3551613389"/>
                    </a:ext>
                  </a:extLst>
                </a:gridCol>
                <a:gridCol w="648108">
                  <a:extLst>
                    <a:ext uri="{9D8B030D-6E8A-4147-A177-3AD203B41FA5}">
                      <a16:colId xmlns:a16="http://schemas.microsoft.com/office/drawing/2014/main" val="3596134709"/>
                    </a:ext>
                  </a:extLst>
                </a:gridCol>
                <a:gridCol w="648108">
                  <a:extLst>
                    <a:ext uri="{9D8B030D-6E8A-4147-A177-3AD203B41FA5}">
                      <a16:colId xmlns:a16="http://schemas.microsoft.com/office/drawing/2014/main" val="2782118862"/>
                    </a:ext>
                  </a:extLst>
                </a:gridCol>
              </a:tblGrid>
              <a:tr h="37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 smtClean="0">
                          <a:effectLst/>
                        </a:rPr>
                        <a:t>Indeks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…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</a:rPr>
                        <a:t>(</a:t>
                      </a:r>
                      <a:r>
                        <a:rPr lang="en-US" sz="1200" b="1" u="none" strike="noStrike" dirty="0" err="1" smtClean="0">
                          <a:effectLst/>
                        </a:rPr>
                        <a:t>Maks</a:t>
                      </a:r>
                      <a:r>
                        <a:rPr lang="en-US" sz="1200" b="1" u="none" strike="noStrike" dirty="0" smtClean="0">
                          <a:effectLst/>
                        </a:rPr>
                        <a:t>)]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149206"/>
                  </a:ext>
                </a:extLst>
              </a:tr>
              <a:tr h="37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Elemen</a:t>
                      </a:r>
                      <a:r>
                        <a:rPr lang="en-US" sz="1400" b="1" u="none" strike="noStrike" dirty="0">
                          <a:effectLst/>
                        </a:rPr>
                        <a:t>/Isi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17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17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22240532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04800" y="3429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Geserkan</a:t>
            </a:r>
            <a:r>
              <a:rPr lang="en-US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data</a:t>
            </a:r>
          </a:p>
        </p:txBody>
      </p:sp>
      <p:sp>
        <p:nvSpPr>
          <p:cNvPr id="17" name="Right Arrow 16"/>
          <p:cNvSpPr/>
          <p:nvPr/>
        </p:nvSpPr>
        <p:spPr>
          <a:xfrm rot="5400000">
            <a:off x="4243637" y="4410548"/>
            <a:ext cx="314013" cy="742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24BE95F-222A-4EC7-A70D-DB64DE816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774337"/>
              </p:ext>
            </p:extLst>
          </p:nvPr>
        </p:nvGraphicFramePr>
        <p:xfrm>
          <a:off x="366500" y="5094311"/>
          <a:ext cx="6305550" cy="849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0686">
                  <a:extLst>
                    <a:ext uri="{9D8B030D-6E8A-4147-A177-3AD203B41FA5}">
                      <a16:colId xmlns:a16="http://schemas.microsoft.com/office/drawing/2014/main" val="2757044342"/>
                    </a:ext>
                  </a:extLst>
                </a:gridCol>
                <a:gridCol w="648108">
                  <a:extLst>
                    <a:ext uri="{9D8B030D-6E8A-4147-A177-3AD203B41FA5}">
                      <a16:colId xmlns:a16="http://schemas.microsoft.com/office/drawing/2014/main" val="4294726731"/>
                    </a:ext>
                  </a:extLst>
                </a:gridCol>
                <a:gridCol w="648108">
                  <a:extLst>
                    <a:ext uri="{9D8B030D-6E8A-4147-A177-3AD203B41FA5}">
                      <a16:colId xmlns:a16="http://schemas.microsoft.com/office/drawing/2014/main" val="906554659"/>
                    </a:ext>
                  </a:extLst>
                </a:gridCol>
                <a:gridCol w="648108">
                  <a:extLst>
                    <a:ext uri="{9D8B030D-6E8A-4147-A177-3AD203B41FA5}">
                      <a16:colId xmlns:a16="http://schemas.microsoft.com/office/drawing/2014/main" val="2180274244"/>
                    </a:ext>
                  </a:extLst>
                </a:gridCol>
                <a:gridCol w="648108">
                  <a:extLst>
                    <a:ext uri="{9D8B030D-6E8A-4147-A177-3AD203B41FA5}">
                      <a16:colId xmlns:a16="http://schemas.microsoft.com/office/drawing/2014/main" val="2767222055"/>
                    </a:ext>
                  </a:extLst>
                </a:gridCol>
                <a:gridCol w="648108">
                  <a:extLst>
                    <a:ext uri="{9D8B030D-6E8A-4147-A177-3AD203B41FA5}">
                      <a16:colId xmlns:a16="http://schemas.microsoft.com/office/drawing/2014/main" val="1917393857"/>
                    </a:ext>
                  </a:extLst>
                </a:gridCol>
                <a:gridCol w="648108">
                  <a:extLst>
                    <a:ext uri="{9D8B030D-6E8A-4147-A177-3AD203B41FA5}">
                      <a16:colId xmlns:a16="http://schemas.microsoft.com/office/drawing/2014/main" val="3551613389"/>
                    </a:ext>
                  </a:extLst>
                </a:gridCol>
                <a:gridCol w="648108">
                  <a:extLst>
                    <a:ext uri="{9D8B030D-6E8A-4147-A177-3AD203B41FA5}">
                      <a16:colId xmlns:a16="http://schemas.microsoft.com/office/drawing/2014/main" val="3596134709"/>
                    </a:ext>
                  </a:extLst>
                </a:gridCol>
                <a:gridCol w="648108">
                  <a:extLst>
                    <a:ext uri="{9D8B030D-6E8A-4147-A177-3AD203B41FA5}">
                      <a16:colId xmlns:a16="http://schemas.microsoft.com/office/drawing/2014/main" val="2782118862"/>
                    </a:ext>
                  </a:extLst>
                </a:gridCol>
              </a:tblGrid>
              <a:tr h="42464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 smtClean="0">
                          <a:effectLst/>
                        </a:rPr>
                        <a:t>Indeks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Maks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149206"/>
                  </a:ext>
                </a:extLst>
              </a:tr>
              <a:tr h="42464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Elemen</a:t>
                      </a:r>
                      <a:r>
                        <a:rPr lang="en-US" sz="1400" b="1" u="none" strike="noStrike" dirty="0">
                          <a:effectLst/>
                        </a:rPr>
                        <a:t>/Isi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15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17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22240532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736310" y="505879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BanyakData</a:t>
            </a:r>
            <a:r>
              <a:rPr lang="en-US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: 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02244" y="5477899"/>
            <a:ext cx="590078" cy="4657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0713" y="4724400"/>
            <a:ext cx="355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Simpan</a:t>
            </a:r>
            <a:r>
              <a:rPr lang="en-US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data </a:t>
            </a:r>
            <a:r>
              <a:rPr lang="en-US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baru</a:t>
            </a:r>
            <a:r>
              <a:rPr lang="en-US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di </a:t>
            </a:r>
            <a:r>
              <a:rPr lang="en-US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posisi</a:t>
            </a:r>
            <a:r>
              <a:rPr lang="en-US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sisip</a:t>
            </a:r>
            <a:endParaRPr lang="en-US" b="1" dirty="0">
              <a:solidFill>
                <a:schemeClr val="tx2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0714" y="2209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Kondisi</a:t>
            </a:r>
            <a:r>
              <a:rPr lang="en-US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Awal</a:t>
            </a:r>
            <a:endParaRPr lang="en-US" b="1" dirty="0">
              <a:solidFill>
                <a:schemeClr val="tx2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4" name="Notched Right Arrow 23"/>
          <p:cNvSpPr/>
          <p:nvPr/>
        </p:nvSpPr>
        <p:spPr>
          <a:xfrm>
            <a:off x="4586026" y="3043637"/>
            <a:ext cx="372186" cy="26834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ranklin Gothic Book" panose="020B0503020102020204" pitchFamily="34" charset="0"/>
            </a:endParaRPr>
          </a:p>
        </p:txBody>
      </p:sp>
      <p:sp>
        <p:nvSpPr>
          <p:cNvPr id="26" name="Notched Right Arrow 25"/>
          <p:cNvSpPr/>
          <p:nvPr/>
        </p:nvSpPr>
        <p:spPr>
          <a:xfrm>
            <a:off x="3909749" y="3043637"/>
            <a:ext cx="372186" cy="26834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ranklin Gothic Book" panose="020B0503020102020204" pitchFamily="34" charset="0"/>
            </a:endParaRPr>
          </a:p>
        </p:txBody>
      </p:sp>
      <p:sp>
        <p:nvSpPr>
          <p:cNvPr id="27" name="Notched Right Arrow 26"/>
          <p:cNvSpPr/>
          <p:nvPr/>
        </p:nvSpPr>
        <p:spPr>
          <a:xfrm>
            <a:off x="3282287" y="3043637"/>
            <a:ext cx="372186" cy="26834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ranklin Gothic Book" panose="020B05030201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439090" y="4178094"/>
            <a:ext cx="1933010" cy="417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38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  <p:bldP spid="7" grpId="0"/>
      <p:bldP spid="8" grpId="0" animBg="1"/>
      <p:bldP spid="10" grpId="0"/>
      <p:bldP spid="13" grpId="0" animBg="1"/>
      <p:bldP spid="16" grpId="0"/>
      <p:bldP spid="17" grpId="0" animBg="1"/>
      <p:bldP spid="21" grpId="0"/>
      <p:bldP spid="12" grpId="0" animBg="1"/>
      <p:bldP spid="22" grpId="0"/>
      <p:bldP spid="23" grpId="0"/>
      <p:bldP spid="24" grpId="0" animBg="1"/>
      <p:bldP spid="26" grpId="0" animBg="1"/>
      <p:bldP spid="27" grpId="0" animBg="1"/>
      <p:bldP spid="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199" y="228600"/>
            <a:ext cx="6604813" cy="653752"/>
          </a:xfrm>
        </p:spPr>
        <p:txBody>
          <a:bodyPr>
            <a:noAutofit/>
          </a:bodyPr>
          <a:lstStyle/>
          <a:p>
            <a:pPr algn="l"/>
            <a:r>
              <a:rPr lang="en-US" b="1" dirty="0" err="1" smtClean="0"/>
              <a:t>Subrutin</a:t>
            </a:r>
            <a:r>
              <a:rPr lang="en-US" b="1" dirty="0" smtClean="0"/>
              <a:t> </a:t>
            </a:r>
            <a:r>
              <a:rPr lang="en-US" b="1" dirty="0" err="1" smtClean="0"/>
              <a:t>Penyisipan</a:t>
            </a:r>
            <a:endParaRPr lang="id-ID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00788" y="1600200"/>
            <a:ext cx="8967012" cy="5029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171700" indent="-2171700"/>
            <a:r>
              <a:rPr lang="id-ID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id-ID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Penyisipan</a:t>
            </a:r>
            <a:r>
              <a:rPr lang="id-ID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d-ID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I/O</a:t>
            </a:r>
            <a:r>
              <a:rPr lang="id-ID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id-ID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ama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id-ID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id-ID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rray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id-ID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ama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id-ID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ype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id-ID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rray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I/O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BanyakData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00" b="1" u="sng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PosisiSisip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DataBaru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tipedata</a:t>
            </a:r>
            <a:r>
              <a:rPr lang="id-ID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d-ID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{I.S: 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</a:t>
            </a:r>
            <a:r>
              <a:rPr lang="en-US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 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</a:t>
            </a:r>
            <a:r>
              <a:rPr lang="en-US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 yang 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akan</a:t>
            </a:r>
            <a:r>
              <a:rPr lang="en-US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disisipkan</a:t>
            </a:r>
            <a:r>
              <a:rPr lang="en-US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sudah terdefinisi}</a:t>
            </a:r>
          </a:p>
          <a:p>
            <a:r>
              <a:rPr lang="id-ID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{F.S: menghasilkan array yang sudah di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sisipkan</a:t>
            </a:r>
            <a:r>
              <a:rPr lang="en-US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satu</a:t>
            </a:r>
            <a:r>
              <a:rPr lang="en-US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pada</a:t>
            </a:r>
            <a:r>
              <a:rPr lang="en-US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posisi</a:t>
            </a:r>
            <a:r>
              <a:rPr lang="en-US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tertentu</a:t>
            </a:r>
            <a:r>
              <a:rPr lang="id-ID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d-ID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Kamus</a:t>
            </a:r>
            <a:r>
              <a:rPr lang="id-ID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id-ID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indeks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endParaRPr lang="id-ID" sz="1300" b="1" u="sng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Algoritma</a:t>
            </a:r>
            <a:r>
              <a:rPr lang="id-ID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3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indent="-742950">
              <a:buNone/>
            </a:pP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00" b="1" u="sng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BanyakData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MaksArray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742950" indent="-228600">
              <a:buNone/>
            </a:pPr>
            <a:r>
              <a:rPr lang="en-US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300" b="1" u="sng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indent="-742950">
              <a:buNone/>
            </a:pP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PosisiSisip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≥ 1) </a:t>
            </a:r>
            <a:r>
              <a:rPr lang="en-US" sz="1300" b="1" u="sng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PosisiSisip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≤ 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BanyakData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857250">
              <a:buNone/>
            </a:pPr>
            <a:r>
              <a:rPr lang="en-US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300" b="1" u="sng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indent="285750">
              <a:buNone/>
            </a:pPr>
            <a:r>
              <a:rPr lang="en-US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indeks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BanyakData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US" sz="1300" b="1" u="sng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downto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PosisiSisip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do</a:t>
            </a:r>
            <a:endParaRPr lang="en-US" sz="1300" b="1" u="sng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742950" indent="-742950">
              <a:buNone/>
            </a:pP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NamaVarArray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(indeks+1) </a:t>
            </a: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NamaVarArray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indeks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pPr marL="742950" indent="285750"/>
            <a:r>
              <a:rPr lang="en-US" sz="1300" b="1" u="sng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Endfor</a:t>
            </a:r>
            <a:endParaRPr lang="en-US" sz="1300" b="1" u="sng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742950" indent="285750"/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NamaVarArray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osisiSisip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DataBaru</a:t>
            </a:r>
            <a:endParaRPr lang="en-US" sz="13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742950" indent="285750"/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BanyakData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BanyakData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+ 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</a:p>
          <a:p>
            <a:pPr marL="742950" indent="114300">
              <a:buNone/>
            </a:pPr>
            <a:r>
              <a:rPr lang="en-US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else</a:t>
            </a:r>
            <a:endParaRPr lang="en-US" sz="1300" b="1" u="sng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742950" indent="-742950">
              <a:buNone/>
            </a:pP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</a:t>
            </a:r>
            <a:r>
              <a:rPr lang="en-US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output</a:t>
            </a: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(“</a:t>
            </a:r>
            <a:r>
              <a:rPr lang="en-US" sz="13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Posisi</a:t>
            </a: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3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sisip</a:t>
            </a: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3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tidak</a:t>
            </a: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valid”)</a:t>
            </a:r>
            <a:endParaRPr lang="en-US" sz="13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742950" indent="-742950">
              <a:buNone/>
            </a:pP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00" b="1" u="sng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300" b="1" u="sng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indent="-742950">
              <a:buNone/>
            </a:pP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</a:t>
            </a:r>
            <a:r>
              <a:rPr lang="en-US" sz="1300" b="1" u="sng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else</a:t>
            </a:r>
          </a:p>
          <a:p>
            <a:pPr marL="742950" indent="-742950">
              <a:buNone/>
            </a:pP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</a:t>
            </a:r>
            <a:r>
              <a:rPr lang="en-US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output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(“Data </a:t>
            </a:r>
            <a:r>
              <a:rPr lang="en-US" sz="13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penuh</a:t>
            </a: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”)</a:t>
            </a:r>
          </a:p>
          <a:p>
            <a:pPr marL="742950" indent="-742950">
              <a:buNone/>
            </a:pP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</a:t>
            </a:r>
            <a:r>
              <a:rPr lang="en-US" sz="1300" b="1" u="sng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endif</a:t>
            </a:r>
            <a:endParaRPr lang="en-US" sz="1300" b="1" u="sng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d-ID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EndProcedure</a:t>
            </a:r>
            <a:endParaRPr lang="id-ID" sz="1300" b="1" u="sng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44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199" y="228600"/>
            <a:ext cx="6604813" cy="653752"/>
          </a:xfrm>
        </p:spPr>
        <p:txBody>
          <a:bodyPr>
            <a:noAutofit/>
          </a:bodyPr>
          <a:lstStyle/>
          <a:p>
            <a:pPr algn="l"/>
            <a:r>
              <a:rPr lang="en-US" sz="3200" b="1" dirty="0" err="1" smtClean="0"/>
              <a:t>Contoh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Subrutin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Penyisipan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(</a:t>
            </a:r>
            <a:r>
              <a:rPr lang="en-US" sz="3200" b="1" dirty="0" err="1" smtClean="0"/>
              <a:t>Algoritma</a:t>
            </a:r>
            <a:r>
              <a:rPr lang="en-US" sz="3200" b="1" dirty="0" smtClean="0"/>
              <a:t>)</a:t>
            </a:r>
            <a:endParaRPr lang="id-ID" sz="32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00788" y="1600200"/>
            <a:ext cx="8967012" cy="5029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171700" indent="-2171700"/>
            <a:r>
              <a:rPr lang="id-ID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id-ID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SisipAngka</a:t>
            </a:r>
            <a:r>
              <a:rPr lang="id-ID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d-ID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I/O</a:t>
            </a:r>
            <a:r>
              <a:rPr lang="id-ID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Angka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ArrayAngka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I/O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BanyakData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00" b="1" u="sng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PosisiSisip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AngkaBaru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id-ID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d-ID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{I.S: 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</a:t>
            </a:r>
            <a:r>
              <a:rPr lang="en-US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 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Angka</a:t>
            </a:r>
            <a:r>
              <a:rPr lang="en-US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</a:t>
            </a:r>
            <a:r>
              <a:rPr lang="en-US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ngka</a:t>
            </a:r>
            <a:r>
              <a:rPr lang="en-US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yang 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akan</a:t>
            </a:r>
            <a:r>
              <a:rPr lang="en-US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disisipkan</a:t>
            </a:r>
            <a:r>
              <a:rPr lang="en-US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sudah terdefinisi}</a:t>
            </a:r>
          </a:p>
          <a:p>
            <a:r>
              <a:rPr lang="id-ID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{F.S: menghasilkan array yang sudah di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sisipkan</a:t>
            </a:r>
            <a:r>
              <a:rPr lang="en-US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satu</a:t>
            </a:r>
            <a:r>
              <a:rPr lang="en-US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pada</a:t>
            </a:r>
            <a:r>
              <a:rPr lang="en-US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posisi</a:t>
            </a:r>
            <a:r>
              <a:rPr lang="en-US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tertentu</a:t>
            </a:r>
            <a:r>
              <a:rPr lang="id-ID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d-ID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Kamus</a:t>
            </a:r>
            <a:r>
              <a:rPr lang="id-ID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id-ID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endParaRPr lang="id-ID" sz="1300" b="1" u="sng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Algoritma</a:t>
            </a:r>
            <a:r>
              <a:rPr lang="id-ID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3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indent="-742950">
              <a:buNone/>
            </a:pP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00" b="1" u="sng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BanyakData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MAKSANGKA) </a:t>
            </a:r>
            <a:endParaRPr lang="en-US" sz="13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indent="-228600">
              <a:buNone/>
            </a:pPr>
            <a:r>
              <a:rPr lang="en-US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300" b="1" u="sng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indent="-742950">
              <a:buNone/>
            </a:pP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PosisiSisip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≥ 1) </a:t>
            </a:r>
            <a:r>
              <a:rPr lang="en-US" sz="1300" b="1" u="sng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PosisiSisip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≤ 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BanyakData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857250">
              <a:buNone/>
            </a:pPr>
            <a:r>
              <a:rPr lang="en-US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300" b="1" u="sng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indent="407988">
              <a:buNone/>
            </a:pPr>
            <a:r>
              <a:rPr lang="en-US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BanyakData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US" sz="1300" b="1" u="sng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downto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PosisiSisip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do</a:t>
            </a:r>
            <a:endParaRPr lang="en-US" sz="1300" b="1" u="sng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742950" indent="628650">
              <a:buNone/>
            </a:pP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Angka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(i+1) </a:t>
            </a: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Angka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pPr marL="742950" indent="407988"/>
            <a:r>
              <a:rPr lang="en-US" sz="1300" b="1" u="sng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endfor</a:t>
            </a:r>
            <a:endParaRPr lang="en-US" sz="1300" b="1" u="sng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742950" indent="407988"/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Angka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osisiSisip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AngkaBaru</a:t>
            </a:r>
            <a:endParaRPr lang="en-US" sz="13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742950" indent="407988"/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BanyakData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BanyakData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+ 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</a:p>
          <a:p>
            <a:pPr marL="742950" indent="114300">
              <a:buNone/>
            </a:pPr>
            <a:r>
              <a:rPr lang="en-US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else</a:t>
            </a:r>
            <a:endParaRPr lang="en-US" sz="1300" b="1" u="sng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742950" indent="407988">
              <a:buNone/>
            </a:pPr>
            <a:r>
              <a:rPr lang="en-US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output</a:t>
            </a: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(“</a:t>
            </a:r>
            <a:r>
              <a:rPr lang="en-US" sz="13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Posisi</a:t>
            </a: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3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sisip</a:t>
            </a: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3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tidak</a:t>
            </a: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valid”)</a:t>
            </a:r>
            <a:endParaRPr lang="en-US" sz="13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742950" indent="-742950">
              <a:buNone/>
            </a:pP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00" b="1" u="sng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300" b="1" u="sng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indent="-742950">
              <a:buNone/>
            </a:pP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</a:t>
            </a:r>
            <a:r>
              <a:rPr lang="en-US" sz="1300" b="1" u="sng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else</a:t>
            </a:r>
          </a:p>
          <a:p>
            <a:pPr marL="742950" indent="-742950">
              <a:buNone/>
            </a:pP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</a:t>
            </a:r>
            <a:r>
              <a:rPr lang="en-US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output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(“Data </a:t>
            </a:r>
            <a:r>
              <a:rPr lang="en-US" sz="13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penuh</a:t>
            </a: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”)</a:t>
            </a:r>
          </a:p>
          <a:p>
            <a:pPr marL="742950" indent="-742950">
              <a:buNone/>
            </a:pP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</a:t>
            </a:r>
            <a:r>
              <a:rPr lang="en-US" sz="1300" b="1" u="sng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endif</a:t>
            </a:r>
            <a:endParaRPr lang="en-US" sz="1300" b="1" u="sng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d-ID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EndProcedure</a:t>
            </a:r>
            <a:endParaRPr lang="id-ID" sz="1300" b="1" u="sng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40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199" y="228600"/>
            <a:ext cx="6604813" cy="653752"/>
          </a:xfrm>
        </p:spPr>
        <p:txBody>
          <a:bodyPr>
            <a:noAutofit/>
          </a:bodyPr>
          <a:lstStyle/>
          <a:p>
            <a:pPr algn="l"/>
            <a:r>
              <a:rPr lang="en-US" sz="3200" b="1" dirty="0" err="1" smtClean="0"/>
              <a:t>Contoh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Subrutin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Penyisipan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(Program Pascal)</a:t>
            </a:r>
            <a:endParaRPr lang="id-ID" sz="32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00788" y="1371600"/>
            <a:ext cx="8967012" cy="5486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005013" indent="-2005013"/>
            <a:r>
              <a:rPr lang="en-US" sz="1300" b="1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</a:t>
            </a:r>
            <a:r>
              <a:rPr lang="id-ID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rocedure </a:t>
            </a:r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SisipAngka</a:t>
            </a:r>
            <a:r>
              <a:rPr lang="id-ID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id-ID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Angka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: </a:t>
            </a:r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ArrayAngka</a:t>
            </a:r>
            <a:r>
              <a:rPr lang="en-US" sz="1300" b="1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BanyakData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: integer; </a:t>
            </a:r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PosisiSisip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: integer; </a:t>
            </a:r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AngkaBaru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: integer</a:t>
            </a:r>
            <a:r>
              <a:rPr lang="id-ID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id-ID" sz="1300" b="1" dirty="0" smtClean="0">
              <a:solidFill>
                <a:schemeClr val="tx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d-ID" sz="13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{I.S: </a:t>
            </a:r>
            <a:r>
              <a:rPr lang="en-US" sz="13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elemen</a:t>
            </a:r>
            <a:r>
              <a:rPr lang="en-US" sz="13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array </a:t>
            </a:r>
            <a:r>
              <a:rPr lang="en-US" sz="13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Angka</a:t>
            </a:r>
            <a:r>
              <a:rPr lang="en-US" sz="13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dan</a:t>
            </a:r>
            <a:r>
              <a:rPr lang="en-US" sz="13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en-US" sz="13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ngka</a:t>
            </a:r>
            <a:r>
              <a:rPr lang="en-US" sz="13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yang </a:t>
            </a:r>
            <a:r>
              <a:rPr lang="en-US" sz="13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akan</a:t>
            </a:r>
            <a:r>
              <a:rPr lang="en-US" sz="13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disisipkan</a:t>
            </a:r>
            <a:r>
              <a:rPr lang="en-US" sz="13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d-ID" sz="13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sudah terdefinisi}</a:t>
            </a:r>
          </a:p>
          <a:p>
            <a:r>
              <a:rPr lang="id-ID" sz="13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{F.S: menghasilkan array yang sudah di</a:t>
            </a:r>
            <a:r>
              <a:rPr lang="en-US" sz="13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sisipkan</a:t>
            </a:r>
            <a:r>
              <a:rPr lang="en-US" sz="13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satu</a:t>
            </a:r>
            <a:r>
              <a:rPr lang="en-US" sz="13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data </a:t>
            </a:r>
            <a:r>
              <a:rPr lang="en-US" sz="13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pada</a:t>
            </a:r>
            <a:r>
              <a:rPr lang="en-US" sz="13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posisi</a:t>
            </a:r>
            <a:r>
              <a:rPr lang="en-US" sz="13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tertentu</a:t>
            </a:r>
            <a:r>
              <a:rPr lang="id-ID" sz="13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endParaRPr lang="id-ID" sz="1300" b="1" dirty="0" smtClean="0">
              <a:solidFill>
                <a:schemeClr val="tx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d-ID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: integer;</a:t>
            </a:r>
            <a:endParaRPr lang="id-ID" sz="1300" b="1" dirty="0">
              <a:solidFill>
                <a:schemeClr val="tx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begin</a:t>
            </a:r>
          </a:p>
          <a:p>
            <a:pPr marL="742950" indent="-742950">
              <a:buNone/>
            </a:pPr>
            <a:r>
              <a:rPr lang="en-US" sz="1300" b="1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300" b="1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 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BanyakData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 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MAKSANGKA) </a:t>
            </a:r>
            <a:endParaRPr lang="en-US" sz="1300" b="1" dirty="0" smtClean="0">
              <a:solidFill>
                <a:schemeClr val="tx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42950" indent="-228600">
              <a:buNone/>
            </a:pPr>
            <a:r>
              <a:rPr lang="en-US" sz="1300" b="1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hen</a:t>
            </a:r>
          </a:p>
          <a:p>
            <a:pPr marL="742950" indent="-228600">
              <a:buNone/>
            </a:pP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begin</a:t>
            </a:r>
            <a:endParaRPr lang="en-US" sz="1300" b="1" dirty="0">
              <a:solidFill>
                <a:schemeClr val="tx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42950" indent="-742950">
              <a:buNone/>
            </a:pPr>
            <a:r>
              <a:rPr lang="en-US" sz="1300" b="1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if (</a:t>
            </a:r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PosisiSisip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&gt;= 1) </a:t>
            </a:r>
            <a:r>
              <a:rPr lang="en-US" sz="1300" b="1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 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PosisiSisip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&lt;= </a:t>
            </a:r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BanyakData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</a:p>
          <a:p>
            <a:pPr marL="857250">
              <a:buNone/>
            </a:pPr>
            <a:r>
              <a:rPr lang="en-US" sz="1300" b="1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hen</a:t>
            </a:r>
          </a:p>
          <a:p>
            <a:pPr marL="857250">
              <a:buNone/>
            </a:pP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begin</a:t>
            </a:r>
            <a:endParaRPr lang="en-US" sz="1300" b="1" dirty="0">
              <a:solidFill>
                <a:schemeClr val="tx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42950" indent="285750">
              <a:buNone/>
            </a:pP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 </a:t>
            </a:r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:= </a:t>
            </a:r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BanyakData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downto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PosisiSisip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do</a:t>
            </a:r>
            <a:endParaRPr lang="en-US" sz="1300" b="1" dirty="0">
              <a:solidFill>
                <a:schemeClr val="tx2"/>
              </a:solidFill>
              <a:latin typeface="Consolas" panose="020B06090202040302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742950" indent="-742950">
              <a:buNone/>
            </a:pPr>
            <a:r>
              <a:rPr lang="en-US" sz="1300" b="1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Angka</a:t>
            </a:r>
            <a:r>
              <a:rPr lang="en-US" sz="1300" b="1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i+1</a:t>
            </a:r>
            <a:r>
              <a:rPr lang="en-US" sz="1300" b="1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]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:= </a:t>
            </a:r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Angka</a:t>
            </a:r>
            <a:r>
              <a:rPr lang="en-US" sz="1300" b="1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</a:t>
            </a:r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sz="1300" b="1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]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;</a:t>
            </a:r>
          </a:p>
          <a:p>
            <a:pPr marL="742950" indent="285750"/>
            <a:endParaRPr lang="en-US" sz="1300" b="1" dirty="0" smtClean="0">
              <a:solidFill>
                <a:schemeClr val="tx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42950" indent="285750"/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Angka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</a:t>
            </a:r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osisiSisip</a:t>
            </a:r>
            <a:r>
              <a:rPr lang="en-US" sz="1300" b="1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:= </a:t>
            </a:r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AngkaBaru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;</a:t>
            </a:r>
          </a:p>
          <a:p>
            <a:pPr marL="742950" indent="285750"/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BanyakData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:= </a:t>
            </a:r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BanyakData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300" b="1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+ 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1;</a:t>
            </a:r>
          </a:p>
          <a:p>
            <a:pPr marL="742950" indent="112713"/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end</a:t>
            </a:r>
          </a:p>
          <a:p>
            <a:pPr marL="742950" indent="114300">
              <a:buNone/>
            </a:pP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else</a:t>
            </a:r>
            <a:endParaRPr lang="en-US" sz="1300" b="1" dirty="0">
              <a:solidFill>
                <a:schemeClr val="tx2"/>
              </a:solidFill>
              <a:latin typeface="Consolas" panose="020B06090202040302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1031875">
              <a:buNone/>
            </a:pP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write(‘</a:t>
            </a:r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Posisi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300" b="1" dirty="0" err="1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sisip</a:t>
            </a:r>
            <a:r>
              <a:rPr lang="en-US" sz="1300" b="1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300" b="1" dirty="0" err="1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tidak</a:t>
            </a:r>
            <a:r>
              <a:rPr lang="en-US" sz="1300" b="1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valid’);</a:t>
            </a:r>
            <a:endParaRPr lang="en-US" sz="1300" b="1" dirty="0">
              <a:solidFill>
                <a:schemeClr val="tx2"/>
              </a:solidFill>
              <a:latin typeface="Consolas" panose="020B06090202040302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515938" indent="-515938">
              <a:buNone/>
            </a:pPr>
            <a:r>
              <a:rPr lang="en-US" sz="1300" b="1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</a:t>
            </a:r>
            <a:endParaRPr lang="en-US" sz="1300" b="1" dirty="0">
              <a:solidFill>
                <a:schemeClr val="tx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42950" indent="-742950">
              <a:buNone/>
            </a:pPr>
            <a:r>
              <a:rPr lang="en-US" sz="1300" b="1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else</a:t>
            </a:r>
          </a:p>
          <a:p>
            <a:pPr marL="742950" indent="-742950">
              <a:buNone/>
            </a:pPr>
            <a:r>
              <a:rPr lang="en-US" sz="1300" b="1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write(‘Data </a:t>
            </a:r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penuh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’);</a:t>
            </a:r>
            <a:endParaRPr lang="en-US" sz="1300" b="1" dirty="0">
              <a:solidFill>
                <a:schemeClr val="tx2"/>
              </a:solidFill>
              <a:latin typeface="Consolas" panose="020B06090202040302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buNone/>
            </a:pPr>
            <a:r>
              <a:rPr lang="en-US" sz="1300" b="1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nd;</a:t>
            </a:r>
            <a:endParaRPr lang="id-ID" sz="1300" b="1" dirty="0">
              <a:solidFill>
                <a:schemeClr val="tx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3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Penghapusan</a:t>
            </a:r>
            <a:r>
              <a:rPr lang="en-US" dirty="0" smtClean="0"/>
              <a:t> </a:t>
            </a:r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9575"/>
            <a:ext cx="8610600" cy="5026025"/>
          </a:xfrm>
        </p:spPr>
        <p:txBody>
          <a:bodyPr/>
          <a:lstStyle/>
          <a:p>
            <a:r>
              <a:rPr lang="en-US" sz="2600" b="1" dirty="0" err="1">
                <a:solidFill>
                  <a:schemeClr val="tx2"/>
                </a:solidFill>
              </a:rPr>
              <a:t>Penghapusan</a:t>
            </a:r>
            <a:r>
              <a:rPr lang="en-US" sz="2600" b="1" dirty="0">
                <a:solidFill>
                  <a:schemeClr val="tx2"/>
                </a:solidFill>
              </a:rPr>
              <a:t> </a:t>
            </a:r>
            <a:r>
              <a:rPr lang="en-US" sz="2600" b="1" dirty="0" smtClean="0">
                <a:solidFill>
                  <a:schemeClr val="tx2"/>
                </a:solidFill>
              </a:rPr>
              <a:t>data </a:t>
            </a:r>
            <a:r>
              <a:rPr lang="en-US" sz="2600" b="1" dirty="0" err="1">
                <a:solidFill>
                  <a:schemeClr val="tx2"/>
                </a:solidFill>
              </a:rPr>
              <a:t>adalah</a:t>
            </a:r>
            <a:r>
              <a:rPr lang="en-US" sz="2600" b="1" dirty="0">
                <a:solidFill>
                  <a:schemeClr val="tx2"/>
                </a:solidFill>
              </a:rPr>
              <a:t> proses </a:t>
            </a:r>
            <a:r>
              <a:rPr lang="en-US" sz="2600" b="1" dirty="0" err="1">
                <a:solidFill>
                  <a:schemeClr val="tx2"/>
                </a:solidFill>
              </a:rPr>
              <a:t>menghilangkan</a:t>
            </a:r>
            <a:r>
              <a:rPr lang="en-US" sz="2600" b="1" dirty="0">
                <a:solidFill>
                  <a:schemeClr val="tx2"/>
                </a:solidFill>
              </a:rPr>
              <a:t> </a:t>
            </a:r>
            <a:r>
              <a:rPr lang="en-US" sz="2600" b="1" dirty="0" err="1">
                <a:solidFill>
                  <a:schemeClr val="tx2"/>
                </a:solidFill>
              </a:rPr>
              <a:t>sebuah</a:t>
            </a:r>
            <a:r>
              <a:rPr lang="en-US" sz="2600" b="1" dirty="0">
                <a:solidFill>
                  <a:schemeClr val="tx2"/>
                </a:solidFill>
              </a:rPr>
              <a:t> </a:t>
            </a:r>
            <a:r>
              <a:rPr lang="en-US" sz="2600" b="1" dirty="0" err="1">
                <a:solidFill>
                  <a:schemeClr val="tx2"/>
                </a:solidFill>
              </a:rPr>
              <a:t>elemen</a:t>
            </a:r>
            <a:r>
              <a:rPr lang="en-US" sz="2600" b="1" dirty="0">
                <a:solidFill>
                  <a:schemeClr val="tx2"/>
                </a:solidFill>
              </a:rPr>
              <a:t> yang </a:t>
            </a:r>
            <a:r>
              <a:rPr lang="en-US" sz="2600" b="1" dirty="0" err="1">
                <a:solidFill>
                  <a:schemeClr val="tx2"/>
                </a:solidFill>
              </a:rPr>
              <a:t>sudah</a:t>
            </a:r>
            <a:r>
              <a:rPr lang="en-US" sz="2600" b="1" dirty="0">
                <a:solidFill>
                  <a:schemeClr val="tx2"/>
                </a:solidFill>
              </a:rPr>
              <a:t> </a:t>
            </a:r>
            <a:r>
              <a:rPr lang="en-US" sz="2600" b="1" dirty="0" err="1">
                <a:solidFill>
                  <a:schemeClr val="tx2"/>
                </a:solidFill>
              </a:rPr>
              <a:t>ada</a:t>
            </a:r>
            <a:r>
              <a:rPr lang="en-US" sz="2600" b="1" dirty="0">
                <a:solidFill>
                  <a:schemeClr val="tx2"/>
                </a:solidFill>
              </a:rPr>
              <a:t> </a:t>
            </a:r>
            <a:r>
              <a:rPr lang="en-US" sz="2600" b="1" dirty="0" err="1">
                <a:solidFill>
                  <a:schemeClr val="tx2"/>
                </a:solidFill>
              </a:rPr>
              <a:t>dalam</a:t>
            </a:r>
            <a:r>
              <a:rPr lang="en-US" sz="2600" b="1" dirty="0">
                <a:solidFill>
                  <a:schemeClr val="tx2"/>
                </a:solidFill>
              </a:rPr>
              <a:t> array</a:t>
            </a:r>
            <a:r>
              <a:rPr lang="en-US" sz="2600" b="1" dirty="0"/>
              <a:t>.</a:t>
            </a:r>
          </a:p>
          <a:p>
            <a:r>
              <a:rPr lang="en-US" sz="2600" b="1" dirty="0">
                <a:solidFill>
                  <a:schemeClr val="tx2"/>
                </a:solidFill>
              </a:rPr>
              <a:t>Ada 3 </a:t>
            </a:r>
            <a:r>
              <a:rPr lang="en-US" sz="2600" b="1" dirty="0" err="1">
                <a:solidFill>
                  <a:schemeClr val="tx2"/>
                </a:solidFill>
              </a:rPr>
              <a:t>cara</a:t>
            </a:r>
            <a:r>
              <a:rPr lang="en-US" sz="2600" b="1" dirty="0">
                <a:solidFill>
                  <a:schemeClr val="tx2"/>
                </a:solidFill>
              </a:rPr>
              <a:t> </a:t>
            </a:r>
            <a:r>
              <a:rPr lang="en-US" sz="2600" b="1" dirty="0" err="1">
                <a:solidFill>
                  <a:schemeClr val="tx2"/>
                </a:solidFill>
              </a:rPr>
              <a:t>melakukan</a:t>
            </a:r>
            <a:r>
              <a:rPr lang="en-US" sz="2600" b="1" dirty="0">
                <a:solidFill>
                  <a:schemeClr val="tx2"/>
                </a:solidFill>
              </a:rPr>
              <a:t> </a:t>
            </a:r>
            <a:r>
              <a:rPr lang="en-US" sz="2600" b="1" dirty="0" err="1">
                <a:solidFill>
                  <a:schemeClr val="tx2"/>
                </a:solidFill>
              </a:rPr>
              <a:t>penghapusan</a:t>
            </a:r>
            <a:r>
              <a:rPr lang="en-US" sz="2600" b="1" dirty="0">
                <a:solidFill>
                  <a:schemeClr val="tx2"/>
                </a:solidFill>
              </a:rPr>
              <a:t> data</a:t>
            </a:r>
          </a:p>
          <a:p>
            <a:pPr lvl="1"/>
            <a:r>
              <a:rPr lang="en-US" sz="2200" b="1" dirty="0" err="1"/>
              <a:t>Penghapusan</a:t>
            </a:r>
            <a:r>
              <a:rPr lang="en-US" sz="2200" b="1" dirty="0"/>
              <a:t> data di </a:t>
            </a:r>
            <a:r>
              <a:rPr lang="en-US" sz="2200" b="1" dirty="0" err="1"/>
              <a:t>posisi</a:t>
            </a:r>
            <a:r>
              <a:rPr lang="en-US" sz="2200" b="1" dirty="0"/>
              <a:t> data </a:t>
            </a:r>
            <a:r>
              <a:rPr lang="en-US" sz="2200" b="1" dirty="0" err="1"/>
              <a:t>awal</a:t>
            </a:r>
            <a:r>
              <a:rPr lang="en-US" sz="2200" b="1" dirty="0"/>
              <a:t> (</a:t>
            </a:r>
            <a:r>
              <a:rPr lang="en-US" sz="2200" b="1" dirty="0" err="1"/>
              <a:t>beban</a:t>
            </a:r>
            <a:r>
              <a:rPr lang="en-US" sz="2200" b="1" dirty="0"/>
              <a:t> </a:t>
            </a:r>
            <a:r>
              <a:rPr lang="en-US" sz="2200" b="1" dirty="0" err="1"/>
              <a:t>komputasi</a:t>
            </a:r>
            <a:r>
              <a:rPr lang="en-US" sz="2200" b="1" dirty="0"/>
              <a:t> paling </a:t>
            </a:r>
            <a:r>
              <a:rPr lang="en-US" sz="2200" b="1" dirty="0" err="1"/>
              <a:t>banyak</a:t>
            </a:r>
            <a:r>
              <a:rPr lang="en-US" sz="2200" b="1" dirty="0"/>
              <a:t> </a:t>
            </a:r>
            <a:r>
              <a:rPr lang="en-US" sz="2200" b="1" dirty="0" err="1"/>
              <a:t>karena</a:t>
            </a:r>
            <a:r>
              <a:rPr lang="en-US" sz="2200" b="1" dirty="0"/>
              <a:t> </a:t>
            </a:r>
            <a:r>
              <a:rPr lang="en-US" sz="2200" b="1" dirty="0" err="1"/>
              <a:t>melibatkan</a:t>
            </a:r>
            <a:r>
              <a:rPr lang="en-US" sz="2200" b="1" dirty="0"/>
              <a:t> </a:t>
            </a:r>
            <a:r>
              <a:rPr lang="en-US" sz="2200" b="1" dirty="0" err="1"/>
              <a:t>pergeseran</a:t>
            </a:r>
            <a:r>
              <a:rPr lang="en-US" sz="2200" b="1" dirty="0"/>
              <a:t> </a:t>
            </a:r>
            <a:r>
              <a:rPr lang="en-US" sz="2200" b="1" dirty="0" err="1"/>
              <a:t>sebanyak</a:t>
            </a:r>
            <a:r>
              <a:rPr lang="en-US" sz="2200" b="1" dirty="0"/>
              <a:t> </a:t>
            </a:r>
            <a:r>
              <a:rPr lang="en-US" sz="2200" b="1" dirty="0" err="1"/>
              <a:t>BanyakData</a:t>
            </a:r>
            <a:r>
              <a:rPr lang="en-US" sz="2200" b="1" dirty="0"/>
              <a:t> – 1).</a:t>
            </a:r>
          </a:p>
          <a:p>
            <a:pPr lvl="1"/>
            <a:r>
              <a:rPr lang="en-US" sz="2200" b="1" dirty="0" err="1"/>
              <a:t>Penghapusan</a:t>
            </a:r>
            <a:r>
              <a:rPr lang="en-US" sz="2200" b="1" dirty="0"/>
              <a:t> data di </a:t>
            </a:r>
            <a:r>
              <a:rPr lang="en-US" sz="2200" b="1" dirty="0" err="1"/>
              <a:t>posisi</a:t>
            </a:r>
            <a:r>
              <a:rPr lang="en-US" sz="2200" b="1" dirty="0"/>
              <a:t> data </a:t>
            </a:r>
            <a:r>
              <a:rPr lang="en-US" sz="2200" b="1" dirty="0" err="1"/>
              <a:t>tengah</a:t>
            </a:r>
            <a:r>
              <a:rPr lang="en-US" sz="2200" b="1" dirty="0"/>
              <a:t> (</a:t>
            </a:r>
            <a:r>
              <a:rPr lang="en-US" sz="2200" b="1" dirty="0" err="1"/>
              <a:t>beban</a:t>
            </a:r>
            <a:r>
              <a:rPr lang="en-US" sz="2200" b="1" dirty="0"/>
              <a:t> </a:t>
            </a:r>
            <a:r>
              <a:rPr lang="en-US" sz="2200" b="1" dirty="0" err="1"/>
              <a:t>komputasi</a:t>
            </a:r>
            <a:r>
              <a:rPr lang="en-US" sz="2200" b="1" dirty="0"/>
              <a:t> </a:t>
            </a:r>
            <a:r>
              <a:rPr lang="en-US" sz="2200" b="1" dirty="0" err="1"/>
              <a:t>agak</a:t>
            </a:r>
            <a:r>
              <a:rPr lang="en-US" sz="2200" b="1" dirty="0"/>
              <a:t> </a:t>
            </a:r>
            <a:r>
              <a:rPr lang="en-US" sz="2200" b="1" dirty="0" err="1"/>
              <a:t>banyak</a:t>
            </a:r>
            <a:r>
              <a:rPr lang="en-US" sz="2200" b="1" dirty="0"/>
              <a:t> </a:t>
            </a:r>
            <a:r>
              <a:rPr lang="en-US" sz="2200" b="1" dirty="0" err="1"/>
              <a:t>karena</a:t>
            </a:r>
            <a:r>
              <a:rPr lang="en-US" sz="2200" b="1" dirty="0"/>
              <a:t> </a:t>
            </a:r>
            <a:r>
              <a:rPr lang="en-US" sz="2200" b="1" dirty="0" err="1"/>
              <a:t>melibatkan</a:t>
            </a:r>
            <a:r>
              <a:rPr lang="en-US" sz="2200" b="1" dirty="0"/>
              <a:t> </a:t>
            </a:r>
            <a:r>
              <a:rPr lang="en-US" sz="2200" b="1" dirty="0" err="1"/>
              <a:t>pergeseran</a:t>
            </a:r>
            <a:r>
              <a:rPr lang="en-US" sz="2200" b="1" dirty="0"/>
              <a:t>)</a:t>
            </a:r>
          </a:p>
          <a:p>
            <a:pPr lvl="1"/>
            <a:r>
              <a:rPr lang="en-US" sz="2200" b="1" dirty="0" err="1"/>
              <a:t>Penghapusan</a:t>
            </a:r>
            <a:r>
              <a:rPr lang="en-US" sz="2200" b="1" dirty="0"/>
              <a:t> data di </a:t>
            </a:r>
            <a:r>
              <a:rPr lang="en-US" sz="2200" b="1" dirty="0" err="1"/>
              <a:t>posisi</a:t>
            </a:r>
            <a:r>
              <a:rPr lang="en-US" sz="2200" b="1" dirty="0"/>
              <a:t> data </a:t>
            </a:r>
            <a:r>
              <a:rPr lang="en-US" sz="2200" b="1" dirty="0" err="1"/>
              <a:t>akhir</a:t>
            </a:r>
            <a:r>
              <a:rPr lang="en-US" sz="2200" b="1" dirty="0"/>
              <a:t> (</a:t>
            </a:r>
            <a:r>
              <a:rPr lang="en-US" sz="2200" b="1" dirty="0" err="1"/>
              <a:t>beban</a:t>
            </a:r>
            <a:r>
              <a:rPr lang="en-US" sz="2200" b="1" dirty="0"/>
              <a:t> </a:t>
            </a:r>
            <a:r>
              <a:rPr lang="en-US" sz="2200" b="1" dirty="0" err="1"/>
              <a:t>komputasi</a:t>
            </a:r>
            <a:r>
              <a:rPr lang="en-US" sz="2200" b="1" dirty="0"/>
              <a:t> paling </a:t>
            </a:r>
            <a:r>
              <a:rPr lang="en-US" sz="2200" b="1" dirty="0" err="1"/>
              <a:t>ringan</a:t>
            </a:r>
            <a:r>
              <a:rPr lang="en-US" sz="2200" b="1" dirty="0"/>
              <a:t> </a:t>
            </a:r>
            <a:r>
              <a:rPr lang="en-US" sz="2200" b="1" dirty="0" err="1"/>
              <a:t>karena</a:t>
            </a:r>
            <a:r>
              <a:rPr lang="en-US" sz="2200" b="1" dirty="0"/>
              <a:t> </a:t>
            </a:r>
            <a:r>
              <a:rPr lang="en-US" sz="2200" b="1" dirty="0" err="1"/>
              <a:t>tidak</a:t>
            </a:r>
            <a:r>
              <a:rPr lang="en-US" sz="2200" b="1" dirty="0"/>
              <a:t> </a:t>
            </a:r>
            <a:r>
              <a:rPr lang="en-US" sz="2200" b="1" dirty="0" err="1"/>
              <a:t>ada</a:t>
            </a:r>
            <a:r>
              <a:rPr lang="en-US" sz="2200" b="1" dirty="0"/>
              <a:t> </a:t>
            </a:r>
            <a:r>
              <a:rPr lang="en-US" sz="2200" b="1" dirty="0" err="1"/>
              <a:t>pergeseran</a:t>
            </a:r>
            <a:r>
              <a:rPr lang="en-US" sz="2200" b="1" dirty="0" smtClean="0"/>
              <a:t>)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982820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DF2489-F9A4-4459-ACF0-2B8A6D7A1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dirty="0">
                <a:latin typeface="Franklin Gothic Book" panose="020B0503020102020204" pitchFamily="34" charset="0"/>
              </a:rPr>
              <a:t>Array </a:t>
            </a:r>
            <a:r>
              <a:rPr lang="en-US" sz="2200" b="1" dirty="0" err="1">
                <a:latin typeface="Franklin Gothic Book" panose="020B0503020102020204" pitchFamily="34" charset="0"/>
              </a:rPr>
              <a:t>harus</a:t>
            </a:r>
            <a:r>
              <a:rPr lang="en-US" sz="2200" b="1" dirty="0">
                <a:latin typeface="Franklin Gothic Book" panose="020B0503020102020204" pitchFamily="34" charset="0"/>
              </a:rPr>
              <a:t> </a:t>
            </a:r>
            <a:r>
              <a:rPr lang="en-US" sz="2200" b="1" dirty="0" err="1">
                <a:latin typeface="Franklin Gothic Book" panose="020B0503020102020204" pitchFamily="34" charset="0"/>
              </a:rPr>
              <a:t>memiliki</a:t>
            </a:r>
            <a:r>
              <a:rPr lang="en-US" sz="2200" b="1" dirty="0">
                <a:latin typeface="Franklin Gothic Book" panose="020B0503020102020204" pitchFamily="34" charset="0"/>
              </a:rPr>
              <a:t> </a:t>
            </a:r>
            <a:r>
              <a:rPr lang="en-US" sz="2200" b="1" dirty="0" err="1">
                <a:latin typeface="Franklin Gothic Book" panose="020B0503020102020204" pitchFamily="34" charset="0"/>
              </a:rPr>
              <a:t>dimensi</a:t>
            </a:r>
            <a:r>
              <a:rPr lang="en-US" sz="2200" b="1" dirty="0">
                <a:latin typeface="Franklin Gothic Book" panose="020B0503020102020204" pitchFamily="34" charset="0"/>
              </a:rPr>
              <a:t>.</a:t>
            </a:r>
          </a:p>
          <a:p>
            <a:r>
              <a:rPr lang="en-US" sz="2200" b="1" dirty="0" err="1" smtClean="0">
                <a:latin typeface="Franklin Gothic Book" panose="020B0503020102020204" pitchFamily="34" charset="0"/>
              </a:rPr>
              <a:t>Dimensi</a:t>
            </a:r>
            <a:r>
              <a:rPr lang="en-US" sz="2200" b="1" dirty="0" smtClean="0">
                <a:latin typeface="Franklin Gothic Book" panose="020B0503020102020204" pitchFamily="34" charset="0"/>
              </a:rPr>
              <a:t> Array:</a:t>
            </a:r>
            <a:endParaRPr lang="en-US" sz="2200" b="1" dirty="0">
              <a:latin typeface="Franklin Gothic Book" panose="020B0503020102020204" pitchFamily="34" charset="0"/>
            </a:endParaRPr>
          </a:p>
          <a:p>
            <a:pPr lvl="1"/>
            <a:r>
              <a:rPr lang="en-US" sz="2200" b="1" dirty="0">
                <a:latin typeface="Franklin Gothic Book" panose="020B0503020102020204" pitchFamily="34" charset="0"/>
              </a:rPr>
              <a:t>Array 1 </a:t>
            </a:r>
            <a:r>
              <a:rPr lang="en-US" sz="2200" b="1" dirty="0" err="1">
                <a:latin typeface="Franklin Gothic Book" panose="020B0503020102020204" pitchFamily="34" charset="0"/>
              </a:rPr>
              <a:t>dimensi</a:t>
            </a:r>
            <a:endParaRPr lang="en-US" sz="2200" b="1" dirty="0">
              <a:latin typeface="Franklin Gothic Book" panose="020B0503020102020204" pitchFamily="34" charset="0"/>
            </a:endParaRPr>
          </a:p>
          <a:p>
            <a:pPr lvl="1"/>
            <a:r>
              <a:rPr lang="en-US" sz="2200" b="1" dirty="0">
                <a:latin typeface="Franklin Gothic Book" panose="020B0503020102020204" pitchFamily="34" charset="0"/>
              </a:rPr>
              <a:t>Array </a:t>
            </a:r>
            <a:r>
              <a:rPr lang="en-US" sz="2200" b="1" dirty="0" err="1">
                <a:latin typeface="Franklin Gothic Book" panose="020B0503020102020204" pitchFamily="34" charset="0"/>
              </a:rPr>
              <a:t>multidimensi</a:t>
            </a:r>
            <a:r>
              <a:rPr lang="en-US" sz="2200" b="1" dirty="0">
                <a:latin typeface="Franklin Gothic Book" panose="020B0503020102020204" pitchFamily="34" charset="0"/>
              </a:rPr>
              <a:t> (2 </a:t>
            </a:r>
            <a:r>
              <a:rPr lang="en-US" sz="2200" b="1" dirty="0" err="1">
                <a:latin typeface="Franklin Gothic Book" panose="020B0503020102020204" pitchFamily="34" charset="0"/>
              </a:rPr>
              <a:t>dimensi</a:t>
            </a:r>
            <a:r>
              <a:rPr lang="en-US" sz="2200" b="1" dirty="0">
                <a:latin typeface="Franklin Gothic Book" panose="020B0503020102020204" pitchFamily="34" charset="0"/>
              </a:rPr>
              <a:t>, 3 </a:t>
            </a:r>
            <a:r>
              <a:rPr lang="en-US" sz="2200" b="1" dirty="0" err="1">
                <a:latin typeface="Franklin Gothic Book" panose="020B0503020102020204" pitchFamily="34" charset="0"/>
              </a:rPr>
              <a:t>dimensi</a:t>
            </a:r>
            <a:r>
              <a:rPr lang="en-US" sz="2200" b="1" dirty="0">
                <a:latin typeface="Franklin Gothic Book" panose="020B0503020102020204" pitchFamily="34" charset="0"/>
              </a:rPr>
              <a:t> </a:t>
            </a:r>
            <a:r>
              <a:rPr lang="en-US" sz="2200" b="1" dirty="0" err="1">
                <a:latin typeface="Franklin Gothic Book" panose="020B0503020102020204" pitchFamily="34" charset="0"/>
              </a:rPr>
              <a:t>atau</a:t>
            </a:r>
            <a:r>
              <a:rPr lang="en-US" sz="2200" b="1" dirty="0">
                <a:latin typeface="Franklin Gothic Book" panose="020B0503020102020204" pitchFamily="34" charset="0"/>
              </a:rPr>
              <a:t> </a:t>
            </a:r>
            <a:r>
              <a:rPr lang="en-US" sz="2200" b="1" dirty="0" err="1">
                <a:latin typeface="Franklin Gothic Book" panose="020B0503020102020204" pitchFamily="34" charset="0"/>
              </a:rPr>
              <a:t>lebih</a:t>
            </a:r>
            <a:r>
              <a:rPr lang="en-US" sz="2200" b="1" dirty="0">
                <a:latin typeface="Franklin Gothic Book" panose="020B0503020102020204" pitchFamily="34" charset="0"/>
              </a:rPr>
              <a:t>)</a:t>
            </a:r>
          </a:p>
          <a:p>
            <a:pPr marL="34290" indent="0">
              <a:buNone/>
            </a:pPr>
            <a:endParaRPr lang="en-US" sz="2200" b="1" dirty="0">
              <a:latin typeface="Franklin Gothic Book" panose="020B05030201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9B0A47-0E21-46F1-9252-492E3D06C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smtClean="0"/>
              <a:t>Array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0A2E6D-BA8D-4EEA-84A9-A305C60D4E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3216778"/>
            <a:ext cx="5143500" cy="27203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30156F-8C9E-46D3-A09D-2EB3C84818F7}"/>
              </a:ext>
            </a:extLst>
          </p:cNvPr>
          <p:cNvSpPr txBox="1"/>
          <p:nvPr/>
        </p:nvSpPr>
        <p:spPr>
          <a:xfrm>
            <a:off x="762000" y="5710535"/>
            <a:ext cx="48736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Sumber</a:t>
            </a:r>
            <a:r>
              <a:rPr lang="en-US" sz="1200" dirty="0"/>
              <a:t> Gambar : https://miro.medium.com/max/1400/1*X0Dg7QfSYtWhSAu-afi8-g.png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DB6559-B1F1-4CCA-8938-D1B96053FB7E}"/>
              </a:ext>
            </a:extLst>
          </p:cNvPr>
          <p:cNvSpPr txBox="1"/>
          <p:nvPr/>
        </p:nvSpPr>
        <p:spPr>
          <a:xfrm>
            <a:off x="5635672" y="3884465"/>
            <a:ext cx="3336878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dirty="0"/>
              <a:t>Di dunia </a:t>
            </a:r>
            <a:r>
              <a:rPr lang="en-US" dirty="0" err="1"/>
              <a:t>matematik</a:t>
            </a:r>
            <a:r>
              <a:rPr lang="en-US" dirty="0"/>
              <a:t>, array 2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b="1" dirty="0" err="1"/>
              <a:t>M</a:t>
            </a:r>
            <a:r>
              <a:rPr lang="en-US" b="1" dirty="0" err="1" smtClean="0"/>
              <a:t>atriks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393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  <p:bldP spid="9" grpId="0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Penghapusan</a:t>
            </a:r>
            <a:r>
              <a:rPr lang="en-US" dirty="0" smtClean="0"/>
              <a:t> </a:t>
            </a:r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4775"/>
            <a:ext cx="8382000" cy="525462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Algoritma</a:t>
            </a: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penghapusan</a:t>
            </a: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data di </a:t>
            </a:r>
            <a:r>
              <a:rPr lang="en-US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posisi</a:t>
            </a: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tertentu</a:t>
            </a: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adalah</a:t>
            </a: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/>
              <a:t>:</a:t>
            </a:r>
          </a:p>
          <a:p>
            <a:pPr marL="457200" lvl="1" indent="-457200">
              <a:buSzPct val="100000"/>
              <a:buFont typeface="+mj-lt"/>
              <a:buAutoNum type="arabicPeriod"/>
              <a:tabLst>
                <a:tab pos="457200" algn="l"/>
              </a:tabLst>
            </a:pPr>
            <a:r>
              <a:rPr lang="en-US" sz="1900" b="1" dirty="0" err="1">
                <a:solidFill>
                  <a:schemeClr val="tx2"/>
                </a:solidFill>
              </a:rPr>
              <a:t>Periksa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err="1">
                <a:solidFill>
                  <a:schemeClr val="tx2"/>
                </a:solidFill>
              </a:rPr>
              <a:t>apakah</a:t>
            </a:r>
            <a:r>
              <a:rPr lang="en-US" sz="1900" b="1" dirty="0">
                <a:solidFill>
                  <a:schemeClr val="tx2"/>
                </a:solidFill>
              </a:rPr>
              <a:t> array </a:t>
            </a:r>
            <a:r>
              <a:rPr lang="en-US" sz="1900" b="1" dirty="0" err="1">
                <a:solidFill>
                  <a:schemeClr val="tx2"/>
                </a:solidFill>
              </a:rPr>
              <a:t>memiliki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err="1">
                <a:solidFill>
                  <a:schemeClr val="tx2"/>
                </a:solidFill>
              </a:rPr>
              <a:t>elemen</a:t>
            </a:r>
            <a:r>
              <a:rPr lang="en-US" sz="1900" b="1" dirty="0">
                <a:solidFill>
                  <a:schemeClr val="tx2"/>
                </a:solidFill>
              </a:rPr>
              <a:t>. </a:t>
            </a:r>
            <a:r>
              <a:rPr lang="en-US" sz="1900" b="1" dirty="0" err="1">
                <a:solidFill>
                  <a:schemeClr val="tx2"/>
                </a:solidFill>
              </a:rPr>
              <a:t>Ini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err="1">
                <a:solidFill>
                  <a:schemeClr val="tx2"/>
                </a:solidFill>
              </a:rPr>
              <a:t>dilakukan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err="1">
                <a:solidFill>
                  <a:schemeClr val="tx2"/>
                </a:solidFill>
              </a:rPr>
              <a:t>dengan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err="1">
                <a:solidFill>
                  <a:schemeClr val="tx2"/>
                </a:solidFill>
              </a:rPr>
              <a:t>memeriksa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err="1" smtClean="0">
                <a:solidFill>
                  <a:schemeClr val="tx2"/>
                </a:solidFill>
              </a:rPr>
              <a:t>variabel</a:t>
            </a:r>
            <a:r>
              <a:rPr lang="en-US" sz="1900" b="1" dirty="0" smtClean="0">
                <a:solidFill>
                  <a:schemeClr val="tx2"/>
                </a:solidFill>
              </a:rPr>
              <a:t> </a:t>
            </a:r>
            <a:r>
              <a:rPr lang="en-US" sz="1900" b="1" dirty="0" err="1">
                <a:solidFill>
                  <a:schemeClr val="tx2"/>
                </a:solidFill>
              </a:rPr>
              <a:t>BanyakData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err="1">
                <a:solidFill>
                  <a:schemeClr val="tx2"/>
                </a:solidFill>
              </a:rPr>
              <a:t>apakah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err="1">
                <a:solidFill>
                  <a:schemeClr val="tx2"/>
                </a:solidFill>
              </a:rPr>
              <a:t>lebih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err="1">
                <a:solidFill>
                  <a:schemeClr val="tx2"/>
                </a:solidFill>
              </a:rPr>
              <a:t>dari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smtClean="0">
                <a:solidFill>
                  <a:schemeClr val="tx2"/>
                </a:solidFill>
              </a:rPr>
              <a:t>1. </a:t>
            </a:r>
            <a:r>
              <a:rPr lang="en-US" sz="1900" b="1" dirty="0" err="1">
                <a:solidFill>
                  <a:schemeClr val="tx2"/>
                </a:solidFill>
              </a:rPr>
              <a:t>Jika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err="1">
                <a:solidFill>
                  <a:schemeClr val="tx2"/>
                </a:solidFill>
              </a:rPr>
              <a:t>tidak</a:t>
            </a:r>
            <a:r>
              <a:rPr lang="en-US" sz="1900" b="1" dirty="0">
                <a:solidFill>
                  <a:schemeClr val="tx2"/>
                </a:solidFill>
              </a:rPr>
              <a:t> (array </a:t>
            </a:r>
            <a:r>
              <a:rPr lang="en-US" sz="1900" b="1" dirty="0" err="1">
                <a:solidFill>
                  <a:schemeClr val="tx2"/>
                </a:solidFill>
              </a:rPr>
              <a:t>masih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err="1">
                <a:solidFill>
                  <a:schemeClr val="tx2"/>
                </a:solidFill>
              </a:rPr>
              <a:t>kosong</a:t>
            </a:r>
            <a:r>
              <a:rPr lang="en-US" sz="1900" b="1" dirty="0">
                <a:solidFill>
                  <a:schemeClr val="tx2"/>
                </a:solidFill>
              </a:rPr>
              <a:t>) </a:t>
            </a:r>
            <a:r>
              <a:rPr lang="en-US" sz="1900" b="1" dirty="0" err="1">
                <a:solidFill>
                  <a:schemeClr val="tx2"/>
                </a:solidFill>
              </a:rPr>
              <a:t>maka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err="1">
                <a:solidFill>
                  <a:schemeClr val="tx2"/>
                </a:solidFill>
              </a:rPr>
              <a:t>tuliskan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err="1">
                <a:solidFill>
                  <a:schemeClr val="tx2"/>
                </a:solidFill>
              </a:rPr>
              <a:t>pesan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err="1">
                <a:solidFill>
                  <a:schemeClr val="tx2"/>
                </a:solidFill>
              </a:rPr>
              <a:t>bahwa</a:t>
            </a:r>
            <a:r>
              <a:rPr lang="en-US" sz="1900" b="1" dirty="0">
                <a:solidFill>
                  <a:schemeClr val="tx2"/>
                </a:solidFill>
              </a:rPr>
              <a:t> “Data </a:t>
            </a:r>
            <a:r>
              <a:rPr lang="en-US" sz="1900" b="1" dirty="0" err="1">
                <a:solidFill>
                  <a:schemeClr val="tx2"/>
                </a:solidFill>
              </a:rPr>
              <a:t>Kosong</a:t>
            </a:r>
            <a:r>
              <a:rPr lang="en-US" sz="1900" b="1" dirty="0">
                <a:solidFill>
                  <a:schemeClr val="tx2"/>
                </a:solidFill>
              </a:rPr>
              <a:t>”, </a:t>
            </a:r>
            <a:r>
              <a:rPr lang="en-US" sz="1900" b="1" dirty="0" err="1">
                <a:solidFill>
                  <a:schemeClr val="tx2"/>
                </a:solidFill>
              </a:rPr>
              <a:t>tetapi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err="1">
                <a:solidFill>
                  <a:schemeClr val="tx2"/>
                </a:solidFill>
              </a:rPr>
              <a:t>jika</a:t>
            </a:r>
            <a:r>
              <a:rPr lang="en-US" sz="1900" b="1" dirty="0">
                <a:solidFill>
                  <a:schemeClr val="tx2"/>
                </a:solidFill>
              </a:rPr>
              <a:t> array </a:t>
            </a:r>
            <a:r>
              <a:rPr lang="en-US" sz="1900" b="1" dirty="0" err="1">
                <a:solidFill>
                  <a:schemeClr val="tx2"/>
                </a:solidFill>
              </a:rPr>
              <a:t>tidak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err="1">
                <a:solidFill>
                  <a:schemeClr val="tx2"/>
                </a:solidFill>
              </a:rPr>
              <a:t>kosong</a:t>
            </a:r>
            <a:r>
              <a:rPr lang="en-US" sz="1900" b="1" dirty="0">
                <a:solidFill>
                  <a:schemeClr val="tx2"/>
                </a:solidFill>
              </a:rPr>
              <a:t> (</a:t>
            </a:r>
            <a:r>
              <a:rPr lang="en-US" sz="1900" b="1" dirty="0" err="1">
                <a:solidFill>
                  <a:schemeClr val="tx2"/>
                </a:solidFill>
              </a:rPr>
              <a:t>memiliki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err="1">
                <a:solidFill>
                  <a:schemeClr val="tx2"/>
                </a:solidFill>
              </a:rPr>
              <a:t>elemen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err="1">
                <a:solidFill>
                  <a:schemeClr val="tx2"/>
                </a:solidFill>
              </a:rPr>
              <a:t>atau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smtClean="0">
                <a:solidFill>
                  <a:schemeClr val="tx2"/>
                </a:solidFill>
              </a:rPr>
              <a:t>BanyakData≠0</a:t>
            </a:r>
            <a:r>
              <a:rPr lang="en-US" sz="1900" b="1" dirty="0">
                <a:solidFill>
                  <a:schemeClr val="tx2"/>
                </a:solidFill>
              </a:rPr>
              <a:t>) </a:t>
            </a:r>
            <a:r>
              <a:rPr lang="en-US" sz="1900" b="1" dirty="0" err="1">
                <a:solidFill>
                  <a:schemeClr val="tx2"/>
                </a:solidFill>
              </a:rPr>
              <a:t>maka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err="1">
                <a:solidFill>
                  <a:schemeClr val="tx2"/>
                </a:solidFill>
              </a:rPr>
              <a:t>lakukan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err="1">
                <a:solidFill>
                  <a:schemeClr val="tx2"/>
                </a:solidFill>
              </a:rPr>
              <a:t>langkah</a:t>
            </a:r>
            <a:r>
              <a:rPr lang="en-US" sz="1900" b="1" dirty="0">
                <a:solidFill>
                  <a:schemeClr val="tx2"/>
                </a:solidFill>
              </a:rPr>
              <a:t> 2 </a:t>
            </a:r>
            <a:r>
              <a:rPr lang="en-US" sz="1900" b="1" dirty="0" err="1">
                <a:solidFill>
                  <a:schemeClr val="tx2"/>
                </a:solidFill>
              </a:rPr>
              <a:t>s.d.</a:t>
            </a:r>
            <a:r>
              <a:rPr lang="en-US" sz="1900" b="1" dirty="0">
                <a:solidFill>
                  <a:schemeClr val="tx2"/>
                </a:solidFill>
              </a:rPr>
              <a:t> 5.</a:t>
            </a:r>
          </a:p>
          <a:p>
            <a:pPr marL="457200" lvl="1" indent="-457200">
              <a:buSzPct val="100000"/>
              <a:buFont typeface="+mj-lt"/>
              <a:buAutoNum type="arabicPeriod"/>
              <a:tabLst>
                <a:tab pos="457200" algn="l"/>
              </a:tabLst>
            </a:pPr>
            <a:r>
              <a:rPr lang="en-US" sz="1900" b="1" dirty="0" err="1">
                <a:solidFill>
                  <a:schemeClr val="tx2"/>
                </a:solidFill>
              </a:rPr>
              <a:t>Jika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err="1">
                <a:solidFill>
                  <a:schemeClr val="tx2"/>
                </a:solidFill>
              </a:rPr>
              <a:t>posisi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err="1">
                <a:solidFill>
                  <a:schemeClr val="tx2"/>
                </a:solidFill>
              </a:rPr>
              <a:t>hapus</a:t>
            </a:r>
            <a:r>
              <a:rPr lang="en-US" sz="1900" b="1" dirty="0">
                <a:solidFill>
                  <a:schemeClr val="tx2"/>
                </a:solidFill>
              </a:rPr>
              <a:t> di </a:t>
            </a:r>
            <a:r>
              <a:rPr lang="en-US" sz="1900" b="1" dirty="0" err="1">
                <a:solidFill>
                  <a:schemeClr val="tx2"/>
                </a:solidFill>
              </a:rPr>
              <a:t>posisi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err="1">
                <a:solidFill>
                  <a:schemeClr val="tx2"/>
                </a:solidFill>
              </a:rPr>
              <a:t>akhir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smtClean="0">
                <a:solidFill>
                  <a:schemeClr val="tx2"/>
                </a:solidFill>
              </a:rPr>
              <a:t>(</a:t>
            </a:r>
            <a:r>
              <a:rPr lang="en-US" sz="1900" b="1" dirty="0" err="1" smtClean="0">
                <a:solidFill>
                  <a:schemeClr val="tx2"/>
                </a:solidFill>
              </a:rPr>
              <a:t>BanyakData</a:t>
            </a:r>
            <a:r>
              <a:rPr lang="en-US" sz="1900" b="1" dirty="0" smtClean="0">
                <a:solidFill>
                  <a:schemeClr val="tx2"/>
                </a:solidFill>
              </a:rPr>
              <a:t>) </a:t>
            </a:r>
            <a:r>
              <a:rPr lang="en-US" sz="1900" b="1" dirty="0" err="1">
                <a:solidFill>
                  <a:schemeClr val="tx2"/>
                </a:solidFill>
              </a:rPr>
              <a:t>maka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err="1">
                <a:solidFill>
                  <a:schemeClr val="tx2"/>
                </a:solidFill>
              </a:rPr>
              <a:t>lanjutkan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err="1">
                <a:solidFill>
                  <a:schemeClr val="tx2"/>
                </a:solidFill>
              </a:rPr>
              <a:t>ke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err="1">
                <a:solidFill>
                  <a:schemeClr val="tx2"/>
                </a:solidFill>
              </a:rPr>
              <a:t>langkah</a:t>
            </a:r>
            <a:r>
              <a:rPr lang="en-US" sz="1900" b="1" dirty="0">
                <a:solidFill>
                  <a:schemeClr val="tx2"/>
                </a:solidFill>
              </a:rPr>
              <a:t> 4 </a:t>
            </a:r>
            <a:r>
              <a:rPr lang="en-US" sz="1900" b="1" dirty="0" err="1">
                <a:solidFill>
                  <a:schemeClr val="tx2"/>
                </a:solidFill>
              </a:rPr>
              <a:t>dan</a:t>
            </a:r>
            <a:r>
              <a:rPr lang="en-US" sz="1900" b="1" dirty="0">
                <a:solidFill>
                  <a:schemeClr val="tx2"/>
                </a:solidFill>
              </a:rPr>
              <a:t> 5. </a:t>
            </a:r>
            <a:r>
              <a:rPr lang="en-US" sz="1900" b="1" dirty="0" err="1">
                <a:solidFill>
                  <a:schemeClr val="tx2"/>
                </a:solidFill>
              </a:rPr>
              <a:t>Tetapi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err="1">
                <a:solidFill>
                  <a:schemeClr val="tx2"/>
                </a:solidFill>
              </a:rPr>
              <a:t>jika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err="1">
                <a:solidFill>
                  <a:schemeClr val="tx2"/>
                </a:solidFill>
              </a:rPr>
              <a:t>penghapusan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err="1">
                <a:solidFill>
                  <a:schemeClr val="tx2"/>
                </a:solidFill>
              </a:rPr>
              <a:t>dilakukan</a:t>
            </a:r>
            <a:r>
              <a:rPr lang="en-US" sz="1900" b="1" dirty="0">
                <a:solidFill>
                  <a:schemeClr val="tx2"/>
                </a:solidFill>
              </a:rPr>
              <a:t> di </a:t>
            </a:r>
            <a:r>
              <a:rPr lang="en-US" sz="1900" b="1" dirty="0" err="1">
                <a:solidFill>
                  <a:schemeClr val="tx2"/>
                </a:solidFill>
              </a:rPr>
              <a:t>posisi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err="1">
                <a:solidFill>
                  <a:schemeClr val="tx2"/>
                </a:solidFill>
              </a:rPr>
              <a:t>sebelum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err="1">
                <a:solidFill>
                  <a:schemeClr val="tx2"/>
                </a:solidFill>
              </a:rPr>
              <a:t>posisi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err="1">
                <a:solidFill>
                  <a:schemeClr val="tx2"/>
                </a:solidFill>
              </a:rPr>
              <a:t>akhir</a:t>
            </a:r>
            <a:r>
              <a:rPr lang="en-US" sz="1900" b="1" dirty="0">
                <a:solidFill>
                  <a:schemeClr val="tx2"/>
                </a:solidFill>
              </a:rPr>
              <a:t> (</a:t>
            </a:r>
            <a:r>
              <a:rPr lang="en-US" sz="1900" b="1" dirty="0" err="1" smtClean="0">
                <a:solidFill>
                  <a:schemeClr val="tx2"/>
                </a:solidFill>
              </a:rPr>
              <a:t>indeks</a:t>
            </a:r>
            <a:r>
              <a:rPr lang="en-US" sz="1900" b="1" dirty="0" smtClean="0">
                <a:solidFill>
                  <a:schemeClr val="tx2"/>
                </a:solidFill>
              </a:rPr>
              <a:t> </a:t>
            </a:r>
            <a:r>
              <a:rPr lang="en-US" sz="1900" b="1" dirty="0" err="1" smtClean="0">
                <a:solidFill>
                  <a:schemeClr val="tx2"/>
                </a:solidFill>
              </a:rPr>
              <a:t>ke</a:t>
            </a:r>
            <a:r>
              <a:rPr lang="en-US" sz="1900" b="1" dirty="0" smtClean="0">
                <a:solidFill>
                  <a:schemeClr val="tx2"/>
                </a:solidFill>
              </a:rPr>
              <a:t> 1 </a:t>
            </a:r>
            <a:r>
              <a:rPr lang="en-US" sz="1900" b="1" dirty="0" err="1">
                <a:solidFill>
                  <a:schemeClr val="tx2"/>
                </a:solidFill>
              </a:rPr>
              <a:t>s.d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err="1" smtClean="0">
                <a:solidFill>
                  <a:schemeClr val="tx2"/>
                </a:solidFill>
              </a:rPr>
              <a:t>BanyakData</a:t>
            </a:r>
            <a:r>
              <a:rPr lang="en-US" sz="1900" b="1" dirty="0" smtClean="0">
                <a:solidFill>
                  <a:schemeClr val="tx2"/>
                </a:solidFill>
              </a:rPr>
              <a:t>) </a:t>
            </a:r>
            <a:r>
              <a:rPr lang="en-US" sz="1900" b="1" dirty="0" err="1">
                <a:solidFill>
                  <a:schemeClr val="tx2"/>
                </a:solidFill>
              </a:rPr>
              <a:t>maka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err="1">
                <a:solidFill>
                  <a:schemeClr val="tx2"/>
                </a:solidFill>
              </a:rPr>
              <a:t>lakukan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err="1">
                <a:solidFill>
                  <a:schemeClr val="tx2"/>
                </a:solidFill>
              </a:rPr>
              <a:t>Langkah</a:t>
            </a:r>
            <a:r>
              <a:rPr lang="en-US" sz="1900" b="1" dirty="0">
                <a:solidFill>
                  <a:schemeClr val="tx2"/>
                </a:solidFill>
              </a:rPr>
              <a:t> 3 (</a:t>
            </a:r>
            <a:r>
              <a:rPr lang="en-US" sz="1900" b="1" dirty="0" err="1">
                <a:solidFill>
                  <a:schemeClr val="tx2"/>
                </a:solidFill>
              </a:rPr>
              <a:t>pergeseran</a:t>
            </a:r>
            <a:r>
              <a:rPr lang="en-US" sz="1900" b="1" dirty="0">
                <a:solidFill>
                  <a:schemeClr val="tx2"/>
                </a:solidFill>
              </a:rPr>
              <a:t> data)</a:t>
            </a:r>
          </a:p>
          <a:p>
            <a:pPr marL="457200" lvl="1" indent="-457200">
              <a:buSzPct val="100000"/>
              <a:buFont typeface="+mj-lt"/>
              <a:buAutoNum type="arabicPeriod"/>
              <a:tabLst>
                <a:tab pos="457200" algn="l"/>
              </a:tabLst>
            </a:pPr>
            <a:r>
              <a:rPr lang="en-US" sz="1900" b="1" dirty="0" err="1">
                <a:solidFill>
                  <a:schemeClr val="tx2"/>
                </a:solidFill>
              </a:rPr>
              <a:t>Geserkan</a:t>
            </a:r>
            <a:r>
              <a:rPr lang="en-US" sz="1900" b="1" dirty="0">
                <a:solidFill>
                  <a:schemeClr val="tx2"/>
                </a:solidFill>
              </a:rPr>
              <a:t> data di </a:t>
            </a:r>
            <a:r>
              <a:rPr lang="en-US" sz="1900" b="1" dirty="0" err="1">
                <a:solidFill>
                  <a:schemeClr val="tx2"/>
                </a:solidFill>
              </a:rPr>
              <a:t>posisi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err="1">
                <a:solidFill>
                  <a:schemeClr val="tx2"/>
                </a:solidFill>
              </a:rPr>
              <a:t>setelah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err="1">
                <a:solidFill>
                  <a:schemeClr val="tx2"/>
                </a:solidFill>
              </a:rPr>
              <a:t>posisi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err="1">
                <a:solidFill>
                  <a:schemeClr val="tx2"/>
                </a:solidFill>
              </a:rPr>
              <a:t>hapus</a:t>
            </a:r>
            <a:r>
              <a:rPr lang="en-US" sz="1900" b="1" dirty="0">
                <a:solidFill>
                  <a:schemeClr val="tx2"/>
                </a:solidFill>
              </a:rPr>
              <a:t> (</a:t>
            </a:r>
            <a:r>
              <a:rPr lang="en-US" sz="1900" b="1" dirty="0" err="1">
                <a:solidFill>
                  <a:schemeClr val="tx2"/>
                </a:solidFill>
              </a:rPr>
              <a:t>posisi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err="1">
                <a:solidFill>
                  <a:schemeClr val="tx2"/>
                </a:solidFill>
              </a:rPr>
              <a:t>hapus</a:t>
            </a:r>
            <a:r>
              <a:rPr lang="en-US" sz="1900" b="1" dirty="0">
                <a:solidFill>
                  <a:schemeClr val="tx2"/>
                </a:solidFill>
              </a:rPr>
              <a:t> +1) </a:t>
            </a:r>
            <a:r>
              <a:rPr lang="en-US" sz="1900" b="1" dirty="0" err="1">
                <a:solidFill>
                  <a:schemeClr val="tx2"/>
                </a:solidFill>
              </a:rPr>
              <a:t>sampai</a:t>
            </a:r>
            <a:r>
              <a:rPr lang="en-US" sz="1900" b="1" dirty="0">
                <a:solidFill>
                  <a:schemeClr val="tx2"/>
                </a:solidFill>
              </a:rPr>
              <a:t> data </a:t>
            </a:r>
            <a:r>
              <a:rPr lang="en-US" sz="1900" b="1" dirty="0" err="1">
                <a:solidFill>
                  <a:schemeClr val="tx2"/>
                </a:solidFill>
              </a:rPr>
              <a:t>terakhir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err="1">
                <a:solidFill>
                  <a:schemeClr val="tx2"/>
                </a:solidFill>
              </a:rPr>
              <a:t>ke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err="1">
                <a:solidFill>
                  <a:schemeClr val="tx2"/>
                </a:solidFill>
              </a:rPr>
              <a:t>posisi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err="1">
                <a:solidFill>
                  <a:schemeClr val="tx2"/>
                </a:solidFill>
              </a:rPr>
              <a:t>sebelumnya</a:t>
            </a:r>
            <a:r>
              <a:rPr lang="en-US" sz="1900" b="1" dirty="0">
                <a:solidFill>
                  <a:schemeClr val="tx2"/>
                </a:solidFill>
              </a:rPr>
              <a:t> (</a:t>
            </a:r>
            <a:r>
              <a:rPr lang="en-US" sz="1900" b="1" dirty="0" smtClean="0">
                <a:solidFill>
                  <a:schemeClr val="tx2"/>
                </a:solidFill>
              </a:rPr>
              <a:t>Data(i-1) = Data(</a:t>
            </a:r>
            <a:r>
              <a:rPr lang="en-US" sz="1900" b="1" dirty="0" err="1" smtClean="0">
                <a:solidFill>
                  <a:schemeClr val="tx2"/>
                </a:solidFill>
              </a:rPr>
              <a:t>i</a:t>
            </a:r>
            <a:r>
              <a:rPr lang="en-US" sz="1900" b="1" dirty="0" smtClean="0">
                <a:solidFill>
                  <a:schemeClr val="tx2"/>
                </a:solidFill>
              </a:rPr>
              <a:t>)).</a:t>
            </a:r>
            <a:endParaRPr lang="en-US" sz="1900" b="1" dirty="0">
              <a:solidFill>
                <a:schemeClr val="tx2"/>
              </a:solidFill>
            </a:endParaRPr>
          </a:p>
          <a:p>
            <a:pPr marL="457200" lvl="1" indent="-457200">
              <a:buSzPct val="100000"/>
              <a:buFont typeface="+mj-lt"/>
              <a:buAutoNum type="arabicPeriod"/>
              <a:tabLst>
                <a:tab pos="457200" algn="l"/>
              </a:tabLst>
            </a:pPr>
            <a:r>
              <a:rPr lang="en-US" sz="1900" b="1" dirty="0">
                <a:solidFill>
                  <a:schemeClr val="tx2"/>
                </a:solidFill>
              </a:rPr>
              <a:t>Isi data di </a:t>
            </a:r>
            <a:r>
              <a:rPr lang="en-US" sz="1900" b="1" dirty="0" err="1">
                <a:solidFill>
                  <a:schemeClr val="tx2"/>
                </a:solidFill>
              </a:rPr>
              <a:t>posisi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err="1">
                <a:solidFill>
                  <a:schemeClr val="tx2"/>
                </a:solidFill>
              </a:rPr>
              <a:t>akhir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err="1">
                <a:solidFill>
                  <a:schemeClr val="tx2"/>
                </a:solidFill>
              </a:rPr>
              <a:t>dengan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err="1">
                <a:solidFill>
                  <a:schemeClr val="tx2"/>
                </a:solidFill>
              </a:rPr>
              <a:t>nilai</a:t>
            </a:r>
            <a:r>
              <a:rPr lang="en-US" sz="1900" b="1" dirty="0">
                <a:solidFill>
                  <a:schemeClr val="tx2"/>
                </a:solidFill>
              </a:rPr>
              <a:t> default (</a:t>
            </a:r>
            <a:r>
              <a:rPr lang="en-US" sz="1900" b="1" dirty="0" err="1">
                <a:solidFill>
                  <a:schemeClr val="tx2"/>
                </a:solidFill>
              </a:rPr>
              <a:t>misalnya</a:t>
            </a:r>
            <a:r>
              <a:rPr lang="en-US" sz="1900" b="1" dirty="0">
                <a:solidFill>
                  <a:schemeClr val="tx2"/>
                </a:solidFill>
              </a:rPr>
              <a:t> 0). </a:t>
            </a:r>
            <a:r>
              <a:rPr lang="en-US" sz="1900" b="1" dirty="0" err="1">
                <a:solidFill>
                  <a:schemeClr val="tx2"/>
                </a:solidFill>
              </a:rPr>
              <a:t>Langkah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err="1">
                <a:solidFill>
                  <a:schemeClr val="tx2"/>
                </a:solidFill>
              </a:rPr>
              <a:t>ini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err="1">
                <a:solidFill>
                  <a:schemeClr val="tx2"/>
                </a:solidFill>
              </a:rPr>
              <a:t>sebenarnya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err="1">
                <a:solidFill>
                  <a:schemeClr val="tx2"/>
                </a:solidFill>
              </a:rPr>
              <a:t>langkah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err="1">
                <a:solidFill>
                  <a:schemeClr val="tx2"/>
                </a:solidFill>
              </a:rPr>
              <a:t>opsional</a:t>
            </a:r>
            <a:r>
              <a:rPr lang="en-US" sz="1900" b="1" dirty="0">
                <a:solidFill>
                  <a:schemeClr val="tx2"/>
                </a:solidFill>
              </a:rPr>
              <a:t>, </a:t>
            </a:r>
            <a:r>
              <a:rPr lang="en-US" sz="1900" b="1" dirty="0" err="1">
                <a:solidFill>
                  <a:schemeClr val="tx2"/>
                </a:solidFill>
              </a:rPr>
              <a:t>boleh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err="1">
                <a:solidFill>
                  <a:schemeClr val="tx2"/>
                </a:solidFill>
              </a:rPr>
              <a:t>dilakukan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err="1">
                <a:solidFill>
                  <a:schemeClr val="tx2"/>
                </a:solidFill>
              </a:rPr>
              <a:t>atau</a:t>
            </a:r>
            <a:r>
              <a:rPr lang="en-US" sz="1900" b="1" dirty="0">
                <a:solidFill>
                  <a:schemeClr val="tx2"/>
                </a:solidFill>
              </a:rPr>
              <a:t> </a:t>
            </a:r>
            <a:r>
              <a:rPr lang="en-US" sz="1900" b="1" dirty="0" err="1">
                <a:solidFill>
                  <a:schemeClr val="tx2"/>
                </a:solidFill>
              </a:rPr>
              <a:t>tidak</a:t>
            </a:r>
            <a:r>
              <a:rPr lang="en-US" sz="1900" b="1" dirty="0">
                <a:solidFill>
                  <a:schemeClr val="tx2"/>
                </a:solidFill>
              </a:rPr>
              <a:t>.</a:t>
            </a:r>
          </a:p>
          <a:p>
            <a:pPr marL="457200" lvl="1" indent="-457200">
              <a:buSzPct val="100000"/>
              <a:buFont typeface="+mj-lt"/>
              <a:buAutoNum type="arabicPeriod"/>
              <a:tabLst>
                <a:tab pos="457200" algn="l"/>
              </a:tabLst>
            </a:pPr>
            <a:r>
              <a:rPr lang="en-US" sz="1900" b="1" dirty="0" err="1" smtClean="0">
                <a:solidFill>
                  <a:schemeClr val="tx2"/>
                </a:solidFill>
              </a:rPr>
              <a:t>Banyaknya</a:t>
            </a:r>
            <a:r>
              <a:rPr lang="en-US" sz="1900" b="1" dirty="0" smtClean="0">
                <a:solidFill>
                  <a:schemeClr val="tx2"/>
                </a:solidFill>
              </a:rPr>
              <a:t> data </a:t>
            </a:r>
            <a:r>
              <a:rPr lang="en-US" sz="1900" b="1" dirty="0" err="1">
                <a:solidFill>
                  <a:schemeClr val="tx2"/>
                </a:solidFill>
              </a:rPr>
              <a:t>dikurangi</a:t>
            </a:r>
            <a:r>
              <a:rPr lang="en-US" sz="1900" b="1" dirty="0">
                <a:solidFill>
                  <a:schemeClr val="tx2"/>
                </a:solidFill>
              </a:rPr>
              <a:t> 1.</a:t>
            </a:r>
          </a:p>
        </p:txBody>
      </p:sp>
    </p:spTree>
    <p:extLst>
      <p:ext uri="{BB962C8B-B14F-4D97-AF65-F5344CB8AC3E}">
        <p14:creationId xmlns:p14="http://schemas.microsoft.com/office/powerpoint/2010/main" val="573759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508000" y="1600200"/>
            <a:ext cx="8255000" cy="440740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>
                <a:solidFill>
                  <a:schemeClr val="tx2"/>
                </a:solidFill>
              </a:rPr>
              <a:t>Ilustrasi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</a:rPr>
              <a:t>menghapus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data di </a:t>
            </a:r>
            <a:r>
              <a:rPr lang="en-US" sz="2400" b="1" dirty="0" err="1">
                <a:solidFill>
                  <a:schemeClr val="tx2"/>
                </a:solidFill>
              </a:rPr>
              <a:t>posisi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</a:rPr>
              <a:t>terakhir</a:t>
            </a:r>
            <a:r>
              <a:rPr lang="en-US" sz="2400" b="1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98764" y="2700529"/>
            <a:ext cx="223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tx2"/>
                </a:solidFill>
                <a:latin typeface="+mn-lt"/>
              </a:rPr>
              <a:t>BanyakData</a:t>
            </a:r>
            <a:r>
              <a:rPr lang="en-US" sz="1600" b="1" dirty="0">
                <a:solidFill>
                  <a:schemeClr val="tx2"/>
                </a:solidFill>
                <a:latin typeface="+mn-lt"/>
              </a:rPr>
              <a:t> : 5</a:t>
            </a:r>
          </a:p>
        </p:txBody>
      </p:sp>
      <p:sp>
        <p:nvSpPr>
          <p:cNvPr id="6" name="Right Arrow 5"/>
          <p:cNvSpPr/>
          <p:nvPr/>
        </p:nvSpPr>
        <p:spPr>
          <a:xfrm rot="5400000">
            <a:off x="3133671" y="3770187"/>
            <a:ext cx="711072" cy="55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5715000" y="4621521"/>
            <a:ext cx="223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tx2"/>
                </a:solidFill>
                <a:latin typeface="+mn-lt"/>
              </a:rPr>
              <a:t>BanyakData</a:t>
            </a:r>
            <a:r>
              <a:rPr lang="en-US" sz="1600" b="1" dirty="0">
                <a:solidFill>
                  <a:schemeClr val="tx2"/>
                </a:solidFill>
                <a:latin typeface="+mn-lt"/>
              </a:rPr>
              <a:t> : 4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24BE95F-222A-4EC7-A70D-DB64DE816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51415"/>
              </p:ext>
            </p:extLst>
          </p:nvPr>
        </p:nvGraphicFramePr>
        <p:xfrm>
          <a:off x="856958" y="2606546"/>
          <a:ext cx="4841805" cy="9915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9609">
                  <a:extLst>
                    <a:ext uri="{9D8B030D-6E8A-4147-A177-3AD203B41FA5}">
                      <a16:colId xmlns:a16="http://schemas.microsoft.com/office/drawing/2014/main" val="2757044342"/>
                    </a:ext>
                  </a:extLst>
                </a:gridCol>
                <a:gridCol w="363233">
                  <a:extLst>
                    <a:ext uri="{9D8B030D-6E8A-4147-A177-3AD203B41FA5}">
                      <a16:colId xmlns:a16="http://schemas.microsoft.com/office/drawing/2014/main" val="4294726731"/>
                    </a:ext>
                  </a:extLst>
                </a:gridCol>
                <a:gridCol w="335104">
                  <a:extLst>
                    <a:ext uri="{9D8B030D-6E8A-4147-A177-3AD203B41FA5}">
                      <a16:colId xmlns:a16="http://schemas.microsoft.com/office/drawing/2014/main" val="906554659"/>
                    </a:ext>
                  </a:extLst>
                </a:gridCol>
                <a:gridCol w="387965">
                  <a:extLst>
                    <a:ext uri="{9D8B030D-6E8A-4147-A177-3AD203B41FA5}">
                      <a16:colId xmlns:a16="http://schemas.microsoft.com/office/drawing/2014/main" val="2180274244"/>
                    </a:ext>
                  </a:extLst>
                </a:gridCol>
                <a:gridCol w="387965">
                  <a:extLst>
                    <a:ext uri="{9D8B030D-6E8A-4147-A177-3AD203B41FA5}">
                      <a16:colId xmlns:a16="http://schemas.microsoft.com/office/drawing/2014/main" val="2767222055"/>
                    </a:ext>
                  </a:extLst>
                </a:gridCol>
                <a:gridCol w="387965">
                  <a:extLst>
                    <a:ext uri="{9D8B030D-6E8A-4147-A177-3AD203B41FA5}">
                      <a16:colId xmlns:a16="http://schemas.microsoft.com/office/drawing/2014/main" val="1917393857"/>
                    </a:ext>
                  </a:extLst>
                </a:gridCol>
                <a:gridCol w="387965">
                  <a:extLst>
                    <a:ext uri="{9D8B030D-6E8A-4147-A177-3AD203B41FA5}">
                      <a16:colId xmlns:a16="http://schemas.microsoft.com/office/drawing/2014/main" val="3551613389"/>
                    </a:ext>
                  </a:extLst>
                </a:gridCol>
                <a:gridCol w="543151">
                  <a:extLst>
                    <a:ext uri="{9D8B030D-6E8A-4147-A177-3AD203B41FA5}">
                      <a16:colId xmlns:a16="http://schemas.microsoft.com/office/drawing/2014/main" val="3596134709"/>
                    </a:ext>
                  </a:extLst>
                </a:gridCol>
                <a:gridCol w="1058848">
                  <a:extLst>
                    <a:ext uri="{9D8B030D-6E8A-4147-A177-3AD203B41FA5}">
                      <a16:colId xmlns:a16="http://schemas.microsoft.com/office/drawing/2014/main" val="2782118862"/>
                    </a:ext>
                  </a:extLst>
                </a:gridCol>
              </a:tblGrid>
              <a:tr h="49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Index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smtClean="0">
                          <a:effectLst/>
                        </a:rPr>
                        <a:t>(0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(</a:t>
                      </a:r>
                      <a:r>
                        <a:rPr lang="en-US" sz="1400" b="1" u="none" strike="noStrike" dirty="0" smtClean="0">
                          <a:effectLst/>
                        </a:rPr>
                        <a:t>1)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(</a:t>
                      </a:r>
                      <a:r>
                        <a:rPr lang="en-US" sz="1400" b="1" u="none" strike="noStrike" dirty="0" smtClean="0">
                          <a:effectLst/>
                        </a:rPr>
                        <a:t>2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(</a:t>
                      </a:r>
                      <a:r>
                        <a:rPr lang="en-US" sz="1400" b="1" u="none" strike="noStrike" dirty="0" smtClean="0">
                          <a:effectLst/>
                        </a:rPr>
                        <a:t>3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(</a:t>
                      </a:r>
                      <a:r>
                        <a:rPr lang="en-US" sz="1400" b="1" u="none" strike="noStrike" dirty="0" smtClean="0">
                          <a:effectLst/>
                        </a:rPr>
                        <a:t>4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(</a:t>
                      </a:r>
                      <a:r>
                        <a:rPr lang="en-US" sz="1400" b="1" u="none" strike="noStrike" dirty="0" smtClean="0">
                          <a:effectLst/>
                        </a:rPr>
                        <a:t>5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…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(</a:t>
                      </a:r>
                      <a:r>
                        <a:rPr lang="en-US" sz="1400" b="1" u="none" strike="noStrike" dirty="0" err="1" smtClean="0">
                          <a:effectLst/>
                        </a:rPr>
                        <a:t>MaksArray</a:t>
                      </a:r>
                      <a:r>
                        <a:rPr lang="en-US" sz="1400" b="1" u="none" strike="noStrike" dirty="0" smtClean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149206"/>
                  </a:ext>
                </a:extLst>
              </a:tr>
              <a:tr h="49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Elemen</a:t>
                      </a:r>
                      <a:r>
                        <a:rPr lang="en-US" sz="1400" b="1" u="none" strike="noStrike" dirty="0">
                          <a:effectLst/>
                        </a:rPr>
                        <a:t>/Isi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17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30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240532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1999" y="3849469"/>
            <a:ext cx="2499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Hapus</a:t>
            </a:r>
            <a:r>
              <a:rPr lang="en-US" b="1" dirty="0">
                <a:solidFill>
                  <a:srgbClr val="FF0000"/>
                </a:solidFill>
              </a:rPr>
              <a:t> Data Di </a:t>
            </a:r>
            <a:r>
              <a:rPr lang="en-US" b="1" dirty="0" err="1" smtClean="0">
                <a:solidFill>
                  <a:srgbClr val="FF0000"/>
                </a:solidFill>
              </a:rPr>
              <a:t>Posisi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Terakhir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2162456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+mn-lt"/>
              </a:rPr>
              <a:t>Kondisi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n-lt"/>
              </a:rPr>
              <a:t>Awal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66239" y="4558826"/>
            <a:ext cx="310413" cy="430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2"/>
              </a:solidFill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24BE95F-222A-4EC7-A70D-DB64DE816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466360"/>
              </p:ext>
            </p:extLst>
          </p:nvPr>
        </p:nvGraphicFramePr>
        <p:xfrm>
          <a:off x="856958" y="4528365"/>
          <a:ext cx="4858041" cy="9915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2927">
                  <a:extLst>
                    <a:ext uri="{9D8B030D-6E8A-4147-A177-3AD203B41FA5}">
                      <a16:colId xmlns:a16="http://schemas.microsoft.com/office/drawing/2014/main" val="2757044342"/>
                    </a:ext>
                  </a:extLst>
                </a:gridCol>
                <a:gridCol w="389266">
                  <a:extLst>
                    <a:ext uri="{9D8B030D-6E8A-4147-A177-3AD203B41FA5}">
                      <a16:colId xmlns:a16="http://schemas.microsoft.com/office/drawing/2014/main" val="4294726731"/>
                    </a:ext>
                  </a:extLst>
                </a:gridCol>
                <a:gridCol w="311413">
                  <a:extLst>
                    <a:ext uri="{9D8B030D-6E8A-4147-A177-3AD203B41FA5}">
                      <a16:colId xmlns:a16="http://schemas.microsoft.com/office/drawing/2014/main" val="906554659"/>
                    </a:ext>
                  </a:extLst>
                </a:gridCol>
                <a:gridCol w="389266">
                  <a:extLst>
                    <a:ext uri="{9D8B030D-6E8A-4147-A177-3AD203B41FA5}">
                      <a16:colId xmlns:a16="http://schemas.microsoft.com/office/drawing/2014/main" val="2180274244"/>
                    </a:ext>
                  </a:extLst>
                </a:gridCol>
                <a:gridCol w="389266">
                  <a:extLst>
                    <a:ext uri="{9D8B030D-6E8A-4147-A177-3AD203B41FA5}">
                      <a16:colId xmlns:a16="http://schemas.microsoft.com/office/drawing/2014/main" val="2767222055"/>
                    </a:ext>
                  </a:extLst>
                </a:gridCol>
                <a:gridCol w="389266">
                  <a:extLst>
                    <a:ext uri="{9D8B030D-6E8A-4147-A177-3AD203B41FA5}">
                      <a16:colId xmlns:a16="http://schemas.microsoft.com/office/drawing/2014/main" val="1917393857"/>
                    </a:ext>
                  </a:extLst>
                </a:gridCol>
                <a:gridCol w="389266">
                  <a:extLst>
                    <a:ext uri="{9D8B030D-6E8A-4147-A177-3AD203B41FA5}">
                      <a16:colId xmlns:a16="http://schemas.microsoft.com/office/drawing/2014/main" val="3551613389"/>
                    </a:ext>
                  </a:extLst>
                </a:gridCol>
                <a:gridCol w="544973">
                  <a:extLst>
                    <a:ext uri="{9D8B030D-6E8A-4147-A177-3AD203B41FA5}">
                      <a16:colId xmlns:a16="http://schemas.microsoft.com/office/drawing/2014/main" val="3596134709"/>
                    </a:ext>
                  </a:extLst>
                </a:gridCol>
                <a:gridCol w="1062398">
                  <a:extLst>
                    <a:ext uri="{9D8B030D-6E8A-4147-A177-3AD203B41FA5}">
                      <a16:colId xmlns:a16="http://schemas.microsoft.com/office/drawing/2014/main" val="2782118862"/>
                    </a:ext>
                  </a:extLst>
                </a:gridCol>
              </a:tblGrid>
              <a:tr h="49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Index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smtClean="0">
                          <a:effectLst/>
                        </a:rPr>
                        <a:t>(0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(</a:t>
                      </a:r>
                      <a:r>
                        <a:rPr lang="en-US" sz="1400" b="1" u="none" strike="noStrike" dirty="0" smtClean="0">
                          <a:effectLst/>
                        </a:rPr>
                        <a:t>1)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(</a:t>
                      </a:r>
                      <a:r>
                        <a:rPr lang="en-US" sz="1400" b="1" u="none" strike="noStrike" dirty="0" smtClean="0">
                          <a:effectLst/>
                        </a:rPr>
                        <a:t>2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(</a:t>
                      </a:r>
                      <a:r>
                        <a:rPr lang="en-US" sz="1400" b="1" u="none" strike="noStrike" dirty="0" smtClean="0">
                          <a:effectLst/>
                        </a:rPr>
                        <a:t>3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(</a:t>
                      </a:r>
                      <a:r>
                        <a:rPr lang="en-US" sz="1400" b="1" u="none" strike="noStrike" dirty="0" smtClean="0">
                          <a:effectLst/>
                        </a:rPr>
                        <a:t>4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(</a:t>
                      </a:r>
                      <a:r>
                        <a:rPr lang="en-US" sz="1400" b="1" u="none" strike="noStrike" dirty="0" smtClean="0">
                          <a:effectLst/>
                        </a:rPr>
                        <a:t>5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…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(</a:t>
                      </a:r>
                      <a:r>
                        <a:rPr lang="en-US" sz="1400" b="1" u="none" strike="noStrike" dirty="0" err="1" smtClean="0">
                          <a:effectLst/>
                        </a:rPr>
                        <a:t>MaksArray</a:t>
                      </a:r>
                      <a:r>
                        <a:rPr lang="en-US" sz="1400" b="1" u="none" strike="noStrike" dirty="0" smtClean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149206"/>
                  </a:ext>
                </a:extLst>
              </a:tr>
              <a:tr h="49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Elemen</a:t>
                      </a:r>
                      <a:r>
                        <a:rPr lang="en-US" sz="1400" b="1" u="none" strike="noStrike" dirty="0">
                          <a:effectLst/>
                        </a:rPr>
                        <a:t>/Isi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17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2405320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3305681" y="5092973"/>
            <a:ext cx="425301" cy="4005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0206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/>
      <p:bldP spid="6" grpId="0" animBg="1"/>
      <p:bldP spid="7" grpId="0"/>
      <p:bldP spid="10" grpId="0"/>
      <p:bldP spid="11" grpId="0"/>
      <p:bldP spid="13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508000" y="1295400"/>
            <a:ext cx="8255000" cy="440740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>
                <a:solidFill>
                  <a:schemeClr val="tx2"/>
                </a:solidFill>
              </a:rPr>
              <a:t>Ilustrasi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</a:rPr>
              <a:t>menghapus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data di </a:t>
            </a:r>
            <a:r>
              <a:rPr lang="en-US" sz="2400" b="1" dirty="0" err="1">
                <a:solidFill>
                  <a:schemeClr val="tx2"/>
                </a:solidFill>
              </a:rPr>
              <a:t>posisi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</a:rPr>
              <a:t>tengah</a:t>
            </a:r>
            <a:r>
              <a:rPr lang="en-US" sz="2400" b="1" dirty="0" smtClean="0">
                <a:solidFill>
                  <a:schemeClr val="tx2"/>
                </a:solidFill>
              </a:rPr>
              <a:t> (</a:t>
            </a:r>
            <a:r>
              <a:rPr lang="en-US" sz="2400" b="1" dirty="0" err="1" smtClean="0">
                <a:solidFill>
                  <a:schemeClr val="tx2"/>
                </a:solidFill>
              </a:rPr>
              <a:t>posisi</a:t>
            </a:r>
            <a:r>
              <a:rPr lang="en-US" sz="2400" b="1" dirty="0" smtClean="0">
                <a:solidFill>
                  <a:schemeClr val="tx2"/>
                </a:solidFill>
              </a:rPr>
              <a:t> ke-3)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16364" y="2302819"/>
            <a:ext cx="223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tx2"/>
                </a:solidFill>
                <a:latin typeface="+mn-lt"/>
              </a:rPr>
              <a:t>BanyakData</a:t>
            </a:r>
            <a:r>
              <a:rPr lang="en-US" sz="1600" b="1" dirty="0">
                <a:solidFill>
                  <a:schemeClr val="tx2"/>
                </a:solidFill>
                <a:latin typeface="+mn-lt"/>
              </a:rPr>
              <a:t> : 5</a:t>
            </a:r>
          </a:p>
        </p:txBody>
      </p:sp>
      <p:sp>
        <p:nvSpPr>
          <p:cNvPr id="6" name="Right Arrow 5"/>
          <p:cNvSpPr/>
          <p:nvPr/>
        </p:nvSpPr>
        <p:spPr>
          <a:xfrm rot="5400000">
            <a:off x="4062059" y="3259211"/>
            <a:ext cx="524507" cy="55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6832600" y="5651749"/>
            <a:ext cx="223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tx2"/>
                </a:solidFill>
                <a:latin typeface="+mn-lt"/>
              </a:rPr>
              <a:t>BanyakData</a:t>
            </a:r>
            <a:r>
              <a:rPr lang="en-US" sz="1600" b="1" dirty="0">
                <a:solidFill>
                  <a:schemeClr val="tx2"/>
                </a:solidFill>
                <a:latin typeface="+mn-lt"/>
              </a:rPr>
              <a:t> : 4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24BE95F-222A-4EC7-A70D-DB64DE816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09766"/>
              </p:ext>
            </p:extLst>
          </p:nvPr>
        </p:nvGraphicFramePr>
        <p:xfrm>
          <a:off x="856958" y="2208836"/>
          <a:ext cx="5848642" cy="9915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8042">
                  <a:extLst>
                    <a:ext uri="{9D8B030D-6E8A-4147-A177-3AD203B41FA5}">
                      <a16:colId xmlns:a16="http://schemas.microsoft.com/office/drawing/2014/main" val="275704434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29472673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90655465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18027424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6722205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1739385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55161338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9613470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82118862"/>
                    </a:ext>
                  </a:extLst>
                </a:gridCol>
              </a:tblGrid>
              <a:tr h="49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Index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smtClean="0">
                          <a:effectLst/>
                        </a:rPr>
                        <a:t>(0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(</a:t>
                      </a:r>
                      <a:r>
                        <a:rPr lang="en-US" sz="1400" b="1" u="none" strike="noStrike" dirty="0" smtClean="0">
                          <a:effectLst/>
                        </a:rPr>
                        <a:t>1)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(</a:t>
                      </a:r>
                      <a:r>
                        <a:rPr lang="en-US" sz="1400" b="1" u="none" strike="noStrike" dirty="0" smtClean="0">
                          <a:effectLst/>
                        </a:rPr>
                        <a:t>2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(</a:t>
                      </a:r>
                      <a:r>
                        <a:rPr lang="en-US" sz="1400" b="1" u="none" strike="noStrike" dirty="0" smtClean="0">
                          <a:effectLst/>
                        </a:rPr>
                        <a:t>3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(</a:t>
                      </a:r>
                      <a:r>
                        <a:rPr lang="en-US" sz="1400" b="1" u="none" strike="noStrike" dirty="0" smtClean="0">
                          <a:effectLst/>
                        </a:rPr>
                        <a:t>4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(</a:t>
                      </a:r>
                      <a:r>
                        <a:rPr lang="en-US" sz="1400" b="1" u="none" strike="noStrike" dirty="0" smtClean="0">
                          <a:effectLst/>
                        </a:rPr>
                        <a:t>5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…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(</a:t>
                      </a:r>
                      <a:r>
                        <a:rPr lang="en-US" sz="1400" b="1" u="none" strike="noStrike" dirty="0" err="1" smtClean="0">
                          <a:effectLst/>
                        </a:rPr>
                        <a:t>MaksArray</a:t>
                      </a:r>
                      <a:r>
                        <a:rPr lang="en-US" sz="1400" b="1" u="none" strike="noStrike" dirty="0" smtClean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149206"/>
                  </a:ext>
                </a:extLst>
              </a:tr>
              <a:tr h="49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Elemen</a:t>
                      </a:r>
                      <a:r>
                        <a:rPr lang="en-US" sz="1400" b="1" u="none" strike="noStrike" dirty="0">
                          <a:effectLst/>
                        </a:rPr>
                        <a:t>/Isi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17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30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240532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1999" y="3431775"/>
            <a:ext cx="144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Geser</a:t>
            </a:r>
            <a:r>
              <a:rPr lang="en-US" b="1" dirty="0" smtClean="0">
                <a:solidFill>
                  <a:srgbClr val="FF0000"/>
                </a:solidFill>
              </a:rPr>
              <a:t> Data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1764746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+mn-lt"/>
              </a:rPr>
              <a:t>Kondisi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n-lt"/>
              </a:rPr>
              <a:t>Awal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83839" y="5589054"/>
            <a:ext cx="310413" cy="430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2"/>
              </a:solidFill>
            </a:endParaRPr>
          </a:p>
        </p:txBody>
      </p:sp>
      <p:sp>
        <p:nvSpPr>
          <p:cNvPr id="16" name="Notched Right Arrow 15"/>
          <p:cNvSpPr/>
          <p:nvPr/>
        </p:nvSpPr>
        <p:spPr>
          <a:xfrm rot="10800000">
            <a:off x="3370006" y="2863643"/>
            <a:ext cx="248932" cy="172952"/>
          </a:xfrm>
          <a:prstGeom prst="notched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Notched Right Arrow 16"/>
          <p:cNvSpPr/>
          <p:nvPr/>
        </p:nvSpPr>
        <p:spPr>
          <a:xfrm rot="10800000">
            <a:off x="3907504" y="2866104"/>
            <a:ext cx="268748" cy="170490"/>
          </a:xfrm>
          <a:prstGeom prst="notched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24BE95F-222A-4EC7-A70D-DB64DE816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686236"/>
              </p:ext>
            </p:extLst>
          </p:nvPr>
        </p:nvGraphicFramePr>
        <p:xfrm>
          <a:off x="856958" y="3886200"/>
          <a:ext cx="5848642" cy="9915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8042">
                  <a:extLst>
                    <a:ext uri="{9D8B030D-6E8A-4147-A177-3AD203B41FA5}">
                      <a16:colId xmlns:a16="http://schemas.microsoft.com/office/drawing/2014/main" val="275704434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29472673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90655465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18027424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6722205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1739385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55161338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9613470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82118862"/>
                    </a:ext>
                  </a:extLst>
                </a:gridCol>
              </a:tblGrid>
              <a:tr h="49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Index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smtClean="0">
                          <a:effectLst/>
                        </a:rPr>
                        <a:t>(0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(</a:t>
                      </a:r>
                      <a:r>
                        <a:rPr lang="en-US" sz="1400" b="1" u="none" strike="noStrike" dirty="0" smtClean="0">
                          <a:effectLst/>
                        </a:rPr>
                        <a:t>1)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(</a:t>
                      </a:r>
                      <a:r>
                        <a:rPr lang="en-US" sz="1400" b="1" u="none" strike="noStrike" dirty="0" smtClean="0">
                          <a:effectLst/>
                        </a:rPr>
                        <a:t>2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(</a:t>
                      </a:r>
                      <a:r>
                        <a:rPr lang="en-US" sz="1400" b="1" u="none" strike="noStrike" dirty="0" smtClean="0">
                          <a:effectLst/>
                        </a:rPr>
                        <a:t>3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(</a:t>
                      </a:r>
                      <a:r>
                        <a:rPr lang="en-US" sz="1400" b="1" u="none" strike="noStrike" dirty="0" smtClean="0">
                          <a:effectLst/>
                        </a:rPr>
                        <a:t>4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(</a:t>
                      </a:r>
                      <a:r>
                        <a:rPr lang="en-US" sz="1400" b="1" u="none" strike="noStrike" dirty="0" smtClean="0">
                          <a:effectLst/>
                        </a:rPr>
                        <a:t>5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…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(</a:t>
                      </a:r>
                      <a:r>
                        <a:rPr lang="en-US" sz="1400" b="1" u="none" strike="noStrike" dirty="0" err="1" smtClean="0">
                          <a:effectLst/>
                        </a:rPr>
                        <a:t>MaksArray</a:t>
                      </a:r>
                      <a:r>
                        <a:rPr lang="en-US" sz="1400" b="1" u="none" strike="noStrike" dirty="0" smtClean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149206"/>
                  </a:ext>
                </a:extLst>
              </a:tr>
              <a:tr h="49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Elemen</a:t>
                      </a:r>
                      <a:r>
                        <a:rPr lang="en-US" sz="1400" b="1" u="none" strike="noStrike" dirty="0">
                          <a:effectLst/>
                        </a:rPr>
                        <a:t>/Isi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smtClean="0">
                          <a:effectLst/>
                        </a:rPr>
                        <a:t>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smtClean="0">
                          <a:effectLst/>
                        </a:rPr>
                        <a:t>30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30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2405320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986548" y="4396730"/>
            <a:ext cx="1066800" cy="4005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TextBox 18"/>
          <p:cNvSpPr txBox="1"/>
          <p:nvPr/>
        </p:nvSpPr>
        <p:spPr>
          <a:xfrm>
            <a:off x="6816364" y="3928646"/>
            <a:ext cx="223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tx2"/>
                </a:solidFill>
                <a:latin typeface="+mn-lt"/>
              </a:rPr>
              <a:t>BanyakData</a:t>
            </a:r>
            <a:r>
              <a:rPr lang="en-US" sz="1600" b="1" dirty="0">
                <a:solidFill>
                  <a:schemeClr val="tx2"/>
                </a:solidFill>
                <a:latin typeface="+mn-lt"/>
              </a:rPr>
              <a:t> : 5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24BE95F-222A-4EC7-A70D-DB64DE816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958442"/>
              </p:ext>
            </p:extLst>
          </p:nvPr>
        </p:nvGraphicFramePr>
        <p:xfrm>
          <a:off x="852948" y="5561636"/>
          <a:ext cx="5848642" cy="9915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8042">
                  <a:extLst>
                    <a:ext uri="{9D8B030D-6E8A-4147-A177-3AD203B41FA5}">
                      <a16:colId xmlns:a16="http://schemas.microsoft.com/office/drawing/2014/main" val="275704434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29472673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90655465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18027424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6722205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1739385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55161338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9613470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82118862"/>
                    </a:ext>
                  </a:extLst>
                </a:gridCol>
              </a:tblGrid>
              <a:tr h="49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Index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smtClean="0">
                          <a:effectLst/>
                        </a:rPr>
                        <a:t>(0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(</a:t>
                      </a:r>
                      <a:r>
                        <a:rPr lang="en-US" sz="1400" b="1" u="none" strike="noStrike" dirty="0" smtClean="0">
                          <a:effectLst/>
                        </a:rPr>
                        <a:t>1)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(</a:t>
                      </a:r>
                      <a:r>
                        <a:rPr lang="en-US" sz="1400" b="1" u="none" strike="noStrike" dirty="0" smtClean="0">
                          <a:effectLst/>
                        </a:rPr>
                        <a:t>2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(</a:t>
                      </a:r>
                      <a:r>
                        <a:rPr lang="en-US" sz="1400" b="1" u="none" strike="noStrike" dirty="0" smtClean="0">
                          <a:effectLst/>
                        </a:rPr>
                        <a:t>3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(</a:t>
                      </a:r>
                      <a:r>
                        <a:rPr lang="en-US" sz="1400" b="1" u="none" strike="noStrike" dirty="0" smtClean="0">
                          <a:effectLst/>
                        </a:rPr>
                        <a:t>4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(</a:t>
                      </a:r>
                      <a:r>
                        <a:rPr lang="en-US" sz="1400" b="1" u="none" strike="noStrike" dirty="0" smtClean="0">
                          <a:effectLst/>
                        </a:rPr>
                        <a:t>5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…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(</a:t>
                      </a:r>
                      <a:r>
                        <a:rPr lang="en-US" sz="1400" b="1" u="none" strike="noStrike" dirty="0" err="1" smtClean="0">
                          <a:effectLst/>
                        </a:rPr>
                        <a:t>MaksArray</a:t>
                      </a:r>
                      <a:r>
                        <a:rPr lang="en-US" sz="1400" b="1" u="none" strike="noStrike" dirty="0" smtClean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149206"/>
                  </a:ext>
                </a:extLst>
              </a:tr>
              <a:tr h="49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Elemen</a:t>
                      </a:r>
                      <a:r>
                        <a:rPr lang="en-US" sz="1400" b="1" u="none" strike="noStrike" dirty="0">
                          <a:effectLst/>
                        </a:rPr>
                        <a:t>/Isi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smtClean="0">
                          <a:effectLst/>
                        </a:rPr>
                        <a:t>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smtClean="0">
                          <a:effectLst/>
                        </a:rPr>
                        <a:t>30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smtClean="0">
                          <a:effectLst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240532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72418" y="4876800"/>
            <a:ext cx="328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 smtClean="0">
                <a:solidFill>
                  <a:srgbClr val="FF0000"/>
                </a:solidFill>
                <a:latin typeface="+mn-lt"/>
              </a:rPr>
              <a:t>Kembalikan</a:t>
            </a:r>
            <a:r>
              <a:rPr lang="en-US" sz="18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+mn-lt"/>
              </a:rPr>
              <a:t>ke</a:t>
            </a:r>
            <a:r>
              <a:rPr lang="en-US" sz="18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+mn-lt"/>
              </a:rPr>
              <a:t>harga</a:t>
            </a:r>
            <a:r>
              <a:rPr lang="en-US" sz="18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+mn-lt"/>
              </a:rPr>
              <a:t>awal</a:t>
            </a:r>
            <a:r>
              <a:rPr lang="en-US" sz="1800" b="1" dirty="0" smtClean="0">
                <a:solidFill>
                  <a:srgbClr val="FF0000"/>
                </a:solidFill>
                <a:latin typeface="+mn-lt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b</a:t>
            </a:r>
            <a:r>
              <a:rPr lang="en-US" sz="1800" b="1" dirty="0" err="1" smtClean="0">
                <a:solidFill>
                  <a:srgbClr val="FF0000"/>
                </a:solidFill>
                <a:latin typeface="+mn-lt"/>
              </a:rPr>
              <a:t>anyaknya</a:t>
            </a:r>
            <a:r>
              <a:rPr lang="en-US" sz="1800" b="1" dirty="0" smtClean="0">
                <a:solidFill>
                  <a:srgbClr val="FF0000"/>
                </a:solidFill>
                <a:latin typeface="+mn-lt"/>
              </a:rPr>
              <a:t> data </a:t>
            </a:r>
            <a:r>
              <a:rPr lang="en-US" b="1" dirty="0" err="1" smtClean="0">
                <a:solidFill>
                  <a:srgbClr val="FF0000"/>
                </a:solidFill>
              </a:rPr>
              <a:t>dik</a:t>
            </a:r>
            <a:r>
              <a:rPr lang="en-US" sz="1800" b="1" dirty="0" err="1" smtClean="0">
                <a:solidFill>
                  <a:srgbClr val="FF0000"/>
                </a:solidFill>
                <a:latin typeface="+mn-lt"/>
              </a:rPr>
              <a:t>urangi</a:t>
            </a:r>
            <a:r>
              <a:rPr lang="en-US" sz="18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+mn-lt"/>
              </a:rPr>
              <a:t>1</a:t>
            </a:r>
          </a:p>
        </p:txBody>
      </p:sp>
      <p:sp>
        <p:nvSpPr>
          <p:cNvPr id="23" name="Right Arrow 22"/>
          <p:cNvSpPr/>
          <p:nvPr/>
        </p:nvSpPr>
        <p:spPr>
          <a:xfrm rot="5400000">
            <a:off x="4055512" y="4949828"/>
            <a:ext cx="524507" cy="55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3398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/>
      <p:bldP spid="6" grpId="0" animBg="1"/>
      <p:bldP spid="7" grpId="0"/>
      <p:bldP spid="10" grpId="0"/>
      <p:bldP spid="11" grpId="0"/>
      <p:bldP spid="13" grpId="0" animBg="1"/>
      <p:bldP spid="16" grpId="0" animBg="1"/>
      <p:bldP spid="17" grpId="0" animBg="1"/>
      <p:bldP spid="12" grpId="0" animBg="1"/>
      <p:bldP spid="19" grpId="0"/>
      <p:bldP spid="22" grpId="0"/>
      <p:bldP spid="2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199" y="228600"/>
            <a:ext cx="6604813" cy="653752"/>
          </a:xfrm>
        </p:spPr>
        <p:txBody>
          <a:bodyPr>
            <a:noAutofit/>
          </a:bodyPr>
          <a:lstStyle/>
          <a:p>
            <a:pPr algn="l"/>
            <a:r>
              <a:rPr lang="en-US" b="1" dirty="0" err="1" smtClean="0"/>
              <a:t>Subrutin</a:t>
            </a:r>
            <a:r>
              <a:rPr lang="en-US" b="1" dirty="0" smtClean="0"/>
              <a:t> </a:t>
            </a:r>
            <a:r>
              <a:rPr lang="en-US" b="1" dirty="0" err="1" smtClean="0"/>
              <a:t>Penghapusan</a:t>
            </a:r>
            <a:endParaRPr lang="id-ID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00788" y="1600200"/>
            <a:ext cx="8967012" cy="5029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171700" indent="-2171700"/>
            <a:r>
              <a:rPr lang="id-ID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id-ID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Penghapusan</a:t>
            </a:r>
            <a:r>
              <a:rPr lang="id-ID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d-ID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I/O</a:t>
            </a:r>
            <a:r>
              <a:rPr lang="id-ID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id-ID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ama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id-ID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id-ID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rray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id-ID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ama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id-ID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ype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id-ID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rray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I/O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BanyakData:</a:t>
            </a:r>
            <a:r>
              <a:rPr lang="en-US" sz="1300" b="1" u="sng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00" b="1" u="sng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PosisiHapus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id-ID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d-ID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{I.S: 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</a:t>
            </a:r>
            <a:r>
              <a:rPr lang="en-US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 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</a:t>
            </a:r>
            <a:r>
              <a:rPr lang="en-US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posisi</a:t>
            </a:r>
            <a:r>
              <a:rPr lang="en-US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 yang 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akan</a:t>
            </a:r>
            <a:r>
              <a:rPr lang="en-US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dihapus</a:t>
            </a:r>
            <a:r>
              <a:rPr lang="en-US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sudah terdefinisi}</a:t>
            </a:r>
          </a:p>
          <a:p>
            <a:r>
              <a:rPr lang="id-ID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{F.S: menghasilkan array yang sudah 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dihapus</a:t>
            </a:r>
            <a:r>
              <a:rPr lang="en-US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satu</a:t>
            </a:r>
            <a:r>
              <a:rPr lang="en-US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pada</a:t>
            </a:r>
            <a:r>
              <a:rPr lang="en-US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posisi</a:t>
            </a:r>
            <a:r>
              <a:rPr lang="en-US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tertentu</a:t>
            </a:r>
            <a:r>
              <a:rPr lang="id-ID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d-ID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Kamus</a:t>
            </a:r>
            <a:r>
              <a:rPr lang="id-ID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id-ID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indeks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endParaRPr lang="id-ID" sz="1300" b="1" u="sng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Algoritma</a:t>
            </a:r>
            <a:r>
              <a:rPr lang="id-ID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3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indent="-742950">
              <a:buNone/>
            </a:pP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00" b="1" u="sng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BanyakData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0) </a:t>
            </a:r>
          </a:p>
          <a:p>
            <a:pPr marL="742950" indent="-228600">
              <a:buNone/>
            </a:pPr>
            <a:r>
              <a:rPr lang="en-US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300" b="1" u="sng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indent="-742950">
              <a:buNone/>
            </a:pP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PosisiHapus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≥ 1) </a:t>
            </a:r>
            <a:r>
              <a:rPr lang="en-US" sz="1300" b="1" u="sng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PosisiHapus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≤ 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BanyakData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857250">
              <a:buNone/>
            </a:pPr>
            <a:r>
              <a:rPr lang="en-US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300" b="1" u="sng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indent="285750">
              <a:buNone/>
            </a:pPr>
            <a:r>
              <a:rPr lang="en-US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indeks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(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PosisiHapus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+ 1) </a:t>
            </a:r>
            <a:r>
              <a:rPr lang="en-US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to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BanyakData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do</a:t>
            </a:r>
            <a:endParaRPr lang="en-US" sz="1300" b="1" u="sng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742950" indent="-742950">
              <a:buNone/>
            </a:pP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NamaVarArray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indeks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- 1) </a:t>
            </a: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NamaVarArray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indeks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pPr marL="742950" indent="285750"/>
            <a:r>
              <a:rPr lang="en-US" sz="1300" b="1" u="sng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endfor</a:t>
            </a:r>
            <a:endParaRPr lang="en-US" sz="1300" b="1" u="sng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742950" indent="285750"/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NamaVarArray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BanyakData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 0   </a:t>
            </a:r>
            <a:r>
              <a:rPr lang="en-US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{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dikembalikan</a:t>
            </a:r>
            <a:r>
              <a:rPr lang="en-US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ke</a:t>
            </a:r>
            <a:r>
              <a:rPr lang="en-US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harga</a:t>
            </a:r>
            <a:r>
              <a:rPr lang="en-US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awal</a:t>
            </a:r>
            <a:r>
              <a:rPr lang="en-US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yaitu</a:t>
            </a:r>
            <a:r>
              <a:rPr lang="en-US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nol</a:t>
            </a:r>
            <a:r>
              <a:rPr lang="en-US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</a:p>
          <a:p>
            <a:pPr marL="742950" indent="285750"/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BanyakData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 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BanyakData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– 1</a:t>
            </a:r>
          </a:p>
          <a:p>
            <a:pPr marL="742950" indent="112713"/>
            <a:r>
              <a:rPr lang="en-US" sz="1300" b="1" u="sng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else</a:t>
            </a:r>
          </a:p>
          <a:p>
            <a:pPr marL="1031875"/>
            <a:r>
              <a:rPr lang="en-US" sz="1300" b="1" u="sng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output</a:t>
            </a: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(“</a:t>
            </a:r>
            <a:r>
              <a:rPr lang="en-US" sz="13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Posisi</a:t>
            </a: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3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hapus</a:t>
            </a: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3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tidak</a:t>
            </a: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valid”)</a:t>
            </a:r>
            <a:endParaRPr lang="en-US" sz="1300" b="1" u="sng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693738" indent="-4763">
              <a:buNone/>
            </a:pPr>
            <a:r>
              <a:rPr lang="en-US" sz="1300" b="1" u="sng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300" b="1" u="sng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indent="-742950">
              <a:buNone/>
            </a:pP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</a:t>
            </a:r>
            <a:r>
              <a:rPr lang="en-US" sz="1300" b="1" u="sng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else</a:t>
            </a:r>
          </a:p>
          <a:p>
            <a:pPr marL="693738" indent="-693738">
              <a:buNone/>
            </a:pP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</a:t>
            </a:r>
            <a:r>
              <a:rPr lang="en-US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output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(“Data 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Kosong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”)</a:t>
            </a:r>
            <a:endParaRPr lang="en-US" sz="13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280988">
              <a:buNone/>
            </a:pPr>
            <a:r>
              <a:rPr lang="en-US" sz="1300" b="1" u="sng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endif</a:t>
            </a:r>
            <a:endParaRPr lang="en-US" sz="1300" b="1" u="sng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d-ID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EndProcedure</a:t>
            </a:r>
            <a:endParaRPr lang="id-ID" sz="1300" b="1" u="sng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20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199" y="228600"/>
            <a:ext cx="6604813" cy="653752"/>
          </a:xfrm>
        </p:spPr>
        <p:txBody>
          <a:bodyPr>
            <a:noAutofit/>
          </a:bodyPr>
          <a:lstStyle/>
          <a:p>
            <a:pPr algn="l"/>
            <a:r>
              <a:rPr lang="en-US" sz="3200" b="1" dirty="0" err="1" smtClean="0"/>
              <a:t>Contoh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Subrutin</a:t>
            </a:r>
            <a:r>
              <a:rPr lang="en-US" sz="3200" b="1" dirty="0" smtClean="0"/>
              <a:t>  </a:t>
            </a:r>
            <a:r>
              <a:rPr lang="en-US" sz="3200" b="1" dirty="0" err="1" smtClean="0"/>
              <a:t>Penghapusan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(</a:t>
            </a:r>
            <a:r>
              <a:rPr lang="en-US" sz="3200" b="1" dirty="0" err="1" smtClean="0"/>
              <a:t>Algoritma</a:t>
            </a:r>
            <a:r>
              <a:rPr lang="en-US" sz="3200" b="1" dirty="0" smtClean="0"/>
              <a:t>)</a:t>
            </a:r>
            <a:endParaRPr lang="id-ID" sz="32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00788" y="1600200"/>
            <a:ext cx="8967012" cy="5029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171700" indent="-2171700"/>
            <a:r>
              <a:rPr lang="id-ID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id-ID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HapusAngka</a:t>
            </a:r>
            <a:r>
              <a:rPr lang="id-ID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d-ID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I/O</a:t>
            </a:r>
            <a:r>
              <a:rPr lang="id-ID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Angka</a:t>
            </a:r>
            <a:r>
              <a:rPr lang="id-ID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id-ID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rray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Angka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I/O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BanyakData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00" b="1" u="sng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PosisiHapus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id-ID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d-ID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{I.S: 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</a:t>
            </a:r>
            <a:r>
              <a:rPr lang="en-US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 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</a:t>
            </a:r>
            <a:r>
              <a:rPr lang="en-US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posisi</a:t>
            </a:r>
            <a:r>
              <a:rPr lang="en-US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 yang 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akan</a:t>
            </a:r>
            <a:r>
              <a:rPr lang="en-US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dihapus</a:t>
            </a:r>
            <a:r>
              <a:rPr lang="en-US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sudah terdefinisi}</a:t>
            </a:r>
          </a:p>
          <a:p>
            <a:r>
              <a:rPr lang="id-ID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{F.S: menghasilkan array yang sudah 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dihapus</a:t>
            </a:r>
            <a:r>
              <a:rPr lang="en-US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satu</a:t>
            </a:r>
            <a:r>
              <a:rPr lang="en-US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pada</a:t>
            </a:r>
            <a:r>
              <a:rPr lang="en-US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posisi</a:t>
            </a:r>
            <a:r>
              <a:rPr lang="en-US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tertentu</a:t>
            </a:r>
            <a:r>
              <a:rPr lang="id-ID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d-ID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Kamus</a:t>
            </a:r>
            <a:r>
              <a:rPr lang="id-ID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id-ID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endParaRPr lang="id-ID" sz="1300" b="1" u="sng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Algoritma</a:t>
            </a:r>
            <a:r>
              <a:rPr lang="id-ID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3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indent="-742950">
              <a:buNone/>
            </a:pP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00" b="1" u="sng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BanyakData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0) </a:t>
            </a:r>
          </a:p>
          <a:p>
            <a:pPr marL="742950" indent="-228600">
              <a:buNone/>
            </a:pPr>
            <a:r>
              <a:rPr lang="en-US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300" b="1" u="sng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indent="-742950">
              <a:buNone/>
            </a:pP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PosisiHapus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≥ 1) </a:t>
            </a:r>
            <a:r>
              <a:rPr lang="en-US" sz="1300" b="1" u="sng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PosisiHapus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≤ 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BanyakData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857250">
              <a:buNone/>
            </a:pPr>
            <a:r>
              <a:rPr lang="en-US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300" b="1" u="sng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indent="285750">
              <a:buNone/>
            </a:pPr>
            <a:r>
              <a:rPr lang="en-US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(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PosisiHapus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+ 1) </a:t>
            </a:r>
            <a:r>
              <a:rPr lang="en-US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to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BanyakData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do</a:t>
            </a:r>
            <a:endParaRPr lang="en-US" sz="1300" b="1" u="sng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1254125">
              <a:buNone/>
            </a:pP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Angka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- 1) </a:t>
            </a: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Angka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pPr marL="742950" indent="285750"/>
            <a:r>
              <a:rPr lang="en-US" sz="1300" b="1" u="sng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endfor</a:t>
            </a:r>
            <a:endParaRPr lang="en-US" sz="1300" b="1" u="sng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742950" indent="285750"/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Angka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BanyakData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 0      </a:t>
            </a:r>
            <a:r>
              <a:rPr lang="en-US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{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dikembalikan</a:t>
            </a:r>
            <a:r>
              <a:rPr lang="en-US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ke</a:t>
            </a:r>
            <a:r>
              <a:rPr lang="en-US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harga</a:t>
            </a:r>
            <a:r>
              <a:rPr lang="en-US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awal</a:t>
            </a:r>
            <a:r>
              <a:rPr lang="en-US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yaitu</a:t>
            </a:r>
            <a:r>
              <a:rPr lang="en-US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nol</a:t>
            </a:r>
            <a:r>
              <a:rPr lang="en-US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</a:p>
          <a:p>
            <a:pPr marL="742950" indent="285750"/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BanyakData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 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BanyakData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– 1</a:t>
            </a:r>
          </a:p>
          <a:p>
            <a:pPr marL="742950" indent="112713"/>
            <a:r>
              <a:rPr lang="en-US" sz="1300" b="1" u="sng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US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lse</a:t>
            </a:r>
          </a:p>
          <a:p>
            <a:pPr marL="1031875"/>
            <a:r>
              <a:rPr lang="en-US" sz="1300" b="1" u="sng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</a:t>
            </a:r>
            <a:r>
              <a:rPr lang="en-US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utput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(“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Posisi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hapus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tidak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valid”)</a:t>
            </a:r>
            <a:endParaRPr lang="en-US" sz="1300" b="1" u="sng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693738" indent="-4763">
              <a:buNone/>
            </a:pPr>
            <a:r>
              <a:rPr lang="en-US" sz="1300" b="1" u="sng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300" b="1" u="sng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indent="-742950">
              <a:buNone/>
            </a:pP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</a:t>
            </a:r>
            <a:r>
              <a:rPr lang="en-US" sz="1300" b="1" u="sng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else</a:t>
            </a:r>
          </a:p>
          <a:p>
            <a:pPr marL="693738" indent="-693738">
              <a:buNone/>
            </a:pPr>
            <a:r>
              <a:rPr 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</a:t>
            </a:r>
            <a:r>
              <a:rPr lang="en-US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output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(“Data </a:t>
            </a:r>
            <a:r>
              <a:rPr lang="en-US" sz="13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Kosong</a:t>
            </a:r>
            <a:r>
              <a:rPr lang="en-US" sz="13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”)</a:t>
            </a:r>
            <a:endParaRPr lang="en-US" sz="13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280988">
              <a:buNone/>
            </a:pPr>
            <a:r>
              <a:rPr lang="en-US" sz="1300" b="1" u="sng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endif</a:t>
            </a:r>
            <a:endParaRPr lang="en-US" sz="1300" b="1" u="sng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d-ID" sz="1300" b="1" u="sng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EndProcedure</a:t>
            </a:r>
            <a:endParaRPr lang="id-ID" sz="1300" b="1" u="sng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96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199" y="228600"/>
            <a:ext cx="6604813" cy="653752"/>
          </a:xfrm>
        </p:spPr>
        <p:txBody>
          <a:bodyPr>
            <a:noAutofit/>
          </a:bodyPr>
          <a:lstStyle/>
          <a:p>
            <a:pPr algn="l"/>
            <a:r>
              <a:rPr lang="en-US" sz="3200" b="1" dirty="0" err="1" smtClean="0"/>
              <a:t>Contoh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Subrutin</a:t>
            </a:r>
            <a:r>
              <a:rPr lang="en-US" sz="3200" b="1" dirty="0" smtClean="0"/>
              <a:t>  </a:t>
            </a:r>
            <a:r>
              <a:rPr lang="en-US" sz="3200" b="1" dirty="0" err="1" smtClean="0"/>
              <a:t>Penghapusan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(Program Pascal)</a:t>
            </a:r>
            <a:endParaRPr lang="id-ID" sz="32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00788" y="1600200"/>
            <a:ext cx="8967012" cy="5029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403475" indent="-1887538"/>
            <a:r>
              <a:rPr lang="en-US" sz="1300" b="1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</a:t>
            </a:r>
            <a:r>
              <a:rPr lang="id-ID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rocedure </a:t>
            </a:r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HapusAngka</a:t>
            </a:r>
            <a:r>
              <a:rPr lang="id-ID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id-ID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Angka</a:t>
            </a:r>
            <a:r>
              <a:rPr lang="id-ID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</a:t>
            </a:r>
            <a:r>
              <a:rPr lang="id-ID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rray</a:t>
            </a:r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Angka</a:t>
            </a:r>
            <a:r>
              <a:rPr lang="en-US" sz="1300" b="1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BanyakData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: integer; </a:t>
            </a:r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PosisiHapus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integer</a:t>
            </a:r>
            <a:r>
              <a:rPr lang="id-ID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id-ID" sz="1300" b="1" dirty="0" smtClean="0">
              <a:solidFill>
                <a:schemeClr val="tx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515938"/>
            <a:r>
              <a:rPr lang="id-ID" sz="13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{I.S: </a:t>
            </a:r>
            <a:r>
              <a:rPr lang="en-US" sz="13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elemen</a:t>
            </a:r>
            <a:r>
              <a:rPr lang="en-US" sz="13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array </a:t>
            </a:r>
            <a:r>
              <a:rPr lang="en-US" sz="13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dan</a:t>
            </a:r>
            <a:r>
              <a:rPr lang="en-US" sz="13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posisi</a:t>
            </a:r>
            <a:r>
              <a:rPr lang="en-US" sz="13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data yang </a:t>
            </a:r>
            <a:r>
              <a:rPr lang="en-US" sz="13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akan</a:t>
            </a:r>
            <a:r>
              <a:rPr lang="en-US" sz="13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dihapus</a:t>
            </a:r>
            <a:r>
              <a:rPr lang="en-US" sz="13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d-ID" sz="13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sudah terdefinisi}</a:t>
            </a:r>
          </a:p>
          <a:p>
            <a:pPr marL="515938"/>
            <a:r>
              <a:rPr lang="id-ID" sz="13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{F.S: menghasilkan array yang sudah </a:t>
            </a:r>
            <a:r>
              <a:rPr lang="en-US" sz="13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dihapus</a:t>
            </a:r>
            <a:r>
              <a:rPr lang="en-US" sz="13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satu</a:t>
            </a:r>
            <a:r>
              <a:rPr lang="en-US" sz="13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data </a:t>
            </a:r>
            <a:r>
              <a:rPr lang="en-US" sz="13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pada</a:t>
            </a:r>
            <a:r>
              <a:rPr lang="en-US" sz="13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posisi</a:t>
            </a:r>
            <a:r>
              <a:rPr lang="en-US" sz="13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tertentu</a:t>
            </a:r>
            <a:r>
              <a:rPr lang="id-ID" sz="13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515938"/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endParaRPr lang="id-ID" sz="1300" b="1" dirty="0" smtClean="0">
              <a:solidFill>
                <a:schemeClr val="tx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515938"/>
            <a:r>
              <a:rPr lang="id-ID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: integer;</a:t>
            </a:r>
            <a:endParaRPr lang="id-ID" sz="1300" b="1" dirty="0">
              <a:solidFill>
                <a:schemeClr val="tx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515938"/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begin</a:t>
            </a:r>
          </a:p>
          <a:p>
            <a:pPr marL="515938">
              <a:buNone/>
            </a:pPr>
            <a:r>
              <a:rPr lang="en-US" sz="1300" b="1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300" b="1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 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BanyakData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&gt; 0) </a:t>
            </a:r>
          </a:p>
          <a:p>
            <a:pPr marL="973138">
              <a:buNone/>
            </a:pPr>
            <a:r>
              <a:rPr lang="en-US" sz="1300" b="1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hen</a:t>
            </a:r>
          </a:p>
          <a:p>
            <a:pPr marL="973138">
              <a:buNone/>
            </a:pP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begin</a:t>
            </a:r>
            <a:endParaRPr lang="en-US" sz="1300" b="1" dirty="0">
              <a:solidFill>
                <a:schemeClr val="tx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1254125">
              <a:buNone/>
            </a:pP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 (</a:t>
            </a:r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PosisiHapus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&gt;= 1) </a:t>
            </a:r>
            <a:r>
              <a:rPr lang="en-US" sz="1300" b="1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 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PosisiHapus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&lt;= </a:t>
            </a:r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BanyakData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</a:p>
          <a:p>
            <a:pPr marL="1430338">
              <a:buNone/>
            </a:pPr>
            <a:r>
              <a:rPr lang="en-US" sz="1300" b="1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hen</a:t>
            </a:r>
          </a:p>
          <a:p>
            <a:pPr marL="1430338">
              <a:buNone/>
            </a:pP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begin</a:t>
            </a:r>
            <a:endParaRPr lang="en-US" sz="1300" b="1" dirty="0">
              <a:solidFill>
                <a:schemeClr val="tx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1711325">
              <a:buNone/>
            </a:pP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 </a:t>
            </a:r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:= (</a:t>
            </a:r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Posisihapus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+ 1) to </a:t>
            </a:r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BanyakData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do</a:t>
            </a:r>
            <a:endParaRPr lang="en-US" sz="1300" b="1" dirty="0">
              <a:solidFill>
                <a:schemeClr val="tx2"/>
              </a:solidFill>
              <a:latin typeface="Consolas" panose="020B06090202040302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1946275">
              <a:buNone/>
            </a:pPr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Angka</a:t>
            </a:r>
            <a:r>
              <a:rPr lang="en-US" sz="1300" b="1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</a:t>
            </a:r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– 1</a:t>
            </a:r>
            <a:r>
              <a:rPr lang="en-US" sz="1300" b="1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]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:=  </a:t>
            </a:r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Angka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</a:t>
            </a:r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];</a:t>
            </a:r>
          </a:p>
          <a:p>
            <a:pPr marL="1711325"/>
            <a:endParaRPr lang="en-US" sz="1300" b="1" dirty="0" smtClean="0">
              <a:solidFill>
                <a:schemeClr val="tx2"/>
              </a:solidFill>
              <a:latin typeface="Consolas" panose="020B06090202040302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1711325"/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Angka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BanyakData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:= 0;        </a:t>
            </a:r>
            <a:r>
              <a:rPr lang="en-US" sz="13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{</a:t>
            </a:r>
            <a:r>
              <a:rPr lang="en-US" sz="13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dikembalikan</a:t>
            </a:r>
            <a:r>
              <a:rPr lang="en-US" sz="13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3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ke</a:t>
            </a:r>
            <a:r>
              <a:rPr lang="en-US" sz="13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3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harga</a:t>
            </a:r>
            <a:r>
              <a:rPr lang="en-US" sz="13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3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awal</a:t>
            </a:r>
            <a:r>
              <a:rPr lang="en-US" sz="13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3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yaitu</a:t>
            </a:r>
            <a:r>
              <a:rPr lang="en-US" sz="13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3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nol</a:t>
            </a:r>
            <a:r>
              <a:rPr lang="en-US" sz="13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</a:p>
          <a:p>
            <a:pPr marL="1711325"/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BanyakData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:= </a:t>
            </a:r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BanyakData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– 1;</a:t>
            </a:r>
          </a:p>
          <a:p>
            <a:pPr marL="1430338"/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end</a:t>
            </a:r>
          </a:p>
          <a:p>
            <a:pPr marL="1430338"/>
            <a:r>
              <a:rPr lang="en-US" sz="1300" b="1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lse</a:t>
            </a:r>
          </a:p>
          <a:p>
            <a:pPr marL="1711325"/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write(‘</a:t>
            </a:r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Posisi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hapus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tidak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valid’);</a:t>
            </a:r>
          </a:p>
          <a:p>
            <a:pPr marL="973138">
              <a:buNone/>
            </a:pP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</a:t>
            </a:r>
            <a:endParaRPr lang="en-US" sz="1300" b="1" dirty="0">
              <a:solidFill>
                <a:schemeClr val="tx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973138">
              <a:buNone/>
            </a:pPr>
            <a:r>
              <a:rPr lang="en-US" sz="1300" b="1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lse</a:t>
            </a:r>
            <a:endParaRPr lang="en-US" sz="1300" b="1" dirty="0">
              <a:solidFill>
                <a:schemeClr val="tx2"/>
              </a:solidFill>
              <a:latin typeface="Consolas" panose="020B06090202040302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1254125">
              <a:buNone/>
            </a:pP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write(‘Data </a:t>
            </a:r>
            <a:r>
              <a:rPr lang="en-US" sz="13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Kosong</a:t>
            </a:r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’);</a:t>
            </a:r>
            <a:endParaRPr lang="en-US" sz="1300" b="1" dirty="0">
              <a:solidFill>
                <a:schemeClr val="tx2"/>
              </a:solidFill>
              <a:latin typeface="Consolas" panose="020B06090202040302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515938"/>
            <a:r>
              <a:rPr lang="en-US" sz="1300" b="1" dirty="0" smtClean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end;</a:t>
            </a:r>
            <a:endParaRPr lang="id-ID" sz="1300" b="1" dirty="0">
              <a:solidFill>
                <a:schemeClr val="tx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59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Adam Baru\Modul Adam\Pemrograman Berorientasi Objek\Gambar\childrens_question_23604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905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47912" y="228600"/>
            <a:ext cx="6643688" cy="533400"/>
          </a:xfrm>
        </p:spPr>
        <p:txBody>
          <a:bodyPr/>
          <a:lstStyle/>
          <a:p>
            <a:r>
              <a:rPr lang="en-US" sz="3000" b="1" dirty="0"/>
              <a:t>Array </a:t>
            </a:r>
            <a:r>
              <a:rPr lang="en-US" sz="3000" b="1" dirty="0" err="1" smtClean="0"/>
              <a:t>Dalam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Kehidupan</a:t>
            </a:r>
            <a:r>
              <a:rPr lang="en-US" sz="3000" b="1" dirty="0" smtClean="0"/>
              <a:t> </a:t>
            </a:r>
            <a:r>
              <a:rPr lang="en-US" sz="3000" b="1" dirty="0" err="1"/>
              <a:t>S</a:t>
            </a:r>
            <a:r>
              <a:rPr lang="en-US" sz="3000" b="1" dirty="0" err="1" smtClean="0"/>
              <a:t>ehari-hari</a:t>
            </a:r>
            <a:endParaRPr lang="en-US" sz="3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65" y="2362200"/>
            <a:ext cx="2131618" cy="11152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1006" y="1752600"/>
            <a:ext cx="3912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Mencari</a:t>
            </a:r>
            <a:r>
              <a:rPr lang="en-US" sz="20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total </a:t>
            </a:r>
            <a:r>
              <a:rPr lang="en-US" sz="20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dari</a:t>
            </a:r>
            <a:r>
              <a:rPr lang="en-US" sz="20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5 data.</a:t>
            </a:r>
          </a:p>
        </p:txBody>
      </p:sp>
      <p:sp>
        <p:nvSpPr>
          <p:cNvPr id="9" name="Rectangle 8"/>
          <p:cNvSpPr/>
          <p:nvPr/>
        </p:nvSpPr>
        <p:spPr>
          <a:xfrm>
            <a:off x="2206037" y="2675111"/>
            <a:ext cx="464727" cy="4893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Line Callout 1 (Border and Accent Bar) 10"/>
          <p:cNvSpPr/>
          <p:nvPr/>
        </p:nvSpPr>
        <p:spPr>
          <a:xfrm>
            <a:off x="4343400" y="2368228"/>
            <a:ext cx="4213177" cy="1289372"/>
          </a:xfrm>
          <a:prstGeom prst="accentBorderCallout1">
            <a:avLst>
              <a:gd name="adj1" fmla="val 18750"/>
              <a:gd name="adj2" fmla="val -8333"/>
              <a:gd name="adj3" fmla="val 36605"/>
              <a:gd name="adj4" fmla="val -39353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500" b="1" dirty="0">
                <a:solidFill>
                  <a:schemeClr val="tx2"/>
                </a:solidFill>
              </a:rPr>
              <a:t>D</a:t>
            </a:r>
            <a:r>
              <a:rPr lang="en-US" sz="1500" b="1" baseline="-25000" dirty="0">
                <a:solidFill>
                  <a:schemeClr val="tx2"/>
                </a:solidFill>
              </a:rPr>
              <a:t>i</a:t>
            </a:r>
            <a:r>
              <a:rPr lang="en-US" sz="1500" b="1" dirty="0">
                <a:solidFill>
                  <a:schemeClr val="tx2"/>
                </a:solidFill>
              </a:rPr>
              <a:t> </a:t>
            </a:r>
            <a:r>
              <a:rPr lang="en-US" sz="1500" b="1" dirty="0" err="1">
                <a:solidFill>
                  <a:schemeClr val="tx2"/>
                </a:solidFill>
              </a:rPr>
              <a:t>menyatakan</a:t>
            </a:r>
            <a:r>
              <a:rPr lang="en-US" sz="1500" b="1" dirty="0">
                <a:solidFill>
                  <a:schemeClr val="tx2"/>
                </a:solidFill>
              </a:rPr>
              <a:t> “Data </a:t>
            </a:r>
            <a:r>
              <a:rPr lang="en-US" sz="1500" b="1" dirty="0" err="1">
                <a:solidFill>
                  <a:schemeClr val="tx2"/>
                </a:solidFill>
              </a:rPr>
              <a:t>ke-i</a:t>
            </a:r>
            <a:r>
              <a:rPr lang="en-US" sz="1500" b="1" dirty="0">
                <a:solidFill>
                  <a:schemeClr val="tx2"/>
                </a:solidFill>
              </a:rPr>
              <a:t>” (data di </a:t>
            </a:r>
            <a:r>
              <a:rPr lang="en-US" sz="1500" b="1" dirty="0" err="1">
                <a:solidFill>
                  <a:schemeClr val="tx2"/>
                </a:solidFill>
              </a:rPr>
              <a:t>posisi</a:t>
            </a:r>
            <a:r>
              <a:rPr lang="en-US" sz="1500" b="1" dirty="0">
                <a:solidFill>
                  <a:schemeClr val="tx2"/>
                </a:solidFill>
              </a:rPr>
              <a:t> </a:t>
            </a:r>
            <a:r>
              <a:rPr lang="en-US" sz="1500" b="1" dirty="0" err="1">
                <a:solidFill>
                  <a:schemeClr val="tx2"/>
                </a:solidFill>
              </a:rPr>
              <a:t>ke-i</a:t>
            </a:r>
            <a:r>
              <a:rPr lang="en-US" sz="1500" b="1" dirty="0">
                <a:solidFill>
                  <a:schemeClr val="tx2"/>
                </a:solidFill>
              </a:rPr>
              <a:t>), </a:t>
            </a:r>
            <a:r>
              <a:rPr lang="en-US" sz="1500" b="1" dirty="0" err="1">
                <a:solidFill>
                  <a:schemeClr val="tx2"/>
                </a:solidFill>
              </a:rPr>
              <a:t>ini</a:t>
            </a:r>
            <a:r>
              <a:rPr lang="en-US" sz="1500" b="1" dirty="0">
                <a:solidFill>
                  <a:schemeClr val="tx2"/>
                </a:solidFill>
              </a:rPr>
              <a:t> </a:t>
            </a:r>
            <a:r>
              <a:rPr lang="en-US" sz="1500" b="1" dirty="0" err="1">
                <a:solidFill>
                  <a:schemeClr val="tx2"/>
                </a:solidFill>
              </a:rPr>
              <a:t>berarti</a:t>
            </a:r>
            <a:r>
              <a:rPr lang="en-US" sz="1500" b="1" dirty="0">
                <a:solidFill>
                  <a:schemeClr val="tx2"/>
                </a:solidFill>
              </a:rPr>
              <a:t> data yang </a:t>
            </a:r>
            <a:r>
              <a:rPr lang="en-US" sz="1500" b="1" dirty="0" err="1">
                <a:solidFill>
                  <a:schemeClr val="tx2"/>
                </a:solidFill>
              </a:rPr>
              <a:t>mempunyai</a:t>
            </a:r>
            <a:r>
              <a:rPr lang="en-US" sz="1500" b="1" dirty="0">
                <a:solidFill>
                  <a:schemeClr val="tx2"/>
                </a:solidFill>
              </a:rPr>
              <a:t> index (Array).</a:t>
            </a:r>
            <a:br>
              <a:rPr lang="en-US" sz="1500" b="1" dirty="0">
                <a:solidFill>
                  <a:schemeClr val="tx2"/>
                </a:solidFill>
              </a:rPr>
            </a:br>
            <a:r>
              <a:rPr lang="en-US" sz="1500" b="1" dirty="0" err="1">
                <a:solidFill>
                  <a:schemeClr val="tx2"/>
                </a:solidFill>
              </a:rPr>
              <a:t>Kalau</a:t>
            </a:r>
            <a:r>
              <a:rPr lang="en-US" sz="1500" b="1" dirty="0">
                <a:solidFill>
                  <a:schemeClr val="tx2"/>
                </a:solidFill>
              </a:rPr>
              <a:t> n=5 </a:t>
            </a:r>
            <a:r>
              <a:rPr lang="en-US" sz="1500" b="1" dirty="0" err="1">
                <a:solidFill>
                  <a:schemeClr val="tx2"/>
                </a:solidFill>
              </a:rPr>
              <a:t>maka</a:t>
            </a:r>
            <a:r>
              <a:rPr lang="en-US" sz="1500" b="1" dirty="0">
                <a:solidFill>
                  <a:schemeClr val="tx2"/>
                </a:solidFill>
              </a:rPr>
              <a:t> </a:t>
            </a:r>
            <a:r>
              <a:rPr lang="en-US" sz="1500" b="1" dirty="0" err="1">
                <a:solidFill>
                  <a:schemeClr val="tx2"/>
                </a:solidFill>
              </a:rPr>
              <a:t>i</a:t>
            </a:r>
            <a:r>
              <a:rPr lang="en-US" sz="1500" b="1" dirty="0">
                <a:solidFill>
                  <a:schemeClr val="tx2"/>
                </a:solidFill>
              </a:rPr>
              <a:t> </a:t>
            </a:r>
            <a:r>
              <a:rPr lang="en-US" sz="1500" b="1" dirty="0" err="1">
                <a:solidFill>
                  <a:schemeClr val="tx2"/>
                </a:solidFill>
              </a:rPr>
              <a:t>dimulai</a:t>
            </a:r>
            <a:r>
              <a:rPr lang="en-US" sz="1500" b="1" dirty="0">
                <a:solidFill>
                  <a:schemeClr val="tx2"/>
                </a:solidFill>
              </a:rPr>
              <a:t> </a:t>
            </a:r>
            <a:r>
              <a:rPr lang="en-US" sz="1500" b="1" dirty="0" err="1">
                <a:solidFill>
                  <a:schemeClr val="tx2"/>
                </a:solidFill>
              </a:rPr>
              <a:t>dari</a:t>
            </a:r>
            <a:r>
              <a:rPr lang="en-US" sz="1500" b="1" dirty="0">
                <a:solidFill>
                  <a:schemeClr val="tx2"/>
                </a:solidFill>
              </a:rPr>
              <a:t> 1 </a:t>
            </a:r>
            <a:r>
              <a:rPr lang="en-US" sz="1500" b="1" dirty="0" err="1">
                <a:solidFill>
                  <a:schemeClr val="tx2"/>
                </a:solidFill>
              </a:rPr>
              <a:t>s.d</a:t>
            </a:r>
            <a:r>
              <a:rPr lang="en-US" sz="1500" b="1" dirty="0">
                <a:solidFill>
                  <a:schemeClr val="tx2"/>
                </a:solidFill>
              </a:rPr>
              <a:t> 5 </a:t>
            </a:r>
            <a:r>
              <a:rPr lang="en-US" sz="1500" b="1" dirty="0" err="1">
                <a:solidFill>
                  <a:schemeClr val="tx2"/>
                </a:solidFill>
              </a:rPr>
              <a:t>sehingga</a:t>
            </a:r>
            <a:r>
              <a:rPr lang="en-US" sz="1500" b="1" dirty="0">
                <a:solidFill>
                  <a:schemeClr val="tx2"/>
                </a:solidFill>
              </a:rPr>
              <a:t> Total : D</a:t>
            </a:r>
            <a:r>
              <a:rPr lang="en-US" sz="1500" b="1" baseline="-25000" dirty="0">
                <a:solidFill>
                  <a:schemeClr val="tx2"/>
                </a:solidFill>
              </a:rPr>
              <a:t>1</a:t>
            </a:r>
            <a:r>
              <a:rPr lang="en-US" sz="1500" b="1" dirty="0">
                <a:solidFill>
                  <a:schemeClr val="tx2"/>
                </a:solidFill>
              </a:rPr>
              <a:t> + D</a:t>
            </a:r>
            <a:r>
              <a:rPr lang="en-US" sz="1500" b="1" baseline="-25000" dirty="0">
                <a:solidFill>
                  <a:schemeClr val="tx2"/>
                </a:solidFill>
              </a:rPr>
              <a:t>2</a:t>
            </a:r>
            <a:r>
              <a:rPr lang="en-US" sz="1500" b="1" dirty="0">
                <a:solidFill>
                  <a:schemeClr val="tx2"/>
                </a:solidFill>
              </a:rPr>
              <a:t> + D</a:t>
            </a:r>
            <a:r>
              <a:rPr lang="en-US" sz="1500" b="1" baseline="-25000" dirty="0">
                <a:solidFill>
                  <a:schemeClr val="tx2"/>
                </a:solidFill>
              </a:rPr>
              <a:t>3</a:t>
            </a:r>
            <a:r>
              <a:rPr lang="en-US" sz="1500" b="1" dirty="0">
                <a:solidFill>
                  <a:schemeClr val="tx2"/>
                </a:solidFill>
              </a:rPr>
              <a:t> + D</a:t>
            </a:r>
            <a:r>
              <a:rPr lang="en-US" sz="1500" b="1" baseline="-25000" dirty="0">
                <a:solidFill>
                  <a:schemeClr val="tx2"/>
                </a:solidFill>
              </a:rPr>
              <a:t>4</a:t>
            </a:r>
            <a:r>
              <a:rPr lang="en-US" sz="1500" b="1" dirty="0">
                <a:solidFill>
                  <a:schemeClr val="tx2"/>
                </a:solidFill>
              </a:rPr>
              <a:t> + D</a:t>
            </a:r>
            <a:r>
              <a:rPr lang="en-US" sz="1500" b="1" baseline="-25000" dirty="0">
                <a:solidFill>
                  <a:schemeClr val="tx2"/>
                </a:solidFill>
              </a:rPr>
              <a:t>5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348098"/>
            <a:ext cx="2850356" cy="109299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9675" y="3657600"/>
            <a:ext cx="512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Mencari</a:t>
            </a:r>
            <a:r>
              <a:rPr lang="en-US" sz="20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Standar</a:t>
            </a:r>
            <a:r>
              <a:rPr lang="en-US" sz="20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Deviasi</a:t>
            </a:r>
            <a:r>
              <a:rPr lang="en-US" sz="20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/</a:t>
            </a:r>
            <a:r>
              <a:rPr lang="en-US" sz="20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Simpangan</a:t>
            </a:r>
            <a:r>
              <a:rPr lang="en-US" sz="20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Baku.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Line Callout 1 (Border and Accent Bar) 13"/>
              <p:cNvSpPr/>
              <p:nvPr/>
            </p:nvSpPr>
            <p:spPr>
              <a:xfrm>
                <a:off x="4441777" y="4267200"/>
                <a:ext cx="4114800" cy="1111594"/>
              </a:xfrm>
              <a:prstGeom prst="accentBorderCallout1">
                <a:avLst>
                  <a:gd name="adj1" fmla="val 18750"/>
                  <a:gd name="adj2" fmla="val -8333"/>
                  <a:gd name="adj3" fmla="val 27649"/>
                  <a:gd name="adj4" fmla="val -42469"/>
                </a:avLst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500" b="1" dirty="0" smtClean="0">
                    <a:solidFill>
                      <a:schemeClr val="tx2"/>
                    </a:solidFill>
                  </a:rPr>
                  <a:t>X : </a:t>
                </a:r>
                <a:r>
                  <a:rPr lang="en-US" sz="1500" b="1" dirty="0" err="1">
                    <a:solidFill>
                      <a:schemeClr val="tx2"/>
                    </a:solidFill>
                  </a:rPr>
                  <a:t>Keseluruhan</a:t>
                </a:r>
                <a:r>
                  <a:rPr lang="en-US" sz="1500" b="1" dirty="0">
                    <a:solidFill>
                      <a:schemeClr val="tx2"/>
                    </a:solidFill>
                  </a:rPr>
                  <a:t> Data (Array)</a:t>
                </a:r>
              </a:p>
              <a:p>
                <a:r>
                  <a:rPr lang="en-US" sz="1500" b="1" dirty="0">
                    <a:solidFill>
                      <a:schemeClr val="tx2"/>
                    </a:solidFill>
                  </a:rPr>
                  <a:t>X</a:t>
                </a:r>
                <a:r>
                  <a:rPr lang="en-US" sz="1500" b="1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sz="1500" b="1" dirty="0">
                    <a:solidFill>
                      <a:schemeClr val="tx2"/>
                    </a:solidFill>
                  </a:rPr>
                  <a:t> : </a:t>
                </a:r>
                <a:r>
                  <a:rPr lang="en-US" sz="1500" b="1" dirty="0" err="1">
                    <a:solidFill>
                      <a:schemeClr val="tx2"/>
                    </a:solidFill>
                  </a:rPr>
                  <a:t>menyatakan</a:t>
                </a:r>
                <a:r>
                  <a:rPr lang="en-US" sz="1500" b="1" dirty="0">
                    <a:solidFill>
                      <a:schemeClr val="tx2"/>
                    </a:solidFill>
                  </a:rPr>
                  <a:t> “Data X index </a:t>
                </a:r>
                <a:r>
                  <a:rPr lang="en-US" sz="1500" b="1" dirty="0" err="1">
                    <a:solidFill>
                      <a:schemeClr val="tx2"/>
                    </a:solidFill>
                  </a:rPr>
                  <a:t>ke-i</a:t>
                </a:r>
                <a:r>
                  <a:rPr lang="en-US" sz="1500" b="1" dirty="0">
                    <a:solidFill>
                      <a:schemeClr val="tx2"/>
                    </a:solidFill>
                  </a:rPr>
                  <a:t>”</a:t>
                </a:r>
              </a:p>
              <a:p>
                <a:r>
                  <a:rPr lang="en-US" sz="1500" b="1" dirty="0">
                    <a:solidFill>
                      <a:schemeClr val="tx2"/>
                    </a:solidFill>
                  </a:rPr>
                  <a:t>N : </a:t>
                </a:r>
                <a:r>
                  <a:rPr lang="en-US" sz="1500" b="1" dirty="0" err="1">
                    <a:solidFill>
                      <a:schemeClr val="tx2"/>
                    </a:solidFill>
                  </a:rPr>
                  <a:t>Banyaknya</a:t>
                </a:r>
                <a:r>
                  <a:rPr lang="en-US" sz="1500" b="1" dirty="0">
                    <a:solidFill>
                      <a:schemeClr val="tx2"/>
                    </a:solidFill>
                  </a:rPr>
                  <a:t> Data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5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5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sz="1500" b="1" dirty="0">
                    <a:solidFill>
                      <a:schemeClr val="tx2"/>
                    </a:solidFill>
                  </a:rPr>
                  <a:t> : Rata-Rata Data X</a:t>
                </a:r>
                <a:br>
                  <a:rPr lang="en-US" sz="1500" b="1" dirty="0">
                    <a:solidFill>
                      <a:schemeClr val="tx2"/>
                    </a:solidFill>
                  </a:rPr>
                </a:br>
                <a:endParaRPr lang="en-US" sz="1500" b="1" baseline="-25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4" name="Line Callout 1 (Border and Accent Bar)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777" y="4267200"/>
                <a:ext cx="4114800" cy="1111594"/>
              </a:xfrm>
              <a:prstGeom prst="accentBorderCallout1">
                <a:avLst>
                  <a:gd name="adj1" fmla="val 18750"/>
                  <a:gd name="adj2" fmla="val -8333"/>
                  <a:gd name="adj3" fmla="val 27649"/>
                  <a:gd name="adj4" fmla="val -42469"/>
                </a:avLst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2347912" y="4614864"/>
            <a:ext cx="288559" cy="3071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5958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 animBg="1"/>
      <p:bldP spid="13" grpId="0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1225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2"/>
                </a:solidFill>
              </a:rPr>
              <a:t>(</a:t>
            </a:r>
            <a:r>
              <a:rPr lang="en-US" b="1" dirty="0">
                <a:solidFill>
                  <a:schemeClr val="tx2"/>
                </a:solidFill>
              </a:rPr>
              <a:t>Array 2 </a:t>
            </a:r>
            <a:r>
              <a:rPr lang="en-US" b="1" dirty="0" err="1">
                <a:solidFill>
                  <a:schemeClr val="tx2"/>
                </a:solidFill>
              </a:rPr>
              <a:t>Dimensi</a:t>
            </a:r>
            <a:r>
              <a:rPr lang="en-US" b="1" dirty="0">
                <a:solidFill>
                  <a:schemeClr val="tx2"/>
                </a:solidFill>
              </a:rPr>
              <a:t>)</a:t>
            </a:r>
          </a:p>
          <a:p>
            <a:pPr marL="34290" indent="0" algn="ctr">
              <a:buNone/>
            </a:pP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62200" y="228600"/>
            <a:ext cx="6629400" cy="533400"/>
          </a:xfrm>
        </p:spPr>
        <p:txBody>
          <a:bodyPr/>
          <a:lstStyle/>
          <a:p>
            <a:r>
              <a:rPr lang="en-US" sz="3000" b="1" dirty="0"/>
              <a:t>Array </a:t>
            </a:r>
            <a:r>
              <a:rPr lang="en-US" sz="3000" b="1" dirty="0" err="1"/>
              <a:t>Dalam</a:t>
            </a:r>
            <a:r>
              <a:rPr lang="en-US" sz="3000" b="1" dirty="0"/>
              <a:t> </a:t>
            </a:r>
            <a:r>
              <a:rPr lang="en-US" sz="3000" b="1" dirty="0" err="1"/>
              <a:t>Kehidupan</a:t>
            </a:r>
            <a:r>
              <a:rPr lang="en-US" sz="3000" b="1" dirty="0"/>
              <a:t> </a:t>
            </a:r>
            <a:r>
              <a:rPr lang="en-US" sz="3000" b="1" dirty="0" err="1"/>
              <a:t>Sehari-hari</a:t>
            </a:r>
            <a:endParaRPr lang="en-US" sz="30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2200"/>
            <a:ext cx="4648200" cy="324231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419600" y="2804394"/>
            <a:ext cx="47244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>
                <a:latin typeface="Franklin Gothic Book" panose="020B0503020102020204" pitchFamily="34" charset="0"/>
              </a:rPr>
              <a:t>Collaborative Filtering </a:t>
            </a:r>
            <a:r>
              <a:rPr lang="en-US" sz="1700" b="1" dirty="0" smtClean="0">
                <a:latin typeface="Franklin Gothic Book" panose="020B0503020102020204" pitchFamily="34" charset="0"/>
              </a:rPr>
              <a:t> (</a:t>
            </a:r>
            <a:r>
              <a:rPr lang="en-US" sz="1700" b="1" dirty="0">
                <a:latin typeface="Franklin Gothic Book" panose="020B0503020102020204" pitchFamily="34" charset="0"/>
              </a:rPr>
              <a:t>System Recommendation)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1000" y="5558135"/>
            <a:ext cx="480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Franklin Gothic Book" panose="020B0503020102020204" pitchFamily="34" charset="0"/>
              </a:rPr>
              <a:t>Sumber</a:t>
            </a:r>
            <a:r>
              <a:rPr lang="en-US" sz="1200" dirty="0">
                <a:latin typeface="Franklin Gothic Book" panose="020B0503020102020204" pitchFamily="34" charset="0"/>
              </a:rPr>
              <a:t> : https://developers.google.com/machine-learning/recommendation/images/1Dmatrix.svg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57700" y="3113313"/>
            <a:ext cx="4533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Tanda</a:t>
            </a:r>
            <a:r>
              <a:rPr lang="en-US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centang</a:t>
            </a:r>
            <a:r>
              <a:rPr lang="en-US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menandakan</a:t>
            </a:r>
            <a:r>
              <a:rPr lang="en-US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bahwa</a:t>
            </a:r>
            <a:r>
              <a:rPr lang="en-US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user </a:t>
            </a:r>
            <a:r>
              <a:rPr lang="en-US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tersebut</a:t>
            </a:r>
            <a:r>
              <a:rPr lang="en-US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menyukai</a:t>
            </a:r>
            <a:r>
              <a:rPr lang="en-US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film </a:t>
            </a:r>
            <a:r>
              <a:rPr lang="en-US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tersebut</a:t>
            </a:r>
            <a:r>
              <a:rPr lang="en-US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Kategori</a:t>
            </a:r>
            <a:r>
              <a:rPr lang="en-US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pengguna</a:t>
            </a:r>
            <a:r>
              <a:rPr lang="en-US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bisa</a:t>
            </a:r>
            <a:r>
              <a:rPr lang="en-US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diklasifikasikan</a:t>
            </a:r>
            <a:r>
              <a:rPr lang="en-US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berdasarkan</a:t>
            </a:r>
            <a:r>
              <a:rPr lang="en-US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film yang </a:t>
            </a:r>
            <a:r>
              <a:rPr lang="en-US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disukai</a:t>
            </a:r>
            <a:r>
              <a:rPr lang="en-US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.</a:t>
            </a:r>
          </a:p>
          <a:p>
            <a:r>
              <a:rPr lang="en-US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/>
            </a:r>
            <a:br>
              <a:rPr lang="en-US" b="1" dirty="0">
                <a:solidFill>
                  <a:schemeClr val="tx2"/>
                </a:solidFill>
                <a:latin typeface="Franklin Gothic Book" panose="020B0503020102020204" pitchFamily="34" charset="0"/>
              </a:rPr>
            </a:br>
            <a:r>
              <a:rPr lang="en-US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Apa</a:t>
            </a:r>
            <a:r>
              <a:rPr lang="en-US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yang </a:t>
            </a:r>
            <a:r>
              <a:rPr lang="en-US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bisa</a:t>
            </a:r>
            <a:r>
              <a:rPr lang="en-US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didapat</a:t>
            </a:r>
            <a:r>
              <a:rPr lang="en-US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dari</a:t>
            </a:r>
            <a:r>
              <a:rPr lang="en-US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sistem</a:t>
            </a:r>
            <a:r>
              <a:rPr lang="en-US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seperti</a:t>
            </a:r>
            <a:r>
              <a:rPr lang="en-US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ini</a:t>
            </a:r>
            <a:r>
              <a:rPr lang="en-US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?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Rekomendasi</a:t>
            </a:r>
            <a:r>
              <a:rPr lang="en-US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Film </a:t>
            </a:r>
            <a:r>
              <a:rPr lang="en-US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Untuk</a:t>
            </a:r>
            <a:r>
              <a:rPr lang="en-US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Setiap</a:t>
            </a:r>
            <a:r>
              <a:rPr lang="en-US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User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Target marketing promo film </a:t>
            </a:r>
            <a:r>
              <a:rPr lang="en-US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baru</a:t>
            </a:r>
            <a:endParaRPr lang="en-US" b="1" dirty="0">
              <a:solidFill>
                <a:schemeClr val="tx2"/>
              </a:solidFill>
              <a:latin typeface="Franklin Gothic Book" panose="020B0503020102020204" pitchFamily="34" charset="0"/>
            </a:endParaRP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43050" y="4681757"/>
            <a:ext cx="2857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291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7" grpId="0"/>
      <p:bldP spid="18" grpId="0"/>
      <p:bldP spid="19" grpId="0" build="p" bldLvl="2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02602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err="1">
                <a:solidFill>
                  <a:schemeClr val="tx2"/>
                </a:solidFill>
              </a:rPr>
              <a:t>Bagaimana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membayangkan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struktur</a:t>
            </a:r>
            <a:r>
              <a:rPr lang="en-US" sz="2800" b="1" dirty="0">
                <a:solidFill>
                  <a:schemeClr val="tx2"/>
                </a:solidFill>
              </a:rPr>
              <a:t> Array?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latin typeface="Franklin Gothic Book" panose="020B0503020102020204" pitchFamily="34" charset="0"/>
              </a:rPr>
              <a:t>Representasi</a:t>
            </a:r>
            <a:r>
              <a:rPr lang="en-US" sz="3200" dirty="0">
                <a:latin typeface="Franklin Gothic Book" panose="020B0503020102020204" pitchFamily="34" charset="0"/>
              </a:rPr>
              <a:t> Array </a:t>
            </a:r>
            <a:r>
              <a:rPr lang="en-US" sz="3200" dirty="0" err="1">
                <a:latin typeface="Franklin Gothic Book" panose="020B0503020102020204" pitchFamily="34" charset="0"/>
              </a:rPr>
              <a:t>Dalam</a:t>
            </a:r>
            <a:r>
              <a:rPr lang="en-US" sz="3200" dirty="0">
                <a:latin typeface="Franklin Gothic Book" panose="020B0503020102020204" pitchFamily="34" charset="0"/>
              </a:rPr>
              <a:t> </a:t>
            </a:r>
            <a:r>
              <a:rPr lang="en-US" sz="3200" dirty="0" err="1" smtClean="0">
                <a:latin typeface="Franklin Gothic Book" panose="020B0503020102020204" pitchFamily="34" charset="0"/>
              </a:rPr>
              <a:t>Memori</a:t>
            </a:r>
            <a:endParaRPr lang="en-US" sz="3200" dirty="0">
              <a:latin typeface="Franklin Gothic Book" panose="020B05030201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13302"/>
              </p:ext>
            </p:extLst>
          </p:nvPr>
        </p:nvGraphicFramePr>
        <p:xfrm>
          <a:off x="457200" y="2524948"/>
          <a:ext cx="1905000" cy="32662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33571834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472356608"/>
                    </a:ext>
                  </a:extLst>
                </a:gridCol>
              </a:tblGrid>
              <a:tr h="296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 smtClean="0">
                          <a:effectLst/>
                        </a:rPr>
                        <a:t>Indeks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Isi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944797519"/>
                  </a:ext>
                </a:extLst>
              </a:tr>
              <a:tr h="296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987908616"/>
                  </a:ext>
                </a:extLst>
              </a:tr>
              <a:tr h="296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554173390"/>
                  </a:ext>
                </a:extLst>
              </a:tr>
              <a:tr h="296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300003775"/>
                  </a:ext>
                </a:extLst>
              </a:tr>
              <a:tr h="296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3024369052"/>
                  </a:ext>
                </a:extLst>
              </a:tr>
              <a:tr h="296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3305220302"/>
                  </a:ext>
                </a:extLst>
              </a:tr>
              <a:tr h="296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3118275917"/>
                  </a:ext>
                </a:extLst>
              </a:tr>
              <a:tr h="296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3654024731"/>
                  </a:ext>
                </a:extLst>
              </a:tr>
              <a:tr h="296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3192306585"/>
                  </a:ext>
                </a:extLst>
              </a:tr>
              <a:tr h="296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2171980469"/>
                  </a:ext>
                </a:extLst>
              </a:tr>
              <a:tr h="296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01709225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129364"/>
              </p:ext>
            </p:extLst>
          </p:nvPr>
        </p:nvGraphicFramePr>
        <p:xfrm>
          <a:off x="2900368" y="2514600"/>
          <a:ext cx="5843586" cy="800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4832">
                  <a:extLst>
                    <a:ext uri="{9D8B030D-6E8A-4147-A177-3AD203B41FA5}">
                      <a16:colId xmlns:a16="http://schemas.microsoft.com/office/drawing/2014/main" val="3884449298"/>
                    </a:ext>
                  </a:extLst>
                </a:gridCol>
                <a:gridCol w="457639">
                  <a:extLst>
                    <a:ext uri="{9D8B030D-6E8A-4147-A177-3AD203B41FA5}">
                      <a16:colId xmlns:a16="http://schemas.microsoft.com/office/drawing/2014/main" val="3363875881"/>
                    </a:ext>
                  </a:extLst>
                </a:gridCol>
                <a:gridCol w="531235">
                  <a:extLst>
                    <a:ext uri="{9D8B030D-6E8A-4147-A177-3AD203B41FA5}">
                      <a16:colId xmlns:a16="http://schemas.microsoft.com/office/drawing/2014/main" val="1986763498"/>
                    </a:ext>
                  </a:extLst>
                </a:gridCol>
                <a:gridCol w="531235">
                  <a:extLst>
                    <a:ext uri="{9D8B030D-6E8A-4147-A177-3AD203B41FA5}">
                      <a16:colId xmlns:a16="http://schemas.microsoft.com/office/drawing/2014/main" val="1519458672"/>
                    </a:ext>
                  </a:extLst>
                </a:gridCol>
                <a:gridCol w="531235">
                  <a:extLst>
                    <a:ext uri="{9D8B030D-6E8A-4147-A177-3AD203B41FA5}">
                      <a16:colId xmlns:a16="http://schemas.microsoft.com/office/drawing/2014/main" val="1448234"/>
                    </a:ext>
                  </a:extLst>
                </a:gridCol>
                <a:gridCol w="531235">
                  <a:extLst>
                    <a:ext uri="{9D8B030D-6E8A-4147-A177-3AD203B41FA5}">
                      <a16:colId xmlns:a16="http://schemas.microsoft.com/office/drawing/2014/main" val="1522880063"/>
                    </a:ext>
                  </a:extLst>
                </a:gridCol>
                <a:gridCol w="531235">
                  <a:extLst>
                    <a:ext uri="{9D8B030D-6E8A-4147-A177-3AD203B41FA5}">
                      <a16:colId xmlns:a16="http://schemas.microsoft.com/office/drawing/2014/main" val="666349144"/>
                    </a:ext>
                  </a:extLst>
                </a:gridCol>
                <a:gridCol w="531235">
                  <a:extLst>
                    <a:ext uri="{9D8B030D-6E8A-4147-A177-3AD203B41FA5}">
                      <a16:colId xmlns:a16="http://schemas.microsoft.com/office/drawing/2014/main" val="2811478264"/>
                    </a:ext>
                  </a:extLst>
                </a:gridCol>
                <a:gridCol w="531235">
                  <a:extLst>
                    <a:ext uri="{9D8B030D-6E8A-4147-A177-3AD203B41FA5}">
                      <a16:colId xmlns:a16="http://schemas.microsoft.com/office/drawing/2014/main" val="93678040"/>
                    </a:ext>
                  </a:extLst>
                </a:gridCol>
                <a:gridCol w="531235">
                  <a:extLst>
                    <a:ext uri="{9D8B030D-6E8A-4147-A177-3AD203B41FA5}">
                      <a16:colId xmlns:a16="http://schemas.microsoft.com/office/drawing/2014/main" val="3333284125"/>
                    </a:ext>
                  </a:extLst>
                </a:gridCol>
                <a:gridCol w="531235">
                  <a:extLst>
                    <a:ext uri="{9D8B030D-6E8A-4147-A177-3AD203B41FA5}">
                      <a16:colId xmlns:a16="http://schemas.microsoft.com/office/drawing/2014/main" val="264735123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 smtClean="0">
                          <a:effectLst/>
                        </a:rPr>
                        <a:t>Indeks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2004690719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Isi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248557242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8650" y="2006789"/>
            <a:ext cx="14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Vertikal</a:t>
            </a:r>
            <a:endParaRPr lang="en-US" sz="2400" b="1" dirty="0">
              <a:solidFill>
                <a:schemeClr val="tx2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19400" y="2010071"/>
            <a:ext cx="5886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Horizontal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7500" y="3617655"/>
            <a:ext cx="61341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Cara </a:t>
            </a:r>
            <a:r>
              <a:rPr lang="en-US" sz="20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anda</a:t>
            </a:r>
            <a:r>
              <a:rPr lang="en-US" sz="20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membayangkan</a:t>
            </a:r>
            <a:r>
              <a:rPr lang="en-US" sz="20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array </a:t>
            </a:r>
            <a:r>
              <a:rPr lang="en-US" sz="20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sebenarnya</a:t>
            </a:r>
            <a:r>
              <a:rPr lang="en-US" sz="20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tergantung</a:t>
            </a:r>
            <a:r>
              <a:rPr lang="en-US" sz="20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  <a:latin typeface="Franklin Gothic Book" panose="020B0503020102020204" pitchFamily="34" charset="0"/>
              </a:rPr>
              <a:t>kasusnya</a:t>
            </a:r>
            <a:r>
              <a:rPr lang="en-US" sz="2000" b="1" dirty="0" smtClean="0">
                <a:solidFill>
                  <a:schemeClr val="tx2"/>
                </a:solidFill>
                <a:latin typeface="Franklin Gothic Book" panose="020B0503020102020204" pitchFamily="34" charset="0"/>
              </a:rPr>
              <a:t>. </a:t>
            </a:r>
            <a:r>
              <a:rPr lang="en-US" sz="20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Contoh</a:t>
            </a:r>
            <a:r>
              <a:rPr lang="en-US" sz="20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:</a:t>
            </a:r>
          </a:p>
          <a:p>
            <a:pPr marL="342900" indent="-342900" algn="just">
              <a:buAutoNum type="arabicPeriod"/>
            </a:pPr>
            <a:r>
              <a:rPr lang="en-US" sz="20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Jika</a:t>
            </a:r>
            <a:r>
              <a:rPr lang="en-US" sz="20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anda</a:t>
            </a:r>
            <a:r>
              <a:rPr lang="en-US" sz="20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menggunakan</a:t>
            </a:r>
            <a:r>
              <a:rPr lang="en-US" sz="20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array </a:t>
            </a:r>
            <a:r>
              <a:rPr lang="en-US" sz="20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sebagai</a:t>
            </a:r>
            <a:r>
              <a:rPr lang="en-US" sz="20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stack (</a:t>
            </a:r>
            <a:r>
              <a:rPr lang="en-US" sz="20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tumpukan</a:t>
            </a:r>
            <a:r>
              <a:rPr lang="en-US" sz="20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) data, </a:t>
            </a:r>
            <a:r>
              <a:rPr lang="en-US" sz="20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maka</a:t>
            </a:r>
            <a:r>
              <a:rPr lang="en-US" sz="20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lebih</a:t>
            </a:r>
            <a:r>
              <a:rPr lang="en-US" sz="20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baik</a:t>
            </a:r>
            <a:r>
              <a:rPr lang="en-US" sz="20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membayangkannya</a:t>
            </a:r>
            <a:r>
              <a:rPr lang="en-US" sz="20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secara</a:t>
            </a:r>
            <a:r>
              <a:rPr lang="en-US" sz="20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vertikal</a:t>
            </a:r>
            <a:r>
              <a:rPr lang="en-US" sz="20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,</a:t>
            </a:r>
          </a:p>
          <a:p>
            <a:pPr marL="342900" indent="-342900" algn="just">
              <a:buAutoNum type="arabicPeriod"/>
            </a:pPr>
            <a:r>
              <a:rPr lang="en-US" sz="20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Jika</a:t>
            </a:r>
            <a:r>
              <a:rPr lang="en-US" sz="20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anda</a:t>
            </a:r>
            <a:r>
              <a:rPr lang="en-US" sz="20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menggunakan</a:t>
            </a:r>
            <a:r>
              <a:rPr lang="en-US" sz="20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array </a:t>
            </a:r>
            <a:r>
              <a:rPr lang="en-US" sz="20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untuk</a:t>
            </a:r>
            <a:r>
              <a:rPr lang="en-US" sz="20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queue (</a:t>
            </a:r>
            <a:r>
              <a:rPr lang="en-US" sz="20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antrian</a:t>
            </a:r>
            <a:r>
              <a:rPr lang="en-US" sz="20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), </a:t>
            </a:r>
            <a:r>
              <a:rPr lang="en-US" sz="20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maka</a:t>
            </a:r>
            <a:r>
              <a:rPr lang="en-US" sz="20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lebih</a:t>
            </a:r>
            <a:r>
              <a:rPr lang="en-US" sz="20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baik</a:t>
            </a:r>
            <a:r>
              <a:rPr lang="en-US" sz="20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anda</a:t>
            </a:r>
            <a:r>
              <a:rPr lang="en-US" sz="20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membayangkannya</a:t>
            </a:r>
            <a:r>
              <a:rPr lang="en-US" sz="20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secara</a:t>
            </a:r>
            <a:r>
              <a:rPr lang="en-US" sz="20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 horizontal.</a:t>
            </a:r>
          </a:p>
        </p:txBody>
      </p:sp>
    </p:spTree>
    <p:extLst>
      <p:ext uri="{BB962C8B-B14F-4D97-AF65-F5344CB8AC3E}">
        <p14:creationId xmlns:p14="http://schemas.microsoft.com/office/powerpoint/2010/main" val="134376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/>
      <p:bldP spid="9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b="1" dirty="0" smtClean="0"/>
              <a:t>DEKLARASI UMUM (1)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153400" cy="4495800"/>
          </a:xfrm>
        </p:spPr>
        <p:txBody>
          <a:bodyPr/>
          <a:lstStyle/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id-ID" b="1" dirty="0" smtClean="0">
                <a:sym typeface="Wingdings" pitchFamily="2" charset="2"/>
              </a:rPr>
              <a:t>Algoritma</a:t>
            </a:r>
            <a:r>
              <a:rPr lang="id-ID" dirty="0" smtClean="0">
                <a:sym typeface="Wingdings" pitchFamily="2" charset="2"/>
              </a:rPr>
              <a:t>:</a:t>
            </a:r>
            <a:endParaRPr lang="en-US" dirty="0" smtClean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id-ID" b="1" dirty="0" smtClean="0">
                <a:sym typeface="Wingdings" pitchFamily="2" charset="2"/>
              </a:rPr>
              <a:t>Contoh: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7363" y="2057400"/>
            <a:ext cx="7992888" cy="1296144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u="sng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Kamus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ama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ar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rray:</a:t>
            </a:r>
            <a:r>
              <a:rPr lang="id-ID" sz="2000" b="1" u="sng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[1..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aks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rray] of tipedata</a:t>
            </a:r>
            <a:endParaRPr lang="id-ID" sz="20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3568" y="4114800"/>
            <a:ext cx="7992888" cy="12961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2000" b="1" u="sng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Kamus</a:t>
            </a:r>
            <a:r>
              <a:rPr lang="id-ID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id-ID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Angka</a:t>
            </a:r>
            <a:r>
              <a:rPr lang="en-US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u="sng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id-ID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id-ID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..</a:t>
            </a:r>
            <a:r>
              <a:rPr lang="en-US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id-ID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id-ID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of </a:t>
            </a:r>
            <a:r>
              <a:rPr lang="en-US" sz="2000" b="1" u="sng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endParaRPr lang="id-ID" sz="2000" b="1" u="sng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48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b="1" dirty="0" smtClean="0"/>
              <a:t>DEKLARASI UMUM (2)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id-ID" b="1" dirty="0" smtClean="0">
                <a:sym typeface="Wingdings" pitchFamily="2" charset="2"/>
              </a:rPr>
              <a:t>Algoritma</a:t>
            </a:r>
            <a:r>
              <a:rPr lang="id-ID" dirty="0" smtClean="0">
                <a:sym typeface="Wingdings" pitchFamily="2" charset="2"/>
              </a:rPr>
              <a:t>:</a:t>
            </a:r>
            <a:endParaRPr lang="en-US" dirty="0" smtClean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id-ID" b="1" dirty="0" smtClean="0">
                <a:sym typeface="Wingdings" pitchFamily="2" charset="2"/>
              </a:rPr>
              <a:t>Contoh: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93709" y="1828800"/>
            <a:ext cx="7992888" cy="1695536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u="sng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Kamus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id-ID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id-ID" sz="2000" b="1" u="sng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id-ID" sz="2000" b="1" u="sng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onst</a:t>
            </a:r>
            <a:endParaRPr lang="id-ID" sz="20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aks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rray = ...</a:t>
            </a:r>
          </a:p>
          <a:p>
            <a:endParaRPr lang="id-ID" sz="20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ama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ar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rray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u="sng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[1..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aks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rray] of tipedata</a:t>
            </a:r>
            <a:endParaRPr lang="id-ID" sz="20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67363" y="4267200"/>
            <a:ext cx="7992888" cy="16955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2000" b="1" u="sng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Kamus</a:t>
            </a:r>
            <a:r>
              <a:rPr lang="id-ID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id-ID" sz="20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id-ID" sz="2000" b="1" u="sng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id-ID" sz="2000" b="1" u="sng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onst</a:t>
            </a:r>
            <a:endParaRPr lang="id-ID" sz="20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MAKSANGKA</a:t>
            </a:r>
            <a:r>
              <a:rPr lang="id-ID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endParaRPr lang="id-ID" sz="2000" b="1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id-ID" sz="2000" b="1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Angka</a:t>
            </a:r>
            <a:r>
              <a:rPr lang="en-US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u="sng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id-ID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[1..</a:t>
            </a:r>
            <a:r>
              <a:rPr lang="en-US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AKSANGKA</a:t>
            </a:r>
            <a:r>
              <a:rPr lang="id-ID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id-ID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of </a:t>
            </a:r>
            <a:r>
              <a:rPr lang="en-US" sz="2000" b="1" u="sng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u="sng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nteger</a:t>
            </a:r>
            <a:endParaRPr lang="id-ID" sz="2000" b="1" u="sng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6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b="1" dirty="0" smtClean="0"/>
              <a:t>DEKLARASI UMUM (3)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153400" cy="4495800"/>
          </a:xfrm>
        </p:spPr>
        <p:txBody>
          <a:bodyPr/>
          <a:lstStyle/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id-ID" dirty="0" smtClean="0">
                <a:sym typeface="Wingdings" pitchFamily="2" charset="2"/>
              </a:rPr>
              <a:t>Algoritma: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id-ID" dirty="0" smtClean="0">
              <a:sym typeface="Wingdings" pitchFamily="2" charset="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49965" y="2191544"/>
            <a:ext cx="8712968" cy="2304256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u="sng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Kamus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id-ID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id-ID" sz="2000" b="1" u="sng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id-ID" sz="2000" b="1" u="sng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onst</a:t>
            </a:r>
            <a:endParaRPr lang="id-ID" sz="20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796925"/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MAKSANGKA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 ...</a:t>
            </a:r>
          </a:p>
          <a:p>
            <a:r>
              <a:rPr lang="id-ID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id-ID" sz="2000" b="1" u="sng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id-ID" sz="2000" b="1" u="sng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ype</a:t>
            </a:r>
          </a:p>
          <a:p>
            <a:r>
              <a:rPr lang="id-ID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ama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ype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rray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u="sng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..</a:t>
            </a:r>
            <a:r>
              <a:rPr lang="en-US" sz="2000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MAKSANGKA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of tipedata</a:t>
            </a:r>
          </a:p>
          <a:p>
            <a:endParaRPr lang="id-ID" sz="20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ama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ar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rray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id-ID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ama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id-ID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ype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id-ID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rray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id-ID" sz="20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92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ms01_1">
  <a:themeElements>
    <a:clrScheme name="ms01_1 1">
      <a:dk1>
        <a:srgbClr val="1D528D"/>
      </a:dk1>
      <a:lt1>
        <a:srgbClr val="FFFFFF"/>
      </a:lt1>
      <a:dk2>
        <a:srgbClr val="000000"/>
      </a:dk2>
      <a:lt2>
        <a:srgbClr val="B2B2B2"/>
      </a:lt2>
      <a:accent1>
        <a:srgbClr val="2D6BC7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BAE0"/>
      </a:accent5>
      <a:accent6>
        <a:srgbClr val="E78A00"/>
      </a:accent6>
      <a:hlink>
        <a:srgbClr val="9999FF"/>
      </a:hlink>
      <a:folHlink>
        <a:srgbClr val="969696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11123</TotalTime>
  <Words>3023</Words>
  <Application>Microsoft Office PowerPoint</Application>
  <PresentationFormat>On-screen Show (4:3)</PresentationFormat>
  <Paragraphs>633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Cambria Math</vt:lpstr>
      <vt:lpstr>Consolas</vt:lpstr>
      <vt:lpstr>Courier New</vt:lpstr>
      <vt:lpstr>Franklin Gothic Book</vt:lpstr>
      <vt:lpstr>Wingdings</vt:lpstr>
      <vt:lpstr>Wingdings 2</vt:lpstr>
      <vt:lpstr>ms01_1</vt:lpstr>
      <vt:lpstr>Image</vt:lpstr>
      <vt:lpstr>Algoritma dan Struktur Data 1</vt:lpstr>
      <vt:lpstr>PENGERTIAN ARRAY (LARIK)</vt:lpstr>
      <vt:lpstr>Dimensi Array</vt:lpstr>
      <vt:lpstr>Array Dalam Kehidupan Sehari-hari</vt:lpstr>
      <vt:lpstr>Array Dalam Kehidupan Sehari-hari</vt:lpstr>
      <vt:lpstr>Representasi Array Dalam Memori</vt:lpstr>
      <vt:lpstr>DEKLARASI UMUM (1)</vt:lpstr>
      <vt:lpstr>DEKLARASI UMUM (2)</vt:lpstr>
      <vt:lpstr>DEKLARASI UMUM (3)</vt:lpstr>
      <vt:lpstr>DEKLARASI UMUM (3)</vt:lpstr>
      <vt:lpstr>OPERASI-OPERASI PADA ARRAY SECARA UMUM </vt:lpstr>
      <vt:lpstr>OPERASI PENCIPTAAN</vt:lpstr>
      <vt:lpstr>Subrutin Penciptaan</vt:lpstr>
      <vt:lpstr>Contoh Subrutin Penciptaan</vt:lpstr>
      <vt:lpstr>Contoh Subrutin Penciptaan</vt:lpstr>
      <vt:lpstr>Traversal Array</vt:lpstr>
      <vt:lpstr>Subrutin Traversal Secara Umum</vt:lpstr>
      <vt:lpstr>Contoh Subrutin Traversal (Algoritma) </vt:lpstr>
      <vt:lpstr>Contoh Subrutin Traversal  (Program Pascal) </vt:lpstr>
      <vt:lpstr>Penambahan Data</vt:lpstr>
      <vt:lpstr>Subrutin Penambahan</vt:lpstr>
      <vt:lpstr>Contoh Subrutin Penambahan (Algoritma)</vt:lpstr>
      <vt:lpstr>Contoh Subrutin Penambahan (Program Pascal)</vt:lpstr>
      <vt:lpstr>Penyisipan Data</vt:lpstr>
      <vt:lpstr>Penyisipan Data</vt:lpstr>
      <vt:lpstr>Subrutin Penyisipan</vt:lpstr>
      <vt:lpstr>Contoh Subrutin Penyisipan (Algoritma)</vt:lpstr>
      <vt:lpstr>Contoh Subrutin Penyisipan (Program Pascal)</vt:lpstr>
      <vt:lpstr>Penghapusan Data</vt:lpstr>
      <vt:lpstr>Penghapusan Data</vt:lpstr>
      <vt:lpstr>PowerPoint Presentation</vt:lpstr>
      <vt:lpstr>PowerPoint Presentation</vt:lpstr>
      <vt:lpstr>Subrutin Penghapusan</vt:lpstr>
      <vt:lpstr>Contoh Subrutin  Penghapusan (Algoritma)</vt:lpstr>
      <vt:lpstr>Contoh Subrutin  Penghapusan (Program Pascal)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&amp; Pemrograman</dc:title>
  <dc:creator>Andri Heryandi</dc:creator>
  <cp:lastModifiedBy>A455LF-WIN10</cp:lastModifiedBy>
  <cp:revision>168</cp:revision>
  <dcterms:created xsi:type="dcterms:W3CDTF">2012-09-11T04:03:29Z</dcterms:created>
  <dcterms:modified xsi:type="dcterms:W3CDTF">2023-01-07T03:20:37Z</dcterms:modified>
</cp:coreProperties>
</file>