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06" r:id="rId3"/>
    <p:sldId id="307" r:id="rId4"/>
    <p:sldId id="308" r:id="rId5"/>
    <p:sldId id="325" r:id="rId6"/>
    <p:sldId id="326" r:id="rId7"/>
    <p:sldId id="327" r:id="rId8"/>
    <p:sldId id="312" r:id="rId9"/>
    <p:sldId id="316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EAEAEA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24" autoAdjust="0"/>
  </p:normalViewPr>
  <p:slideViewPr>
    <p:cSldViewPr>
      <p:cViewPr varScale="1">
        <p:scale>
          <a:sx n="65" d="100"/>
          <a:sy n="65" d="100"/>
        </p:scale>
        <p:origin x="145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2114550" y="0"/>
          <a:ext cx="702945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Image" r:id="rId3" imgW="6565079" imgH="4761905" progId="">
                  <p:embed/>
                </p:oleObj>
              </mc:Choice>
              <mc:Fallback>
                <p:oleObj name="Image" r:id="rId3" imgW="6565079" imgH="4761905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2114550" y="0"/>
                        <a:ext cx="702945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0" y="0"/>
            <a:ext cx="2133600" cy="3200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0" y="3200400"/>
            <a:ext cx="9144000" cy="457200"/>
          </a:xfrm>
          <a:prstGeom prst="rect">
            <a:avLst/>
          </a:prstGeom>
          <a:solidFill>
            <a:schemeClr val="tx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0" y="3352800"/>
            <a:ext cx="2133600" cy="3505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2286000" y="4114800"/>
            <a:ext cx="6400800" cy="1524000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133600" y="3232150"/>
            <a:ext cx="64770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81400" y="6508750"/>
            <a:ext cx="2133600" cy="1524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168275"/>
          </a:xfr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DBFB8728-9D02-4D5A-8B08-16CAC79E1C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57C9D-7046-45DF-8EB2-A6D1AEA9F9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34CFC5-6DB8-4ECE-8F53-BBC381F0FE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567488"/>
            <a:ext cx="2438400" cy="2143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0" y="6551613"/>
            <a:ext cx="2362200" cy="2413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0" y="6551613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3175DFDC-9BF0-46AB-A181-A5A3A153F7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E0E7F8-F21A-40AC-93AF-184E2ED2DB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B7918C-FA71-4ED3-83BD-87149979D2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B94E62-9082-40CB-96D8-7635D10E19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4B544-A231-47F6-8F7F-8AC5977C4B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3BBAD1-B930-41C4-8115-52617F44C7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78401B-8C46-4EDC-98E9-1B2364AC5A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35D8FD-74FA-4DA5-97DC-0894874F76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9DBDB9-6FB8-4178-9417-354DB18C91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0"/>
            <a:ext cx="9144000" cy="7667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6562725"/>
            <a:ext cx="9144000" cy="304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AutoShape 18"/>
          <p:cNvSpPr>
            <a:spLocks noChangeArrowheads="1"/>
          </p:cNvSpPr>
          <p:nvPr/>
        </p:nvSpPr>
        <p:spPr bwMode="gray">
          <a:xfrm>
            <a:off x="133350" y="6380163"/>
            <a:ext cx="304800" cy="334962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81000" y="6567488"/>
            <a:ext cx="24384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400800" y="6551613"/>
            <a:ext cx="23622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657600" y="6551613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8BB34F31-AAF7-4D13-8075-5CD49AEFD0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8153400" y="261938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/>
              <a:t>LOGO</a:t>
            </a: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auto">
          <a:xfrm rot="5400000">
            <a:off x="8458201" y="-196850"/>
            <a:ext cx="273050" cy="860425"/>
          </a:xfrm>
          <a:prstGeom prst="moon">
            <a:avLst>
              <a:gd name="adj" fmla="val 21208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772400" y="0"/>
            <a:ext cx="1371600" cy="760413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152400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gray">
          <a:xfrm>
            <a:off x="7772400" y="762000"/>
            <a:ext cx="1371600" cy="48006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3728" y="3645024"/>
            <a:ext cx="7020272" cy="1470025"/>
          </a:xfrm>
        </p:spPr>
        <p:txBody>
          <a:bodyPr/>
          <a:lstStyle/>
          <a:p>
            <a:r>
              <a:rPr lang="en-US" dirty="0" smtClean="0"/>
              <a:t>MATRIKS</a:t>
            </a:r>
            <a:br>
              <a:rPr lang="en-US" dirty="0" smtClean="0"/>
            </a:br>
            <a:r>
              <a:rPr lang="en-US" dirty="0" smtClean="0"/>
              <a:t>(ARRAY 2 DIMENSI)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black">
          <a:xfrm>
            <a:off x="2123728" y="3074664"/>
            <a:ext cx="702027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sz="2800" kern="0" smtClean="0">
                <a:solidFill>
                  <a:schemeClr val="bg1"/>
                </a:solidFill>
              </a:rPr>
              <a:t>Algoritma dan Struktur Data 1</a:t>
            </a:r>
            <a:endParaRPr lang="en-US" sz="2800" kern="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3352636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01153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2" descr="F:\Documents and Settings\Administrator\My Documents\unikom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AFFFC"/>
              </a:clrFrom>
              <a:clrTo>
                <a:srgbClr val="FAFFFC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0" y="556875"/>
            <a:ext cx="2123728" cy="2152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488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1192"/>
            <a:ext cx="8229600" cy="792162"/>
          </a:xfrm>
        </p:spPr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Array 2 </a:t>
            </a:r>
            <a:r>
              <a:rPr lang="en-US" dirty="0" err="1" smtClean="0"/>
              <a:t>Dimensi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36105"/>
            <a:ext cx="7416824" cy="5029199"/>
          </a:xfrm>
        </p:spPr>
        <p:txBody>
          <a:bodyPr>
            <a:normAutofit/>
          </a:bodyPr>
          <a:lstStyle/>
          <a:p>
            <a:pPr marL="4763" indent="6350" algn="just"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Sekumpulan</a:t>
            </a:r>
            <a:r>
              <a:rPr lang="en-US" sz="2400" dirty="0" smtClean="0">
                <a:solidFill>
                  <a:schemeClr val="tx1"/>
                </a:solidFill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</a:rPr>
              <a:t>bertipe</a:t>
            </a:r>
            <a:r>
              <a:rPr lang="en-US" sz="2400" dirty="0" smtClean="0">
                <a:solidFill>
                  <a:schemeClr val="tx1"/>
                </a:solidFill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</a:rPr>
              <a:t>sama</a:t>
            </a:r>
            <a:r>
              <a:rPr lang="en-US" sz="2400" dirty="0" smtClean="0">
                <a:solidFill>
                  <a:schemeClr val="tx1"/>
                </a:solidFill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</a:rPr>
              <a:t>diakses</a:t>
            </a:r>
            <a:r>
              <a:rPr lang="en-US" sz="2400" dirty="0" smtClean="0">
                <a:solidFill>
                  <a:schemeClr val="tx1"/>
                </a:solidFill>
              </a:rPr>
              <a:t> / </a:t>
            </a:r>
            <a:r>
              <a:rPr lang="en-US" sz="2400" dirty="0" err="1" smtClean="0">
                <a:solidFill>
                  <a:schemeClr val="tx1"/>
                </a:solidFill>
              </a:rPr>
              <a:t>diacu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oleh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dua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buah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indeks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4763" indent="6350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Misalkan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sz="2400" dirty="0" err="1" smtClean="0">
                <a:solidFill>
                  <a:schemeClr val="tx1"/>
                </a:solidFill>
              </a:rPr>
              <a:t>Matriks</a:t>
            </a:r>
            <a:r>
              <a:rPr lang="en-US" sz="2400" dirty="0" smtClean="0">
                <a:solidFill>
                  <a:schemeClr val="tx1"/>
                </a:solidFill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</a:rPr>
              <a:t>berordo</a:t>
            </a:r>
            <a:r>
              <a:rPr lang="en-US" sz="2400" dirty="0" smtClean="0">
                <a:solidFill>
                  <a:schemeClr val="tx1"/>
                </a:solidFill>
              </a:rPr>
              <a:t> m x n</a:t>
            </a:r>
          </a:p>
          <a:p>
            <a:pPr marL="4763" indent="6350">
              <a:buNone/>
            </a:pPr>
            <a:r>
              <a:rPr lang="en-US" sz="2400" dirty="0" smtClean="0"/>
              <a:t>            </a:t>
            </a:r>
          </a:p>
          <a:p>
            <a:pPr marL="977900" indent="6350">
              <a:buNone/>
            </a:pPr>
            <a:endParaRPr lang="en-US" sz="2400" dirty="0" smtClean="0"/>
          </a:p>
          <a:p>
            <a:pPr marL="977900" indent="6350">
              <a:buNone/>
            </a:pPr>
            <a:endParaRPr lang="en-US" sz="2400" dirty="0"/>
          </a:p>
          <a:p>
            <a:pPr marL="977900" indent="635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A</a:t>
            </a:r>
            <a:r>
              <a:rPr lang="en-US" sz="2400" dirty="0" smtClean="0"/>
              <a:t>  </a:t>
            </a:r>
          </a:p>
          <a:p>
            <a:pPr marL="977900" indent="6350">
              <a:buNone/>
            </a:pPr>
            <a:r>
              <a:rPr lang="en-US" sz="2400" dirty="0" smtClean="0"/>
              <a:t>                                                 </a:t>
            </a:r>
          </a:p>
          <a:p>
            <a:pPr marL="977900" indent="6350">
              <a:buNone/>
            </a:pPr>
            <a:endParaRPr lang="en-US" sz="2400" dirty="0"/>
          </a:p>
          <a:p>
            <a:pPr marL="977900" indent="6350">
              <a:buNone/>
            </a:pPr>
            <a:r>
              <a:rPr lang="en-US" sz="2400" dirty="0" smtClean="0"/>
              <a:t>                </a:t>
            </a:r>
            <a:r>
              <a:rPr lang="en-US" sz="2400" dirty="0" smtClean="0">
                <a:solidFill>
                  <a:schemeClr val="tx1"/>
                </a:solidFill>
              </a:rPr>
              <a:t>m x n</a:t>
            </a:r>
          </a:p>
          <a:p>
            <a:pPr marL="457200" indent="635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087820"/>
              </p:ext>
            </p:extLst>
          </p:nvPr>
        </p:nvGraphicFramePr>
        <p:xfrm>
          <a:off x="2051720" y="2818616"/>
          <a:ext cx="3168352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</a:t>
                      </a:r>
                      <a:r>
                        <a:rPr lang="en-US" sz="2400" b="1" strike="noStrike" baseline="-25000" dirty="0" smtClean="0"/>
                        <a:t>11</a:t>
                      </a:r>
                      <a:endParaRPr lang="en-US" sz="2400" b="1" strike="noStrike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</a:t>
                      </a:r>
                      <a:r>
                        <a:rPr lang="en-US" sz="2400" b="1" baseline="-25000" dirty="0" smtClean="0"/>
                        <a:t>12</a:t>
                      </a:r>
                      <a:endParaRPr lang="en-US" sz="24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..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</a:t>
                      </a:r>
                      <a:r>
                        <a:rPr lang="en-US" sz="2400" b="1" baseline="-25000" dirty="0" smtClean="0"/>
                        <a:t>1n</a:t>
                      </a:r>
                      <a:endParaRPr lang="en-US" sz="2400" b="1" baseline="-25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</a:t>
                      </a:r>
                      <a:r>
                        <a:rPr lang="en-US" sz="2400" b="1" baseline="-25000" dirty="0" smtClean="0"/>
                        <a:t>21</a:t>
                      </a:r>
                      <a:endParaRPr lang="en-US" sz="2400" b="1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</a:t>
                      </a:r>
                      <a:r>
                        <a:rPr lang="en-US" sz="2400" b="1" baseline="-25000" dirty="0" smtClean="0"/>
                        <a:t>22</a:t>
                      </a:r>
                      <a:endParaRPr lang="en-US" sz="24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..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</a:t>
                      </a:r>
                      <a:r>
                        <a:rPr lang="en-US" sz="2400" b="1" baseline="-25000" dirty="0" smtClean="0"/>
                        <a:t>2n</a:t>
                      </a:r>
                      <a:endParaRPr lang="en-US" sz="2400" b="1" baseline="-25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.</a:t>
                      </a:r>
                    </a:p>
                    <a:p>
                      <a:pPr algn="ctr"/>
                      <a:r>
                        <a:rPr lang="en-US" sz="2400" b="1" dirty="0" smtClean="0"/>
                        <a:t>.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.</a:t>
                      </a:r>
                    </a:p>
                    <a:p>
                      <a:pPr algn="ctr"/>
                      <a:r>
                        <a:rPr lang="en-US" sz="2400" b="1" dirty="0" smtClean="0"/>
                        <a:t>.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.</a:t>
                      </a:r>
                    </a:p>
                    <a:p>
                      <a:pPr algn="ctr"/>
                      <a:r>
                        <a:rPr lang="en-US" sz="2400" b="1" dirty="0" smtClean="0"/>
                        <a:t>.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.</a:t>
                      </a:r>
                    </a:p>
                    <a:p>
                      <a:pPr algn="ctr"/>
                      <a:r>
                        <a:rPr lang="en-US" sz="2400" b="1" dirty="0" smtClean="0"/>
                        <a:t>.</a:t>
                      </a:r>
                      <a:endParaRPr lang="en-US" sz="2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</a:t>
                      </a:r>
                      <a:r>
                        <a:rPr lang="en-US" sz="2400" b="1" baseline="-25000" dirty="0" smtClean="0"/>
                        <a:t>m1</a:t>
                      </a:r>
                      <a:endParaRPr lang="en-US" sz="2400" b="1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</a:t>
                      </a:r>
                      <a:r>
                        <a:rPr lang="en-US" sz="2400" b="1" baseline="-25000" dirty="0" smtClean="0"/>
                        <a:t>m2</a:t>
                      </a:r>
                      <a:endParaRPr lang="en-US" sz="24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..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 smtClean="0"/>
                        <a:t>a</a:t>
                      </a:r>
                      <a:r>
                        <a:rPr lang="en-US" sz="2400" b="1" baseline="-25000" dirty="0" err="1" smtClean="0"/>
                        <a:t>mn</a:t>
                      </a:r>
                      <a:endParaRPr lang="en-US" sz="2400" b="1" baseline="-250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72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 err="1" smtClean="0"/>
              <a:t>Deklarasi</a:t>
            </a:r>
            <a:r>
              <a:rPr lang="en-US" dirty="0" smtClean="0"/>
              <a:t> Array 2 </a:t>
            </a:r>
            <a:r>
              <a:rPr lang="en-US" dirty="0" err="1" smtClean="0"/>
              <a:t>Dimensi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400600"/>
          </a:xfrm>
        </p:spPr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  <a:buAutoNum type="arabicPeriod"/>
            </a:pP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VarMatriks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: </a:t>
            </a:r>
            <a:r>
              <a:rPr lang="en-US" sz="2000" u="sng" dirty="0" smtClean="0">
                <a:solidFill>
                  <a:schemeClr val="tx1"/>
                </a:solidFill>
                <a:latin typeface="Consolas" panose="020B0609020204030204" pitchFamily="49" charset="0"/>
              </a:rPr>
              <a:t>array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[1..MaksBaris,1..MaksKolom] of 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tipedata</a:t>
            </a:r>
            <a:endParaRPr lang="en-US" sz="2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b="0" dirty="0">
                <a:latin typeface="Consolas" panose="020B0609020204030204" pitchFamily="49" charset="0"/>
              </a:rPr>
              <a:t>	</a:t>
            </a:r>
            <a:endParaRPr lang="en-US" sz="2000" b="0" dirty="0" smtClean="0">
              <a:latin typeface="Consolas" panose="020B0609020204030204" pitchFamily="49" charset="0"/>
            </a:endParaRPr>
          </a:p>
          <a:p>
            <a:pPr marL="457200" indent="-57150"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Contoh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b="0" dirty="0">
                <a:latin typeface="Consolas" panose="020B0609020204030204" pitchFamily="49" charset="0"/>
              </a:rPr>
              <a:t>	</a:t>
            </a:r>
            <a:r>
              <a:rPr lang="en-US" sz="2000" b="0" dirty="0" smtClean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  :  </a:t>
            </a:r>
            <a:r>
              <a:rPr lang="en-US" sz="2000" u="sng" dirty="0" smtClean="0">
                <a:solidFill>
                  <a:schemeClr val="tx1"/>
                </a:solidFill>
                <a:latin typeface="Consolas" panose="020B0609020204030204" pitchFamily="49" charset="0"/>
              </a:rPr>
              <a:t>array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[1..5,1..3] of </a:t>
            </a:r>
            <a:r>
              <a:rPr lang="en-US" sz="2000" u="sng" dirty="0" smtClean="0">
                <a:solidFill>
                  <a:schemeClr val="tx1"/>
                </a:solidFill>
                <a:latin typeface="Consolas" panose="020B0609020204030204" pitchFamily="49" charset="0"/>
              </a:rPr>
              <a:t>integer</a:t>
            </a:r>
          </a:p>
          <a:p>
            <a:pPr marL="457200" indent="-457200">
              <a:spcBef>
                <a:spcPts val="0"/>
              </a:spcBef>
              <a:buNone/>
            </a:pPr>
            <a:endParaRPr lang="en-US" sz="2000" b="0" u="sng" dirty="0" smtClean="0"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buFont typeface="+mj-lt"/>
              <a:buAutoNum type="arabicPeriod" startAt="2"/>
            </a:pPr>
            <a:r>
              <a:rPr lang="en-US" sz="2000" u="sng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endParaRPr lang="en-US" sz="2000" u="sng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91440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MAKSBARIS = …</a:t>
            </a:r>
          </a:p>
          <a:p>
            <a:pPr marL="914400" indent="-91440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MAKSKOLOM = …</a:t>
            </a:r>
          </a:p>
          <a:p>
            <a:pPr marL="457200" indent="6350">
              <a:spcBef>
                <a:spcPts val="0"/>
              </a:spcBef>
              <a:buNone/>
            </a:pPr>
            <a:endParaRPr lang="en-US" sz="2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indent="6350">
              <a:spcBef>
                <a:spcPts val="0"/>
              </a:spcBef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V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arMatriks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: </a:t>
            </a:r>
            <a:r>
              <a:rPr lang="en-US" sz="2000" u="sng" dirty="0" smtClean="0">
                <a:solidFill>
                  <a:schemeClr val="tx1"/>
                </a:solidFill>
                <a:latin typeface="Consolas" panose="020B0609020204030204" pitchFamily="49" charset="0"/>
              </a:rPr>
              <a:t>array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[1..MAKSBARIS,1..MAKSKOLOM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]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of 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tipedata</a:t>
            </a:r>
            <a:endParaRPr lang="en-US" sz="2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indent="6350">
              <a:spcBef>
                <a:spcPts val="0"/>
              </a:spcBef>
              <a:buNone/>
            </a:pPr>
            <a:endParaRPr lang="en-US" sz="20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0" indent="6350"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Contoh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b="0" dirty="0">
                <a:latin typeface="Consolas" panose="020B0609020204030204" pitchFamily="49" charset="0"/>
              </a:rPr>
              <a:t>	</a:t>
            </a:r>
            <a:r>
              <a:rPr lang="en-US" sz="2000" u="sng" dirty="0" err="1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n-US" sz="2000" u="sng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onst</a:t>
            </a:r>
            <a:endParaRPr lang="en-US" sz="2000" u="sng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91440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MAKSBARIS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914400" indent="-91440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MAKSKOLOM =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buNone/>
            </a:pPr>
            <a:endParaRPr lang="en-US" sz="2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 : </a:t>
            </a:r>
            <a:r>
              <a:rPr lang="en-US" sz="2000" u="sng" dirty="0">
                <a:solidFill>
                  <a:schemeClr val="tx1"/>
                </a:solidFill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[1..MAKSBARIS,1..MAKSKOLOM]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of </a:t>
            </a:r>
            <a:r>
              <a:rPr lang="en-US" sz="2000" u="sng" dirty="0" smtClean="0">
                <a:solidFill>
                  <a:schemeClr val="tx1"/>
                </a:solidFill>
                <a:latin typeface="Consolas" panose="020B0609020204030204" pitchFamily="49" charset="0"/>
              </a:rPr>
              <a:t>integer</a:t>
            </a:r>
          </a:p>
          <a:p>
            <a:pPr marL="457200" indent="635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457200" indent="635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457200" indent="-45720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59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92"/>
            <a:ext cx="8229600" cy="792162"/>
          </a:xfrm>
        </p:spPr>
        <p:txBody>
          <a:bodyPr/>
          <a:lstStyle/>
          <a:p>
            <a:r>
              <a:rPr lang="en-US" dirty="0" err="1" smtClean="0"/>
              <a:t>Deklarasi</a:t>
            </a:r>
            <a:r>
              <a:rPr lang="en-US" dirty="0" smtClean="0"/>
              <a:t> Array 2 </a:t>
            </a:r>
            <a:r>
              <a:rPr lang="en-US" dirty="0" err="1" smtClean="0"/>
              <a:t>Dimensi</a:t>
            </a:r>
            <a:r>
              <a:rPr lang="en-US" dirty="0" smtClean="0"/>
              <a:t> (</a:t>
            </a:r>
            <a:r>
              <a:rPr lang="en-US" dirty="0" err="1" smtClean="0"/>
              <a:t>lanjutan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964488" cy="4874096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0"/>
              </a:spcBef>
              <a:buFont typeface="+mj-lt"/>
              <a:buAutoNum type="arabicPeriod" startAt="3"/>
            </a:pPr>
            <a:r>
              <a:rPr lang="en-US" sz="1900" u="sng" dirty="0" err="1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n-US" sz="1900" u="sng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onst</a:t>
            </a:r>
            <a:endParaRPr lang="en-US" sz="1900" u="sng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914400" indent="0">
              <a:spcBef>
                <a:spcPts val="0"/>
              </a:spcBef>
              <a:buNone/>
            </a:pPr>
            <a:r>
              <a:rPr lang="en-US" sz="1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MAKSBARIS </a:t>
            </a:r>
            <a:r>
              <a:rPr lang="en-US" sz="1900" dirty="0">
                <a:solidFill>
                  <a:schemeClr val="tx1"/>
                </a:solidFill>
                <a:latin typeface="Consolas" panose="020B0609020204030204" pitchFamily="49" charset="0"/>
              </a:rPr>
              <a:t>= …</a:t>
            </a:r>
          </a:p>
          <a:p>
            <a:pPr marL="914400" indent="-914400">
              <a:spcBef>
                <a:spcPts val="0"/>
              </a:spcBef>
              <a:buNone/>
            </a:pPr>
            <a:r>
              <a:rPr lang="en-US" sz="1900" dirty="0">
                <a:solidFill>
                  <a:schemeClr val="tx1"/>
                </a:solidFill>
                <a:latin typeface="Consolas" panose="020B0609020204030204" pitchFamily="49" charset="0"/>
              </a:rPr>
              <a:t>	MAKSKOLOM = …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9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900" u="sng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US" sz="1900" u="sng" dirty="0" smtClean="0">
                <a:solidFill>
                  <a:schemeClr val="tx1"/>
                </a:solidFill>
                <a:latin typeface="Consolas" panose="020B0609020204030204" pitchFamily="49" charset="0"/>
              </a:rPr>
              <a:t>ype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9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9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TipeMatriks</a:t>
            </a:r>
            <a:r>
              <a:rPr lang="en-US" sz="1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900" u="sng" dirty="0">
                <a:solidFill>
                  <a:schemeClr val="tx1"/>
                </a:solidFill>
                <a:latin typeface="Consolas" panose="020B0609020204030204" pitchFamily="49" charset="0"/>
              </a:rPr>
              <a:t>array</a:t>
            </a:r>
            <a:r>
              <a:rPr lang="en-US" sz="1900" dirty="0">
                <a:solidFill>
                  <a:schemeClr val="tx1"/>
                </a:solidFill>
                <a:latin typeface="Consolas" panose="020B0609020204030204" pitchFamily="49" charset="0"/>
              </a:rPr>
              <a:t>[1..MAKSBARIS,1..MAKSKOLOM] </a:t>
            </a:r>
            <a:r>
              <a:rPr lang="en-US" sz="1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of </a:t>
            </a:r>
            <a:r>
              <a:rPr lang="en-US" sz="19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tipedata</a:t>
            </a:r>
            <a:endParaRPr lang="en-US" sz="19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indent="6350">
              <a:spcBef>
                <a:spcPts val="0"/>
              </a:spcBef>
              <a:buNone/>
            </a:pPr>
            <a:endParaRPr lang="en-US" sz="19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indent="6350">
              <a:spcBef>
                <a:spcPts val="0"/>
              </a:spcBef>
              <a:buNone/>
            </a:pPr>
            <a:r>
              <a:rPr lang="en-US" sz="19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VarMatriks</a:t>
            </a:r>
            <a:r>
              <a:rPr lang="en-US" sz="1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: </a:t>
            </a:r>
            <a:r>
              <a:rPr lang="en-US" sz="19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TipeMatriks</a:t>
            </a:r>
            <a:endParaRPr lang="en-US" sz="19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indent="6350">
              <a:spcBef>
                <a:spcPts val="0"/>
              </a:spcBef>
              <a:buNone/>
            </a:pPr>
            <a:endParaRPr lang="en-US" sz="1900" b="0" dirty="0" smtClean="0">
              <a:latin typeface="Consolas" panose="020B0609020204030204" pitchFamily="49" charset="0"/>
            </a:endParaRPr>
          </a:p>
          <a:p>
            <a:pPr marL="457200" indent="6350">
              <a:spcBef>
                <a:spcPts val="0"/>
              </a:spcBef>
              <a:buNone/>
            </a:pPr>
            <a:r>
              <a:rPr lang="en-US" sz="19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Contoh</a:t>
            </a:r>
            <a:r>
              <a:rPr lang="en-US" sz="1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900" b="0" dirty="0" smtClean="0">
                <a:latin typeface="Consolas" panose="020B0609020204030204" pitchFamily="49" charset="0"/>
              </a:rPr>
              <a:t>	</a:t>
            </a:r>
            <a:r>
              <a:rPr lang="en-US" sz="1900" u="sng" dirty="0" err="1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n-US" sz="1900" u="sng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onst</a:t>
            </a:r>
            <a:endParaRPr lang="en-US" sz="1900" u="sng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914400" indent="0">
              <a:spcBef>
                <a:spcPts val="0"/>
              </a:spcBef>
              <a:buNone/>
            </a:pPr>
            <a:r>
              <a:rPr lang="en-US" sz="1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MAKSBARIS </a:t>
            </a:r>
            <a:r>
              <a:rPr lang="en-US" sz="1900" dirty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sz="1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914400" indent="-914400">
              <a:spcBef>
                <a:spcPts val="0"/>
              </a:spcBef>
              <a:buNone/>
            </a:pPr>
            <a:r>
              <a:rPr lang="en-US" sz="1900" dirty="0">
                <a:solidFill>
                  <a:schemeClr val="tx1"/>
                </a:solidFill>
                <a:latin typeface="Consolas" panose="020B0609020204030204" pitchFamily="49" charset="0"/>
              </a:rPr>
              <a:t>	MAKSKOLOM = </a:t>
            </a:r>
            <a:r>
              <a:rPr lang="en-US" sz="1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19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900" u="sng" dirty="0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19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19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Matriks</a:t>
            </a:r>
            <a:r>
              <a:rPr lang="en-US" sz="1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sz="1900" u="sng" dirty="0">
                <a:solidFill>
                  <a:schemeClr val="tx1"/>
                </a:solidFill>
                <a:latin typeface="Consolas" panose="020B0609020204030204" pitchFamily="49" charset="0"/>
              </a:rPr>
              <a:t>array</a:t>
            </a:r>
            <a:r>
              <a:rPr lang="en-US" sz="1900" dirty="0">
                <a:solidFill>
                  <a:schemeClr val="tx1"/>
                </a:solidFill>
                <a:latin typeface="Consolas" panose="020B0609020204030204" pitchFamily="49" charset="0"/>
              </a:rPr>
              <a:t>[1..MAKSBARIS,1..MAKSKOLOM] of </a:t>
            </a:r>
            <a:r>
              <a:rPr lang="en-US" sz="1900" dirty="0" err="1">
                <a:solidFill>
                  <a:schemeClr val="tx1"/>
                </a:solidFill>
                <a:latin typeface="Consolas" panose="020B0609020204030204" pitchFamily="49" charset="0"/>
              </a:rPr>
              <a:t>tipedata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indent="6350">
              <a:spcBef>
                <a:spcPts val="0"/>
              </a:spcBef>
              <a:buNone/>
            </a:pPr>
            <a:endParaRPr lang="en-US" sz="19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indent="6350">
              <a:spcBef>
                <a:spcPts val="0"/>
              </a:spcBef>
              <a:buNone/>
            </a:pPr>
            <a:r>
              <a:rPr lang="en-US" sz="1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 : </a:t>
            </a:r>
            <a:r>
              <a:rPr lang="en-US" sz="1900" dirty="0" err="1">
                <a:solidFill>
                  <a:schemeClr val="tx1"/>
                </a:solidFill>
                <a:latin typeface="Consolas" panose="020B0609020204030204" pitchFamily="49" charset="0"/>
              </a:rPr>
              <a:t>M</a:t>
            </a:r>
            <a:r>
              <a:rPr lang="en-US" sz="19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atriks</a:t>
            </a:r>
            <a:r>
              <a:rPr lang="en-US" sz="19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1900" i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  <a:r>
              <a:rPr lang="en-US" sz="1900" i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nama</a:t>
            </a:r>
            <a:r>
              <a:rPr lang="en-US" sz="1900" i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900" i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variabel</a:t>
            </a:r>
            <a:r>
              <a:rPr lang="en-US" sz="1900" i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900" i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matriks</a:t>
            </a:r>
            <a:r>
              <a:rPr lang="en-US" sz="1900" i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 marL="457200" indent="6350">
              <a:spcBef>
                <a:spcPts val="0"/>
              </a:spcBef>
              <a:buNone/>
            </a:pPr>
            <a:endParaRPr lang="en-US" sz="1900" b="0" dirty="0" smtClean="0"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buNone/>
            </a:pPr>
            <a:endParaRPr lang="en-US" sz="1900" b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73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Penciptaan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Matriks</a:t>
            </a:r>
            <a:endParaRPr lang="en-US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Traversal</a:t>
            </a:r>
          </a:p>
          <a:p>
            <a:pPr marL="973138" indent="-457200">
              <a:buFontTx/>
              <a:buChar char="-"/>
            </a:pPr>
            <a:r>
              <a:rPr lang="en-US" dirty="0" err="1" smtClean="0">
                <a:solidFill>
                  <a:schemeClr val="tx1"/>
                </a:solidFill>
              </a:rPr>
              <a:t>Mengisi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elemen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matriks</a:t>
            </a:r>
            <a:endParaRPr lang="en-US" dirty="0" smtClean="0">
              <a:solidFill>
                <a:schemeClr val="tx1"/>
              </a:solidFill>
            </a:endParaRPr>
          </a:p>
          <a:p>
            <a:pPr marL="973138" indent="-457200">
              <a:buFontTx/>
              <a:buChar char="-"/>
            </a:pPr>
            <a:r>
              <a:rPr lang="en-US" dirty="0" err="1" smtClean="0">
                <a:solidFill>
                  <a:schemeClr val="tx1"/>
                </a:solidFill>
              </a:rPr>
              <a:t>Menampilkan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elemen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matriks</a:t>
            </a:r>
            <a:endParaRPr lang="en-US" dirty="0" smtClean="0">
              <a:solidFill>
                <a:schemeClr val="tx1"/>
              </a:solidFill>
            </a:endParaRPr>
          </a:p>
          <a:p>
            <a:pPr marL="973138" indent="-457200">
              <a:buFontTx/>
              <a:buChar char="-"/>
            </a:pPr>
            <a:r>
              <a:rPr lang="en-US" dirty="0" err="1" smtClean="0">
                <a:solidFill>
                  <a:schemeClr val="tx1"/>
                </a:solidFill>
              </a:rPr>
              <a:t>Menjumlahkan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dua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buah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matriks</a:t>
            </a:r>
            <a:endParaRPr lang="en-US" dirty="0" smtClean="0">
              <a:solidFill>
                <a:schemeClr val="tx1"/>
              </a:solidFill>
            </a:endParaRPr>
          </a:p>
          <a:p>
            <a:pPr marL="973138" indent="-457200">
              <a:buFontTx/>
              <a:buChar char="-"/>
            </a:pPr>
            <a:r>
              <a:rPr lang="en-US" dirty="0" err="1" smtClean="0">
                <a:solidFill>
                  <a:schemeClr val="tx1"/>
                </a:solidFill>
              </a:rPr>
              <a:t>Mengalikan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dua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buah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matriks</a:t>
            </a:r>
            <a:endParaRPr lang="en-US" dirty="0" smtClean="0">
              <a:solidFill>
                <a:schemeClr val="tx1"/>
              </a:solidFill>
            </a:endParaRPr>
          </a:p>
          <a:p>
            <a:pPr marL="973138" indent="-457200">
              <a:buFontTx/>
              <a:buChar char="-"/>
            </a:pPr>
            <a:r>
              <a:rPr lang="en-US" dirty="0" err="1" smtClean="0">
                <a:solidFill>
                  <a:schemeClr val="tx1"/>
                </a:solidFill>
              </a:rPr>
              <a:t>Matriks</a:t>
            </a:r>
            <a:r>
              <a:rPr lang="en-US" dirty="0" smtClean="0">
                <a:solidFill>
                  <a:schemeClr val="tx1"/>
                </a:solidFill>
              </a:rPr>
              <a:t> Transpose</a:t>
            </a:r>
          </a:p>
          <a:p>
            <a:pPr marL="973138" indent="-457200">
              <a:buFontTx/>
              <a:buChar char="-"/>
            </a:pPr>
            <a:r>
              <a:rPr lang="en-US" dirty="0" err="1" smtClean="0">
                <a:solidFill>
                  <a:schemeClr val="tx1"/>
                </a:solidFill>
              </a:rPr>
              <a:t>dll</a:t>
            </a:r>
            <a:endParaRPr lang="en-US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5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92" y="0"/>
            <a:ext cx="6604812" cy="653752"/>
          </a:xfrm>
        </p:spPr>
        <p:txBody>
          <a:bodyPr>
            <a:noAutofit/>
          </a:bodyPr>
          <a:lstStyle/>
          <a:p>
            <a:pPr algn="l"/>
            <a:r>
              <a:rPr lang="en-US" b="1" dirty="0" err="1" smtClean="0"/>
              <a:t>Subrutin</a:t>
            </a:r>
            <a:r>
              <a:rPr lang="en-US" b="1" dirty="0" smtClean="0"/>
              <a:t> </a:t>
            </a:r>
            <a:r>
              <a:rPr lang="en-US" b="1" dirty="0" err="1" smtClean="0"/>
              <a:t>Penciptaan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860276"/>
            <a:ext cx="8153400" cy="533400"/>
          </a:xfrm>
        </p:spPr>
        <p:txBody>
          <a:bodyPr/>
          <a:lstStyle/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en-US" b="1" dirty="0" err="1">
                <a:solidFill>
                  <a:schemeClr val="tx2"/>
                </a:solidFill>
                <a:sym typeface="Wingdings" pitchFamily="2" charset="2"/>
              </a:rPr>
              <a:t>P</a:t>
            </a: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rosedur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penciptaan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secara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umum</a:t>
            </a: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: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endParaRPr lang="id-ID" b="1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endParaRPr lang="id-ID" b="1" dirty="0">
              <a:solidFill>
                <a:schemeClr val="tx2"/>
              </a:solidFill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endParaRPr lang="id-ID" b="1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endParaRPr lang="id-ID" b="1" dirty="0" smtClean="0">
              <a:solidFill>
                <a:schemeClr val="tx2"/>
              </a:solidFill>
              <a:sym typeface="Wingdings" pitchFamily="2" charset="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3592" y="1600200"/>
            <a:ext cx="8852904" cy="48531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b="1" u="sng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Procedure</a:t>
            </a:r>
            <a:r>
              <a:rPr lang="id-ID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Penciptaan</a:t>
            </a:r>
            <a:r>
              <a:rPr lang="id-ID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id-ID" b="1" u="sng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Output</a:t>
            </a:r>
            <a:r>
              <a:rPr lang="id-ID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V</a:t>
            </a:r>
            <a:r>
              <a:rPr lang="id-ID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ar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Matriks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id-ID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: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T</a:t>
            </a:r>
            <a:r>
              <a:rPr lang="id-ID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ype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Matriks</a:t>
            </a:r>
            <a:r>
              <a:rPr lang="id-ID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marL="855663" indent="-855663"/>
            <a:r>
              <a:rPr lang="id-ID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{I.S: elemen </a:t>
            </a:r>
            <a:r>
              <a:rPr lang="en-US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matriks</a:t>
            </a:r>
            <a:r>
              <a:rPr lang="id-ID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diberi harga awal agar siap digunakan}</a:t>
            </a:r>
          </a:p>
          <a:p>
            <a:r>
              <a:rPr lang="id-ID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{F.S: menghasilkan </a:t>
            </a:r>
            <a:r>
              <a:rPr lang="en-US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elemen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matriks</a:t>
            </a:r>
            <a:r>
              <a:rPr lang="id-ID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yang siap digunakan}</a:t>
            </a:r>
          </a:p>
          <a:p>
            <a:r>
              <a:rPr lang="id-ID" b="1" u="sng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Kamus</a:t>
            </a:r>
            <a:r>
              <a:rPr lang="id-ID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:</a:t>
            </a:r>
          </a:p>
          <a:p>
            <a:r>
              <a:rPr lang="id-ID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Baris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Kolom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id-ID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: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id-ID" b="1" u="sng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integer</a:t>
            </a:r>
            <a:endParaRPr lang="en-US" b="1" u="sng" dirty="0" smtClean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endParaRPr lang="id-ID" b="1" dirty="0" smtClean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id-ID" b="1" u="sng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Algoritma</a:t>
            </a:r>
            <a:r>
              <a:rPr lang="id-ID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:</a:t>
            </a:r>
          </a:p>
          <a:p>
            <a:r>
              <a:rPr lang="id-ID" b="1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id-ID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id-ID" b="1" u="sng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for</a:t>
            </a:r>
            <a:r>
              <a:rPr lang="id-ID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id-ID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ndeks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Baris</a:t>
            </a:r>
            <a:r>
              <a:rPr lang="id-ID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id-ID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 1 </a:t>
            </a:r>
            <a:r>
              <a:rPr lang="id-ID" b="1" u="sng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to</a:t>
            </a:r>
            <a:r>
              <a:rPr lang="id-ID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 MAKSBARIS </a:t>
            </a:r>
            <a:r>
              <a:rPr lang="id-ID" b="1" u="sng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do</a:t>
            </a:r>
            <a:endParaRPr lang="en-US" b="1" u="sng" dirty="0" smtClean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  <a:sym typeface="Wingdings" pitchFamily="2" charset="2"/>
            </a:endParaRPr>
          </a:p>
          <a:p>
            <a:pPr marL="855663"/>
            <a:r>
              <a:rPr lang="en-US" b="1" u="sng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f</a:t>
            </a:r>
            <a:r>
              <a:rPr lang="en-US" b="1" u="sng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or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IndeksKolom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  1 to MAKSKOLOM </a:t>
            </a:r>
            <a:r>
              <a:rPr lang="en-US" b="1" u="sng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do</a:t>
            </a:r>
            <a:endParaRPr lang="id-ID" b="1" u="sng" dirty="0" smtClean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  <a:sym typeface="Wingdings" pitchFamily="2" charset="2"/>
            </a:endParaRPr>
          </a:p>
          <a:p>
            <a:pPr marL="1254125"/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V</a:t>
            </a:r>
            <a:r>
              <a:rPr lang="id-ID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ar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Matriks</a:t>
            </a:r>
            <a:r>
              <a:rPr lang="id-ID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Baris,Kolom</a:t>
            </a:r>
            <a:r>
              <a:rPr lang="id-ID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)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 0 </a:t>
            </a:r>
            <a:r>
              <a:rPr lang="id-ID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{elemen </a:t>
            </a:r>
            <a:r>
              <a:rPr lang="en-US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matriks</a:t>
            </a:r>
            <a:r>
              <a:rPr lang="id-ID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 numerik}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urier New" pitchFamily="49" charset="0"/>
              <a:sym typeface="Wingdings" pitchFamily="2" charset="2"/>
            </a:endParaRPr>
          </a:p>
          <a:p>
            <a:pPr marL="855663"/>
            <a:r>
              <a:rPr lang="en-US" b="1" u="sng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e</a:t>
            </a:r>
            <a:r>
              <a:rPr lang="id-ID" b="1" u="sng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ndfor</a:t>
            </a:r>
            <a:endParaRPr lang="en-US" b="1" u="sng" dirty="0" smtClean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  <a:sym typeface="Wingdings" pitchFamily="2" charset="2"/>
            </a:endParaRPr>
          </a:p>
          <a:p>
            <a:pPr marL="398463"/>
            <a:r>
              <a:rPr lang="id-ID" b="1" u="sng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endfor</a:t>
            </a:r>
            <a:endParaRPr lang="id-ID" b="1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  <a:sym typeface="Wingdings" pitchFamily="2" charset="2"/>
            </a:endParaRPr>
          </a:p>
          <a:p>
            <a:pPr marL="855663"/>
            <a:endParaRPr lang="id-ID" b="1" dirty="0" smtClean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id-ID" b="1" u="sng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EndProcedure</a:t>
            </a:r>
            <a:endParaRPr lang="id-ID" b="1" u="sng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04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92" y="0"/>
            <a:ext cx="7556760" cy="653752"/>
          </a:xfrm>
        </p:spPr>
        <p:txBody>
          <a:bodyPr>
            <a:noAutofit/>
          </a:bodyPr>
          <a:lstStyle/>
          <a:p>
            <a:pPr algn="l"/>
            <a:r>
              <a:rPr lang="en-US" b="1" dirty="0" err="1" smtClean="0"/>
              <a:t>Subrutin</a:t>
            </a:r>
            <a:r>
              <a:rPr lang="en-US" b="1" dirty="0" smtClean="0"/>
              <a:t> Traversal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860276"/>
            <a:ext cx="8153400" cy="533400"/>
          </a:xfrm>
        </p:spPr>
        <p:txBody>
          <a:bodyPr/>
          <a:lstStyle/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en-US" b="1" dirty="0" err="1">
                <a:solidFill>
                  <a:schemeClr val="tx2"/>
                </a:solidFill>
                <a:sym typeface="Wingdings" pitchFamily="2" charset="2"/>
              </a:rPr>
              <a:t>P</a:t>
            </a: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rosedur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 traversal </a:t>
            </a: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secara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umum</a:t>
            </a: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: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endParaRPr lang="id-ID" b="1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endParaRPr lang="id-ID" b="1" dirty="0">
              <a:solidFill>
                <a:schemeClr val="tx2"/>
              </a:solidFill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endParaRPr lang="id-ID" b="1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endParaRPr lang="id-ID" b="1" dirty="0" smtClean="0">
              <a:solidFill>
                <a:schemeClr val="tx2"/>
              </a:solidFill>
              <a:sym typeface="Wingdings" pitchFamily="2" charset="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3592" y="1600200"/>
            <a:ext cx="8852904" cy="48531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b="1" u="sng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Procedure</a:t>
            </a:r>
            <a:r>
              <a:rPr lang="id-ID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Traversal</a:t>
            </a:r>
            <a:r>
              <a:rPr lang="id-ID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Input/</a:t>
            </a:r>
            <a:r>
              <a:rPr lang="id-ID" b="1" u="sng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Output</a:t>
            </a:r>
            <a:r>
              <a:rPr lang="id-ID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V</a:t>
            </a:r>
            <a:r>
              <a:rPr lang="id-ID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ar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Matriks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id-ID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: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T</a:t>
            </a:r>
            <a:r>
              <a:rPr lang="id-ID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ype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Matriks</a:t>
            </a:r>
            <a:r>
              <a:rPr lang="id-ID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marL="855663" indent="-855663"/>
            <a:r>
              <a:rPr lang="id-ID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{I.S: elemen </a:t>
            </a:r>
            <a:r>
              <a:rPr lang="en-US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matriks</a:t>
            </a:r>
            <a:r>
              <a:rPr lang="id-ID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sudah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terdefinisi</a:t>
            </a:r>
            <a:r>
              <a:rPr lang="id-ID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r>
              <a:rPr lang="id-ID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{F.S: menghasilkan </a:t>
            </a:r>
            <a:r>
              <a:rPr lang="en-US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elemen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matriks</a:t>
            </a:r>
            <a:r>
              <a:rPr lang="id-ID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sesuai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proses traversal</a:t>
            </a:r>
            <a:r>
              <a:rPr lang="id-ID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r>
              <a:rPr lang="id-ID" b="1" u="sng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Kamus</a:t>
            </a:r>
            <a:r>
              <a:rPr lang="id-ID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:</a:t>
            </a:r>
          </a:p>
          <a:p>
            <a:r>
              <a:rPr lang="id-ID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Baris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Kolom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id-ID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: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id-ID" b="1" u="sng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integer</a:t>
            </a:r>
            <a:endParaRPr lang="en-US" b="1" u="sng" dirty="0" smtClean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endParaRPr lang="id-ID" b="1" dirty="0" smtClean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id-ID" b="1" u="sng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Algoritma</a:t>
            </a:r>
            <a:r>
              <a:rPr lang="id-ID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:</a:t>
            </a:r>
            <a:endParaRPr lang="en-US" b="1" dirty="0" smtClean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98463"/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Inisialisasi</a:t>
            </a:r>
            <a:endParaRPr lang="id-ID" b="1" dirty="0" smtClean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id-ID" b="1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id-ID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id-ID" b="1" u="sng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for</a:t>
            </a:r>
            <a:r>
              <a:rPr lang="id-ID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id-ID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ndeks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Baris</a:t>
            </a:r>
            <a:r>
              <a:rPr lang="id-ID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id-ID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 1 </a:t>
            </a:r>
            <a:r>
              <a:rPr lang="id-ID" b="1" u="sng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to</a:t>
            </a:r>
            <a:r>
              <a:rPr lang="id-ID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 MAKSBARIS </a:t>
            </a:r>
            <a:r>
              <a:rPr lang="id-ID" b="1" u="sng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do</a:t>
            </a:r>
            <a:endParaRPr lang="en-US" b="1" u="sng" dirty="0" smtClean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  <a:sym typeface="Wingdings" pitchFamily="2" charset="2"/>
            </a:endParaRPr>
          </a:p>
          <a:p>
            <a:pPr marL="855663"/>
            <a:r>
              <a:rPr lang="en-US" b="1" u="sng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f</a:t>
            </a:r>
            <a:r>
              <a:rPr lang="en-US" b="1" u="sng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or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IndeksKolom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  1 to MAKSKOLOM </a:t>
            </a:r>
            <a:r>
              <a:rPr lang="en-US" b="1" u="sng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do</a:t>
            </a:r>
            <a:endParaRPr lang="id-ID" b="1" u="sng" dirty="0" smtClean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  <a:sym typeface="Wingdings" pitchFamily="2" charset="2"/>
            </a:endParaRPr>
          </a:p>
          <a:p>
            <a:pPr marL="1254125"/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{Proses yang </a:t>
            </a:r>
            <a:r>
              <a:rPr lang="en-US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diulang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}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urier New" pitchFamily="49" charset="0"/>
              <a:sym typeface="Wingdings" pitchFamily="2" charset="2"/>
            </a:endParaRPr>
          </a:p>
          <a:p>
            <a:pPr marL="855663"/>
            <a:r>
              <a:rPr lang="en-US" b="1" u="sng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e</a:t>
            </a:r>
            <a:r>
              <a:rPr lang="id-ID" b="1" u="sng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ndfor</a:t>
            </a:r>
            <a:endParaRPr lang="en-US" b="1" u="sng" dirty="0" smtClean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  <a:sym typeface="Wingdings" pitchFamily="2" charset="2"/>
            </a:endParaRPr>
          </a:p>
          <a:p>
            <a:pPr marL="398463"/>
            <a:r>
              <a:rPr lang="id-ID" b="1" u="sng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endfor</a:t>
            </a:r>
            <a:endParaRPr lang="id-ID" b="1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  <a:sym typeface="Wingdings" pitchFamily="2" charset="2"/>
            </a:endParaRPr>
          </a:p>
          <a:p>
            <a:pPr marL="398463"/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Terminasi</a:t>
            </a:r>
            <a:endParaRPr lang="id-ID" b="1" dirty="0" smtClean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id-ID" b="1" u="sng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EndProcedure</a:t>
            </a:r>
            <a:endParaRPr lang="id-ID" b="1" u="sng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61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99" y="1389112"/>
            <a:ext cx="8587680" cy="5208240"/>
          </a:xfrm>
        </p:spPr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  <a:buNone/>
            </a:pPr>
            <a:r>
              <a:rPr lang="en-US" sz="2400" u="sng" dirty="0" smtClean="0">
                <a:solidFill>
                  <a:schemeClr val="tx1"/>
                </a:solidFill>
                <a:latin typeface="Consolas" panose="020B0609020204030204" pitchFamily="49" charset="0"/>
              </a:rPr>
              <a:t>Procedure</a:t>
            </a:r>
            <a:r>
              <a:rPr lang="en-US" sz="2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4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IsiMatriks</a:t>
            </a:r>
            <a:r>
              <a:rPr lang="en-US" sz="2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u="sng" dirty="0" smtClean="0">
                <a:solidFill>
                  <a:schemeClr val="tx1"/>
                </a:solidFill>
                <a:latin typeface="Consolas" panose="020B0609020204030204" pitchFamily="49" charset="0"/>
              </a:rPr>
              <a:t>Output</a:t>
            </a:r>
            <a:r>
              <a:rPr lang="en-US" sz="2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A : </a:t>
            </a:r>
            <a:r>
              <a:rPr lang="en-US" sz="24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M</a:t>
            </a:r>
            <a:r>
              <a:rPr lang="en-US" sz="24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atriks</a:t>
            </a:r>
            <a:r>
              <a:rPr lang="en-US" sz="2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1312863" indent="-1312863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{I.S. : user </a:t>
            </a:r>
            <a:r>
              <a:rPr lang="en-US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memasukkan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elemen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matriks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A </a:t>
            </a:r>
            <a:r>
              <a:rPr lang="en-US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berordo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5 x 3}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{F.S. : </a:t>
            </a:r>
            <a:r>
              <a:rPr lang="en-US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menghasilkan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matriks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A </a:t>
            </a:r>
            <a:r>
              <a:rPr lang="en-US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berordo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5 x 3}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400" u="sng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Kamus</a:t>
            </a:r>
            <a:r>
              <a:rPr lang="en-US" sz="2400" u="sng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4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	</a:t>
            </a:r>
            <a:r>
              <a:rPr lang="en-US" sz="24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i,j</a:t>
            </a:r>
            <a:r>
              <a:rPr lang="en-US" sz="2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: </a:t>
            </a:r>
            <a:r>
              <a:rPr lang="en-US" sz="2400" u="sng" dirty="0" smtClean="0">
                <a:solidFill>
                  <a:schemeClr val="tx1"/>
                </a:solidFill>
                <a:latin typeface="Consolas" panose="020B0609020204030204" pitchFamily="49" charset="0"/>
              </a:rPr>
              <a:t>integer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400" u="sng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Algoritma</a:t>
            </a:r>
            <a:r>
              <a:rPr lang="en-US" sz="2400" u="sng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400" u="sng" dirty="0" smtClean="0">
                <a:solidFill>
                  <a:schemeClr val="tx1"/>
                </a:solidFill>
                <a:latin typeface="Consolas" panose="020B0609020204030204" pitchFamily="49" charset="0"/>
              </a:rPr>
              <a:t>for</a:t>
            </a:r>
            <a:r>
              <a:rPr lang="en-US" sz="2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4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4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400" b="0" dirty="0" smtClean="0">
                <a:solidFill>
                  <a:schemeClr val="tx1"/>
                </a:solidFill>
                <a:latin typeface="Consolas" panose="020B0609020204030204" pitchFamily="49" charset="0"/>
                <a:sym typeface="Wingdings" pitchFamily="2" charset="2"/>
              </a:rPr>
              <a:t>  1  </a:t>
            </a:r>
            <a:r>
              <a:rPr lang="en-US" sz="2400" u="sng" dirty="0" smtClean="0">
                <a:solidFill>
                  <a:schemeClr val="tx1"/>
                </a:solidFill>
                <a:latin typeface="Consolas" panose="020B0609020204030204" pitchFamily="49" charset="0"/>
                <a:sym typeface="Wingdings" pitchFamily="2" charset="2"/>
              </a:rPr>
              <a:t>to</a:t>
            </a:r>
            <a:r>
              <a:rPr lang="en-US" sz="2400" b="0" dirty="0" smtClean="0">
                <a:solidFill>
                  <a:schemeClr val="tx1"/>
                </a:solidFill>
                <a:latin typeface="Consolas" panose="020B0609020204030204" pitchFamily="49" charset="0"/>
                <a:sym typeface="Wingdings" pitchFamily="2" charset="2"/>
              </a:rPr>
              <a:t>  MAKSBARIS   </a:t>
            </a:r>
            <a:r>
              <a:rPr lang="en-US" sz="2400" u="sng" dirty="0" smtClean="0">
                <a:solidFill>
                  <a:schemeClr val="tx1"/>
                </a:solidFill>
                <a:latin typeface="Consolas" panose="020B0609020204030204" pitchFamily="49" charset="0"/>
                <a:sym typeface="Wingdings" pitchFamily="2" charset="2"/>
              </a:rPr>
              <a:t>do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400" b="0" dirty="0">
                <a:solidFill>
                  <a:schemeClr val="tx1"/>
                </a:solidFill>
                <a:latin typeface="Consolas" panose="020B0609020204030204" pitchFamily="49" charset="0"/>
                <a:sym typeface="Wingdings" pitchFamily="2" charset="2"/>
              </a:rPr>
              <a:t> </a:t>
            </a:r>
            <a:r>
              <a:rPr lang="en-US" sz="2400" b="0" dirty="0" smtClean="0">
                <a:solidFill>
                  <a:schemeClr val="tx1"/>
                </a:solidFill>
                <a:latin typeface="Consolas" panose="020B0609020204030204" pitchFamily="49" charset="0"/>
                <a:sym typeface="Wingdings" pitchFamily="2" charset="2"/>
              </a:rPr>
              <a:t>    </a:t>
            </a:r>
            <a:r>
              <a:rPr lang="en-US" sz="2400" u="sng" dirty="0" smtClean="0">
                <a:solidFill>
                  <a:schemeClr val="tx1"/>
                </a:solidFill>
                <a:latin typeface="Consolas" panose="020B0609020204030204" pitchFamily="49" charset="0"/>
                <a:sym typeface="Wingdings" pitchFamily="2" charset="2"/>
              </a:rPr>
              <a:t>for</a:t>
            </a:r>
            <a:r>
              <a:rPr lang="en-US" sz="2400" b="0" dirty="0" smtClean="0">
                <a:solidFill>
                  <a:schemeClr val="tx1"/>
                </a:solidFill>
                <a:latin typeface="Consolas" panose="020B0609020204030204" pitchFamily="49" charset="0"/>
                <a:sym typeface="Wingdings" pitchFamily="2" charset="2"/>
              </a:rPr>
              <a:t>  j    1  </a:t>
            </a:r>
            <a:r>
              <a:rPr lang="en-US" sz="2400" u="sng" dirty="0" smtClean="0">
                <a:solidFill>
                  <a:schemeClr val="tx1"/>
                </a:solidFill>
                <a:latin typeface="Consolas" panose="020B0609020204030204" pitchFamily="49" charset="0"/>
                <a:sym typeface="Wingdings" pitchFamily="2" charset="2"/>
              </a:rPr>
              <a:t>to</a:t>
            </a:r>
            <a:r>
              <a:rPr lang="en-US" sz="2400" b="0" dirty="0" smtClean="0">
                <a:solidFill>
                  <a:schemeClr val="tx1"/>
                </a:solidFill>
                <a:latin typeface="Consolas" panose="020B0609020204030204" pitchFamily="49" charset="0"/>
                <a:sym typeface="Wingdings" pitchFamily="2" charset="2"/>
              </a:rPr>
              <a:t>  MAKSKOLOM  </a:t>
            </a:r>
            <a:r>
              <a:rPr lang="en-US" sz="2400" u="sng" dirty="0" smtClean="0">
                <a:solidFill>
                  <a:schemeClr val="tx1"/>
                </a:solidFill>
                <a:latin typeface="Consolas" panose="020B0609020204030204" pitchFamily="49" charset="0"/>
                <a:sym typeface="Wingdings" pitchFamily="2" charset="2"/>
              </a:rPr>
              <a:t>do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400" b="0" dirty="0">
                <a:solidFill>
                  <a:schemeClr val="tx1"/>
                </a:solidFill>
                <a:latin typeface="Consolas" panose="020B0609020204030204" pitchFamily="49" charset="0"/>
                <a:sym typeface="Wingdings" pitchFamily="2" charset="2"/>
              </a:rPr>
              <a:t> </a:t>
            </a:r>
            <a:r>
              <a:rPr lang="en-US" sz="2400" b="0" dirty="0" smtClean="0">
                <a:solidFill>
                  <a:schemeClr val="tx1"/>
                </a:solidFill>
                <a:latin typeface="Consolas" panose="020B0609020204030204" pitchFamily="49" charset="0"/>
                <a:sym typeface="Wingdings" pitchFamily="2" charset="2"/>
              </a:rPr>
              <a:t>       </a:t>
            </a:r>
            <a:r>
              <a:rPr lang="en-US" sz="2400" u="sng" dirty="0" smtClean="0">
                <a:solidFill>
                  <a:schemeClr val="tx1"/>
                </a:solidFill>
                <a:latin typeface="Consolas" panose="020B0609020204030204" pitchFamily="49" charset="0"/>
                <a:sym typeface="Wingdings" pitchFamily="2" charset="2"/>
              </a:rPr>
              <a:t>input</a:t>
            </a:r>
            <a:r>
              <a:rPr lang="en-US" sz="2400" b="0" dirty="0" smtClean="0">
                <a:solidFill>
                  <a:schemeClr val="tx1"/>
                </a:solidFill>
                <a:latin typeface="Consolas" panose="020B0609020204030204" pitchFamily="49" charset="0"/>
                <a:sym typeface="Wingdings" pitchFamily="2" charset="2"/>
              </a:rPr>
              <a:t>(A(</a:t>
            </a:r>
            <a:r>
              <a:rPr lang="en-US" sz="2400" b="0" dirty="0" err="1" smtClean="0">
                <a:solidFill>
                  <a:schemeClr val="tx1"/>
                </a:solidFill>
                <a:latin typeface="Consolas" panose="020B0609020204030204" pitchFamily="49" charset="0"/>
                <a:sym typeface="Wingdings" pitchFamily="2" charset="2"/>
              </a:rPr>
              <a:t>i,j</a:t>
            </a:r>
            <a:r>
              <a:rPr lang="en-US" sz="2400" b="0" dirty="0" smtClean="0">
                <a:solidFill>
                  <a:schemeClr val="tx1"/>
                </a:solidFill>
                <a:latin typeface="Consolas" panose="020B0609020204030204" pitchFamily="49" charset="0"/>
                <a:sym typeface="Wingdings" pitchFamily="2" charset="2"/>
              </a:rPr>
              <a:t>))</a:t>
            </a:r>
          </a:p>
          <a:p>
            <a:pPr marL="855663" indent="0">
              <a:spcBef>
                <a:spcPts val="0"/>
              </a:spcBef>
              <a:buNone/>
            </a:pPr>
            <a:r>
              <a:rPr lang="en-US" sz="2400" u="sng" dirty="0" err="1" smtClean="0">
                <a:solidFill>
                  <a:schemeClr val="tx1"/>
                </a:solidFill>
                <a:latin typeface="Consolas" panose="020B0609020204030204" pitchFamily="49" charset="0"/>
                <a:sym typeface="Wingdings" pitchFamily="2" charset="2"/>
              </a:rPr>
              <a:t>endfor</a:t>
            </a:r>
            <a:endParaRPr lang="en-US" sz="2400" u="sng" dirty="0" smtClean="0">
              <a:solidFill>
                <a:schemeClr val="tx1"/>
              </a:solidFill>
              <a:latin typeface="Consolas" panose="020B0609020204030204" pitchFamily="49" charset="0"/>
              <a:sym typeface="Wingdings" pitchFamily="2" charset="2"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2400" b="0" dirty="0">
                <a:solidFill>
                  <a:schemeClr val="tx1"/>
                </a:solidFill>
                <a:latin typeface="Consolas" panose="020B0609020204030204" pitchFamily="49" charset="0"/>
                <a:sym typeface="Wingdings" pitchFamily="2" charset="2"/>
              </a:rPr>
              <a:t>	</a:t>
            </a:r>
            <a:r>
              <a:rPr lang="en-US" sz="2400" u="sng" dirty="0" err="1" smtClean="0">
                <a:solidFill>
                  <a:schemeClr val="tx1"/>
                </a:solidFill>
                <a:latin typeface="Consolas" panose="020B0609020204030204" pitchFamily="49" charset="0"/>
                <a:sym typeface="Wingdings" pitchFamily="2" charset="2"/>
              </a:rPr>
              <a:t>endfor</a:t>
            </a:r>
            <a:endParaRPr lang="en-US" sz="2400" u="sng" dirty="0" smtClean="0">
              <a:solidFill>
                <a:schemeClr val="tx1"/>
              </a:solidFill>
              <a:latin typeface="Consolas" panose="020B0609020204030204" pitchFamily="49" charset="0"/>
              <a:sym typeface="Wingdings" pitchFamily="2" charset="2"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n-US" sz="2400" u="sng" dirty="0" err="1" smtClean="0">
                <a:solidFill>
                  <a:schemeClr val="tx1"/>
                </a:solidFill>
                <a:latin typeface="Consolas" panose="020B0609020204030204" pitchFamily="49" charset="0"/>
                <a:sym typeface="Wingdings" pitchFamily="2" charset="2"/>
              </a:rPr>
              <a:t>EndProcedure</a:t>
            </a:r>
            <a:endParaRPr lang="en-US" sz="2400" u="sng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0840" y="908720"/>
            <a:ext cx="815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sz="2400" kern="0" dirty="0" err="1" smtClean="0">
                <a:solidFill>
                  <a:srgbClr val="FF0000"/>
                </a:solidFill>
                <a:latin typeface="Consolas" panose="020B0609020204030204" pitchFamily="49" charset="0"/>
                <a:sym typeface="Wingdings" pitchFamily="2" charset="2"/>
              </a:rPr>
              <a:t>Prosedur</a:t>
            </a:r>
            <a:r>
              <a:rPr lang="en-US" sz="2400" kern="0" dirty="0" smtClean="0">
                <a:solidFill>
                  <a:srgbClr val="FF0000"/>
                </a:solidFill>
                <a:latin typeface="Consolas" panose="020B0609020204030204" pitchFamily="49" charset="0"/>
                <a:sym typeface="Wingdings" pitchFamily="2" charset="2"/>
              </a:rPr>
              <a:t> </a:t>
            </a:r>
            <a:r>
              <a:rPr lang="en-US" sz="2400" kern="0" dirty="0" err="1" smtClean="0">
                <a:solidFill>
                  <a:srgbClr val="FF0000"/>
                </a:solidFill>
                <a:latin typeface="Consolas" panose="020B0609020204030204" pitchFamily="49" charset="0"/>
                <a:sym typeface="Wingdings" pitchFamily="2" charset="2"/>
              </a:rPr>
              <a:t>mengisi</a:t>
            </a:r>
            <a:r>
              <a:rPr lang="en-US" sz="2400" kern="0" dirty="0" smtClean="0">
                <a:solidFill>
                  <a:srgbClr val="FF0000"/>
                </a:solidFill>
                <a:latin typeface="Consolas" panose="020B0609020204030204" pitchFamily="49" charset="0"/>
                <a:sym typeface="Wingdings" pitchFamily="2" charset="2"/>
              </a:rPr>
              <a:t> </a:t>
            </a:r>
            <a:r>
              <a:rPr lang="en-US" sz="2400" kern="0" dirty="0" err="1" smtClean="0">
                <a:solidFill>
                  <a:srgbClr val="FF0000"/>
                </a:solidFill>
                <a:latin typeface="Consolas" panose="020B0609020204030204" pitchFamily="49" charset="0"/>
                <a:sym typeface="Wingdings" pitchFamily="2" charset="2"/>
              </a:rPr>
              <a:t>elemen</a:t>
            </a:r>
            <a:r>
              <a:rPr lang="en-US" sz="2400" kern="0" dirty="0" smtClean="0">
                <a:solidFill>
                  <a:srgbClr val="FF0000"/>
                </a:solidFill>
                <a:latin typeface="Consolas" panose="020B0609020204030204" pitchFamily="49" charset="0"/>
                <a:sym typeface="Wingdings" pitchFamily="2" charset="2"/>
              </a:rPr>
              <a:t> </a:t>
            </a:r>
            <a:r>
              <a:rPr lang="en-US" sz="2400" kern="0" dirty="0" err="1" smtClean="0">
                <a:solidFill>
                  <a:srgbClr val="FF0000"/>
                </a:solidFill>
                <a:latin typeface="Consolas" panose="020B0609020204030204" pitchFamily="49" charset="0"/>
                <a:sym typeface="Wingdings" pitchFamily="2" charset="2"/>
              </a:rPr>
              <a:t>matriks</a:t>
            </a:r>
            <a:r>
              <a:rPr lang="en-US" sz="2400" kern="0" dirty="0" smtClean="0">
                <a:solidFill>
                  <a:srgbClr val="FF0000"/>
                </a:solidFill>
                <a:latin typeface="Consolas" panose="020B0609020204030204" pitchFamily="49" charset="0"/>
                <a:sym typeface="Wingdings" pitchFamily="2" charset="2"/>
              </a:rPr>
              <a:t> </a:t>
            </a:r>
            <a:r>
              <a:rPr lang="en-US" sz="2400" kern="0" dirty="0" err="1" smtClean="0">
                <a:solidFill>
                  <a:srgbClr val="FF0000"/>
                </a:solidFill>
                <a:latin typeface="Consolas" panose="020B0609020204030204" pitchFamily="49" charset="0"/>
                <a:sym typeface="Wingdings" pitchFamily="2" charset="2"/>
              </a:rPr>
              <a:t>berodo</a:t>
            </a:r>
            <a:r>
              <a:rPr lang="en-US" sz="2400" kern="0" dirty="0" smtClean="0">
                <a:solidFill>
                  <a:srgbClr val="FF0000"/>
                </a:solidFill>
                <a:latin typeface="Consolas" panose="020B0609020204030204" pitchFamily="49" charset="0"/>
                <a:sym typeface="Wingdings" pitchFamily="2" charset="2"/>
              </a:rPr>
              <a:t> 5 x 3</a:t>
            </a:r>
            <a:r>
              <a:rPr lang="id-ID" sz="2400" kern="0" dirty="0" smtClean="0">
                <a:solidFill>
                  <a:srgbClr val="FF0000"/>
                </a:solidFill>
                <a:latin typeface="Consolas" panose="020B0609020204030204" pitchFamily="49" charset="0"/>
                <a:sym typeface="Wingdings" pitchFamily="2" charset="2"/>
              </a:rPr>
              <a:t>: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Font typeface="Wingdings" pitchFamily="2" charset="2"/>
              <a:buNone/>
            </a:pPr>
            <a:endParaRPr lang="id-ID" sz="2400" kern="0" dirty="0" smtClean="0">
              <a:solidFill>
                <a:srgbClr val="FF0000"/>
              </a:solidFill>
              <a:latin typeface="Consolas" panose="020B0609020204030204" pitchFamily="49" charset="0"/>
              <a:sym typeface="Wingdings" pitchFamily="2" charset="2"/>
            </a:endParaRPr>
          </a:p>
          <a:p>
            <a:pPr marL="1312863" indent="-1312863">
              <a:lnSpc>
                <a:spcPct val="15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400" kern="0" dirty="0" smtClean="0">
                <a:solidFill>
                  <a:srgbClr val="FF0000"/>
                </a:solidFill>
                <a:latin typeface="Consolas" panose="020B0609020204030204" pitchFamily="49" charset="0"/>
                <a:sym typeface="Wingdings" pitchFamily="2" charset="2"/>
              </a:rPr>
              <a:t>    </a:t>
            </a:r>
            <a:endParaRPr lang="id-ID" sz="2400" kern="0" dirty="0" smtClean="0">
              <a:solidFill>
                <a:srgbClr val="FF0000"/>
              </a:solidFill>
              <a:latin typeface="Consolas" panose="020B06090202040302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0470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r>
              <a:rPr lang="en-US" sz="5400" dirty="0" smtClean="0"/>
              <a:t>SELESAI</a:t>
            </a:r>
          </a:p>
          <a:p>
            <a:pPr algn="ctr">
              <a:buNone/>
            </a:pPr>
            <a:r>
              <a:rPr lang="en-US" sz="5400" dirty="0" smtClean="0">
                <a:solidFill>
                  <a:srgbClr val="00B050"/>
                </a:solidFill>
                <a:latin typeface="Blackadder ITC" pitchFamily="82" charset="0"/>
                <a:cs typeface="Arabic Typesetting" pitchFamily="66" charset="-78"/>
              </a:rPr>
              <a:t>Alhamdulillah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C00000"/>
                </a:solidFill>
                <a:sym typeface="Wingdings" pitchFamily="2" charset="2"/>
              </a:rPr>
              <a:t></a:t>
            </a:r>
            <a:endParaRPr lang="en-US" sz="5400" dirty="0">
              <a:solidFill>
                <a:srgbClr val="C00000"/>
              </a:solidFill>
              <a:sym typeface="Wingdings" pitchFamily="2" charset="2"/>
            </a:endParaRPr>
          </a:p>
          <a:p>
            <a:pPr algn="ctr">
              <a:buNone/>
            </a:pPr>
            <a:r>
              <a:rPr lang="en-US" sz="5400" dirty="0" err="1" smtClean="0">
                <a:solidFill>
                  <a:srgbClr val="C00000"/>
                </a:solidFill>
                <a:sym typeface="Wingdings" pitchFamily="2" charset="2"/>
              </a:rPr>
              <a:t>Terima</a:t>
            </a:r>
            <a:r>
              <a:rPr lang="en-US" sz="5400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sz="5400" dirty="0" err="1" smtClean="0">
                <a:solidFill>
                  <a:srgbClr val="C00000"/>
                </a:solidFill>
                <a:sym typeface="Wingdings" pitchFamily="2" charset="2"/>
              </a:rPr>
              <a:t>Kasih</a:t>
            </a:r>
            <a:endParaRPr lang="en-US" sz="5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6286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bstrak Black">
  <a:themeElements>
    <a:clrScheme name="sample 3">
      <a:dk1>
        <a:srgbClr val="000000"/>
      </a:dk1>
      <a:lt1>
        <a:srgbClr val="FFFFFF"/>
      </a:lt1>
      <a:dk2>
        <a:srgbClr val="1B4E63"/>
      </a:dk2>
      <a:lt2>
        <a:srgbClr val="DDDDDD"/>
      </a:lt2>
      <a:accent1>
        <a:srgbClr val="328C83"/>
      </a:accent1>
      <a:accent2>
        <a:srgbClr val="DC8300"/>
      </a:accent2>
      <a:accent3>
        <a:srgbClr val="FFFFFF"/>
      </a:accent3>
      <a:accent4>
        <a:srgbClr val="000000"/>
      </a:accent4>
      <a:accent5>
        <a:srgbClr val="ADC5C1"/>
      </a:accent5>
      <a:accent6>
        <a:srgbClr val="C77600"/>
      </a:accent6>
      <a:hlink>
        <a:srgbClr val="9DC03C"/>
      </a:hlink>
      <a:folHlink>
        <a:srgbClr val="2F87D7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66"/>
        </a:dk1>
        <a:lt1>
          <a:srgbClr val="FFFFFF"/>
        </a:lt1>
        <a:dk2>
          <a:srgbClr val="003399"/>
        </a:dk2>
        <a:lt2>
          <a:srgbClr val="DDDDDD"/>
        </a:lt2>
        <a:accent1>
          <a:srgbClr val="1088C4"/>
        </a:accent1>
        <a:accent2>
          <a:srgbClr val="20A286"/>
        </a:accent2>
        <a:accent3>
          <a:srgbClr val="FFFFFF"/>
        </a:accent3>
        <a:accent4>
          <a:srgbClr val="000056"/>
        </a:accent4>
        <a:accent5>
          <a:srgbClr val="AAC3DE"/>
        </a:accent5>
        <a:accent6>
          <a:srgbClr val="1C9279"/>
        </a:accent6>
        <a:hlink>
          <a:srgbClr val="9999FF"/>
        </a:hlink>
        <a:folHlink>
          <a:srgbClr val="D578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10B66"/>
        </a:dk1>
        <a:lt1>
          <a:srgbClr val="FFFFFF"/>
        </a:lt1>
        <a:dk2>
          <a:srgbClr val="8D4FBB"/>
        </a:dk2>
        <a:lt2>
          <a:srgbClr val="B2B2B2"/>
        </a:lt2>
        <a:accent1>
          <a:srgbClr val="1263B4"/>
        </a:accent1>
        <a:accent2>
          <a:srgbClr val="6BC394"/>
        </a:accent2>
        <a:accent3>
          <a:srgbClr val="FFFFFF"/>
        </a:accent3>
        <a:accent4>
          <a:srgbClr val="1B0856"/>
        </a:accent4>
        <a:accent5>
          <a:srgbClr val="AAB7D6"/>
        </a:accent5>
        <a:accent6>
          <a:srgbClr val="60B086"/>
        </a:accent6>
        <a:hlink>
          <a:srgbClr val="ABAE3E"/>
        </a:hlink>
        <a:folHlink>
          <a:srgbClr val="66B6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1B4E63"/>
        </a:dk2>
        <a:lt2>
          <a:srgbClr val="DDDDDD"/>
        </a:lt2>
        <a:accent1>
          <a:srgbClr val="328C83"/>
        </a:accent1>
        <a:accent2>
          <a:srgbClr val="DC8300"/>
        </a:accent2>
        <a:accent3>
          <a:srgbClr val="FFFFFF"/>
        </a:accent3>
        <a:accent4>
          <a:srgbClr val="000000"/>
        </a:accent4>
        <a:accent5>
          <a:srgbClr val="ADC5C1"/>
        </a:accent5>
        <a:accent6>
          <a:srgbClr val="C77600"/>
        </a:accent6>
        <a:hlink>
          <a:srgbClr val="9DC03C"/>
        </a:hlink>
        <a:folHlink>
          <a:srgbClr val="2F87D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Abstrak Black</Template>
  <TotalTime>3783</TotalTime>
  <Words>471</Words>
  <Application>Microsoft Office PowerPoint</Application>
  <PresentationFormat>On-screen Show (4:3)</PresentationFormat>
  <Paragraphs>137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Arabic Typesetting</vt:lpstr>
      <vt:lpstr>Arial</vt:lpstr>
      <vt:lpstr>Blackadder ITC</vt:lpstr>
      <vt:lpstr>Consolas</vt:lpstr>
      <vt:lpstr>Courier New</vt:lpstr>
      <vt:lpstr>Times New Roman</vt:lpstr>
      <vt:lpstr>Verdana</vt:lpstr>
      <vt:lpstr>Wingdings</vt:lpstr>
      <vt:lpstr>Abstrak Black</vt:lpstr>
      <vt:lpstr>Image</vt:lpstr>
      <vt:lpstr>MATRIKS (ARRAY 2 DIMENSI)</vt:lpstr>
      <vt:lpstr>Definisi Array 2 Dimensi</vt:lpstr>
      <vt:lpstr>Deklarasi Array 2 Dimensi</vt:lpstr>
      <vt:lpstr>Deklarasi Array 2 Dimensi (lanjutan)</vt:lpstr>
      <vt:lpstr>Operasi Pada Matriks</vt:lpstr>
      <vt:lpstr>Subrutin Penciptaan</vt:lpstr>
      <vt:lpstr>Subrutin Traversal</vt:lpstr>
      <vt:lpstr>Contoh Operasi Traversal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DAN PEMROGRAMAN Silabus</dc:title>
  <dc:creator>DosenIF-1</dc:creator>
  <cp:lastModifiedBy>A455LF-WIN10</cp:lastModifiedBy>
  <cp:revision>156</cp:revision>
  <dcterms:created xsi:type="dcterms:W3CDTF">2012-09-16T07:54:25Z</dcterms:created>
  <dcterms:modified xsi:type="dcterms:W3CDTF">2023-01-14T04:31:28Z</dcterms:modified>
</cp:coreProperties>
</file>