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1" r:id="rId3"/>
    <p:sldId id="346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8" r:id="rId12"/>
    <p:sldId id="340" r:id="rId13"/>
    <p:sldId id="341" r:id="rId14"/>
    <p:sldId id="342" r:id="rId15"/>
    <p:sldId id="343" r:id="rId16"/>
    <p:sldId id="344" r:id="rId17"/>
    <p:sldId id="345" r:id="rId18"/>
    <p:sldId id="347" r:id="rId19"/>
    <p:sldId id="30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454E-017B-4156-B910-59410E696346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871B-CD5B-4945-A120-D18CC7657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400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152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D52A9F2-CB02-4D47-8ADD-AD39432D05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E3F-A593-4BA2-87C5-E233D77B9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71AAA-028E-4F06-95F7-0D01DA844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39B50-CA3E-478B-AA9F-BF9EEF526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ED856-B257-401C-859A-B5F62908C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90A1F-8A4E-49D5-9B59-2145A492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A4A8-6074-4B18-891C-CD81EAEC3E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C7681-6A0A-4E41-90C1-7612B3059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2E14F-70A7-4D9C-B761-B3B06546D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854BD-901F-4D59-A677-DB8895B72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AF7BE-4EFF-4CF7-980D-D8848C2B0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88A9555C-65B4-4C9D-8492-8738567C3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1243608"/>
          </a:xfrm>
        </p:spPr>
        <p:txBody>
          <a:bodyPr/>
          <a:lstStyle/>
          <a:p>
            <a:r>
              <a:rPr lang="en-US" sz="4400" b="1" dirty="0" err="1" smtClean="0"/>
              <a:t>Algoritma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Struktur</a:t>
            </a:r>
            <a:r>
              <a:rPr lang="en-US" sz="4400" b="1" dirty="0" smtClean="0"/>
              <a:t> Data 1 </a:t>
            </a:r>
            <a:br>
              <a:rPr lang="en-US" sz="4400" b="1" dirty="0" smtClean="0"/>
            </a:br>
            <a:r>
              <a:rPr lang="en-US" sz="4400" b="1" dirty="0" smtClean="0"/>
              <a:t>Sorting (</a:t>
            </a:r>
            <a:r>
              <a:rPr lang="en-US" sz="4400" b="1" dirty="0" err="1" smtClean="0"/>
              <a:t>Pengurutan</a:t>
            </a:r>
            <a:r>
              <a:rPr lang="en-US" sz="4400" b="1" dirty="0" smtClean="0"/>
              <a:t>)</a:t>
            </a:r>
            <a:endParaRPr lang="id-ID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661248"/>
            <a:ext cx="6400800" cy="720080"/>
          </a:xfrm>
        </p:spPr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id-ID" dirty="0" smtClean="0"/>
              <a:t>Universitas Komputer Indonesia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26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Bubble Sort </a:t>
            </a:r>
            <a:r>
              <a:rPr lang="en-US" sz="3200" b="1" dirty="0" err="1" smtClean="0"/>
              <a:t>Secara</a:t>
            </a:r>
            <a:r>
              <a:rPr lang="en-US" sz="3200" b="1" dirty="0" smtClean="0"/>
              <a:t> Descending (</a:t>
            </a:r>
            <a:r>
              <a:rPr lang="en-US" sz="3200" b="1" dirty="0" err="1" smtClean="0"/>
              <a:t>lanjutan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924800" cy="5486400"/>
          </a:xfrm>
        </p:spPr>
        <p:txBody>
          <a:bodyPr>
            <a:noAutofit/>
          </a:bodyPr>
          <a:lstStyle/>
          <a:p>
            <a:pPr marL="0" lvl="1" indent="6350">
              <a:spcBef>
                <a:spcPts val="0"/>
              </a:spcBef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3</a:t>
            </a:r>
            <a:r>
              <a:rPr lang="en-US" sz="2400" dirty="0" smtClean="0"/>
              <a:t> : 	 9	6	5	3	1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9	6	5	3	1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 9	6	5	3	1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4</a:t>
            </a:r>
            <a:r>
              <a:rPr lang="en-US" sz="2400" dirty="0" smtClean="0"/>
              <a:t> : 	 9	6	5	3	1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 9	6	5	3	1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 , data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descending: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 9	6	5	3	1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3246620" y="148028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4113550" y="2239780"/>
            <a:ext cx="914400" cy="15240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007370" y="1695025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5410" y="980495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57800" y="139034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257800" y="211986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343400" y="390369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69170" y="352269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3260360" y="4054840"/>
            <a:ext cx="914400" cy="152400"/>
            <a:chOff x="4114800" y="3352800"/>
            <a:chExt cx="914400" cy="1524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 smtClean="0"/>
              <a:t>Algoritma</a:t>
            </a:r>
            <a:r>
              <a:rPr lang="en-US" sz="3600" b="1" dirty="0" smtClean="0"/>
              <a:t> Bubble Sort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Dsc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924800" cy="5410200"/>
          </a:xfrm>
        </p:spPr>
        <p:txBody>
          <a:bodyPr>
            <a:noAutofit/>
          </a:bodyPr>
          <a:lstStyle/>
          <a:p>
            <a:pPr marL="2979738" indent="-2979738">
              <a:spcBef>
                <a:spcPts val="0"/>
              </a:spcBef>
              <a:buNone/>
            </a:pPr>
            <a:r>
              <a:rPr lang="en-US" sz="1700" b="1" u="sng" dirty="0" smtClean="0">
                <a:latin typeface="Consolas" panose="020B0609020204030204" pitchFamily="49" charset="0"/>
              </a:rPr>
              <a:t>Procedure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</a:rPr>
              <a:t>BubbleSortDsc</a:t>
            </a:r>
            <a:r>
              <a:rPr lang="en-US" sz="1700" dirty="0" smtClean="0">
                <a:latin typeface="Consolas" panose="020B0609020204030204" pitchFamily="49" charset="0"/>
              </a:rPr>
              <a:t>(</a:t>
            </a:r>
            <a:r>
              <a:rPr lang="en-US" sz="1700" b="1" u="sng" dirty="0" smtClean="0">
                <a:latin typeface="Consolas" panose="020B0609020204030204" pitchFamily="49" charset="0"/>
              </a:rPr>
              <a:t>I/O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</a:rPr>
              <a:t> : </a:t>
            </a:r>
            <a:r>
              <a:rPr lang="en-US" sz="1700" dirty="0" err="1" smtClean="0">
                <a:latin typeface="Consolas" panose="020B0609020204030204" pitchFamily="49" charset="0"/>
              </a:rPr>
              <a:t>NamaTipeArray</a:t>
            </a:r>
            <a:r>
              <a:rPr lang="en-US" sz="1700" dirty="0" smtClean="0">
                <a:latin typeface="Consolas" panose="020B0609020204030204" pitchFamily="49" charset="0"/>
              </a:rPr>
              <a:t>, </a:t>
            </a:r>
            <a:r>
              <a:rPr lang="en-US" sz="1700" b="1" u="sng" dirty="0" smtClean="0">
                <a:latin typeface="Consolas" panose="020B0609020204030204" pitchFamily="49" charset="0"/>
              </a:rPr>
              <a:t>Input</a:t>
            </a:r>
            <a:r>
              <a:rPr lang="en-US" sz="1700" dirty="0" smtClean="0">
                <a:latin typeface="Consolas" panose="020B0609020204030204" pitchFamily="49" charset="0"/>
              </a:rPr>
              <a:t>   N : </a:t>
            </a:r>
            <a:r>
              <a:rPr lang="en-US" sz="1700" b="1" u="sng" dirty="0" smtClean="0">
                <a:latin typeface="Consolas" panose="020B0609020204030204" pitchFamily="49" charset="0"/>
              </a:rPr>
              <a:t>integer</a:t>
            </a:r>
            <a:r>
              <a:rPr lang="en-US" sz="17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{I.S. : array(1:N)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terdefinisi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{F.S. :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menghasilkan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array(1:N) yang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tersusun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secara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descending (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menurun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b="1" u="sng" dirty="0" err="1" smtClean="0">
                <a:latin typeface="Consolas" panose="020B0609020204030204" pitchFamily="49" charset="0"/>
              </a:rPr>
              <a:t>Kamus</a:t>
            </a:r>
            <a:r>
              <a:rPr lang="en-US" sz="1700" b="1" u="sng" dirty="0" smtClean="0"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    </a:t>
            </a:r>
            <a:r>
              <a:rPr lang="en-US" sz="1700" dirty="0" err="1" smtClean="0">
                <a:latin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</a:rPr>
              <a:t>, j : </a:t>
            </a:r>
            <a:r>
              <a:rPr lang="en-US" sz="1700" b="1" u="sng" dirty="0" smtClean="0">
                <a:latin typeface="Consolas" panose="020B0609020204030204" pitchFamily="49" charset="0"/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	Temp : </a:t>
            </a:r>
            <a:r>
              <a:rPr lang="en-US" sz="1700" dirty="0" err="1" smtClean="0">
                <a:latin typeface="Consolas" panose="020B0609020204030204" pitchFamily="49" charset="0"/>
              </a:rPr>
              <a:t>tipedata</a:t>
            </a:r>
            <a:r>
              <a:rPr lang="en-US" sz="1700" dirty="0" smtClean="0">
                <a:latin typeface="Consolas" panose="020B0609020204030204" pitchFamily="49" charset="0"/>
              </a:rPr>
              <a:t>    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penampung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sementara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b="1" u="sng" dirty="0" err="1" smtClean="0">
                <a:latin typeface="Consolas" panose="020B0609020204030204" pitchFamily="49" charset="0"/>
              </a:rPr>
              <a:t>Algoritma</a:t>
            </a:r>
            <a:r>
              <a:rPr lang="en-US" sz="1700" b="1" u="sng" dirty="0" smtClean="0">
                <a:latin typeface="Consolas" panose="020B0609020204030204" pitchFamily="49" charset="0"/>
              </a:rPr>
              <a:t>:</a:t>
            </a:r>
            <a:endParaRPr lang="en-US" sz="1700" b="1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	</a:t>
            </a:r>
            <a:r>
              <a:rPr lang="en-US" sz="1700" b="1" u="sng" dirty="0" smtClean="0">
                <a:latin typeface="Consolas" panose="020B0609020204030204" pitchFamily="49" charset="0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  1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N-1 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  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 j     1 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 N-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1700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if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(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(j) &lt;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(j+1))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then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   Temp 		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  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(j) 	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(j+1)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  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(j+1)  	 Temp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</a:t>
            </a: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endif</a:t>
            </a:r>
            <a:endParaRPr lang="en-US" sz="17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	  </a:t>
            </a: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7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</a:t>
            </a: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7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EndProcedure</a:t>
            </a:r>
            <a:endParaRPr lang="en-US" sz="1700" b="1" u="sng" dirty="0" smtClean="0"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7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72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38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Selection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543800" cy="5181600"/>
          </a:xfrm>
        </p:spPr>
        <p:txBody>
          <a:bodyPr>
            <a:normAutofit/>
          </a:bodyPr>
          <a:lstStyle/>
          <a:p>
            <a:pPr marL="0" indent="6350" algn="just">
              <a:buNone/>
            </a:pPr>
            <a:r>
              <a:rPr lang="en-US" sz="3600" dirty="0" err="1" smtClean="0"/>
              <a:t>Penyusunan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acak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cara</a:t>
            </a:r>
            <a:r>
              <a:rPr lang="en-US" sz="3600" dirty="0" smtClean="0"/>
              <a:t> </a:t>
            </a:r>
            <a:r>
              <a:rPr lang="en-US" sz="3600" dirty="0" err="1" smtClean="0"/>
              <a:t>menyeleksi</a:t>
            </a:r>
            <a:r>
              <a:rPr lang="en-US" sz="3600" dirty="0" smtClean="0"/>
              <a:t> </a:t>
            </a:r>
            <a:r>
              <a:rPr lang="en-US" sz="3600" dirty="0" err="1" smtClean="0"/>
              <a:t>berdasarkan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terbesar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berdasarkan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terkecil</a:t>
            </a:r>
            <a:r>
              <a:rPr lang="en-US" sz="3600" dirty="0" smtClean="0"/>
              <a:t>.</a:t>
            </a:r>
          </a:p>
          <a:p>
            <a:pPr marL="0" indent="6350" algn="just">
              <a:buAutoNum type="alphaLcPeriod"/>
            </a:pPr>
            <a:r>
              <a:rPr lang="en-US" sz="3600" dirty="0" smtClean="0"/>
              <a:t> Maximum Sort</a:t>
            </a:r>
          </a:p>
          <a:p>
            <a:pPr marL="0" indent="6350" algn="just">
              <a:buAutoNum type="alphaLcPeriod"/>
            </a:pPr>
            <a:r>
              <a:rPr lang="en-US" sz="3600" dirty="0" smtClean="0"/>
              <a:t> Minimum Sort</a:t>
            </a:r>
          </a:p>
          <a:p>
            <a:pPr marL="0" lvl="1" indent="6350" algn="just">
              <a:buNone/>
            </a:pPr>
            <a:endParaRPr lang="en-US" sz="3600" dirty="0" smtClean="0"/>
          </a:p>
          <a:p>
            <a:pPr marL="0" lvl="1" indent="6350" algn="just">
              <a:buNone/>
            </a:pPr>
            <a:endParaRPr lang="en-US" sz="3600" dirty="0" smtClean="0"/>
          </a:p>
          <a:p>
            <a:pPr marL="457200" indent="6350" algn="just">
              <a:buNone/>
            </a:pPr>
            <a:endParaRPr lang="en-US" sz="3600" dirty="0" smtClean="0"/>
          </a:p>
          <a:p>
            <a:pPr marL="457200" indent="-457200" algn="just">
              <a:buNone/>
            </a:pPr>
            <a:endParaRPr 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Maximum Sort </a:t>
            </a:r>
            <a:r>
              <a:rPr lang="en-US" dirty="0" err="1" smtClean="0"/>
              <a:t>Secara</a:t>
            </a:r>
            <a:r>
              <a:rPr lang="en-US" dirty="0" smtClean="0"/>
              <a:t> Ascending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181600"/>
          </a:xfrm>
        </p:spPr>
        <p:txBody>
          <a:bodyPr>
            <a:noAutofit/>
          </a:bodyPr>
          <a:lstStyle/>
          <a:p>
            <a:pPr marL="0" indent="6350">
              <a:spcBef>
                <a:spcPts val="0"/>
              </a:spcBef>
              <a:buNone/>
            </a:pPr>
            <a:r>
              <a:rPr lang="en-US" sz="2400" dirty="0" err="1" smtClean="0"/>
              <a:t>Mis</a:t>
            </a:r>
            <a:r>
              <a:rPr lang="en-US" sz="2400" dirty="0" smtClean="0"/>
              <a:t>. Data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diurutkan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b="1" dirty="0" smtClean="0"/>
              <a:t>ascending</a:t>
            </a:r>
            <a:r>
              <a:rPr lang="en-US" sz="2400" dirty="0" smtClean="0"/>
              <a:t> : </a:t>
            </a:r>
          </a:p>
          <a:p>
            <a:pPr marL="0" lvl="1" indent="6350">
              <a:spcBef>
                <a:spcPts val="0"/>
              </a:spcBef>
              <a:buAutoNum type="arabicPlain" startAt="6"/>
            </a:pPr>
            <a:r>
              <a:rPr lang="en-US" sz="2400" b="1" dirty="0" smtClean="0">
                <a:solidFill>
                  <a:srgbClr val="FF0000"/>
                </a:solidFill>
              </a:rPr>
              <a:t>       	3	9	1	5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1</a:t>
            </a:r>
            <a:r>
              <a:rPr lang="en-US" sz="2400" dirty="0" smtClean="0"/>
              <a:t> : 	6	3	9	1	5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6	3	9	1	5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6	3	9	1	5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6	3	9	1	5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6	3	9	1	5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6	3	5	1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3170420" y="235641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3184160" y="3124858"/>
            <a:ext cx="1828800" cy="135502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891790" y="255957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5038074" y="3837960"/>
            <a:ext cx="914400" cy="109450"/>
            <a:chOff x="4114800" y="3352800"/>
            <a:chExt cx="914400" cy="15240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836170" y="333781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5029200" y="4556894"/>
            <a:ext cx="1828800" cy="91306"/>
            <a:chOff x="4114800" y="3352800"/>
            <a:chExt cx="914400" cy="15240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6741696" y="4038600"/>
            <a:ext cx="26870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92380" y="186003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1905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40506" y="2637020"/>
            <a:ext cx="72590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8898" y="3337810"/>
            <a:ext cx="86627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29876" y="4068580"/>
            <a:ext cx="794064" cy="28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8200" y="4848070"/>
            <a:ext cx="747010" cy="181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0518" y="4767878"/>
            <a:ext cx="26870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029200" y="5257800"/>
            <a:ext cx="175260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5105400" y="5257800"/>
            <a:ext cx="167640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3" grpId="0"/>
      <p:bldP spid="35" grpId="0"/>
      <p:bldP spid="25" grpId="0"/>
      <p:bldP spid="26" grpId="0"/>
      <p:bldP spid="27" grpId="0"/>
      <p:bldP spid="28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Maximum Sort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Asc</a:t>
            </a:r>
            <a:r>
              <a:rPr lang="en-US" dirty="0" smtClean="0"/>
              <a:t>.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181600"/>
          </a:xfrm>
        </p:spPr>
        <p:txBody>
          <a:bodyPr>
            <a:noAutofit/>
          </a:bodyPr>
          <a:lstStyle/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2</a:t>
            </a:r>
            <a:r>
              <a:rPr lang="en-US" sz="2400" dirty="0" smtClean="0"/>
              <a:t> : 	 6	3	5	1	9</a:t>
            </a:r>
          </a:p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dirty="0" smtClean="0"/>
              <a:t>		 6	3	5	1	9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6	3	5	1	9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6	3	5	1	9</a:t>
            </a:r>
          </a:p>
          <a:p>
            <a:pPr marL="0" lvl="1" indent="6350">
              <a:buNone/>
            </a:pPr>
            <a:r>
              <a:rPr lang="en-US" sz="2400" dirty="0" smtClean="0"/>
              <a:t>		</a:t>
            </a:r>
          </a:p>
          <a:p>
            <a:pPr marL="0" lvl="1" indent="6350"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 1	3	5	6	9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endParaRPr lang="en-US" sz="2400" dirty="0" smtClean="0"/>
          </a:p>
          <a:p>
            <a:pPr marL="457200" indent="635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3246620" y="184129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3225120" y="2729784"/>
            <a:ext cx="1828800" cy="15240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908030" y="2220925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3240504" y="3620120"/>
            <a:ext cx="2743200" cy="152400"/>
            <a:chOff x="4114800" y="3352800"/>
            <a:chExt cx="914400" cy="15240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852410" y="3103648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23610" y="132413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6172200" y="172012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437962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72200" y="348396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172200" y="261828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88906" y="1344186"/>
            <a:ext cx="653704" cy="20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04080" y="2279750"/>
            <a:ext cx="6537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60810" y="3136098"/>
            <a:ext cx="645704" cy="244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7612" y="3916046"/>
            <a:ext cx="713872" cy="268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384030" y="4571999"/>
            <a:ext cx="243840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3352800" y="4571999"/>
            <a:ext cx="251460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54910" y="396365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5" grpId="0"/>
      <p:bldP spid="25" grpId="0"/>
      <p:bldP spid="30" grpId="0"/>
      <p:bldP spid="31" grpId="0"/>
      <p:bldP spid="37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Maximum Sort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Asc</a:t>
            </a:r>
            <a:r>
              <a:rPr lang="en-US" dirty="0" smtClean="0"/>
              <a:t>.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924800" cy="5562600"/>
          </a:xfrm>
        </p:spPr>
        <p:txBody>
          <a:bodyPr>
            <a:noAutofit/>
          </a:bodyPr>
          <a:lstStyle/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3</a:t>
            </a:r>
            <a:r>
              <a:rPr lang="en-US" sz="2400" dirty="0" smtClean="0"/>
              <a:t> : 	 1	3	5	6	9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1	3	5	6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1	3	5	6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</a:t>
            </a:r>
            <a:r>
              <a:rPr lang="en-US" sz="2400" b="1" dirty="0" smtClean="0">
                <a:solidFill>
                  <a:srgbClr val="FF0000"/>
                </a:solidFill>
              </a:rPr>
              <a:t>1	3	5	6	9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4</a:t>
            </a:r>
            <a:r>
              <a:rPr lang="en-US" sz="2400" dirty="0" smtClean="0"/>
              <a:t> : 	 1 	 3	5	6	9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1	3	5	6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 , data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ascending: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 1	3	5	6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3260360" y="1414204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4113550" y="2149640"/>
            <a:ext cx="914400" cy="13636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921770" y="1658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2340" y="90316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57800" y="131414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257800" y="274320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257800" y="201368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328410" y="419100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328409" y="493551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83570" y="3823874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3296424" y="4345900"/>
            <a:ext cx="914400" cy="152400"/>
            <a:chOff x="4114800" y="3352800"/>
            <a:chExt cx="914400" cy="1524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879360" y="871930"/>
            <a:ext cx="774032" cy="308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84910" y="1670684"/>
            <a:ext cx="649680" cy="220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95800" y="2438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25932" y="3840972"/>
            <a:ext cx="753992" cy="27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95140" y="4600472"/>
            <a:ext cx="737936" cy="232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240717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61020" y="455951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16180" y="5029200"/>
            <a:ext cx="383382" cy="230188"/>
            <a:chOff x="7694612" y="3352800"/>
            <a:chExt cx="383382" cy="230188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7696200" y="34290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772400" y="35052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7924006" y="3428206"/>
              <a:ext cx="152400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7694612" y="3352800"/>
              <a:ext cx="383382" cy="230188"/>
              <a:chOff x="7694612" y="3429000"/>
              <a:chExt cx="383382" cy="230188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5400000">
                <a:off x="7962900" y="35433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696200" y="3656541"/>
                <a:ext cx="381000" cy="2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7581106" y="3542506"/>
                <a:ext cx="228600" cy="158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4859428" y="2895600"/>
            <a:ext cx="383382" cy="230188"/>
            <a:chOff x="7694612" y="3352800"/>
            <a:chExt cx="383382" cy="230188"/>
          </a:xfrm>
        </p:grpSpPr>
        <p:cxnSp>
          <p:nvCxnSpPr>
            <p:cNvPr id="64" name="Straight Connector 63"/>
            <p:cNvCxnSpPr/>
            <p:nvPr/>
          </p:nvCxnSpPr>
          <p:spPr>
            <a:xfrm rot="5400000">
              <a:off x="7696200" y="34290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72400" y="35052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924006" y="3428206"/>
              <a:ext cx="152400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0"/>
            <p:cNvGrpSpPr/>
            <p:nvPr/>
          </p:nvGrpSpPr>
          <p:grpSpPr>
            <a:xfrm>
              <a:off x="7694612" y="3352800"/>
              <a:ext cx="383382" cy="230188"/>
              <a:chOff x="7694612" y="3429000"/>
              <a:chExt cx="383382" cy="230188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5400000">
                <a:off x="7962900" y="35433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696200" y="3656541"/>
                <a:ext cx="381000" cy="2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7581106" y="3542506"/>
                <a:ext cx="228600" cy="1588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9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0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6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7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8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1" grpId="0"/>
      <p:bldP spid="24" grpId="0"/>
      <p:bldP spid="27" grpId="0"/>
      <p:bldP spid="32" grpId="0"/>
      <p:bldP spid="33" grpId="0"/>
      <p:bldP spid="38" grpId="0"/>
      <p:bldP spid="39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 smtClean="0"/>
              <a:t>Algoritma</a:t>
            </a:r>
            <a:r>
              <a:rPr lang="en-US" sz="3600" b="1" dirty="0" smtClean="0"/>
              <a:t> Maximum Sort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Asc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410200"/>
          </a:xfrm>
        </p:spPr>
        <p:txBody>
          <a:bodyPr>
            <a:noAutofit/>
          </a:bodyPr>
          <a:lstStyle/>
          <a:p>
            <a:pPr marL="2800350" indent="-2800350">
              <a:spcBef>
                <a:spcPts val="0"/>
              </a:spcBef>
              <a:buNone/>
            </a:pPr>
            <a:r>
              <a:rPr lang="en-US" sz="1600" b="1" u="sng" dirty="0" smtClean="0">
                <a:latin typeface="Consolas" panose="020B0609020204030204" pitchFamily="49" charset="0"/>
              </a:rPr>
              <a:t>Procedure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MaximumSortAsc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b="1" u="sng" dirty="0" smtClean="0">
                <a:latin typeface="Consolas" panose="020B0609020204030204" pitchFamily="49" charset="0"/>
              </a:rPr>
              <a:t>I/O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</a:rPr>
              <a:t> : </a:t>
            </a:r>
            <a:r>
              <a:rPr lang="en-US" sz="1600" dirty="0" err="1" smtClean="0">
                <a:latin typeface="Consolas" panose="020B0609020204030204" pitchFamily="49" charset="0"/>
              </a:rPr>
              <a:t>NamaTipeArray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b="1" u="sng" dirty="0" smtClean="0">
                <a:latin typeface="Consolas" panose="020B0609020204030204" pitchFamily="49" charset="0"/>
              </a:rPr>
              <a:t>Input </a:t>
            </a:r>
            <a:r>
              <a:rPr lang="en-US" sz="1600" dirty="0" smtClean="0">
                <a:latin typeface="Consolas" panose="020B0609020204030204" pitchFamily="49" charset="0"/>
              </a:rPr>
              <a:t>N : </a:t>
            </a:r>
            <a:r>
              <a:rPr lang="en-US" sz="1600" b="1" u="sng" dirty="0" smtClean="0">
                <a:latin typeface="Consolas" panose="020B0609020204030204" pitchFamily="49" charset="0"/>
              </a:rPr>
              <a:t>integer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{I.S. : array(1:N)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terdefinisi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855663" indent="-855663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{F.S. :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menghasilkan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array(1:N) yang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tersusun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secara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ascending}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</a:rPr>
              <a:t>Kamus</a:t>
            </a:r>
            <a:r>
              <a:rPr lang="en-US" sz="1600" b="1" u="sng" dirty="0" smtClean="0"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	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, j, max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	: </a:t>
            </a:r>
            <a:r>
              <a:rPr lang="en-US" sz="1600" b="1" u="sng" dirty="0" smtClean="0">
                <a:latin typeface="Consolas" panose="020B0609020204030204" pitchFamily="49" charset="0"/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Temp     	: </a:t>
            </a:r>
            <a:r>
              <a:rPr lang="en-US" sz="1600" dirty="0" err="1" smtClean="0">
                <a:latin typeface="Consolas" panose="020B0609020204030204" pitchFamily="49" charset="0"/>
              </a:rPr>
              <a:t>tipedata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penampung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sementara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</a:rPr>
              <a:t>Algoritma</a:t>
            </a:r>
            <a:r>
              <a:rPr lang="en-US" sz="1600" b="1" u="sng" dirty="0" smtClean="0">
                <a:latin typeface="Consolas" panose="020B0609020204030204" pitchFamily="49" charset="0"/>
              </a:rPr>
              <a:t>:</a:t>
            </a:r>
            <a:endParaRPr lang="en-US" sz="1600" b="1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f</a:t>
            </a:r>
            <a:r>
              <a:rPr lang="en-US" sz="1600" b="1" u="sng" dirty="0" smtClean="0">
                <a:latin typeface="Consolas" panose="020B0609020204030204" pitchFamily="49" charset="0"/>
              </a:rPr>
              <a:t>or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  1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N-1 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	    max  1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    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 j     2 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 (N + 1) -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1150938" indent="0">
              <a:spcBef>
                <a:spcPts val="0"/>
              </a:spcBef>
              <a:buNone/>
            </a:pP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(j)  &gt;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(max))</a:t>
            </a:r>
          </a:p>
          <a:p>
            <a:pPr marL="1371600" indent="0">
              <a:spcBef>
                <a:spcPts val="0"/>
              </a:spcBef>
              <a:buNone/>
            </a:pP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then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		        max  j</a:t>
            </a:r>
          </a:p>
          <a:p>
            <a:pPr marL="1150938" indent="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endif</a:t>
            </a:r>
            <a:endParaRPr lang="en-US" sz="1600" b="1" u="sng" dirty="0">
              <a:latin typeface="Consolas" panose="020B0609020204030204" pitchFamily="49" charset="0"/>
              <a:sym typeface="Wingdings" pitchFamily="2" charset="2"/>
            </a:endParaRPr>
          </a:p>
          <a:p>
            <a:pPr marL="855663" indent="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6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855663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sym typeface="Wingdings" pitchFamily="2" charset="2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emp 		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(max)</a:t>
            </a:r>
          </a:p>
          <a:p>
            <a:pPr marL="855663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(max) 	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(j)</a:t>
            </a:r>
          </a:p>
          <a:p>
            <a:pPr marL="855663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(j)  	 Temp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6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EndProcedure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 smtClean="0"/>
              <a:t>Algoritma</a:t>
            </a:r>
            <a:r>
              <a:rPr lang="en-US" sz="3600" b="1" dirty="0" smtClean="0"/>
              <a:t> Minimum Sort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Asc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4102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US" sz="1600" b="1" u="sng" dirty="0" smtClean="0">
                <a:latin typeface="Consolas" panose="020B0609020204030204" pitchFamily="49" charset="0"/>
              </a:rPr>
              <a:t>Procedure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MinimumSortAsc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b="1" u="sng" dirty="0" smtClean="0">
                <a:latin typeface="Consolas" panose="020B0609020204030204" pitchFamily="49" charset="0"/>
              </a:rPr>
              <a:t>I/O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</a:rPr>
              <a:t> : </a:t>
            </a:r>
            <a:r>
              <a:rPr lang="en-US" sz="1600" dirty="0" err="1" smtClean="0">
                <a:latin typeface="Consolas" panose="020B0609020204030204" pitchFamily="49" charset="0"/>
              </a:rPr>
              <a:t>NamaTipeArray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2979738" indent="7938">
              <a:spcBef>
                <a:spcPts val="0"/>
              </a:spcBef>
              <a:buNone/>
            </a:pPr>
            <a:r>
              <a:rPr lang="en-US" sz="1600" b="1" u="sng" dirty="0" smtClean="0">
                <a:latin typeface="Consolas" panose="020B0609020204030204" pitchFamily="49" charset="0"/>
              </a:rPr>
              <a:t>Input</a:t>
            </a:r>
            <a:r>
              <a:rPr lang="en-US" sz="1600" dirty="0" smtClean="0">
                <a:latin typeface="Consolas" panose="020B0609020204030204" pitchFamily="49" charset="0"/>
              </a:rPr>
              <a:t>  N : </a:t>
            </a:r>
            <a:r>
              <a:rPr lang="en-US" sz="1600" b="1" u="sng" dirty="0" smtClean="0">
                <a:latin typeface="Consolas" panose="020B0609020204030204" pitchFamily="49" charset="0"/>
              </a:rPr>
              <a:t>integer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{I.S. : array(1:N)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terdefinisi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855663" indent="-855663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{F.S. :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menghasilkan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array(1:N) yang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tersusun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secara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ascending}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</a:rPr>
              <a:t>Kamus</a:t>
            </a:r>
            <a:r>
              <a:rPr lang="en-US" sz="1600" b="1" u="sng" dirty="0" smtClean="0"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	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, j, min 	: </a:t>
            </a:r>
            <a:r>
              <a:rPr lang="en-US" sz="1600" b="1" u="sng" dirty="0" smtClean="0">
                <a:latin typeface="Consolas" panose="020B0609020204030204" pitchFamily="49" charset="0"/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Temp  	: </a:t>
            </a:r>
            <a:r>
              <a:rPr lang="en-US" sz="1600" dirty="0" err="1" smtClean="0">
                <a:latin typeface="Consolas" panose="020B0609020204030204" pitchFamily="49" charset="0"/>
              </a:rPr>
              <a:t>tipedata</a:t>
            </a: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penampung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sementara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</a:rPr>
              <a:t>Algoritma</a:t>
            </a:r>
            <a:r>
              <a:rPr lang="en-US" sz="1600" b="1" u="sng" dirty="0" smtClean="0">
                <a:latin typeface="Consolas" panose="020B0609020204030204" pitchFamily="49" charset="0"/>
              </a:rPr>
              <a:t>:</a:t>
            </a:r>
            <a:endParaRPr lang="en-US" sz="1600" b="1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b="1" u="sng" dirty="0" smtClean="0"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  1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(N – 1) 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796925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min 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i</a:t>
            </a:r>
            <a:endParaRPr lang="en-US" sz="16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   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 j     (i+1) 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   N  </a:t>
            </a: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1090613" indent="0">
              <a:spcBef>
                <a:spcPts val="0"/>
              </a:spcBef>
              <a:buNone/>
            </a:pP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(j)  &lt; 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(min))</a:t>
            </a:r>
          </a:p>
          <a:p>
            <a:pPr marL="1312863" indent="0">
              <a:spcBef>
                <a:spcPts val="0"/>
              </a:spcBef>
              <a:buNone/>
            </a:pPr>
            <a:r>
              <a:rPr lang="en-US" sz="1600" b="1" u="sng" dirty="0" smtClean="0">
                <a:latin typeface="Consolas" panose="020B0609020204030204" pitchFamily="49" charset="0"/>
                <a:sym typeface="Wingdings" pitchFamily="2" charset="2"/>
              </a:rPr>
              <a:t>then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		        min  j</a:t>
            </a:r>
          </a:p>
          <a:p>
            <a:pPr marL="1090613" indent="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endif</a:t>
            </a:r>
            <a:endParaRPr lang="en-US" sz="16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796925" indent="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6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796925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sym typeface="Wingdings" pitchFamily="2" charset="2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emp 		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(min)</a:t>
            </a:r>
          </a:p>
          <a:p>
            <a:pPr marL="796925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(min) 	 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)</a:t>
            </a:r>
          </a:p>
          <a:p>
            <a:pPr marL="796925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)  	 Temp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sym typeface="Wingdings" pitchFamily="2" charset="2"/>
              </a:rPr>
              <a:t>	</a:t>
            </a: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6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600" b="1" u="sng" dirty="0" err="1" smtClean="0">
                <a:latin typeface="Consolas" panose="020B0609020204030204" pitchFamily="49" charset="0"/>
                <a:sym typeface="Wingdings" pitchFamily="2" charset="2"/>
              </a:rPr>
              <a:t>EndProcedure</a:t>
            </a:r>
            <a:endParaRPr lang="en-US" sz="1600" b="1" u="sng" dirty="0" smtClean="0"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Metode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620000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latin typeface="Consolas" panose="020B0609020204030204" pitchFamily="49" charset="0"/>
              </a:rPr>
              <a:t>Logika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dari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algoritma</a:t>
            </a:r>
            <a:r>
              <a:rPr lang="en-US" sz="2800" dirty="0" smtClean="0">
                <a:latin typeface="Consolas" panose="020B0609020204030204" pitchFamily="49" charset="0"/>
              </a:rPr>
              <a:t> Maximum Sort </a:t>
            </a:r>
            <a:r>
              <a:rPr lang="en-US" sz="2800" dirty="0" err="1" smtClean="0">
                <a:latin typeface="Consolas" panose="020B0609020204030204" pitchFamily="49" charset="0"/>
              </a:rPr>
              <a:t>secara</a:t>
            </a:r>
            <a:r>
              <a:rPr lang="en-US" sz="2800" dirty="0" smtClean="0">
                <a:latin typeface="Consolas" panose="020B0609020204030204" pitchFamily="49" charset="0"/>
              </a:rPr>
              <a:t> ascending (</a:t>
            </a:r>
            <a:r>
              <a:rPr lang="en-US" sz="2800" dirty="0" err="1" smtClean="0">
                <a:latin typeface="Consolas" panose="020B0609020204030204" pitchFamily="49" charset="0"/>
              </a:rPr>
              <a:t>menaik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  <a:r>
              <a:rPr lang="en-US" sz="2800" dirty="0" err="1" smtClean="0">
                <a:latin typeface="Consolas" panose="020B0609020204030204" pitchFamily="49" charset="0"/>
              </a:rPr>
              <a:t>dapat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digunakan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untuk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algoritma</a:t>
            </a:r>
            <a:r>
              <a:rPr lang="en-US" sz="2800" dirty="0" smtClean="0">
                <a:latin typeface="Consolas" panose="020B0609020204030204" pitchFamily="49" charset="0"/>
              </a:rPr>
              <a:t> Minimum Sort </a:t>
            </a:r>
            <a:r>
              <a:rPr lang="en-US" sz="2800" dirty="0" err="1" smtClean="0">
                <a:latin typeface="Consolas" panose="020B0609020204030204" pitchFamily="49" charset="0"/>
              </a:rPr>
              <a:t>secara</a:t>
            </a:r>
            <a:r>
              <a:rPr lang="en-US" sz="2800" dirty="0" smtClean="0">
                <a:latin typeface="Consolas" panose="020B0609020204030204" pitchFamily="49" charset="0"/>
              </a:rPr>
              <a:t> descending (</a:t>
            </a:r>
            <a:r>
              <a:rPr lang="en-US" sz="2800" dirty="0" err="1" smtClean="0">
                <a:latin typeface="Consolas" panose="020B0609020204030204" pitchFamily="49" charset="0"/>
              </a:rPr>
              <a:t>menurun</a:t>
            </a:r>
            <a:r>
              <a:rPr lang="en-US" sz="2800" dirty="0" smtClean="0">
                <a:latin typeface="Consolas" panose="020B0609020204030204" pitchFamily="49" charset="0"/>
              </a:rPr>
              <a:t>), </a:t>
            </a:r>
            <a:r>
              <a:rPr lang="en-US" sz="2800" dirty="0" err="1" smtClean="0">
                <a:latin typeface="Consolas" panose="020B0609020204030204" pitchFamily="49" charset="0"/>
              </a:rPr>
              <a:t>hanya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tinggal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diganti</a:t>
            </a:r>
            <a:r>
              <a:rPr lang="en-US" sz="2800" dirty="0" smtClean="0">
                <a:latin typeface="Consolas" panose="020B0609020204030204" pitchFamily="49" charset="0"/>
              </a:rPr>
              <a:t> operator </a:t>
            </a:r>
            <a:r>
              <a:rPr lang="en-US" sz="2800" dirty="0" err="1" smtClean="0">
                <a:latin typeface="Consolas" panose="020B0609020204030204" pitchFamily="49" charset="0"/>
              </a:rPr>
              <a:t>relasional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lebih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besar</a:t>
            </a:r>
            <a:r>
              <a:rPr lang="en-US" sz="2800" dirty="0" smtClean="0">
                <a:latin typeface="Consolas" panose="020B0609020204030204" pitchFamily="49" charset="0"/>
              </a:rPr>
              <a:t> (&gt;) </a:t>
            </a:r>
            <a:r>
              <a:rPr lang="en-US" sz="2800" dirty="0" err="1" smtClean="0">
                <a:latin typeface="Consolas" panose="020B0609020204030204" pitchFamily="49" charset="0"/>
              </a:rPr>
              <a:t>menjadi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lebih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kecil</a:t>
            </a:r>
            <a:r>
              <a:rPr lang="en-US" sz="2800" dirty="0" smtClean="0">
                <a:latin typeface="Consolas" panose="020B0609020204030204" pitchFamily="49" charset="0"/>
              </a:rPr>
              <a:t> (&lt;). </a:t>
            </a:r>
            <a:r>
              <a:rPr lang="en-US" sz="2800" dirty="0" err="1" smtClean="0">
                <a:latin typeface="Consolas" panose="020B0609020204030204" pitchFamily="49" charset="0"/>
              </a:rPr>
              <a:t>Begitupun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dengan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algoritma</a:t>
            </a:r>
            <a:r>
              <a:rPr lang="en-US" sz="2800" dirty="0" smtClean="0">
                <a:latin typeface="Consolas" panose="020B0609020204030204" pitchFamily="49" charset="0"/>
              </a:rPr>
              <a:t> Maximum Sort </a:t>
            </a:r>
            <a:r>
              <a:rPr lang="en-US" sz="2800" dirty="0" err="1" smtClean="0">
                <a:latin typeface="Consolas" panose="020B0609020204030204" pitchFamily="49" charset="0"/>
              </a:rPr>
              <a:t>secara</a:t>
            </a:r>
            <a:r>
              <a:rPr lang="en-US" sz="2800" dirty="0" smtClean="0">
                <a:latin typeface="Consolas" panose="020B0609020204030204" pitchFamily="49" charset="0"/>
              </a:rPr>
              <a:t> descending </a:t>
            </a:r>
            <a:r>
              <a:rPr lang="en-US" sz="2800" dirty="0" err="1" smtClean="0">
                <a:latin typeface="Consolas" panose="020B0609020204030204" pitchFamily="49" charset="0"/>
              </a:rPr>
              <a:t>dapat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digunakan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untuk</a:t>
            </a:r>
            <a:r>
              <a:rPr lang="en-US" sz="2800" dirty="0" smtClean="0">
                <a:latin typeface="Consolas" panose="020B0609020204030204" pitchFamily="49" charset="0"/>
              </a:rPr>
              <a:t> Minimum Sort </a:t>
            </a:r>
            <a:r>
              <a:rPr lang="en-US" sz="2800" dirty="0" err="1" smtClean="0">
                <a:latin typeface="Consolas" panose="020B0609020204030204" pitchFamily="49" charset="0"/>
              </a:rPr>
              <a:t>secara</a:t>
            </a:r>
            <a:r>
              <a:rPr lang="en-US" sz="2800" dirty="0" smtClean="0">
                <a:latin typeface="Consolas" panose="020B0609020204030204" pitchFamily="49" charset="0"/>
              </a:rPr>
              <a:t> ascending.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90600"/>
            <a:ext cx="7924800" cy="5181600"/>
          </a:xfrm>
        </p:spPr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SELESAI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Blackadder ITC" pitchFamily="82" charset="0"/>
                <a:cs typeface="Arabic Typesetting" pitchFamily="66" charset="-78"/>
              </a:rPr>
              <a:t>Alhamdulillah</a:t>
            </a:r>
            <a:r>
              <a:rPr lang="en-US" sz="5400" dirty="0" smtClean="0"/>
              <a:t> </a:t>
            </a:r>
          </a:p>
          <a:p>
            <a:pPr algn="ctr">
              <a:buNone/>
            </a:pPr>
            <a:r>
              <a:rPr lang="en-US" sz="5400" dirty="0" err="1" smtClean="0">
                <a:solidFill>
                  <a:srgbClr val="C00000"/>
                </a:solidFill>
                <a:sym typeface="Wingdings" pitchFamily="2" charset="2"/>
              </a:rPr>
              <a:t>Terima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5400" dirty="0" err="1" smtClean="0">
                <a:solidFill>
                  <a:srgbClr val="C00000"/>
                </a:solidFill>
                <a:sym typeface="Wingdings" pitchFamily="2" charset="2"/>
              </a:rPr>
              <a:t>Kasih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92162"/>
          </a:xfrm>
        </p:spPr>
        <p:txBody>
          <a:bodyPr/>
          <a:lstStyle/>
          <a:p>
            <a:pPr algn="ctr"/>
            <a:r>
              <a:rPr lang="en-US" b="1" dirty="0" err="1" smtClean="0"/>
              <a:t>Definisi</a:t>
            </a:r>
            <a:r>
              <a:rPr lang="en-US" b="1" dirty="0" smtClean="0"/>
              <a:t> SORTING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334000"/>
          </a:xfrm>
        </p:spPr>
        <p:txBody>
          <a:bodyPr>
            <a:noAutofit/>
          </a:bodyPr>
          <a:lstStyle/>
          <a:p>
            <a:pPr marL="4763" indent="6350" algn="just">
              <a:buNone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menyusun</a:t>
            </a:r>
            <a:r>
              <a:rPr lang="en-US" sz="2800" dirty="0" smtClean="0"/>
              <a:t> data </a:t>
            </a:r>
            <a:r>
              <a:rPr lang="en-US" sz="2800" dirty="0" err="1" smtClean="0"/>
              <a:t>acak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tersusun</a:t>
            </a:r>
            <a:r>
              <a:rPr lang="en-US" sz="2800" dirty="0" smtClean="0"/>
              <a:t>,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b="1" dirty="0" smtClean="0"/>
              <a:t>ascending</a:t>
            </a:r>
            <a:r>
              <a:rPr lang="en-US" sz="2800" dirty="0" smtClean="0"/>
              <a:t> (</a:t>
            </a:r>
            <a:r>
              <a:rPr lang="en-US" sz="2800" dirty="0" err="1" smtClean="0"/>
              <a:t>menaik</a:t>
            </a:r>
            <a:r>
              <a:rPr lang="en-US" sz="2800" dirty="0" smtClean="0"/>
              <a:t>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smtClean="0"/>
              <a:t>descending</a:t>
            </a:r>
            <a:r>
              <a:rPr lang="en-US" sz="2800" dirty="0" smtClean="0"/>
              <a:t> (</a:t>
            </a:r>
            <a:r>
              <a:rPr lang="en-US" sz="2800" dirty="0" err="1" smtClean="0"/>
              <a:t>menurun</a:t>
            </a:r>
            <a:r>
              <a:rPr lang="en-US" sz="2800" dirty="0" smtClean="0"/>
              <a:t>)</a:t>
            </a:r>
          </a:p>
          <a:p>
            <a:pPr marL="4763" indent="6350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Metode</a:t>
            </a:r>
            <a:r>
              <a:rPr lang="en-US" sz="2800" b="1" dirty="0" smtClean="0">
                <a:solidFill>
                  <a:srgbClr val="FF0000"/>
                </a:solidFill>
              </a:rPr>
              <a:t> Sorting:</a:t>
            </a:r>
          </a:p>
          <a:p>
            <a:pPr marL="4763" indent="6350">
              <a:buAutoNum type="arabicPeriod"/>
            </a:pPr>
            <a:r>
              <a:rPr lang="en-US" sz="2800" dirty="0" smtClean="0"/>
              <a:t>Bubble Sort</a:t>
            </a:r>
          </a:p>
          <a:p>
            <a:pPr marL="4763" indent="6350">
              <a:buAutoNum type="arabicPeriod"/>
            </a:pPr>
            <a:r>
              <a:rPr lang="en-US" sz="2800" dirty="0" smtClean="0"/>
              <a:t>Selection Sort</a:t>
            </a:r>
          </a:p>
          <a:p>
            <a:pPr marL="977900" indent="6350">
              <a:buNone/>
            </a:pPr>
            <a:endParaRPr lang="en-US" sz="2800" dirty="0"/>
          </a:p>
          <a:p>
            <a:pPr marL="977900" indent="6350">
              <a:buNone/>
            </a:pPr>
            <a:r>
              <a:rPr lang="en-US" sz="2800" dirty="0" smtClean="0"/>
              <a:t>                        </a:t>
            </a:r>
          </a:p>
          <a:p>
            <a:pPr marL="457200" indent="6350">
              <a:buNone/>
            </a:pPr>
            <a:endParaRPr lang="en-US" sz="2800" dirty="0" smtClean="0"/>
          </a:p>
          <a:p>
            <a:pPr marL="457200" indent="-457200">
              <a:buNone/>
            </a:pP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92162"/>
          </a:xfrm>
        </p:spPr>
        <p:txBody>
          <a:bodyPr/>
          <a:lstStyle/>
          <a:p>
            <a:pPr algn="ctr"/>
            <a:r>
              <a:rPr lang="en-US" b="1" dirty="0" smtClean="0"/>
              <a:t>Bubble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543800" cy="5029200"/>
          </a:xfrm>
        </p:spPr>
        <p:txBody>
          <a:bodyPr>
            <a:noAutofit/>
          </a:bodyPr>
          <a:lstStyle/>
          <a:p>
            <a:pPr marL="977900" indent="6350">
              <a:buNone/>
            </a:pPr>
            <a:endParaRPr lang="en-US" sz="2800" dirty="0"/>
          </a:p>
          <a:p>
            <a:pPr marL="977900" indent="6350">
              <a:buNone/>
            </a:pPr>
            <a:r>
              <a:rPr lang="en-US" sz="2800" dirty="0" smtClean="0"/>
              <a:t>                        </a:t>
            </a:r>
          </a:p>
          <a:p>
            <a:pPr marL="457200" indent="6350">
              <a:buNone/>
            </a:pPr>
            <a:endParaRPr lang="en-US" sz="2800" dirty="0" smtClean="0"/>
          </a:p>
          <a:p>
            <a:pPr marL="457200" indent="-457200">
              <a:buNone/>
            </a:pPr>
            <a:endParaRPr lang="en-US" sz="2800" dirty="0"/>
          </a:p>
        </p:txBody>
      </p:sp>
      <p:pic>
        <p:nvPicPr>
          <p:cNvPr id="17412" name="Picture 4" descr="http://kemajuanislam.files.wordpress.com/2010/04/gelembung-gelembung-yang-menentuk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50288"/>
            <a:ext cx="5791200" cy="395088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Bubble Sort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Ascending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848600" cy="5334000"/>
          </a:xfrm>
        </p:spPr>
        <p:txBody>
          <a:bodyPr>
            <a:normAutofit/>
          </a:bodyPr>
          <a:lstStyle/>
          <a:p>
            <a:pPr marL="0" indent="6350">
              <a:buNone/>
            </a:pPr>
            <a:r>
              <a:rPr lang="en-US" sz="2400" dirty="0" err="1" smtClean="0"/>
              <a:t>Mis</a:t>
            </a:r>
            <a:r>
              <a:rPr lang="en-US" sz="2400" dirty="0" smtClean="0"/>
              <a:t>. Data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diurutkan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b="1" dirty="0" smtClean="0"/>
              <a:t>ascending </a:t>
            </a:r>
            <a:r>
              <a:rPr lang="en-US" sz="2400" dirty="0" smtClean="0"/>
              <a:t>: </a:t>
            </a:r>
          </a:p>
          <a:p>
            <a:pPr marL="0" lvl="1" indent="6350">
              <a:buAutoNum type="arabicPlain" startAt="6"/>
            </a:pPr>
            <a:r>
              <a:rPr lang="en-US" sz="2400" b="1" dirty="0" smtClean="0"/>
              <a:t>       	3	9	1	5</a:t>
            </a:r>
          </a:p>
          <a:p>
            <a:pPr marL="0" lvl="1" indent="6350">
              <a:buNone/>
            </a:pPr>
            <a:r>
              <a:rPr lang="en-US" sz="2400" dirty="0" smtClean="0"/>
              <a:t>					</a:t>
            </a:r>
          </a:p>
          <a:p>
            <a:pPr marL="0" lvl="1" indent="635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1</a:t>
            </a:r>
            <a:r>
              <a:rPr lang="en-US" sz="2400" dirty="0" smtClean="0"/>
              <a:t> : 	6	3	9	1	5</a:t>
            </a:r>
          </a:p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dirty="0" smtClean="0"/>
              <a:t>		6	3	9	1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6	3	1	9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6	1	3	9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 1	6	3	9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endParaRPr lang="en-US" sz="2400" dirty="0" smtClean="0"/>
          </a:p>
          <a:p>
            <a:pPr marL="457200" indent="635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5943600" y="259205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5029200" y="3535180"/>
            <a:ext cx="914400" cy="15240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851160" y="295681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4144780" y="4407110"/>
            <a:ext cx="914400" cy="152400"/>
            <a:chOff x="4114800" y="3352800"/>
            <a:chExt cx="914400" cy="15240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06780" y="385747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3260360" y="5259049"/>
            <a:ext cx="914400" cy="152400"/>
            <a:chOff x="4114800" y="3352800"/>
            <a:chExt cx="914400" cy="15240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022360" y="470940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35580" y="207364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5105400" y="3535180"/>
            <a:ext cx="838200" cy="5796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29200" y="3535180"/>
            <a:ext cx="838200" cy="5034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4267200" y="4405858"/>
            <a:ext cx="790730" cy="5471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43530" y="4405860"/>
            <a:ext cx="809470" cy="5471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3352800" y="5257798"/>
            <a:ext cx="808220" cy="5334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46620" y="5257799"/>
            <a:ext cx="791980" cy="53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Bubble Sort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Ascending (</a:t>
            </a:r>
            <a:r>
              <a:rPr lang="en-US" sz="3600" b="1" dirty="0" err="1" smtClean="0"/>
              <a:t>lanjutan</a:t>
            </a:r>
            <a:r>
              <a:rPr lang="en-US" sz="3600" b="1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181600"/>
          </a:xfrm>
        </p:spPr>
        <p:txBody>
          <a:bodyPr>
            <a:normAutofit/>
          </a:bodyPr>
          <a:lstStyle/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2</a:t>
            </a:r>
            <a:r>
              <a:rPr lang="en-US" sz="2400" dirty="0" smtClean="0"/>
              <a:t> : 	 1	6	3	9	5</a:t>
            </a:r>
          </a:p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dirty="0" smtClean="0"/>
              <a:t>		 1	6	3	5	9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1	6	3	5	9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</a:t>
            </a:r>
            <a:r>
              <a:rPr lang="en-US" sz="2400" b="1" dirty="0" smtClean="0">
                <a:solidFill>
                  <a:srgbClr val="FF0000"/>
                </a:solidFill>
              </a:rPr>
              <a:t>1	3	6	9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endParaRPr lang="en-US" sz="2400" dirty="0" smtClean="0"/>
          </a:p>
          <a:p>
            <a:pPr marL="457200" indent="635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5943600" y="170638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5029200" y="2635770"/>
            <a:ext cx="914400" cy="15240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821180" y="200868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4114800" y="3502699"/>
            <a:ext cx="914400" cy="152400"/>
            <a:chOff x="4114800" y="3352800"/>
            <a:chExt cx="914400" cy="15240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21770" y="28931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05600" y="112801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3505199" y="158396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505199" y="333031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505199" y="247962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6019800" y="1720120"/>
            <a:ext cx="823210" cy="5658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8610" y="1720120"/>
            <a:ext cx="853190" cy="5658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4191000" y="3503948"/>
            <a:ext cx="838200" cy="5346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14800" y="3503949"/>
            <a:ext cx="838200" cy="5346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505200" y="419100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924800" cy="5562600"/>
          </a:xfrm>
        </p:spPr>
        <p:txBody>
          <a:bodyPr>
            <a:noAutofit/>
          </a:bodyPr>
          <a:lstStyle/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3</a:t>
            </a:r>
            <a:r>
              <a:rPr lang="en-US" sz="2400" dirty="0" smtClean="0"/>
              <a:t> : 	 1	3	6	5	9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1	3	6	5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 </a:t>
            </a:r>
            <a:r>
              <a:rPr lang="en-US" sz="2400" b="1" dirty="0" smtClean="0">
                <a:solidFill>
                  <a:srgbClr val="FF0000"/>
                </a:solidFill>
              </a:rPr>
              <a:t>1	3	5	6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4</a:t>
            </a:r>
            <a:r>
              <a:rPr lang="en-US" sz="2400" dirty="0" smtClean="0"/>
              <a:t> : 	 1	3	5	6	9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 1	3	5	6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 algn="just">
              <a:spcBef>
                <a:spcPts val="0"/>
              </a:spcBef>
              <a:buNone/>
            </a:pPr>
            <a:r>
              <a:rPr lang="en-US" sz="2400" b="1" dirty="0" smtClean="0"/>
              <a:t>Data </a:t>
            </a:r>
            <a:r>
              <a:rPr lang="en-US" sz="2400" b="1" dirty="0" err="1" smtClean="0"/>
              <a:t>telah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terurut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ascending</a:t>
            </a:r>
            <a:r>
              <a:rPr lang="en-US" sz="2400" dirty="0" smtClean="0"/>
              <a:t>:		</a:t>
            </a:r>
          </a:p>
          <a:p>
            <a:pPr marL="0" lvl="1" indent="635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1	3	5	6	9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635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</a:p>
          <a:p>
            <a:pPr marL="0" lvl="1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6350">
              <a:spcBef>
                <a:spcPts val="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2" name="Group 13"/>
          <p:cNvGrpSpPr/>
          <p:nvPr/>
        </p:nvGrpSpPr>
        <p:grpSpPr>
          <a:xfrm>
            <a:off x="5943600" y="146279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4"/>
          <p:cNvGrpSpPr/>
          <p:nvPr/>
        </p:nvGrpSpPr>
        <p:grpSpPr>
          <a:xfrm>
            <a:off x="5029190" y="2239780"/>
            <a:ext cx="914400" cy="15240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850015" y="1695025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36830" y="96062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4343400" y="135911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343399" y="285188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210487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257800" y="390119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257800" y="466569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36830" y="353893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5943600" y="4054840"/>
            <a:ext cx="914400" cy="152400"/>
            <a:chOff x="4114800" y="3352800"/>
            <a:chExt cx="914400" cy="1524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Bubble Sort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Ascending (</a:t>
            </a:r>
            <a:r>
              <a:rPr lang="en-US" sz="3600" b="1" dirty="0" err="1" smtClean="0"/>
              <a:t>lanjutan</a:t>
            </a:r>
            <a:r>
              <a:rPr lang="en-US" sz="3600" b="1" dirty="0" smtClean="0"/>
              <a:t>)</a:t>
            </a:r>
            <a:endParaRPr lang="en-US" sz="3600" dirty="0"/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5105400" y="2242280"/>
            <a:ext cx="838200" cy="381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9200" y="2242280"/>
            <a:ext cx="838200" cy="381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 smtClean="0"/>
              <a:t>Algoritma</a:t>
            </a:r>
            <a:r>
              <a:rPr lang="en-US" sz="3600" b="1" dirty="0" smtClean="0"/>
              <a:t> Bubble Sort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Asc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924800" cy="5410200"/>
          </a:xfrm>
        </p:spPr>
        <p:txBody>
          <a:bodyPr>
            <a:noAutofit/>
          </a:bodyPr>
          <a:lstStyle/>
          <a:p>
            <a:pPr marL="2979738" indent="-2979738">
              <a:spcBef>
                <a:spcPts val="0"/>
              </a:spcBef>
              <a:buNone/>
            </a:pPr>
            <a:r>
              <a:rPr lang="en-US" sz="1700" b="1" u="sng" dirty="0" smtClean="0">
                <a:latin typeface="Consolas" panose="020B0609020204030204" pitchFamily="49" charset="0"/>
              </a:rPr>
              <a:t>Procedure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</a:rPr>
              <a:t>BubbleSortAsc</a:t>
            </a:r>
            <a:r>
              <a:rPr lang="en-US" sz="1700" dirty="0" smtClean="0">
                <a:latin typeface="Consolas" panose="020B0609020204030204" pitchFamily="49" charset="0"/>
              </a:rPr>
              <a:t>(</a:t>
            </a:r>
            <a:r>
              <a:rPr lang="en-US" sz="1700" b="1" u="sng" dirty="0" smtClean="0">
                <a:latin typeface="Consolas" panose="020B0609020204030204" pitchFamily="49" charset="0"/>
              </a:rPr>
              <a:t>I/O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</a:rPr>
              <a:t> : </a:t>
            </a:r>
            <a:r>
              <a:rPr lang="en-US" sz="1700" dirty="0" err="1" smtClean="0">
                <a:latin typeface="Consolas" panose="020B0609020204030204" pitchFamily="49" charset="0"/>
              </a:rPr>
              <a:t>NamaTipeArray</a:t>
            </a:r>
            <a:r>
              <a:rPr lang="en-US" sz="1700" dirty="0" smtClean="0">
                <a:latin typeface="Consolas" panose="020B0609020204030204" pitchFamily="49" charset="0"/>
              </a:rPr>
              <a:t>, </a:t>
            </a:r>
            <a:r>
              <a:rPr lang="en-US" sz="1700" b="1" u="sng" dirty="0" smtClean="0">
                <a:latin typeface="Consolas" panose="020B0609020204030204" pitchFamily="49" charset="0"/>
              </a:rPr>
              <a:t>Input</a:t>
            </a:r>
            <a:r>
              <a:rPr lang="en-US" sz="1700" dirty="0" smtClean="0">
                <a:latin typeface="Consolas" panose="020B0609020204030204" pitchFamily="49" charset="0"/>
              </a:rPr>
              <a:t>   N : </a:t>
            </a:r>
            <a:r>
              <a:rPr lang="en-US" sz="1700" b="1" u="sng" dirty="0" smtClean="0">
                <a:latin typeface="Consolas" panose="020B0609020204030204" pitchFamily="49" charset="0"/>
              </a:rPr>
              <a:t>integer</a:t>
            </a:r>
            <a:r>
              <a:rPr lang="en-US" sz="17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{I.S. : array(1:N)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terdefinisi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{F.S. :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menghasilkan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array(1:N) yang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sudah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tersusun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secara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ascending (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menaik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b="1" u="sng" dirty="0" err="1" smtClean="0">
                <a:latin typeface="Consolas" panose="020B0609020204030204" pitchFamily="49" charset="0"/>
              </a:rPr>
              <a:t>Kamus</a:t>
            </a:r>
            <a:r>
              <a:rPr lang="en-US" sz="1700" b="1" u="sng" dirty="0" smtClean="0"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    </a:t>
            </a:r>
            <a:r>
              <a:rPr lang="en-US" sz="1700" dirty="0" err="1" smtClean="0">
                <a:latin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</a:rPr>
              <a:t>, j : </a:t>
            </a:r>
            <a:r>
              <a:rPr lang="en-US" sz="1700" b="1" u="sng" dirty="0" smtClean="0">
                <a:latin typeface="Consolas" panose="020B0609020204030204" pitchFamily="49" charset="0"/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	Temp : </a:t>
            </a:r>
            <a:r>
              <a:rPr lang="en-US" sz="1700" dirty="0" err="1" smtClean="0">
                <a:latin typeface="Consolas" panose="020B0609020204030204" pitchFamily="49" charset="0"/>
              </a:rPr>
              <a:t>tipedata</a:t>
            </a:r>
            <a:r>
              <a:rPr lang="en-US" sz="1700" dirty="0" smtClean="0">
                <a:latin typeface="Consolas" panose="020B0609020204030204" pitchFamily="49" charset="0"/>
              </a:rPr>
              <a:t>    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penampung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sementara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b="1" u="sng" dirty="0" err="1" smtClean="0">
                <a:latin typeface="Consolas" panose="020B0609020204030204" pitchFamily="49" charset="0"/>
              </a:rPr>
              <a:t>Algoritma</a:t>
            </a:r>
            <a:r>
              <a:rPr lang="en-US" sz="1700" b="1" u="sng" dirty="0" smtClean="0">
                <a:latin typeface="Consolas" panose="020B0609020204030204" pitchFamily="49" charset="0"/>
              </a:rPr>
              <a:t>:</a:t>
            </a:r>
            <a:endParaRPr lang="en-US" sz="1700" b="1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	</a:t>
            </a:r>
            <a:r>
              <a:rPr lang="en-US" sz="1700" b="1" u="sng" dirty="0" smtClean="0">
                <a:latin typeface="Consolas" panose="020B0609020204030204" pitchFamily="49" charset="0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err="1" smtClean="0">
                <a:latin typeface="Consolas" panose="020B0609020204030204" pitchFamily="49" charset="0"/>
              </a:rPr>
              <a:t>i</a:t>
            </a:r>
            <a:r>
              <a:rPr lang="en-US" sz="1700" dirty="0" smtClean="0">
                <a:latin typeface="Consolas" panose="020B0609020204030204" pitchFamily="49" charset="0"/>
              </a:rPr>
              <a:t>  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  1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N-1 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  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 j     N   </a:t>
            </a: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downto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  i+1  </a:t>
            </a:r>
            <a:r>
              <a:rPr lang="en-US" sz="1700" u="sng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if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(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(j) &lt;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(j-1))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</a:t>
            </a:r>
            <a:r>
              <a:rPr lang="en-US" sz="1700" b="1" u="sng" dirty="0" smtClean="0">
                <a:latin typeface="Consolas" panose="020B0609020204030204" pitchFamily="49" charset="0"/>
                <a:sym typeface="Wingdings" pitchFamily="2" charset="2"/>
              </a:rPr>
              <a:t>then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   Temp 		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  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(j) 	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(j-1)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     </a:t>
            </a:r>
            <a:r>
              <a:rPr lang="en-US" sz="1700" dirty="0" err="1" smtClean="0">
                <a:latin typeface="Consolas" panose="020B0609020204030204" pitchFamily="49" charset="0"/>
                <a:sym typeface="Wingdings" pitchFamily="2" charset="2"/>
              </a:rPr>
              <a:t>NamaArray</a:t>
            </a: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(j-1)  	 Temp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	</a:t>
            </a: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endif</a:t>
            </a:r>
            <a:endParaRPr lang="en-US" sz="17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 	  </a:t>
            </a: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7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sym typeface="Wingdings" pitchFamily="2" charset="2"/>
              </a:rPr>
              <a:t>	</a:t>
            </a: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1700" b="1" u="sng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700" b="1" u="sng" dirty="0" err="1" smtClean="0">
                <a:latin typeface="Consolas" panose="020B0609020204030204" pitchFamily="49" charset="0"/>
                <a:sym typeface="Wingdings" pitchFamily="2" charset="2"/>
              </a:rPr>
              <a:t>EndProcedure</a:t>
            </a:r>
            <a:endParaRPr lang="en-US" sz="1700" b="1" u="sng" dirty="0" smtClean="0"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7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Bubble Sort </a:t>
            </a:r>
            <a:r>
              <a:rPr lang="en-US" b="1" dirty="0" err="1" smtClean="0"/>
              <a:t>Secara</a:t>
            </a:r>
            <a:r>
              <a:rPr lang="en-US" b="1" dirty="0" smtClean="0"/>
              <a:t> Descending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334000"/>
          </a:xfrm>
        </p:spPr>
        <p:txBody>
          <a:bodyPr>
            <a:noAutofit/>
          </a:bodyPr>
          <a:lstStyle/>
          <a:p>
            <a:pPr marL="0" indent="6350">
              <a:buNone/>
            </a:pPr>
            <a:r>
              <a:rPr lang="en-US" sz="2400" dirty="0" err="1" smtClean="0"/>
              <a:t>Mis</a:t>
            </a:r>
            <a:r>
              <a:rPr lang="en-US" sz="2400" dirty="0" smtClean="0"/>
              <a:t>. Data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diurutkan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b="1" dirty="0" smtClean="0"/>
              <a:t>descending</a:t>
            </a:r>
            <a:r>
              <a:rPr lang="en-US" sz="2400" dirty="0" smtClean="0"/>
              <a:t> : </a:t>
            </a:r>
          </a:p>
          <a:p>
            <a:pPr marL="0" lvl="1" indent="6350">
              <a:buAutoNum type="arabicPlain" startAt="6"/>
            </a:pPr>
            <a:r>
              <a:rPr lang="en-US" sz="2400" b="1" dirty="0" smtClean="0">
                <a:solidFill>
                  <a:srgbClr val="FF0000"/>
                </a:solidFill>
              </a:rPr>
              <a:t>       	3	9	1	5</a:t>
            </a:r>
          </a:p>
          <a:p>
            <a:pPr marL="0" lvl="1" indent="6350">
              <a:buNone/>
            </a:pPr>
            <a:r>
              <a:rPr lang="en-US" sz="2400" dirty="0" smtClean="0"/>
              <a:t>					</a:t>
            </a:r>
          </a:p>
          <a:p>
            <a:pPr marL="0" lvl="1" indent="635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1</a:t>
            </a:r>
            <a:r>
              <a:rPr lang="en-US" sz="2400" dirty="0" smtClean="0"/>
              <a:t> : 	6	3	9	1	5</a:t>
            </a:r>
          </a:p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dirty="0" smtClean="0"/>
              <a:t>		6	3	9	1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6	9	3	1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6	9	3	1	5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 6	9	3	5	1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endParaRPr lang="en-US" sz="2400" dirty="0" smtClean="0"/>
          </a:p>
          <a:p>
            <a:pPr marL="457200" indent="635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3200400" y="260704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4114800" y="3458980"/>
            <a:ext cx="914400" cy="15240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992380" y="2926715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5029200" y="4364860"/>
            <a:ext cx="914400" cy="152400"/>
            <a:chOff x="4114800" y="3352800"/>
            <a:chExt cx="914400" cy="15240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23020" y="3792395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5943600" y="5221570"/>
            <a:ext cx="914400" cy="152400"/>
            <a:chOff x="4114800" y="3352800"/>
            <a:chExt cx="914400" cy="15240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881140" y="462571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2970" y="208988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0800000" flipV="1">
            <a:off x="4191000" y="3503950"/>
            <a:ext cx="836950" cy="534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13550" y="3503950"/>
            <a:ext cx="839450" cy="534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6019800" y="5297768"/>
            <a:ext cx="838200" cy="4934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3600" y="5297769"/>
            <a:ext cx="838200" cy="4934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Bubble Sort </a:t>
            </a:r>
            <a:r>
              <a:rPr lang="en-US" sz="3200" b="1" dirty="0" err="1" smtClean="0"/>
              <a:t>Secara</a:t>
            </a:r>
            <a:r>
              <a:rPr lang="en-US" sz="3200" b="1" dirty="0" smtClean="0"/>
              <a:t> Descending (</a:t>
            </a:r>
            <a:r>
              <a:rPr lang="en-US" sz="3200" b="1" dirty="0" err="1" smtClean="0"/>
              <a:t>lanjutan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181600"/>
          </a:xfrm>
        </p:spPr>
        <p:txBody>
          <a:bodyPr>
            <a:normAutofit/>
          </a:bodyPr>
          <a:lstStyle/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Tahap</a:t>
            </a:r>
            <a:r>
              <a:rPr lang="en-US" sz="2400" b="1" dirty="0" smtClean="0">
                <a:solidFill>
                  <a:srgbClr val="FF0000"/>
                </a:solidFill>
              </a:rPr>
              <a:t>  2</a:t>
            </a:r>
            <a:r>
              <a:rPr lang="en-US" sz="2400" dirty="0" smtClean="0"/>
              <a:t> : 	 6	9	3	5	1</a:t>
            </a:r>
          </a:p>
          <a:p>
            <a:pPr marL="0" lvl="1" indent="6350">
              <a:buNone/>
            </a:pPr>
            <a:r>
              <a:rPr lang="en-US" sz="2400" dirty="0" smtClean="0"/>
              <a:t>				</a:t>
            </a:r>
          </a:p>
          <a:p>
            <a:pPr marL="0" lvl="1" indent="6350">
              <a:buNone/>
            </a:pPr>
            <a:r>
              <a:rPr lang="en-US" sz="2400" dirty="0" smtClean="0"/>
              <a:t>		 9	6	3	5	1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 9	6	3	5	1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 9	6	5	3	1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r>
              <a:rPr lang="en-US" sz="2400" dirty="0" smtClean="0"/>
              <a:t>		</a:t>
            </a:r>
          </a:p>
          <a:p>
            <a:pPr marL="0" lvl="1" indent="6350">
              <a:buNone/>
            </a:pPr>
            <a:endParaRPr lang="en-US" sz="2400" dirty="0" smtClean="0"/>
          </a:p>
          <a:p>
            <a:pPr marL="0" lvl="1" indent="6350">
              <a:buNone/>
            </a:pPr>
            <a:endParaRPr lang="en-US" sz="2400" dirty="0" smtClean="0"/>
          </a:p>
          <a:p>
            <a:pPr marL="457200" indent="635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/>
          </a:p>
        </p:txBody>
      </p:sp>
      <p:grpSp>
        <p:nvGrpSpPr>
          <p:cNvPr id="4" name="Group 13"/>
          <p:cNvGrpSpPr/>
          <p:nvPr/>
        </p:nvGrpSpPr>
        <p:grpSpPr>
          <a:xfrm>
            <a:off x="3230380" y="1706380"/>
            <a:ext cx="914400" cy="152400"/>
            <a:chOff x="4114800" y="3352800"/>
            <a:chExt cx="914400" cy="1524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/>
          <p:nvPr/>
        </p:nvGrpSpPr>
        <p:grpSpPr>
          <a:xfrm>
            <a:off x="4099810" y="2630770"/>
            <a:ext cx="914400" cy="152400"/>
            <a:chOff x="4114800" y="3352800"/>
            <a:chExt cx="914400" cy="1524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038600" y="204116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5014210" y="3429000"/>
            <a:ext cx="914400" cy="152400"/>
            <a:chOff x="4114800" y="3352800"/>
            <a:chExt cx="914400" cy="152400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49530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114800" y="3505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038600" y="3429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21770" y="2895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81660" y="117423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6172200" y="158521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72200" y="336654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172200" y="2480870"/>
            <a:ext cx="457200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3276600" y="1766340"/>
            <a:ext cx="868180" cy="5196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30380" y="1766340"/>
            <a:ext cx="884420" cy="5196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29200" y="3520190"/>
            <a:ext cx="838200" cy="5184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5105400" y="3505200"/>
            <a:ext cx="77699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5" grpId="0"/>
    </p:bldLst>
  </p:timing>
</p:sld>
</file>

<file path=ppt/theme/theme1.xml><?xml version="1.0" encoding="utf-8"?>
<a:theme xmlns:a="http://schemas.openxmlformats.org/drawingml/2006/main" name="PPP_SFUSI_PRT_3AM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PPP_SFUSI_PRT_3AM</Template>
  <TotalTime>4307</TotalTime>
  <Words>1502</Words>
  <Application>Microsoft Office PowerPoint</Application>
  <PresentationFormat>On-screen Show (4:3)</PresentationFormat>
  <Paragraphs>297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Arabic Typesetting</vt:lpstr>
      <vt:lpstr>Arial</vt:lpstr>
      <vt:lpstr>Blackadder ITC</vt:lpstr>
      <vt:lpstr>Calibri</vt:lpstr>
      <vt:lpstr>Consolas</vt:lpstr>
      <vt:lpstr>Times New Roman</vt:lpstr>
      <vt:lpstr>Wingdings</vt:lpstr>
      <vt:lpstr>PPP_SFUSI_PRT_3AM</vt:lpstr>
      <vt:lpstr>Algoritma dan Struktur Data 1  Sorting (Pengurutan)</vt:lpstr>
      <vt:lpstr>Definisi SORTING</vt:lpstr>
      <vt:lpstr>Bubble Sort</vt:lpstr>
      <vt:lpstr>Bubble Sort Secara Ascending</vt:lpstr>
      <vt:lpstr>Bubble Sort Secara Ascending (lanjutan)</vt:lpstr>
      <vt:lpstr>Bubble Sort Secara Ascending (lanjutan)</vt:lpstr>
      <vt:lpstr>Algoritma Bubble Sort Secara Asc.</vt:lpstr>
      <vt:lpstr>Bubble Sort Secara Descending</vt:lpstr>
      <vt:lpstr>Bubble Sort Secara Descending (lanjutan)</vt:lpstr>
      <vt:lpstr>Bubble Sort Secara Descending (lanjutan)</vt:lpstr>
      <vt:lpstr>Algoritma Bubble Sort Secara Dsc.</vt:lpstr>
      <vt:lpstr>Selection Sort</vt:lpstr>
      <vt:lpstr>Maximum Sort Secara Ascending</vt:lpstr>
      <vt:lpstr>Maximum Sort Secara Asc. (lanjutan)</vt:lpstr>
      <vt:lpstr>Maximum Sort Secara Asc. (lanjutan)</vt:lpstr>
      <vt:lpstr>Algoritma Maximum Sort Secara Asc.</vt:lpstr>
      <vt:lpstr>Algoritma Minimum Sort Secara Asc.</vt:lpstr>
      <vt:lpstr>Catatan Metode Selection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MB</dc:creator>
  <cp:lastModifiedBy>A455LF-WIN10</cp:lastModifiedBy>
  <cp:revision>353</cp:revision>
  <dcterms:created xsi:type="dcterms:W3CDTF">2010-08-31T04:22:45Z</dcterms:created>
  <dcterms:modified xsi:type="dcterms:W3CDTF">2023-01-22T02:07:04Z</dcterms:modified>
</cp:coreProperties>
</file>