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61" r:id="rId15"/>
    <p:sldId id="364" r:id="rId16"/>
    <p:sldId id="359" r:id="rId17"/>
    <p:sldId id="36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65E9-9A33-4934-BB2D-3FF5AF8C0CE6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87E37-97A0-48AC-B5C2-D534833FB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5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1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243608"/>
          </a:xfrm>
        </p:spPr>
        <p:txBody>
          <a:bodyPr/>
          <a:lstStyle/>
          <a:p>
            <a:r>
              <a:rPr lang="en-US" sz="4400" b="1" dirty="0" err="1" smtClean="0"/>
              <a:t>Algoritma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Struktur</a:t>
            </a:r>
            <a:r>
              <a:rPr lang="en-US" sz="4400" b="1" dirty="0" smtClean="0"/>
              <a:t> Data 1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Searching (</a:t>
            </a:r>
            <a:r>
              <a:rPr lang="en-US" sz="4400" b="1" dirty="0" err="1" smtClean="0"/>
              <a:t>Pencarian</a:t>
            </a:r>
            <a:r>
              <a:rPr lang="en-US" sz="4400" b="1" dirty="0" smtClean="0"/>
              <a:t>)</a:t>
            </a:r>
            <a:endParaRPr lang="id-ID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661249"/>
            <a:ext cx="6400800" cy="72008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Universitas Komputer Indonesia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Algoritma</a:t>
            </a:r>
            <a:r>
              <a:rPr lang="en-US" sz="3200" b="1" dirty="0" smtClean="0"/>
              <a:t> Sequential Search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Boolean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562600"/>
          </a:xfrm>
        </p:spPr>
        <p:txBody>
          <a:bodyPr>
            <a:normAutofit fontScale="55000" lnSpcReduction="20000"/>
          </a:bodyPr>
          <a:lstStyle/>
          <a:p>
            <a:pPr marL="2624138" indent="-2624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u="sng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err="1" smtClean="0"/>
              <a:t>Seq_Search_Boolean</a:t>
            </a:r>
            <a:r>
              <a:rPr lang="en-US" sz="2400" dirty="0" smtClean="0"/>
              <a:t> (</a:t>
            </a:r>
            <a:r>
              <a:rPr lang="en-US" sz="2400" b="1" u="sng" dirty="0" smtClean="0"/>
              <a:t>Input </a:t>
            </a:r>
            <a:r>
              <a:rPr lang="en-US" sz="2400" dirty="0" smtClean="0"/>
              <a:t> </a:t>
            </a:r>
            <a:r>
              <a:rPr lang="en-US" sz="2400" dirty="0" err="1" smtClean="0"/>
              <a:t>NamaVarArray</a:t>
            </a:r>
            <a:r>
              <a:rPr lang="en-US" sz="2400" dirty="0" smtClean="0"/>
              <a:t> : </a:t>
            </a:r>
            <a:r>
              <a:rPr lang="en-US" sz="2400" dirty="0" err="1" smtClean="0"/>
              <a:t>NamaTipeArray</a:t>
            </a:r>
            <a:r>
              <a:rPr lang="en-US" sz="2400" dirty="0" smtClean="0"/>
              <a:t>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{I.S. :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elemen</a:t>
            </a:r>
            <a:r>
              <a:rPr lang="en-US" sz="2400" b="1" i="1" dirty="0" smtClean="0">
                <a:solidFill>
                  <a:srgbClr val="0070C0"/>
                </a:solidFill>
              </a:rPr>
              <a:t> array [1..MaksArray]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sudah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terdefinisi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{F.S. :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menampilkan</a:t>
            </a:r>
            <a:r>
              <a:rPr lang="en-US" sz="2400" b="1" i="1" dirty="0" smtClean="0">
                <a:solidFill>
                  <a:srgbClr val="0070C0"/>
                </a:solidFill>
              </a:rPr>
              <a:t> data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yg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dicari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atau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tidak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u="sng" dirty="0" err="1" smtClean="0"/>
              <a:t>Kamus</a:t>
            </a:r>
            <a:r>
              <a:rPr lang="en-US" sz="2400" b="1" u="sng" dirty="0" smtClean="0"/>
              <a:t>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 :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integer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K</a:t>
            </a:r>
            <a:r>
              <a:rPr lang="en-US" sz="2400" dirty="0" err="1" smtClean="0"/>
              <a:t>etemu</a:t>
            </a:r>
            <a:r>
              <a:rPr lang="en-US" sz="2400" dirty="0" smtClean="0"/>
              <a:t> : </a:t>
            </a:r>
            <a:r>
              <a:rPr lang="en-US" sz="2400" b="1" u="sng" dirty="0" err="1" smtClean="0"/>
              <a:t>boolean</a:t>
            </a:r>
            <a:endParaRPr lang="en-US" sz="2400" b="1" u="sng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DataCari</a:t>
            </a:r>
            <a:r>
              <a:rPr lang="en-US" sz="2400" dirty="0" smtClean="0"/>
              <a:t> : </a:t>
            </a:r>
            <a:r>
              <a:rPr lang="en-US" sz="2400" dirty="0" err="1" smtClean="0"/>
              <a:t>tipedata</a:t>
            </a:r>
            <a:endParaRPr lang="en-US" sz="24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u="sng" dirty="0" err="1" smtClean="0"/>
              <a:t>Algoritma</a:t>
            </a:r>
            <a:r>
              <a:rPr lang="en-US" sz="2400" b="1" u="sng" dirty="0" smtClean="0"/>
              <a:t>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input</a:t>
            </a:r>
            <a:r>
              <a:rPr lang="en-US" sz="2400" dirty="0" smtClean="0"/>
              <a:t>(</a:t>
            </a:r>
            <a:r>
              <a:rPr lang="en-US" sz="2400" dirty="0" err="1" smtClean="0"/>
              <a:t>DataCari</a:t>
            </a:r>
            <a:r>
              <a:rPr lang="en-US" sz="2400" dirty="0" smtClean="0"/>
              <a:t>)</a:t>
            </a:r>
            <a:endParaRPr lang="en-US" sz="24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 1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  false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while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b="1" u="sng" dirty="0" smtClean="0">
                <a:sym typeface="Wingdings" pitchFamily="2" charset="2"/>
              </a:rPr>
              <a:t>Not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dirty="0" err="1" smtClean="0">
                <a:sym typeface="Wingdings" pitchFamily="2" charset="2"/>
              </a:rPr>
              <a:t>Ketemu</a:t>
            </a:r>
            <a:r>
              <a:rPr lang="en-US" sz="2400" dirty="0" smtClean="0">
                <a:sym typeface="Wingdings" pitchFamily="2" charset="2"/>
              </a:rPr>
              <a:t>) </a:t>
            </a:r>
            <a:r>
              <a:rPr lang="en-US" sz="2400" b="1" u="sng" dirty="0" smtClean="0">
                <a:sym typeface="Wingdings" pitchFamily="2" charset="2"/>
              </a:rPr>
              <a:t>and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≤ </a:t>
            </a:r>
            <a:r>
              <a:rPr lang="en-US" sz="2400" dirty="0" err="1" smtClean="0">
                <a:sym typeface="Wingdings" pitchFamily="2" charset="2"/>
              </a:rPr>
              <a:t>MaksArray</a:t>
            </a:r>
            <a:r>
              <a:rPr lang="en-US" sz="2400" dirty="0" smtClean="0">
                <a:sym typeface="Wingdings" pitchFamily="2" charset="2"/>
              </a:rPr>
              <a:t>) </a:t>
            </a:r>
            <a:r>
              <a:rPr lang="en-US" sz="2400" b="1" u="sng" dirty="0" smtClean="0">
                <a:sym typeface="Wingdings" pitchFamily="2" charset="2"/>
              </a:rPr>
              <a:t>do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if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NamaVarArray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 = 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</a:t>
            </a:r>
            <a:r>
              <a:rPr lang="en-US" sz="24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   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   true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</a:t>
            </a:r>
            <a:r>
              <a:rPr lang="en-US" sz="24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+ 1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endif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endwhile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output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,’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pada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indeks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</a:t>
            </a:r>
            <a:r>
              <a:rPr lang="en-US" sz="2400" dirty="0" smtClean="0">
                <a:sym typeface="Wingdings" pitchFamily="2" charset="2"/>
              </a:rPr>
              <a:t>-’,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</a:t>
            </a:r>
            <a:r>
              <a:rPr lang="en-US" sz="2400" b="1" u="sng" dirty="0" smtClean="0">
                <a:sym typeface="Wingdings" pitchFamily="2" charset="2"/>
              </a:rPr>
              <a:t>outpu</a:t>
            </a:r>
            <a:r>
              <a:rPr lang="en-US" sz="2400" dirty="0" smtClean="0">
                <a:sym typeface="Wingdings" pitchFamily="2" charset="2"/>
              </a:rPr>
              <a:t>t(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,’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’)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endif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u="sng" dirty="0" err="1" smtClean="0">
                <a:sym typeface="Wingdings" pitchFamily="2" charset="2"/>
              </a:rPr>
              <a:t>EndProcedure</a:t>
            </a:r>
            <a:endParaRPr lang="en-US" sz="2400" b="1" u="sng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Binary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pencarian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cara</a:t>
            </a:r>
            <a:r>
              <a:rPr lang="en-US" sz="2600" dirty="0" smtClean="0"/>
              <a:t> </a:t>
            </a:r>
            <a:r>
              <a:rPr lang="en-US" sz="2600" dirty="0" err="1" smtClean="0"/>
              <a:t>membagi</a:t>
            </a:r>
            <a:r>
              <a:rPr lang="en-US" sz="2600" dirty="0" smtClean="0"/>
              <a:t> </a:t>
            </a:r>
            <a:r>
              <a:rPr lang="en-US" sz="2600" dirty="0" err="1" smtClean="0"/>
              <a:t>larik</a:t>
            </a:r>
            <a:r>
              <a:rPr lang="en-US" sz="2600" dirty="0" smtClean="0"/>
              <a:t> </a:t>
            </a:r>
            <a:r>
              <a:rPr lang="en-US" sz="2600" dirty="0" err="1" smtClean="0"/>
              <a:t>menjadi</a:t>
            </a:r>
            <a:r>
              <a:rPr lang="en-US" sz="2600" dirty="0" smtClean="0"/>
              <a:t> 2 </a:t>
            </a:r>
            <a:r>
              <a:rPr lang="en-US" sz="2600" dirty="0" err="1" smtClean="0"/>
              <a:t>bagian</a:t>
            </a:r>
            <a:r>
              <a:rPr lang="en-US" sz="2600" dirty="0" smtClean="0"/>
              <a:t> (</a:t>
            </a:r>
            <a:r>
              <a:rPr lang="en-US" sz="2600" dirty="0" err="1" smtClean="0"/>
              <a:t>bagian</a:t>
            </a:r>
            <a:r>
              <a:rPr lang="en-US" sz="2600" dirty="0" smtClean="0"/>
              <a:t> </a:t>
            </a:r>
            <a:r>
              <a:rPr lang="en-US" sz="2600" dirty="0" err="1" smtClean="0"/>
              <a:t>kiri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bagian</a:t>
            </a:r>
            <a:r>
              <a:rPr lang="en-US" sz="2600" dirty="0" smtClean="0"/>
              <a:t> </a:t>
            </a:r>
            <a:r>
              <a:rPr lang="en-US" sz="2600" dirty="0" err="1" smtClean="0"/>
              <a:t>kanan</a:t>
            </a:r>
            <a:r>
              <a:rPr lang="en-US" sz="2600" dirty="0" smtClean="0"/>
              <a:t>),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mengecek</a:t>
            </a:r>
            <a:r>
              <a:rPr lang="en-US" sz="2600" dirty="0" smtClean="0"/>
              <a:t> data </a:t>
            </a:r>
            <a:r>
              <a:rPr lang="en-US" sz="2600" dirty="0" err="1" smtClean="0"/>
              <a:t>diposisi</a:t>
            </a:r>
            <a:r>
              <a:rPr lang="en-US" sz="2600" dirty="0" smtClean="0"/>
              <a:t> </a:t>
            </a:r>
            <a:r>
              <a:rPr lang="en-US" sz="2600" dirty="0" err="1" smtClean="0"/>
              <a:t>tengah</a:t>
            </a:r>
            <a:r>
              <a:rPr lang="en-US" sz="2600" dirty="0" smtClean="0"/>
              <a:t> </a:t>
            </a:r>
            <a:r>
              <a:rPr lang="en-US" sz="2600" dirty="0" err="1" smtClean="0"/>
              <a:t>apakah</a:t>
            </a:r>
            <a:r>
              <a:rPr lang="en-US" sz="2600" dirty="0" smtClean="0"/>
              <a:t> </a:t>
            </a:r>
            <a:r>
              <a:rPr lang="en-US" sz="2600" dirty="0" err="1" smtClean="0"/>
              <a:t>sama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 smtClean="0"/>
              <a:t>dicari</a:t>
            </a:r>
            <a:r>
              <a:rPr lang="en-US" sz="2600" dirty="0" smtClean="0"/>
              <a:t>,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pencarian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dilanjutkan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larik</a:t>
            </a:r>
            <a:r>
              <a:rPr lang="en-US" sz="2600" dirty="0" smtClean="0"/>
              <a:t> </a:t>
            </a:r>
            <a:r>
              <a:rPr lang="en-US" sz="2600" dirty="0" err="1" smtClean="0"/>
              <a:t>bagian</a:t>
            </a:r>
            <a:r>
              <a:rPr lang="en-US" sz="2600" dirty="0" smtClean="0"/>
              <a:t> </a:t>
            </a:r>
            <a:r>
              <a:rPr lang="en-US" sz="2600" dirty="0" err="1" smtClean="0"/>
              <a:t>kiri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bagian</a:t>
            </a:r>
            <a:r>
              <a:rPr lang="en-US" sz="2600" dirty="0" smtClean="0"/>
              <a:t> </a:t>
            </a:r>
            <a:r>
              <a:rPr lang="en-US" sz="2600" dirty="0" err="1" smtClean="0"/>
              <a:t>kanan</a:t>
            </a:r>
            <a:r>
              <a:rPr lang="en-US" sz="2600" dirty="0" smtClean="0"/>
              <a:t>.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600" dirty="0" err="1" smtClean="0"/>
              <a:t>Mis</a:t>
            </a:r>
            <a:r>
              <a:rPr lang="en-US" sz="2600" dirty="0" smtClean="0"/>
              <a:t>. </a:t>
            </a:r>
            <a:r>
              <a:rPr lang="en-US" sz="2600" dirty="0" err="1"/>
              <a:t>d</a:t>
            </a:r>
            <a:r>
              <a:rPr lang="en-US" sz="2600" dirty="0" err="1" smtClean="0"/>
              <a:t>iberikan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</a:t>
            </a:r>
            <a:r>
              <a:rPr lang="en-US" sz="2600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26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B050"/>
                </a:solidFill>
              </a:rPr>
              <a:t>Angka</a:t>
            </a:r>
            <a:endParaRPr lang="en-US" sz="2600" b="1" dirty="0" smtClean="0">
              <a:solidFill>
                <a:srgbClr val="00B05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600" dirty="0" smtClean="0"/>
              <a:t>Data yang </a:t>
            </a:r>
            <a:r>
              <a:rPr lang="en-US" sz="2600" dirty="0" err="1" smtClean="0"/>
              <a:t>dicari</a:t>
            </a:r>
            <a:r>
              <a:rPr lang="en-US" sz="2600" dirty="0" smtClean="0"/>
              <a:t> : </a:t>
            </a:r>
            <a:r>
              <a:rPr lang="en-US" sz="2600" b="1" dirty="0" smtClean="0">
                <a:solidFill>
                  <a:srgbClr val="C00000"/>
                </a:solidFill>
              </a:rPr>
              <a:t>7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Catatan</a:t>
            </a:r>
            <a:r>
              <a:rPr lang="en-US" sz="2600" b="1" dirty="0" smtClean="0">
                <a:solidFill>
                  <a:srgbClr val="FF0000"/>
                </a:solidFill>
              </a:rPr>
              <a:t> :</a:t>
            </a:r>
            <a:r>
              <a:rPr lang="en-US" sz="2600" b="1" dirty="0" smtClean="0"/>
              <a:t> data </a:t>
            </a:r>
            <a:r>
              <a:rPr lang="en-US" sz="2600" b="1" dirty="0" err="1" smtClean="0"/>
              <a:t>harus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sudah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terurut</a:t>
            </a:r>
            <a:endParaRPr lang="en-US" sz="26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31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31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403860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Binary Search (</a:t>
            </a:r>
            <a:r>
              <a:rPr lang="en-US" b="1" dirty="0" err="1" smtClean="0"/>
              <a:t>lanjutan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20000" cy="5181600"/>
          </a:xfrm>
        </p:spPr>
        <p:txBody>
          <a:bodyPr>
            <a:normAutofit/>
          </a:bodyPr>
          <a:lstStyle/>
          <a:p>
            <a:pPr marL="1768475" indent="-1768475" algn="just">
              <a:buNone/>
            </a:pPr>
            <a:r>
              <a:rPr lang="en-US" sz="2400" b="1" dirty="0" err="1" smtClean="0"/>
              <a:t>Langkah</a:t>
            </a:r>
            <a:r>
              <a:rPr lang="en-US" sz="2400" b="1" dirty="0" smtClean="0"/>
              <a:t> 1</a:t>
            </a:r>
            <a:r>
              <a:rPr lang="en-US" sz="2400" dirty="0" smtClean="0"/>
              <a:t> :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larik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2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(k)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(</a:t>
            </a:r>
            <a:r>
              <a:rPr lang="en-US" sz="2400" dirty="0" err="1" smtClean="0"/>
              <a:t>Ia</a:t>
            </a:r>
            <a:r>
              <a:rPr lang="en-US" sz="2400" dirty="0" smtClean="0"/>
              <a:t>) </a:t>
            </a:r>
            <a:r>
              <a:rPr lang="en-US" sz="2400" dirty="0" err="1" smtClean="0"/>
              <a:t>dijumlahkan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(</a:t>
            </a:r>
            <a:r>
              <a:rPr lang="en-US" sz="2400" dirty="0" err="1" smtClean="0"/>
              <a:t>Ib</a:t>
            </a:r>
            <a:r>
              <a:rPr lang="en-US" sz="2400" dirty="0" smtClean="0"/>
              <a:t>)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2.</a:t>
            </a:r>
          </a:p>
          <a:p>
            <a:pPr marL="1768475" indent="-1768475" algn="just">
              <a:buNone/>
            </a:pPr>
            <a:r>
              <a:rPr lang="en-US" sz="2400" dirty="0" smtClean="0"/>
              <a:t>	k = (</a:t>
            </a:r>
            <a:r>
              <a:rPr lang="en-US" sz="2400" dirty="0" err="1" smtClean="0"/>
              <a:t>Ia</a:t>
            </a:r>
            <a:r>
              <a:rPr lang="en-US" sz="2400" dirty="0" smtClean="0"/>
              <a:t> + </a:t>
            </a:r>
            <a:r>
              <a:rPr lang="en-US" sz="2400" dirty="0" err="1" smtClean="0"/>
              <a:t>Ib</a:t>
            </a:r>
            <a:r>
              <a:rPr lang="en-US" sz="2400" dirty="0" smtClean="0"/>
              <a:t>) div 2</a:t>
            </a:r>
          </a:p>
          <a:p>
            <a:pPr marL="1768475" indent="-1768475" algn="just">
              <a:buNone/>
            </a:pPr>
            <a:r>
              <a:rPr lang="en-US" sz="2400" dirty="0" smtClean="0"/>
              <a:t>	   = (1 + 5) div 2</a:t>
            </a:r>
          </a:p>
          <a:p>
            <a:pPr marL="1768475" indent="-1768475" algn="just">
              <a:buNone/>
            </a:pPr>
            <a:r>
              <a:rPr lang="en-US" sz="2400" dirty="0" smtClean="0"/>
              <a:t>	   =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98589"/>
              </p:ext>
            </p:extLst>
          </p:nvPr>
        </p:nvGraphicFramePr>
        <p:xfrm>
          <a:off x="1447800" y="420624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4953000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49530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49530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33800" y="5104607"/>
            <a:ext cx="3048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524000" y="5256212"/>
            <a:ext cx="23622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952205" y="5104607"/>
            <a:ext cx="3048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5105401" y="5256212"/>
            <a:ext cx="23622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33600" y="5334000"/>
            <a:ext cx="1524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Bag. </a:t>
            </a:r>
            <a:r>
              <a:rPr lang="en-US" dirty="0" err="1" smtClean="0">
                <a:solidFill>
                  <a:schemeClr val="tx1"/>
                </a:solidFill>
              </a:rPr>
              <a:t>Kiri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5334000"/>
            <a:ext cx="1828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Bag.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Binary Search (</a:t>
            </a:r>
            <a:r>
              <a:rPr lang="en-US" b="1" dirty="0" err="1" smtClean="0"/>
              <a:t>lanjutan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543800" cy="5181600"/>
          </a:xfrm>
        </p:spPr>
        <p:txBody>
          <a:bodyPr>
            <a:noAutofit/>
          </a:bodyPr>
          <a:lstStyle/>
          <a:p>
            <a:pPr marL="1768475" indent="-1768475" algn="just">
              <a:spcBef>
                <a:spcPts val="0"/>
              </a:spcBef>
              <a:buNone/>
            </a:pPr>
            <a:r>
              <a:rPr lang="en-US" sz="2200" b="1" dirty="0" err="1" smtClean="0"/>
              <a:t>Langkah</a:t>
            </a:r>
            <a:r>
              <a:rPr lang="en-US" sz="2200" b="1" dirty="0" smtClean="0"/>
              <a:t> 2 </a:t>
            </a:r>
            <a:r>
              <a:rPr lang="en-US" sz="2200" dirty="0" smtClean="0"/>
              <a:t>: </a:t>
            </a:r>
            <a:r>
              <a:rPr lang="en-US" sz="2200" dirty="0" err="1" smtClean="0"/>
              <a:t>periksa</a:t>
            </a:r>
            <a:r>
              <a:rPr lang="en-US" sz="2200" dirty="0" smtClean="0"/>
              <a:t> data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posisi</a:t>
            </a:r>
            <a:r>
              <a:rPr lang="en-US" sz="2200" dirty="0" smtClean="0"/>
              <a:t> </a:t>
            </a:r>
            <a:r>
              <a:rPr lang="en-US" sz="2200" dirty="0" err="1" smtClean="0"/>
              <a:t>tengah</a:t>
            </a:r>
            <a:r>
              <a:rPr lang="en-US" sz="2200" dirty="0" smtClean="0"/>
              <a:t> </a:t>
            </a:r>
            <a:r>
              <a:rPr lang="en-US" sz="2200" dirty="0" err="1" smtClean="0"/>
              <a:t>larik</a:t>
            </a:r>
            <a:r>
              <a:rPr lang="en-US" sz="2200" dirty="0" smtClean="0"/>
              <a:t> (12), </a:t>
            </a:r>
            <a:r>
              <a:rPr lang="en-US" sz="2200" dirty="0" err="1" smtClean="0"/>
              <a:t>lalu</a:t>
            </a:r>
            <a:r>
              <a:rPr lang="en-US" sz="2200" dirty="0" smtClean="0"/>
              <a:t> </a:t>
            </a:r>
            <a:r>
              <a:rPr lang="en-US" sz="2200" dirty="0" err="1" smtClean="0"/>
              <a:t>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(12 = 7? F),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diperiksa</a:t>
            </a:r>
            <a:r>
              <a:rPr lang="en-US" sz="2200" dirty="0" smtClean="0"/>
              <a:t> </a:t>
            </a:r>
            <a:r>
              <a:rPr lang="en-US" sz="2200" dirty="0" err="1" smtClean="0"/>
              <a:t>apakah</a:t>
            </a:r>
            <a:r>
              <a:rPr lang="en-US" sz="2200" dirty="0" smtClean="0"/>
              <a:t> data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posisi</a:t>
            </a:r>
            <a:r>
              <a:rPr lang="en-US" sz="2200" dirty="0" smtClean="0"/>
              <a:t> </a:t>
            </a:r>
            <a:r>
              <a:rPr lang="en-US" sz="2200" dirty="0" err="1" smtClean="0"/>
              <a:t>tengah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kecil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data yang </a:t>
            </a:r>
            <a:r>
              <a:rPr lang="en-US" sz="2200" dirty="0" err="1" smtClean="0"/>
              <a:t>dicari</a:t>
            </a:r>
            <a:r>
              <a:rPr lang="en-US" sz="2200" dirty="0" smtClean="0"/>
              <a:t> (12 &lt; 7 ? F)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pencarian</a:t>
            </a:r>
            <a:r>
              <a:rPr lang="en-US" sz="2200" dirty="0" smtClean="0"/>
              <a:t> </a:t>
            </a:r>
            <a:r>
              <a:rPr lang="en-US" sz="2200" dirty="0" err="1" smtClean="0"/>
              <a:t>dilanjutkan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kiri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menarik</a:t>
            </a:r>
            <a:r>
              <a:rPr lang="en-US" sz="2200" dirty="0" smtClean="0"/>
              <a:t> </a:t>
            </a:r>
            <a:r>
              <a:rPr lang="en-US" sz="2200" dirty="0" err="1" smtClean="0"/>
              <a:t>Indeks</a:t>
            </a:r>
            <a:r>
              <a:rPr lang="en-US" sz="2200" dirty="0" smtClean="0"/>
              <a:t> </a:t>
            </a:r>
            <a:r>
              <a:rPr lang="en-US" sz="2200" dirty="0" err="1" smtClean="0"/>
              <a:t>bawah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kiri</a:t>
            </a:r>
            <a:r>
              <a:rPr lang="en-US" sz="2200" dirty="0" smtClean="0"/>
              <a:t> (</a:t>
            </a:r>
            <a:r>
              <a:rPr lang="en-US" sz="2200" dirty="0" err="1" smtClean="0"/>
              <a:t>Ib</a:t>
            </a:r>
            <a:r>
              <a:rPr lang="en-US" sz="2200" dirty="0" smtClean="0"/>
              <a:t> = k – 1)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1828800" indent="-1828800">
              <a:spcBef>
                <a:spcPts val="0"/>
              </a:spcBef>
              <a:buNone/>
            </a:pPr>
            <a:endParaRPr lang="en-US" sz="2200" dirty="0" smtClean="0"/>
          </a:p>
          <a:p>
            <a:pPr marL="170815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1708150" indent="0">
              <a:spcBef>
                <a:spcPts val="0"/>
              </a:spcBef>
              <a:buNone/>
            </a:pPr>
            <a:r>
              <a:rPr lang="en-US" sz="2200" dirty="0" err="1" smtClean="0"/>
              <a:t>Hitung</a:t>
            </a:r>
            <a:r>
              <a:rPr lang="en-US" sz="2200" dirty="0" smtClean="0"/>
              <a:t> </a:t>
            </a:r>
            <a:r>
              <a:rPr lang="en-US" sz="2200" dirty="0" err="1" smtClean="0"/>
              <a:t>kembali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tengah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Larik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ditinjau</a:t>
            </a:r>
            <a:r>
              <a:rPr lang="en-US" sz="2200" dirty="0" smtClean="0"/>
              <a:t> (</a:t>
            </a:r>
            <a:r>
              <a:rPr lang="en-US" sz="2200" dirty="0" err="1" smtClean="0"/>
              <a:t>didapat</a:t>
            </a:r>
            <a:r>
              <a:rPr lang="en-US" sz="2200" dirty="0" smtClean="0"/>
              <a:t>   k = 1)</a:t>
            </a:r>
          </a:p>
          <a:p>
            <a:pPr marL="1663700" indent="-1663700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200" dirty="0"/>
              <a:t>	</a:t>
            </a:r>
            <a:endParaRPr lang="en-US" sz="22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3886200"/>
          <a:ext cx="243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76800" y="4724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47244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Binary Search (</a:t>
            </a:r>
            <a:r>
              <a:rPr lang="en-US" b="1" dirty="0" err="1" smtClean="0"/>
              <a:t>lanjutan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543800" cy="5181600"/>
          </a:xfrm>
        </p:spPr>
        <p:txBody>
          <a:bodyPr>
            <a:noAutofit/>
          </a:bodyPr>
          <a:lstStyle/>
          <a:p>
            <a:pPr marL="1768475" indent="-1768475" algn="just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  <a:p>
            <a:pPr marL="1828800" indent="-1828800">
              <a:spcBef>
                <a:spcPts val="0"/>
              </a:spcBef>
              <a:buNone/>
            </a:pPr>
            <a:endParaRPr lang="en-US" sz="2200" dirty="0" smtClean="0"/>
          </a:p>
          <a:p>
            <a:pPr marL="1828800" indent="-1828800">
              <a:spcBef>
                <a:spcPts val="0"/>
              </a:spcBef>
              <a:buNone/>
            </a:pPr>
            <a:endParaRPr lang="en-US" sz="2200" dirty="0" smtClean="0"/>
          </a:p>
          <a:p>
            <a:pPr marL="1663700" indent="-1663700">
              <a:spcBef>
                <a:spcPts val="0"/>
              </a:spcBef>
              <a:buNone/>
            </a:pPr>
            <a:endParaRPr lang="en-US" sz="2200" b="1" dirty="0" smtClean="0"/>
          </a:p>
          <a:p>
            <a:pPr marL="1663700" indent="-1663700">
              <a:spcBef>
                <a:spcPts val="0"/>
              </a:spcBef>
              <a:buNone/>
            </a:pPr>
            <a:endParaRPr lang="en-US" sz="2200" b="1" dirty="0" smtClean="0"/>
          </a:p>
          <a:p>
            <a:pPr marL="1663700" indent="-1663700">
              <a:spcBef>
                <a:spcPts val="0"/>
              </a:spcBef>
              <a:buNone/>
            </a:pPr>
            <a:r>
              <a:rPr lang="en-US" sz="2200" b="1" dirty="0" err="1" smtClean="0"/>
              <a:t>Langkah</a:t>
            </a:r>
            <a:r>
              <a:rPr lang="en-US" sz="2200" b="1" dirty="0" smtClean="0"/>
              <a:t> 3</a:t>
            </a:r>
            <a:r>
              <a:rPr lang="en-US" sz="2200" dirty="0" smtClean="0"/>
              <a:t>  :  </a:t>
            </a:r>
            <a:r>
              <a:rPr lang="en-US" sz="2200" dirty="0" err="1" smtClean="0"/>
              <a:t>ulangi</a:t>
            </a:r>
            <a:r>
              <a:rPr lang="en-US" sz="2200" dirty="0" smtClean="0"/>
              <a:t> </a:t>
            </a:r>
            <a:r>
              <a:rPr lang="en-US" sz="2200" dirty="0" err="1" smtClean="0"/>
              <a:t>langkah</a:t>
            </a:r>
            <a:r>
              <a:rPr lang="en-US" sz="2200" dirty="0" smtClean="0"/>
              <a:t> 1  s/d </a:t>
            </a:r>
            <a:r>
              <a:rPr lang="en-US" sz="2200" dirty="0" err="1" smtClean="0"/>
              <a:t>langkah</a:t>
            </a:r>
            <a:r>
              <a:rPr lang="en-US" sz="2200" dirty="0" smtClean="0"/>
              <a:t> 2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data </a:t>
            </a:r>
            <a:r>
              <a:rPr lang="en-US" sz="2200" dirty="0" err="1" smtClean="0"/>
              <a:t>ditemukan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harga</a:t>
            </a:r>
            <a:r>
              <a:rPr lang="en-US" sz="2200" dirty="0" smtClean="0"/>
              <a:t> </a:t>
            </a:r>
            <a:r>
              <a:rPr lang="en-US" sz="2200" dirty="0" err="1" smtClean="0"/>
              <a:t>Ia</a:t>
            </a:r>
            <a:r>
              <a:rPr lang="en-US" sz="2200" dirty="0" smtClean="0"/>
              <a:t> &gt; </a:t>
            </a:r>
            <a:r>
              <a:rPr lang="en-US" sz="2200" dirty="0" err="1" smtClean="0"/>
              <a:t>Ib</a:t>
            </a:r>
            <a:endParaRPr lang="en-US" sz="2200" dirty="0" smtClean="0"/>
          </a:p>
          <a:p>
            <a:pPr marL="1663700" indent="-166370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 err="1" smtClean="0"/>
              <a:t>Angka</a:t>
            </a:r>
            <a:r>
              <a:rPr lang="en-US" sz="2200" dirty="0" smtClean="0"/>
              <a:t> 7 </a:t>
            </a:r>
            <a:r>
              <a:rPr lang="en-US" sz="2200" dirty="0" err="1" smtClean="0"/>
              <a:t>ditemukan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indeks</a:t>
            </a:r>
            <a:r>
              <a:rPr lang="en-US" sz="2200" b="1" dirty="0" smtClean="0">
                <a:solidFill>
                  <a:srgbClr val="FF0000"/>
                </a:solidFill>
              </a:rPr>
              <a:t> ke-2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looping ke-3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200" dirty="0"/>
              <a:t>	</a:t>
            </a:r>
            <a:endParaRPr lang="en-US" sz="22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200" y="1295400"/>
          <a:ext cx="243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0" y="21336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21336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9831" y="24846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62184" y="2476184"/>
            <a:ext cx="685006" cy="1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3886200" y="2819400"/>
            <a:ext cx="1219200" cy="8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105400" y="2819400"/>
            <a:ext cx="1219200" cy="8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7600" y="2895600"/>
            <a:ext cx="1524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Bag. </a:t>
            </a:r>
            <a:r>
              <a:rPr lang="en-US" dirty="0" err="1" smtClean="0">
                <a:solidFill>
                  <a:schemeClr val="tx1"/>
                </a:solidFill>
              </a:rPr>
              <a:t>Kiri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2895600"/>
            <a:ext cx="1981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Bag.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Illustrasi</a:t>
            </a:r>
            <a:r>
              <a:rPr lang="en-US" dirty="0" smtClean="0"/>
              <a:t>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Mis</a:t>
            </a:r>
            <a:r>
              <a:rPr lang="en-US" sz="2000" dirty="0" smtClean="0"/>
              <a:t>.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7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Binary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Angka</a:t>
            </a:r>
            <a:r>
              <a:rPr lang="en-US" sz="2000" dirty="0" smtClean="0"/>
              <a:t> 7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ke-2</a:t>
            </a:r>
          </a:p>
          <a:p>
            <a:pPr>
              <a:buFontTx/>
              <a:buChar char="-"/>
            </a:pPr>
            <a:r>
              <a:rPr lang="en-US" sz="2000" dirty="0" smtClean="0"/>
              <a:t>Data yang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looping ke-</a:t>
            </a:r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harga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Ia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Ib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7031"/>
              </p:ext>
            </p:extLst>
          </p:nvPr>
        </p:nvGraphicFramePr>
        <p:xfrm>
          <a:off x="2057400" y="16764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5064" y="2466976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4904" y="24384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7281864" y="2438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0296" y="2995614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29527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6976" y="327184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2832" y="3731896"/>
            <a:ext cx="5334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4736" y="4114800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0936" y="44196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096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Algoritma</a:t>
            </a:r>
            <a:r>
              <a:rPr lang="en-US" sz="3200" b="1" dirty="0" smtClean="0"/>
              <a:t> Binary Search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6858000" cy="5410200"/>
          </a:xfrm>
        </p:spPr>
        <p:txBody>
          <a:bodyPr>
            <a:normAutofit fontScale="55000" lnSpcReduction="20000"/>
          </a:bodyPr>
          <a:lstStyle/>
          <a:p>
            <a:pPr marL="2624138" indent="-2624138">
              <a:spcBef>
                <a:spcPts val="0"/>
              </a:spcBef>
              <a:buNone/>
            </a:pPr>
            <a:r>
              <a:rPr lang="en-US" sz="2400" b="1" u="sng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err="1" smtClean="0"/>
              <a:t>Binary_Search</a:t>
            </a:r>
            <a:r>
              <a:rPr lang="en-US" sz="2400" dirty="0" smtClean="0"/>
              <a:t> (</a:t>
            </a:r>
            <a:r>
              <a:rPr lang="en-US" sz="2400" b="1" u="sng" dirty="0" smtClean="0"/>
              <a:t>Input </a:t>
            </a:r>
            <a:r>
              <a:rPr lang="en-US" sz="2400" dirty="0" smtClean="0"/>
              <a:t>  </a:t>
            </a:r>
            <a:r>
              <a:rPr lang="en-US" sz="2400" dirty="0" err="1" smtClean="0"/>
              <a:t>NamaVarArray</a:t>
            </a:r>
            <a:r>
              <a:rPr lang="en-US" sz="2400" dirty="0" smtClean="0"/>
              <a:t> : </a:t>
            </a:r>
            <a:r>
              <a:rPr lang="en-US" sz="2400" dirty="0" err="1" smtClean="0"/>
              <a:t>NamaTipeArray</a:t>
            </a:r>
            <a:r>
              <a:rPr lang="en-US" sz="2400" dirty="0" smtClean="0"/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{I.S. :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elemen</a:t>
            </a:r>
            <a:r>
              <a:rPr lang="en-US" sz="2400" b="1" i="1" dirty="0" smtClean="0">
                <a:solidFill>
                  <a:srgbClr val="0070C0"/>
                </a:solidFill>
              </a:rPr>
              <a:t> array [1..MaksArray]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yg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terurut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secara</a:t>
            </a:r>
            <a:r>
              <a:rPr lang="en-US" sz="2400" b="1" i="1" dirty="0" smtClean="0">
                <a:solidFill>
                  <a:srgbClr val="0070C0"/>
                </a:solidFill>
              </a:rPr>
              <a:t> ascending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sudah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terdefinisi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{F.S. :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menampilkan</a:t>
            </a:r>
            <a:r>
              <a:rPr lang="en-US" sz="2400" b="1" i="1" dirty="0" smtClean="0">
                <a:solidFill>
                  <a:srgbClr val="0070C0"/>
                </a:solidFill>
              </a:rPr>
              <a:t> data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yg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dicari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atau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tidak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u="sng" dirty="0" err="1" smtClean="0"/>
              <a:t>Kamus</a:t>
            </a:r>
            <a:r>
              <a:rPr lang="en-US" sz="24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dirty="0" smtClean="0"/>
              <a:t>	</a:t>
            </a:r>
            <a:r>
              <a:rPr lang="en-US" sz="2400" dirty="0" err="1" smtClean="0"/>
              <a:t>Ia</a:t>
            </a:r>
            <a:r>
              <a:rPr lang="en-US" sz="2400" dirty="0" smtClean="0"/>
              <a:t>, </a:t>
            </a:r>
            <a:r>
              <a:rPr lang="en-US" sz="2400" dirty="0" err="1" smtClean="0"/>
              <a:t>Ib</a:t>
            </a:r>
            <a:r>
              <a:rPr lang="en-US" sz="2400" dirty="0" smtClean="0"/>
              <a:t>, k  : 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integer</a:t>
            </a:r>
            <a:r>
              <a:rPr lang="en-US" sz="2400" dirty="0" smtClean="0"/>
              <a:t>          </a:t>
            </a:r>
            <a:r>
              <a:rPr lang="en-US" sz="2400" b="1" i="1" dirty="0" smtClean="0">
                <a:solidFill>
                  <a:srgbClr val="0070C0"/>
                </a:solidFill>
              </a:rPr>
              <a:t>{</a:t>
            </a:r>
            <a:r>
              <a:rPr lang="en-US" sz="2400" b="1" i="1" dirty="0" err="1" smtClean="0">
                <a:solidFill>
                  <a:srgbClr val="0070C0"/>
                </a:solidFill>
              </a:rPr>
              <a:t>Ia</a:t>
            </a:r>
            <a:r>
              <a:rPr lang="en-US" sz="2400" b="1" i="1" dirty="0" smtClean="0">
                <a:solidFill>
                  <a:srgbClr val="0070C0"/>
                </a:solidFill>
              </a:rPr>
              <a:t>=</a:t>
            </a:r>
            <a:r>
              <a:rPr lang="en-US" sz="2400" b="1" i="1" dirty="0" err="1" smtClean="0">
                <a:solidFill>
                  <a:srgbClr val="0070C0"/>
                </a:solidFill>
              </a:rPr>
              <a:t>indeks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bawah</a:t>
            </a:r>
            <a:r>
              <a:rPr lang="en-US" sz="2400" b="1" i="1" dirty="0" smtClean="0">
                <a:solidFill>
                  <a:srgbClr val="0070C0"/>
                </a:solidFill>
              </a:rPr>
              <a:t>,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Ib</a:t>
            </a:r>
            <a:r>
              <a:rPr lang="en-US" sz="2400" b="1" i="1" dirty="0" smtClean="0">
                <a:solidFill>
                  <a:srgbClr val="0070C0"/>
                </a:solidFill>
              </a:rPr>
              <a:t>=</a:t>
            </a:r>
            <a:r>
              <a:rPr lang="en-US" sz="2400" b="1" i="1" dirty="0" err="1" smtClean="0">
                <a:solidFill>
                  <a:srgbClr val="0070C0"/>
                </a:solidFill>
              </a:rPr>
              <a:t>indeks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atas</a:t>
            </a:r>
            <a:r>
              <a:rPr lang="en-US" sz="2400" b="1" i="1" dirty="0" smtClean="0">
                <a:solidFill>
                  <a:srgbClr val="0070C0"/>
                </a:solidFill>
              </a:rPr>
              <a:t>, k=</a:t>
            </a:r>
            <a:r>
              <a:rPr lang="en-US" sz="2400" b="1" i="1" dirty="0" err="1" smtClean="0">
                <a:solidFill>
                  <a:srgbClr val="0070C0"/>
                </a:solidFill>
              </a:rPr>
              <a:t>posisi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tengah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  <a:endParaRPr lang="en-US" sz="2400" b="1" i="1" u="sng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K</a:t>
            </a:r>
            <a:r>
              <a:rPr lang="en-US" sz="2400" dirty="0" err="1" smtClean="0"/>
              <a:t>etemu</a:t>
            </a:r>
            <a:r>
              <a:rPr lang="en-US" sz="2400" dirty="0" smtClean="0"/>
              <a:t>  :  </a:t>
            </a:r>
            <a:r>
              <a:rPr lang="en-US" sz="2400" b="1" u="sng" dirty="0" err="1" smtClean="0"/>
              <a:t>boolean</a:t>
            </a:r>
            <a:endParaRPr lang="en-US" sz="2400" b="1" u="sng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DataCari</a:t>
            </a:r>
            <a:r>
              <a:rPr lang="en-US" sz="2400" dirty="0" smtClean="0"/>
              <a:t>  :  </a:t>
            </a:r>
            <a:r>
              <a:rPr lang="en-US" sz="2400" dirty="0" err="1" smtClean="0"/>
              <a:t>tipedata</a:t>
            </a:r>
            <a:endParaRPr lang="en-US" sz="24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u="sng" dirty="0" err="1" smtClean="0"/>
              <a:t>Algoritma</a:t>
            </a:r>
            <a:r>
              <a:rPr lang="en-US" sz="24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input</a:t>
            </a:r>
            <a:r>
              <a:rPr lang="en-US" sz="2400" dirty="0" smtClean="0"/>
              <a:t>(</a:t>
            </a:r>
            <a:r>
              <a:rPr lang="en-US" sz="2400" dirty="0" err="1" smtClean="0"/>
              <a:t>DataCari</a:t>
            </a:r>
            <a:r>
              <a:rPr lang="en-US" sz="2400" dirty="0" smtClean="0"/>
              <a:t>)</a:t>
            </a:r>
            <a:endParaRPr lang="en-US" sz="24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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err="1" smtClean="0">
                <a:sym typeface="Wingdings" pitchFamily="2" charset="2"/>
              </a:rPr>
              <a:t>Ib</a:t>
            </a:r>
            <a:r>
              <a:rPr lang="en-US" sz="2400" dirty="0" smtClean="0">
                <a:sym typeface="Wingdings" pitchFamily="2" charset="2"/>
              </a:rPr>
              <a:t>  </a:t>
            </a:r>
            <a:r>
              <a:rPr lang="en-US" sz="2400" dirty="0" err="1" smtClean="0">
                <a:sym typeface="Wingdings" pitchFamily="2" charset="2"/>
              </a:rPr>
              <a:t>MaksArray</a:t>
            </a:r>
            <a:endParaRPr lang="en-US" sz="2400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  false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while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b="1" u="sng" dirty="0" smtClean="0">
                <a:sym typeface="Wingdings" pitchFamily="2" charset="2"/>
              </a:rPr>
              <a:t>Not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) </a:t>
            </a:r>
            <a:r>
              <a:rPr lang="en-US" sz="2400" b="1" u="sng" dirty="0" smtClean="0">
                <a:sym typeface="Wingdings" pitchFamily="2" charset="2"/>
              </a:rPr>
              <a:t>and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 smtClean="0">
                <a:sym typeface="Wingdings" pitchFamily="2" charset="2"/>
              </a:rPr>
              <a:t>Ia</a:t>
            </a:r>
            <a:r>
              <a:rPr lang="en-US" sz="2400" dirty="0" smtClean="0">
                <a:sym typeface="Wingdings" pitchFamily="2" charset="2"/>
              </a:rPr>
              <a:t> ≤ </a:t>
            </a:r>
            <a:r>
              <a:rPr lang="en-US" sz="2400" dirty="0" err="1" smtClean="0">
                <a:sym typeface="Wingdings" pitchFamily="2" charset="2"/>
              </a:rPr>
              <a:t>Ib</a:t>
            </a:r>
            <a:r>
              <a:rPr lang="en-US" sz="2400" dirty="0" smtClean="0">
                <a:sym typeface="Wingdings" pitchFamily="2" charset="2"/>
              </a:rPr>
              <a:t>)  </a:t>
            </a:r>
            <a:r>
              <a:rPr lang="en-US" sz="2400" b="1" u="sng" dirty="0" smtClean="0">
                <a:sym typeface="Wingdings" pitchFamily="2" charset="2"/>
              </a:rPr>
              <a:t>do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k   (</a:t>
            </a:r>
            <a:r>
              <a:rPr lang="en-US" sz="2400" dirty="0" err="1" smtClean="0">
                <a:sym typeface="Wingdings" pitchFamily="2" charset="2"/>
              </a:rPr>
              <a:t>Ia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Ib</a:t>
            </a:r>
            <a:r>
              <a:rPr lang="en-US" sz="2400" dirty="0" smtClean="0">
                <a:sym typeface="Wingdings" pitchFamily="2" charset="2"/>
              </a:rPr>
              <a:t>)  </a:t>
            </a:r>
            <a:r>
              <a:rPr lang="en-US" sz="2400" b="1" u="sng" dirty="0" smtClean="0">
                <a:sym typeface="Wingdings" pitchFamily="2" charset="2"/>
              </a:rPr>
              <a:t>div</a:t>
            </a:r>
            <a:r>
              <a:rPr lang="en-US" sz="2400" dirty="0" smtClean="0">
                <a:sym typeface="Wingdings" pitchFamily="2" charset="2"/>
              </a:rPr>
              <a:t>  2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if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NamaVarArray</a:t>
            </a:r>
            <a:r>
              <a:rPr lang="en-US" sz="2400" dirty="0" smtClean="0">
                <a:sym typeface="Wingdings" pitchFamily="2" charset="2"/>
              </a:rPr>
              <a:t>(k) = 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</a:t>
            </a:r>
            <a:r>
              <a:rPr lang="en-US" sz="24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   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   true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</a:t>
            </a:r>
            <a:r>
              <a:rPr lang="en-US" sz="24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</a:t>
            </a:r>
            <a:r>
              <a:rPr lang="en-US" sz="2400" b="1" u="sng" dirty="0" smtClean="0">
                <a:sym typeface="Wingdings" pitchFamily="2" charset="2"/>
              </a:rPr>
              <a:t>if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NamaVarArray</a:t>
            </a:r>
            <a:r>
              <a:rPr lang="en-US" sz="2400" dirty="0" smtClean="0">
                <a:sym typeface="Wingdings" pitchFamily="2" charset="2"/>
              </a:rPr>
              <a:t>(k) &lt; 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   </a:t>
            </a:r>
            <a:r>
              <a:rPr lang="en-US" sz="24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       </a:t>
            </a:r>
            <a:r>
              <a:rPr lang="en-US" sz="2400" dirty="0" err="1" smtClean="0">
                <a:sym typeface="Wingdings" pitchFamily="2" charset="2"/>
              </a:rPr>
              <a:t>Ia</a:t>
            </a:r>
            <a:r>
              <a:rPr lang="en-US" sz="2400" dirty="0" smtClean="0">
                <a:sym typeface="Wingdings" pitchFamily="2" charset="2"/>
              </a:rPr>
              <a:t>    k + 1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   </a:t>
            </a:r>
            <a:r>
              <a:rPr lang="en-US" sz="24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       </a:t>
            </a:r>
            <a:r>
              <a:rPr lang="en-US" sz="2400" dirty="0" err="1" smtClean="0">
                <a:sym typeface="Wingdings" pitchFamily="2" charset="2"/>
              </a:rPr>
              <a:t>Ib</a:t>
            </a:r>
            <a:r>
              <a:rPr lang="en-US" sz="2400" dirty="0" smtClean="0">
                <a:sym typeface="Wingdings" pitchFamily="2" charset="2"/>
              </a:rPr>
              <a:t>    k –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	  </a:t>
            </a:r>
            <a:r>
              <a:rPr lang="en-US" sz="2400" b="1" u="sng" dirty="0" err="1" smtClean="0">
                <a:sym typeface="Wingdings" pitchFamily="2" charset="2"/>
              </a:rPr>
              <a:t>endif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endif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endwhile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>
                <a:sym typeface="Wingdings" pitchFamily="2" charset="2"/>
              </a:rPr>
              <a:t>K</a:t>
            </a:r>
            <a:r>
              <a:rPr lang="en-US" sz="2400" dirty="0" err="1" smtClean="0">
                <a:sym typeface="Wingdings" pitchFamily="2" charset="2"/>
              </a:rPr>
              <a:t>etemu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b="1" u="sng" dirty="0" smtClean="0">
                <a:sym typeface="Wingdings" pitchFamily="2" charset="2"/>
              </a:rPr>
              <a:t>output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,’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pada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indeks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</a:t>
            </a:r>
            <a:r>
              <a:rPr lang="en-US" sz="2400" dirty="0" smtClean="0">
                <a:sym typeface="Wingdings" pitchFamily="2" charset="2"/>
              </a:rPr>
              <a:t>-’,k)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</a:t>
            </a:r>
            <a:r>
              <a:rPr lang="en-US" sz="2400" b="1" u="sng" dirty="0" smtClean="0">
                <a:sym typeface="Wingdings" pitchFamily="2" charset="2"/>
              </a:rPr>
              <a:t>outpu</a:t>
            </a:r>
            <a:r>
              <a:rPr lang="en-US" sz="2400" dirty="0" smtClean="0">
                <a:sym typeface="Wingdings" pitchFamily="2" charset="2"/>
              </a:rPr>
              <a:t>t(</a:t>
            </a:r>
            <a:r>
              <a:rPr lang="en-US" sz="2400" dirty="0" err="1" smtClean="0">
                <a:sym typeface="Wingdings" pitchFamily="2" charset="2"/>
              </a:rPr>
              <a:t>DataCari</a:t>
            </a:r>
            <a:r>
              <a:rPr lang="en-US" sz="2400" dirty="0" smtClean="0">
                <a:sym typeface="Wingdings" pitchFamily="2" charset="2"/>
              </a:rPr>
              <a:t>,’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’)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b="1" u="sng" dirty="0" err="1" smtClean="0">
                <a:sym typeface="Wingdings" pitchFamily="2" charset="2"/>
              </a:rPr>
              <a:t>endif</a:t>
            </a:r>
            <a:endParaRPr lang="en-US" sz="24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b="1" u="sng" dirty="0" err="1" smtClean="0">
                <a:sym typeface="Wingdings" pitchFamily="2" charset="2"/>
              </a:rPr>
              <a:t>EndProcedure</a:t>
            </a:r>
            <a:endParaRPr lang="en-US" sz="2400" b="1" u="sng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/>
              <a:t>Metode</a:t>
            </a:r>
            <a:r>
              <a:rPr lang="en-US" b="1" dirty="0" smtClean="0"/>
              <a:t> Searching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784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4000" b="1" dirty="0" smtClean="0"/>
              <a:t>Sequential Search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4000" b="1" dirty="0" smtClean="0"/>
              <a:t>Binary Search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/>
              <a:t>Definisi</a:t>
            </a:r>
            <a:r>
              <a:rPr lang="en-US" b="1" dirty="0" smtClean="0"/>
              <a:t> Sequential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5438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Proses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array yang </a:t>
            </a:r>
            <a:r>
              <a:rPr lang="en-US" sz="2800" dirty="0" err="1" smtClean="0"/>
              <a:t>ditinjau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menelusuri</a:t>
            </a:r>
            <a:r>
              <a:rPr lang="en-US" sz="2800" dirty="0" smtClean="0"/>
              <a:t> </a:t>
            </a:r>
            <a:r>
              <a:rPr lang="en-US" sz="2800" b="1" u="sng" dirty="0" err="1" smtClean="0"/>
              <a:t>satu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persatu</a:t>
            </a:r>
            <a:r>
              <a:rPr lang="en-US" sz="2800" b="1" u="sng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array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u="sng" dirty="0" err="1" smtClean="0"/>
              <a:t>elemen</a:t>
            </a:r>
            <a:r>
              <a:rPr lang="en-US" sz="2800" b="1" u="sng" dirty="0" smtClean="0"/>
              <a:t> array </a:t>
            </a:r>
            <a:r>
              <a:rPr lang="en-US" sz="2800" b="1" u="sng" dirty="0" err="1" smtClean="0"/>
              <a:t>pertama</a:t>
            </a:r>
            <a:r>
              <a:rPr lang="en-US" sz="2800" b="1" u="sng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b="1" u="sng" dirty="0" smtClean="0"/>
              <a:t>data yang </a:t>
            </a:r>
            <a:r>
              <a:rPr lang="en-US" sz="2800" b="1" u="sng" dirty="0" err="1" smtClean="0"/>
              <a:t>dicari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ditemukan</a:t>
            </a:r>
            <a:r>
              <a:rPr lang="en-US" sz="2800" b="1" u="sng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u="sng" dirty="0" err="1" smtClean="0"/>
              <a:t>sampai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seluruh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elemen</a:t>
            </a:r>
            <a:r>
              <a:rPr lang="en-US" sz="2800" b="1" u="sng" dirty="0" smtClean="0"/>
              <a:t> array </a:t>
            </a:r>
            <a:r>
              <a:rPr lang="en-US" sz="2800" b="1" u="sng" dirty="0" err="1" smtClean="0"/>
              <a:t>ditelusuri</a:t>
            </a:r>
            <a:endParaRPr lang="en-US" sz="2800" b="1" u="sng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endParaRPr lang="en-US" sz="3200" b="1" dirty="0" smtClean="0"/>
          </a:p>
          <a:p>
            <a:pPr marL="514350" indent="-514350">
              <a:buAutoNum type="alphaLcPeriod"/>
            </a:pPr>
            <a:r>
              <a:rPr lang="en-US" sz="3200" b="1" dirty="0" smtClean="0"/>
              <a:t>Sequential Search </a:t>
            </a:r>
            <a:r>
              <a:rPr lang="en-US" sz="3200" b="1" dirty="0" err="1" smtClean="0"/>
              <a:t>Tanpa</a:t>
            </a:r>
            <a:r>
              <a:rPr lang="en-US" sz="3200" b="1" dirty="0" smtClean="0"/>
              <a:t> Boolean</a:t>
            </a:r>
          </a:p>
          <a:p>
            <a:pPr marL="514350" indent="-514350">
              <a:buNone/>
            </a:pPr>
            <a:r>
              <a:rPr lang="en-US" sz="3200" b="1" dirty="0" smtClean="0"/>
              <a:t>	- </a:t>
            </a:r>
            <a:r>
              <a:rPr lang="en-US" sz="3200" b="1" dirty="0" err="1" smtClean="0"/>
              <a:t>Tanpa</a:t>
            </a:r>
            <a:r>
              <a:rPr lang="en-US" sz="3200" b="1" dirty="0" smtClean="0"/>
              <a:t> Sentinel</a:t>
            </a:r>
          </a:p>
          <a:p>
            <a:pPr marL="514350" indent="-51435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-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Sentinel</a:t>
            </a:r>
          </a:p>
          <a:p>
            <a:pPr marL="514350" indent="-514350">
              <a:buFont typeface="+mj-lt"/>
              <a:buAutoNum type="alphaLcPeriod" startAt="2"/>
            </a:pPr>
            <a:r>
              <a:rPr lang="en-US" sz="3200" b="1" dirty="0" smtClean="0"/>
              <a:t>Sequential Search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Boolean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dirty="0" smtClean="0"/>
              <a:t>Sequential Search </a:t>
            </a:r>
            <a:r>
              <a:rPr lang="en-US" dirty="0" err="1" smtClean="0"/>
              <a:t>Tanpa</a:t>
            </a:r>
            <a:r>
              <a:rPr lang="en-US" dirty="0" smtClean="0"/>
              <a:t>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5257800"/>
          </a:xfrm>
        </p:spPr>
        <p:txBody>
          <a:bodyPr>
            <a:noAutofit/>
          </a:bodyPr>
          <a:lstStyle/>
          <a:p>
            <a:pPr marL="284163" indent="-284163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 err="1" smtClean="0"/>
              <a:t>Mis</a:t>
            </a:r>
            <a:r>
              <a:rPr lang="en-US" sz="2400" dirty="0" smtClean="0"/>
              <a:t>. </a:t>
            </a:r>
            <a:r>
              <a:rPr lang="en-US" sz="2400" dirty="0" err="1"/>
              <a:t>d</a:t>
            </a:r>
            <a:r>
              <a:rPr lang="en-US" sz="2400" dirty="0" err="1" smtClean="0"/>
              <a:t>iberikan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284163" indent="-284163">
              <a:spcBef>
                <a:spcPts val="0"/>
              </a:spcBef>
              <a:buNone/>
            </a:pPr>
            <a:endParaRPr lang="en-US" sz="2400" dirty="0"/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B050"/>
                </a:solidFill>
              </a:rPr>
              <a:t>Angka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284163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284163" indent="0">
              <a:spcBef>
                <a:spcPts val="0"/>
              </a:spcBef>
              <a:buNone/>
            </a:pPr>
            <a:r>
              <a:rPr lang="en-US" sz="2400" dirty="0" smtClean="0"/>
              <a:t>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: </a:t>
            </a:r>
            <a:r>
              <a:rPr lang="en-US" sz="2400" b="1" dirty="0" smtClean="0">
                <a:solidFill>
                  <a:srgbClr val="FF0000"/>
                </a:solidFill>
              </a:rPr>
              <a:t>9</a:t>
            </a:r>
          </a:p>
          <a:p>
            <a:pPr marL="284163" indent="0">
              <a:spcBef>
                <a:spcPts val="0"/>
              </a:spcBef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(1) = 9? </a:t>
            </a:r>
          </a:p>
          <a:p>
            <a:pPr marL="284163" indent="0">
              <a:spcBef>
                <a:spcPts val="0"/>
              </a:spcBef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(2) = 9? </a:t>
            </a:r>
          </a:p>
          <a:p>
            <a:pPr marL="284163" indent="0">
              <a:spcBef>
                <a:spcPts val="0"/>
              </a:spcBef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(3) = 9? </a:t>
            </a:r>
          </a:p>
          <a:p>
            <a:pPr marL="284163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284163" indent="0" algn="just">
              <a:spcBef>
                <a:spcPts val="0"/>
              </a:spcBef>
              <a:buNone/>
            </a:pPr>
            <a:r>
              <a:rPr lang="en-US" sz="2400" dirty="0" err="1" smtClean="0"/>
              <a:t>Maka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pada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indeks</a:t>
            </a:r>
            <a:r>
              <a:rPr lang="en-US" sz="2400" b="1" dirty="0" smtClean="0">
                <a:solidFill>
                  <a:srgbClr val="FF0000"/>
                </a:solidFill>
              </a:rPr>
              <a:t> ke-3</a:t>
            </a:r>
            <a:endParaRPr lang="en-US" sz="24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4573"/>
              </p:ext>
            </p:extLst>
          </p:nvPr>
        </p:nvGraphicFramePr>
        <p:xfrm>
          <a:off x="2743200" y="1950720"/>
          <a:ext cx="5410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8771" y="34707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8771" y="383551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011" y="4186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8190" y="1950720"/>
            <a:ext cx="1066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1230" y="1950720"/>
            <a:ext cx="1066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3020" y="1950720"/>
            <a:ext cx="1066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-30162"/>
            <a:ext cx="91440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Algoritma</a:t>
            </a:r>
            <a:r>
              <a:rPr lang="en-US" sz="3200" b="1" dirty="0" smtClean="0"/>
              <a:t> Sequential Search </a:t>
            </a:r>
            <a:r>
              <a:rPr lang="en-US" sz="3200" b="1" dirty="0" err="1" smtClean="0"/>
              <a:t>Tanpa</a:t>
            </a:r>
            <a:r>
              <a:rPr lang="en-US" sz="3200" b="1" dirty="0" smtClean="0"/>
              <a:t> Sentinel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257800"/>
          </a:xfrm>
        </p:spPr>
        <p:txBody>
          <a:bodyPr>
            <a:noAutofit/>
          </a:bodyPr>
          <a:lstStyle/>
          <a:p>
            <a:pPr marL="2624138" indent="-2624138">
              <a:spcBef>
                <a:spcPts val="0"/>
              </a:spcBef>
              <a:buNone/>
            </a:pPr>
            <a:r>
              <a:rPr lang="en-US" sz="1700" b="1" u="sng" dirty="0" smtClean="0"/>
              <a:t>Procedure</a:t>
            </a:r>
            <a:r>
              <a:rPr lang="en-US" sz="1700" b="1" dirty="0" smtClean="0"/>
              <a:t> </a:t>
            </a:r>
            <a:r>
              <a:rPr lang="en-US" sz="1700" dirty="0" smtClean="0"/>
              <a:t>  </a:t>
            </a:r>
            <a:r>
              <a:rPr lang="en-US" sz="1700" dirty="0" err="1" smtClean="0"/>
              <a:t>SeqSearchTanpaSentinel</a:t>
            </a:r>
            <a:r>
              <a:rPr lang="en-US" sz="1700" dirty="0" smtClean="0"/>
              <a:t>(</a:t>
            </a:r>
            <a:r>
              <a:rPr lang="en-US" sz="1700" b="1" u="sng" dirty="0" smtClean="0"/>
              <a:t>Input</a:t>
            </a:r>
            <a:r>
              <a:rPr lang="en-US" sz="1700" dirty="0" smtClean="0"/>
              <a:t> </a:t>
            </a:r>
            <a:r>
              <a:rPr lang="en-US" sz="1700" dirty="0"/>
              <a:t> </a:t>
            </a:r>
            <a:r>
              <a:rPr lang="en-US" sz="1700" dirty="0" err="1" smtClean="0"/>
              <a:t>NamaVarArray</a:t>
            </a:r>
            <a:r>
              <a:rPr lang="en-US" sz="1700" dirty="0" smtClean="0"/>
              <a:t> : </a:t>
            </a:r>
            <a:r>
              <a:rPr lang="en-US" sz="1700" dirty="0" err="1" smtClean="0"/>
              <a:t>NamaTipeArray</a:t>
            </a:r>
            <a:r>
              <a:rPr lang="en-US" sz="1700" dirty="0" smtClean="0"/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i="1" dirty="0" smtClean="0">
                <a:solidFill>
                  <a:srgbClr val="0070C0"/>
                </a:solidFill>
              </a:rPr>
              <a:t>{I.S. :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elemen</a:t>
            </a:r>
            <a:r>
              <a:rPr lang="en-US" sz="1700" b="1" i="1" dirty="0" smtClean="0">
                <a:solidFill>
                  <a:srgbClr val="0070C0"/>
                </a:solidFill>
              </a:rPr>
              <a:t> array [1..maks_array]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sudah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terdefinisi</a:t>
            </a:r>
            <a:r>
              <a:rPr lang="en-US" sz="17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i="1" dirty="0" smtClean="0">
                <a:solidFill>
                  <a:srgbClr val="0070C0"/>
                </a:solidFill>
              </a:rPr>
              <a:t>{F.S. :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menampilkan</a:t>
            </a:r>
            <a:r>
              <a:rPr lang="en-US" sz="1700" b="1" i="1" dirty="0" smtClean="0">
                <a:solidFill>
                  <a:srgbClr val="0070C0"/>
                </a:solidFill>
              </a:rPr>
              <a:t> data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yg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dicari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atau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tidak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17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/>
              <a:t>Kamus</a:t>
            </a:r>
            <a:r>
              <a:rPr lang="en-US" sz="17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dirty="0" smtClean="0"/>
              <a:t>	</a:t>
            </a:r>
            <a:r>
              <a:rPr lang="en-US" sz="1700" dirty="0" err="1" smtClean="0"/>
              <a:t>i</a:t>
            </a:r>
            <a:r>
              <a:rPr lang="en-US" sz="1700" dirty="0" smtClean="0"/>
              <a:t> :</a:t>
            </a:r>
            <a:r>
              <a:rPr lang="en-US" sz="1700" b="1" dirty="0" smtClean="0"/>
              <a:t> </a:t>
            </a:r>
            <a:r>
              <a:rPr lang="en-US" sz="1700" b="1" u="sng" dirty="0" smtClean="0"/>
              <a:t>integer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DataCari</a:t>
            </a:r>
            <a:r>
              <a:rPr lang="en-US" sz="1700" dirty="0" smtClean="0"/>
              <a:t>  :  </a:t>
            </a:r>
            <a:r>
              <a:rPr lang="en-US" sz="1700" dirty="0" err="1" smtClean="0"/>
              <a:t>tipedata</a:t>
            </a:r>
            <a:endParaRPr lang="en-US" sz="17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/>
              <a:t>Algoritma</a:t>
            </a:r>
            <a:r>
              <a:rPr lang="en-US" sz="17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b="1" u="sng" dirty="0" smtClean="0"/>
              <a:t>input</a:t>
            </a:r>
            <a:r>
              <a:rPr lang="en-US" sz="1700" dirty="0" smtClean="0"/>
              <a:t>(</a:t>
            </a:r>
            <a:r>
              <a:rPr lang="en-US" sz="1700" dirty="0" err="1" smtClean="0"/>
              <a:t>DataCari</a:t>
            </a:r>
            <a:r>
              <a:rPr lang="en-US" sz="1700" dirty="0" smtClean="0"/>
              <a:t>)</a:t>
            </a:r>
            <a:endParaRPr lang="en-US" sz="17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 pitchFamily="2" charset="2"/>
              </a:rPr>
              <a:t>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while</a:t>
            </a:r>
            <a:r>
              <a:rPr lang="en-US" sz="1700" dirty="0" smtClean="0">
                <a:sym typeface="Wingdings" pitchFamily="2" charset="2"/>
              </a:rPr>
              <a:t>(</a:t>
            </a:r>
            <a:r>
              <a:rPr lang="en-US" sz="1700" dirty="0" err="1" smtClean="0">
                <a:sym typeface="Wingdings" pitchFamily="2" charset="2"/>
              </a:rPr>
              <a:t>NamaVarArray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) ≠ 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) </a:t>
            </a:r>
            <a:r>
              <a:rPr lang="en-US" sz="1700" b="1" u="sng" dirty="0" smtClean="0">
                <a:sym typeface="Wingdings" pitchFamily="2" charset="2"/>
              </a:rPr>
              <a:t>and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&lt; </a:t>
            </a:r>
            <a:r>
              <a:rPr lang="en-US" sz="1700" dirty="0" err="1" smtClean="0">
                <a:sym typeface="Wingdings" pitchFamily="2" charset="2"/>
              </a:rPr>
              <a:t>MaksArray</a:t>
            </a:r>
            <a:r>
              <a:rPr lang="en-US" sz="1700" dirty="0" smtClean="0">
                <a:sym typeface="Wingdings" pitchFamily="2" charset="2"/>
              </a:rPr>
              <a:t>) </a:t>
            </a:r>
            <a:r>
              <a:rPr lang="en-US" sz="1700" b="1" u="sng" dirty="0" smtClean="0">
                <a:sym typeface="Wingdings" pitchFamily="2" charset="2"/>
              </a:rPr>
              <a:t>do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 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+ 1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err="1" smtClean="0">
                <a:sym typeface="Wingdings" pitchFamily="2" charset="2"/>
              </a:rPr>
              <a:t>endwhile</a:t>
            </a:r>
            <a:endParaRPr lang="en-US" sz="17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if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NamaVarArray</a:t>
            </a:r>
            <a:r>
              <a:rPr lang="en-US" sz="1700" dirty="0" smtClean="0">
                <a:sym typeface="Wingdings" pitchFamily="2" charset="2"/>
              </a:rPr>
              <a:t>(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) = 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 </a:t>
            </a:r>
            <a:r>
              <a:rPr lang="en-US" sz="1700" dirty="0" smtClean="0">
                <a:sym typeface="Wingdings" pitchFamily="2" charset="2"/>
              </a:rPr>
              <a:t>  </a:t>
            </a:r>
            <a:r>
              <a:rPr lang="en-US" sz="17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output</a:t>
            </a:r>
            <a:r>
              <a:rPr lang="en-US" sz="1700" dirty="0" smtClean="0">
                <a:sym typeface="Wingdings" pitchFamily="2" charset="2"/>
              </a:rPr>
              <a:t>(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,’ </a:t>
            </a:r>
            <a:r>
              <a:rPr lang="en-US" sz="1700" dirty="0" err="1" smtClean="0">
                <a:sym typeface="Wingdings" pitchFamily="2" charset="2"/>
              </a:rPr>
              <a:t>ditemukan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pada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indeks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ke</a:t>
            </a:r>
            <a:r>
              <a:rPr lang="en-US" sz="1700" dirty="0" smtClean="0">
                <a:sym typeface="Wingdings" pitchFamily="2" charset="2"/>
              </a:rPr>
              <a:t>-’,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   </a:t>
            </a:r>
            <a:r>
              <a:rPr lang="en-US" sz="17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 </a:t>
            </a:r>
            <a:r>
              <a:rPr lang="en-US" sz="1700" b="1" u="sng" dirty="0" smtClean="0">
                <a:sym typeface="Wingdings" pitchFamily="2" charset="2"/>
              </a:rPr>
              <a:t>outpu</a:t>
            </a:r>
            <a:r>
              <a:rPr lang="en-US" sz="1700" dirty="0" smtClean="0">
                <a:sym typeface="Wingdings" pitchFamily="2" charset="2"/>
              </a:rPr>
              <a:t>t(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,’ </a:t>
            </a:r>
            <a:r>
              <a:rPr lang="en-US" sz="1700" dirty="0" err="1" smtClean="0">
                <a:sym typeface="Wingdings" pitchFamily="2" charset="2"/>
              </a:rPr>
              <a:t>tidak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ditemukan</a:t>
            </a:r>
            <a:r>
              <a:rPr lang="en-US" sz="1700" dirty="0" smtClean="0">
                <a:sym typeface="Wingdings" pitchFamily="2" charset="2"/>
              </a:rPr>
              <a:t>’)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err="1" smtClean="0">
                <a:sym typeface="Wingdings" pitchFamily="2" charset="2"/>
              </a:rPr>
              <a:t>endif</a:t>
            </a:r>
            <a:endParaRPr lang="en-US" sz="17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>
                <a:sym typeface="Wingdings" pitchFamily="2" charset="2"/>
              </a:rPr>
              <a:t>EndProcedure</a:t>
            </a:r>
            <a:endParaRPr lang="en-US" sz="1700" b="1" u="sng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792162"/>
          </a:xfrm>
        </p:spPr>
        <p:txBody>
          <a:bodyPr/>
          <a:lstStyle/>
          <a:p>
            <a:pPr algn="ctr"/>
            <a:r>
              <a:rPr lang="en-US" sz="3600" b="1" dirty="0" smtClean="0"/>
              <a:t>Sequential Search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Sentinel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0438"/>
            <a:ext cx="7543800" cy="5287963"/>
          </a:xfrm>
        </p:spPr>
        <p:txBody>
          <a:bodyPr>
            <a:noAutofit/>
          </a:bodyPr>
          <a:lstStyle/>
          <a:p>
            <a:pPr marL="225425" indent="-225425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sz="2400" dirty="0" err="1" smtClean="0"/>
              <a:t>Mis</a:t>
            </a:r>
            <a:r>
              <a:rPr lang="en-US" sz="2400" dirty="0" smtClean="0"/>
              <a:t>. </a:t>
            </a:r>
            <a:r>
              <a:rPr lang="en-US" sz="2400" dirty="0" err="1"/>
              <a:t>d</a:t>
            </a:r>
            <a:r>
              <a:rPr lang="en-US" sz="2400" dirty="0" err="1" smtClean="0"/>
              <a:t>iberikan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24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00B050"/>
                </a:solidFill>
              </a:rPr>
              <a:t>Angka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747713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223838" indent="0">
              <a:spcBef>
                <a:spcPts val="0"/>
              </a:spcBef>
              <a:buNone/>
            </a:pPr>
            <a:r>
              <a:rPr lang="en-US" sz="2400" dirty="0" smtClean="0"/>
              <a:t>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: </a:t>
            </a: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Tempatkan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sentinel</a:t>
            </a:r>
          </a:p>
          <a:p>
            <a:pPr marL="404813" indent="-179388" algn="just"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Telusuri</a:t>
            </a:r>
            <a:r>
              <a:rPr lang="en-US" sz="2400" dirty="0" smtClean="0"/>
              <a:t> array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sequential search </a:t>
            </a:r>
            <a:r>
              <a:rPr lang="en-US" sz="2400" dirty="0" err="1" smtClean="0"/>
              <a:t>tanpa</a:t>
            </a:r>
            <a:r>
              <a:rPr lang="en-US" sz="2400" dirty="0" smtClean="0"/>
              <a:t> sentinel, </a:t>
            </a:r>
            <a:r>
              <a:rPr lang="en-US" sz="2400" dirty="0" err="1" smtClean="0"/>
              <a:t>jika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sentinel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/>
              <a:t>tapi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bukan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pada</a:t>
            </a:r>
            <a:r>
              <a:rPr lang="en-US" sz="2400" b="1" dirty="0" smtClean="0">
                <a:solidFill>
                  <a:srgbClr val="FF0000"/>
                </a:solidFill>
              </a:rPr>
              <a:t> sentinel, </a:t>
            </a:r>
            <a:r>
              <a:rPr lang="en-US" sz="2400" dirty="0" err="1" smtClean="0"/>
              <a:t>maka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data yang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1915161"/>
          <a:ext cx="508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10400" y="10668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sentinel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81210" y="1919990"/>
          <a:ext cx="1081790" cy="82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8" idx="2"/>
          </p:cNvCxnSpPr>
          <p:nvPr/>
        </p:nvCxnSpPr>
        <p:spPr>
          <a:xfrm rot="16200000" flipV="1">
            <a:off x="7810500" y="1485900"/>
            <a:ext cx="533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Algoritma</a:t>
            </a:r>
            <a:r>
              <a:rPr lang="en-US" sz="3200" b="1" dirty="0" smtClean="0"/>
              <a:t> Sequential Search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Sentinel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334000"/>
          </a:xfrm>
        </p:spPr>
        <p:txBody>
          <a:bodyPr>
            <a:noAutofit/>
          </a:bodyPr>
          <a:lstStyle/>
          <a:p>
            <a:pPr marL="2624138" indent="-2624138">
              <a:spcBef>
                <a:spcPts val="0"/>
              </a:spcBef>
              <a:buNone/>
            </a:pPr>
            <a:r>
              <a:rPr lang="en-US" sz="1700" b="1" u="sng" dirty="0" smtClean="0"/>
              <a:t>Procedure</a:t>
            </a:r>
            <a:r>
              <a:rPr lang="en-US" sz="1700" dirty="0" smtClean="0"/>
              <a:t> </a:t>
            </a:r>
            <a:r>
              <a:rPr lang="en-US" sz="1700" dirty="0"/>
              <a:t> </a:t>
            </a:r>
            <a:r>
              <a:rPr lang="en-US" sz="1700" dirty="0" err="1" smtClean="0"/>
              <a:t>SeqSearchSentinel</a:t>
            </a:r>
            <a:r>
              <a:rPr lang="en-US" sz="1700" dirty="0" smtClean="0"/>
              <a:t>(</a:t>
            </a:r>
            <a:r>
              <a:rPr lang="en-US" sz="1700" b="1" u="sng" dirty="0" smtClean="0"/>
              <a:t>Input</a:t>
            </a:r>
            <a:r>
              <a:rPr lang="en-US" sz="1700" dirty="0" smtClean="0"/>
              <a:t> </a:t>
            </a:r>
            <a:r>
              <a:rPr lang="en-US" sz="1700" dirty="0"/>
              <a:t> </a:t>
            </a:r>
            <a:r>
              <a:rPr lang="en-US" sz="1700" dirty="0" err="1" smtClean="0"/>
              <a:t>NamaVarArray</a:t>
            </a:r>
            <a:r>
              <a:rPr lang="en-US" sz="1700" dirty="0" smtClean="0"/>
              <a:t> : </a:t>
            </a:r>
            <a:r>
              <a:rPr lang="en-US" sz="1700" dirty="0" err="1" smtClean="0"/>
              <a:t>NamaTipeArray</a:t>
            </a:r>
            <a:r>
              <a:rPr lang="en-US" sz="1700" dirty="0" smtClean="0"/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i="1" dirty="0" smtClean="0">
                <a:solidFill>
                  <a:srgbClr val="0070C0"/>
                </a:solidFill>
              </a:rPr>
              <a:t>{I.S. :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elemen</a:t>
            </a:r>
            <a:r>
              <a:rPr lang="en-US" sz="1700" b="1" i="1" dirty="0" smtClean="0">
                <a:solidFill>
                  <a:srgbClr val="0070C0"/>
                </a:solidFill>
              </a:rPr>
              <a:t> array [1..MaksArray]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sudah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terdefinisi</a:t>
            </a:r>
            <a:r>
              <a:rPr lang="en-US" sz="17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i="1" dirty="0" smtClean="0">
                <a:solidFill>
                  <a:srgbClr val="0070C0"/>
                </a:solidFill>
              </a:rPr>
              <a:t>{F.S. :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menampilkan</a:t>
            </a:r>
            <a:r>
              <a:rPr lang="en-US" sz="1700" b="1" i="1" dirty="0" smtClean="0">
                <a:solidFill>
                  <a:srgbClr val="0070C0"/>
                </a:solidFill>
              </a:rPr>
              <a:t> data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yg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dicari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atau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tidak</a:t>
            </a:r>
            <a:r>
              <a:rPr lang="en-US" sz="1700" b="1" i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ditemukan</a:t>
            </a:r>
            <a:r>
              <a:rPr lang="en-US" sz="1700" b="1" i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/>
              <a:t>Kamus</a:t>
            </a:r>
            <a:r>
              <a:rPr lang="en-US" sz="17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dirty="0" smtClean="0"/>
              <a:t>	</a:t>
            </a:r>
            <a:r>
              <a:rPr lang="en-US" sz="1700" dirty="0" err="1" smtClean="0"/>
              <a:t>i</a:t>
            </a:r>
            <a:r>
              <a:rPr lang="en-US" sz="1700" dirty="0" smtClean="0"/>
              <a:t> :</a:t>
            </a:r>
            <a:r>
              <a:rPr lang="en-US" sz="1700" b="1" dirty="0" smtClean="0"/>
              <a:t> </a:t>
            </a:r>
            <a:r>
              <a:rPr lang="en-US" sz="1700" b="1" u="sng" dirty="0" smtClean="0"/>
              <a:t>integer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DataCari</a:t>
            </a:r>
            <a:r>
              <a:rPr lang="en-US" sz="1700" dirty="0" smtClean="0"/>
              <a:t>  :  </a:t>
            </a:r>
            <a:r>
              <a:rPr lang="en-US" sz="1700" dirty="0" err="1" smtClean="0"/>
              <a:t>tipedata</a:t>
            </a:r>
            <a:endParaRPr lang="en-US" sz="17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/>
              <a:t>Algoritma</a:t>
            </a:r>
            <a:r>
              <a:rPr lang="en-US" sz="1700" b="1" u="sng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b="1" u="sng" dirty="0" smtClean="0"/>
              <a:t>input</a:t>
            </a:r>
            <a:r>
              <a:rPr lang="en-US" sz="1700" dirty="0" smtClean="0"/>
              <a:t>(</a:t>
            </a:r>
            <a:r>
              <a:rPr lang="en-US" sz="1700" dirty="0" err="1"/>
              <a:t>D</a:t>
            </a:r>
            <a:r>
              <a:rPr lang="en-US" sz="1700" dirty="0" err="1" smtClean="0"/>
              <a:t>ataCari</a:t>
            </a:r>
            <a:r>
              <a:rPr lang="en-US" sz="1700" dirty="0" smtClean="0"/>
              <a:t>)</a:t>
            </a:r>
            <a:endParaRPr lang="en-US" sz="17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 pitchFamily="2" charset="2"/>
              </a:rPr>
              <a:t>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err="1" smtClean="0">
                <a:sym typeface="Wingdings" pitchFamily="2" charset="2"/>
              </a:rPr>
              <a:t>NamaVarArrray</a:t>
            </a:r>
            <a:r>
              <a:rPr lang="en-US" sz="1700" dirty="0" smtClean="0">
                <a:sym typeface="Wingdings" pitchFamily="2" charset="2"/>
              </a:rPr>
              <a:t>(</a:t>
            </a:r>
            <a:r>
              <a:rPr lang="en-US" sz="1700" dirty="0" err="1" smtClean="0">
                <a:sym typeface="Wingdings" pitchFamily="2" charset="2"/>
              </a:rPr>
              <a:t>MaksArray</a:t>
            </a:r>
            <a:r>
              <a:rPr lang="en-US" sz="1700" dirty="0" smtClean="0">
                <a:sym typeface="Wingdings" pitchFamily="2" charset="2"/>
              </a:rPr>
              <a:t> + 1)  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endParaRPr lang="en-US" sz="1700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while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NamaVarArray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) ≠ 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) </a:t>
            </a:r>
            <a:r>
              <a:rPr lang="en-US" sz="1700" b="1" u="sng" dirty="0" smtClean="0">
                <a:sym typeface="Wingdings" pitchFamily="2" charset="2"/>
              </a:rPr>
              <a:t>do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 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+ 1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err="1" smtClean="0">
                <a:sym typeface="Wingdings" pitchFamily="2" charset="2"/>
              </a:rPr>
              <a:t>endwhile</a:t>
            </a:r>
            <a:endParaRPr lang="en-US" sz="17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if</a:t>
            </a:r>
            <a:r>
              <a:rPr lang="en-US" sz="1700" dirty="0" smtClean="0">
                <a:sym typeface="Wingdings" pitchFamily="2" charset="2"/>
              </a:rPr>
              <a:t> (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 &lt; MaksArray+1)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 </a:t>
            </a:r>
            <a:r>
              <a:rPr lang="en-US" sz="1700" dirty="0" smtClean="0">
                <a:sym typeface="Wingdings" pitchFamily="2" charset="2"/>
              </a:rPr>
              <a:t>  </a:t>
            </a:r>
            <a:r>
              <a:rPr lang="en-US" sz="1700" b="1" u="sng" dirty="0" smtClean="0">
                <a:sym typeface="Wingdings" pitchFamily="2" charset="2"/>
              </a:rPr>
              <a:t>then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</a:t>
            </a:r>
            <a:r>
              <a:rPr lang="en-US" sz="1700" b="1" u="sng" dirty="0" smtClean="0">
                <a:sym typeface="Wingdings" pitchFamily="2" charset="2"/>
              </a:rPr>
              <a:t>output</a:t>
            </a:r>
            <a:r>
              <a:rPr lang="en-US" sz="1700" dirty="0" smtClean="0">
                <a:sym typeface="Wingdings" pitchFamily="2" charset="2"/>
              </a:rPr>
              <a:t>(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,’ </a:t>
            </a:r>
            <a:r>
              <a:rPr lang="en-US" sz="1700" dirty="0" err="1" smtClean="0">
                <a:sym typeface="Wingdings" pitchFamily="2" charset="2"/>
              </a:rPr>
              <a:t>ditemukan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pada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indeks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ke</a:t>
            </a:r>
            <a:r>
              <a:rPr lang="en-US" sz="1700" dirty="0" smtClean="0">
                <a:sym typeface="Wingdings" pitchFamily="2" charset="2"/>
              </a:rPr>
              <a:t>-’,</a:t>
            </a:r>
            <a:r>
              <a:rPr lang="en-US" sz="1700" dirty="0" err="1" smtClean="0">
                <a:sym typeface="Wingdings" pitchFamily="2" charset="2"/>
              </a:rPr>
              <a:t>i</a:t>
            </a:r>
            <a:r>
              <a:rPr lang="en-US" sz="1700" dirty="0" smtClean="0"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   </a:t>
            </a:r>
            <a:r>
              <a:rPr lang="en-US" sz="1700" b="1" u="sng" dirty="0" smtClean="0">
                <a:sym typeface="Wingdings" pitchFamily="2" charset="2"/>
              </a:rPr>
              <a:t>else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dirty="0" smtClean="0">
                <a:sym typeface="Wingdings" pitchFamily="2" charset="2"/>
              </a:rPr>
              <a:t>	 </a:t>
            </a:r>
            <a:r>
              <a:rPr lang="en-US" sz="1700" b="1" u="sng" dirty="0" smtClean="0">
                <a:sym typeface="Wingdings" pitchFamily="2" charset="2"/>
              </a:rPr>
              <a:t>outpu</a:t>
            </a:r>
            <a:r>
              <a:rPr lang="en-US" sz="1700" dirty="0" smtClean="0">
                <a:sym typeface="Wingdings" pitchFamily="2" charset="2"/>
              </a:rPr>
              <a:t>t(</a:t>
            </a:r>
            <a:r>
              <a:rPr lang="en-US" sz="1700" dirty="0" err="1" smtClean="0">
                <a:sym typeface="Wingdings" pitchFamily="2" charset="2"/>
              </a:rPr>
              <a:t>DataCari</a:t>
            </a:r>
            <a:r>
              <a:rPr lang="en-US" sz="1700" dirty="0" smtClean="0">
                <a:sym typeface="Wingdings" pitchFamily="2" charset="2"/>
              </a:rPr>
              <a:t>,’ </a:t>
            </a:r>
            <a:r>
              <a:rPr lang="en-US" sz="1700" dirty="0" err="1" smtClean="0">
                <a:sym typeface="Wingdings" pitchFamily="2" charset="2"/>
              </a:rPr>
              <a:t>tidak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err="1" smtClean="0">
                <a:sym typeface="Wingdings" pitchFamily="2" charset="2"/>
              </a:rPr>
              <a:t>ditemukan</a:t>
            </a:r>
            <a:r>
              <a:rPr lang="en-US" sz="1700" dirty="0" smtClean="0">
                <a:sym typeface="Wingdings" pitchFamily="2" charset="2"/>
              </a:rPr>
              <a:t>’)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dirty="0">
                <a:sym typeface="Wingdings" pitchFamily="2" charset="2"/>
              </a:rPr>
              <a:t>	</a:t>
            </a:r>
            <a:r>
              <a:rPr lang="en-US" sz="1700" b="1" u="sng" dirty="0" err="1" smtClean="0">
                <a:sym typeface="Wingdings" pitchFamily="2" charset="2"/>
              </a:rPr>
              <a:t>endif</a:t>
            </a:r>
            <a:endParaRPr lang="en-US" sz="1700" b="1" u="sng" dirty="0" smtClean="0"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700" b="1" u="sng" dirty="0" err="1" smtClean="0">
                <a:sym typeface="Wingdings" pitchFamily="2" charset="2"/>
              </a:rPr>
              <a:t>EndProcedure</a:t>
            </a:r>
            <a:endParaRPr lang="en-US" sz="1700" b="1" u="sng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Sequential Search </a:t>
            </a:r>
            <a:r>
              <a:rPr lang="en-US" b="1" dirty="0" err="1" smtClean="0"/>
              <a:t>Dengan</a:t>
            </a:r>
            <a:r>
              <a:rPr lang="en-US" b="1" dirty="0" smtClean="0"/>
              <a:t> 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20000" cy="51816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200" dirty="0" err="1" smtClean="0"/>
              <a:t>Mis</a:t>
            </a:r>
            <a:r>
              <a:rPr lang="en-US" sz="3200" dirty="0" smtClean="0"/>
              <a:t>. </a:t>
            </a:r>
            <a:r>
              <a:rPr lang="en-US" sz="3200" dirty="0" err="1"/>
              <a:t>d</a:t>
            </a:r>
            <a:r>
              <a:rPr lang="en-US" sz="3200" dirty="0" err="1" smtClean="0"/>
              <a:t>iberikan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00B050"/>
                </a:solidFill>
              </a:rPr>
              <a:t>Angka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Data yang </a:t>
            </a:r>
            <a:r>
              <a:rPr lang="en-US" sz="3200" dirty="0" err="1" smtClean="0"/>
              <a:t>dicari</a:t>
            </a:r>
            <a:r>
              <a:rPr lang="en-US" sz="3200" dirty="0" smtClean="0"/>
              <a:t> : </a:t>
            </a:r>
            <a:r>
              <a:rPr lang="en-US" sz="3200" b="1" dirty="0" smtClean="0">
                <a:solidFill>
                  <a:srgbClr val="C00000"/>
                </a:solidFill>
              </a:rPr>
              <a:t>9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pencariannya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sequential search </a:t>
            </a:r>
            <a:r>
              <a:rPr lang="en-US" sz="3200" dirty="0" err="1" smtClean="0"/>
              <a:t>lainnya</a:t>
            </a:r>
            <a:r>
              <a:rPr lang="en-US" sz="3200" dirty="0" smtClean="0"/>
              <a:t>,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</a:t>
            </a:r>
            <a:r>
              <a:rPr lang="en-US" sz="3200" dirty="0" err="1" smtClean="0"/>
              <a:t>melibatkan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variabel</a:t>
            </a:r>
            <a:r>
              <a:rPr lang="en-US" sz="3200" dirty="0" smtClean="0"/>
              <a:t> lain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bertipe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boolean</a:t>
            </a:r>
            <a:r>
              <a:rPr lang="en-US" sz="3200" dirty="0" smtClean="0"/>
              <a:t>.</a:t>
            </a:r>
            <a:endParaRPr lang="en-US" sz="3200" b="1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828800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2841</TotalTime>
  <Words>1219</Words>
  <Application>Microsoft Office PowerPoint</Application>
  <PresentationFormat>On-screen Show (4:3)</PresentationFormat>
  <Paragraphs>305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Arabic Typesetting</vt:lpstr>
      <vt:lpstr>Arial</vt:lpstr>
      <vt:lpstr>Blackadder ITC</vt:lpstr>
      <vt:lpstr>Calibri</vt:lpstr>
      <vt:lpstr>Times New Roman</vt:lpstr>
      <vt:lpstr>Wingdings</vt:lpstr>
      <vt:lpstr>PPP_SFUSI_PRT_3AM</vt:lpstr>
      <vt:lpstr>Algoritma dan Struktur Data 1  Searching (Pencarian)</vt:lpstr>
      <vt:lpstr>Metode Searching</vt:lpstr>
      <vt:lpstr>Definisi Sequential Search</vt:lpstr>
      <vt:lpstr>Sequential Search</vt:lpstr>
      <vt:lpstr>Sequential Search Tanpa Boolean</vt:lpstr>
      <vt:lpstr>Algoritma Sequential Search Tanpa Sentinel</vt:lpstr>
      <vt:lpstr>Sequential Search Dengan Sentinel</vt:lpstr>
      <vt:lpstr>Algoritma Sequential Search Dengan Sentinel</vt:lpstr>
      <vt:lpstr>Sequential Search Dengan Boolean</vt:lpstr>
      <vt:lpstr>Algoritma Sequential Search Dengan Boolean</vt:lpstr>
      <vt:lpstr>Binary Search</vt:lpstr>
      <vt:lpstr>Binary Search (lanjutan)</vt:lpstr>
      <vt:lpstr>Binary Search (lanjutan)</vt:lpstr>
      <vt:lpstr>Binary Search (lanjutan)</vt:lpstr>
      <vt:lpstr>Illustrasi Binary Search</vt:lpstr>
      <vt:lpstr>Algoritma Binary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357</cp:revision>
  <dcterms:created xsi:type="dcterms:W3CDTF">2010-08-31T04:22:45Z</dcterms:created>
  <dcterms:modified xsi:type="dcterms:W3CDTF">2023-01-24T08:22:32Z</dcterms:modified>
</cp:coreProperties>
</file>