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313" r:id="rId4"/>
    <p:sldId id="305" r:id="rId5"/>
    <p:sldId id="314" r:id="rId6"/>
    <p:sldId id="306" r:id="rId7"/>
    <p:sldId id="309" r:id="rId8"/>
    <p:sldId id="310" r:id="rId9"/>
    <p:sldId id="319" r:id="rId10"/>
    <p:sldId id="315" r:id="rId11"/>
    <p:sldId id="27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8000"/>
    <a:srgbClr val="EAEAE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24" autoAdjust="0"/>
  </p:normalViewPr>
  <p:slideViewPr>
    <p:cSldViewPr>
      <p:cViewPr varScale="1">
        <p:scale>
          <a:sx n="65" d="100"/>
          <a:sy n="65" d="100"/>
        </p:scale>
        <p:origin x="14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881D7-3C96-4E3E-A81B-2DE8120B21B8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41563-2354-4C85-BF7D-0158584E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0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2114550" y="0"/>
          <a:ext cx="702945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Image" r:id="rId3" imgW="6565079" imgH="4761905" progId="">
                  <p:embed/>
                </p:oleObj>
              </mc:Choice>
              <mc:Fallback>
                <p:oleObj name="Image" r:id="rId3" imgW="6565079" imgH="4761905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114550" y="0"/>
                        <a:ext cx="702945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0"/>
            <a:ext cx="2133600" cy="3200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3200400"/>
            <a:ext cx="9144000" cy="457200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3352800"/>
            <a:ext cx="2133600" cy="3505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2286000" y="4114800"/>
            <a:ext cx="6400800" cy="15240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133600" y="3232150"/>
            <a:ext cx="6477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508750"/>
            <a:ext cx="2133600" cy="1524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4"/>
            <a:ext cx="2133600" cy="168275"/>
          </a:xfr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BFB8728-9D02-4D5A-8B08-16CAC79E1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57C9D-7046-45DF-8EB2-A6D1AEA9F9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4CFC5-6DB8-4ECE-8F53-BBC381F0FE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4"/>
            <a:ext cx="8229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567488"/>
            <a:ext cx="2438400" cy="2143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0" y="6551613"/>
            <a:ext cx="2362200" cy="2413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551613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3175DFDC-9BF0-46AB-A181-A5A3A153F7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0E7F8-F21A-40AC-93AF-184E2ED2DB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7918C-FA71-4ED3-83BD-87149979D2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94E62-9082-40CB-96D8-7635D10E1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4B544-A231-47F6-8F7F-8AC5977C4B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BBAD1-B930-41C4-8115-52617F44C7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8401B-8C46-4EDC-98E9-1B2364AC5A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5D8FD-74FA-4DA5-97DC-0894874F7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DBDB9-6FB8-4178-9417-354DB18C91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4"/>
            <a:ext cx="9144000" cy="7667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62725"/>
            <a:ext cx="91440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gray">
          <a:xfrm>
            <a:off x="133350" y="6380163"/>
            <a:ext cx="304800" cy="334962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81000" y="6567488"/>
            <a:ext cx="24384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400800" y="6551613"/>
            <a:ext cx="23622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657600" y="6551613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8BB34F31-AAF7-4D13-8075-5CD49AEFD0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9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/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72400" y="4"/>
            <a:ext cx="1371600" cy="76041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4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gray">
          <a:xfrm>
            <a:off x="7772400" y="762000"/>
            <a:ext cx="1371600" cy="48006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4209256"/>
            <a:ext cx="6606480" cy="1524000"/>
          </a:xfrm>
        </p:spPr>
        <p:txBody>
          <a:bodyPr/>
          <a:lstStyle/>
          <a:p>
            <a:pPr algn="ctr"/>
            <a:r>
              <a:rPr lang="en-US" sz="2400" dirty="0"/>
              <a:t>ALGORITMA DAN </a:t>
            </a:r>
            <a:r>
              <a:rPr lang="en-US" sz="2400" dirty="0" smtClean="0"/>
              <a:t>STRUKTUR DATA 1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6600" dirty="0" err="1">
                <a:solidFill>
                  <a:schemeClr val="accent1"/>
                </a:solidFill>
              </a:rPr>
              <a:t>Tipe</a:t>
            </a:r>
            <a:r>
              <a:rPr lang="en-US" sz="6600" dirty="0">
                <a:solidFill>
                  <a:schemeClr val="accent1"/>
                </a:solidFill>
              </a:rPr>
              <a:t> </a:t>
            </a:r>
            <a:r>
              <a:rPr lang="en-US" sz="6600" dirty="0" smtClean="0">
                <a:solidFill>
                  <a:schemeClr val="accent1"/>
                </a:solidFill>
              </a:rPr>
              <a:t>Data</a:t>
            </a:r>
            <a:br>
              <a:rPr lang="en-US" sz="6600" dirty="0" smtClean="0">
                <a:solidFill>
                  <a:schemeClr val="accent1"/>
                </a:solidFill>
              </a:rPr>
            </a:br>
            <a:r>
              <a:rPr lang="en-US" sz="6600" dirty="0" smtClean="0">
                <a:solidFill>
                  <a:schemeClr val="accent1"/>
                </a:solidFill>
              </a:rPr>
              <a:t/>
            </a:r>
            <a:br>
              <a:rPr lang="en-US" sz="6600" dirty="0" smtClean="0">
                <a:solidFill>
                  <a:schemeClr val="accent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Tim </a:t>
            </a:r>
            <a:r>
              <a:rPr lang="en-US" sz="1400" dirty="0" err="1" smtClean="0">
                <a:solidFill>
                  <a:schemeClr val="tx1"/>
                </a:solidFill>
              </a:rPr>
              <a:t>Algoritma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Syruktur</a:t>
            </a:r>
            <a:r>
              <a:rPr lang="en-US" sz="1400" dirty="0" smtClean="0">
                <a:solidFill>
                  <a:schemeClr val="tx1"/>
                </a:solidFill>
              </a:rPr>
              <a:t> Data 1 IF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01153</a:t>
            </a:r>
            <a:endParaRPr lang="en-US" dirty="0"/>
          </a:p>
        </p:txBody>
      </p:sp>
      <p:pic>
        <p:nvPicPr>
          <p:cNvPr id="5" name="Picture 4" descr="logo IF-bw PS 260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0" y="571482"/>
            <a:ext cx="2098223" cy="209822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2"/>
            <a:ext cx="8784976" cy="5248275"/>
          </a:xfrm>
          <a:ln w="38100">
            <a:solidFill>
              <a:srgbClr val="00B050"/>
            </a:solidFill>
          </a:ln>
        </p:spPr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en-US" sz="2000" u="sng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</a:p>
          <a:p>
            <a:pPr>
              <a:spcBef>
                <a:spcPts val="0"/>
              </a:spcBef>
              <a:buNone/>
            </a:pPr>
            <a:endPara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Menjumlahkan_dua_buah_angka</a:t>
            </a:r>
            <a:endParaRPr lang="en-US" sz="2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{I.S. : </a:t>
            </a:r>
            <a:r>
              <a:rPr lang="en-US" sz="200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200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memasukkan</a:t>
            </a:r>
            <a:r>
              <a:rPr lang="en-US" sz="200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US" sz="200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buah</a:t>
            </a:r>
            <a:r>
              <a:rPr lang="en-US" sz="200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angka</a:t>
            </a:r>
            <a:r>
              <a:rPr lang="en-US" sz="2000" kern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571500" indent="-571500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00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F.S</a:t>
            </a:r>
            <a:r>
              <a:rPr lang="en-US" sz="2000" kern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.: </a:t>
            </a:r>
            <a:r>
              <a:rPr lang="en-US" sz="2000" kern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sz="2000" kern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2000" kern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penjumlahan</a:t>
            </a:r>
            <a:r>
              <a:rPr lang="en-US" sz="2000" kern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2000" u="sng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u="sng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Kamus</a:t>
            </a:r>
            <a:r>
              <a:rPr lang="en-US" sz="2000" u="sng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63539" indent="1588">
              <a:spcBef>
                <a:spcPts val="0"/>
              </a:spcBef>
              <a:buNone/>
            </a:pPr>
            <a:r>
              <a:rPr lang="en-US" sz="2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ngka1, Angka2, </a:t>
            </a:r>
            <a:r>
              <a:rPr lang="en-US" sz="20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asil</a:t>
            </a:r>
            <a:r>
              <a: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000" u="sng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</a:p>
          <a:p>
            <a:pPr marL="463539" indent="1588">
              <a:spcBef>
                <a:spcPts val="0"/>
              </a:spcBef>
              <a:buNone/>
            </a:pPr>
            <a:endParaRPr lang="en-US" sz="2000" u="sng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u="sng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Algoritma</a:t>
            </a:r>
            <a:r>
              <a:rPr lang="en-US" sz="2000" u="sng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</a:t>
            </a:r>
          </a:p>
          <a:p>
            <a:pPr marL="465127" indent="0">
              <a:spcBef>
                <a:spcPts val="0"/>
              </a:spcBef>
              <a:buNone/>
            </a:pPr>
            <a:r>
              <a:rPr lang="en-US" sz="2000" u="sng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Input</a:t>
            </a:r>
            <a:r>
              <a:rPr lang="en-US" sz="2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(Angka1,Angka2)</a:t>
            </a:r>
          </a:p>
          <a:p>
            <a:pPr marL="465127" indent="0">
              <a:spcBef>
                <a:spcPts val="0"/>
              </a:spcBef>
              <a:buNone/>
            </a:pPr>
            <a:r>
              <a:rPr lang="en-US" sz="2000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Hasil</a:t>
            </a:r>
            <a:r>
              <a: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 Angka1 + Angka2</a:t>
            </a:r>
          </a:p>
          <a:p>
            <a:pPr marL="465127" indent="0">
              <a:spcBef>
                <a:spcPts val="0"/>
              </a:spcBef>
              <a:buNone/>
            </a:pPr>
            <a:r>
              <a:rPr lang="en-US" sz="2000" u="sng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O</a:t>
            </a:r>
            <a:r>
              <a:rPr lang="en-US" sz="2000" u="sng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utput</a:t>
            </a:r>
            <a:r>
              <a: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</a:t>
            </a:r>
            <a:r>
              <a:rPr lang="en-US" sz="2000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Hasil</a:t>
            </a:r>
            <a:r>
              <a: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  <a:endParaRPr lang="en-US" sz="2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white">
          <a:xfrm>
            <a:off x="603448" y="44624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3600" b="1" kern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3600" b="1" kern="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Contoh</a:t>
            </a:r>
            <a:r>
              <a:rPr lang="en-US" sz="3600" b="1" kern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3600" b="1" kern="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Masukkan</a:t>
            </a:r>
            <a:r>
              <a:rPr lang="en-US" sz="3600" b="1" kern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3600" b="1" kern="0" dirty="0" err="1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Tidak</a:t>
            </a:r>
            <a:r>
              <a:rPr lang="en-US" sz="3600" b="1" kern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3600" b="1" kern="0" dirty="0" err="1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Langsung</a:t>
            </a:r>
            <a:endParaRPr lang="id-ID" sz="3600" b="1" kern="0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567488"/>
            <a:ext cx="2438400" cy="214312"/>
          </a:xfrm>
        </p:spPr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4" y="6572274"/>
            <a:ext cx="3619496" cy="220641"/>
          </a:xfrm>
        </p:spPr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pic>
        <p:nvPicPr>
          <p:cNvPr id="9" name="Picture 8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96" y="142853"/>
            <a:ext cx="541976" cy="49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960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19403" y="4953001"/>
            <a:ext cx="5167313" cy="414339"/>
          </a:xfrm>
          <a:ln/>
        </p:spPr>
        <p:txBody>
          <a:bodyPr/>
          <a:lstStyle/>
          <a:p>
            <a:pPr algn="dist">
              <a:lnSpc>
                <a:spcPct val="80000"/>
              </a:lnSpc>
            </a:pPr>
            <a:r>
              <a:rPr lang="en-US" sz="1600" b="0" dirty="0">
                <a:latin typeface="Arial" charset="0"/>
              </a:rPr>
              <a:t>Click to edit company slogan .</a:t>
            </a:r>
          </a:p>
        </p:txBody>
      </p:sp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2286000" y="3886200"/>
            <a:ext cx="4876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err="1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Terima</a:t>
            </a:r>
            <a:r>
              <a:rPr lang="en-US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 err="1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Kasih</a:t>
            </a:r>
            <a:endParaRPr 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4" y="6572274"/>
            <a:ext cx="3619496" cy="220641"/>
          </a:xfrm>
        </p:spPr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57" y="152402"/>
            <a:ext cx="7270519" cy="563563"/>
          </a:xfrm>
        </p:spPr>
        <p:txBody>
          <a:bodyPr/>
          <a:lstStyle/>
          <a:p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Kategori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Tipe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  <a:endParaRPr 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8105" name="Group 41"/>
          <p:cNvGrpSpPr>
            <a:grpSpLocks/>
          </p:cNvGrpSpPr>
          <p:nvPr/>
        </p:nvGrpSpPr>
        <p:grpSpPr bwMode="auto">
          <a:xfrm>
            <a:off x="1691682" y="1948154"/>
            <a:ext cx="5653111" cy="980780"/>
            <a:chOff x="1296" y="1824"/>
            <a:chExt cx="2976" cy="432"/>
          </a:xfrm>
        </p:grpSpPr>
        <p:sp>
          <p:nvSpPr>
            <p:cNvPr id="88106" name="AutoShape 4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107" name="AutoShape 4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108" name="Text Box 44"/>
            <p:cNvSpPr txBox="1">
              <a:spLocks noChangeArrowheads="1"/>
            </p:cNvSpPr>
            <p:nvPr/>
          </p:nvSpPr>
          <p:spPr bwMode="gray">
            <a:xfrm>
              <a:off x="1806" y="1934"/>
              <a:ext cx="2160" cy="2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3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Tipe</a:t>
              </a:r>
              <a:r>
                <a:rPr 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 </a:t>
              </a:r>
              <a:r>
                <a:rPr lang="en-US" sz="3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Dasar</a:t>
              </a:r>
              <a:endPara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109" name="Text Box 45"/>
            <p:cNvSpPr txBox="1">
              <a:spLocks noChangeArrowheads="1"/>
            </p:cNvSpPr>
            <p:nvPr/>
          </p:nvSpPr>
          <p:spPr bwMode="gray">
            <a:xfrm>
              <a:off x="1418" y="1934"/>
              <a:ext cx="201" cy="1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88110" name="Group 46"/>
          <p:cNvGrpSpPr>
            <a:grpSpLocks/>
          </p:cNvGrpSpPr>
          <p:nvPr/>
        </p:nvGrpSpPr>
        <p:grpSpPr bwMode="auto">
          <a:xfrm>
            <a:off x="1706430" y="3314706"/>
            <a:ext cx="5653111" cy="971552"/>
            <a:chOff x="1296" y="1824"/>
            <a:chExt cx="2976" cy="432"/>
          </a:xfrm>
        </p:grpSpPr>
        <p:sp>
          <p:nvSpPr>
            <p:cNvPr id="88111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112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113" name="Text Box 49"/>
            <p:cNvSpPr txBox="1">
              <a:spLocks noChangeArrowheads="1"/>
            </p:cNvSpPr>
            <p:nvPr/>
          </p:nvSpPr>
          <p:spPr bwMode="gray">
            <a:xfrm>
              <a:off x="1844" y="1934"/>
              <a:ext cx="2160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3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Tipe</a:t>
              </a:r>
              <a:r>
                <a:rPr 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 </a:t>
              </a:r>
              <a:r>
                <a:rPr lang="en-US" sz="3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Bentukan</a:t>
              </a:r>
              <a:endPara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114" name="Text Box 50"/>
            <p:cNvSpPr txBox="1">
              <a:spLocks noChangeArrowheads="1"/>
            </p:cNvSpPr>
            <p:nvPr/>
          </p:nvSpPr>
          <p:spPr bwMode="gray">
            <a:xfrm>
              <a:off x="1410" y="1943"/>
              <a:ext cx="209" cy="1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pic>
        <p:nvPicPr>
          <p:cNvPr id="25" name="Picture 24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96" y="142853"/>
            <a:ext cx="541976" cy="4970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4" y="6572274"/>
            <a:ext cx="3619496" cy="220641"/>
          </a:xfrm>
        </p:spPr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7865" y="152402"/>
            <a:ext cx="7270519" cy="563563"/>
          </a:xfrm>
        </p:spPr>
        <p:txBody>
          <a:bodyPr/>
          <a:lstStyle/>
          <a:p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Tipe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Dasar</a:t>
            </a:r>
            <a:endParaRPr 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714482" y="1314440"/>
            <a:ext cx="5653111" cy="685800"/>
            <a:chOff x="1296" y="1824"/>
            <a:chExt cx="2976" cy="432"/>
          </a:xfrm>
        </p:grpSpPr>
        <p:sp>
          <p:nvSpPr>
            <p:cNvPr id="88106" name="AutoShape 4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b="1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8107" name="AutoShape 4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b="1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8108" name="Text Box 4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 dirty="0" err="1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Bilangan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Bulat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 (Integer)</a:t>
              </a:r>
            </a:p>
          </p:txBody>
        </p:sp>
        <p:sp>
          <p:nvSpPr>
            <p:cNvPr id="88109" name="Text Box 45"/>
            <p:cNvSpPr txBox="1">
              <a:spLocks noChangeArrowheads="1"/>
            </p:cNvSpPr>
            <p:nvPr/>
          </p:nvSpPr>
          <p:spPr bwMode="gray">
            <a:xfrm>
              <a:off x="1390" y="1886"/>
              <a:ext cx="19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1714482" y="2171696"/>
            <a:ext cx="5653111" cy="685800"/>
            <a:chOff x="1296" y="1824"/>
            <a:chExt cx="2976" cy="432"/>
          </a:xfrm>
        </p:grpSpPr>
        <p:sp>
          <p:nvSpPr>
            <p:cNvPr id="88111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b="1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8112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b="1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8113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 dirty="0" err="1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Bilangan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Pecahan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 (Real)</a:t>
              </a:r>
            </a:p>
          </p:txBody>
        </p:sp>
        <p:sp>
          <p:nvSpPr>
            <p:cNvPr id="88114" name="Text Box 50"/>
            <p:cNvSpPr txBox="1">
              <a:spLocks noChangeArrowheads="1"/>
            </p:cNvSpPr>
            <p:nvPr/>
          </p:nvSpPr>
          <p:spPr bwMode="gray">
            <a:xfrm>
              <a:off x="1390" y="1886"/>
              <a:ext cx="19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714482" y="3028952"/>
            <a:ext cx="5653111" cy="685800"/>
            <a:chOff x="1296" y="1824"/>
            <a:chExt cx="2976" cy="432"/>
          </a:xfrm>
        </p:grpSpPr>
        <p:sp>
          <p:nvSpPr>
            <p:cNvPr id="88116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8117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8118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 dirty="0" err="1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Bilangan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Logik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 (Boolean)</a:t>
              </a:r>
            </a:p>
          </p:txBody>
        </p:sp>
        <p:sp>
          <p:nvSpPr>
            <p:cNvPr id="88119" name="Text Box 55"/>
            <p:cNvSpPr txBox="1">
              <a:spLocks noChangeArrowheads="1"/>
            </p:cNvSpPr>
            <p:nvPr/>
          </p:nvSpPr>
          <p:spPr bwMode="gray">
            <a:xfrm>
              <a:off x="1390" y="1886"/>
              <a:ext cx="19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714482" y="3886208"/>
            <a:ext cx="5653111" cy="685800"/>
            <a:chOff x="1296" y="1824"/>
            <a:chExt cx="2976" cy="432"/>
          </a:xfrm>
          <a:solidFill>
            <a:srgbClr val="00B0F0"/>
          </a:solidFill>
        </p:grpSpPr>
        <p:sp>
          <p:nvSpPr>
            <p:cNvPr id="88121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8122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8123" name="Text Box 59"/>
            <p:cNvSpPr txBox="1">
              <a:spLocks noChangeArrowheads="1"/>
            </p:cNvSpPr>
            <p:nvPr/>
          </p:nvSpPr>
          <p:spPr bwMode="gray">
            <a:xfrm>
              <a:off x="1774" y="1934"/>
              <a:ext cx="2088" cy="252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000" b="1" dirty="0" err="1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Karakter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 (Char)</a:t>
              </a:r>
            </a:p>
          </p:txBody>
        </p:sp>
        <p:sp>
          <p:nvSpPr>
            <p:cNvPr id="88124" name="Text Box 60"/>
            <p:cNvSpPr txBox="1">
              <a:spLocks noChangeArrowheads="1"/>
            </p:cNvSpPr>
            <p:nvPr/>
          </p:nvSpPr>
          <p:spPr bwMode="gray">
            <a:xfrm>
              <a:off x="1390" y="1886"/>
              <a:ext cx="193" cy="252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4</a:t>
              </a:r>
            </a:p>
          </p:txBody>
        </p:sp>
      </p:grpSp>
      <p:pic>
        <p:nvPicPr>
          <p:cNvPr id="25" name="Picture 24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96" y="142853"/>
            <a:ext cx="541976" cy="49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205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88" y="152402"/>
            <a:ext cx="6933456" cy="563563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76328"/>
            <a:ext cx="8856984" cy="524827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0" kern="12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en-US" kern="1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BILANGAN BULAT (INTEGER)</a:t>
            </a:r>
          </a:p>
          <a:p>
            <a:pPr marL="628635" indent="-284156">
              <a:spcBef>
                <a:spcPts val="0"/>
              </a:spcBef>
              <a:buFontTx/>
              <a:buChar char="-"/>
              <a:tabLst>
                <a:tab pos="628635" algn="l"/>
              </a:tabLst>
            </a:pPr>
            <a:r>
              <a:rPr 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</a:t>
            </a:r>
            <a:r>
              <a:rPr lang="en-US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Aritmatika</a:t>
            </a:r>
            <a:r>
              <a:rPr 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+, -, /, *, </a:t>
            </a:r>
            <a:r>
              <a:rPr lang="en-US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sqr</a:t>
            </a:r>
            <a:r>
              <a:rPr 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sqrt</a:t>
            </a:r>
            <a:r>
              <a:rPr 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mod, div, ^</a:t>
            </a:r>
          </a:p>
          <a:p>
            <a:pPr marL="344479" indent="0">
              <a:spcBef>
                <a:spcPts val="0"/>
              </a:spcBef>
              <a:buFontTx/>
              <a:buChar char="-"/>
            </a:pPr>
            <a:r>
              <a:rPr 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Operator </a:t>
            </a:r>
            <a:r>
              <a:rPr lang="en-US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Relasional</a:t>
            </a:r>
            <a:r>
              <a:rPr 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&lt;, &gt;, ≤, ≥, =, ≠</a:t>
            </a:r>
          </a:p>
          <a:p>
            <a:pPr>
              <a:spcBef>
                <a:spcPts val="0"/>
              </a:spcBef>
              <a:buNone/>
            </a:pPr>
            <a:r>
              <a:rPr lang="en-US" b="0" kern="12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kern="1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BILANGAN PECAHAN (REAL</a:t>
            </a:r>
            <a:r>
              <a:rPr lang="en-US" b="0" kern="1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4479" indent="0">
              <a:spcBef>
                <a:spcPts val="0"/>
              </a:spcBef>
              <a:buFontTx/>
              <a:buChar char="-"/>
            </a:pPr>
            <a:r>
              <a:rPr lang="en-US" b="0" kern="12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</a:t>
            </a:r>
            <a:r>
              <a:rPr lang="en-US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Aritmatika</a:t>
            </a:r>
            <a:endParaRPr lang="en-US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479" indent="0">
              <a:spcBef>
                <a:spcPts val="0"/>
              </a:spcBef>
              <a:buFontTx/>
              <a:buChar char="-"/>
            </a:pPr>
            <a:r>
              <a:rPr 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Operator </a:t>
            </a:r>
            <a:r>
              <a:rPr lang="en-US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Relasional</a:t>
            </a:r>
            <a:endParaRPr lang="en-US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0" kern="12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kern="1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BILANGAN LOGIK (BOOLEAN)</a:t>
            </a:r>
          </a:p>
          <a:p>
            <a:pPr marL="404803" indent="0">
              <a:spcBef>
                <a:spcPts val="0"/>
              </a:spcBef>
              <a:buNone/>
            </a:pPr>
            <a:r>
              <a:rPr 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</a:t>
            </a:r>
            <a:r>
              <a:rPr lang="en-US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Logika</a:t>
            </a:r>
            <a:r>
              <a:rPr 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and, or, not, </a:t>
            </a:r>
            <a:r>
              <a:rPr lang="en-US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endParaRPr lang="en-US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0" kern="12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kern="1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KARAKTER (CHAR)</a:t>
            </a:r>
          </a:p>
          <a:p>
            <a:pPr marL="344479" indent="0">
              <a:spcBef>
                <a:spcPts val="0"/>
              </a:spcBef>
              <a:buNone/>
            </a:pPr>
            <a:r>
              <a:rPr 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</a:t>
            </a:r>
            <a:r>
              <a:rPr lang="en-US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Penggabungan</a:t>
            </a:r>
            <a:r>
              <a:rPr 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</a:t>
            </a:r>
            <a:r>
              <a:rPr 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: +</a:t>
            </a:r>
            <a:endParaRPr lang="id-ID" dirty="0" smtClean="0">
              <a:solidFill>
                <a:schemeClr val="tx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567488"/>
            <a:ext cx="2438400" cy="214312"/>
          </a:xfrm>
        </p:spPr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4" y="6572274"/>
            <a:ext cx="3619496" cy="220641"/>
          </a:xfrm>
        </p:spPr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pic>
        <p:nvPicPr>
          <p:cNvPr id="11" name="Picture 10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96" y="142853"/>
            <a:ext cx="541976" cy="497091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4" y="6572274"/>
            <a:ext cx="3619496" cy="220641"/>
          </a:xfrm>
        </p:spPr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57" y="116632"/>
            <a:ext cx="7270519" cy="563563"/>
          </a:xfrm>
        </p:spPr>
        <p:txBody>
          <a:bodyPr/>
          <a:lstStyle/>
          <a:p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Tipe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Data 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Bentukan</a:t>
            </a:r>
            <a:endParaRPr 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3155" y="1268760"/>
            <a:ext cx="5704438" cy="685800"/>
            <a:chOff x="1663155" y="1268760"/>
            <a:chExt cx="5704438" cy="685800"/>
          </a:xfrm>
        </p:grpSpPr>
        <p:sp>
          <p:nvSpPr>
            <p:cNvPr id="88106" name="AutoShape 42"/>
            <p:cNvSpPr>
              <a:spLocks noChangeArrowheads="1"/>
            </p:cNvSpPr>
            <p:nvPr/>
          </p:nvSpPr>
          <p:spPr bwMode="gray">
            <a:xfrm>
              <a:off x="2170378" y="1433503"/>
              <a:ext cx="5197215" cy="4572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b="1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8107" name="AutoShape 43"/>
            <p:cNvSpPr>
              <a:spLocks noChangeArrowheads="1"/>
            </p:cNvSpPr>
            <p:nvPr/>
          </p:nvSpPr>
          <p:spPr bwMode="gray">
            <a:xfrm>
              <a:off x="1663155" y="1268760"/>
              <a:ext cx="820613" cy="685800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b="1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8108" name="Text Box 44"/>
            <p:cNvSpPr txBox="1">
              <a:spLocks noChangeArrowheads="1"/>
            </p:cNvSpPr>
            <p:nvPr/>
          </p:nvSpPr>
          <p:spPr bwMode="gray">
            <a:xfrm>
              <a:off x="2690860" y="1489065"/>
              <a:ext cx="3856120" cy="400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+mn-lt"/>
                  <a:cs typeface="Arial" panose="020B0604020202020204" pitchFamily="34" charset="0"/>
                </a:rPr>
                <a:t>String</a:t>
              </a:r>
            </a:p>
          </p:txBody>
        </p:sp>
        <p:sp>
          <p:nvSpPr>
            <p:cNvPr id="88109" name="Text Box 45"/>
            <p:cNvSpPr txBox="1">
              <a:spLocks noChangeArrowheads="1"/>
            </p:cNvSpPr>
            <p:nvPr/>
          </p:nvSpPr>
          <p:spPr bwMode="gray">
            <a:xfrm>
              <a:off x="1894546" y="1412865"/>
              <a:ext cx="367409" cy="400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+mn-lt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1714482" y="2171696"/>
            <a:ext cx="5653111" cy="685800"/>
            <a:chOff x="1296" y="1824"/>
            <a:chExt cx="2976" cy="432"/>
          </a:xfrm>
        </p:grpSpPr>
        <p:sp>
          <p:nvSpPr>
            <p:cNvPr id="88111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b="1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8112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b="1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8113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+mn-lt"/>
                  <a:cs typeface="Arial" panose="020B0604020202020204" pitchFamily="34" charset="0"/>
                </a:rPr>
                <a:t>Array (</a:t>
              </a:r>
              <a:r>
                <a:rPr lang="en-US" sz="2000" b="1" dirty="0" err="1">
                  <a:latin typeface="+mn-lt"/>
                  <a:cs typeface="Arial" panose="020B0604020202020204" pitchFamily="34" charset="0"/>
                </a:rPr>
                <a:t>Larik</a:t>
              </a:r>
              <a:r>
                <a:rPr lang="en-US" sz="2000" b="1" dirty="0">
                  <a:latin typeface="+mn-lt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88114" name="Text Box 50"/>
            <p:cNvSpPr txBox="1">
              <a:spLocks noChangeArrowheads="1"/>
            </p:cNvSpPr>
            <p:nvPr/>
          </p:nvSpPr>
          <p:spPr bwMode="gray">
            <a:xfrm>
              <a:off x="1391" y="1886"/>
              <a:ext cx="19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+mn-lt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714482" y="3028952"/>
            <a:ext cx="5653111" cy="685800"/>
            <a:chOff x="1296" y="1824"/>
            <a:chExt cx="2976" cy="432"/>
          </a:xfrm>
        </p:grpSpPr>
        <p:sp>
          <p:nvSpPr>
            <p:cNvPr id="88116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b="1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8117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b="1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8118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+mn-lt"/>
                  <a:cs typeface="Arial" panose="020B0604020202020204" pitchFamily="34" charset="0"/>
                </a:rPr>
                <a:t>Record (</a:t>
              </a:r>
              <a:r>
                <a:rPr lang="en-US" sz="2000" b="1" dirty="0" err="1">
                  <a:latin typeface="+mn-lt"/>
                  <a:cs typeface="Arial" panose="020B0604020202020204" pitchFamily="34" charset="0"/>
                </a:rPr>
                <a:t>Rekaman</a:t>
              </a:r>
              <a:r>
                <a:rPr lang="en-US" sz="2000" b="1" dirty="0">
                  <a:latin typeface="+mn-lt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88119" name="Text Box 55"/>
            <p:cNvSpPr txBox="1">
              <a:spLocks noChangeArrowheads="1"/>
            </p:cNvSpPr>
            <p:nvPr/>
          </p:nvSpPr>
          <p:spPr bwMode="gray">
            <a:xfrm>
              <a:off x="1391" y="1886"/>
              <a:ext cx="19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+mn-lt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714482" y="3886208"/>
            <a:ext cx="5653111" cy="685800"/>
            <a:chOff x="1296" y="1824"/>
            <a:chExt cx="2976" cy="432"/>
          </a:xfrm>
        </p:grpSpPr>
        <p:sp>
          <p:nvSpPr>
            <p:cNvPr id="88121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b="1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8122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b="1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8123" name="Text Box 5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3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+mn-lt"/>
                  <a:cs typeface="Arial" panose="020B0604020202020204" pitchFamily="34" charset="0"/>
                </a:rPr>
                <a:t>File</a:t>
              </a:r>
            </a:p>
          </p:txBody>
        </p:sp>
        <p:sp>
          <p:nvSpPr>
            <p:cNvPr id="88124" name="Text Box 60"/>
            <p:cNvSpPr txBox="1">
              <a:spLocks noChangeArrowheads="1"/>
            </p:cNvSpPr>
            <p:nvPr/>
          </p:nvSpPr>
          <p:spPr bwMode="gray">
            <a:xfrm>
              <a:off x="1391" y="1886"/>
              <a:ext cx="19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+mn-lt"/>
                  <a:cs typeface="Arial" panose="020B0604020202020204" pitchFamily="34" charset="0"/>
                </a:rPr>
                <a:t>4</a:t>
              </a:r>
            </a:p>
          </p:txBody>
        </p:sp>
      </p:grpSp>
      <p:pic>
        <p:nvPicPr>
          <p:cNvPr id="25" name="Picture 24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96" y="142853"/>
            <a:ext cx="541976" cy="497091"/>
          </a:xfrm>
          <a:prstGeom prst="rect">
            <a:avLst/>
          </a:prstGeom>
        </p:spPr>
      </p:pic>
      <p:grpSp>
        <p:nvGrpSpPr>
          <p:cNvPr id="26" name="Group 41"/>
          <p:cNvGrpSpPr>
            <a:grpSpLocks/>
          </p:cNvGrpSpPr>
          <p:nvPr/>
        </p:nvGrpSpPr>
        <p:grpSpPr bwMode="auto">
          <a:xfrm>
            <a:off x="1714482" y="4786323"/>
            <a:ext cx="5653111" cy="685800"/>
            <a:chOff x="1296" y="1824"/>
            <a:chExt cx="2976" cy="432"/>
          </a:xfrm>
          <a:solidFill>
            <a:srgbClr val="D60093"/>
          </a:solidFill>
        </p:grpSpPr>
        <p:sp>
          <p:nvSpPr>
            <p:cNvPr id="27" name="AutoShape 4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b="1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8" name="AutoShape 4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FF33CC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b="1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9" name="Text Box 4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+mn-lt"/>
                  <a:cs typeface="Arial" panose="020B0604020202020204" pitchFamily="34" charset="0"/>
                </a:rPr>
                <a:t>Pointer (</a:t>
              </a:r>
              <a:r>
                <a:rPr lang="en-US" sz="2000" b="1" dirty="0" err="1">
                  <a:latin typeface="+mn-lt"/>
                  <a:cs typeface="Arial" panose="020B0604020202020204" pitchFamily="34" charset="0"/>
                </a:rPr>
                <a:t>Senarai</a:t>
              </a:r>
              <a:r>
                <a:rPr lang="en-US" sz="2000" b="1" dirty="0">
                  <a:latin typeface="+mn-lt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30" name="Text Box 45"/>
            <p:cNvSpPr txBox="1">
              <a:spLocks noChangeArrowheads="1"/>
            </p:cNvSpPr>
            <p:nvPr/>
          </p:nvSpPr>
          <p:spPr bwMode="gray">
            <a:xfrm>
              <a:off x="1391" y="1886"/>
              <a:ext cx="19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+mn-lt"/>
                  <a:cs typeface="Arial" panose="020B060402020202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068047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6714"/>
            <a:ext cx="8511480" cy="524827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Judul</a:t>
            </a:r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endParaRPr lang="en-US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indent="-1028700">
              <a:spcBef>
                <a:spcPts val="0"/>
              </a:spcBef>
              <a:buNone/>
            </a:pP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{I.S. : </a:t>
            </a:r>
            <a:r>
              <a:rPr lang="en-US" b="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diisi</a:t>
            </a: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keadaan</a:t>
            </a: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dieksekusi</a:t>
            </a: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914400" indent="-914400">
              <a:spcBef>
                <a:spcPts val="0"/>
              </a:spcBef>
              <a:buNone/>
            </a:pP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{F.S.: </a:t>
            </a:r>
            <a:r>
              <a:rPr lang="en-US" b="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diisi</a:t>
            </a: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keadaan</a:t>
            </a: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akhir</a:t>
            </a: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dieksekusi</a:t>
            </a: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b="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Badan</a:t>
            </a:r>
            <a:r>
              <a:rPr lang="en-US" b="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Deklarasi</a:t>
            </a:r>
            <a:r>
              <a:rPr lang="en-US" b="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u="sng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Kamus</a:t>
            </a:r>
            <a:r>
              <a:rPr lang="en-US" b="0" u="sng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63539" indent="1588">
              <a:spcBef>
                <a:spcPts val="0"/>
              </a:spcBef>
              <a:buNone/>
            </a:pP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b="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konstanta</a:t>
            </a: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record </a:t>
            </a:r>
            <a:r>
              <a:rPr lang="en-US" b="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 </a:t>
            </a:r>
            <a:r>
              <a:rPr lang="en-US" b="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beserta</a:t>
            </a: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tipe</a:t>
            </a: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datanya</a:t>
            </a: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63539" indent="1588">
              <a:spcBef>
                <a:spcPts val="0"/>
              </a:spcBef>
              <a:buNone/>
            </a:pPr>
            <a:r>
              <a:rPr lang="en-US" b="0" kern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Dibagi</a:t>
            </a:r>
            <a:r>
              <a:rPr lang="en-US" b="0" kern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tiga</a:t>
            </a:r>
            <a:r>
              <a:rPr lang="en-US" b="0" kern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daerah</a:t>
            </a:r>
            <a:r>
              <a:rPr lang="en-US" b="0" kern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kern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Konstanta</a:t>
            </a:r>
            <a:r>
              <a:rPr lang="en-US" b="0" kern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kern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Tipe</a:t>
            </a:r>
            <a:r>
              <a:rPr lang="en-US" b="0" kern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buatan</a:t>
            </a:r>
            <a:r>
              <a:rPr lang="en-US" b="0" kern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b="0" kern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b="0" kern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b="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Badan</a:t>
            </a:r>
            <a:r>
              <a:rPr lang="en-US" b="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b="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u="sng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Algoritma</a:t>
            </a:r>
            <a:r>
              <a:rPr lang="en-US" b="0" u="sng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</a:t>
            </a:r>
          </a:p>
          <a:p>
            <a:pPr marL="465127" indent="0">
              <a:spcBef>
                <a:spcPts val="0"/>
              </a:spcBef>
              <a:buNone/>
            </a:pP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</a:t>
            </a:r>
            <a:r>
              <a:rPr lang="en-US" b="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aksi-aksi</a:t>
            </a:r>
            <a:r>
              <a:rPr lang="en-US" b="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/statements (IPO)}</a:t>
            </a:r>
            <a:endParaRPr lang="en-US" b="0" kern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31440" y="6896"/>
            <a:ext cx="8001000" cy="6858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Aturan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Penulisan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endParaRPr lang="id-ID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567488"/>
            <a:ext cx="2438400" cy="214312"/>
          </a:xfrm>
        </p:spPr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4" y="6572274"/>
            <a:ext cx="3619496" cy="220641"/>
          </a:xfrm>
        </p:spPr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pic>
        <p:nvPicPr>
          <p:cNvPr id="13" name="Picture 12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96" y="142853"/>
            <a:ext cx="541976" cy="49709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96" y="152402"/>
            <a:ext cx="6739149" cy="563563"/>
          </a:xfrm>
        </p:spPr>
        <p:txBody>
          <a:bodyPr/>
          <a:lstStyle/>
          <a:p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Aturan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Pemberian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Nama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76325"/>
            <a:ext cx="8784976" cy="5248275"/>
          </a:xfrm>
        </p:spPr>
        <p:txBody>
          <a:bodyPr/>
          <a:lstStyle/>
          <a:p>
            <a:pPr marL="514338" indent="-514338">
              <a:buNone/>
            </a:pP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1. </a:t>
            </a:r>
            <a:r>
              <a:rPr 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Harus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diawali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dengan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huruf</a:t>
            </a:r>
            <a:endParaRPr 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514350" indent="0">
              <a:buNone/>
            </a:pPr>
            <a:r>
              <a:rPr 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: 2angka 	       	 angka2 </a:t>
            </a:r>
          </a:p>
          <a:p>
            <a:pPr marL="514338" indent="-514338">
              <a:buNone/>
            </a:pP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2. </a:t>
            </a:r>
            <a:r>
              <a:rPr 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Tidak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boleh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menggunakan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spasi</a:t>
            </a:r>
            <a:endParaRPr 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0">
              <a:buNone/>
            </a:pPr>
            <a:r>
              <a:rPr 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: </a:t>
            </a:r>
            <a:r>
              <a:rPr 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angka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2      	 angka2 </a:t>
            </a:r>
          </a:p>
          <a:p>
            <a:pPr marL="457200" indent="-457200">
              <a:buNone/>
            </a:pP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3. </a:t>
            </a:r>
            <a:r>
              <a:rPr 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Tidak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boleh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menggunakan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simbol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khusus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kecuali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tanda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“_” (</a:t>
            </a:r>
            <a:r>
              <a:rPr lang="en-US" i="1" dirty="0" smtClean="0">
                <a:solidFill>
                  <a:schemeClr val="tx1"/>
                </a:solidFill>
                <a:cs typeface="Arial" panose="020B0604020202020204" pitchFamily="34" charset="0"/>
              </a:rPr>
              <a:t>underscore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  <a:p>
            <a:pPr marL="457200" indent="0">
              <a:buNone/>
            </a:pPr>
            <a:r>
              <a:rPr 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: rata-rata 		</a:t>
            </a:r>
            <a:r>
              <a:rPr 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rata_rata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  <a:p>
            <a:pPr marL="514338" indent="-514338">
              <a:buNone/>
            </a:pP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4. </a:t>
            </a:r>
            <a:r>
              <a:rPr 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Harus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interpretatif</a:t>
            </a:r>
            <a:r>
              <a:rPr lang="en-US" i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sesuai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endParaRPr lang="en-US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white">
          <a:xfrm>
            <a:off x="381000" y="6561163"/>
            <a:ext cx="24384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000" dirty="0" err="1">
                <a:solidFill>
                  <a:schemeClr val="bg1"/>
                </a:solidFill>
                <a:latin typeface="+mn-lt"/>
              </a:rPr>
              <a:t>Algoritma</a:t>
            </a:r>
            <a:r>
              <a:rPr lang="en-US" sz="1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+mn-lt"/>
              </a:rPr>
              <a:t>dan</a:t>
            </a:r>
            <a:r>
              <a:rPr lang="en-US" sz="1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+mn-lt"/>
              </a:rPr>
              <a:t>Pemrograman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white">
          <a:xfrm>
            <a:off x="5143504" y="6565949"/>
            <a:ext cx="3619496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Program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Studi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Teknik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Informatika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Picture 9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96" y="142853"/>
            <a:ext cx="541976" cy="4970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67944" y="1615152"/>
            <a:ext cx="144016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salah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30021" y="1625032"/>
            <a:ext cx="170647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benar</a:t>
            </a:r>
            <a:r>
              <a:rPr lang="en-US" sz="28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11960" y="2638639"/>
            <a:ext cx="144016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salah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58013" y="2636912"/>
            <a:ext cx="170647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benar</a:t>
            </a:r>
            <a:r>
              <a:rPr lang="en-US" sz="28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5976" y="4104368"/>
            <a:ext cx="144016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salah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46045" y="4108136"/>
            <a:ext cx="170647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benar</a:t>
            </a:r>
            <a:r>
              <a:rPr lang="en-US" sz="28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152402"/>
            <a:ext cx="7077472" cy="563563"/>
          </a:xfrm>
        </p:spPr>
        <p:txBody>
          <a:bodyPr/>
          <a:lstStyle/>
          <a:p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Perintah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Input/Output</a:t>
            </a:r>
            <a:endParaRPr lang="en-US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1" y="836714"/>
            <a:ext cx="8501123" cy="5248275"/>
          </a:xfrm>
        </p:spPr>
        <p:txBody>
          <a:bodyPr/>
          <a:lstStyle/>
          <a:p>
            <a:pPr>
              <a:buNone/>
            </a:pPr>
            <a:r>
              <a:rPr lang="en-US" u="sng" dirty="0" err="1">
                <a:solidFill>
                  <a:schemeClr val="tx1"/>
                </a:solidFill>
                <a:cs typeface="Arial" panose="020B0604020202020204" pitchFamily="34" charset="0"/>
              </a:rPr>
              <a:t>Perintah</a:t>
            </a:r>
            <a:r>
              <a:rPr lang="en-US" u="sng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u="sng" dirty="0" err="1">
                <a:solidFill>
                  <a:schemeClr val="tx1"/>
                </a:solidFill>
                <a:cs typeface="Arial" panose="020B0604020202020204" pitchFamily="34" charset="0"/>
              </a:rPr>
              <a:t>Memasukkan</a:t>
            </a:r>
            <a:r>
              <a:rPr lang="en-US" u="sng" dirty="0">
                <a:solidFill>
                  <a:schemeClr val="tx1"/>
                </a:solidFill>
                <a:cs typeface="Arial" panose="020B0604020202020204" pitchFamily="34" charset="0"/>
              </a:rPr>
              <a:t> data</a:t>
            </a:r>
          </a:p>
          <a:p>
            <a:pPr marL="514338" indent="-514338">
              <a:buNone/>
            </a:pP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1.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Langsung</a:t>
            </a:r>
            <a:endParaRPr lang="en-US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441314" indent="1588">
              <a:buNone/>
            </a:pPr>
            <a:r>
              <a:rPr lang="en-US" b="0" dirty="0" err="1">
                <a:solidFill>
                  <a:schemeClr val="tx1"/>
                </a:solidFill>
                <a:cs typeface="Arial" panose="020B0604020202020204" pitchFamily="34" charset="0"/>
              </a:rPr>
              <a:t>Langsung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cs typeface="Arial" panose="020B0604020202020204" pitchFamily="34" charset="0"/>
              </a:rPr>
              <a:t>dimasukan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cs typeface="Arial" panose="020B0604020202020204" pitchFamily="34" charset="0"/>
              </a:rPr>
              <a:t>ke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cs typeface="Arial" panose="020B0604020202020204" pitchFamily="34" charset="0"/>
              </a:rPr>
              <a:t>dalam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cs typeface="Arial" panose="020B0604020202020204" pitchFamily="34" charset="0"/>
              </a:rPr>
              <a:t>sebuah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cs typeface="Arial" panose="020B0604020202020204" pitchFamily="34" charset="0"/>
              </a:rPr>
              <a:t>variabel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b="0" dirty="0" err="1">
                <a:solidFill>
                  <a:schemeClr val="tx1"/>
                </a:solidFill>
                <a:cs typeface="Arial" panose="020B0604020202020204" pitchFamily="34" charset="0"/>
              </a:rPr>
              <a:t>menggunakan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cs typeface="Arial" panose="020B0604020202020204" pitchFamily="34" charset="0"/>
              </a:rPr>
              <a:t>tanda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 “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  <a:sym typeface="Wingdings" pitchFamily="2" charset="2"/>
              </a:rPr>
              <a:t>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  <a:sym typeface="Wingdings" pitchFamily="2" charset="2"/>
              </a:rPr>
              <a:t>”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514338" indent="-514338">
              <a:buNone/>
            </a:pP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2.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Tidak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Langsung</a:t>
            </a:r>
            <a:endParaRPr lang="en-US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442902" indent="0">
              <a:buNone/>
            </a:pPr>
            <a:r>
              <a:rPr lang="en-US" b="0" dirty="0" err="1">
                <a:solidFill>
                  <a:schemeClr val="tx1"/>
                </a:solidFill>
                <a:cs typeface="Arial" panose="020B0604020202020204" pitchFamily="34" charset="0"/>
              </a:rPr>
              <a:t>Memasukkan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 data </a:t>
            </a:r>
            <a:r>
              <a:rPr lang="en-US" b="0" dirty="0" err="1">
                <a:solidFill>
                  <a:schemeClr val="tx1"/>
                </a:solidFill>
                <a:cs typeface="Arial" panose="020B0604020202020204" pitchFamily="34" charset="0"/>
              </a:rPr>
              <a:t>oleh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 user, </a:t>
            </a:r>
            <a:r>
              <a:rPr lang="en-US" b="0" dirty="0" err="1">
                <a:solidFill>
                  <a:schemeClr val="tx1"/>
                </a:solidFill>
                <a:cs typeface="Arial" panose="020B0604020202020204" pitchFamily="34" charset="0"/>
              </a:rPr>
              <a:t>menggunakan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cs typeface="Arial" panose="020B0604020202020204" pitchFamily="34" charset="0"/>
              </a:rPr>
              <a:t>perintah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 : </a:t>
            </a:r>
            <a:r>
              <a:rPr lang="en-US" u="sng" dirty="0">
                <a:solidFill>
                  <a:schemeClr val="tx1"/>
                </a:solidFill>
                <a:cs typeface="Arial" panose="020B0604020202020204" pitchFamily="34" charset="0"/>
              </a:rPr>
              <a:t>Input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cs typeface="Arial" panose="020B0604020202020204" pitchFamily="34" charset="0"/>
              </a:rPr>
              <a:t>nama_var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  <a:p>
            <a:pPr marL="514338" indent="-514338">
              <a:buNone/>
            </a:pPr>
            <a:r>
              <a:rPr lang="en-US" u="sng" dirty="0" err="1">
                <a:solidFill>
                  <a:schemeClr val="tx1"/>
                </a:solidFill>
                <a:cs typeface="Arial" panose="020B0604020202020204" pitchFamily="34" charset="0"/>
              </a:rPr>
              <a:t>Perintah</a:t>
            </a:r>
            <a:r>
              <a:rPr lang="en-US" u="sng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u="sng" dirty="0" err="1">
                <a:solidFill>
                  <a:schemeClr val="tx1"/>
                </a:solidFill>
                <a:cs typeface="Arial" panose="020B0604020202020204" pitchFamily="34" charset="0"/>
              </a:rPr>
              <a:t>Menampilkan</a:t>
            </a:r>
            <a:r>
              <a:rPr lang="en-US" u="sng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u="sng" dirty="0" err="1">
                <a:solidFill>
                  <a:schemeClr val="tx1"/>
                </a:solidFill>
                <a:cs typeface="Arial" panose="020B0604020202020204" pitchFamily="34" charset="0"/>
              </a:rPr>
              <a:t>ke</a:t>
            </a:r>
            <a:r>
              <a:rPr lang="en-US" u="sng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u="sng" dirty="0" err="1">
                <a:solidFill>
                  <a:schemeClr val="tx1"/>
                </a:solidFill>
                <a:cs typeface="Arial" panose="020B0604020202020204" pitchFamily="34" charset="0"/>
              </a:rPr>
              <a:t>layar</a:t>
            </a:r>
            <a:endParaRPr lang="en-US" u="sng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514338" indent="-514338">
              <a:buNone/>
            </a:pPr>
            <a:r>
              <a:rPr lang="en-US" b="0" dirty="0" err="1">
                <a:solidFill>
                  <a:schemeClr val="tx1"/>
                </a:solidFill>
                <a:cs typeface="Arial" panose="020B0604020202020204" pitchFamily="34" charset="0"/>
              </a:rPr>
              <a:t>Menggunakan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cs typeface="Arial" panose="020B0604020202020204" pitchFamily="34" charset="0"/>
              </a:rPr>
              <a:t>perintah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 : </a:t>
            </a:r>
            <a:r>
              <a:rPr lang="en-US" u="sng" dirty="0">
                <a:solidFill>
                  <a:schemeClr val="tx1"/>
                </a:solidFill>
                <a:cs typeface="Arial" panose="020B0604020202020204" pitchFamily="34" charset="0"/>
              </a:rPr>
              <a:t>Output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cs typeface="Arial" panose="020B0604020202020204" pitchFamily="34" charset="0"/>
              </a:rPr>
              <a:t>nama_var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Date Placeholder 3"/>
          <p:cNvSpPr txBox="1">
            <a:spLocks/>
          </p:cNvSpPr>
          <p:nvPr/>
        </p:nvSpPr>
        <p:spPr bwMode="white">
          <a:xfrm>
            <a:off x="381000" y="6561163"/>
            <a:ext cx="24384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000" dirty="0" err="1">
                <a:solidFill>
                  <a:schemeClr val="bg1"/>
                </a:solidFill>
                <a:latin typeface="+mn-lt"/>
              </a:rPr>
              <a:t>Algoritma</a:t>
            </a:r>
            <a:r>
              <a:rPr lang="en-US" sz="1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+mn-lt"/>
              </a:rPr>
              <a:t>dan</a:t>
            </a:r>
            <a:r>
              <a:rPr lang="en-US" sz="1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+mn-lt"/>
              </a:rPr>
              <a:t>Pemrograman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white">
          <a:xfrm>
            <a:off x="5143504" y="6565949"/>
            <a:ext cx="3619496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Program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Studi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Teknik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Informatika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10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96" y="142853"/>
            <a:ext cx="541976" cy="497091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2"/>
            <a:ext cx="8784976" cy="5248275"/>
          </a:xfrm>
          <a:ln w="38100">
            <a:solidFill>
              <a:srgbClr val="00B050"/>
            </a:solidFill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endPara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Menjumlahkan_dua_buah_angka</a:t>
            </a:r>
            <a:endParaRPr lang="en-US" sz="2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spcBef>
                <a:spcPts val="0"/>
              </a:spcBef>
              <a:buNone/>
            </a:pPr>
            <a:r>
              <a:rPr lang="en-US" sz="200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{I.S. : </a:t>
            </a:r>
            <a:r>
              <a:rPr lang="en-US" sz="200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US" sz="200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harga</a:t>
            </a:r>
            <a:r>
              <a:rPr lang="en-US" sz="200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00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200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Angka1 = 5 </a:t>
            </a:r>
            <a:r>
              <a:rPr lang="en-US" sz="200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200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Angka2 = 2 </a:t>
            </a:r>
            <a:r>
              <a:rPr lang="en-US" sz="200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bertipe</a:t>
            </a:r>
            <a:r>
              <a:rPr lang="en-US" sz="200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bilangan</a:t>
            </a:r>
            <a:r>
              <a:rPr lang="en-US" sz="200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bulat</a:t>
            </a:r>
            <a:r>
              <a:rPr lang="en-US" sz="200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200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{F.S.: </a:t>
            </a:r>
            <a:r>
              <a:rPr lang="en-US" sz="200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sz="200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200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penjumlahan</a:t>
            </a:r>
            <a:r>
              <a:rPr lang="en-US" sz="2000" kern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000" kern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sz="2000" u="sng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u="sng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Kamus</a:t>
            </a:r>
            <a:r>
              <a:rPr lang="en-US" sz="2000" u="sng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63539" indent="1588">
              <a:spcBef>
                <a:spcPts val="0"/>
              </a:spcBef>
              <a:buNone/>
            </a:pPr>
            <a:r>
              <a:rPr lang="en-US" sz="2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ngka1, Angka2, </a:t>
            </a:r>
            <a:r>
              <a:rPr lang="en-US" sz="20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asil</a:t>
            </a:r>
            <a:r>
              <a: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000" u="sng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</a:p>
          <a:p>
            <a:pPr marL="463539" indent="1588">
              <a:spcBef>
                <a:spcPts val="0"/>
              </a:spcBef>
              <a:buNone/>
            </a:pPr>
            <a:endParaRPr lang="en-US" sz="2000" u="sng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u="sng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Algoritma</a:t>
            </a:r>
            <a:r>
              <a:rPr lang="en-US" sz="2000" u="sng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</a:t>
            </a:r>
          </a:p>
          <a:p>
            <a:pPr marL="465127" indent="0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Angka1  5</a:t>
            </a:r>
          </a:p>
          <a:p>
            <a:pPr marL="465127" indent="0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Angka2  2</a:t>
            </a:r>
            <a:endPara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465127" indent="0">
              <a:spcBef>
                <a:spcPts val="0"/>
              </a:spcBef>
              <a:buNone/>
            </a:pPr>
            <a:r>
              <a:rPr lang="en-US" sz="2000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Hasil</a:t>
            </a:r>
            <a:r>
              <a: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 Angka1 + Angka2</a:t>
            </a:r>
          </a:p>
          <a:p>
            <a:pPr marL="465127" indent="0">
              <a:spcBef>
                <a:spcPts val="0"/>
              </a:spcBef>
              <a:buNone/>
            </a:pPr>
            <a:r>
              <a:rPr lang="en-US" sz="2000" u="sng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O</a:t>
            </a:r>
            <a:r>
              <a:rPr lang="en-US" sz="2000" u="sng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utput</a:t>
            </a:r>
            <a:r>
              <a: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</a:t>
            </a:r>
            <a:r>
              <a:rPr lang="en-US" sz="2000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Hasil</a:t>
            </a:r>
            <a:r>
              <a: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  <a:endParaRPr lang="en-US" sz="2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white">
          <a:xfrm>
            <a:off x="428596" y="44624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3600" b="1" kern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3600" b="1" kern="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Contoh</a:t>
            </a:r>
            <a:r>
              <a:rPr lang="en-US" sz="3600" b="1" kern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3600" b="1" kern="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Masukkan</a:t>
            </a:r>
            <a:r>
              <a:rPr lang="en-US" sz="3600" b="1" kern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3600" b="1" kern="0" dirty="0" err="1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Secara</a:t>
            </a:r>
            <a:r>
              <a:rPr lang="en-US" sz="3600" b="1" kern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3600" b="1" kern="0" dirty="0" err="1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Langsung</a:t>
            </a:r>
            <a:endParaRPr lang="id-ID" sz="3600" b="1" kern="0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567488"/>
            <a:ext cx="2438400" cy="214312"/>
          </a:xfrm>
        </p:spPr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4" y="6572274"/>
            <a:ext cx="3619496" cy="220641"/>
          </a:xfrm>
        </p:spPr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pic>
        <p:nvPicPr>
          <p:cNvPr id="9" name="Picture 8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96" y="142853"/>
            <a:ext cx="541976" cy="49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358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Abstrak Black">
  <a:themeElements>
    <a:clrScheme name="sample 3">
      <a:dk1>
        <a:srgbClr val="000000"/>
      </a:dk1>
      <a:lt1>
        <a:srgbClr val="FFFFFF"/>
      </a:lt1>
      <a:dk2>
        <a:srgbClr val="1B4E63"/>
      </a:dk2>
      <a:lt2>
        <a:srgbClr val="DDDDDD"/>
      </a:lt2>
      <a:accent1>
        <a:srgbClr val="328C83"/>
      </a:accent1>
      <a:accent2>
        <a:srgbClr val="DC8300"/>
      </a:accent2>
      <a:accent3>
        <a:srgbClr val="FFFFFF"/>
      </a:accent3>
      <a:accent4>
        <a:srgbClr val="000000"/>
      </a:accent4>
      <a:accent5>
        <a:srgbClr val="ADC5C1"/>
      </a:accent5>
      <a:accent6>
        <a:srgbClr val="C77600"/>
      </a:accent6>
      <a:hlink>
        <a:srgbClr val="9DC03C"/>
      </a:hlink>
      <a:folHlink>
        <a:srgbClr val="2F87D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003399"/>
        </a:dk2>
        <a:lt2>
          <a:srgbClr val="DDDDDD"/>
        </a:lt2>
        <a:accent1>
          <a:srgbClr val="1088C4"/>
        </a:accent1>
        <a:accent2>
          <a:srgbClr val="20A286"/>
        </a:accent2>
        <a:accent3>
          <a:srgbClr val="FFFFFF"/>
        </a:accent3>
        <a:accent4>
          <a:srgbClr val="000056"/>
        </a:accent4>
        <a:accent5>
          <a:srgbClr val="AAC3DE"/>
        </a:accent5>
        <a:accent6>
          <a:srgbClr val="1C9279"/>
        </a:accent6>
        <a:hlink>
          <a:srgbClr val="9999FF"/>
        </a:hlink>
        <a:folHlink>
          <a:srgbClr val="D578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10B66"/>
        </a:dk1>
        <a:lt1>
          <a:srgbClr val="FFFFFF"/>
        </a:lt1>
        <a:dk2>
          <a:srgbClr val="8D4FBB"/>
        </a:dk2>
        <a:lt2>
          <a:srgbClr val="B2B2B2"/>
        </a:lt2>
        <a:accent1>
          <a:srgbClr val="1263B4"/>
        </a:accent1>
        <a:accent2>
          <a:srgbClr val="6BC394"/>
        </a:accent2>
        <a:accent3>
          <a:srgbClr val="FFFFFF"/>
        </a:accent3>
        <a:accent4>
          <a:srgbClr val="1B0856"/>
        </a:accent4>
        <a:accent5>
          <a:srgbClr val="AAB7D6"/>
        </a:accent5>
        <a:accent6>
          <a:srgbClr val="60B086"/>
        </a:accent6>
        <a:hlink>
          <a:srgbClr val="ABAE3E"/>
        </a:hlink>
        <a:folHlink>
          <a:srgbClr val="66B6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1B4E63"/>
        </a:dk2>
        <a:lt2>
          <a:srgbClr val="DDDDDD"/>
        </a:lt2>
        <a:accent1>
          <a:srgbClr val="328C83"/>
        </a:accent1>
        <a:accent2>
          <a:srgbClr val="DC8300"/>
        </a:accent2>
        <a:accent3>
          <a:srgbClr val="FFFFFF"/>
        </a:accent3>
        <a:accent4>
          <a:srgbClr val="000000"/>
        </a:accent4>
        <a:accent5>
          <a:srgbClr val="ADC5C1"/>
        </a:accent5>
        <a:accent6>
          <a:srgbClr val="C77600"/>
        </a:accent6>
        <a:hlink>
          <a:srgbClr val="9DC03C"/>
        </a:hlink>
        <a:folHlink>
          <a:srgbClr val="2F87D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Abstrak Black</Template>
  <TotalTime>3903</TotalTime>
  <Words>512</Words>
  <Application>Microsoft Office PowerPoint</Application>
  <PresentationFormat>On-screen Show (4:3)</PresentationFormat>
  <Paragraphs>117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Verdana</vt:lpstr>
      <vt:lpstr>Wingdings</vt:lpstr>
      <vt:lpstr>Abstrak Black</vt:lpstr>
      <vt:lpstr>Image</vt:lpstr>
      <vt:lpstr>ALGORITMA DAN STRUKTUR DATA 1 Tipe Data  Tim Algoritma dan Syruktur Data 1 IF</vt:lpstr>
      <vt:lpstr>Kategori Tipe Data</vt:lpstr>
      <vt:lpstr>Tipe Data Dasar</vt:lpstr>
      <vt:lpstr>Operator</vt:lpstr>
      <vt:lpstr>Tipe Data  Bentukan</vt:lpstr>
      <vt:lpstr> Aturan Penulisan Algoritma</vt:lpstr>
      <vt:lpstr>Aturan Pemberian Nama</vt:lpstr>
      <vt:lpstr>Perintah Input/Output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 Silabus</dc:title>
  <dc:creator>DosenIF-1</dc:creator>
  <cp:lastModifiedBy>A455LF-WIN10</cp:lastModifiedBy>
  <cp:revision>126</cp:revision>
  <dcterms:created xsi:type="dcterms:W3CDTF">2012-09-16T07:54:25Z</dcterms:created>
  <dcterms:modified xsi:type="dcterms:W3CDTF">2022-10-10T15:04:57Z</dcterms:modified>
</cp:coreProperties>
</file>