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2" r:id="rId4"/>
    <p:sldId id="311" r:id="rId5"/>
    <p:sldId id="323" r:id="rId6"/>
    <p:sldId id="322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000"/>
    <a:srgbClr val="990000"/>
    <a:srgbClr val="7E0000"/>
    <a:srgbClr val="FFAE37"/>
    <a:srgbClr val="CC7900"/>
    <a:srgbClr val="A86400"/>
    <a:srgbClr val="006600"/>
    <a:srgbClr val="000099"/>
    <a:srgbClr val="EAEAE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 varScale="1">
        <p:scale>
          <a:sx n="65" d="100"/>
          <a:sy n="65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BFB8728-9D02-4D5A-8B08-16CAC79E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7C9D-7046-45DF-8EB2-A6D1AEA9F9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4CFC5-6DB8-4ECE-8F53-BBC381F0FE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3175DFDC-9BF0-46AB-A181-A5A3A153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0E7F8-F21A-40AC-93AF-184E2ED2DB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7918C-FA71-4ED3-83BD-87149979D2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4E62-9082-40CB-96D8-7635D10E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4B544-A231-47F6-8F7F-8AC5977C4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BBAD1-B930-41C4-8115-52617F44C7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401B-8C46-4EDC-98E9-1B2364AC5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5D8FD-74FA-4DA5-97DC-0894874F7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DBDB9-6FB8-4178-9417-354DB18C9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8BB34F31-AAF7-4D13-8075-5CD49AEFD0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0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8008" y="3777208"/>
            <a:ext cx="6534472" cy="1524000"/>
          </a:xfrm>
        </p:spPr>
        <p:txBody>
          <a:bodyPr/>
          <a:lstStyle/>
          <a:p>
            <a:pPr algn="ctr"/>
            <a:r>
              <a:rPr lang="en-US" sz="2400" dirty="0" smtClean="0"/>
              <a:t>ALGORITMA DAN STRUKTUR DATA 1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Struktur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Runtunan</a:t>
            </a:r>
            <a:r>
              <a:rPr lang="en-US" sz="4400" dirty="0" smtClean="0">
                <a:solidFill>
                  <a:schemeClr val="accent1"/>
                </a:solidFill>
              </a:rPr>
              <a:t/>
            </a:r>
            <a:br>
              <a:rPr lang="en-US" sz="44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Tim </a:t>
            </a:r>
            <a:r>
              <a:rPr lang="en-US" sz="2000" dirty="0" err="1" smtClean="0">
                <a:solidFill>
                  <a:srgbClr val="FF0000"/>
                </a:solidFill>
              </a:rPr>
              <a:t>Algoritma</a:t>
            </a:r>
            <a:r>
              <a:rPr lang="en-US" sz="2000" dirty="0" smtClean="0">
                <a:solidFill>
                  <a:srgbClr val="FF0000"/>
                </a:solidFill>
              </a:rPr>
              <a:t> IF </a:t>
            </a:r>
            <a:r>
              <a:rPr lang="en-US" sz="2000" dirty="0" err="1" smtClean="0">
                <a:solidFill>
                  <a:srgbClr val="FF0000"/>
                </a:solidFill>
              </a:rPr>
              <a:t>Unikom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01153</a:t>
            </a:r>
            <a:endParaRPr lang="en-US" dirty="0"/>
          </a:p>
        </p:txBody>
      </p:sp>
      <p:pic>
        <p:nvPicPr>
          <p:cNvPr id="5" name="Picture 4" descr="logo IF-bw PS 26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748" y="571480"/>
            <a:ext cx="2098222" cy="209822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52400"/>
            <a:ext cx="6984776" cy="563563"/>
          </a:xfrm>
        </p:spPr>
        <p:txBody>
          <a:bodyPr/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376264"/>
          </a:xfrm>
        </p:spPr>
        <p:txBody>
          <a:bodyPr/>
          <a:lstStyle/>
          <a:p>
            <a:pPr marL="1150938">
              <a:buFontTx/>
              <a:buChar char="-"/>
            </a:pP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Runtunan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0938">
              <a:buFontTx/>
              <a:buChar char="-"/>
            </a:pP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Percabangan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0938">
              <a:buFontTx/>
              <a:buChar char="-"/>
            </a:pP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678832" cy="290512"/>
          </a:xfrm>
        </p:spPr>
        <p:txBody>
          <a:bodyPr/>
          <a:lstStyle/>
          <a:p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</a:t>
            </a:r>
            <a:r>
              <a:rPr lang="en-US" sz="1200" dirty="0" smtClean="0"/>
              <a:t> Data 1</a:t>
            </a:r>
            <a:endParaRPr lang="en-US" sz="1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1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pic>
        <p:nvPicPr>
          <p:cNvPr id="8" name="Picture 7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2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152400"/>
            <a:ext cx="8229600" cy="563563"/>
          </a:xfrm>
        </p:spPr>
        <p:txBody>
          <a:bodyPr/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Runtunan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2985"/>
            <a:ext cx="8435280" cy="1709952"/>
          </a:xfrm>
        </p:spPr>
        <p:txBody>
          <a:bodyPr/>
          <a:lstStyle/>
          <a:p>
            <a:pPr>
              <a:spcBef>
                <a:spcPts val="0"/>
              </a:spcBef>
              <a:buFontTx/>
              <a:buChar char="-"/>
            </a:pP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600" kern="12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paling </a:t>
            </a:r>
            <a:r>
              <a:rPr lang="en-US" sz="2600" kern="12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mendasar</a:t>
            </a:r>
            <a:endParaRPr lang="en-US" sz="26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2600" kern="12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dijalankan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sekuensial</a:t>
            </a:r>
            <a:r>
              <a:rPr lang="en-US" sz="2600" kern="1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berkelanjutan</a:t>
            </a:r>
            <a:r>
              <a:rPr lang="en-US" sz="2600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2"/>
            <a:ext cx="541976" cy="497090"/>
          </a:xfrm>
          <a:prstGeom prst="rect">
            <a:avLst/>
          </a:prstGeom>
        </p:spPr>
      </p:pic>
      <p:pic>
        <p:nvPicPr>
          <p:cNvPr id="15362" name="Picture 2" descr="https://encrypted-tbn1.gstatic.com/images?q=tbn:ANd9GcSy4yXU2OrXGtYj0XUH-RgjeiY4_IQJ_xvbDyrLlHUFPZLRx_oWc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9901" y="2996952"/>
            <a:ext cx="3664507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24" name="Picture 4" descr="https://encrypted-tbn2.gstatic.com/images?q=tbn:ANd9GcQXwPV3s-t2bsv2jhthqD-UNoff2qTr8J0KYFCgVJTUtPvCuGwUe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47" y="2996952"/>
            <a:ext cx="3725741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678832" cy="290512"/>
          </a:xfrm>
        </p:spPr>
        <p:txBody>
          <a:bodyPr/>
          <a:lstStyle/>
          <a:p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</a:t>
            </a:r>
            <a:r>
              <a:rPr lang="en-US" sz="1200" dirty="0" smtClean="0"/>
              <a:t> Data 1</a:t>
            </a:r>
            <a:endParaRPr lang="en-US" sz="12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4" y="6572271"/>
            <a:ext cx="3619496" cy="220641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20" y="152400"/>
            <a:ext cx="7182540" cy="563563"/>
          </a:xfrm>
        </p:spPr>
        <p:txBody>
          <a:bodyPr/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Ciri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Runtunan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12" y="990821"/>
            <a:ext cx="8862984" cy="1646092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Tiap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dikerjakan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persatu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baris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endParaRPr lang="en-US" dirty="0" smtClean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instruksi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endParaRPr lang="en-US" dirty="0" smtClean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013" indent="-354013">
              <a:spcBef>
                <a:spcPts val="0"/>
              </a:spcBef>
              <a:buNone/>
            </a:pPr>
            <a:endParaRPr lang="en-US" b="0" i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white">
          <a:xfrm>
            <a:off x="5143504" y="6565945"/>
            <a:ext cx="3619496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Teknik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Informatika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2"/>
            <a:ext cx="541976" cy="497090"/>
          </a:xfrm>
          <a:prstGeom prst="rect">
            <a:avLst/>
          </a:prstGeom>
        </p:spPr>
      </p:pic>
      <p:pic>
        <p:nvPicPr>
          <p:cNvPr id="31746" name="Picture 2" descr="https://encrypted-tbn1.gstatic.com/images?q=tbn:ANd9GcR_WD6g6CcsYpYsZmbgJJbMH1fAr0-xhScYqH7rVsI147ov2rVWh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492896"/>
            <a:ext cx="7244308" cy="3722171"/>
          </a:xfrm>
          <a:prstGeom prst="rect">
            <a:avLst/>
          </a:prstGeom>
          <a:noFill/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678832" cy="290512"/>
          </a:xfrm>
        </p:spPr>
        <p:txBody>
          <a:bodyPr/>
          <a:lstStyle/>
          <a:p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</a:t>
            </a:r>
            <a:r>
              <a:rPr lang="en-US" sz="1200" dirty="0" smtClean="0"/>
              <a:t> Data 1</a:t>
            </a:r>
            <a:endParaRPr lang="en-US" sz="12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132856"/>
            <a:ext cx="7715200" cy="1800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Buatlah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segitiga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dimasukkan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32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endParaRPr lang="en-US" sz="32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white">
          <a:xfrm>
            <a:off x="5143504" y="6565945"/>
            <a:ext cx="3619496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Teknik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Informatika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678832" cy="290512"/>
          </a:xfrm>
        </p:spPr>
        <p:txBody>
          <a:bodyPr/>
          <a:lstStyle/>
          <a:p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Struktur</a:t>
            </a:r>
            <a:r>
              <a:rPr lang="en-US" sz="1200" dirty="0" smtClean="0"/>
              <a:t> Data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87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8" y="836712"/>
            <a:ext cx="3952178" cy="5547274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17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</a:p>
          <a:p>
            <a:pPr>
              <a:spcBef>
                <a:spcPts val="0"/>
              </a:spcBef>
              <a:buNone/>
            </a:pPr>
            <a:endParaRPr lang="en-US" sz="17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MenghitungLuasSegitiga</a:t>
            </a:r>
            <a:endParaRPr lang="en-US" sz="1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{I.S.  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17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17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170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170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Kamus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T 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700" b="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LuasSegitiga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7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170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u="sng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700" u="sng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7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(A,T)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	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1700" b="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LuasSegitiga</a:t>
            </a: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 0.5 * A * T</a:t>
            </a:r>
            <a:endParaRPr lang="en-US" sz="1700" b="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17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Output</a:t>
            </a: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700" b="0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LuasSegitiga</a:t>
            </a:r>
            <a:r>
              <a:rPr lang="en-US" sz="17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r>
              <a:rPr lang="en-US" sz="170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</a:t>
            </a:r>
            <a:endParaRPr lang="en-US" sz="1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59372"/>
            <a:ext cx="8001000" cy="685800"/>
          </a:xfrm>
        </p:spPr>
        <p:txBody>
          <a:bodyPr/>
          <a:lstStyle/>
          <a:p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Jawaban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Soal</a:t>
            </a:r>
            <a:endParaRPr lang="id-ID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546476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Pemrograman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546476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614052"/>
            <a:ext cx="31683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alas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(A)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(T)}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053" y="2404408"/>
            <a:ext cx="33318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6" y="142852"/>
            <a:ext cx="541976" cy="49709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39952" y="845022"/>
            <a:ext cx="5004048" cy="5538964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Font typeface="Wingdings" pitchFamily="2" charset="2"/>
              <a:buNone/>
            </a:pPr>
            <a:r>
              <a:rPr lang="en-US" sz="1600" u="sng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 b="0" kern="1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#Program </a:t>
            </a:r>
            <a:r>
              <a:rPr lang="en-US" sz="1600" b="0" kern="120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sz="1600" b="0" kern="1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Luas </a:t>
            </a:r>
            <a:r>
              <a:rPr lang="en-US" sz="1600" b="0" kern="120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endParaRPr lang="en-US" sz="1600" b="0" kern="1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1600" b="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0" kern="1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I.S.  :</a:t>
            </a: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endParaRPr lang="en-US" sz="1600" b="0" i="1" kern="1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0" kern="1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F.S. :</a:t>
            </a: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endParaRPr lang="en-US" sz="1600" b="0" u="sng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endPara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alas 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endParaRPr lang="en-US" sz="1600" b="0" kern="1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kern="120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</a:t>
            </a:r>
            <a:r>
              <a:rPr lang="en-US" sz="1600" b="0" kern="1200" dirty="0" smtClean="0">
                <a:solidFill>
                  <a:srgbClr val="7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0" kern="1200" dirty="0" err="1" smtClean="0">
                <a:solidFill>
                  <a:srgbClr val="7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1600" b="0" kern="1200" dirty="0" smtClean="0">
                <a:solidFill>
                  <a:srgbClr val="7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Alas </a:t>
            </a:r>
            <a:r>
              <a:rPr lang="en-US" sz="1600" b="0" kern="1200" dirty="0" err="1" smtClean="0">
                <a:solidFill>
                  <a:srgbClr val="7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600" b="0" kern="1200" dirty="0" smtClean="0">
                <a:solidFill>
                  <a:srgbClr val="7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:  “</a:t>
            </a:r>
            <a:r>
              <a:rPr lang="en-US" sz="1600" b="0" kern="120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b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dirty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</a:t>
            </a:r>
            <a:r>
              <a:rPr lang="en-US" sz="16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16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6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 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endParaRPr lang="en-US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endParaRPr lang="en-US" sz="1600" b="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LuasSegitiga</a:t>
            </a: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0.5 * 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endParaRPr lang="en-US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sz="1600" b="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endParaRPr lang="en-US" sz="1600" b="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dirty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rint(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“Luas </a:t>
            </a:r>
            <a:r>
              <a:rPr lang="en-US" sz="1600" b="0" dirty="0" err="1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“</a:t>
            </a: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{:.2f}</a:t>
            </a:r>
            <a:r>
              <a:rPr lang="en-US" sz="1600" b="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LuasSegitiga</a:t>
            </a:r>
            <a:r>
              <a:rPr lang="en-US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b="0" dirty="0" smtClean="0">
                <a:solidFill>
                  <a:srgbClr val="6C4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0" dirty="0">
              <a:solidFill>
                <a:srgbClr val="6C4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4725" indent="-746125">
              <a:spcBef>
                <a:spcPts val="0"/>
              </a:spcBef>
              <a:buFont typeface="Wingdings" pitchFamily="2" charset="2"/>
              <a:buNone/>
            </a:pPr>
            <a:r>
              <a:rPr lang="en-US" sz="1600" b="0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1556792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alas </a:t>
            </a:r>
            <a:r>
              <a:rPr lang="en-US" sz="160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en-US" sz="1600" i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2060848"/>
            <a:ext cx="419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sz="1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segitiga</a:t>
            </a:r>
            <a:endParaRPr lang="en-US" sz="1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079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953000"/>
            <a:ext cx="5167313" cy="414338"/>
          </a:xfrm>
          <a:ln/>
        </p:spPr>
        <p:txBody>
          <a:bodyPr/>
          <a:lstStyle/>
          <a:p>
            <a:pPr algn="dist">
              <a:lnSpc>
                <a:spcPct val="80000"/>
              </a:lnSpc>
            </a:pPr>
            <a:r>
              <a:rPr lang="en-US" sz="1600" b="0" dirty="0">
                <a:latin typeface="Arial" charset="0"/>
              </a:rPr>
              <a:t>Click to edit company slogan 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44042" y="3158616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Runtunan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86000" y="3886200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Terima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Kasih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theme/theme1.xml><?xml version="1.0" encoding="utf-8"?>
<a:theme xmlns:a="http://schemas.openxmlformats.org/drawingml/2006/main" name="Abstrak Black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Abstrak Black</Template>
  <TotalTime>4531</TotalTime>
  <Words>278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Abstrak Black</vt:lpstr>
      <vt:lpstr>Image</vt:lpstr>
      <vt:lpstr>ALGORITMA DAN STRUKTUR DATA 1  Struktur Runtunan Tim Algoritma IF Unikom</vt:lpstr>
      <vt:lpstr>Struktur Algoritma</vt:lpstr>
      <vt:lpstr>Pengertian Struktur Runtunan</vt:lpstr>
      <vt:lpstr>Ciri Runtunan</vt:lpstr>
      <vt:lpstr>Contoh Soal</vt:lpstr>
      <vt:lpstr>Jawaban Contoh 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Silabus</dc:title>
  <dc:creator>DosenIF-1</dc:creator>
  <cp:lastModifiedBy>A455LF-WIN10</cp:lastModifiedBy>
  <cp:revision>133</cp:revision>
  <dcterms:created xsi:type="dcterms:W3CDTF">2012-09-16T07:54:25Z</dcterms:created>
  <dcterms:modified xsi:type="dcterms:W3CDTF">2022-10-17T12:18:46Z</dcterms:modified>
</cp:coreProperties>
</file>