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5" r:id="rId3"/>
    <p:sldId id="336" r:id="rId4"/>
    <p:sldId id="338" r:id="rId5"/>
    <p:sldId id="337" r:id="rId6"/>
    <p:sldId id="329" r:id="rId7"/>
    <p:sldId id="339" r:id="rId8"/>
    <p:sldId id="30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FF"/>
    <a:srgbClr val="CCFF33"/>
    <a:srgbClr val="66FF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454E-017B-4156-B910-59410E696346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CD5B-4945-A120-D18CC7657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400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152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D52A9F2-CB02-4D47-8ADD-AD39432D0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E3F-A593-4BA2-87C5-E233D77B9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71AAA-028E-4F06-95F7-0D01DA8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50-CA3E-478B-AA9F-BF9EEF526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D856-B257-401C-859A-B5F62908C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0A1F-8A4E-49D5-9B59-2145A492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A4A8-6074-4B18-891C-CD81EAEC3E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7681-6A0A-4E41-90C1-7612B3059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2E14F-70A7-4D9C-B761-B3B06546D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854BD-901F-4D59-A677-DB8895B72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AF7BE-4EFF-4CF7-980D-D8848C2B0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8A9555C-65B4-4C9D-8492-8738567C3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432" y="264840"/>
            <a:ext cx="8712968" cy="1487760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1 (01153) </a:t>
            </a:r>
            <a:br>
              <a:rPr lang="en-US" sz="36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 PEMILIHAN (SELECTION)</a:t>
            </a:r>
            <a:endParaRPr lang="id-ID" b="1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72008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400" b="1" dirty="0" smtClean="0">
                <a:solidFill>
                  <a:srgbClr val="CCFF99"/>
                </a:solidFill>
                <a:latin typeface="Baskerville Old Face" pitchFamily="18" charset="0"/>
              </a:rPr>
              <a:t>Tim </a:t>
            </a:r>
            <a:r>
              <a:rPr lang="en-US" sz="2400" b="1" dirty="0" err="1" smtClean="0">
                <a:solidFill>
                  <a:srgbClr val="CCFF99"/>
                </a:solidFill>
                <a:latin typeface="Baskerville Old Face" pitchFamily="18" charset="0"/>
              </a:rPr>
              <a:t>Algoritma</a:t>
            </a:r>
            <a:r>
              <a:rPr lang="en-US" sz="2400" b="1" dirty="0" smtClean="0">
                <a:solidFill>
                  <a:srgbClr val="CCFF99"/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rgbClr val="CCFF99"/>
                </a:solidFill>
                <a:latin typeface="Baskerville Old Face" pitchFamily="18" charset="0"/>
              </a:rPr>
              <a:t>dan</a:t>
            </a:r>
            <a:r>
              <a:rPr lang="en-US" sz="2400" b="1" dirty="0" smtClean="0">
                <a:solidFill>
                  <a:srgbClr val="CCFF99"/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rgbClr val="CCFF99"/>
                </a:solidFill>
                <a:latin typeface="Baskerville Old Face" pitchFamily="18" charset="0"/>
              </a:rPr>
              <a:t>Struktur</a:t>
            </a:r>
            <a:r>
              <a:rPr lang="en-US" sz="2400" b="1" dirty="0" smtClean="0">
                <a:solidFill>
                  <a:srgbClr val="CCFF99"/>
                </a:solidFill>
                <a:latin typeface="Baskerville Old Face" pitchFamily="18" charset="0"/>
              </a:rPr>
              <a:t> Data 1 </a:t>
            </a:r>
            <a:endParaRPr lang="id-ID" sz="2400" b="1" dirty="0" smtClean="0">
              <a:solidFill>
                <a:srgbClr val="CCFF99"/>
              </a:solidFill>
              <a:latin typeface="Baskerville Old Face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rgbClr val="CCFF99"/>
                </a:solidFill>
                <a:latin typeface="Baskerville Old Face" pitchFamily="18" charset="0"/>
              </a:rPr>
              <a:t>Program </a:t>
            </a:r>
            <a:r>
              <a:rPr lang="en-US" b="1" dirty="0" err="1" smtClean="0">
                <a:solidFill>
                  <a:srgbClr val="CCFF99"/>
                </a:solidFill>
                <a:latin typeface="Baskerville Old Face" pitchFamily="18" charset="0"/>
              </a:rPr>
              <a:t>Studi</a:t>
            </a:r>
            <a:r>
              <a:rPr lang="en-US" b="1" dirty="0" smtClean="0">
                <a:solidFill>
                  <a:srgbClr val="CCFF99"/>
                </a:solidFill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Baskerville Old Face" pitchFamily="18" charset="0"/>
              </a:rPr>
              <a:t>Teknik</a:t>
            </a:r>
            <a:r>
              <a:rPr lang="en-US" b="1" dirty="0" smtClean="0">
                <a:solidFill>
                  <a:srgbClr val="CCFF99"/>
                </a:solidFill>
                <a:latin typeface="Baskerville Old Face" pitchFamily="18" charset="0"/>
              </a:rPr>
              <a:t> </a:t>
            </a:r>
            <a:r>
              <a:rPr lang="en-US" b="1" dirty="0" err="1" smtClean="0">
                <a:solidFill>
                  <a:srgbClr val="CCFF99"/>
                </a:solidFill>
                <a:latin typeface="Baskerville Old Face" pitchFamily="18" charset="0"/>
              </a:rPr>
              <a:t>Informatika</a:t>
            </a:r>
            <a:r>
              <a:rPr lang="en-US" b="1" dirty="0" smtClean="0">
                <a:solidFill>
                  <a:srgbClr val="CCFF99"/>
                </a:solidFill>
                <a:latin typeface="Baskerville Old Face" pitchFamily="18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id-ID" b="1" dirty="0" smtClean="0">
                <a:solidFill>
                  <a:srgbClr val="CCFF99"/>
                </a:solidFill>
                <a:latin typeface="Baskerville Old Face" pitchFamily="18" charset="0"/>
              </a:rPr>
              <a:t>Universitas Komputer Indonesia</a:t>
            </a:r>
            <a:endParaRPr lang="id-ID" b="1" dirty="0">
              <a:solidFill>
                <a:srgbClr val="CCFF99"/>
              </a:solidFill>
              <a:latin typeface="Baskerville Old Face" pitchFamily="18" charset="0"/>
            </a:endParaRPr>
          </a:p>
        </p:txBody>
      </p:sp>
      <p:pic>
        <p:nvPicPr>
          <p:cNvPr id="4" name="Picture 3" descr="logo IF-bw PS 26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311978" y="2286000"/>
            <a:ext cx="2098222" cy="2098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6891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4008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4008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2882" y="152400"/>
            <a:ext cx="7270518" cy="563563"/>
          </a:xfrm>
        </p:spPr>
        <p:txBody>
          <a:bodyPr/>
          <a:lstStyle/>
          <a:p>
            <a:pPr algn="ctr"/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Pemilihan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714479" y="1431560"/>
            <a:ext cx="5851443" cy="685800"/>
            <a:chOff x="1296" y="1824"/>
            <a:chExt cx="2976" cy="432"/>
          </a:xfrm>
        </p:grpSpPr>
        <p:sp>
          <p:nvSpPr>
            <p:cNvPr id="88106" name="AutoShape 4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 b="1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07" name="AutoShape 4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7030A0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 b="1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08" name="Text Box 44"/>
            <p:cNvSpPr txBox="1">
              <a:spLocks noChangeArrowheads="1"/>
            </p:cNvSpPr>
            <p:nvPr/>
          </p:nvSpPr>
          <p:spPr bwMode="gray">
            <a:xfrm>
              <a:off x="1764" y="1880"/>
              <a:ext cx="238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Analisis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terhadap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Satu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Kasus</a:t>
              </a:r>
              <a:endPara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09" name="Text Box 45"/>
            <p:cNvSpPr txBox="1">
              <a:spLocks noChangeArrowheads="1"/>
            </p:cNvSpPr>
            <p:nvPr/>
          </p:nvSpPr>
          <p:spPr bwMode="gray">
            <a:xfrm>
              <a:off x="1416" y="1877"/>
              <a:ext cx="18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14480" y="2667000"/>
            <a:ext cx="5851442" cy="685800"/>
            <a:chOff x="1296" y="1824"/>
            <a:chExt cx="2976" cy="432"/>
          </a:xfrm>
          <a:solidFill>
            <a:srgbClr val="FF0000"/>
          </a:solidFill>
        </p:grpSpPr>
        <p:sp>
          <p:nvSpPr>
            <p:cNvPr id="88116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rgbClr val="000099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 b="1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18" name="Text Box 54"/>
            <p:cNvSpPr txBox="1">
              <a:spLocks noChangeArrowheads="1"/>
            </p:cNvSpPr>
            <p:nvPr/>
          </p:nvSpPr>
          <p:spPr bwMode="gray">
            <a:xfrm>
              <a:off x="1764" y="1880"/>
              <a:ext cx="238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Analisis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terhadap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Dua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Kasus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17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0099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 b="1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19" name="Text Box 55"/>
            <p:cNvSpPr txBox="1">
              <a:spLocks noChangeArrowheads="1"/>
            </p:cNvSpPr>
            <p:nvPr/>
          </p:nvSpPr>
          <p:spPr bwMode="gray">
            <a:xfrm>
              <a:off x="1424" y="1877"/>
              <a:ext cx="18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714480" y="3886208"/>
            <a:ext cx="5851442" cy="685800"/>
            <a:chOff x="1296" y="1824"/>
            <a:chExt cx="2976" cy="432"/>
          </a:xfrm>
        </p:grpSpPr>
        <p:sp>
          <p:nvSpPr>
            <p:cNvPr id="88121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 b="1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22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800" b="1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23" name="Text Box 59"/>
            <p:cNvSpPr txBox="1">
              <a:spLocks noChangeArrowheads="1"/>
            </p:cNvSpPr>
            <p:nvPr/>
          </p:nvSpPr>
          <p:spPr bwMode="gray">
            <a:xfrm>
              <a:off x="1760" y="1880"/>
              <a:ext cx="248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Analisis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terhadap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Banyak</a:t>
              </a:r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Kasus</a:t>
              </a:r>
              <a:endPara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124" name="Text Box 60"/>
            <p:cNvSpPr txBox="1">
              <a:spLocks noChangeArrowheads="1"/>
            </p:cNvSpPr>
            <p:nvPr/>
          </p:nvSpPr>
          <p:spPr bwMode="gray">
            <a:xfrm>
              <a:off x="1424" y="1877"/>
              <a:ext cx="18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chemeClr val="bg1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8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1" name="Picture 2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0" y="218873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43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67328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b="1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200" b="1" kern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3200" b="1" kern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kern="1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86150" indent="-2767013">
              <a:spcBef>
                <a:spcPts val="0"/>
              </a:spcBef>
              <a:buNone/>
            </a:pPr>
            <a:endParaRPr lang="en-US" sz="3200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62213" indent="-2005013">
              <a:spcBef>
                <a:spcPts val="0"/>
              </a:spcBef>
              <a:buNone/>
            </a:pPr>
            <a:r>
              <a:rPr lang="en-US" sz="3200" kern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Inisialisasi</a:t>
            </a:r>
            <a:r>
              <a:rPr lang="en-US" sz="32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i="1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pemberian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awal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US" sz="3200" i="1" kern="12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3486150" indent="-3028950">
              <a:spcBef>
                <a:spcPts val="0"/>
              </a:spcBef>
              <a:buNone/>
            </a:pPr>
            <a:r>
              <a:rPr lang="en-US" sz="3200" u="sng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32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32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32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3200" u="sng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1143000" indent="-1143000">
              <a:spcBef>
                <a:spcPts val="0"/>
              </a:spcBef>
              <a:buNone/>
            </a:pPr>
            <a:r>
              <a:rPr lang="en-US" sz="32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i="1" kern="1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aksi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200" i="1" kern="1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dikerjakan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i="1" kern="1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i="1" kern="1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US" sz="3200" i="1" kern="1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true}</a:t>
            </a:r>
          </a:p>
          <a:p>
            <a:pPr indent="114300">
              <a:spcBef>
                <a:spcPts val="0"/>
              </a:spcBef>
              <a:buNone/>
            </a:pPr>
            <a:r>
              <a:rPr lang="en-US" sz="3200" u="sng" kern="1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  <a:endParaRPr lang="en-US" sz="3200" u="sng" kern="1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78904"/>
            <a:ext cx="8001000" cy="685800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id-ID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400800"/>
            <a:ext cx="2514600" cy="304800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6640" y="6400800"/>
            <a:ext cx="3619496" cy="3048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8" name="Picture 7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8" y="238117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71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772400" cy="2743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Tuliskan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Genap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Ganjil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dimasukan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405560"/>
            <a:ext cx="2514600" cy="229001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405560"/>
            <a:ext cx="3619496" cy="2290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6" name="Picture 5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4" y="246755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950" y="1004885"/>
            <a:ext cx="7773538" cy="5095875"/>
          </a:xfr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Menentukan_Genap_Ganjil</a:t>
            </a:r>
            <a:endParaRPr lang="en-US" sz="2000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{I.S.  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{F.S. 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u="sng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Kamus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: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integer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K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: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string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u="sng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Algoritma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u="sng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nput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		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K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 “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Ganjil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”	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If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(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mod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2  =  0)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   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Then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       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K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  “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Genap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”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b="1" u="sng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EndIf</a:t>
            </a:r>
            <a:endParaRPr lang="en-US" sz="2000" b="1" u="sng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b="1" u="sng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utput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Keterangan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)        </a:t>
            </a:r>
            <a:endParaRPr lang="en-US" sz="2000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001000" cy="685800"/>
          </a:xfrm>
        </p:spPr>
        <p:txBody>
          <a:bodyPr/>
          <a:lstStyle/>
          <a:p>
            <a:pPr algn="ctr"/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434136"/>
            <a:ext cx="2514600" cy="229001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434136"/>
            <a:ext cx="3619496" cy="2290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0798" y="1323535"/>
            <a:ext cx="603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pengguna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memasukkan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0798" y="1600645"/>
            <a:ext cx="699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menampilkan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keterangan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Genap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”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Ganjil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”}</a:t>
            </a:r>
            <a:endParaRPr lang="en-US" sz="2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84" y="222779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25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772400" cy="5181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600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3600" kern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3600" kern="1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1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28650" indent="0">
              <a:spcBef>
                <a:spcPts val="0"/>
              </a:spcBef>
              <a:buNone/>
            </a:pPr>
            <a:r>
              <a:rPr lang="en-US" sz="2800" b="1" u="sng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2800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b="1" kern="12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2800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1550" indent="0">
              <a:spcBef>
                <a:spcPts val="0"/>
              </a:spcBef>
              <a:buNone/>
            </a:pPr>
            <a:r>
              <a:rPr lang="en-US" sz="2800" b="1" u="sng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1528763" indent="-555625">
              <a:spcBef>
                <a:spcPts val="0"/>
              </a:spcBef>
              <a:buNone/>
            </a:pPr>
            <a:r>
              <a:rPr lang="en-US" sz="2800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aksi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dikerjakan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true}</a:t>
            </a:r>
          </a:p>
          <a:p>
            <a:pPr marL="989013" indent="0">
              <a:spcBef>
                <a:spcPts val="0"/>
              </a:spcBef>
              <a:buNone/>
            </a:pPr>
            <a:r>
              <a:rPr lang="en-US" sz="2800" b="1" u="sng" kern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 marL="1547813" indent="0">
              <a:spcBef>
                <a:spcPts val="0"/>
              </a:spcBef>
              <a:buNone/>
            </a:pP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aksi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dikerjakan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kondisi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kern="12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false}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en-US" sz="2800" b="1" u="sng" kern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endif</a:t>
            </a:r>
            <a:endParaRPr lang="en-US" sz="2800" b="1" u="sng" kern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85800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4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4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4400" b="1" dirty="0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CC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endParaRPr lang="id-ID" sz="4400" b="1" dirty="0">
              <a:solidFill>
                <a:srgbClr val="CCFF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405560"/>
            <a:ext cx="2514600" cy="229001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405560"/>
            <a:ext cx="3619496" cy="2290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pic>
        <p:nvPicPr>
          <p:cNvPr id="10" name="Picture 9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84" y="222779"/>
            <a:ext cx="541976" cy="4970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950" y="914400"/>
            <a:ext cx="7773538" cy="5410200"/>
          </a:xfr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Menentukan_Genap_Ganjil</a:t>
            </a:r>
            <a:endParaRPr lang="en-US" sz="2000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{I.S.  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{F.S. :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u="sng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Kamus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: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integer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K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: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string</a:t>
            </a:r>
          </a:p>
          <a:p>
            <a:pPr marL="974725" indent="-974725">
              <a:spcBef>
                <a:spcPts val="0"/>
              </a:spcBef>
              <a:buNone/>
            </a:pPr>
            <a:endParaRPr lang="en-US" sz="2000" u="sng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b="1" u="sng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Algoritma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: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u="sng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I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nput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		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If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(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mod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2  =  0)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    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Then</a:t>
            </a: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       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K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  “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Bilangan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Genap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”</a:t>
            </a:r>
          </a:p>
          <a:p>
            <a:pPr marL="974725" indent="-460375">
              <a:spcBef>
                <a:spcPts val="0"/>
              </a:spcBef>
              <a:buNone/>
            </a:pP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Else</a:t>
            </a:r>
          </a:p>
          <a:p>
            <a:pPr marL="974725" indent="-288925">
              <a:spcBef>
                <a:spcPts val="0"/>
              </a:spcBef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Keterangan</a:t>
            </a:r>
            <a:r>
              <a:rPr lang="en-US" sz="2000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 “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Bilangan</a:t>
            </a:r>
            <a:r>
              <a:rPr lang="en-US" sz="2000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Ganjil</a:t>
            </a:r>
            <a:r>
              <a:rPr lang="en-US" sz="2000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”</a:t>
            </a:r>
            <a:endParaRPr lang="en-US" sz="2000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b="1" u="sng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EndIf</a:t>
            </a:r>
            <a:endParaRPr lang="en-US" sz="2000" b="1" u="sng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974725" indent="-974725">
              <a:spcBef>
                <a:spcPts val="0"/>
              </a:spcBef>
              <a:buNone/>
            </a:pP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sz="2000" b="1" u="sng" kern="1200" dirty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O</a:t>
            </a:r>
            <a:r>
              <a:rPr lang="en-US" sz="2000" b="1" u="sng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utput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2000" kern="1200" dirty="0" err="1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Keterangan</a:t>
            </a:r>
            <a:r>
              <a:rPr lang="en-US" sz="2000" kern="1200" dirty="0" smtClean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  <a:sym typeface="Wingdings" pitchFamily="2" charset="2"/>
              </a:rPr>
              <a:t>)        </a:t>
            </a:r>
            <a:endParaRPr lang="en-US" sz="2000" kern="1200" dirty="0" smtClean="0">
              <a:solidFill>
                <a:schemeClr val="tx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001000" cy="685800"/>
          </a:xfrm>
        </p:spPr>
        <p:txBody>
          <a:bodyPr/>
          <a:lstStyle/>
          <a:p>
            <a:pPr algn="ctr"/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4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id-ID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419848"/>
            <a:ext cx="2514600" cy="229001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419848"/>
            <a:ext cx="3619496" cy="2290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4538" y="1233488"/>
            <a:ext cx="603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User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memasukkan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538" y="1510598"/>
            <a:ext cx="699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menampilkan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keterangan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Genap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”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Ganjil</a:t>
            </a:r>
            <a:r>
              <a:rPr lang="en-US" sz="20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”}</a:t>
            </a:r>
            <a:endParaRPr lang="en-US" sz="2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69" y="210987"/>
            <a:ext cx="541976" cy="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55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990600"/>
            <a:ext cx="7239000" cy="5181600"/>
          </a:xfrm>
        </p:spPr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>
                <a:latin typeface="Andalus" pitchFamily="18" charset="-78"/>
                <a:cs typeface="Andalus" pitchFamily="18" charset="-78"/>
              </a:rPr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6" name="Picture 5" descr="logo IF-bw PS 26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0" y="46220"/>
            <a:ext cx="838200" cy="838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88" y="6462712"/>
            <a:ext cx="2514600" cy="229001"/>
          </a:xfrm>
        </p:spPr>
        <p:txBody>
          <a:bodyPr/>
          <a:lstStyle/>
          <a:p>
            <a:r>
              <a:rPr lang="en-US" dirty="0" err="1" smtClean="0">
                <a:solidFill>
                  <a:srgbClr val="CCFF99"/>
                </a:solidFill>
              </a:rPr>
              <a:t>Algoritma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dan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Struktur</a:t>
            </a:r>
            <a:r>
              <a:rPr lang="en-US" dirty="0" smtClean="0">
                <a:solidFill>
                  <a:srgbClr val="CCFF99"/>
                </a:solidFill>
              </a:rPr>
              <a:t> Data 1</a:t>
            </a:r>
            <a:endParaRPr lang="en-US" dirty="0">
              <a:solidFill>
                <a:srgbClr val="CCFF99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44992" y="6462712"/>
            <a:ext cx="3619496" cy="22900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CCFF99"/>
                </a:solidFill>
              </a:rPr>
              <a:t>Program </a:t>
            </a:r>
            <a:r>
              <a:rPr lang="en-US" dirty="0" err="1" smtClean="0">
                <a:solidFill>
                  <a:srgbClr val="CCFF99"/>
                </a:solidFill>
              </a:rPr>
              <a:t>Studi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Teknik</a:t>
            </a:r>
            <a:r>
              <a:rPr lang="en-US" dirty="0" smtClean="0">
                <a:solidFill>
                  <a:srgbClr val="CCFF99"/>
                </a:solidFill>
              </a:rPr>
              <a:t> </a:t>
            </a:r>
            <a:r>
              <a:rPr lang="en-US" dirty="0" err="1" smtClean="0">
                <a:solidFill>
                  <a:srgbClr val="CCFF99"/>
                </a:solidFill>
              </a:rPr>
              <a:t>Informatika</a:t>
            </a:r>
            <a:endParaRPr lang="en-US" dirty="0">
              <a:solidFill>
                <a:srgbClr val="CC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P_SFUSI_PRT_3AM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PPP_SFUSI_PRT_3AM</Template>
  <TotalTime>7402</TotalTime>
  <Words>362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Andalus</vt:lpstr>
      <vt:lpstr>Arabic Typesetting</vt:lpstr>
      <vt:lpstr>Arial</vt:lpstr>
      <vt:lpstr>Baskerville Old Face</vt:lpstr>
      <vt:lpstr>Blackadder ITC</vt:lpstr>
      <vt:lpstr>Calibri</vt:lpstr>
      <vt:lpstr>Franklin Gothic Book</vt:lpstr>
      <vt:lpstr>Times New Roman</vt:lpstr>
      <vt:lpstr>Wingdings</vt:lpstr>
      <vt:lpstr>PPP_SFUSI_PRT_3AM</vt:lpstr>
      <vt:lpstr>Algoritma dan Struktur Data 1 (01153)  STRUKTUR PEMILIHAN (SELECTION)</vt:lpstr>
      <vt:lpstr>Struktur Pemilihan</vt:lpstr>
      <vt:lpstr> Analisis Terhadap Satu Kasus</vt:lpstr>
      <vt:lpstr>Contoh Kasus</vt:lpstr>
      <vt:lpstr>Penyelesaian Kasus (Algoritma)</vt:lpstr>
      <vt:lpstr> Analisis Terhadap Dua Kasus</vt:lpstr>
      <vt:lpstr>Penyelesaian Kasus (Algoritma)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A455LF-WIN10</cp:lastModifiedBy>
  <cp:revision>331</cp:revision>
  <dcterms:created xsi:type="dcterms:W3CDTF">2010-08-31T04:22:45Z</dcterms:created>
  <dcterms:modified xsi:type="dcterms:W3CDTF">2022-10-18T07:27:08Z</dcterms:modified>
</cp:coreProperties>
</file>