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332" r:id="rId4"/>
    <p:sldId id="333" r:id="rId5"/>
    <p:sldId id="334" r:id="rId6"/>
    <p:sldId id="361" r:id="rId7"/>
    <p:sldId id="362" r:id="rId8"/>
    <p:sldId id="363" r:id="rId9"/>
    <p:sldId id="364" r:id="rId10"/>
    <p:sldId id="365" r:id="rId11"/>
    <p:sldId id="30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CCFF33"/>
    <a:srgbClr val="66FF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E871B-CD5B-4945-A120-D18CC7657C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E871B-CD5B-4945-A120-D18CC7657C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516" y="247151"/>
            <a:ext cx="8712968" cy="148776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1 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 PEMILIHAN (</a:t>
            </a:r>
            <a:r>
              <a:rPr lang="en-US" sz="3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Lanjutan</a:t>
            </a:r>
            <a:r>
              <a:rPr lang="en-US" sz="3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3400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0668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</a:t>
            </a:r>
            <a:r>
              <a:rPr lang="en-US" sz="2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2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1 </a:t>
            </a:r>
            <a:endParaRPr lang="id-ID" sz="2400" b="1" dirty="0" smtClean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Teknik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Informatika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id-ID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Universitas Komputer Indonesia</a:t>
            </a:r>
            <a:endParaRPr lang="id-ID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logo IF-bw PS 26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11978" y="2286000"/>
            <a:ext cx="2098222" cy="2098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AA69E-3856-4B1B-B184-13C5C504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Franklin Gothic Book" panose="020B0503020102020204" pitchFamily="34" charset="0"/>
              </a:rPr>
              <a:t>#</a:t>
            </a:r>
            <a:r>
              <a:rPr lang="en-US" b="1" dirty="0" err="1" smtClean="0">
                <a:latin typeface="Franklin Gothic Book" panose="020B0503020102020204" pitchFamily="34" charset="0"/>
              </a:rPr>
              <a:t>Seleksi_Pemilu</a:t>
            </a:r>
            <a:endParaRPr lang="en-US" b="1" dirty="0">
              <a:latin typeface="Franklin Gothic Book" panose="020B05030201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Franklin Gothic Book" panose="020B0503020102020204" pitchFamily="34" charset="0"/>
              </a:rPr>
              <a:t>#{</a:t>
            </a:r>
            <a:r>
              <a:rPr lang="en-US" b="1" dirty="0">
                <a:latin typeface="Franklin Gothic Book" panose="020B0503020102020204" pitchFamily="34" charset="0"/>
              </a:rPr>
              <a:t>I.S. : </a:t>
            </a:r>
            <a:r>
              <a:rPr lang="en-US" b="1" dirty="0" err="1">
                <a:latin typeface="Franklin Gothic Book" panose="020B0503020102020204" pitchFamily="34" charset="0"/>
              </a:rPr>
              <a:t>pengguna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memasukkan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umur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dan</a:t>
            </a:r>
            <a:r>
              <a:rPr lang="en-US" b="1" dirty="0">
                <a:latin typeface="Franklin Gothic Book" panose="020B0503020102020204" pitchFamily="34" charset="0"/>
              </a:rPr>
              <a:t> status </a:t>
            </a:r>
            <a:r>
              <a:rPr lang="en-US" b="1" dirty="0" err="1">
                <a:latin typeface="Franklin Gothic Book" panose="020B0503020102020204" pitchFamily="34" charset="0"/>
              </a:rPr>
              <a:t>pernikahan</a:t>
            </a:r>
            <a:r>
              <a:rPr lang="en-US" b="1" dirty="0">
                <a:latin typeface="Franklin Gothic Book" panose="020B05030201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Franklin Gothic Book" panose="020B0503020102020204" pitchFamily="34" charset="0"/>
              </a:rPr>
              <a:t>#{</a:t>
            </a:r>
            <a:r>
              <a:rPr lang="en-US" b="1" dirty="0">
                <a:latin typeface="Franklin Gothic Book" panose="020B0503020102020204" pitchFamily="34" charset="0"/>
              </a:rPr>
              <a:t>F.S. : </a:t>
            </a:r>
            <a:r>
              <a:rPr lang="en-US" b="1" dirty="0" err="1">
                <a:latin typeface="Franklin Gothic Book" panose="020B0503020102020204" pitchFamily="34" charset="0"/>
              </a:rPr>
              <a:t>menampilkan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boleh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memilih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atau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tidak</a:t>
            </a:r>
            <a:r>
              <a:rPr lang="en-US" b="1" dirty="0">
                <a:latin typeface="Franklin Gothic Book" panose="020B0503020102020204" pitchFamily="34" charset="0"/>
              </a:rPr>
              <a:t>}</a:t>
            </a:r>
          </a:p>
          <a:p>
            <a:pPr marL="0" indent="0">
              <a:buNone/>
            </a:pPr>
            <a:endParaRPr lang="en-US" b="1" dirty="0" smtClean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Franklin Gothic Book" panose="020B0503020102020204" pitchFamily="34" charset="0"/>
              </a:rPr>
              <a:t>Umur</a:t>
            </a:r>
            <a:r>
              <a:rPr lang="en-US" b="1" dirty="0" smtClean="0">
                <a:latin typeface="Franklin Gothic Book" panose="020B0503020102020204" pitchFamily="34" charset="0"/>
              </a:rPr>
              <a:t> </a:t>
            </a:r>
            <a:r>
              <a:rPr lang="en-US" b="1" dirty="0">
                <a:latin typeface="Franklin Gothic Book" panose="020B0503020102020204" pitchFamily="34" charset="0"/>
              </a:rPr>
              <a:t>= </a:t>
            </a:r>
            <a:r>
              <a:rPr lang="en-US" b="1" dirty="0" err="1">
                <a:latin typeface="Franklin Gothic Book" panose="020B0503020102020204" pitchFamily="34" charset="0"/>
              </a:rPr>
              <a:t>int</a:t>
            </a:r>
            <a:r>
              <a:rPr lang="en-US" b="1" dirty="0">
                <a:latin typeface="Franklin Gothic Book" panose="020B0503020102020204" pitchFamily="34" charset="0"/>
              </a:rPr>
              <a:t>(input("</a:t>
            </a:r>
            <a:r>
              <a:rPr lang="en-US" b="1" dirty="0" err="1" smtClean="0">
                <a:latin typeface="Franklin Gothic Book" panose="020B0503020102020204" pitchFamily="34" charset="0"/>
              </a:rPr>
              <a:t>Umur</a:t>
            </a:r>
            <a:r>
              <a:rPr lang="en-US" b="1" dirty="0" smtClean="0">
                <a:latin typeface="Franklin Gothic Book" panose="020B0503020102020204" pitchFamily="34" charset="0"/>
              </a:rPr>
              <a:t>  </a:t>
            </a:r>
            <a:r>
              <a:rPr lang="en-US" b="1" dirty="0">
                <a:latin typeface="Franklin Gothic Book" panose="020B0503020102020204" pitchFamily="34" charset="0"/>
              </a:rPr>
              <a:t>: </a:t>
            </a:r>
            <a:r>
              <a:rPr lang="en-US" b="1" dirty="0" smtClean="0">
                <a:latin typeface="Franklin Gothic Book" panose="020B0503020102020204" pitchFamily="34" charset="0"/>
              </a:rPr>
              <a:t> "))</a:t>
            </a:r>
            <a:endParaRPr lang="en-US" b="1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if </a:t>
            </a:r>
            <a:r>
              <a:rPr lang="en-US" b="1" dirty="0" smtClean="0">
                <a:latin typeface="Franklin Gothic Book" panose="020B0503020102020204" pitchFamily="34" charset="0"/>
              </a:rPr>
              <a:t>(</a:t>
            </a:r>
            <a:r>
              <a:rPr lang="en-US" b="1" dirty="0" err="1" smtClean="0">
                <a:latin typeface="Franklin Gothic Book" panose="020B0503020102020204" pitchFamily="34" charset="0"/>
              </a:rPr>
              <a:t>Umur</a:t>
            </a:r>
            <a:r>
              <a:rPr lang="en-US" b="1" dirty="0" smtClean="0">
                <a:latin typeface="Franklin Gothic Book" panose="020B0503020102020204" pitchFamily="34" charset="0"/>
              </a:rPr>
              <a:t> &lt; 17):</a:t>
            </a:r>
            <a:endParaRPr lang="en-US" b="1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</a:t>
            </a:r>
            <a:r>
              <a:rPr lang="en-US" b="1" dirty="0" err="1" smtClean="0">
                <a:latin typeface="Franklin Gothic Book" panose="020B0503020102020204" pitchFamily="34" charset="0"/>
              </a:rPr>
              <a:t>Menikah</a:t>
            </a:r>
            <a:r>
              <a:rPr lang="en-US" b="1" dirty="0" smtClean="0">
                <a:latin typeface="Franklin Gothic Book" panose="020B0503020102020204" pitchFamily="34" charset="0"/>
              </a:rPr>
              <a:t> </a:t>
            </a:r>
            <a:r>
              <a:rPr lang="en-US" b="1" dirty="0">
                <a:latin typeface="Franklin Gothic Book" panose="020B0503020102020204" pitchFamily="34" charset="0"/>
              </a:rPr>
              <a:t>= input("</a:t>
            </a:r>
            <a:r>
              <a:rPr lang="en-US" b="1" dirty="0" err="1">
                <a:latin typeface="Franklin Gothic Book" panose="020B0503020102020204" pitchFamily="34" charset="0"/>
              </a:rPr>
              <a:t>Menikah</a:t>
            </a:r>
            <a:r>
              <a:rPr lang="en-US" b="1" dirty="0">
                <a:latin typeface="Franklin Gothic Book" panose="020B0503020102020204" pitchFamily="34" charset="0"/>
              </a:rPr>
              <a:t> [Y/T</a:t>
            </a:r>
            <a:r>
              <a:rPr lang="en-US" b="1" dirty="0" smtClean="0">
                <a:latin typeface="Franklin Gothic Book" panose="020B0503020102020204" pitchFamily="34" charset="0"/>
              </a:rPr>
              <a:t>]  </a:t>
            </a:r>
            <a:r>
              <a:rPr lang="en-US" b="1" dirty="0">
                <a:latin typeface="Franklin Gothic Book" panose="020B0503020102020204" pitchFamily="34" charset="0"/>
              </a:rPr>
              <a:t>: </a:t>
            </a:r>
            <a:r>
              <a:rPr lang="en-US" b="1" dirty="0" smtClean="0">
                <a:latin typeface="Franklin Gothic Book" panose="020B0503020102020204" pitchFamily="34" charset="0"/>
              </a:rPr>
              <a:t> ").upper()</a:t>
            </a:r>
            <a:endParaRPr lang="en-US" b="1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if </a:t>
            </a:r>
            <a:r>
              <a:rPr lang="en-US" b="1" dirty="0" smtClean="0">
                <a:latin typeface="Franklin Gothic Book" panose="020B0503020102020204" pitchFamily="34" charset="0"/>
              </a:rPr>
              <a:t>(</a:t>
            </a:r>
            <a:r>
              <a:rPr lang="en-US" b="1" dirty="0" err="1" smtClean="0">
                <a:latin typeface="Franklin Gothic Book" panose="020B0503020102020204" pitchFamily="34" charset="0"/>
              </a:rPr>
              <a:t>Menikah</a:t>
            </a:r>
            <a:r>
              <a:rPr lang="en-US" b="1" dirty="0">
                <a:latin typeface="Franklin Gothic Book" panose="020B0503020102020204" pitchFamily="34" charset="0"/>
              </a:rPr>
              <a:t>=="</a:t>
            </a:r>
            <a:r>
              <a:rPr lang="en-US" b="1" dirty="0" smtClean="0">
                <a:latin typeface="Franklin Gothic Book" panose="020B0503020102020204" pitchFamily="34" charset="0"/>
              </a:rPr>
              <a:t>Y“):</a:t>
            </a:r>
            <a:endParaRPr lang="en-US" b="1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    print("</a:t>
            </a:r>
            <a:r>
              <a:rPr lang="en-US" b="1" dirty="0" err="1">
                <a:latin typeface="Franklin Gothic Book" panose="020B0503020102020204" pitchFamily="34" charset="0"/>
              </a:rPr>
              <a:t>Anda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boleh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ikut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pemilu</a:t>
            </a:r>
            <a:r>
              <a:rPr lang="en-US" b="1" dirty="0">
                <a:latin typeface="Franklin Gothic Book" panose="020B05030201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    print("</a:t>
            </a:r>
            <a:r>
              <a:rPr lang="en-US" b="1" dirty="0" err="1">
                <a:latin typeface="Franklin Gothic Book" panose="020B0503020102020204" pitchFamily="34" charset="0"/>
              </a:rPr>
              <a:t>Anda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belum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boleh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ikut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pemilu</a:t>
            </a:r>
            <a:r>
              <a:rPr lang="en-US" b="1" dirty="0">
                <a:latin typeface="Franklin Gothic Book" panose="020B05030201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    print("</a:t>
            </a:r>
            <a:r>
              <a:rPr lang="en-US" b="1" dirty="0" err="1">
                <a:latin typeface="Franklin Gothic Book" panose="020B0503020102020204" pitchFamily="34" charset="0"/>
              </a:rPr>
              <a:t>Anda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boleh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ikut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latin typeface="Franklin Gothic Book" panose="020B0503020102020204" pitchFamily="34" charset="0"/>
              </a:rPr>
              <a:t>pemilu</a:t>
            </a:r>
            <a:r>
              <a:rPr lang="en-US" b="1" dirty="0">
                <a:latin typeface="Franklin Gothic Book" panose="020B0503020102020204" pitchFamily="34" charset="0"/>
              </a:rPr>
              <a:t>") </a:t>
            </a:r>
          </a:p>
          <a:p>
            <a:pPr marL="0" indent="0">
              <a:buNone/>
            </a:pPr>
            <a:endParaRPr lang="en-US" b="1" dirty="0">
              <a:latin typeface="Franklin Gothic Book" panose="020B0503020102020204" pitchFamily="34" charset="0"/>
            </a:endParaRPr>
          </a:p>
          <a:p>
            <a:pPr marL="457200" lvl="1" indent="0">
              <a:buNone/>
            </a:pPr>
            <a:endParaRPr lang="id-ID" b="1" dirty="0"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7E66B-563A-4D97-9582-945560D3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(Python)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990600"/>
            <a:ext cx="7239000" cy="5181600"/>
          </a:xfrm>
        </p:spPr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>
                <a:latin typeface="Andalus" pitchFamily="18" charset="-78"/>
                <a:cs typeface="Andalus" pitchFamily="18" charset="-78"/>
              </a:rPr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6" name="Picture 5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id-ID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2954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1400" b="1" kern="1200" dirty="0" err="1" smtClean="0">
                <a:solidFill>
                  <a:srgbClr val="FF0000"/>
                </a:solidFill>
                <a:latin typeface="+mj-lt"/>
                <a:cs typeface="Andalus" pitchFamily="18" charset="-78"/>
              </a:rPr>
              <a:t>Bentuk</a:t>
            </a:r>
            <a:r>
              <a:rPr lang="en-US" sz="1400" b="1" kern="1200" dirty="0" smtClean="0">
                <a:solidFill>
                  <a:srgbClr val="FF0000"/>
                </a:solidFill>
                <a:latin typeface="+mj-lt"/>
                <a:cs typeface="Andalus" pitchFamily="18" charset="-78"/>
              </a:rPr>
              <a:t> </a:t>
            </a:r>
            <a:r>
              <a:rPr lang="en-US" sz="1400" b="1" kern="1200" dirty="0" err="1" smtClean="0">
                <a:solidFill>
                  <a:srgbClr val="FF0000"/>
                </a:solidFill>
                <a:latin typeface="+mj-lt"/>
                <a:cs typeface="Andalus" pitchFamily="18" charset="-78"/>
              </a:rPr>
              <a:t>Umum</a:t>
            </a:r>
            <a:r>
              <a:rPr lang="en-US" sz="1400" b="1" kern="1200" dirty="0" smtClean="0">
                <a:solidFill>
                  <a:srgbClr val="FF0000"/>
                </a:solidFill>
                <a:latin typeface="+mj-lt"/>
                <a:cs typeface="Andalus" pitchFamily="18" charset="-78"/>
              </a:rPr>
              <a:t> </a:t>
            </a:r>
            <a:r>
              <a:rPr lang="en-US" sz="1400" kern="1200" dirty="0" smtClean="0">
                <a:latin typeface="+mj-lt"/>
                <a:cs typeface="Andalus" pitchFamily="18" charset="-78"/>
              </a:rPr>
              <a:t>: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if</a:t>
            </a:r>
            <a:r>
              <a:rPr lang="en-US" sz="1400" b="1" kern="1200" dirty="0" smtClean="0">
                <a:latin typeface="+mj-lt"/>
                <a:cs typeface="Andalus" pitchFamily="18" charset="-78"/>
              </a:rPr>
              <a:t> (kondisi_1)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then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      </a:t>
            </a:r>
            <a:r>
              <a:rPr lang="en-US" sz="1400" b="1" i="1" kern="1200" dirty="0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{aksi_1}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else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 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if </a:t>
            </a:r>
            <a:r>
              <a:rPr lang="en-US" sz="1400" b="1" kern="1200" dirty="0" smtClean="0">
                <a:latin typeface="+mj-lt"/>
                <a:cs typeface="Andalus" pitchFamily="18" charset="-78"/>
              </a:rPr>
              <a:t>(kondisi_2)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then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                   </a:t>
            </a:r>
            <a:r>
              <a:rPr lang="en-US" sz="1400" b="1" i="1" kern="1200" dirty="0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{aksi_2}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else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..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else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if</a:t>
            </a:r>
            <a:r>
              <a:rPr lang="en-US" sz="1400" b="1" kern="1200" dirty="0" smtClean="0">
                <a:latin typeface="+mj-lt"/>
                <a:cs typeface="Andalus" pitchFamily="18" charset="-78"/>
              </a:rPr>
              <a:t> (kondisi_n-1)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then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     </a:t>
            </a:r>
            <a:r>
              <a:rPr lang="en-US" sz="1400" b="1" i="1" kern="1200" dirty="0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{aksi_n-1}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   </a:t>
            </a:r>
            <a:r>
              <a:rPr lang="en-US" sz="1400" b="1" u="sng" kern="1200" dirty="0" smtClean="0">
                <a:latin typeface="+mj-lt"/>
                <a:cs typeface="Andalus" pitchFamily="18" charset="-78"/>
              </a:rPr>
              <a:t>else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     </a:t>
            </a:r>
            <a:r>
              <a:rPr lang="en-US" sz="1400" b="1" i="1" kern="1200" dirty="0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{</a:t>
            </a:r>
            <a:r>
              <a:rPr lang="en-US" sz="1400" b="1" i="1" kern="1200" dirty="0" err="1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aksi_n</a:t>
            </a:r>
            <a:r>
              <a:rPr lang="en-US" sz="1400" b="1" i="1" kern="1200" dirty="0" smtClean="0">
                <a:solidFill>
                  <a:srgbClr val="0070C0"/>
                </a:solidFill>
                <a:latin typeface="+mj-lt"/>
                <a:cs typeface="Andalus" pitchFamily="18" charset="-78"/>
              </a:rPr>
              <a:t>}</a:t>
            </a: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    </a:t>
            </a:r>
            <a:r>
              <a:rPr lang="en-US" sz="1400" b="1" u="sng" kern="1200" dirty="0" err="1" smtClean="0">
                <a:latin typeface="+mj-lt"/>
                <a:cs typeface="Andalus" pitchFamily="18" charset="-78"/>
              </a:rPr>
              <a:t>endif</a:t>
            </a:r>
            <a:endParaRPr lang="en-US" sz="1400" b="1" u="sng" kern="1200" dirty="0" smtClean="0">
              <a:latin typeface="+mj-lt"/>
              <a:cs typeface="Andalus" pitchFamily="18" charset="-78"/>
            </a:endParaRP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			..</a:t>
            </a:r>
          </a:p>
          <a:p>
            <a:pPr marL="685800" indent="0">
              <a:buNone/>
            </a:pPr>
            <a:r>
              <a:rPr lang="en-US" sz="1400" b="1" u="sng" kern="1200" dirty="0" err="1" smtClean="0">
                <a:latin typeface="+mj-lt"/>
                <a:cs typeface="Andalus" pitchFamily="18" charset="-78"/>
              </a:rPr>
              <a:t>endif</a:t>
            </a:r>
            <a:endParaRPr lang="en-US" sz="1400" b="1" u="sng" kern="1200" dirty="0" smtClean="0">
              <a:latin typeface="+mj-lt"/>
              <a:cs typeface="Andalus" pitchFamily="18" charset="-78"/>
            </a:endParaRPr>
          </a:p>
          <a:p>
            <a:pPr>
              <a:buNone/>
            </a:pPr>
            <a:r>
              <a:rPr lang="en-US" sz="1400" b="1" kern="1200" dirty="0" smtClean="0">
                <a:latin typeface="+mj-lt"/>
                <a:cs typeface="Andalus" pitchFamily="18" charset="-78"/>
              </a:rPr>
              <a:t>       </a:t>
            </a:r>
            <a:r>
              <a:rPr lang="en-US" sz="1400" b="1" u="sng" kern="1200" dirty="0" err="1" smtClean="0">
                <a:latin typeface="+mj-lt"/>
                <a:cs typeface="Andalus" pitchFamily="18" charset="-78"/>
              </a:rPr>
              <a:t>endif</a:t>
            </a:r>
            <a:endParaRPr lang="en-US" sz="1400" b="1" u="sng" kern="1200" dirty="0" smtClean="0">
              <a:latin typeface="+mj-lt"/>
              <a:cs typeface="Andalus" pitchFamily="18" charset="-78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id-ID" sz="1400" u="sng" dirty="0">
              <a:latin typeface="+mj-lt"/>
              <a:ea typeface="Times New Roman"/>
              <a:cs typeface="Andalus" pitchFamily="18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Latihan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endParaRPr lang="id-ID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10668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Buat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Mutu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828800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304800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Periksa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80 – 100?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70 – 79?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periksa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60 – 69?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periksa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50 – 59?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</a:p>
          <a:p>
            <a:pPr marL="457200" indent="-457200" algn="just">
              <a:buFontTx/>
              <a:buAutoNum type="arabicPeriod"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286000" y="2044244"/>
            <a:ext cx="1828800" cy="1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1833265"/>
            <a:ext cx="129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2133600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0" y="2138065"/>
            <a:ext cx="434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 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C, D, </a:t>
            </a:r>
            <a:r>
              <a:rPr lang="en-US" sz="22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631728" y="2478533"/>
            <a:ext cx="680538" cy="1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8400" y="2769513"/>
            <a:ext cx="121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-14288" algn="just">
              <a:buFontTx/>
              <a:buNone/>
            </a:pPr>
            <a:r>
              <a:rPr lang="en-US" sz="22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Proses</a:t>
            </a:r>
            <a:r>
              <a:rPr lang="en-US" sz="2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16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219200" y="11430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b="1" kern="1200" dirty="0" err="1" smtClean="0"/>
              <a:t>Menentukan_Indeks_Nilai</a:t>
            </a:r>
            <a:endParaRPr lang="en-US" b="1" kern="1200" dirty="0" smtClean="0"/>
          </a:p>
          <a:p>
            <a:pPr>
              <a:buNone/>
            </a:pPr>
            <a:r>
              <a:rPr lang="en-US" b="1" kern="1200" dirty="0" smtClean="0">
                <a:solidFill>
                  <a:srgbClr val="0070C0"/>
                </a:solidFill>
              </a:rPr>
              <a:t>{I.S.  : </a:t>
            </a:r>
          </a:p>
          <a:p>
            <a:pPr marL="974725" indent="-974725">
              <a:buNone/>
            </a:pPr>
            <a:r>
              <a:rPr lang="en-US" b="1" kern="1200" dirty="0" smtClean="0">
                <a:solidFill>
                  <a:srgbClr val="0070C0"/>
                </a:solidFill>
              </a:rPr>
              <a:t>{F.S. :</a:t>
            </a:r>
          </a:p>
          <a:p>
            <a:pPr marL="974725" indent="-974725">
              <a:buNone/>
            </a:pPr>
            <a:r>
              <a:rPr lang="en-US" b="1" u="sng" kern="1200" dirty="0" err="1" smtClean="0"/>
              <a:t>Kamus</a:t>
            </a:r>
            <a:r>
              <a:rPr lang="en-US" b="1" kern="1200" dirty="0" smtClean="0"/>
              <a:t>:</a:t>
            </a:r>
          </a:p>
          <a:p>
            <a:pPr marL="974725" indent="-974725">
              <a:buNone/>
            </a:pPr>
            <a:endParaRPr lang="en-US" b="1" u="sng" kern="1200" dirty="0" smtClean="0"/>
          </a:p>
          <a:p>
            <a:pPr marL="974725" indent="-974725">
              <a:buNone/>
            </a:pPr>
            <a:endParaRPr lang="en-US" b="1" u="sng" kern="1200" dirty="0" smtClean="0"/>
          </a:p>
          <a:p>
            <a:pPr marL="974725" indent="-974725">
              <a:buNone/>
            </a:pPr>
            <a:r>
              <a:rPr lang="en-US" b="1" u="sng" kern="1200" dirty="0" err="1" smtClean="0"/>
              <a:t>Algoritma</a:t>
            </a:r>
            <a:r>
              <a:rPr lang="en-US" b="1" kern="1200" dirty="0" smtClean="0"/>
              <a:t>:</a:t>
            </a:r>
          </a:p>
          <a:p>
            <a:pPr marL="974725" indent="-974725">
              <a:buNone/>
            </a:pPr>
            <a:r>
              <a:rPr lang="en-US" b="1" kern="1200" dirty="0" smtClean="0"/>
              <a:t>    </a:t>
            </a:r>
            <a:r>
              <a:rPr lang="en-US" b="1" u="sng" kern="1200" dirty="0" smtClean="0"/>
              <a:t>Input</a:t>
            </a:r>
            <a:r>
              <a:rPr lang="en-US" b="1" kern="1200" dirty="0" smtClean="0"/>
              <a:t>(</a:t>
            </a:r>
            <a:r>
              <a:rPr lang="en-US" b="1" kern="1200" dirty="0" err="1" smtClean="0"/>
              <a:t>Nilai</a:t>
            </a:r>
            <a:r>
              <a:rPr lang="en-US" b="1" kern="1200" dirty="0" smtClean="0"/>
              <a:t>)</a:t>
            </a:r>
            <a:endParaRPr lang="en-US" b="1" kern="1200" dirty="0" smtClean="0"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</a:t>
            </a:r>
            <a:r>
              <a:rPr lang="en-US" b="1" u="sng" kern="1200" dirty="0" smtClean="0">
                <a:sym typeface="Wingdings" pitchFamily="2" charset="2"/>
              </a:rPr>
              <a:t>If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≥ 80) </a:t>
            </a:r>
            <a:r>
              <a:rPr lang="en-US" b="1" u="sng" kern="1200" dirty="0" smtClean="0">
                <a:sym typeface="Wingdings" pitchFamily="2" charset="2"/>
              </a:rPr>
              <a:t>and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≤ 100)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</a:t>
            </a:r>
            <a:r>
              <a:rPr lang="en-US" b="1" u="sng" kern="1200" dirty="0" smtClean="0">
                <a:sym typeface="Wingdings" pitchFamily="2" charset="2"/>
              </a:rPr>
              <a:t>Then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   ‘A’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</a:t>
            </a:r>
            <a:r>
              <a:rPr lang="en-US" b="1" u="sng" kern="1200" dirty="0" smtClean="0">
                <a:sym typeface="Wingdings" pitchFamily="2" charset="2"/>
              </a:rPr>
              <a:t>Else</a:t>
            </a:r>
            <a:endParaRPr lang="en-US" b="1" kern="1200" dirty="0" smtClean="0">
              <a:sym typeface="Wingdings" pitchFamily="2" charset="2"/>
            </a:endParaRPr>
          </a:p>
          <a:p>
            <a:pPr marL="631825" indent="0">
              <a:buNone/>
            </a:pPr>
            <a:r>
              <a:rPr lang="en-US" b="1" kern="1200" dirty="0" smtClean="0">
                <a:sym typeface="Wingdings" pitchFamily="2" charset="2"/>
              </a:rPr>
              <a:t> </a:t>
            </a:r>
            <a:r>
              <a:rPr lang="en-US" b="1" u="sng" kern="1200" dirty="0" smtClean="0">
                <a:sym typeface="Wingdings" pitchFamily="2" charset="2"/>
              </a:rPr>
              <a:t>If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≥ 70) </a:t>
            </a:r>
            <a:r>
              <a:rPr lang="en-US" b="1" u="sng" kern="1200" dirty="0" smtClean="0">
                <a:sym typeface="Wingdings" pitchFamily="2" charset="2"/>
              </a:rPr>
              <a:t>and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&lt; 80)</a:t>
            </a:r>
          </a:p>
          <a:p>
            <a:pPr marL="974725">
              <a:buNone/>
            </a:pPr>
            <a:r>
              <a:rPr lang="en-US" b="1" kern="1200" dirty="0" smtClean="0">
                <a:sym typeface="Wingdings" pitchFamily="2" charset="2"/>
              </a:rPr>
              <a:t>     </a:t>
            </a:r>
            <a:r>
              <a:rPr lang="en-US" b="1" u="sng" kern="1200" dirty="0" smtClean="0">
                <a:sym typeface="Wingdings" pitchFamily="2" charset="2"/>
              </a:rPr>
              <a:t>Then</a:t>
            </a:r>
          </a:p>
          <a:p>
            <a:pPr marL="974725">
              <a:buNone/>
            </a:pPr>
            <a:r>
              <a:rPr lang="en-US" b="1" kern="1200" dirty="0" smtClean="0">
                <a:sym typeface="Wingdings" pitchFamily="2" charset="2"/>
              </a:rPr>
              <a:t>        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   ‘B’</a:t>
            </a:r>
            <a:endParaRPr lang="en-US" b="1" kern="1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2800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148522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pengguna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memasukkan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sebuah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Nilai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}</a:t>
            </a:r>
            <a:endParaRPr lang="en-US" sz="1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79424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menampilkan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Indeks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Nilai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}</a:t>
            </a:r>
            <a:endParaRPr lang="en-US" sz="1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9050" y="2438400"/>
            <a:ext cx="24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+mn-lt"/>
                <a:cs typeface="Andalus" pitchFamily="18" charset="-78"/>
              </a:rPr>
              <a:t>Nilai</a:t>
            </a:r>
            <a:r>
              <a:rPr lang="en-US" sz="1800" b="1" dirty="0" smtClean="0">
                <a:latin typeface="+mn-lt"/>
                <a:cs typeface="Andalus" pitchFamily="18" charset="-78"/>
              </a:rPr>
              <a:t> 	: </a:t>
            </a:r>
            <a:r>
              <a:rPr lang="en-US" sz="1800" b="1" u="sng" dirty="0" smtClean="0">
                <a:latin typeface="+mn-lt"/>
                <a:cs typeface="Andalus" pitchFamily="18" charset="-78"/>
              </a:rPr>
              <a:t>real</a:t>
            </a:r>
            <a:endParaRPr lang="en-US" sz="1800" b="1" u="sng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8439" y="2754868"/>
            <a:ext cx="669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+mn-lt"/>
                <a:cs typeface="Andalus" pitchFamily="18" charset="-78"/>
              </a:rPr>
              <a:t>Indeks</a:t>
            </a:r>
            <a:r>
              <a:rPr lang="en-US" sz="1800" b="1" dirty="0" smtClean="0">
                <a:latin typeface="+mn-lt"/>
                <a:cs typeface="Andalus" pitchFamily="18" charset="-78"/>
              </a:rPr>
              <a:t> 	: </a:t>
            </a:r>
            <a:r>
              <a:rPr lang="en-US" sz="1800" b="1" u="sng" dirty="0" smtClean="0">
                <a:latin typeface="+mn-lt"/>
                <a:cs typeface="Andalus" pitchFamily="18" charset="-78"/>
              </a:rPr>
              <a:t>char</a:t>
            </a:r>
            <a:r>
              <a:rPr lang="en-US" sz="1800" b="1" dirty="0" smtClean="0">
                <a:latin typeface="+mn-lt"/>
                <a:cs typeface="Andalus" pitchFamily="18" charset="-78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{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Indeks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Nilai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  <a:cs typeface="Andalus" pitchFamily="18" charset="-78"/>
              </a:rPr>
              <a:t>}</a:t>
            </a:r>
            <a:endParaRPr lang="en-US" sz="1800" b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7848600" y="59436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  <p:bldP spid="8" grpId="0"/>
      <p:bldP spid="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lanjutan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2800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1219200" y="990600"/>
            <a:ext cx="7772400" cy="4419600"/>
          </a:xfrm>
        </p:spPr>
        <p:txBody>
          <a:bodyPr/>
          <a:lstStyle/>
          <a:p>
            <a:pPr marL="974725" indent="7938">
              <a:buNone/>
            </a:pPr>
            <a:r>
              <a:rPr lang="en-US" b="1" u="sng" kern="1200" dirty="0" smtClean="0">
                <a:sym typeface="Wingdings" pitchFamily="2" charset="2"/>
              </a:rPr>
              <a:t>Else</a:t>
            </a:r>
            <a:endParaRPr lang="en-US" b="1" kern="1200" dirty="0" smtClean="0"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	   </a:t>
            </a:r>
            <a:r>
              <a:rPr lang="en-US" b="1" u="sng" kern="1200" dirty="0" smtClean="0">
                <a:sym typeface="Wingdings" pitchFamily="2" charset="2"/>
              </a:rPr>
              <a:t>If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≥ 60) </a:t>
            </a:r>
            <a:r>
              <a:rPr lang="en-US" b="1" u="sng" kern="1200" dirty="0" smtClean="0">
                <a:sym typeface="Wingdings" pitchFamily="2" charset="2"/>
              </a:rPr>
              <a:t>and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&lt; 70)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</a:t>
            </a:r>
            <a:r>
              <a:rPr lang="en-US" b="1" u="sng" kern="1200" dirty="0" smtClean="0">
                <a:sym typeface="Wingdings" pitchFamily="2" charset="2"/>
              </a:rPr>
              <a:t>Then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   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   ‘C’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</a:t>
            </a:r>
            <a:r>
              <a:rPr lang="en-US" b="1" u="sng" kern="1200" dirty="0" smtClean="0">
                <a:sym typeface="Wingdings" pitchFamily="2" charset="2"/>
              </a:rPr>
              <a:t>Else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   </a:t>
            </a:r>
            <a:r>
              <a:rPr lang="en-US" b="1" u="sng" kern="1200" dirty="0" smtClean="0">
                <a:sym typeface="Wingdings" pitchFamily="2" charset="2"/>
              </a:rPr>
              <a:t>If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≥ 50) </a:t>
            </a:r>
            <a:r>
              <a:rPr lang="en-US" b="1" u="sng" kern="1200" dirty="0" smtClean="0">
                <a:sym typeface="Wingdings" pitchFamily="2" charset="2"/>
              </a:rPr>
              <a:t>and</a:t>
            </a:r>
            <a:r>
              <a:rPr lang="en-US" b="1" kern="1200" dirty="0" smtClean="0">
                <a:sym typeface="Wingdings" pitchFamily="2" charset="2"/>
              </a:rPr>
              <a:t> (</a:t>
            </a:r>
            <a:r>
              <a:rPr lang="en-US" b="1" kern="1200" dirty="0" err="1" smtClean="0">
                <a:sym typeface="Wingdings" pitchFamily="2" charset="2"/>
              </a:rPr>
              <a:t>Nilai</a:t>
            </a:r>
            <a:r>
              <a:rPr lang="en-US" b="1" kern="1200" dirty="0" smtClean="0">
                <a:sym typeface="Wingdings" pitchFamily="2" charset="2"/>
              </a:rPr>
              <a:t> &lt; 60)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      </a:t>
            </a:r>
            <a:r>
              <a:rPr lang="en-US" b="1" u="sng" kern="1200" dirty="0" smtClean="0">
                <a:sym typeface="Wingdings" pitchFamily="2" charset="2"/>
              </a:rPr>
              <a:t>Then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         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   ‘D’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	            </a:t>
            </a:r>
            <a:r>
              <a:rPr lang="en-US" b="1" u="sng" kern="1200" dirty="0" smtClean="0">
                <a:sym typeface="Wingdings" pitchFamily="2" charset="2"/>
              </a:rPr>
              <a:t>Else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	</a:t>
            </a:r>
            <a:r>
              <a:rPr lang="en-US" b="1" kern="1200" smtClean="0">
                <a:sym typeface="Wingdings" pitchFamily="2" charset="2"/>
              </a:rPr>
              <a:t>                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   ‘E’</a:t>
            </a: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      </a:t>
            </a:r>
            <a:r>
              <a:rPr lang="en-US" b="1" u="sng" kern="1200" dirty="0" err="1" smtClean="0">
                <a:sym typeface="Wingdings" pitchFamily="2" charset="2"/>
              </a:rPr>
              <a:t>EndIf</a:t>
            </a:r>
            <a:endParaRPr lang="en-US" b="1" u="sng" kern="1200" dirty="0" smtClean="0"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                </a:t>
            </a:r>
            <a:r>
              <a:rPr lang="en-US" b="1" u="sng" kern="1200" dirty="0" err="1" smtClean="0">
                <a:sym typeface="Wingdings" pitchFamily="2" charset="2"/>
              </a:rPr>
              <a:t>EndIf</a:t>
            </a:r>
            <a:endParaRPr lang="en-US" b="1" u="sng" kern="1200" dirty="0" smtClean="0">
              <a:sym typeface="Wingdings" pitchFamily="2" charset="2"/>
            </a:endParaRPr>
          </a:p>
          <a:p>
            <a:pPr marL="631825" indent="0">
              <a:buNone/>
            </a:pPr>
            <a:r>
              <a:rPr lang="en-US" b="1" u="sng" kern="1200" dirty="0" err="1" smtClean="0">
                <a:sym typeface="Wingdings" pitchFamily="2" charset="2"/>
              </a:rPr>
              <a:t>EndIf</a:t>
            </a:r>
            <a:endParaRPr lang="en-US" b="1" u="sng" kern="1200" dirty="0" smtClean="0"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</a:t>
            </a:r>
            <a:r>
              <a:rPr lang="en-US" b="1" u="sng" kern="1200" dirty="0" err="1" smtClean="0">
                <a:sym typeface="Wingdings" pitchFamily="2" charset="2"/>
              </a:rPr>
              <a:t>EndIf</a:t>
            </a:r>
            <a:endParaRPr lang="en-US" b="1" u="sng" kern="1200" dirty="0" smtClean="0"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b="1" kern="1200" dirty="0" smtClean="0">
                <a:sym typeface="Wingdings" pitchFamily="2" charset="2"/>
              </a:rPr>
              <a:t>    </a:t>
            </a:r>
            <a:r>
              <a:rPr lang="en-US" b="1" u="sng" kern="1200" dirty="0" smtClean="0">
                <a:sym typeface="Wingdings" pitchFamily="2" charset="2"/>
              </a:rPr>
              <a:t>Output</a:t>
            </a:r>
            <a:r>
              <a:rPr lang="en-US" b="1" kern="1200" dirty="0" smtClean="0">
                <a:sym typeface="Wingdings" pitchFamily="2" charset="2"/>
              </a:rPr>
              <a:t>(</a:t>
            </a:r>
            <a:r>
              <a:rPr lang="en-US" b="1" kern="1200" dirty="0" err="1" smtClean="0">
                <a:sym typeface="Wingdings" pitchFamily="2" charset="2"/>
              </a:rPr>
              <a:t>Indeks</a:t>
            </a:r>
            <a:r>
              <a:rPr lang="en-US" b="1" kern="1200" dirty="0" smtClean="0">
                <a:sym typeface="Wingdings" pitchFamily="2" charset="2"/>
              </a:rPr>
              <a:t>)        </a:t>
            </a:r>
            <a:endParaRPr lang="en-US" b="1" kern="1200" dirty="0" smtClean="0"/>
          </a:p>
        </p:txBody>
      </p:sp>
      <p:sp>
        <p:nvSpPr>
          <p:cNvPr id="8" name="Action Button: Back or Previous 7">
            <a:hlinkClick r:id="" action="ppaction://hlinkshowjump?jump=previousslide" highlightClick="1"/>
          </p:cNvPr>
          <p:cNvSpPr/>
          <p:nvPr/>
        </p:nvSpPr>
        <p:spPr>
          <a:xfrm>
            <a:off x="8382000" y="5943600"/>
            <a:ext cx="4572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kern="1200" dirty="0" smtClean="0">
                <a:latin typeface="Franklin Gothic Book" panose="020B0503020102020204" pitchFamily="34" charset="0"/>
              </a:rPr>
              <a:t>#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Menentukan_Indeks_Nilai</a:t>
            </a:r>
            <a:endParaRPr lang="en-US" kern="1200" dirty="0" smtClean="0">
              <a:latin typeface="Franklin Gothic Book" panose="020B0503020102020204" pitchFamily="34" charset="0"/>
            </a:endParaRPr>
          </a:p>
          <a:p>
            <a:pPr>
              <a:buNone/>
            </a:pPr>
            <a:r>
              <a:rPr lang="en-US" kern="1200" dirty="0" smtClean="0">
                <a:latin typeface="Franklin Gothic Book" panose="020B0503020102020204" pitchFamily="34" charset="0"/>
              </a:rPr>
              <a:t>#{I.S.  : 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pengguna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memasukkan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sebuah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</a:rPr>
              <a:t>}</a:t>
            </a:r>
          </a:p>
          <a:p>
            <a:pPr marL="974725" indent="-974725">
              <a:buNone/>
            </a:pPr>
            <a:r>
              <a:rPr lang="en-US" kern="1200" dirty="0" smtClean="0">
                <a:latin typeface="Franklin Gothic Book" panose="020B0503020102020204" pitchFamily="34" charset="0"/>
              </a:rPr>
              <a:t>#{F.S. :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menampilkan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</a:rPr>
              <a:t>/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Mutu</a:t>
            </a:r>
            <a:r>
              <a:rPr lang="en-US" kern="1200" dirty="0" smtClean="0">
                <a:latin typeface="Franklin Gothic Book" panose="020B0503020102020204" pitchFamily="34" charset="0"/>
              </a:rPr>
              <a:t>}</a:t>
            </a:r>
          </a:p>
          <a:p>
            <a:pPr marL="974725" indent="-974725">
              <a:buNone/>
            </a:pPr>
            <a:endParaRPr lang="en-US" u="sng" kern="1200" dirty="0">
              <a:latin typeface="Franklin Gothic Book" panose="020B0503020102020204" pitchFamily="34" charset="0"/>
            </a:endParaRPr>
          </a:p>
          <a:p>
            <a:pPr marL="974725" indent="-974725">
              <a:buNone/>
            </a:pPr>
            <a:r>
              <a:rPr lang="en-US" kern="1200" dirty="0" err="1" smtClean="0">
                <a:latin typeface="Franklin Gothic Book" panose="020B0503020102020204" pitchFamily="34" charset="0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</a:rPr>
              <a:t> =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int</a:t>
            </a:r>
            <a:r>
              <a:rPr lang="en-US" kern="1200" dirty="0" smtClean="0">
                <a:latin typeface="Franklin Gothic Book" panose="020B0503020102020204" pitchFamily="34" charset="0"/>
              </a:rPr>
              <a:t>(input(“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Masukkan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Sebuah</a:t>
            </a:r>
            <a:r>
              <a:rPr lang="en-US" kern="1200" dirty="0" smtClean="0">
                <a:latin typeface="Franklin Gothic Book" panose="020B0503020102020204" pitchFamily="34" charset="0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</a:rPr>
              <a:t> : “))</a:t>
            </a:r>
            <a:endParaRPr lang="en-US" kern="1200" dirty="0" smtClean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If (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≥ 80) </a:t>
            </a:r>
            <a:r>
              <a:rPr lang="en-US" u="sng" kern="1200" dirty="0" smtClean="0">
                <a:latin typeface="Franklin Gothic Book" panose="020B0503020102020204" pitchFamily="34" charset="0"/>
                <a:sym typeface="Wingdings" pitchFamily="2" charset="2"/>
              </a:rPr>
              <a:t>and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≤ 100):</a:t>
            </a:r>
          </a:p>
          <a:p>
            <a:pPr marL="974725" indent="-974725">
              <a:buNone/>
            </a:pP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   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=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 “A”</a:t>
            </a:r>
          </a:p>
          <a:p>
            <a:pPr marL="974725" indent="-974725">
              <a:buNone/>
            </a:pP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elif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≥ 70) </a:t>
            </a:r>
            <a:r>
              <a:rPr lang="en-US" u="sng" kern="1200" dirty="0" smtClean="0">
                <a:latin typeface="Franklin Gothic Book" panose="020B0503020102020204" pitchFamily="34" charset="0"/>
                <a:sym typeface="Wingdings" pitchFamily="2" charset="2"/>
              </a:rPr>
              <a:t>and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&lt; 80):</a:t>
            </a:r>
            <a:endParaRPr lang="en-US" kern="12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   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=  “B”</a:t>
            </a:r>
          </a:p>
          <a:p>
            <a:pPr marL="974725" indent="-974725">
              <a:buNone/>
            </a:pP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elif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≥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60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) </a:t>
            </a:r>
            <a:r>
              <a:rPr lang="en-US" u="sng" kern="1200" dirty="0">
                <a:latin typeface="Franklin Gothic Book" panose="020B0503020102020204" pitchFamily="34" charset="0"/>
                <a:sym typeface="Wingdings" pitchFamily="2" charset="2"/>
              </a:rPr>
              <a:t>and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&lt;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70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):</a:t>
            </a:r>
          </a:p>
          <a:p>
            <a:pPr marL="974725" indent="-974725">
              <a:buNone/>
            </a:pP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   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= 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“C”</a:t>
            </a:r>
            <a:endParaRPr lang="en-US" kern="1200" dirty="0">
              <a:latin typeface="Franklin Gothic Book" panose="020B0503020102020204" pitchFamily="34" charset="0"/>
            </a:endParaRPr>
          </a:p>
          <a:p>
            <a:pPr marL="974725" indent="-974725">
              <a:buNone/>
            </a:pP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elif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≥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50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) </a:t>
            </a:r>
            <a:r>
              <a:rPr lang="en-US" u="sng" kern="1200" dirty="0">
                <a:latin typeface="Franklin Gothic Book" panose="020B0503020102020204" pitchFamily="34" charset="0"/>
                <a:sym typeface="Wingdings" pitchFamily="2" charset="2"/>
              </a:rPr>
              <a:t>and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(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&lt;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60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):</a:t>
            </a:r>
          </a:p>
          <a:p>
            <a:pPr marL="974725" indent="-974725">
              <a:buNone/>
            </a:pP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   </a:t>
            </a:r>
            <a:r>
              <a:rPr lang="en-US" kern="1200" dirty="0" err="1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= 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“D”</a:t>
            </a:r>
          </a:p>
          <a:p>
            <a:pPr marL="974725" indent="-974725">
              <a:buNone/>
            </a:pP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else: </a:t>
            </a:r>
          </a:p>
          <a:p>
            <a:pPr marL="974725" indent="-974725">
              <a:buNone/>
            </a:pP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  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</a:t>
            </a: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=  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“E”</a:t>
            </a:r>
          </a:p>
          <a:p>
            <a:pPr marL="974725" indent="-974725">
              <a:buNone/>
            </a:pPr>
            <a:r>
              <a:rPr lang="en-US" kern="1200" dirty="0">
                <a:latin typeface="Franklin Gothic Book" panose="020B0503020102020204" pitchFamily="34" charset="0"/>
                <a:sym typeface="Wingdings" pitchFamily="2" charset="2"/>
              </a:rPr>
              <a:t>p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rint(“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Nilai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  : “,</a:t>
            </a:r>
            <a:r>
              <a:rPr lang="en-US" kern="1200" dirty="0" err="1" smtClean="0">
                <a:latin typeface="Franklin Gothic Book" panose="020B0503020102020204" pitchFamily="34" charset="0"/>
                <a:sym typeface="Wingdings" pitchFamily="2" charset="2"/>
              </a:rPr>
              <a:t>Indeks</a:t>
            </a:r>
            <a:r>
              <a:rPr lang="en-US" kern="1200" dirty="0" smtClean="0">
                <a:latin typeface="Franklin Gothic Book" panose="020B0503020102020204" pitchFamily="34" charset="0"/>
                <a:sym typeface="Wingdings" pitchFamily="2" charset="2"/>
              </a:rPr>
              <a:t>)</a:t>
            </a:r>
            <a:endParaRPr lang="en-US" kern="1200" dirty="0">
              <a:latin typeface="Franklin Gothic Book" panose="020B0503020102020204" pitchFamily="34" charset="0"/>
            </a:endParaRPr>
          </a:p>
          <a:p>
            <a:pPr marL="974725" indent="-974725">
              <a:buNone/>
            </a:pPr>
            <a:endParaRPr lang="en-US" kern="1200" dirty="0">
              <a:latin typeface="Franklin Gothic Book" panose="020B0503020102020204" pitchFamily="34" charset="0"/>
            </a:endParaRPr>
          </a:p>
          <a:p>
            <a:pPr marL="974725" indent="-974725">
              <a:buNone/>
            </a:pPr>
            <a:endParaRPr lang="en-US" kern="1200" dirty="0" smtClean="0">
              <a:latin typeface="Franklin Gothic Book" panose="020B05030201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(Python)</a:t>
            </a:r>
            <a:endParaRPr lang="id-ID" sz="2800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575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F93CE-F459-43B9-9AD9-17FB3BA9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 err="1" smtClean="0"/>
              <a:t>Bentuk</a:t>
            </a:r>
            <a:r>
              <a:rPr lang="en-GB" b="1" dirty="0" smtClean="0"/>
              <a:t> </a:t>
            </a:r>
            <a:r>
              <a:rPr lang="en-GB" b="1" dirty="0" err="1" smtClean="0"/>
              <a:t>Umum</a:t>
            </a:r>
            <a:r>
              <a:rPr lang="en-GB" b="1" dirty="0" smtClean="0"/>
              <a:t>:</a:t>
            </a:r>
            <a:endParaRPr lang="en-GB" b="1" dirty="0"/>
          </a:p>
          <a:p>
            <a:pPr algn="just"/>
            <a:endParaRPr lang="en-GB" dirty="0"/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u="sng" dirty="0">
                <a:latin typeface="Consolas" panose="020B0609020204030204" pitchFamily="49" charset="0"/>
              </a:rPr>
              <a:t>if</a:t>
            </a:r>
            <a:r>
              <a:rPr lang="en-US" altLang="id-ID" dirty="0">
                <a:latin typeface="Consolas" panose="020B0609020204030204" pitchFamily="49" charset="0"/>
              </a:rPr>
              <a:t> (</a:t>
            </a:r>
            <a:r>
              <a:rPr lang="en-US" altLang="id-ID" dirty="0" err="1" smtClean="0">
                <a:latin typeface="Consolas" panose="020B0609020204030204" pitchFamily="49" charset="0"/>
              </a:rPr>
              <a:t>kondisi</a:t>
            </a:r>
            <a:r>
              <a:rPr lang="en-US" altLang="id-ID" dirty="0" smtClean="0">
                <a:latin typeface="Consolas" panose="020B0609020204030204" pitchFamily="49" charset="0"/>
              </a:rPr>
              <a:t>)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u="sng" dirty="0">
                <a:latin typeface="Consolas" panose="020B0609020204030204" pitchFamily="49" charset="0"/>
              </a:rPr>
              <a:t>then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u="sng" dirty="0">
                <a:latin typeface="Consolas" panose="020B0609020204030204" pitchFamily="49" charset="0"/>
              </a:rPr>
              <a:t>if</a:t>
            </a:r>
            <a:r>
              <a:rPr lang="en-US" altLang="id-ID" dirty="0">
                <a:latin typeface="Consolas" panose="020B0609020204030204" pitchFamily="49" charset="0"/>
              </a:rPr>
              <a:t> (</a:t>
            </a:r>
            <a:r>
              <a:rPr lang="en-US" altLang="id-ID" dirty="0" err="1" smtClean="0">
                <a:latin typeface="Consolas" panose="020B0609020204030204" pitchFamily="49" charset="0"/>
              </a:rPr>
              <a:t>kondisi_lain</a:t>
            </a:r>
            <a:r>
              <a:rPr lang="en-US" altLang="id-ID" dirty="0" smtClean="0">
                <a:latin typeface="Consolas" panose="020B0609020204030204" pitchFamily="49" charset="0"/>
              </a:rPr>
              <a:t>)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 smtClean="0">
                <a:latin typeface="Consolas" panose="020B0609020204030204" pitchFamily="49" charset="0"/>
              </a:rPr>
              <a:t>     </a:t>
            </a:r>
            <a:r>
              <a:rPr lang="en-US" altLang="id-ID" u="sng" dirty="0" smtClean="0">
                <a:latin typeface="Consolas" panose="020B0609020204030204" pitchFamily="49" charset="0"/>
              </a:rPr>
              <a:t>then</a:t>
            </a:r>
            <a:endParaRPr lang="en-US" altLang="id-ID" u="sng" dirty="0">
              <a:latin typeface="Consolas" panose="020B0609020204030204" pitchFamily="49" charset="0"/>
            </a:endParaRP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   </a:t>
            </a:r>
            <a:r>
              <a:rPr lang="en-US" altLang="id-ID" dirty="0" smtClean="0">
                <a:latin typeface="Consolas" panose="020B0609020204030204" pitchFamily="49" charset="0"/>
              </a:rPr>
              <a:t>  </a:t>
            </a:r>
            <a:r>
              <a:rPr lang="en-US" altLang="id-ID" dirty="0" err="1" smtClean="0">
                <a:latin typeface="Consolas" panose="020B0609020204030204" pitchFamily="49" charset="0"/>
              </a:rPr>
              <a:t>pernyataan</a:t>
            </a:r>
            <a:r>
              <a:rPr lang="en-US" altLang="id-ID" dirty="0" smtClean="0">
                <a:latin typeface="Consolas" panose="020B0609020204030204" pitchFamily="49" charset="0"/>
              </a:rPr>
              <a:t>/statement </a:t>
            </a:r>
            <a:r>
              <a:rPr lang="en-US" altLang="id-ID" dirty="0">
                <a:latin typeface="Consolas" panose="020B0609020204030204" pitchFamily="49" charset="0"/>
              </a:rPr>
              <a:t>1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dirty="0" smtClean="0">
                <a:latin typeface="Consolas" panose="020B0609020204030204" pitchFamily="49" charset="0"/>
              </a:rPr>
              <a:t>  </a:t>
            </a:r>
            <a:r>
              <a:rPr lang="en-US" altLang="id-ID" u="sng" dirty="0" smtClean="0">
                <a:latin typeface="Consolas" panose="020B0609020204030204" pitchFamily="49" charset="0"/>
              </a:rPr>
              <a:t>else</a:t>
            </a:r>
            <a:endParaRPr lang="en-US" altLang="id-ID" u="sng" dirty="0">
              <a:latin typeface="Consolas" panose="020B0609020204030204" pitchFamily="49" charset="0"/>
            </a:endParaRP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    </a:t>
            </a: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dirty="0" err="1" smtClean="0">
                <a:latin typeface="Consolas" panose="020B0609020204030204" pitchFamily="49" charset="0"/>
              </a:rPr>
              <a:t>pernyataan</a:t>
            </a:r>
            <a:r>
              <a:rPr lang="en-US" altLang="id-ID" dirty="0" smtClean="0">
                <a:latin typeface="Consolas" panose="020B0609020204030204" pitchFamily="49" charset="0"/>
              </a:rPr>
              <a:t>/statement </a:t>
            </a:r>
            <a:r>
              <a:rPr lang="en-US" altLang="id-ID" dirty="0">
                <a:latin typeface="Consolas" panose="020B0609020204030204" pitchFamily="49" charset="0"/>
              </a:rPr>
              <a:t>2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u="sng" dirty="0" err="1" smtClean="0">
                <a:latin typeface="Consolas" panose="020B0609020204030204" pitchFamily="49" charset="0"/>
              </a:rPr>
              <a:t>endif</a:t>
            </a: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altLang="id-ID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penutup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altLang="id-ID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dari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bagian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dalam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u="sng" dirty="0">
                <a:latin typeface="Consolas" panose="020B0609020204030204" pitchFamily="49" charset="0"/>
              </a:rPr>
              <a:t>else</a:t>
            </a: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u="sng" dirty="0">
                <a:latin typeface="Consolas" panose="020B0609020204030204" pitchFamily="49" charset="0"/>
              </a:rPr>
              <a:t>if</a:t>
            </a:r>
            <a:r>
              <a:rPr lang="en-US" altLang="id-ID" dirty="0">
                <a:latin typeface="Consolas" panose="020B0609020204030204" pitchFamily="49" charset="0"/>
              </a:rPr>
              <a:t> (</a:t>
            </a:r>
            <a:r>
              <a:rPr lang="en-US" altLang="id-ID" dirty="0" err="1" smtClean="0">
                <a:latin typeface="Consolas" panose="020B0609020204030204" pitchFamily="49" charset="0"/>
              </a:rPr>
              <a:t>kondisi_lain</a:t>
            </a:r>
            <a:r>
              <a:rPr lang="en-US" altLang="id-ID" dirty="0">
                <a:latin typeface="Consolas" panose="020B0609020204030204" pitchFamily="49" charset="0"/>
              </a:rPr>
              <a:t>)</a:t>
            </a:r>
            <a:endParaRPr lang="en-US" altLang="id-ID" dirty="0" smtClean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 smtClean="0">
                <a:latin typeface="Consolas" panose="020B0609020204030204" pitchFamily="49" charset="0"/>
              </a:rPr>
              <a:t>     </a:t>
            </a:r>
            <a:r>
              <a:rPr lang="en-US" altLang="id-ID" u="sng" dirty="0" smtClean="0">
                <a:latin typeface="Consolas" panose="020B0609020204030204" pitchFamily="49" charset="0"/>
              </a:rPr>
              <a:t>then</a:t>
            </a:r>
            <a:endParaRPr lang="en-US" altLang="id-ID" u="sng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   </a:t>
            </a: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dirty="0" err="1" smtClean="0">
                <a:latin typeface="Consolas" panose="020B0609020204030204" pitchFamily="49" charset="0"/>
              </a:rPr>
              <a:t>pernyataan</a:t>
            </a:r>
            <a:r>
              <a:rPr lang="en-US" altLang="id-ID" dirty="0" smtClean="0">
                <a:latin typeface="Consolas" panose="020B0609020204030204" pitchFamily="49" charset="0"/>
              </a:rPr>
              <a:t>/statement </a:t>
            </a:r>
            <a:r>
              <a:rPr lang="en-US" altLang="id-ID" dirty="0">
                <a:latin typeface="Consolas" panose="020B0609020204030204" pitchFamily="49" charset="0"/>
              </a:rPr>
              <a:t>1</a:t>
            </a: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dirty="0" smtClean="0">
                <a:latin typeface="Consolas" panose="020B0609020204030204" pitchFamily="49" charset="0"/>
              </a:rPr>
              <a:t>  </a:t>
            </a:r>
            <a:r>
              <a:rPr lang="en-US" altLang="id-ID" u="sng" dirty="0" smtClean="0">
                <a:latin typeface="Consolas" panose="020B0609020204030204" pitchFamily="49" charset="0"/>
              </a:rPr>
              <a:t>else</a:t>
            </a:r>
            <a:endParaRPr lang="en-US" altLang="id-ID" u="sng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    </a:t>
            </a:r>
            <a:r>
              <a:rPr lang="en-US" altLang="id-ID" dirty="0" err="1">
                <a:latin typeface="Consolas" panose="020B0609020204030204" pitchFamily="49" charset="0"/>
              </a:rPr>
              <a:t>pernyataan</a:t>
            </a:r>
            <a:r>
              <a:rPr lang="en-US" altLang="id-ID" dirty="0">
                <a:latin typeface="Consolas" panose="020B0609020204030204" pitchFamily="49" charset="0"/>
              </a:rPr>
              <a:t>/statement 2</a:t>
            </a:r>
          </a:p>
          <a:p>
            <a:pPr marL="0" lvl="0" indent="0" eaLnBrk="0" hangingPunct="0">
              <a:spcBef>
                <a:spcPts val="0"/>
              </a:spcBef>
              <a:buNone/>
            </a:pPr>
            <a:r>
              <a:rPr lang="en-US" altLang="id-ID" dirty="0">
                <a:latin typeface="Consolas" panose="020B0609020204030204" pitchFamily="49" charset="0"/>
              </a:rPr>
              <a:t>   </a:t>
            </a:r>
            <a:r>
              <a:rPr lang="en-US" altLang="id-ID" u="sng" dirty="0" err="1">
                <a:latin typeface="Consolas" panose="020B0609020204030204" pitchFamily="49" charset="0"/>
              </a:rPr>
              <a:t>endif</a:t>
            </a:r>
            <a:r>
              <a:rPr lang="en-US" altLang="id-ID" dirty="0">
                <a:latin typeface="Consolas" panose="020B0609020204030204" pitchFamily="49" charset="0"/>
              </a:rPr>
              <a:t> 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altLang="id-ID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penutup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dari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bagian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dalam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685800" eaLnBrk="0" hangingPunct="0">
              <a:spcBef>
                <a:spcPts val="0"/>
              </a:spcBef>
              <a:buNone/>
            </a:pPr>
            <a:r>
              <a:rPr lang="en-US" altLang="id-ID" u="sng" dirty="0" err="1" smtClean="0">
                <a:latin typeface="Consolas" panose="020B0609020204030204" pitchFamily="49" charset="0"/>
              </a:rPr>
              <a:t>endif</a:t>
            </a:r>
            <a:r>
              <a:rPr lang="en-US" altLang="id-ID" dirty="0" smtClean="0">
                <a:latin typeface="Consolas" panose="020B0609020204030204" pitchFamily="49" charset="0"/>
              </a:rPr>
              <a:t> 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altLang="id-ID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penutup</a:t>
            </a:r>
            <a:r>
              <a:rPr lang="en-US" altLang="id-ID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dari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bagian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nsolas" panose="020B0609020204030204" pitchFamily="49" charset="0"/>
              </a:rPr>
              <a:t>luar</a:t>
            </a:r>
            <a:r>
              <a:rPr lang="en-US" altLang="id-ID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id-ID" altLang="id-ID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831AA4-2A0A-4F28-B188-BC7DFDD5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685800"/>
          </a:xfrm>
        </p:spPr>
        <p:txBody>
          <a:bodyPr/>
          <a:lstStyle/>
          <a:p>
            <a:pPr algn="ctr"/>
            <a:r>
              <a:rPr lang="en-GB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GB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Bersarang</a:t>
            </a:r>
            <a:r>
              <a:rPr lang="en-GB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ested Selection)</a:t>
            </a:r>
            <a:endParaRPr lang="en-ID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59DB-0DDE-47B3-84E2-561D7B80262D}"/>
              </a:ext>
            </a:extLst>
          </p:cNvPr>
          <p:cNvSpPr txBox="1"/>
          <p:nvPr/>
        </p:nvSpPr>
        <p:spPr>
          <a:xfrm>
            <a:off x="7191375" y="270707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IF </a:t>
            </a:r>
            <a:r>
              <a:rPr lang="en-GB" sz="1800" dirty="0" err="1">
                <a:latin typeface="+mn-lt"/>
              </a:rPr>
              <a:t>dalam</a:t>
            </a:r>
            <a:r>
              <a:rPr lang="en-GB" sz="1800" dirty="0">
                <a:latin typeface="+mn-lt"/>
              </a:rPr>
              <a:t> IF</a:t>
            </a:r>
            <a:endParaRPr lang="en-ID" sz="1800" dirty="0"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2BED36-DACF-4236-8341-FA8EB7F5CC23}"/>
              </a:ext>
            </a:extLst>
          </p:cNvPr>
          <p:cNvCxnSpPr/>
          <p:nvPr/>
        </p:nvCxnSpPr>
        <p:spPr>
          <a:xfrm>
            <a:off x="6101826" y="2362200"/>
            <a:ext cx="1128347" cy="50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B58EC-3A06-4591-8891-50C561E8981D}"/>
              </a:ext>
            </a:extLst>
          </p:cNvPr>
          <p:cNvCxnSpPr/>
          <p:nvPr/>
        </p:nvCxnSpPr>
        <p:spPr>
          <a:xfrm flipV="1">
            <a:off x="6153150" y="3020101"/>
            <a:ext cx="1086548" cy="48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10" name="Picture 9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AA69E-3856-4B1B-B184-13C5C504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20686"/>
            <a:ext cx="7772400" cy="1493914"/>
          </a:xfrm>
        </p:spPr>
        <p:txBody>
          <a:bodyPr>
            <a:normAutofit/>
          </a:bodyPr>
          <a:lstStyle/>
          <a:p>
            <a:pPr marL="57150" lvl="1" indent="0">
              <a:buNone/>
            </a:pPr>
            <a:r>
              <a:rPr lang="en-US" sz="2000" dirty="0" err="1" smtClean="0">
                <a:latin typeface="Franklin Gothic Book" panose="020B0503020102020204" pitchFamily="34" charset="0"/>
              </a:rPr>
              <a:t>Buatlah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algoritma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memeriksa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apakah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seorang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warga</a:t>
            </a:r>
            <a:r>
              <a:rPr lang="en-US" sz="2000" dirty="0">
                <a:latin typeface="Franklin Gothic Book" panose="020B0503020102020204" pitchFamily="34" charset="0"/>
              </a:rPr>
              <a:t> negara Indonesia </a:t>
            </a:r>
            <a:r>
              <a:rPr lang="en-US" sz="2000" dirty="0" err="1">
                <a:latin typeface="Franklin Gothic Book" panose="020B0503020102020204" pitchFamily="34" charset="0"/>
              </a:rPr>
              <a:t>berhak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untuk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ikut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pemilihan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umum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atau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tidak</a:t>
            </a:r>
            <a:r>
              <a:rPr lang="en-US" sz="2000" dirty="0" smtClean="0">
                <a:latin typeface="Franklin Gothic Book" panose="020B0503020102020204" pitchFamily="34" charset="0"/>
              </a:rPr>
              <a:t>. Data yang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dimasukkan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umur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>
                <a:latin typeface="Franklin Gothic Book" panose="020B0503020102020204" pitchFamily="34" charset="0"/>
              </a:rPr>
              <a:t>dan status nikah. Status nikah </a:t>
            </a:r>
            <a:r>
              <a:rPr lang="en-US" sz="2000" dirty="0" err="1">
                <a:latin typeface="Franklin Gothic Book" panose="020B0503020102020204" pitchFamily="34" charset="0"/>
              </a:rPr>
              <a:t>hanya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ditanyakan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ketika</a:t>
            </a:r>
            <a:r>
              <a:rPr lang="en-US" sz="2000" dirty="0" smtClean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umur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masih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dibawah</a:t>
            </a:r>
            <a:r>
              <a:rPr lang="en-US" sz="2000" dirty="0">
                <a:latin typeface="Franklin Gothic Book" panose="020B0503020102020204" pitchFamily="34" charset="0"/>
              </a:rPr>
              <a:t> 17 </a:t>
            </a:r>
            <a:r>
              <a:rPr lang="en-US" sz="2000" dirty="0" err="1">
                <a:latin typeface="Franklin Gothic Book" panose="020B0503020102020204" pitchFamily="34" charset="0"/>
              </a:rPr>
              <a:t>tahun</a:t>
            </a:r>
            <a:r>
              <a:rPr lang="en-US" sz="2000" dirty="0">
                <a:latin typeface="Franklin Gothic Book" panose="020B05030201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7E66B-563A-4D97-9582-945560D3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186D7-95CE-4E30-BA29-054ECD225920}"/>
              </a:ext>
            </a:extLst>
          </p:cNvPr>
          <p:cNvSpPr txBox="1"/>
          <p:nvPr/>
        </p:nvSpPr>
        <p:spPr>
          <a:xfrm>
            <a:off x="1659015" y="2853424"/>
            <a:ext cx="3555725" cy="707886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89622493">
                  <a:custGeom>
                    <a:avLst/>
                    <a:gdLst>
                      <a:gd name="connsiteX0" fmla="*/ 0 w 6690075"/>
                      <a:gd name="connsiteY0" fmla="*/ 0 h 3416320"/>
                      <a:gd name="connsiteX1" fmla="*/ 624407 w 6690075"/>
                      <a:gd name="connsiteY1" fmla="*/ 0 h 3416320"/>
                      <a:gd name="connsiteX2" fmla="*/ 1315715 w 6690075"/>
                      <a:gd name="connsiteY2" fmla="*/ 0 h 3416320"/>
                      <a:gd name="connsiteX3" fmla="*/ 1873221 w 6690075"/>
                      <a:gd name="connsiteY3" fmla="*/ 0 h 3416320"/>
                      <a:gd name="connsiteX4" fmla="*/ 2564529 w 6690075"/>
                      <a:gd name="connsiteY4" fmla="*/ 0 h 3416320"/>
                      <a:gd name="connsiteX5" fmla="*/ 2921333 w 6690075"/>
                      <a:gd name="connsiteY5" fmla="*/ 0 h 3416320"/>
                      <a:gd name="connsiteX6" fmla="*/ 3411938 w 6690075"/>
                      <a:gd name="connsiteY6" fmla="*/ 0 h 3416320"/>
                      <a:gd name="connsiteX7" fmla="*/ 4036345 w 6690075"/>
                      <a:gd name="connsiteY7" fmla="*/ 0 h 3416320"/>
                      <a:gd name="connsiteX8" fmla="*/ 4526951 w 6690075"/>
                      <a:gd name="connsiteY8" fmla="*/ 0 h 3416320"/>
                      <a:gd name="connsiteX9" fmla="*/ 5084457 w 6690075"/>
                      <a:gd name="connsiteY9" fmla="*/ 0 h 3416320"/>
                      <a:gd name="connsiteX10" fmla="*/ 5775765 w 6690075"/>
                      <a:gd name="connsiteY10" fmla="*/ 0 h 3416320"/>
                      <a:gd name="connsiteX11" fmla="*/ 6690075 w 6690075"/>
                      <a:gd name="connsiteY11" fmla="*/ 0 h 3416320"/>
                      <a:gd name="connsiteX12" fmla="*/ 6690075 w 6690075"/>
                      <a:gd name="connsiteY12" fmla="*/ 466897 h 3416320"/>
                      <a:gd name="connsiteX13" fmla="*/ 6690075 w 6690075"/>
                      <a:gd name="connsiteY13" fmla="*/ 1070447 h 3416320"/>
                      <a:gd name="connsiteX14" fmla="*/ 6690075 w 6690075"/>
                      <a:gd name="connsiteY14" fmla="*/ 1571507 h 3416320"/>
                      <a:gd name="connsiteX15" fmla="*/ 6690075 w 6690075"/>
                      <a:gd name="connsiteY15" fmla="*/ 2140894 h 3416320"/>
                      <a:gd name="connsiteX16" fmla="*/ 6690075 w 6690075"/>
                      <a:gd name="connsiteY16" fmla="*/ 2607791 h 3416320"/>
                      <a:gd name="connsiteX17" fmla="*/ 6690075 w 6690075"/>
                      <a:gd name="connsiteY17" fmla="*/ 3416320 h 3416320"/>
                      <a:gd name="connsiteX18" fmla="*/ 5998767 w 6690075"/>
                      <a:gd name="connsiteY18" fmla="*/ 3416320 h 3416320"/>
                      <a:gd name="connsiteX19" fmla="*/ 5374360 w 6690075"/>
                      <a:gd name="connsiteY19" fmla="*/ 3416320 h 3416320"/>
                      <a:gd name="connsiteX20" fmla="*/ 4749953 w 6690075"/>
                      <a:gd name="connsiteY20" fmla="*/ 3416320 h 3416320"/>
                      <a:gd name="connsiteX21" fmla="*/ 4125546 w 6690075"/>
                      <a:gd name="connsiteY21" fmla="*/ 3416320 h 3416320"/>
                      <a:gd name="connsiteX22" fmla="*/ 3501139 w 6690075"/>
                      <a:gd name="connsiteY22" fmla="*/ 3416320 h 3416320"/>
                      <a:gd name="connsiteX23" fmla="*/ 2876732 w 6690075"/>
                      <a:gd name="connsiteY23" fmla="*/ 3416320 h 3416320"/>
                      <a:gd name="connsiteX24" fmla="*/ 2319226 w 6690075"/>
                      <a:gd name="connsiteY24" fmla="*/ 3416320 h 3416320"/>
                      <a:gd name="connsiteX25" fmla="*/ 1627918 w 6690075"/>
                      <a:gd name="connsiteY25" fmla="*/ 3416320 h 3416320"/>
                      <a:gd name="connsiteX26" fmla="*/ 1137313 w 6690075"/>
                      <a:gd name="connsiteY26" fmla="*/ 3416320 h 3416320"/>
                      <a:gd name="connsiteX27" fmla="*/ 713608 w 6690075"/>
                      <a:gd name="connsiteY27" fmla="*/ 3416320 h 3416320"/>
                      <a:gd name="connsiteX28" fmla="*/ 0 w 6690075"/>
                      <a:gd name="connsiteY28" fmla="*/ 3416320 h 3416320"/>
                      <a:gd name="connsiteX29" fmla="*/ 0 w 6690075"/>
                      <a:gd name="connsiteY29" fmla="*/ 2846933 h 3416320"/>
                      <a:gd name="connsiteX30" fmla="*/ 0 w 6690075"/>
                      <a:gd name="connsiteY30" fmla="*/ 2311710 h 3416320"/>
                      <a:gd name="connsiteX31" fmla="*/ 0 w 6690075"/>
                      <a:gd name="connsiteY31" fmla="*/ 1708160 h 3416320"/>
                      <a:gd name="connsiteX32" fmla="*/ 0 w 6690075"/>
                      <a:gd name="connsiteY32" fmla="*/ 1207100 h 3416320"/>
                      <a:gd name="connsiteX33" fmla="*/ 0 w 6690075"/>
                      <a:gd name="connsiteY33" fmla="*/ 740203 h 3416320"/>
                      <a:gd name="connsiteX34" fmla="*/ 0 w 6690075"/>
                      <a:gd name="connsiteY3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6690075" h="3416320" extrusionOk="0">
                        <a:moveTo>
                          <a:pt x="0" y="0"/>
                        </a:moveTo>
                        <a:cubicBezTo>
                          <a:pt x="251765" y="-10836"/>
                          <a:pt x="408798" y="65106"/>
                          <a:pt x="624407" y="0"/>
                        </a:cubicBezTo>
                        <a:cubicBezTo>
                          <a:pt x="840016" y="-65106"/>
                          <a:pt x="1068310" y="29456"/>
                          <a:pt x="1315715" y="0"/>
                        </a:cubicBezTo>
                        <a:cubicBezTo>
                          <a:pt x="1563120" y="-29456"/>
                          <a:pt x="1602574" y="65946"/>
                          <a:pt x="1873221" y="0"/>
                        </a:cubicBezTo>
                        <a:cubicBezTo>
                          <a:pt x="2143868" y="-65946"/>
                          <a:pt x="2257898" y="10309"/>
                          <a:pt x="2564529" y="0"/>
                        </a:cubicBezTo>
                        <a:cubicBezTo>
                          <a:pt x="2871160" y="-10309"/>
                          <a:pt x="2748227" y="39052"/>
                          <a:pt x="2921333" y="0"/>
                        </a:cubicBezTo>
                        <a:cubicBezTo>
                          <a:pt x="3094439" y="-39052"/>
                          <a:pt x="3254948" y="9457"/>
                          <a:pt x="3411938" y="0"/>
                        </a:cubicBezTo>
                        <a:cubicBezTo>
                          <a:pt x="3568928" y="-9457"/>
                          <a:pt x="3784546" y="63884"/>
                          <a:pt x="4036345" y="0"/>
                        </a:cubicBezTo>
                        <a:cubicBezTo>
                          <a:pt x="4288144" y="-63884"/>
                          <a:pt x="4349590" y="29889"/>
                          <a:pt x="4526951" y="0"/>
                        </a:cubicBezTo>
                        <a:cubicBezTo>
                          <a:pt x="4704312" y="-29889"/>
                          <a:pt x="4880899" y="13247"/>
                          <a:pt x="5084457" y="0"/>
                        </a:cubicBezTo>
                        <a:cubicBezTo>
                          <a:pt x="5288015" y="-13247"/>
                          <a:pt x="5501478" y="57424"/>
                          <a:pt x="5775765" y="0"/>
                        </a:cubicBezTo>
                        <a:cubicBezTo>
                          <a:pt x="6050052" y="-57424"/>
                          <a:pt x="6423674" y="39704"/>
                          <a:pt x="6690075" y="0"/>
                        </a:cubicBezTo>
                        <a:cubicBezTo>
                          <a:pt x="6744488" y="165281"/>
                          <a:pt x="6689852" y="294796"/>
                          <a:pt x="6690075" y="466897"/>
                        </a:cubicBezTo>
                        <a:cubicBezTo>
                          <a:pt x="6690298" y="638998"/>
                          <a:pt x="6635914" y="869148"/>
                          <a:pt x="6690075" y="1070447"/>
                        </a:cubicBezTo>
                        <a:cubicBezTo>
                          <a:pt x="6744236" y="1271746"/>
                          <a:pt x="6644101" y="1339410"/>
                          <a:pt x="6690075" y="1571507"/>
                        </a:cubicBezTo>
                        <a:cubicBezTo>
                          <a:pt x="6736049" y="1803604"/>
                          <a:pt x="6689070" y="1966737"/>
                          <a:pt x="6690075" y="2140894"/>
                        </a:cubicBezTo>
                        <a:cubicBezTo>
                          <a:pt x="6691080" y="2315051"/>
                          <a:pt x="6686197" y="2432091"/>
                          <a:pt x="6690075" y="2607791"/>
                        </a:cubicBezTo>
                        <a:cubicBezTo>
                          <a:pt x="6693953" y="2783491"/>
                          <a:pt x="6618827" y="3228727"/>
                          <a:pt x="6690075" y="3416320"/>
                        </a:cubicBezTo>
                        <a:cubicBezTo>
                          <a:pt x="6521915" y="3428600"/>
                          <a:pt x="6328025" y="3372691"/>
                          <a:pt x="5998767" y="3416320"/>
                        </a:cubicBezTo>
                        <a:cubicBezTo>
                          <a:pt x="5669509" y="3459949"/>
                          <a:pt x="5520218" y="3375404"/>
                          <a:pt x="5374360" y="3416320"/>
                        </a:cubicBezTo>
                        <a:cubicBezTo>
                          <a:pt x="5228502" y="3457236"/>
                          <a:pt x="5051765" y="3365031"/>
                          <a:pt x="4749953" y="3416320"/>
                        </a:cubicBezTo>
                        <a:cubicBezTo>
                          <a:pt x="4448141" y="3467609"/>
                          <a:pt x="4361584" y="3368543"/>
                          <a:pt x="4125546" y="3416320"/>
                        </a:cubicBezTo>
                        <a:cubicBezTo>
                          <a:pt x="3889508" y="3464097"/>
                          <a:pt x="3661141" y="3382372"/>
                          <a:pt x="3501139" y="3416320"/>
                        </a:cubicBezTo>
                        <a:cubicBezTo>
                          <a:pt x="3341137" y="3450268"/>
                          <a:pt x="3026879" y="3348436"/>
                          <a:pt x="2876732" y="3416320"/>
                        </a:cubicBezTo>
                        <a:cubicBezTo>
                          <a:pt x="2726585" y="3484204"/>
                          <a:pt x="2556929" y="3395784"/>
                          <a:pt x="2319226" y="3416320"/>
                        </a:cubicBezTo>
                        <a:cubicBezTo>
                          <a:pt x="2081523" y="3436856"/>
                          <a:pt x="1960886" y="3337852"/>
                          <a:pt x="1627918" y="3416320"/>
                        </a:cubicBezTo>
                        <a:cubicBezTo>
                          <a:pt x="1294950" y="3494788"/>
                          <a:pt x="1238928" y="3386778"/>
                          <a:pt x="1137313" y="3416320"/>
                        </a:cubicBezTo>
                        <a:cubicBezTo>
                          <a:pt x="1035699" y="3445862"/>
                          <a:pt x="890918" y="3376674"/>
                          <a:pt x="713608" y="3416320"/>
                        </a:cubicBezTo>
                        <a:cubicBezTo>
                          <a:pt x="536298" y="3455966"/>
                          <a:pt x="278011" y="3390248"/>
                          <a:pt x="0" y="3416320"/>
                        </a:cubicBezTo>
                        <a:cubicBezTo>
                          <a:pt x="-44046" y="3298032"/>
                          <a:pt x="26567" y="3065400"/>
                          <a:pt x="0" y="2846933"/>
                        </a:cubicBezTo>
                        <a:cubicBezTo>
                          <a:pt x="-26567" y="2628466"/>
                          <a:pt x="52451" y="2560127"/>
                          <a:pt x="0" y="2311710"/>
                        </a:cubicBezTo>
                        <a:cubicBezTo>
                          <a:pt x="-52451" y="2063293"/>
                          <a:pt x="55003" y="1961067"/>
                          <a:pt x="0" y="1708160"/>
                        </a:cubicBezTo>
                        <a:cubicBezTo>
                          <a:pt x="-55003" y="1455253"/>
                          <a:pt x="37002" y="1409315"/>
                          <a:pt x="0" y="1207100"/>
                        </a:cubicBezTo>
                        <a:cubicBezTo>
                          <a:pt x="-37002" y="1004885"/>
                          <a:pt x="44334" y="894340"/>
                          <a:pt x="0" y="740203"/>
                        </a:cubicBezTo>
                        <a:cubicBezTo>
                          <a:pt x="-44334" y="586066"/>
                          <a:pt x="21510" y="3438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Franklin Gothic Book" panose="020B0503020102020204" pitchFamily="34" charset="0"/>
              </a:rPr>
              <a:t>Umur</a:t>
            </a:r>
            <a:r>
              <a:rPr lang="en-US" sz="2000" dirty="0">
                <a:latin typeface="Franklin Gothic Book" panose="020B0503020102020204" pitchFamily="34" charset="0"/>
              </a:rPr>
              <a:t> : </a:t>
            </a:r>
            <a:r>
              <a:rPr lang="en-US" sz="2000" b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20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Anda </a:t>
            </a:r>
            <a:r>
              <a:rPr lang="en-US" sz="2000" dirty="0" err="1">
                <a:latin typeface="Franklin Gothic Book" panose="020B0503020102020204" pitchFamily="34" charset="0"/>
              </a:rPr>
              <a:t>boleh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ikut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pemilu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581E3-A960-4D7F-A8BB-AF59B229FA3E}"/>
              </a:ext>
            </a:extLst>
          </p:cNvPr>
          <p:cNvSpPr txBox="1"/>
          <p:nvPr/>
        </p:nvSpPr>
        <p:spPr>
          <a:xfrm>
            <a:off x="1387357" y="2419834"/>
            <a:ext cx="409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Franklin Gothic Book" panose="020B0503020102020204" pitchFamily="34" charset="0"/>
              </a:rPr>
              <a:t>Contoh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  <a:r>
              <a:rPr lang="en-US" sz="2000" b="1" dirty="0" err="1" smtClean="0">
                <a:latin typeface="Franklin Gothic Book" panose="020B0503020102020204" pitchFamily="34" charset="0"/>
              </a:rPr>
              <a:t>Tampilan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  <a:r>
              <a:rPr lang="en-US" sz="2000" b="1" dirty="0" err="1" smtClean="0">
                <a:latin typeface="Franklin Gothic Book" panose="020B0503020102020204" pitchFamily="34" charset="0"/>
              </a:rPr>
              <a:t>Layar</a:t>
            </a:r>
            <a:r>
              <a:rPr lang="en-US" sz="2000" b="1" dirty="0" smtClean="0">
                <a:latin typeface="Franklin Gothic Book" panose="020B0503020102020204" pitchFamily="34" charset="0"/>
              </a:rPr>
              <a:t> :</a:t>
            </a:r>
            <a:endParaRPr lang="id-ID" sz="2000" b="1" dirty="0"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A31C3-2CD6-4D5F-8577-7B6E534F59B9}"/>
              </a:ext>
            </a:extLst>
          </p:cNvPr>
          <p:cNvSpPr txBox="1"/>
          <p:nvPr/>
        </p:nvSpPr>
        <p:spPr>
          <a:xfrm>
            <a:off x="1673302" y="3711260"/>
            <a:ext cx="3555725" cy="1015663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89622493">
                  <a:custGeom>
                    <a:avLst/>
                    <a:gdLst>
                      <a:gd name="connsiteX0" fmla="*/ 0 w 6690075"/>
                      <a:gd name="connsiteY0" fmla="*/ 0 h 3416320"/>
                      <a:gd name="connsiteX1" fmla="*/ 624407 w 6690075"/>
                      <a:gd name="connsiteY1" fmla="*/ 0 h 3416320"/>
                      <a:gd name="connsiteX2" fmla="*/ 1315715 w 6690075"/>
                      <a:gd name="connsiteY2" fmla="*/ 0 h 3416320"/>
                      <a:gd name="connsiteX3" fmla="*/ 1873221 w 6690075"/>
                      <a:gd name="connsiteY3" fmla="*/ 0 h 3416320"/>
                      <a:gd name="connsiteX4" fmla="*/ 2564529 w 6690075"/>
                      <a:gd name="connsiteY4" fmla="*/ 0 h 3416320"/>
                      <a:gd name="connsiteX5" fmla="*/ 2921333 w 6690075"/>
                      <a:gd name="connsiteY5" fmla="*/ 0 h 3416320"/>
                      <a:gd name="connsiteX6" fmla="*/ 3411938 w 6690075"/>
                      <a:gd name="connsiteY6" fmla="*/ 0 h 3416320"/>
                      <a:gd name="connsiteX7" fmla="*/ 4036345 w 6690075"/>
                      <a:gd name="connsiteY7" fmla="*/ 0 h 3416320"/>
                      <a:gd name="connsiteX8" fmla="*/ 4526951 w 6690075"/>
                      <a:gd name="connsiteY8" fmla="*/ 0 h 3416320"/>
                      <a:gd name="connsiteX9" fmla="*/ 5084457 w 6690075"/>
                      <a:gd name="connsiteY9" fmla="*/ 0 h 3416320"/>
                      <a:gd name="connsiteX10" fmla="*/ 5775765 w 6690075"/>
                      <a:gd name="connsiteY10" fmla="*/ 0 h 3416320"/>
                      <a:gd name="connsiteX11" fmla="*/ 6690075 w 6690075"/>
                      <a:gd name="connsiteY11" fmla="*/ 0 h 3416320"/>
                      <a:gd name="connsiteX12" fmla="*/ 6690075 w 6690075"/>
                      <a:gd name="connsiteY12" fmla="*/ 466897 h 3416320"/>
                      <a:gd name="connsiteX13" fmla="*/ 6690075 w 6690075"/>
                      <a:gd name="connsiteY13" fmla="*/ 1070447 h 3416320"/>
                      <a:gd name="connsiteX14" fmla="*/ 6690075 w 6690075"/>
                      <a:gd name="connsiteY14" fmla="*/ 1571507 h 3416320"/>
                      <a:gd name="connsiteX15" fmla="*/ 6690075 w 6690075"/>
                      <a:gd name="connsiteY15" fmla="*/ 2140894 h 3416320"/>
                      <a:gd name="connsiteX16" fmla="*/ 6690075 w 6690075"/>
                      <a:gd name="connsiteY16" fmla="*/ 2607791 h 3416320"/>
                      <a:gd name="connsiteX17" fmla="*/ 6690075 w 6690075"/>
                      <a:gd name="connsiteY17" fmla="*/ 3416320 h 3416320"/>
                      <a:gd name="connsiteX18" fmla="*/ 5998767 w 6690075"/>
                      <a:gd name="connsiteY18" fmla="*/ 3416320 h 3416320"/>
                      <a:gd name="connsiteX19" fmla="*/ 5374360 w 6690075"/>
                      <a:gd name="connsiteY19" fmla="*/ 3416320 h 3416320"/>
                      <a:gd name="connsiteX20" fmla="*/ 4749953 w 6690075"/>
                      <a:gd name="connsiteY20" fmla="*/ 3416320 h 3416320"/>
                      <a:gd name="connsiteX21" fmla="*/ 4125546 w 6690075"/>
                      <a:gd name="connsiteY21" fmla="*/ 3416320 h 3416320"/>
                      <a:gd name="connsiteX22" fmla="*/ 3501139 w 6690075"/>
                      <a:gd name="connsiteY22" fmla="*/ 3416320 h 3416320"/>
                      <a:gd name="connsiteX23" fmla="*/ 2876732 w 6690075"/>
                      <a:gd name="connsiteY23" fmla="*/ 3416320 h 3416320"/>
                      <a:gd name="connsiteX24" fmla="*/ 2319226 w 6690075"/>
                      <a:gd name="connsiteY24" fmla="*/ 3416320 h 3416320"/>
                      <a:gd name="connsiteX25" fmla="*/ 1627918 w 6690075"/>
                      <a:gd name="connsiteY25" fmla="*/ 3416320 h 3416320"/>
                      <a:gd name="connsiteX26" fmla="*/ 1137313 w 6690075"/>
                      <a:gd name="connsiteY26" fmla="*/ 3416320 h 3416320"/>
                      <a:gd name="connsiteX27" fmla="*/ 713608 w 6690075"/>
                      <a:gd name="connsiteY27" fmla="*/ 3416320 h 3416320"/>
                      <a:gd name="connsiteX28" fmla="*/ 0 w 6690075"/>
                      <a:gd name="connsiteY28" fmla="*/ 3416320 h 3416320"/>
                      <a:gd name="connsiteX29" fmla="*/ 0 w 6690075"/>
                      <a:gd name="connsiteY29" fmla="*/ 2846933 h 3416320"/>
                      <a:gd name="connsiteX30" fmla="*/ 0 w 6690075"/>
                      <a:gd name="connsiteY30" fmla="*/ 2311710 h 3416320"/>
                      <a:gd name="connsiteX31" fmla="*/ 0 w 6690075"/>
                      <a:gd name="connsiteY31" fmla="*/ 1708160 h 3416320"/>
                      <a:gd name="connsiteX32" fmla="*/ 0 w 6690075"/>
                      <a:gd name="connsiteY32" fmla="*/ 1207100 h 3416320"/>
                      <a:gd name="connsiteX33" fmla="*/ 0 w 6690075"/>
                      <a:gd name="connsiteY33" fmla="*/ 740203 h 3416320"/>
                      <a:gd name="connsiteX34" fmla="*/ 0 w 6690075"/>
                      <a:gd name="connsiteY3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6690075" h="3416320" extrusionOk="0">
                        <a:moveTo>
                          <a:pt x="0" y="0"/>
                        </a:moveTo>
                        <a:cubicBezTo>
                          <a:pt x="251765" y="-10836"/>
                          <a:pt x="408798" y="65106"/>
                          <a:pt x="624407" y="0"/>
                        </a:cubicBezTo>
                        <a:cubicBezTo>
                          <a:pt x="840016" y="-65106"/>
                          <a:pt x="1068310" y="29456"/>
                          <a:pt x="1315715" y="0"/>
                        </a:cubicBezTo>
                        <a:cubicBezTo>
                          <a:pt x="1563120" y="-29456"/>
                          <a:pt x="1602574" y="65946"/>
                          <a:pt x="1873221" y="0"/>
                        </a:cubicBezTo>
                        <a:cubicBezTo>
                          <a:pt x="2143868" y="-65946"/>
                          <a:pt x="2257898" y="10309"/>
                          <a:pt x="2564529" y="0"/>
                        </a:cubicBezTo>
                        <a:cubicBezTo>
                          <a:pt x="2871160" y="-10309"/>
                          <a:pt x="2748227" y="39052"/>
                          <a:pt x="2921333" y="0"/>
                        </a:cubicBezTo>
                        <a:cubicBezTo>
                          <a:pt x="3094439" y="-39052"/>
                          <a:pt x="3254948" y="9457"/>
                          <a:pt x="3411938" y="0"/>
                        </a:cubicBezTo>
                        <a:cubicBezTo>
                          <a:pt x="3568928" y="-9457"/>
                          <a:pt x="3784546" y="63884"/>
                          <a:pt x="4036345" y="0"/>
                        </a:cubicBezTo>
                        <a:cubicBezTo>
                          <a:pt x="4288144" y="-63884"/>
                          <a:pt x="4349590" y="29889"/>
                          <a:pt x="4526951" y="0"/>
                        </a:cubicBezTo>
                        <a:cubicBezTo>
                          <a:pt x="4704312" y="-29889"/>
                          <a:pt x="4880899" y="13247"/>
                          <a:pt x="5084457" y="0"/>
                        </a:cubicBezTo>
                        <a:cubicBezTo>
                          <a:pt x="5288015" y="-13247"/>
                          <a:pt x="5501478" y="57424"/>
                          <a:pt x="5775765" y="0"/>
                        </a:cubicBezTo>
                        <a:cubicBezTo>
                          <a:pt x="6050052" y="-57424"/>
                          <a:pt x="6423674" y="39704"/>
                          <a:pt x="6690075" y="0"/>
                        </a:cubicBezTo>
                        <a:cubicBezTo>
                          <a:pt x="6744488" y="165281"/>
                          <a:pt x="6689852" y="294796"/>
                          <a:pt x="6690075" y="466897"/>
                        </a:cubicBezTo>
                        <a:cubicBezTo>
                          <a:pt x="6690298" y="638998"/>
                          <a:pt x="6635914" y="869148"/>
                          <a:pt x="6690075" y="1070447"/>
                        </a:cubicBezTo>
                        <a:cubicBezTo>
                          <a:pt x="6744236" y="1271746"/>
                          <a:pt x="6644101" y="1339410"/>
                          <a:pt x="6690075" y="1571507"/>
                        </a:cubicBezTo>
                        <a:cubicBezTo>
                          <a:pt x="6736049" y="1803604"/>
                          <a:pt x="6689070" y="1966737"/>
                          <a:pt x="6690075" y="2140894"/>
                        </a:cubicBezTo>
                        <a:cubicBezTo>
                          <a:pt x="6691080" y="2315051"/>
                          <a:pt x="6686197" y="2432091"/>
                          <a:pt x="6690075" y="2607791"/>
                        </a:cubicBezTo>
                        <a:cubicBezTo>
                          <a:pt x="6693953" y="2783491"/>
                          <a:pt x="6618827" y="3228727"/>
                          <a:pt x="6690075" y="3416320"/>
                        </a:cubicBezTo>
                        <a:cubicBezTo>
                          <a:pt x="6521915" y="3428600"/>
                          <a:pt x="6328025" y="3372691"/>
                          <a:pt x="5998767" y="3416320"/>
                        </a:cubicBezTo>
                        <a:cubicBezTo>
                          <a:pt x="5669509" y="3459949"/>
                          <a:pt x="5520218" y="3375404"/>
                          <a:pt x="5374360" y="3416320"/>
                        </a:cubicBezTo>
                        <a:cubicBezTo>
                          <a:pt x="5228502" y="3457236"/>
                          <a:pt x="5051765" y="3365031"/>
                          <a:pt x="4749953" y="3416320"/>
                        </a:cubicBezTo>
                        <a:cubicBezTo>
                          <a:pt x="4448141" y="3467609"/>
                          <a:pt x="4361584" y="3368543"/>
                          <a:pt x="4125546" y="3416320"/>
                        </a:cubicBezTo>
                        <a:cubicBezTo>
                          <a:pt x="3889508" y="3464097"/>
                          <a:pt x="3661141" y="3382372"/>
                          <a:pt x="3501139" y="3416320"/>
                        </a:cubicBezTo>
                        <a:cubicBezTo>
                          <a:pt x="3341137" y="3450268"/>
                          <a:pt x="3026879" y="3348436"/>
                          <a:pt x="2876732" y="3416320"/>
                        </a:cubicBezTo>
                        <a:cubicBezTo>
                          <a:pt x="2726585" y="3484204"/>
                          <a:pt x="2556929" y="3395784"/>
                          <a:pt x="2319226" y="3416320"/>
                        </a:cubicBezTo>
                        <a:cubicBezTo>
                          <a:pt x="2081523" y="3436856"/>
                          <a:pt x="1960886" y="3337852"/>
                          <a:pt x="1627918" y="3416320"/>
                        </a:cubicBezTo>
                        <a:cubicBezTo>
                          <a:pt x="1294950" y="3494788"/>
                          <a:pt x="1238928" y="3386778"/>
                          <a:pt x="1137313" y="3416320"/>
                        </a:cubicBezTo>
                        <a:cubicBezTo>
                          <a:pt x="1035699" y="3445862"/>
                          <a:pt x="890918" y="3376674"/>
                          <a:pt x="713608" y="3416320"/>
                        </a:cubicBezTo>
                        <a:cubicBezTo>
                          <a:pt x="536298" y="3455966"/>
                          <a:pt x="278011" y="3390248"/>
                          <a:pt x="0" y="3416320"/>
                        </a:cubicBezTo>
                        <a:cubicBezTo>
                          <a:pt x="-44046" y="3298032"/>
                          <a:pt x="26567" y="3065400"/>
                          <a:pt x="0" y="2846933"/>
                        </a:cubicBezTo>
                        <a:cubicBezTo>
                          <a:pt x="-26567" y="2628466"/>
                          <a:pt x="52451" y="2560127"/>
                          <a:pt x="0" y="2311710"/>
                        </a:cubicBezTo>
                        <a:cubicBezTo>
                          <a:pt x="-52451" y="2063293"/>
                          <a:pt x="55003" y="1961067"/>
                          <a:pt x="0" y="1708160"/>
                        </a:cubicBezTo>
                        <a:cubicBezTo>
                          <a:pt x="-55003" y="1455253"/>
                          <a:pt x="37002" y="1409315"/>
                          <a:pt x="0" y="1207100"/>
                        </a:cubicBezTo>
                        <a:cubicBezTo>
                          <a:pt x="-37002" y="1004885"/>
                          <a:pt x="44334" y="894340"/>
                          <a:pt x="0" y="740203"/>
                        </a:cubicBezTo>
                        <a:cubicBezTo>
                          <a:pt x="-44334" y="586066"/>
                          <a:pt x="21510" y="3438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Franklin Gothic Book" panose="020B0503020102020204" pitchFamily="34" charset="0"/>
              </a:rPr>
              <a:t>Umur</a:t>
            </a:r>
            <a:r>
              <a:rPr lang="en-US" sz="2000" dirty="0">
                <a:latin typeface="Franklin Gothic Book" panose="020B0503020102020204" pitchFamily="34" charset="0"/>
              </a:rPr>
              <a:t> : </a:t>
            </a:r>
            <a:r>
              <a:rPr lang="en-US" sz="2000" b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16</a:t>
            </a:r>
          </a:p>
          <a:p>
            <a:r>
              <a:rPr lang="en-US" sz="2000" dirty="0" err="1">
                <a:latin typeface="Franklin Gothic Book" panose="020B0503020102020204" pitchFamily="34" charset="0"/>
              </a:rPr>
              <a:t>Menikah</a:t>
            </a:r>
            <a:r>
              <a:rPr lang="en-US" sz="2000" dirty="0">
                <a:latin typeface="Franklin Gothic Book" panose="020B0503020102020204" pitchFamily="34" charset="0"/>
              </a:rPr>
              <a:t> [Y/T] : </a:t>
            </a:r>
            <a:r>
              <a:rPr lang="en-US" sz="2000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T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Anda </a:t>
            </a:r>
            <a:r>
              <a:rPr lang="en-US" sz="2000" dirty="0" err="1">
                <a:latin typeface="Franklin Gothic Book" panose="020B0503020102020204" pitchFamily="34" charset="0"/>
              </a:rPr>
              <a:t>belum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boleh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ikut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pemilu</a:t>
            </a:r>
            <a:r>
              <a:rPr lang="en-US" sz="20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6BE27-9F27-40A4-9811-82574BB07212}"/>
              </a:ext>
            </a:extLst>
          </p:cNvPr>
          <p:cNvSpPr txBox="1"/>
          <p:nvPr/>
        </p:nvSpPr>
        <p:spPr>
          <a:xfrm>
            <a:off x="1687590" y="4878326"/>
            <a:ext cx="3555725" cy="1015663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89622493">
                  <a:custGeom>
                    <a:avLst/>
                    <a:gdLst>
                      <a:gd name="connsiteX0" fmla="*/ 0 w 6690075"/>
                      <a:gd name="connsiteY0" fmla="*/ 0 h 3416320"/>
                      <a:gd name="connsiteX1" fmla="*/ 624407 w 6690075"/>
                      <a:gd name="connsiteY1" fmla="*/ 0 h 3416320"/>
                      <a:gd name="connsiteX2" fmla="*/ 1315715 w 6690075"/>
                      <a:gd name="connsiteY2" fmla="*/ 0 h 3416320"/>
                      <a:gd name="connsiteX3" fmla="*/ 1873221 w 6690075"/>
                      <a:gd name="connsiteY3" fmla="*/ 0 h 3416320"/>
                      <a:gd name="connsiteX4" fmla="*/ 2564529 w 6690075"/>
                      <a:gd name="connsiteY4" fmla="*/ 0 h 3416320"/>
                      <a:gd name="connsiteX5" fmla="*/ 2921333 w 6690075"/>
                      <a:gd name="connsiteY5" fmla="*/ 0 h 3416320"/>
                      <a:gd name="connsiteX6" fmla="*/ 3411938 w 6690075"/>
                      <a:gd name="connsiteY6" fmla="*/ 0 h 3416320"/>
                      <a:gd name="connsiteX7" fmla="*/ 4036345 w 6690075"/>
                      <a:gd name="connsiteY7" fmla="*/ 0 h 3416320"/>
                      <a:gd name="connsiteX8" fmla="*/ 4526951 w 6690075"/>
                      <a:gd name="connsiteY8" fmla="*/ 0 h 3416320"/>
                      <a:gd name="connsiteX9" fmla="*/ 5084457 w 6690075"/>
                      <a:gd name="connsiteY9" fmla="*/ 0 h 3416320"/>
                      <a:gd name="connsiteX10" fmla="*/ 5775765 w 6690075"/>
                      <a:gd name="connsiteY10" fmla="*/ 0 h 3416320"/>
                      <a:gd name="connsiteX11" fmla="*/ 6690075 w 6690075"/>
                      <a:gd name="connsiteY11" fmla="*/ 0 h 3416320"/>
                      <a:gd name="connsiteX12" fmla="*/ 6690075 w 6690075"/>
                      <a:gd name="connsiteY12" fmla="*/ 466897 h 3416320"/>
                      <a:gd name="connsiteX13" fmla="*/ 6690075 w 6690075"/>
                      <a:gd name="connsiteY13" fmla="*/ 1070447 h 3416320"/>
                      <a:gd name="connsiteX14" fmla="*/ 6690075 w 6690075"/>
                      <a:gd name="connsiteY14" fmla="*/ 1571507 h 3416320"/>
                      <a:gd name="connsiteX15" fmla="*/ 6690075 w 6690075"/>
                      <a:gd name="connsiteY15" fmla="*/ 2140894 h 3416320"/>
                      <a:gd name="connsiteX16" fmla="*/ 6690075 w 6690075"/>
                      <a:gd name="connsiteY16" fmla="*/ 2607791 h 3416320"/>
                      <a:gd name="connsiteX17" fmla="*/ 6690075 w 6690075"/>
                      <a:gd name="connsiteY17" fmla="*/ 3416320 h 3416320"/>
                      <a:gd name="connsiteX18" fmla="*/ 5998767 w 6690075"/>
                      <a:gd name="connsiteY18" fmla="*/ 3416320 h 3416320"/>
                      <a:gd name="connsiteX19" fmla="*/ 5374360 w 6690075"/>
                      <a:gd name="connsiteY19" fmla="*/ 3416320 h 3416320"/>
                      <a:gd name="connsiteX20" fmla="*/ 4749953 w 6690075"/>
                      <a:gd name="connsiteY20" fmla="*/ 3416320 h 3416320"/>
                      <a:gd name="connsiteX21" fmla="*/ 4125546 w 6690075"/>
                      <a:gd name="connsiteY21" fmla="*/ 3416320 h 3416320"/>
                      <a:gd name="connsiteX22" fmla="*/ 3501139 w 6690075"/>
                      <a:gd name="connsiteY22" fmla="*/ 3416320 h 3416320"/>
                      <a:gd name="connsiteX23" fmla="*/ 2876732 w 6690075"/>
                      <a:gd name="connsiteY23" fmla="*/ 3416320 h 3416320"/>
                      <a:gd name="connsiteX24" fmla="*/ 2319226 w 6690075"/>
                      <a:gd name="connsiteY24" fmla="*/ 3416320 h 3416320"/>
                      <a:gd name="connsiteX25" fmla="*/ 1627918 w 6690075"/>
                      <a:gd name="connsiteY25" fmla="*/ 3416320 h 3416320"/>
                      <a:gd name="connsiteX26" fmla="*/ 1137313 w 6690075"/>
                      <a:gd name="connsiteY26" fmla="*/ 3416320 h 3416320"/>
                      <a:gd name="connsiteX27" fmla="*/ 713608 w 6690075"/>
                      <a:gd name="connsiteY27" fmla="*/ 3416320 h 3416320"/>
                      <a:gd name="connsiteX28" fmla="*/ 0 w 6690075"/>
                      <a:gd name="connsiteY28" fmla="*/ 3416320 h 3416320"/>
                      <a:gd name="connsiteX29" fmla="*/ 0 w 6690075"/>
                      <a:gd name="connsiteY29" fmla="*/ 2846933 h 3416320"/>
                      <a:gd name="connsiteX30" fmla="*/ 0 w 6690075"/>
                      <a:gd name="connsiteY30" fmla="*/ 2311710 h 3416320"/>
                      <a:gd name="connsiteX31" fmla="*/ 0 w 6690075"/>
                      <a:gd name="connsiteY31" fmla="*/ 1708160 h 3416320"/>
                      <a:gd name="connsiteX32" fmla="*/ 0 w 6690075"/>
                      <a:gd name="connsiteY32" fmla="*/ 1207100 h 3416320"/>
                      <a:gd name="connsiteX33" fmla="*/ 0 w 6690075"/>
                      <a:gd name="connsiteY33" fmla="*/ 740203 h 3416320"/>
                      <a:gd name="connsiteX34" fmla="*/ 0 w 6690075"/>
                      <a:gd name="connsiteY3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6690075" h="3416320" extrusionOk="0">
                        <a:moveTo>
                          <a:pt x="0" y="0"/>
                        </a:moveTo>
                        <a:cubicBezTo>
                          <a:pt x="251765" y="-10836"/>
                          <a:pt x="408798" y="65106"/>
                          <a:pt x="624407" y="0"/>
                        </a:cubicBezTo>
                        <a:cubicBezTo>
                          <a:pt x="840016" y="-65106"/>
                          <a:pt x="1068310" y="29456"/>
                          <a:pt x="1315715" y="0"/>
                        </a:cubicBezTo>
                        <a:cubicBezTo>
                          <a:pt x="1563120" y="-29456"/>
                          <a:pt x="1602574" y="65946"/>
                          <a:pt x="1873221" y="0"/>
                        </a:cubicBezTo>
                        <a:cubicBezTo>
                          <a:pt x="2143868" y="-65946"/>
                          <a:pt x="2257898" y="10309"/>
                          <a:pt x="2564529" y="0"/>
                        </a:cubicBezTo>
                        <a:cubicBezTo>
                          <a:pt x="2871160" y="-10309"/>
                          <a:pt x="2748227" y="39052"/>
                          <a:pt x="2921333" y="0"/>
                        </a:cubicBezTo>
                        <a:cubicBezTo>
                          <a:pt x="3094439" y="-39052"/>
                          <a:pt x="3254948" y="9457"/>
                          <a:pt x="3411938" y="0"/>
                        </a:cubicBezTo>
                        <a:cubicBezTo>
                          <a:pt x="3568928" y="-9457"/>
                          <a:pt x="3784546" y="63884"/>
                          <a:pt x="4036345" y="0"/>
                        </a:cubicBezTo>
                        <a:cubicBezTo>
                          <a:pt x="4288144" y="-63884"/>
                          <a:pt x="4349590" y="29889"/>
                          <a:pt x="4526951" y="0"/>
                        </a:cubicBezTo>
                        <a:cubicBezTo>
                          <a:pt x="4704312" y="-29889"/>
                          <a:pt x="4880899" y="13247"/>
                          <a:pt x="5084457" y="0"/>
                        </a:cubicBezTo>
                        <a:cubicBezTo>
                          <a:pt x="5288015" y="-13247"/>
                          <a:pt x="5501478" y="57424"/>
                          <a:pt x="5775765" y="0"/>
                        </a:cubicBezTo>
                        <a:cubicBezTo>
                          <a:pt x="6050052" y="-57424"/>
                          <a:pt x="6423674" y="39704"/>
                          <a:pt x="6690075" y="0"/>
                        </a:cubicBezTo>
                        <a:cubicBezTo>
                          <a:pt x="6744488" y="165281"/>
                          <a:pt x="6689852" y="294796"/>
                          <a:pt x="6690075" y="466897"/>
                        </a:cubicBezTo>
                        <a:cubicBezTo>
                          <a:pt x="6690298" y="638998"/>
                          <a:pt x="6635914" y="869148"/>
                          <a:pt x="6690075" y="1070447"/>
                        </a:cubicBezTo>
                        <a:cubicBezTo>
                          <a:pt x="6744236" y="1271746"/>
                          <a:pt x="6644101" y="1339410"/>
                          <a:pt x="6690075" y="1571507"/>
                        </a:cubicBezTo>
                        <a:cubicBezTo>
                          <a:pt x="6736049" y="1803604"/>
                          <a:pt x="6689070" y="1966737"/>
                          <a:pt x="6690075" y="2140894"/>
                        </a:cubicBezTo>
                        <a:cubicBezTo>
                          <a:pt x="6691080" y="2315051"/>
                          <a:pt x="6686197" y="2432091"/>
                          <a:pt x="6690075" y="2607791"/>
                        </a:cubicBezTo>
                        <a:cubicBezTo>
                          <a:pt x="6693953" y="2783491"/>
                          <a:pt x="6618827" y="3228727"/>
                          <a:pt x="6690075" y="3416320"/>
                        </a:cubicBezTo>
                        <a:cubicBezTo>
                          <a:pt x="6521915" y="3428600"/>
                          <a:pt x="6328025" y="3372691"/>
                          <a:pt x="5998767" y="3416320"/>
                        </a:cubicBezTo>
                        <a:cubicBezTo>
                          <a:pt x="5669509" y="3459949"/>
                          <a:pt x="5520218" y="3375404"/>
                          <a:pt x="5374360" y="3416320"/>
                        </a:cubicBezTo>
                        <a:cubicBezTo>
                          <a:pt x="5228502" y="3457236"/>
                          <a:pt x="5051765" y="3365031"/>
                          <a:pt x="4749953" y="3416320"/>
                        </a:cubicBezTo>
                        <a:cubicBezTo>
                          <a:pt x="4448141" y="3467609"/>
                          <a:pt x="4361584" y="3368543"/>
                          <a:pt x="4125546" y="3416320"/>
                        </a:cubicBezTo>
                        <a:cubicBezTo>
                          <a:pt x="3889508" y="3464097"/>
                          <a:pt x="3661141" y="3382372"/>
                          <a:pt x="3501139" y="3416320"/>
                        </a:cubicBezTo>
                        <a:cubicBezTo>
                          <a:pt x="3341137" y="3450268"/>
                          <a:pt x="3026879" y="3348436"/>
                          <a:pt x="2876732" y="3416320"/>
                        </a:cubicBezTo>
                        <a:cubicBezTo>
                          <a:pt x="2726585" y="3484204"/>
                          <a:pt x="2556929" y="3395784"/>
                          <a:pt x="2319226" y="3416320"/>
                        </a:cubicBezTo>
                        <a:cubicBezTo>
                          <a:pt x="2081523" y="3436856"/>
                          <a:pt x="1960886" y="3337852"/>
                          <a:pt x="1627918" y="3416320"/>
                        </a:cubicBezTo>
                        <a:cubicBezTo>
                          <a:pt x="1294950" y="3494788"/>
                          <a:pt x="1238928" y="3386778"/>
                          <a:pt x="1137313" y="3416320"/>
                        </a:cubicBezTo>
                        <a:cubicBezTo>
                          <a:pt x="1035699" y="3445862"/>
                          <a:pt x="890918" y="3376674"/>
                          <a:pt x="713608" y="3416320"/>
                        </a:cubicBezTo>
                        <a:cubicBezTo>
                          <a:pt x="536298" y="3455966"/>
                          <a:pt x="278011" y="3390248"/>
                          <a:pt x="0" y="3416320"/>
                        </a:cubicBezTo>
                        <a:cubicBezTo>
                          <a:pt x="-44046" y="3298032"/>
                          <a:pt x="26567" y="3065400"/>
                          <a:pt x="0" y="2846933"/>
                        </a:cubicBezTo>
                        <a:cubicBezTo>
                          <a:pt x="-26567" y="2628466"/>
                          <a:pt x="52451" y="2560127"/>
                          <a:pt x="0" y="2311710"/>
                        </a:cubicBezTo>
                        <a:cubicBezTo>
                          <a:pt x="-52451" y="2063293"/>
                          <a:pt x="55003" y="1961067"/>
                          <a:pt x="0" y="1708160"/>
                        </a:cubicBezTo>
                        <a:cubicBezTo>
                          <a:pt x="-55003" y="1455253"/>
                          <a:pt x="37002" y="1409315"/>
                          <a:pt x="0" y="1207100"/>
                        </a:cubicBezTo>
                        <a:cubicBezTo>
                          <a:pt x="-37002" y="1004885"/>
                          <a:pt x="44334" y="894340"/>
                          <a:pt x="0" y="740203"/>
                        </a:cubicBezTo>
                        <a:cubicBezTo>
                          <a:pt x="-44334" y="586066"/>
                          <a:pt x="21510" y="3438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Franklin Gothic Book" panose="020B0503020102020204" pitchFamily="34" charset="0"/>
              </a:rPr>
              <a:t>Umur</a:t>
            </a:r>
            <a:r>
              <a:rPr lang="en-US" sz="2000" dirty="0">
                <a:latin typeface="Franklin Gothic Book" panose="020B0503020102020204" pitchFamily="34" charset="0"/>
              </a:rPr>
              <a:t> : </a:t>
            </a:r>
            <a:r>
              <a:rPr lang="en-US" sz="2000" b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15</a:t>
            </a:r>
          </a:p>
          <a:p>
            <a:r>
              <a:rPr lang="en-US" sz="2000" dirty="0" err="1">
                <a:latin typeface="Franklin Gothic Book" panose="020B0503020102020204" pitchFamily="34" charset="0"/>
              </a:rPr>
              <a:t>Menikah</a:t>
            </a:r>
            <a:r>
              <a:rPr lang="en-US" sz="2000" dirty="0">
                <a:latin typeface="Franklin Gothic Book" panose="020B0503020102020204" pitchFamily="34" charset="0"/>
              </a:rPr>
              <a:t> [Y/T] : </a:t>
            </a:r>
            <a:r>
              <a:rPr lang="en-US" sz="2000" b="1" u="sng" dirty="0">
                <a:solidFill>
                  <a:srgbClr val="FF0000"/>
                </a:solidFill>
                <a:latin typeface="Franklin Gothic Book" panose="020B0503020102020204" pitchFamily="34" charset="0"/>
              </a:rPr>
              <a:t>Y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Anda </a:t>
            </a:r>
            <a:r>
              <a:rPr lang="en-US" sz="2000" dirty="0" err="1">
                <a:latin typeface="Franklin Gothic Book" panose="020B0503020102020204" pitchFamily="34" charset="0"/>
              </a:rPr>
              <a:t>boleh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ikut</a:t>
            </a:r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err="1">
                <a:latin typeface="Franklin Gothic Book" panose="020B0503020102020204" pitchFamily="34" charset="0"/>
              </a:rPr>
              <a:t>pemilu</a:t>
            </a:r>
            <a:r>
              <a:rPr lang="en-US" sz="20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12" name="Picture 11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4" grpId="0" animBg="1"/>
      <p:bldP spid="15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AA69E-3856-4B1B-B184-13C5C504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Seleksi_Pemilu</a:t>
            </a:r>
            <a:endParaRPr lang="en-US" sz="17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{I.S. : 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memasukkan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status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pernikahan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{F.S. :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menampilkan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7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7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Kamus</a:t>
            </a:r>
            <a:endParaRPr lang="en-US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Menikah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endParaRPr lang="en-US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 17)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Menikah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Menikah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"Y“)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742950" indent="0">
              <a:spcBef>
                <a:spcPts val="0"/>
              </a:spcBef>
              <a:buNone/>
            </a:pP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Anda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ikut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pemilu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marL="742950" indent="0">
              <a:spcBef>
                <a:spcPts val="0"/>
              </a:spcBef>
              <a:buNone/>
            </a:pP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Anda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ikut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pemilu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  <a:endParaRPr lang="en-US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en-US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Anda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ikut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pemilu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  <a:endParaRPr lang="en-US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7E66B-563A-4D97-9582-945560D3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85800"/>
          </a:xfrm>
        </p:spPr>
        <p:txBody>
          <a:bodyPr/>
          <a:lstStyle/>
          <a:p>
            <a:pPr algn="ctr"/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4" y="63246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7" name="Picture 6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9629</TotalTime>
  <Words>935</Words>
  <Application>Microsoft Office PowerPoint</Application>
  <PresentationFormat>On-screen Show (4:3)</PresentationFormat>
  <Paragraphs>184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Andalus</vt:lpstr>
      <vt:lpstr>Arabic Typesetting</vt:lpstr>
      <vt:lpstr>Arial</vt:lpstr>
      <vt:lpstr>Blackadder ITC</vt:lpstr>
      <vt:lpstr>Calibri</vt:lpstr>
      <vt:lpstr>Consolas</vt:lpstr>
      <vt:lpstr>Franklin Gothic Book</vt:lpstr>
      <vt:lpstr>Times New Roman</vt:lpstr>
      <vt:lpstr>Wingdings</vt:lpstr>
      <vt:lpstr>PPP_SFUSI_PRT_3AM</vt:lpstr>
      <vt:lpstr>Algoritma dan Struktur Data 1  STRUKTUR PEMILIHAN (Lanjutan)</vt:lpstr>
      <vt:lpstr> Analisis Terhadap Banyak Kasus</vt:lpstr>
      <vt:lpstr> Latihan Soal</vt:lpstr>
      <vt:lpstr>Penyelesaian (Algoritma)</vt:lpstr>
      <vt:lpstr>Penyelesaian (lanjutan)</vt:lpstr>
      <vt:lpstr>Penyelesaian (Python)</vt:lpstr>
      <vt:lpstr>Pemilihan Bersarang (Nested Selection)</vt:lpstr>
      <vt:lpstr>Contoh</vt:lpstr>
      <vt:lpstr>Penyelesaian (Algoritma)</vt:lpstr>
      <vt:lpstr>Penyelesaian (Python)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360</cp:revision>
  <dcterms:created xsi:type="dcterms:W3CDTF">2010-08-31T04:22:45Z</dcterms:created>
  <dcterms:modified xsi:type="dcterms:W3CDTF">2022-10-31T12:58:57Z</dcterms:modified>
</cp:coreProperties>
</file>