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1" r:id="rId3"/>
    <p:sldId id="353" r:id="rId4"/>
    <p:sldId id="392" r:id="rId5"/>
    <p:sldId id="393" r:id="rId6"/>
    <p:sldId id="383" r:id="rId7"/>
    <p:sldId id="322" r:id="rId8"/>
    <p:sldId id="384" r:id="rId9"/>
    <p:sldId id="336" r:id="rId10"/>
    <p:sldId id="385" r:id="rId11"/>
    <p:sldId id="337" r:id="rId12"/>
    <p:sldId id="386" r:id="rId13"/>
    <p:sldId id="30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5" d="100"/>
          <a:sy n="65" d="100"/>
        </p:scale>
        <p:origin x="147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2FD89-BF27-49D8-ACBF-C71915FFB303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519C4-E5EE-4F48-AC42-7CE6310D2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454E-017B-4156-B910-59410E696346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871B-CD5B-4945-A120-D18CC7657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400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152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D52A9F2-CB02-4D47-8ADD-AD39432D05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E3F-A593-4BA2-87C5-E233D77B9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71AAA-028E-4F06-95F7-0D01DA844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39B50-CA3E-478B-AA9F-BF9EEF526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ED856-B257-401C-859A-B5F62908C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90A1F-8A4E-49D5-9B59-2145A492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A4A8-6074-4B18-891C-CD81EAEC3E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C7681-6A0A-4E41-90C1-7612B3059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2E14F-70A7-4D9C-B761-B3B06546D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854BD-901F-4D59-A677-DB8895B72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AF7BE-4EFF-4CF7-980D-D8848C2B0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88A9555C-65B4-4C9D-8492-8738567C3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1243608"/>
          </a:xfrm>
        </p:spPr>
        <p:txBody>
          <a:bodyPr/>
          <a:lstStyle/>
          <a:p>
            <a:r>
              <a:rPr lang="en-US" sz="3600" b="1" dirty="0" err="1" smtClean="0"/>
              <a:t>Algoritma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Struktur</a:t>
            </a:r>
            <a:r>
              <a:rPr lang="en-US" sz="3600" b="1" dirty="0" smtClean="0"/>
              <a:t> Data 1 </a:t>
            </a:r>
            <a:br>
              <a:rPr lang="en-US" sz="3600" b="1" dirty="0" smtClean="0"/>
            </a:br>
            <a:r>
              <a:rPr lang="en-US" sz="3400" b="1" dirty="0" smtClean="0"/>
              <a:t>STRUKTUR PENGULANGAN</a:t>
            </a:r>
            <a:endParaRPr lang="id-ID" sz="3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486400"/>
            <a:ext cx="6400800" cy="720080"/>
          </a:xfrm>
        </p:spPr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1</a:t>
            </a:r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- </a:t>
            </a:r>
            <a:r>
              <a:rPr lang="id-ID" dirty="0" smtClean="0"/>
              <a:t>Universitas Komputer Indonesia</a:t>
            </a:r>
            <a:endParaRPr lang="id-ID" dirty="0"/>
          </a:p>
        </p:txBody>
      </p:sp>
      <p:pic>
        <p:nvPicPr>
          <p:cNvPr id="5" name="Picture 4" descr="logo IF-bw PS 26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7810" y="44970"/>
            <a:ext cx="1981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91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while_do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518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Menjumlahkan_Angka_1_sampai_10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{I.S. : 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{F.S. 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Kamus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Algoritma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    </a:t>
            </a:r>
            <a:r>
              <a:rPr lang="en-US" sz="2000" b="1" kern="1200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</a:rPr>
              <a:t> 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 0</a:t>
            </a:r>
          </a:p>
          <a:p>
            <a:pPr marL="974725" indent="-400050">
              <a:spcBef>
                <a:spcPts val="0"/>
              </a:spcBef>
              <a:buNone/>
            </a:pPr>
            <a:r>
              <a:rPr lang="en-US" sz="2000" b="1" kern="12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  1</a:t>
            </a:r>
            <a:endParaRPr lang="en-US" sz="2000" b="1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    </a:t>
            </a:r>
            <a:r>
              <a:rPr lang="en-US" sz="2000" b="1" u="sng" kern="1200" dirty="0" smtClean="0">
                <a:latin typeface="Consolas" panose="020B0609020204030204" pitchFamily="49" charset="0"/>
              </a:rPr>
              <a:t>while</a:t>
            </a:r>
            <a:r>
              <a:rPr lang="en-US" sz="2000" b="1" kern="1200" dirty="0" smtClean="0">
                <a:latin typeface="Consolas" panose="020B0609020204030204" pitchFamily="49" charset="0"/>
              </a:rPr>
              <a:t>   (</a:t>
            </a:r>
            <a:r>
              <a:rPr lang="en-US" sz="2000" b="1" kern="1200" dirty="0" err="1" smtClean="0">
                <a:latin typeface="Consolas" panose="020B0609020204030204" pitchFamily="49" charset="0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</a:rPr>
              <a:t>  ≤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10)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 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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+  </a:t>
            </a:r>
            <a:r>
              <a:rPr lang="en-US" sz="2000" b="1" kern="1200" dirty="0">
                <a:latin typeface="Consolas" panose="020B0609020204030204" pitchFamily="49" charset="0"/>
                <a:sym typeface="Wingdings" pitchFamily="2" charset="2"/>
              </a:rPr>
              <a:t>i</a:t>
            </a:r>
            <a:endParaRPr lang="en-US" sz="2000" b="1" kern="12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1588">
              <a:spcBef>
                <a:spcPts val="0"/>
              </a:spcBef>
              <a:buNone/>
            </a:pPr>
            <a:r>
              <a:rPr lang="en-US" sz="2000" b="1" kern="12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  </a:t>
            </a:r>
            <a:r>
              <a:rPr lang="en-US" sz="2000" b="1" kern="1200" dirty="0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+ 1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000" b="1" u="sng" kern="1200" dirty="0" err="1" smtClean="0">
                <a:latin typeface="Consolas" panose="020B0609020204030204" pitchFamily="49" charset="0"/>
                <a:sym typeface="Wingdings" pitchFamily="2" charset="2"/>
              </a:rPr>
              <a:t>endwhile</a:t>
            </a:r>
            <a:endParaRPr lang="en-US" sz="2000" b="1" u="sng" kern="12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Output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)        </a:t>
            </a:r>
            <a:endParaRPr lang="en-US" sz="2000" b="1" kern="12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1720" y="1371600"/>
            <a:ext cx="612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diberikan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harga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) = 10}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7043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menampilkan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1+2+..+10}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2660" y="2543176"/>
            <a:ext cx="740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1388" indent="-3305175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dirty="0" smtClean="0"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</a:rPr>
              <a:t>  : </a:t>
            </a:r>
            <a:r>
              <a:rPr lang="en-US" sz="2000" b="1" u="sng" dirty="0" smtClean="0">
                <a:latin typeface="Consolas" panose="020B0609020204030204" pitchFamily="49" charset="0"/>
              </a:rPr>
              <a:t>integer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en-US" sz="2000" b="1" i="1" u="sng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74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85800"/>
          </a:xfrm>
        </p:spPr>
        <p:txBody>
          <a:bodyPr/>
          <a:lstStyle/>
          <a:p>
            <a:r>
              <a:rPr lang="en-US" sz="3600" b="1" dirty="0" err="1" smtClean="0"/>
              <a:t>Bentuk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Pengulangan</a:t>
            </a:r>
            <a:r>
              <a:rPr lang="en-US" sz="3600" b="1" dirty="0" smtClean="0"/>
              <a:t>  </a:t>
            </a:r>
            <a:r>
              <a:rPr lang="en-US" sz="3600" b="1" dirty="0" err="1" smtClean="0"/>
              <a:t>Repeat_Until</a:t>
            </a:r>
            <a:endParaRPr lang="id-ID" sz="36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2954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3000" b="1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3000" b="1" kern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3000" b="1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None/>
            </a:pPr>
            <a:r>
              <a:rPr lang="en-US" sz="3000" b="1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000" kern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3000" kern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371600" y="2057400"/>
            <a:ext cx="144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371600" y="1524000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3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Inisialisasi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371600" y="26670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{</a:t>
            </a:r>
            <a:r>
              <a:rPr kumimoji="0" lang="en-US" sz="3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aksi-aksi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yang </a:t>
            </a:r>
            <a:r>
              <a:rPr kumimoji="0" lang="en-US" sz="3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diulang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2286000" y="3276600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3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1371600" y="3276600"/>
            <a:ext cx="121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1371600" y="3810000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3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Terminasi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11" name="Picture 1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" grpId="0"/>
      <p:bldP spid="8" grpId="0"/>
      <p:bldP spid="9" grpId="0"/>
      <p:bldP spid="1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repeat_until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518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Menjumlahkan_Angka_1_sampai_10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{I.S. : 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{F.S. 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Kamus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Algoritma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    </a:t>
            </a:r>
            <a:r>
              <a:rPr lang="en-US" sz="2000" b="1" kern="1200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</a:rPr>
              <a:t> 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 0</a:t>
            </a:r>
          </a:p>
          <a:p>
            <a:pPr marL="974725" indent="-400050">
              <a:spcBef>
                <a:spcPts val="0"/>
              </a:spcBef>
              <a:buNone/>
            </a:pPr>
            <a:r>
              <a:rPr lang="en-US" sz="2000" b="1" kern="12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  1</a:t>
            </a:r>
            <a:endParaRPr lang="en-US" sz="2000" b="1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    </a:t>
            </a:r>
            <a:r>
              <a:rPr lang="en-US" sz="2000" b="1" u="sng" kern="1200" dirty="0" smtClean="0">
                <a:latin typeface="Consolas" panose="020B0609020204030204" pitchFamily="49" charset="0"/>
              </a:rPr>
              <a:t>repeat</a:t>
            </a:r>
            <a:r>
              <a:rPr lang="en-US" sz="2000" b="1" kern="1200" dirty="0" smtClean="0">
                <a:latin typeface="Consolas" panose="020B0609020204030204" pitchFamily="49" charset="0"/>
              </a:rPr>
              <a:t>  </a:t>
            </a:r>
            <a:endParaRPr lang="en-US" sz="2000" b="1" u="sng" kern="12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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+  </a:t>
            </a:r>
            <a:r>
              <a:rPr lang="en-US" sz="2000" b="1" kern="1200" dirty="0">
                <a:latin typeface="Consolas" panose="020B0609020204030204" pitchFamily="49" charset="0"/>
                <a:sym typeface="Wingdings" pitchFamily="2" charset="2"/>
              </a:rPr>
              <a:t>i</a:t>
            </a:r>
            <a:endParaRPr lang="en-US" sz="2000" b="1" kern="12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119063">
              <a:spcBef>
                <a:spcPts val="0"/>
              </a:spcBef>
              <a:buNone/>
            </a:pPr>
            <a:r>
              <a:rPr lang="en-US" sz="2000" b="1" kern="12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  </a:t>
            </a:r>
            <a:r>
              <a:rPr lang="en-US" sz="2000" b="1" kern="1200" dirty="0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+ 1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until</a:t>
            </a:r>
            <a:r>
              <a:rPr lang="en-US" sz="2000" kern="1200" dirty="0" smtClean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b="1" kern="1200" dirty="0">
                <a:latin typeface="Consolas" panose="020B0609020204030204" pitchFamily="49" charset="0"/>
              </a:rPr>
              <a:t>(</a:t>
            </a:r>
            <a:r>
              <a:rPr lang="en-US" sz="2000" b="1" kern="1200" dirty="0" err="1">
                <a:latin typeface="Consolas" panose="020B0609020204030204" pitchFamily="49" charset="0"/>
              </a:rPr>
              <a:t>i</a:t>
            </a:r>
            <a:r>
              <a:rPr lang="en-US" sz="2000" b="1" kern="1200" dirty="0">
                <a:latin typeface="Consolas" panose="020B0609020204030204" pitchFamily="49" charset="0"/>
              </a:rPr>
              <a:t>  </a:t>
            </a:r>
            <a:r>
              <a:rPr lang="en-US" sz="2000" b="1" kern="1200" dirty="0" smtClean="0">
                <a:latin typeface="Consolas" panose="020B0609020204030204" pitchFamily="49" charset="0"/>
              </a:rPr>
              <a:t>&gt;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b="1" kern="1200" dirty="0">
                <a:latin typeface="Consolas" panose="020B0609020204030204" pitchFamily="49" charset="0"/>
                <a:sym typeface="Wingdings" pitchFamily="2" charset="2"/>
              </a:rPr>
              <a:t>10) </a:t>
            </a:r>
            <a:endParaRPr lang="en-US" sz="2000" b="1" u="sng" kern="12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Output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)        </a:t>
            </a:r>
            <a:endParaRPr lang="en-US" sz="2000" b="1" kern="12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5520" y="1371600"/>
            <a:ext cx="612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diberikan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harga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) = 10}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674804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menampilkan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1+2+..+10}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2660" y="2362200"/>
            <a:ext cx="740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1388" indent="-3305175">
              <a:spcBef>
                <a:spcPts val="0"/>
              </a:spcBef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dirty="0" smtClean="0"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</a:rPr>
              <a:t>  : </a:t>
            </a:r>
            <a:r>
              <a:rPr lang="en-US" sz="2000" b="1" u="sng" dirty="0" smtClean="0">
                <a:latin typeface="Consolas" panose="020B0609020204030204" pitchFamily="49" charset="0"/>
              </a:rPr>
              <a:t>integer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en-US" sz="2000" b="1" i="1" u="sng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3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SELESAI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Blackadder ITC" pitchFamily="82" charset="0"/>
                <a:cs typeface="Arabic Typesetting" pitchFamily="66" charset="-78"/>
              </a:rPr>
              <a:t>Alhamdulillah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3" name="Picture 2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Runtunan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Pemilihan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Percabangan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endParaRPr lang="en-US" sz="3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4000" b="1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Calibri" panose="020F0502020204030204" pitchFamily="34" charset="0"/>
              </a:rPr>
              <a:t>STRUKTUR PENGULANGAN</a:t>
            </a:r>
            <a:endParaRPr lang="en-US" sz="4000" b="1" dirty="0">
              <a:latin typeface="Calibri" panose="020F0502020204030204" pitchFamily="34" charset="0"/>
            </a:endParaRPr>
          </a:p>
        </p:txBody>
      </p:sp>
      <p:pic>
        <p:nvPicPr>
          <p:cNvPr id="4" name="Picture 3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8B882B-F6C3-4E8F-87D1-89A14D2B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loop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(</a:t>
            </a:r>
            <a:r>
              <a:rPr lang="en-US" i="1" dirty="0"/>
              <a:t>iteration</a:t>
            </a:r>
            <a:r>
              <a:rPr lang="en-US" dirty="0"/>
              <a:t>)</a:t>
            </a:r>
          </a:p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programmer </a:t>
            </a:r>
            <a:r>
              <a:rPr lang="en-US" dirty="0" err="1"/>
              <a:t>menginstruksikan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banyak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/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.</a:t>
            </a:r>
          </a:p>
          <a:p>
            <a:r>
              <a:rPr lang="en-US" dirty="0" err="1"/>
              <a:t>Pengulangan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ketercapaian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.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/</a:t>
            </a:r>
            <a:r>
              <a:rPr lang="en-US" dirty="0" err="1"/>
              <a:t>runtunan</a:t>
            </a:r>
            <a:r>
              <a:rPr lang="en-US" dirty="0"/>
              <a:t>/sequence/</a:t>
            </a:r>
            <a:r>
              <a:rPr lang="en-US" dirty="0" err="1"/>
              <a:t>rangkaian</a:t>
            </a:r>
            <a:r>
              <a:rPr lang="en-US" dirty="0"/>
              <a:t>.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For_do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While_Do</a:t>
            </a:r>
            <a:endParaRPr lang="en-US" dirty="0"/>
          </a:p>
          <a:p>
            <a:pPr lvl="1"/>
            <a:r>
              <a:rPr lang="en-US" dirty="0" err="1" smtClean="0"/>
              <a:t>Repeat_Until</a:t>
            </a:r>
            <a:endParaRPr lang="en-US" dirty="0"/>
          </a:p>
          <a:p>
            <a:pPr marL="457200" lvl="1" indent="0">
              <a:buNone/>
            </a:pP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F38B83-792F-4831-BEC3-B93225FB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engulangan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04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8B882B-F6C3-4E8F-87D1-89A14D2B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counternya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dipilih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banyaknya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pengulangan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dispesifikan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diketahui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pencacah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otomatis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bertambah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(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for_do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cacah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naik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berkurang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(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for_do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negative/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cacah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turun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Keterangan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pencacah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awal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awal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(range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awal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counter.</a:t>
            </a:r>
          </a:p>
          <a:p>
            <a:pPr lvl="1">
              <a:spcBef>
                <a:spcPts val="0"/>
              </a:spcBef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(range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 counter.</a:t>
            </a: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Loop-statement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statement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dieksekusi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diulang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id-ID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F38B83-792F-4831-BEC3-B93225FB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/>
              <a:t>FOR </a:t>
            </a:r>
            <a:endParaRPr lang="id-ID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614FD7-D0D6-429E-8286-052B1320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10731"/>
            <a:ext cx="4177147" cy="90024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en-US" altLang="id-ID" sz="1800" dirty="0">
                <a:latin typeface="Consolas" panose="020B0609020204030204" pitchFamily="49" charset="0"/>
              </a:rPr>
              <a:t>for </a:t>
            </a:r>
            <a:r>
              <a:rPr lang="en-US" altLang="id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id-ID" sz="1800" dirty="0">
                <a:latin typeface="Consolas" panose="020B0609020204030204" pitchFamily="49" charset="0"/>
              </a:rPr>
              <a:t> </a:t>
            </a:r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id-ID" sz="1800" b="1" dirty="0" err="1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awal</a:t>
            </a:r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 to </a:t>
            </a:r>
            <a:r>
              <a:rPr lang="en-US" altLang="id-ID" sz="1800" b="1" dirty="0" err="1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akhir</a:t>
            </a:r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 do</a:t>
            </a:r>
          </a:p>
          <a:p>
            <a:pPr defTabSz="685800" eaLnBrk="0" hangingPunct="0"/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    loop-statement</a:t>
            </a:r>
          </a:p>
          <a:p>
            <a:pPr defTabSz="685800" eaLnBrk="0" hangingPunct="0"/>
            <a:r>
              <a:rPr lang="en-US" altLang="id-ID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endfor</a:t>
            </a:r>
            <a:endParaRPr lang="id-ID" altLang="id-ID" sz="1800" dirty="0"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7C6F9-1510-4C64-BE81-0A3135FC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47" y="3519354"/>
            <a:ext cx="4509653" cy="90024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en-US" altLang="id-ID" sz="1800" dirty="0">
                <a:latin typeface="Consolas" panose="020B0609020204030204" pitchFamily="49" charset="0"/>
              </a:rPr>
              <a:t>for </a:t>
            </a:r>
            <a:r>
              <a:rPr lang="en-US" altLang="id-ID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id-ID" sz="1800" dirty="0">
                <a:latin typeface="Consolas" panose="020B0609020204030204" pitchFamily="49" charset="0"/>
              </a:rPr>
              <a:t> </a:t>
            </a:r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altLang="id-ID" sz="1800" b="1" dirty="0" err="1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awal</a:t>
            </a:r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id-ID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downto</a:t>
            </a:r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id-ID" sz="1800" b="1" dirty="0" err="1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akhir</a:t>
            </a:r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 do</a:t>
            </a:r>
          </a:p>
          <a:p>
            <a:pPr defTabSz="685800" eaLnBrk="0" hangingPunct="0"/>
            <a:r>
              <a:rPr lang="en-US" altLang="id-ID" sz="1800" dirty="0">
                <a:latin typeface="Consolas" panose="020B0609020204030204" pitchFamily="49" charset="0"/>
                <a:sym typeface="Wingdings" panose="05000000000000000000" pitchFamily="2" charset="2"/>
              </a:rPr>
              <a:t>    loop-statement</a:t>
            </a:r>
          </a:p>
          <a:p>
            <a:pPr defTabSz="685800" eaLnBrk="0" hangingPunct="0"/>
            <a:r>
              <a:rPr lang="en-US" altLang="id-ID" sz="1800" dirty="0" err="1">
                <a:latin typeface="Consolas" panose="020B0609020204030204" pitchFamily="49" charset="0"/>
                <a:sym typeface="Wingdings" panose="05000000000000000000" pitchFamily="2" charset="2"/>
              </a:rPr>
              <a:t>endfor</a:t>
            </a:r>
            <a:endParaRPr lang="id-ID" altLang="id-ID" sz="18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2156" y="3138805"/>
            <a:ext cx="184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For_do</a:t>
            </a:r>
            <a:r>
              <a:rPr lang="en-US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positif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3141263"/>
            <a:ext cx="184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For_do</a:t>
            </a:r>
            <a:r>
              <a:rPr lang="en-US" sz="2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negatif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6" grpId="0" uiExpand="1" build="p" bldLvl="2" animBg="1"/>
      <p:bldP spid="7" grpId="0" uiExpand="1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Franklin Gothic Book" panose="020B0503020102020204" pitchFamily="34" charset="0"/>
              </a:rPr>
              <a:t>Buatlah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algoritma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untuk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menjumlahkan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angka</a:t>
            </a:r>
            <a:r>
              <a:rPr lang="en-US" sz="2400" dirty="0" smtClean="0">
                <a:latin typeface="Franklin Gothic Book" panose="020B0503020102020204" pitchFamily="34" charset="0"/>
              </a:rPr>
              <a:t>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dari</a:t>
            </a:r>
            <a:r>
              <a:rPr lang="en-US" sz="2400" dirty="0" smtClean="0">
                <a:latin typeface="Franklin Gothic Book" panose="020B0503020102020204" pitchFamily="34" charset="0"/>
              </a:rPr>
              <a:t> 1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sampai</a:t>
            </a:r>
            <a:r>
              <a:rPr lang="en-US" sz="2400" dirty="0" smtClean="0">
                <a:latin typeface="Franklin Gothic Book" panose="020B0503020102020204" pitchFamily="34" charset="0"/>
              </a:rPr>
              <a:t> 10 (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menggunakan</a:t>
            </a:r>
            <a:r>
              <a:rPr lang="en-US" sz="2400" dirty="0" smtClean="0">
                <a:latin typeface="Franklin Gothic Book" panose="020B0503020102020204" pitchFamily="34" charset="0"/>
              </a:rPr>
              <a:t> for-do </a:t>
            </a:r>
            <a:r>
              <a:rPr lang="en-US" sz="2400" dirty="0" err="1" smtClean="0">
                <a:latin typeface="Franklin Gothic Book" panose="020B0503020102020204" pitchFamily="34" charset="0"/>
              </a:rPr>
              <a:t>positif</a:t>
            </a:r>
            <a:r>
              <a:rPr lang="en-US" sz="2400" dirty="0" smtClean="0">
                <a:latin typeface="Franklin Gothic Book" panose="020B0503020102020204" pitchFamily="34" charset="0"/>
              </a:rPr>
              <a:t>)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For_do</a:t>
            </a:r>
            <a:r>
              <a:rPr lang="en-US" b="1" dirty="0" smtClean="0"/>
              <a:t> </a:t>
            </a:r>
            <a:r>
              <a:rPr lang="en-US" b="1" dirty="0" err="1" smtClean="0"/>
              <a:t>Positif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518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Menjumlahkan_Angka_1_sampai_10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{I.S. : 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{F.S. 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Kamus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Algoritma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635000">
              <a:spcBef>
                <a:spcPts val="0"/>
              </a:spcBef>
              <a:buNone/>
            </a:pPr>
            <a:r>
              <a:rPr lang="en-US" sz="2000" b="1" kern="1200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</a:rPr>
              <a:t> 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 0</a:t>
            </a:r>
            <a:endParaRPr lang="en-US" sz="2000" b="1" kern="1200" dirty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635000">
              <a:spcBef>
                <a:spcPts val="0"/>
              </a:spcBef>
              <a:buNone/>
            </a:pPr>
            <a:r>
              <a:rPr lang="en-US" sz="2000" b="1" u="sng" kern="1200" dirty="0" smtClean="0">
                <a:latin typeface="Consolas" panose="020B0609020204030204" pitchFamily="49" charset="0"/>
              </a:rPr>
              <a:t>for</a:t>
            </a:r>
            <a:r>
              <a:rPr lang="en-US" sz="2000" b="1" kern="1200" dirty="0" smtClean="0">
                <a:latin typeface="Consolas" panose="020B0609020204030204" pitchFamily="49" charset="0"/>
              </a:rPr>
              <a:t>   </a:t>
            </a:r>
            <a:r>
              <a:rPr lang="en-US" sz="2000" b="1" kern="1200" dirty="0" err="1" smtClean="0">
                <a:latin typeface="Consolas" panose="020B0609020204030204" pitchFamily="49" charset="0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</a:rPr>
              <a:t>  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  1 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to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10 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000" b="1" kern="1200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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+  I</a:t>
            </a:r>
            <a:endParaRPr lang="en-US" sz="2000" b="1" kern="1200" dirty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635000">
              <a:spcBef>
                <a:spcPts val="0"/>
              </a:spcBef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2000" b="1" u="sng" kern="1200" dirty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280988">
              <a:spcBef>
                <a:spcPts val="0"/>
              </a:spcBef>
              <a:buNone/>
            </a:pP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Output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)        </a:t>
            </a:r>
            <a:endParaRPr lang="en-US" sz="2000" b="1" kern="12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0380" y="1380390"/>
            <a:ext cx="639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diberikan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harga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) = 10}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672653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menampilkan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1+2+..+10}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7912" y="2318262"/>
            <a:ext cx="740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2925" indent="-3079750">
              <a:spcBef>
                <a:spcPts val="0"/>
              </a:spcBef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dirty="0" smtClean="0"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</a:rPr>
              <a:t>  : </a:t>
            </a:r>
            <a:r>
              <a:rPr lang="en-US" sz="2000" b="1" u="sng" dirty="0" smtClean="0">
                <a:latin typeface="Consolas" panose="020B0609020204030204" pitchFamily="49" charset="0"/>
              </a:rPr>
              <a:t>integer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</a:p>
          <a:p>
            <a:pPr marL="3082925"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en-US" sz="2000" b="1" i="1" u="sng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For_do</a:t>
            </a:r>
            <a:r>
              <a:rPr lang="en-US" b="1" dirty="0" smtClean="0"/>
              <a:t> </a:t>
            </a:r>
            <a:r>
              <a:rPr lang="en-US" b="1" dirty="0" err="1" smtClean="0"/>
              <a:t>Negatif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Menjumlahkan_Angka_1_sampai_10</a:t>
            </a:r>
          </a:p>
          <a:p>
            <a:pPr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{I.S. : </a:t>
            </a:r>
          </a:p>
          <a:p>
            <a:pPr marL="974725" indent="-974725">
              <a:buNone/>
            </a:pPr>
            <a:r>
              <a:rPr lang="en-US" sz="2000" b="1" i="1" kern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{F.S. :</a:t>
            </a:r>
          </a:p>
          <a:p>
            <a:pPr marL="974725" indent="-974725"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Kamus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974725"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buNone/>
            </a:pPr>
            <a:endParaRPr lang="en-US" sz="2000" b="1" u="sng" kern="1200" dirty="0" smtClean="0">
              <a:latin typeface="Consolas" panose="020B0609020204030204" pitchFamily="49" charset="0"/>
            </a:endParaRPr>
          </a:p>
          <a:p>
            <a:pPr marL="974725" indent="-974725">
              <a:buNone/>
            </a:pPr>
            <a:r>
              <a:rPr lang="en-US" sz="2000" b="1" u="sng" kern="1200" dirty="0" err="1" smtClean="0">
                <a:latin typeface="Consolas" panose="020B0609020204030204" pitchFamily="49" charset="0"/>
              </a:rPr>
              <a:t>Algoritma</a:t>
            </a:r>
            <a:r>
              <a:rPr lang="en-US" sz="2000" b="1" kern="1200" dirty="0" smtClean="0">
                <a:latin typeface="Consolas" panose="020B0609020204030204" pitchFamily="49" charset="0"/>
              </a:rPr>
              <a:t>:</a:t>
            </a:r>
          </a:p>
          <a:p>
            <a:pPr marL="974725" indent="-974725"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    </a:t>
            </a:r>
            <a:r>
              <a:rPr lang="en-US" sz="2000" b="1" kern="1200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</a:rPr>
              <a:t> 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 0</a:t>
            </a:r>
            <a:endParaRPr lang="en-US" sz="2000" b="1" kern="1200" dirty="0" smtClean="0">
              <a:latin typeface="Consolas" panose="020B0609020204030204" pitchFamily="49" charset="0"/>
            </a:endParaRPr>
          </a:p>
          <a:p>
            <a:pPr marL="974725" indent="-974725">
              <a:buNone/>
            </a:pPr>
            <a:r>
              <a:rPr lang="en-US" sz="2000" b="1" kern="1200" dirty="0" smtClean="0">
                <a:latin typeface="Consolas" panose="020B0609020204030204" pitchFamily="49" charset="0"/>
              </a:rPr>
              <a:t>    </a:t>
            </a:r>
            <a:r>
              <a:rPr lang="en-US" sz="2000" b="1" u="sng" kern="1200" dirty="0" smtClean="0">
                <a:latin typeface="Consolas" panose="020B0609020204030204" pitchFamily="49" charset="0"/>
              </a:rPr>
              <a:t>for</a:t>
            </a:r>
            <a:r>
              <a:rPr lang="en-US" sz="2000" b="1" kern="1200" dirty="0" smtClean="0">
                <a:latin typeface="Consolas" panose="020B0609020204030204" pitchFamily="49" charset="0"/>
              </a:rPr>
              <a:t>   </a:t>
            </a:r>
            <a:r>
              <a:rPr lang="en-US" sz="2000" b="1" kern="1200" dirty="0" err="1" smtClean="0">
                <a:latin typeface="Consolas" panose="020B0609020204030204" pitchFamily="49" charset="0"/>
              </a:rPr>
              <a:t>i</a:t>
            </a:r>
            <a:r>
              <a:rPr lang="en-US" sz="2000" b="1" kern="1200" dirty="0" smtClean="0">
                <a:latin typeface="Consolas" panose="020B0609020204030204" pitchFamily="49" charset="0"/>
              </a:rPr>
              <a:t>  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  10  </a:t>
            </a:r>
            <a:r>
              <a:rPr lang="en-US" sz="2000" b="1" u="sng" kern="1200" dirty="0" err="1" smtClean="0">
                <a:latin typeface="Consolas" panose="020B0609020204030204" pitchFamily="49" charset="0"/>
                <a:sym typeface="Wingdings" pitchFamily="2" charset="2"/>
              </a:rPr>
              <a:t>downto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1 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do</a:t>
            </a:r>
          </a:p>
          <a:p>
            <a:pPr marL="974725" indent="-974725"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  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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+  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i</a:t>
            </a:r>
            <a:endParaRPr lang="en-US" sz="2000" b="1" kern="12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000" b="1" u="sng" kern="1200" dirty="0" err="1" smtClean="0">
                <a:latin typeface="Consolas" panose="020B0609020204030204" pitchFamily="49" charset="0"/>
                <a:sym typeface="Wingdings" pitchFamily="2" charset="2"/>
              </a:rPr>
              <a:t>endfor</a:t>
            </a:r>
            <a:endParaRPr lang="en-US" sz="2000" b="1" u="sng" kern="1200" dirty="0" smtClean="0">
              <a:latin typeface="Consolas" panose="020B0609020204030204" pitchFamily="49" charset="0"/>
              <a:sym typeface="Wingdings" pitchFamily="2" charset="2"/>
            </a:endParaRPr>
          </a:p>
          <a:p>
            <a:pPr marL="974725" indent="-974725">
              <a:buNone/>
            </a:pP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000" b="1" u="sng" kern="1200" dirty="0" smtClean="0">
                <a:latin typeface="Consolas" panose="020B0609020204030204" pitchFamily="49" charset="0"/>
                <a:sym typeface="Wingdings" pitchFamily="2" charset="2"/>
              </a:rPr>
              <a:t>Output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000" b="1" kern="1200" dirty="0" err="1" smtClean="0">
                <a:latin typeface="Consolas" panose="020B0609020204030204" pitchFamily="49" charset="0"/>
                <a:sym typeface="Wingdings" pitchFamily="2" charset="2"/>
              </a:rPr>
              <a:t>Hasil</a:t>
            </a:r>
            <a:r>
              <a:rPr lang="en-US" sz="2000" b="1" kern="1200" dirty="0" smtClean="0">
                <a:latin typeface="Consolas" panose="020B0609020204030204" pitchFamily="49" charset="0"/>
                <a:sym typeface="Wingdings" pitchFamily="2" charset="2"/>
              </a:rPr>
              <a:t>)        </a:t>
            </a:r>
            <a:endParaRPr lang="en-US" sz="2000" b="1" kern="12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7956" y="1447800"/>
            <a:ext cx="612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diberikan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harga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Arial" pitchFamily="34" charset="0"/>
              </a:rPr>
              <a:t>) = 10}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7805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menampilkan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10 + 9 + 8 +..+1}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2660" y="2543176"/>
            <a:ext cx="740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81388" indent="-3305175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Hasil</a:t>
            </a:r>
            <a:r>
              <a:rPr lang="en-US" sz="2000" b="1" dirty="0" smtClean="0"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latin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</a:rPr>
              <a:t>  : </a:t>
            </a:r>
            <a:r>
              <a:rPr lang="en-US" sz="2000" b="1" u="sng" dirty="0" smtClean="0">
                <a:latin typeface="Consolas" panose="020B0609020204030204" pitchFamily="49" charset="0"/>
              </a:rPr>
              <a:t>integer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hasil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penjumlahan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pencacah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endParaRPr lang="en-US" sz="2000" b="1" i="1" u="sng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923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85800"/>
          </a:xfrm>
        </p:spPr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Pengulangan</a:t>
            </a:r>
            <a:r>
              <a:rPr lang="en-US" b="1" dirty="0" smtClean="0"/>
              <a:t>  </a:t>
            </a:r>
            <a:r>
              <a:rPr lang="en-US" b="1" dirty="0" err="1" smtClean="0"/>
              <a:t>While_do</a:t>
            </a:r>
            <a:endParaRPr lang="id-ID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295400" y="9906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sz="3000" b="1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3000" b="1" kern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3000" b="1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None/>
            </a:pPr>
            <a:r>
              <a:rPr lang="en-US" sz="3000" b="1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000" kern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3000" kern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371600" y="2057400"/>
            <a:ext cx="144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0" lang="en-US" sz="3000" b="1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hile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371600" y="1524000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3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Inisialisasi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371600" y="26670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{</a:t>
            </a:r>
            <a:r>
              <a:rPr kumimoji="0" lang="en-US" sz="3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aksi-aksi</a:t>
            </a:r>
            <a:r>
              <a:rPr kumimoji="0" lang="en-US" sz="3000" i="1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yang </a:t>
            </a:r>
            <a:r>
              <a:rPr kumimoji="0" lang="en-US" sz="3000" i="1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diulang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2590800" y="2058650"/>
            <a:ext cx="190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3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 bwMode="auto">
          <a:xfrm>
            <a:off x="4495800" y="2057400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0" lang="en-US" sz="30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1371600" y="3276600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u="sng" noProof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sz="3000" b="1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ndwhile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1371600" y="3810000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30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Terminasi</a:t>
            </a:r>
            <a:r>
              <a:rPr kumimoji="0" lang="en-US" sz="30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pic>
        <p:nvPicPr>
          <p:cNvPr id="12" name="Picture 11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44970"/>
            <a:ext cx="975610" cy="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" grpId="0"/>
      <p:bldP spid="8" grpId="0"/>
      <p:bldP spid="9" grpId="0"/>
      <p:bldP spid="13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PPP_SFUSI_PRT_3AM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PPP_SFUSI_PRT_3AM</Template>
  <TotalTime>8713</TotalTime>
  <Words>580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Arabic Typesetting</vt:lpstr>
      <vt:lpstr>Arial</vt:lpstr>
      <vt:lpstr>Blackadder ITC</vt:lpstr>
      <vt:lpstr>Calibri</vt:lpstr>
      <vt:lpstr>Consolas</vt:lpstr>
      <vt:lpstr>Franklin Gothic Book</vt:lpstr>
      <vt:lpstr>Times New Roman</vt:lpstr>
      <vt:lpstr>Wingdings</vt:lpstr>
      <vt:lpstr>PPP_SFUSI_PRT_3AM</vt:lpstr>
      <vt:lpstr>Algoritma dan Struktur Data 1  STRUKTUR PENGULANGAN</vt:lpstr>
      <vt:lpstr>Struktur Algoritma</vt:lpstr>
      <vt:lpstr>PowerPoint Presentation</vt:lpstr>
      <vt:lpstr>Struktur Pengulangan</vt:lpstr>
      <vt:lpstr>Struktur Pengulangan FOR </vt:lpstr>
      <vt:lpstr>Contoh Kasus</vt:lpstr>
      <vt:lpstr>Contoh For_do Positif</vt:lpstr>
      <vt:lpstr>Contoh For_do Negatif</vt:lpstr>
      <vt:lpstr>Bentuk Pengulangan  While_do</vt:lpstr>
      <vt:lpstr>Contoh while_do</vt:lpstr>
      <vt:lpstr>Bentuk Pengulangan  Repeat_Until</vt:lpstr>
      <vt:lpstr>Contoh repeat_until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MB</dc:creator>
  <cp:lastModifiedBy>A455LF-WIN10</cp:lastModifiedBy>
  <cp:revision>424</cp:revision>
  <dcterms:created xsi:type="dcterms:W3CDTF">2010-08-31T04:22:45Z</dcterms:created>
  <dcterms:modified xsi:type="dcterms:W3CDTF">2022-11-07T04:40:31Z</dcterms:modified>
</cp:coreProperties>
</file>