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9" r:id="rId3"/>
    <p:sldId id="260" r:id="rId4"/>
    <p:sldId id="261" r:id="rId5"/>
    <p:sldId id="262" r:id="rId6"/>
    <p:sldId id="263" r:id="rId7"/>
    <p:sldId id="264" r:id="rId8"/>
    <p:sldId id="269" r:id="rId9"/>
    <p:sldId id="265"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9AC8A-428E-4D39-90DE-272011658B4E}" type="datetimeFigureOut">
              <a:rPr lang="en-US" smtClean="0"/>
              <a:t>8/10/2018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0A5E2-3883-410C-BE0B-2751A15E02CA}" type="slidenum">
              <a:rPr lang="en-US" smtClean="0"/>
              <a:t>‹#›</a:t>
            </a:fld>
            <a:endParaRPr lang="en-US"/>
          </a:p>
        </p:txBody>
      </p:sp>
    </p:spTree>
    <p:extLst>
      <p:ext uri="{BB962C8B-B14F-4D97-AF65-F5344CB8AC3E}">
        <p14:creationId xmlns:p14="http://schemas.microsoft.com/office/powerpoint/2010/main" val="61272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218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31031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074452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783855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18142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7728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589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403075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59373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66111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34516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50051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E1EE-0039-4797-B978-F453418260D1}" type="slidenum">
              <a:rPr kumimoji="0" lang="en-US" sz="1000" b="0" i="0" u="none" strike="noStrike" kern="1200" cap="none" spc="0" normalizeH="0" baseline="0" noProof="0" smtClean="0">
                <a:ln>
                  <a:noFill/>
                </a:ln>
                <a:solidFill>
                  <a:prstClr val="black"/>
                </a:solidFill>
                <a:effectLst/>
                <a:uLnTx/>
                <a:uFillTx/>
                <a:latin typeface="HP Simplifie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solidFill>
              <a:effectLst/>
              <a:uLnTx/>
              <a:uFillTx/>
              <a:latin typeface="HP Simplified"/>
              <a:ea typeface="+mn-ea"/>
              <a:cs typeface="+mn-cs"/>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04549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763520"/>
            <a:ext cx="9144000" cy="1554480"/>
          </a:xfrm>
        </p:spPr>
        <p:txBody>
          <a:bodyPr/>
          <a:lstStyle>
            <a:lvl1pPr>
              <a:defRPr sz="5000" spc="-100" baseline="0"/>
            </a:lvl1pPr>
          </a:lstStyle>
          <a:p>
            <a:r>
              <a:rPr lang="en-US"/>
              <a:t>Click to edit Master title style</a:t>
            </a:r>
            <a:endParaRPr lang="en-US" dirty="0"/>
          </a:p>
        </p:txBody>
      </p:sp>
      <p:sp>
        <p:nvSpPr>
          <p:cNvPr id="3" name="Subtitle 2"/>
          <p:cNvSpPr>
            <a:spLocks noGrp="1"/>
          </p:cNvSpPr>
          <p:nvPr>
            <p:ph type="subTitle" idx="1"/>
          </p:nvPr>
        </p:nvSpPr>
        <p:spPr>
          <a:xfrm>
            <a:off x="609600" y="4419600"/>
            <a:ext cx="9144000"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DD8A96-3B24-437D-89A4-1E0B9764943F}" type="datetime1">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9" name="logo"/>
          <p:cNvSpPr>
            <a:spLocks noChangeAspect="1" noEditPoints="1"/>
          </p:cNvSpPr>
          <p:nvPr userDrawn="1"/>
        </p:nvSpPr>
        <p:spPr bwMode="ltGray">
          <a:xfrm>
            <a:off x="9928333"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99638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3671E-4173-4B77-8091-A90F68080F74}" type="datetime1">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83909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7EA396-A1C1-4483-8259-6D82DF242C2D}" type="datetime1">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
        <p:nvSpPr>
          <p:cNvPr id="6" name="Text Placeholder 7"/>
          <p:cNvSpPr>
            <a:spLocks noGrp="1"/>
          </p:cNvSpPr>
          <p:nvPr>
            <p:ph type="body" sz="quarter" idx="13" hasCustomPrompt="1"/>
          </p:nvPr>
        </p:nvSpPr>
        <p:spPr>
          <a:xfrm>
            <a:off x="609600" y="1133856"/>
            <a:ext cx="10972801"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a:t>Click to add subtitle</a:t>
            </a:r>
          </a:p>
        </p:txBody>
      </p:sp>
    </p:spTree>
    <p:extLst>
      <p:ext uri="{BB962C8B-B14F-4D97-AF65-F5344CB8AC3E}">
        <p14:creationId xmlns:p14="http://schemas.microsoft.com/office/powerpoint/2010/main" val="226581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F7EA9-98AB-470C-A08B-29F974CDB6EB}" type="datetime1">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9152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295401"/>
            <a:ext cx="5315712"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295401"/>
            <a:ext cx="5315712"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209A3-BBA6-43B9-9BE9-D75CE1B01BC9}"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81089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295400"/>
            <a:ext cx="5315712"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4" name="Content Placeholder 3"/>
          <p:cNvSpPr>
            <a:spLocks noGrp="1"/>
          </p:cNvSpPr>
          <p:nvPr>
            <p:ph sz="half" idx="2"/>
          </p:nvPr>
        </p:nvSpPr>
        <p:spPr>
          <a:xfrm>
            <a:off x="609600" y="1676401"/>
            <a:ext cx="5315712"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266688" y="1295400"/>
            <a:ext cx="5315712"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6" name="Content Placeholder 5"/>
          <p:cNvSpPr>
            <a:spLocks noGrp="1"/>
          </p:cNvSpPr>
          <p:nvPr>
            <p:ph sz="quarter" idx="4"/>
          </p:nvPr>
        </p:nvSpPr>
        <p:spPr>
          <a:xfrm>
            <a:off x="6266688" y="1676401"/>
            <a:ext cx="5315712"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2E085-7A45-4011-A478-FA9CA03A73C6}" type="datetime1">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03816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600" y="1133856"/>
            <a:ext cx="10972801"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a:t>Click to add subtitle</a:t>
            </a:r>
          </a:p>
        </p:txBody>
      </p:sp>
      <p:sp>
        <p:nvSpPr>
          <p:cNvPr id="2" name="Title 1"/>
          <p:cNvSpPr>
            <a:spLocks noGrp="1"/>
          </p:cNvSpPr>
          <p:nvPr>
            <p:ph type="title"/>
          </p:nvPr>
        </p:nvSpPr>
        <p:spPr>
          <a:xfrm>
            <a:off x="609600" y="304800"/>
            <a:ext cx="10972801" cy="762000"/>
          </a:xfrm>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676399"/>
            <a:ext cx="5315712"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4" name="Content Placeholder 3"/>
          <p:cNvSpPr>
            <a:spLocks noGrp="1"/>
          </p:cNvSpPr>
          <p:nvPr>
            <p:ph sz="half" idx="2"/>
          </p:nvPr>
        </p:nvSpPr>
        <p:spPr>
          <a:xfrm>
            <a:off x="609600" y="2057401"/>
            <a:ext cx="5315712"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266688" y="1676399"/>
            <a:ext cx="5315712"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6" name="Content Placeholder 5"/>
          <p:cNvSpPr>
            <a:spLocks noGrp="1"/>
          </p:cNvSpPr>
          <p:nvPr>
            <p:ph sz="quarter" idx="4"/>
          </p:nvPr>
        </p:nvSpPr>
        <p:spPr>
          <a:xfrm>
            <a:off x="6266688" y="2057401"/>
            <a:ext cx="5315712"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96FC5-6D87-4D98-88D9-5059B6E43847}" type="datetime1">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78948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A04D898F-BDAA-4E86-82BD-2C7AD89D7DBA}"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9" name="Text Placeholder 8"/>
          <p:cNvSpPr>
            <a:spLocks noGrp="1"/>
          </p:cNvSpPr>
          <p:nvPr>
            <p:ph type="body" sz="quarter" idx="13"/>
          </p:nvPr>
        </p:nvSpPr>
        <p:spPr>
          <a:xfrm>
            <a:off x="609600" y="1295400"/>
            <a:ext cx="3413760"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p:cNvSpPr>
            <a:spLocks noGrp="1"/>
          </p:cNvSpPr>
          <p:nvPr>
            <p:ph type="body" sz="quarter" idx="14"/>
          </p:nvPr>
        </p:nvSpPr>
        <p:spPr>
          <a:xfrm>
            <a:off x="4389121" y="1295400"/>
            <a:ext cx="3413760"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5"/>
          </p:nvPr>
        </p:nvSpPr>
        <p:spPr>
          <a:xfrm>
            <a:off x="8168641" y="1295400"/>
            <a:ext cx="3413760"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975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9295B14E-EA5C-490B-91D6-E5CBBA2E009D}"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2" name="Text Placeholder 2"/>
          <p:cNvSpPr>
            <a:spLocks noGrp="1"/>
          </p:cNvSpPr>
          <p:nvPr>
            <p:ph type="body" idx="1" hasCustomPrompt="1"/>
          </p:nvPr>
        </p:nvSpPr>
        <p:spPr>
          <a:xfrm>
            <a:off x="609600" y="1295400"/>
            <a:ext cx="3413760"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13" name="Text Placeholder 2"/>
          <p:cNvSpPr>
            <a:spLocks noGrp="1"/>
          </p:cNvSpPr>
          <p:nvPr>
            <p:ph type="body" idx="16" hasCustomPrompt="1"/>
          </p:nvPr>
        </p:nvSpPr>
        <p:spPr>
          <a:xfrm>
            <a:off x="4389121" y="1295400"/>
            <a:ext cx="3413760"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14" name="Text Placeholder 2"/>
          <p:cNvSpPr>
            <a:spLocks noGrp="1"/>
          </p:cNvSpPr>
          <p:nvPr>
            <p:ph type="body" idx="17" hasCustomPrompt="1"/>
          </p:nvPr>
        </p:nvSpPr>
        <p:spPr>
          <a:xfrm>
            <a:off x="8168641" y="1295400"/>
            <a:ext cx="3413760"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9" name="Text Placeholder 8"/>
          <p:cNvSpPr>
            <a:spLocks noGrp="1"/>
          </p:cNvSpPr>
          <p:nvPr>
            <p:ph type="body" sz="quarter" idx="13"/>
          </p:nvPr>
        </p:nvSpPr>
        <p:spPr>
          <a:xfrm>
            <a:off x="609600" y="1676400"/>
            <a:ext cx="3413760"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p:cNvSpPr>
            <a:spLocks noGrp="1"/>
          </p:cNvSpPr>
          <p:nvPr>
            <p:ph type="body" sz="quarter" idx="14"/>
          </p:nvPr>
        </p:nvSpPr>
        <p:spPr>
          <a:xfrm>
            <a:off x="4389121" y="1676400"/>
            <a:ext cx="3413760"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5"/>
          </p:nvPr>
        </p:nvSpPr>
        <p:spPr>
          <a:xfrm>
            <a:off x="8168641" y="1676400"/>
            <a:ext cx="3413760"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5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FF05CBF3-4861-413C-BD1F-31AB3D4D2DD8}"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5" name="Text Placeholder 7"/>
          <p:cNvSpPr>
            <a:spLocks noGrp="1"/>
          </p:cNvSpPr>
          <p:nvPr>
            <p:ph type="body" sz="quarter" idx="18" hasCustomPrompt="1"/>
          </p:nvPr>
        </p:nvSpPr>
        <p:spPr>
          <a:xfrm>
            <a:off x="609600" y="1133856"/>
            <a:ext cx="10972801"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a:t>Click to add subtitle</a:t>
            </a:r>
          </a:p>
        </p:txBody>
      </p:sp>
      <p:sp>
        <p:nvSpPr>
          <p:cNvPr id="12" name="Text Placeholder 2"/>
          <p:cNvSpPr>
            <a:spLocks noGrp="1"/>
          </p:cNvSpPr>
          <p:nvPr>
            <p:ph type="body" idx="1" hasCustomPrompt="1"/>
          </p:nvPr>
        </p:nvSpPr>
        <p:spPr>
          <a:xfrm>
            <a:off x="609600" y="1676399"/>
            <a:ext cx="3413760"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13" name="Text Placeholder 2"/>
          <p:cNvSpPr>
            <a:spLocks noGrp="1"/>
          </p:cNvSpPr>
          <p:nvPr>
            <p:ph type="body" idx="16" hasCustomPrompt="1"/>
          </p:nvPr>
        </p:nvSpPr>
        <p:spPr>
          <a:xfrm>
            <a:off x="4389121" y="1676399"/>
            <a:ext cx="3413760"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14" name="Text Placeholder 2"/>
          <p:cNvSpPr>
            <a:spLocks noGrp="1"/>
          </p:cNvSpPr>
          <p:nvPr>
            <p:ph type="body" idx="17" hasCustomPrompt="1"/>
          </p:nvPr>
        </p:nvSpPr>
        <p:spPr>
          <a:xfrm>
            <a:off x="8168641" y="1676399"/>
            <a:ext cx="3413760"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heading</a:t>
            </a:r>
          </a:p>
        </p:txBody>
      </p:sp>
      <p:sp>
        <p:nvSpPr>
          <p:cNvPr id="9" name="Text Placeholder 8"/>
          <p:cNvSpPr>
            <a:spLocks noGrp="1"/>
          </p:cNvSpPr>
          <p:nvPr>
            <p:ph type="body" sz="quarter" idx="13"/>
          </p:nvPr>
        </p:nvSpPr>
        <p:spPr>
          <a:xfrm>
            <a:off x="609600" y="2057400"/>
            <a:ext cx="3413760"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p:cNvSpPr>
            <a:spLocks noGrp="1"/>
          </p:cNvSpPr>
          <p:nvPr>
            <p:ph type="body" sz="quarter" idx="14"/>
          </p:nvPr>
        </p:nvSpPr>
        <p:spPr>
          <a:xfrm>
            <a:off x="4389121" y="2057400"/>
            <a:ext cx="3413760"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5"/>
          </p:nvPr>
        </p:nvSpPr>
        <p:spPr>
          <a:xfrm>
            <a:off x="8168641" y="2057400"/>
            <a:ext cx="3413760"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29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609600" y="1295401"/>
            <a:ext cx="7620000"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34400" y="1295400"/>
            <a:ext cx="3048000"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7F1BEB-F3EF-449E-9BF3-EC912CD8037E}"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94568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11" name="logo"/>
          <p:cNvSpPr>
            <a:spLocks noChangeAspect="1" noEditPoints="1"/>
          </p:cNvSpPr>
          <p:nvPr userDrawn="1"/>
        </p:nvSpPr>
        <p:spPr bwMode="ltGray">
          <a:xfrm>
            <a:off x="9928333"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ctrTitle"/>
          </p:nvPr>
        </p:nvSpPr>
        <p:spPr>
          <a:xfrm>
            <a:off x="609600" y="2763520"/>
            <a:ext cx="9144000" cy="1554480"/>
          </a:xfrm>
        </p:spPr>
        <p:txBody>
          <a:bodyPr/>
          <a:lstStyle>
            <a:lvl1pPr>
              <a:defRPr sz="5000" spc="-100" baseline="0"/>
            </a:lvl1pPr>
          </a:lstStyle>
          <a:p>
            <a:r>
              <a:rPr lang="en-US"/>
              <a:t>Click to edit Master title style</a:t>
            </a:r>
            <a:endParaRPr lang="en-US" dirty="0"/>
          </a:p>
        </p:txBody>
      </p:sp>
      <p:sp>
        <p:nvSpPr>
          <p:cNvPr id="3" name="Subtitle 2"/>
          <p:cNvSpPr>
            <a:spLocks noGrp="1"/>
          </p:cNvSpPr>
          <p:nvPr>
            <p:ph type="subTitle" idx="1"/>
          </p:nvPr>
        </p:nvSpPr>
        <p:spPr>
          <a:xfrm>
            <a:off x="609600" y="4419600"/>
            <a:ext cx="9144000"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3A4A5BF1-B583-4EEE-B444-BB99755E910F}" type="datetime1">
              <a:rPr lang="en-US" smtClean="0"/>
              <a:t>8/10/2018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hidden">
          <a:xfrm>
            <a:off x="9928332"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97186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609600" y="1295400"/>
            <a:ext cx="6705600"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680960" y="1295400"/>
            <a:ext cx="3901440"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75883-1E8F-4C4D-A23C-1126BB919CF6}"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11027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609600" y="1295400"/>
            <a:ext cx="6705600"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B27FDB44-09EA-47DE-959B-CAAE2A9F7DCE}"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8"/>
          <p:cNvSpPr>
            <a:spLocks noGrp="1"/>
          </p:cNvSpPr>
          <p:nvPr>
            <p:ph type="body" sz="quarter" idx="13"/>
          </p:nvPr>
        </p:nvSpPr>
        <p:spPr>
          <a:xfrm>
            <a:off x="7680960" y="1295400"/>
            <a:ext cx="3901440"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865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609600" y="1295400"/>
            <a:ext cx="5315712"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86BF2BA6-91EA-4D1A-A73B-0E68FFBFFF8E}"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Picture Placeholder 2"/>
          <p:cNvSpPr>
            <a:spLocks noGrp="1"/>
          </p:cNvSpPr>
          <p:nvPr>
            <p:ph type="pic" idx="13"/>
          </p:nvPr>
        </p:nvSpPr>
        <p:spPr>
          <a:xfrm>
            <a:off x="6266688" y="1295400"/>
            <a:ext cx="5315712"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4953000"/>
            <a:ext cx="5315712"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3"/>
          <p:cNvSpPr>
            <a:spLocks noGrp="1"/>
          </p:cNvSpPr>
          <p:nvPr>
            <p:ph type="body" sz="half" idx="14"/>
          </p:nvPr>
        </p:nvSpPr>
        <p:spPr>
          <a:xfrm>
            <a:off x="6266688" y="4953000"/>
            <a:ext cx="5315712"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0850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609600" y="1295400"/>
            <a:ext cx="3413760"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9637FD85-554C-4857-8EE3-5B374F3D11F3}" type="datetime1">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4" name="Text Placeholder 3"/>
          <p:cNvSpPr>
            <a:spLocks noGrp="1"/>
          </p:cNvSpPr>
          <p:nvPr>
            <p:ph type="body" sz="half" idx="2"/>
          </p:nvPr>
        </p:nvSpPr>
        <p:spPr>
          <a:xfrm>
            <a:off x="609600" y="4211392"/>
            <a:ext cx="3413760"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Picture Placeholder 2"/>
          <p:cNvSpPr>
            <a:spLocks noGrp="1"/>
          </p:cNvSpPr>
          <p:nvPr>
            <p:ph type="pic" idx="15"/>
          </p:nvPr>
        </p:nvSpPr>
        <p:spPr>
          <a:xfrm>
            <a:off x="4389121" y="1295400"/>
            <a:ext cx="3413760"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p:cNvSpPr>
            <a:spLocks noGrp="1"/>
          </p:cNvSpPr>
          <p:nvPr>
            <p:ph type="pic" idx="16"/>
          </p:nvPr>
        </p:nvSpPr>
        <p:spPr>
          <a:xfrm>
            <a:off x="8168641" y="1295400"/>
            <a:ext cx="3413760"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3"/>
          <p:cNvSpPr>
            <a:spLocks noGrp="1"/>
          </p:cNvSpPr>
          <p:nvPr>
            <p:ph type="body" sz="half" idx="17"/>
          </p:nvPr>
        </p:nvSpPr>
        <p:spPr>
          <a:xfrm>
            <a:off x="4389121" y="4211392"/>
            <a:ext cx="3413760"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p:cNvSpPr>
            <a:spLocks noGrp="1"/>
          </p:cNvSpPr>
          <p:nvPr>
            <p:ph type="body" sz="half" idx="18"/>
          </p:nvPr>
        </p:nvSpPr>
        <p:spPr>
          <a:xfrm>
            <a:off x="8168641" y="4211392"/>
            <a:ext cx="3413760"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902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4106DA-CCEC-416F-90D1-AD9C1C7EF45F}" type="datetime1">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43702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70464" y="304801"/>
            <a:ext cx="1011936"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1"/>
            <a:ext cx="9652000" cy="5791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7BCD0-D5B4-45A7-8C59-FB248CD53AD3}" type="datetime1">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32461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logo"/>
          <p:cNvSpPr>
            <a:spLocks noChangeAspect="1" noEditPoints="1"/>
          </p:cNvSpPr>
          <p:nvPr userDrawn="1"/>
        </p:nvSpPr>
        <p:spPr bwMode="ltGray">
          <a:xfrm>
            <a:off x="9928333"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ctrTitle"/>
          </p:nvPr>
        </p:nvSpPr>
        <p:spPr>
          <a:xfrm>
            <a:off x="609600" y="2763520"/>
            <a:ext cx="9144000" cy="1554480"/>
          </a:xfrm>
        </p:spPr>
        <p:txBody>
          <a:bodyPr/>
          <a:lstStyle>
            <a:lvl1pPr>
              <a:defRPr sz="5000" spc="-100" baseline="0"/>
            </a:lvl1pPr>
          </a:lstStyle>
          <a:p>
            <a:r>
              <a:rPr lang="en-US"/>
              <a:t>Click to edit Master title style</a:t>
            </a:r>
            <a:endParaRPr lang="en-US" dirty="0"/>
          </a:p>
        </p:txBody>
      </p:sp>
      <p:sp>
        <p:nvSpPr>
          <p:cNvPr id="3" name="Subtitle 2"/>
          <p:cNvSpPr>
            <a:spLocks noGrp="1"/>
          </p:cNvSpPr>
          <p:nvPr>
            <p:ph type="subTitle" idx="1"/>
          </p:nvPr>
        </p:nvSpPr>
        <p:spPr>
          <a:xfrm>
            <a:off x="609600" y="4419600"/>
            <a:ext cx="9144000"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5476ED1-AF25-4E0A-89D2-CBE37EE80CED}" type="datetime1">
              <a:rPr lang="en-US" smtClean="0"/>
              <a:t>8/10/2018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hidden">
          <a:xfrm>
            <a:off x="9928332"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735459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144000" cy="1828800"/>
          </a:xfrm>
        </p:spPr>
        <p:txBody>
          <a:bodyPr anchor="t"/>
          <a:lstStyle>
            <a:lvl1pPr algn="l">
              <a:defRPr sz="4400" b="1" cap="none" spc="-100" baseline="0"/>
            </a:lvl1pPr>
          </a:lstStyle>
          <a:p>
            <a:r>
              <a:rPr lang="en-US"/>
              <a:t>Click to edit Master title style</a:t>
            </a:r>
            <a:endParaRPr lang="en-US" dirty="0"/>
          </a:p>
        </p:txBody>
      </p:sp>
      <p:sp>
        <p:nvSpPr>
          <p:cNvPr id="3" name="Text Placeholder 2"/>
          <p:cNvSpPr>
            <a:spLocks noGrp="1"/>
          </p:cNvSpPr>
          <p:nvPr>
            <p:ph type="body" idx="1"/>
          </p:nvPr>
        </p:nvSpPr>
        <p:spPr>
          <a:xfrm>
            <a:off x="609600" y="4419600"/>
            <a:ext cx="9144000"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C3A3CE-2C41-4629-9AED-A9489A6CCA49}" type="datetime1">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759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9757" y="6321203"/>
            <a:ext cx="356709"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609600" y="304800"/>
            <a:ext cx="9144000" cy="1828800"/>
          </a:xfrm>
        </p:spPr>
        <p:txBody>
          <a:bodyPr anchor="t"/>
          <a:lstStyle>
            <a:lvl1pPr algn="l">
              <a:defRPr sz="4400" b="1" cap="none" spc="-100" baseline="0"/>
            </a:lvl1pPr>
          </a:lstStyle>
          <a:p>
            <a:r>
              <a:rPr lang="en-US"/>
              <a:t>Click to edit Master title style</a:t>
            </a:r>
            <a:endParaRPr lang="en-US" dirty="0"/>
          </a:p>
        </p:txBody>
      </p:sp>
      <p:sp>
        <p:nvSpPr>
          <p:cNvPr id="3" name="Text Placeholder 2"/>
          <p:cNvSpPr>
            <a:spLocks noGrp="1"/>
          </p:cNvSpPr>
          <p:nvPr>
            <p:ph type="body" idx="1"/>
          </p:nvPr>
        </p:nvSpPr>
        <p:spPr>
          <a:xfrm>
            <a:off x="609600" y="4419600"/>
            <a:ext cx="9144000"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AEE6965F-7046-4840-8A4A-1B57C283BD7E}" type="datetime1">
              <a:rPr lang="en-US" smtClean="0"/>
              <a:t>8/10/2018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122280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9757" y="6321203"/>
            <a:ext cx="356709"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hasCustomPrompt="1"/>
          </p:nvPr>
        </p:nvSpPr>
        <p:spPr>
          <a:xfrm>
            <a:off x="585274" y="304800"/>
            <a:ext cx="9144000" cy="2743200"/>
          </a:xfrm>
        </p:spPr>
        <p:txBody>
          <a:bodyPr anchor="t"/>
          <a:lstStyle>
            <a:lvl1pPr marL="233363" indent="-233363" algn="l">
              <a:defRPr sz="4400" b="1" cap="none" spc="-100" baseline="0"/>
            </a:lvl1pPr>
          </a:lstStyle>
          <a:p>
            <a:r>
              <a:rPr lang="en-US" dirty="0"/>
              <a:t>“Click to add quote here. Type quotation marks before and after text.”</a:t>
            </a:r>
          </a:p>
        </p:txBody>
      </p:sp>
      <p:sp>
        <p:nvSpPr>
          <p:cNvPr id="3" name="Text Placeholder 2"/>
          <p:cNvSpPr>
            <a:spLocks noGrp="1"/>
          </p:cNvSpPr>
          <p:nvPr>
            <p:ph type="body" idx="1" hasCustomPrompt="1"/>
          </p:nvPr>
        </p:nvSpPr>
        <p:spPr>
          <a:xfrm>
            <a:off x="609600" y="4419600"/>
            <a:ext cx="9144000" cy="1188720"/>
          </a:xfrm>
        </p:spPr>
        <p:txBody>
          <a:bodyPr anchor="t">
            <a:noAutofit/>
          </a:bodyPr>
          <a:lstStyle>
            <a:lvl1pPr marL="0" indent="0">
              <a:spcBef>
                <a:spcPts val="600"/>
              </a:spcBef>
              <a:buNone/>
              <a:defRPr sz="18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quoted person’s name, title, company</a:t>
            </a:r>
          </a:p>
        </p:txBody>
      </p:sp>
      <p:sp>
        <p:nvSpPr>
          <p:cNvPr id="4" name="Date Placeholder 3"/>
          <p:cNvSpPr>
            <a:spLocks noGrp="1"/>
          </p:cNvSpPr>
          <p:nvPr>
            <p:ph type="dt" sz="half" idx="10"/>
          </p:nvPr>
        </p:nvSpPr>
        <p:spPr/>
        <p:txBody>
          <a:bodyPr/>
          <a:lstStyle>
            <a:lvl1pPr>
              <a:defRPr>
                <a:solidFill>
                  <a:schemeClr val="tx1"/>
                </a:solidFill>
              </a:defRPr>
            </a:lvl1pPr>
          </a:lstStyle>
          <a:p>
            <a:fld id="{74484857-6C8A-4032-A54D-2A4BED1C079B}" type="datetime1">
              <a:rPr lang="en-US" smtClean="0"/>
              <a:t>8/10/2018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22326634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12E78-4375-4ECF-B707-5B28CFC85F29}" type="datetime1">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45880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2ED2635C-A156-456B-B2B8-87795A884B65}" type="datetime1">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600" y="1133856"/>
            <a:ext cx="10972801"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a:t>Click to add subtitle</a:t>
            </a:r>
          </a:p>
        </p:txBody>
      </p:sp>
      <p:sp>
        <p:nvSpPr>
          <p:cNvPr id="3" name="Content Placeholder 2"/>
          <p:cNvSpPr>
            <a:spLocks noGrp="1"/>
          </p:cNvSpPr>
          <p:nvPr>
            <p:ph idx="1"/>
          </p:nvPr>
        </p:nvSpPr>
        <p:spPr>
          <a:xfrm>
            <a:off x="609600" y="1676401"/>
            <a:ext cx="10972801" cy="4419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9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72C84703-E996-4663-BF43-A9D9283BC932}" type="datetime1">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600" y="1133856"/>
            <a:ext cx="10972801"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a:t>Click to add subtitle</a:t>
            </a:r>
          </a:p>
        </p:txBody>
      </p:sp>
      <p:sp>
        <p:nvSpPr>
          <p:cNvPr id="9" name="Text Placeholder 7"/>
          <p:cNvSpPr>
            <a:spLocks noGrp="1"/>
          </p:cNvSpPr>
          <p:nvPr>
            <p:ph type="body" sz="quarter" idx="14" hasCustomPrompt="1"/>
          </p:nvPr>
        </p:nvSpPr>
        <p:spPr>
          <a:xfrm>
            <a:off x="609600" y="1661890"/>
            <a:ext cx="10972801"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a:t>Click to add heading</a:t>
            </a:r>
          </a:p>
        </p:txBody>
      </p:sp>
      <p:sp>
        <p:nvSpPr>
          <p:cNvPr id="3" name="Content Placeholder 2"/>
          <p:cNvSpPr>
            <a:spLocks noGrp="1"/>
          </p:cNvSpPr>
          <p:nvPr>
            <p:ph idx="1"/>
          </p:nvPr>
        </p:nvSpPr>
        <p:spPr>
          <a:xfrm>
            <a:off x="609600" y="2057400"/>
            <a:ext cx="10972801"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62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10972801" cy="76200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295401"/>
            <a:ext cx="10972801" cy="48006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283201" y="6478524"/>
            <a:ext cx="812800"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0AD7C687-0468-4AB6-A87F-D73E9915F95F}" type="datetime1">
              <a:rPr lang="en-US" smtClean="0"/>
              <a:t>8/10/2018</a:t>
            </a:fld>
            <a:endParaRPr lang="en-US"/>
          </a:p>
        </p:txBody>
      </p:sp>
      <p:sp>
        <p:nvSpPr>
          <p:cNvPr id="5" name="Footer Placeholder 4"/>
          <p:cNvSpPr>
            <a:spLocks noGrp="1"/>
          </p:cNvSpPr>
          <p:nvPr>
            <p:ph type="ftr" sz="quarter" idx="3"/>
          </p:nvPr>
        </p:nvSpPr>
        <p:spPr>
          <a:xfrm>
            <a:off x="609599" y="6478524"/>
            <a:ext cx="4573191"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US" dirty="0"/>
          </a:p>
        </p:txBody>
      </p:sp>
      <p:sp>
        <p:nvSpPr>
          <p:cNvPr id="6" name="Slide Number Placeholder 5"/>
          <p:cNvSpPr>
            <a:spLocks noGrp="1"/>
          </p:cNvSpPr>
          <p:nvPr>
            <p:ph type="sldNum" sz="quarter" idx="4"/>
          </p:nvPr>
        </p:nvSpPr>
        <p:spPr>
          <a:xfrm>
            <a:off x="211667" y="6478524"/>
            <a:ext cx="304800"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1" name="logo"/>
          <p:cNvSpPr>
            <a:spLocks noChangeAspect="1" noEditPoints="1"/>
          </p:cNvSpPr>
          <p:nvPr userDrawn="1"/>
        </p:nvSpPr>
        <p:spPr bwMode="black">
          <a:xfrm>
            <a:off x="11589758" y="6321203"/>
            <a:ext cx="356709"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714805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Git</a:t>
            </a:r>
            <a:endParaRPr lang="en-US" dirty="0"/>
          </a:p>
        </p:txBody>
      </p:sp>
      <p:sp>
        <p:nvSpPr>
          <p:cNvPr id="3" name="Subtitle 2"/>
          <p:cNvSpPr>
            <a:spLocks noGrp="1"/>
          </p:cNvSpPr>
          <p:nvPr>
            <p:ph type="subTitle" idx="1"/>
          </p:nvPr>
        </p:nvSpPr>
        <p:spPr/>
        <p:txBody>
          <a:bodyPr/>
          <a:lstStyle/>
          <a:p>
            <a:r>
              <a:rPr lang="es-MX" dirty="0" err="1"/>
              <a:t>Version</a:t>
            </a:r>
            <a:r>
              <a:rPr lang="es-MX" dirty="0"/>
              <a:t> Control </a:t>
            </a:r>
            <a:r>
              <a:rPr lang="es-MX" dirty="0" err="1"/>
              <a:t>System</a:t>
            </a:r>
            <a:endParaRPr lang="en-US" dirty="0"/>
          </a:p>
        </p:txBody>
      </p:sp>
    </p:spTree>
    <p:extLst>
      <p:ext uri="{BB962C8B-B14F-4D97-AF65-F5344CB8AC3E}">
        <p14:creationId xmlns:p14="http://schemas.microsoft.com/office/powerpoint/2010/main" val="396363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repo setup and saving changes: git remote and git push</a:t>
            </a:r>
          </a:p>
        </p:txBody>
      </p:sp>
      <p:sp>
        <p:nvSpPr>
          <p:cNvPr id="3" name="Text Placeholder 2"/>
          <p:cNvSpPr>
            <a:spLocks noGrp="1"/>
          </p:cNvSpPr>
          <p:nvPr>
            <p:ph type="body" idx="1"/>
          </p:nvPr>
        </p:nvSpPr>
        <p:spPr>
          <a:xfrm>
            <a:off x="609600" y="2133600"/>
            <a:ext cx="9144000" cy="3012655"/>
          </a:xfrm>
        </p:spPr>
        <p:txBody>
          <a:bodyPr/>
          <a:lstStyle/>
          <a:p>
            <a:r>
              <a:rPr lang="en-US" dirty="0"/>
              <a:t>Once you have a remote repo setup, you will need to add a remote repo </a:t>
            </a:r>
            <a:r>
              <a:rPr lang="en-US" dirty="0" err="1"/>
              <a:t>url</a:t>
            </a:r>
            <a:r>
              <a:rPr lang="en-US" dirty="0"/>
              <a:t> to your local git config, and set an upstream branch for your local branches. The git remote command offers such utility.</a:t>
            </a:r>
          </a:p>
          <a:p>
            <a:r>
              <a:rPr lang="es-MX" b="1" dirty="0"/>
              <a:t>N</a:t>
            </a:r>
            <a:r>
              <a:rPr lang="en-US" b="1" dirty="0" err="1"/>
              <a:t>ote</a:t>
            </a:r>
            <a:r>
              <a:rPr lang="en-US" b="1" dirty="0"/>
              <a:t>: If you used git clone you can skip git remote command.</a:t>
            </a:r>
            <a:endParaRPr lang="es-MX" b="1" dirty="0"/>
          </a:p>
          <a:p>
            <a:endParaRPr lang="es-MX" dirty="0"/>
          </a:p>
          <a:p>
            <a:endParaRPr lang="es-MX" dirty="0"/>
          </a:p>
          <a:p>
            <a:endParaRPr lang="es-MX" dirty="0"/>
          </a:p>
          <a:p>
            <a:endParaRPr lang="es-MX" dirty="0"/>
          </a:p>
          <a:p>
            <a:r>
              <a:rPr lang="en-US" dirty="0"/>
              <a:t>Once you have mapped the remote repo you can push local branches to it.</a:t>
            </a:r>
          </a:p>
          <a:p>
            <a:endParaRPr lang="es-MX" dirty="0"/>
          </a:p>
          <a:p>
            <a:endParaRPr lang="en-US" dirty="0"/>
          </a:p>
          <a:p>
            <a:endParaRPr lang="es-MX" dirty="0"/>
          </a:p>
          <a:p>
            <a:r>
              <a:rPr lang="en-US" dirty="0"/>
              <a:t>This command will push the local repo branch to the remote repo.</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10</a:t>
            </a:fld>
            <a:endParaRPr lang="en-US">
              <a:solidFill>
                <a:srgbClr val="E5E8E8">
                  <a:lumMod val="75000"/>
                </a:srgbClr>
              </a:solidFill>
              <a:latin typeface="HP Simplified"/>
            </a:endParaRPr>
          </a:p>
        </p:txBody>
      </p:sp>
      <p:pic>
        <p:nvPicPr>
          <p:cNvPr id="8" name="Picture 7">
            <a:extLst>
              <a:ext uri="{FF2B5EF4-FFF2-40B4-BE49-F238E27FC236}">
                <a16:creationId xmlns:a16="http://schemas.microsoft.com/office/drawing/2014/main" id="{EEDD242E-6195-44E8-B0D8-E37974FE4845}"/>
              </a:ext>
            </a:extLst>
          </p:cNvPr>
          <p:cNvPicPr>
            <a:picLocks noChangeAspect="1"/>
          </p:cNvPicPr>
          <p:nvPr/>
        </p:nvPicPr>
        <p:blipFill>
          <a:blip r:embed="rId3"/>
          <a:stretch>
            <a:fillRect/>
          </a:stretch>
        </p:blipFill>
        <p:spPr>
          <a:xfrm>
            <a:off x="609600" y="3345113"/>
            <a:ext cx="4114800" cy="466725"/>
          </a:xfrm>
          <a:prstGeom prst="rect">
            <a:avLst/>
          </a:prstGeom>
        </p:spPr>
      </p:pic>
      <p:pic>
        <p:nvPicPr>
          <p:cNvPr id="9" name="Picture 8">
            <a:extLst>
              <a:ext uri="{FF2B5EF4-FFF2-40B4-BE49-F238E27FC236}">
                <a16:creationId xmlns:a16="http://schemas.microsoft.com/office/drawing/2014/main" id="{CFB004B3-F3FA-4096-B833-312BB6CA5E65}"/>
              </a:ext>
            </a:extLst>
          </p:cNvPr>
          <p:cNvPicPr>
            <a:picLocks noChangeAspect="1"/>
          </p:cNvPicPr>
          <p:nvPr/>
        </p:nvPicPr>
        <p:blipFill>
          <a:blip r:embed="rId4"/>
          <a:stretch>
            <a:fillRect/>
          </a:stretch>
        </p:blipFill>
        <p:spPr>
          <a:xfrm>
            <a:off x="609600" y="4941467"/>
            <a:ext cx="2486025" cy="409575"/>
          </a:xfrm>
          <a:prstGeom prst="rect">
            <a:avLst/>
          </a:prstGeom>
        </p:spPr>
      </p:pic>
      <p:pic>
        <p:nvPicPr>
          <p:cNvPr id="10" name="Picture 9">
            <a:extLst>
              <a:ext uri="{FF2B5EF4-FFF2-40B4-BE49-F238E27FC236}">
                <a16:creationId xmlns:a16="http://schemas.microsoft.com/office/drawing/2014/main" id="{C668C512-0F4E-4889-945A-85B74A9CBB1B}"/>
              </a:ext>
            </a:extLst>
          </p:cNvPr>
          <p:cNvPicPr>
            <a:picLocks noChangeAspect="1"/>
          </p:cNvPicPr>
          <p:nvPr/>
        </p:nvPicPr>
        <p:blipFill>
          <a:blip r:embed="rId5"/>
          <a:stretch>
            <a:fillRect/>
          </a:stretch>
        </p:blipFill>
        <p:spPr>
          <a:xfrm>
            <a:off x="9595262" y="5146255"/>
            <a:ext cx="2324284" cy="1065551"/>
          </a:xfrm>
          <a:prstGeom prst="rect">
            <a:avLst/>
          </a:prstGeom>
        </p:spPr>
      </p:pic>
    </p:spTree>
    <p:extLst>
      <p:ext uri="{BB962C8B-B14F-4D97-AF65-F5344CB8AC3E}">
        <p14:creationId xmlns:p14="http://schemas.microsoft.com/office/powerpoint/2010/main" val="6395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changes: git diff</a:t>
            </a:r>
            <a:br>
              <a:rPr lang="en-US" b="0" dirty="0"/>
            </a:br>
            <a:endParaRPr lang="en-US" dirty="0"/>
          </a:p>
        </p:txBody>
      </p:sp>
      <p:sp>
        <p:nvSpPr>
          <p:cNvPr id="3" name="Text Placeholder 2"/>
          <p:cNvSpPr>
            <a:spLocks noGrp="1"/>
          </p:cNvSpPr>
          <p:nvPr>
            <p:ph type="body" idx="1"/>
          </p:nvPr>
        </p:nvSpPr>
        <p:spPr>
          <a:xfrm>
            <a:off x="609600" y="1531208"/>
            <a:ext cx="9144000" cy="3012655"/>
          </a:xfrm>
        </p:spPr>
        <p:txBody>
          <a:bodyPr/>
          <a:lstStyle/>
          <a:p>
            <a:r>
              <a:rPr lang="en-US" dirty="0"/>
              <a:t>Diffing is a function that takes two input data sets and outputs the changes between them. git diff is a multi-use Git command that when executed runs a diff function on Git data sources. </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11</a:t>
            </a:fld>
            <a:endParaRPr lang="en-US">
              <a:solidFill>
                <a:srgbClr val="E5E8E8">
                  <a:lumMod val="75000"/>
                </a:srgbClr>
              </a:solidFill>
              <a:latin typeface="HP Simplified"/>
            </a:endParaRPr>
          </a:p>
        </p:txBody>
      </p:sp>
      <p:pic>
        <p:nvPicPr>
          <p:cNvPr id="7" name="Picture 6">
            <a:extLst>
              <a:ext uri="{FF2B5EF4-FFF2-40B4-BE49-F238E27FC236}">
                <a16:creationId xmlns:a16="http://schemas.microsoft.com/office/drawing/2014/main" id="{13DA51BE-3761-47C8-8CB6-DAA5C39B0EEA}"/>
              </a:ext>
            </a:extLst>
          </p:cNvPr>
          <p:cNvPicPr>
            <a:picLocks noChangeAspect="1"/>
          </p:cNvPicPr>
          <p:nvPr/>
        </p:nvPicPr>
        <p:blipFill>
          <a:blip r:embed="rId3"/>
          <a:stretch>
            <a:fillRect/>
          </a:stretch>
        </p:blipFill>
        <p:spPr>
          <a:xfrm>
            <a:off x="609600" y="2549731"/>
            <a:ext cx="2733675" cy="381000"/>
          </a:xfrm>
          <a:prstGeom prst="rect">
            <a:avLst/>
          </a:prstGeom>
        </p:spPr>
      </p:pic>
      <p:pic>
        <p:nvPicPr>
          <p:cNvPr id="8" name="Picture 7">
            <a:extLst>
              <a:ext uri="{FF2B5EF4-FFF2-40B4-BE49-F238E27FC236}">
                <a16:creationId xmlns:a16="http://schemas.microsoft.com/office/drawing/2014/main" id="{111900C1-5D4E-4B2F-9DC5-7B4A6DF300CF}"/>
              </a:ext>
            </a:extLst>
          </p:cNvPr>
          <p:cNvPicPr>
            <a:picLocks noChangeAspect="1"/>
          </p:cNvPicPr>
          <p:nvPr/>
        </p:nvPicPr>
        <p:blipFill>
          <a:blip r:embed="rId4"/>
          <a:stretch>
            <a:fillRect/>
          </a:stretch>
        </p:blipFill>
        <p:spPr>
          <a:xfrm>
            <a:off x="9595262" y="5146255"/>
            <a:ext cx="2324284" cy="1065551"/>
          </a:xfrm>
          <a:prstGeom prst="rect">
            <a:avLst/>
          </a:prstGeom>
        </p:spPr>
      </p:pic>
    </p:spTree>
    <p:extLst>
      <p:ext uri="{BB962C8B-B14F-4D97-AF65-F5344CB8AC3E}">
        <p14:creationId xmlns:p14="http://schemas.microsoft.com/office/powerpoint/2010/main" val="59247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Ignoring file: .</a:t>
            </a:r>
            <a:r>
              <a:rPr lang="en-US" dirty="0" err="1"/>
              <a:t>gitignore</a:t>
            </a:r>
            <a:endParaRPr lang="en-US" dirty="0"/>
          </a:p>
        </p:txBody>
      </p:sp>
      <p:sp>
        <p:nvSpPr>
          <p:cNvPr id="3" name="Text Placeholder 2"/>
          <p:cNvSpPr>
            <a:spLocks noGrp="1"/>
          </p:cNvSpPr>
          <p:nvPr>
            <p:ph type="body" idx="1"/>
          </p:nvPr>
        </p:nvSpPr>
        <p:spPr>
          <a:xfrm>
            <a:off x="609600" y="1531208"/>
            <a:ext cx="9144000" cy="3012655"/>
          </a:xfrm>
        </p:spPr>
        <p:txBody>
          <a:bodyPr/>
          <a:lstStyle/>
          <a:p>
            <a:r>
              <a:rPr lang="en-US" dirty="0"/>
              <a:t>Ignored files are usually build artifacts and machine generated files that can be derived from your repository source or should otherwise not be committed. Some common examples are:</a:t>
            </a:r>
          </a:p>
          <a:p>
            <a:endParaRPr lang="en-US" dirty="0"/>
          </a:p>
          <a:p>
            <a:pPr marL="285750" indent="-285750">
              <a:buFont typeface="Arial" panose="020B0604020202020204" pitchFamily="34" charset="0"/>
              <a:buChar char="•"/>
            </a:pPr>
            <a:r>
              <a:rPr lang="en-US" dirty="0"/>
              <a:t>Dependency caches, such as the contents of /</a:t>
            </a:r>
            <a:r>
              <a:rPr lang="en-US" dirty="0" err="1"/>
              <a:t>node_modules</a:t>
            </a:r>
            <a:r>
              <a:rPr lang="en-US" dirty="0"/>
              <a:t> or /packages</a:t>
            </a:r>
          </a:p>
          <a:p>
            <a:pPr marL="285750" indent="-285750">
              <a:buFont typeface="Arial" panose="020B0604020202020204" pitchFamily="34" charset="0"/>
              <a:buChar char="•"/>
            </a:pPr>
            <a:r>
              <a:rPr lang="en-US" dirty="0"/>
              <a:t>Compiled code, such as .o, .</a:t>
            </a:r>
            <a:r>
              <a:rPr lang="en-US" dirty="0" err="1"/>
              <a:t>pyc</a:t>
            </a:r>
            <a:r>
              <a:rPr lang="en-US" dirty="0"/>
              <a:t>, and .class files</a:t>
            </a:r>
          </a:p>
          <a:p>
            <a:pPr marL="285750" indent="-285750">
              <a:buFont typeface="Arial" panose="020B0604020202020204" pitchFamily="34" charset="0"/>
              <a:buChar char="•"/>
            </a:pPr>
            <a:r>
              <a:rPr lang="en-US" dirty="0"/>
              <a:t>Build output directories, such as /bin, /out, or /target</a:t>
            </a:r>
          </a:p>
          <a:p>
            <a:pPr marL="285750" indent="-285750">
              <a:buFont typeface="Arial" panose="020B0604020202020204" pitchFamily="34" charset="0"/>
              <a:buChar char="•"/>
            </a:pPr>
            <a:r>
              <a:rPr lang="en-US" dirty="0"/>
              <a:t>Files generated at runtime, such as .log, .lock, or .</a:t>
            </a:r>
            <a:r>
              <a:rPr lang="en-US" dirty="0" err="1"/>
              <a:t>tmp</a:t>
            </a:r>
            <a:endParaRPr lang="en-US" dirty="0"/>
          </a:p>
          <a:p>
            <a:pPr marL="285750" indent="-285750">
              <a:buFont typeface="Arial" panose="020B0604020202020204" pitchFamily="34" charset="0"/>
              <a:buChar char="•"/>
            </a:pPr>
            <a:r>
              <a:rPr lang="en-US" dirty="0"/>
              <a:t>Hidden system files, such as .</a:t>
            </a:r>
            <a:r>
              <a:rPr lang="en-US" dirty="0" err="1"/>
              <a:t>DS_Store</a:t>
            </a:r>
            <a:r>
              <a:rPr lang="en-US" dirty="0"/>
              <a:t> or </a:t>
            </a:r>
            <a:r>
              <a:rPr lang="en-US" dirty="0" err="1"/>
              <a:t>Thumbs.db</a:t>
            </a:r>
            <a:endParaRPr lang="en-US" dirty="0"/>
          </a:p>
          <a:p>
            <a:pPr marL="285750" indent="-285750">
              <a:buFont typeface="Arial" panose="020B0604020202020204" pitchFamily="34" charset="0"/>
              <a:buChar char="•"/>
            </a:pPr>
            <a:r>
              <a:rPr lang="en-US" dirty="0"/>
              <a:t>Personal IDE config files, such as .idea/workspace.xml</a:t>
            </a:r>
          </a:p>
          <a:p>
            <a:endParaRPr lang="en-US" dirty="0"/>
          </a:p>
          <a:p>
            <a:r>
              <a:rPr lang="en-US" dirty="0"/>
              <a:t>Ignored files are tracked in a special file named .</a:t>
            </a:r>
            <a:r>
              <a:rPr lang="en-US" dirty="0" err="1"/>
              <a:t>gitignore</a:t>
            </a:r>
            <a:r>
              <a:rPr lang="en-US" dirty="0"/>
              <a:t> that is checked in at the root of your repository. There is no explicit git ignore command: instead the .</a:t>
            </a:r>
            <a:r>
              <a:rPr lang="en-US" dirty="0" err="1"/>
              <a:t>gitignore</a:t>
            </a:r>
            <a:r>
              <a:rPr lang="en-US" dirty="0"/>
              <a:t> file must be edited and committed by hand when you have new files that you wish to ignore.</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12</a:t>
            </a:fld>
            <a:endParaRPr lang="en-US">
              <a:solidFill>
                <a:srgbClr val="E5E8E8">
                  <a:lumMod val="75000"/>
                </a:srgbClr>
              </a:solidFill>
              <a:latin typeface="HP Simplified"/>
            </a:endParaRPr>
          </a:p>
        </p:txBody>
      </p:sp>
      <p:pic>
        <p:nvPicPr>
          <p:cNvPr id="8" name="Picture 7">
            <a:extLst>
              <a:ext uri="{FF2B5EF4-FFF2-40B4-BE49-F238E27FC236}">
                <a16:creationId xmlns:a16="http://schemas.microsoft.com/office/drawing/2014/main" id="{111900C1-5D4E-4B2F-9DC5-7B4A6DF300CF}"/>
              </a:ext>
            </a:extLst>
          </p:cNvPr>
          <p:cNvPicPr>
            <a:picLocks noChangeAspect="1"/>
          </p:cNvPicPr>
          <p:nvPr/>
        </p:nvPicPr>
        <p:blipFill>
          <a:blip r:embed="rId3"/>
          <a:stretch>
            <a:fillRect/>
          </a:stretch>
        </p:blipFill>
        <p:spPr>
          <a:xfrm>
            <a:off x="9595262" y="5146255"/>
            <a:ext cx="2324284" cy="1065551"/>
          </a:xfrm>
          <a:prstGeom prst="rect">
            <a:avLst/>
          </a:prstGeom>
        </p:spPr>
      </p:pic>
    </p:spTree>
    <p:extLst>
      <p:ext uri="{BB962C8B-B14F-4D97-AF65-F5344CB8AC3E}">
        <p14:creationId xmlns:p14="http://schemas.microsoft.com/office/powerpoint/2010/main" val="409821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Undoing Commits &amp; Changes: git revert and git reset</a:t>
            </a:r>
          </a:p>
        </p:txBody>
      </p:sp>
      <p:sp>
        <p:nvSpPr>
          <p:cNvPr id="3" name="Text Placeholder 2"/>
          <p:cNvSpPr>
            <a:spLocks noGrp="1"/>
          </p:cNvSpPr>
          <p:nvPr>
            <p:ph type="body" idx="1"/>
          </p:nvPr>
        </p:nvSpPr>
        <p:spPr>
          <a:xfrm>
            <a:off x="609600" y="1922672"/>
            <a:ext cx="9144000" cy="3393073"/>
          </a:xfrm>
        </p:spPr>
        <p:txBody>
          <a:bodyPr/>
          <a:lstStyle/>
          <a:p>
            <a:r>
              <a:rPr lang="en-US" dirty="0"/>
              <a:t>In this section, we will discuss the available 'undo' Git strategies and commands.</a:t>
            </a:r>
          </a:p>
          <a:p>
            <a:endParaRPr lang="es-MX" dirty="0"/>
          </a:p>
          <a:p>
            <a:r>
              <a:rPr lang="en-US" b="1" dirty="0"/>
              <a:t>How to undo a public commit with git revert</a:t>
            </a:r>
          </a:p>
          <a:p>
            <a:r>
              <a:rPr lang="en-US" dirty="0"/>
              <a:t>If we execute </a:t>
            </a:r>
            <a:r>
              <a:rPr lang="en-US" dirty="0">
                <a:solidFill>
                  <a:schemeClr val="bg1"/>
                </a:solidFill>
                <a:highlight>
                  <a:srgbClr val="000000"/>
                </a:highlight>
              </a:rPr>
              <a:t>$  git revert HEAD  </a:t>
            </a:r>
            <a:r>
              <a:rPr lang="en-US" dirty="0"/>
              <a:t>, Git will create a new commit with the inverse of the last commit. This adds a new commit to the current branch history.</a:t>
            </a:r>
          </a:p>
          <a:p>
            <a:endParaRPr lang="es-MX" dirty="0"/>
          </a:p>
          <a:p>
            <a:r>
              <a:rPr lang="en-US" b="1" dirty="0"/>
              <a:t>How to undo a commit with git reset</a:t>
            </a:r>
          </a:p>
          <a:p>
            <a:r>
              <a:rPr lang="en-US" dirty="0"/>
              <a:t>If we invoke </a:t>
            </a:r>
            <a:r>
              <a:rPr lang="en-US" dirty="0">
                <a:solidFill>
                  <a:schemeClr val="bg1"/>
                </a:solidFill>
                <a:highlight>
                  <a:srgbClr val="000000"/>
                </a:highlight>
              </a:rPr>
              <a:t>$  git reset --hard &lt;commit&gt; </a:t>
            </a:r>
            <a:r>
              <a:rPr lang="en-US" dirty="0"/>
              <a:t>the commit history is reset to that specified commit.</a:t>
            </a:r>
          </a:p>
          <a:p>
            <a:r>
              <a:rPr lang="en-US" dirty="0"/>
              <a:t>Doing a reset is great for local changes however it adds complications when working with a shared remote repository. </a:t>
            </a:r>
            <a:endParaRPr lang="es-MX" dirty="0"/>
          </a:p>
          <a:p>
            <a:endParaRPr lang="en-US" dirty="0"/>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13</a:t>
            </a:fld>
            <a:endParaRPr lang="en-US">
              <a:solidFill>
                <a:srgbClr val="E5E8E8">
                  <a:lumMod val="75000"/>
                </a:srgbClr>
              </a:solidFill>
              <a:latin typeface="HP Simplified"/>
            </a:endParaRPr>
          </a:p>
        </p:txBody>
      </p:sp>
      <p:pic>
        <p:nvPicPr>
          <p:cNvPr id="7" name="Picture 6">
            <a:extLst>
              <a:ext uri="{FF2B5EF4-FFF2-40B4-BE49-F238E27FC236}">
                <a16:creationId xmlns:a16="http://schemas.microsoft.com/office/drawing/2014/main" id="{4EE61CC2-89B1-49B5-AD5F-1A994F3E1868}"/>
              </a:ext>
            </a:extLst>
          </p:cNvPr>
          <p:cNvPicPr>
            <a:picLocks noChangeAspect="1"/>
          </p:cNvPicPr>
          <p:nvPr/>
        </p:nvPicPr>
        <p:blipFill>
          <a:blip r:embed="rId3"/>
          <a:stretch>
            <a:fillRect/>
          </a:stretch>
        </p:blipFill>
        <p:spPr>
          <a:xfrm>
            <a:off x="9119170" y="5315745"/>
            <a:ext cx="2821297" cy="909052"/>
          </a:xfrm>
          <a:prstGeom prst="rect">
            <a:avLst/>
          </a:prstGeom>
        </p:spPr>
      </p:pic>
    </p:spTree>
    <p:extLst>
      <p:ext uri="{BB962C8B-B14F-4D97-AF65-F5344CB8AC3E}">
        <p14:creationId xmlns:p14="http://schemas.microsoft.com/office/powerpoint/2010/main" val="196226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version control?</a:t>
            </a:r>
          </a:p>
        </p:txBody>
      </p:sp>
      <p:sp>
        <p:nvSpPr>
          <p:cNvPr id="3" name="Text Placeholder 2"/>
          <p:cNvSpPr>
            <a:spLocks noGrp="1"/>
          </p:cNvSpPr>
          <p:nvPr>
            <p:ph type="body" idx="1"/>
          </p:nvPr>
        </p:nvSpPr>
        <p:spPr>
          <a:xfrm>
            <a:off x="609600" y="1539239"/>
            <a:ext cx="9144000" cy="4805289"/>
          </a:xfrm>
        </p:spPr>
        <p:txBody>
          <a:bodyPr/>
          <a:lstStyle/>
          <a:p>
            <a:r>
              <a:rPr lang="en-US" dirty="0"/>
              <a:t>Version control systems are a category of software tools that help a software team manage changes to source code over time. </a:t>
            </a:r>
          </a:p>
          <a:p>
            <a:endParaRPr lang="en-US" dirty="0"/>
          </a:p>
          <a:p>
            <a:r>
              <a:rPr lang="en-US" dirty="0"/>
              <a:t>Version control software keeps track of every modification to the code in a special kind of database. </a:t>
            </a:r>
          </a:p>
          <a:p>
            <a:endParaRPr lang="en-US" dirty="0"/>
          </a:p>
          <a:p>
            <a:r>
              <a:rPr lang="en-US" dirty="0"/>
              <a:t>If a mistake is made, developers can turn back the clock and compare earlier versions of the code to help fix the mistake while minimizing disruption to all team members.</a:t>
            </a:r>
          </a:p>
          <a:p>
            <a:endParaRPr lang="es-MX" dirty="0"/>
          </a:p>
          <a:p>
            <a:endParaRPr lang="es-MX" dirty="0"/>
          </a:p>
          <a:p>
            <a:endParaRPr lang="es-MX" dirty="0"/>
          </a:p>
          <a:p>
            <a:endParaRPr lang="es-MX" dirty="0"/>
          </a:p>
          <a:p>
            <a:endParaRPr lang="es-MX" dirty="0"/>
          </a:p>
          <a:p>
            <a:endParaRPr lang="es-MX" dirty="0"/>
          </a:p>
          <a:p>
            <a:r>
              <a:rPr lang="en-US" dirty="0"/>
              <a:t>Version control protects source code from both catastrophe and the casual degradation of human error and unintended consequences.</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2</a:t>
            </a:fld>
            <a:endParaRPr lang="en-US">
              <a:solidFill>
                <a:srgbClr val="E5E8E8">
                  <a:lumMod val="75000"/>
                </a:srgbClr>
              </a:solidFill>
              <a:latin typeface="HP Simplified"/>
            </a:endParaRPr>
          </a:p>
        </p:txBody>
      </p:sp>
      <p:pic>
        <p:nvPicPr>
          <p:cNvPr id="7" name="Graphic 6">
            <a:extLst>
              <a:ext uri="{FF2B5EF4-FFF2-40B4-BE49-F238E27FC236}">
                <a16:creationId xmlns:a16="http://schemas.microsoft.com/office/drawing/2014/main" id="{A2FDFB66-E49C-46A1-B894-256D2F0B8E4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3261" r="23108"/>
          <a:stretch/>
        </p:blipFill>
        <p:spPr>
          <a:xfrm>
            <a:off x="9305778" y="4194261"/>
            <a:ext cx="2829951" cy="2150267"/>
          </a:xfrm>
          <a:prstGeom prst="rect">
            <a:avLst/>
          </a:prstGeom>
        </p:spPr>
      </p:pic>
    </p:spTree>
    <p:extLst>
      <p:ext uri="{BB962C8B-B14F-4D97-AF65-F5344CB8AC3E}">
        <p14:creationId xmlns:p14="http://schemas.microsoft.com/office/powerpoint/2010/main" val="13104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p>
        </p:txBody>
      </p:sp>
      <p:sp>
        <p:nvSpPr>
          <p:cNvPr id="3" name="Text Placeholder 2"/>
          <p:cNvSpPr>
            <a:spLocks noGrp="1"/>
          </p:cNvSpPr>
          <p:nvPr>
            <p:ph type="body" idx="1"/>
          </p:nvPr>
        </p:nvSpPr>
        <p:spPr>
          <a:xfrm>
            <a:off x="609600" y="1531208"/>
            <a:ext cx="9144000" cy="3012655"/>
          </a:xfrm>
        </p:spPr>
        <p:txBody>
          <a:bodyPr/>
          <a:lstStyle/>
          <a:p>
            <a:r>
              <a:rPr lang="en-US" dirty="0"/>
              <a:t>Git is a mature, actively maintained open source project originally developed in 2005 by Linus Torvalds, the famous creator of the Linux operating system kernel.</a:t>
            </a:r>
          </a:p>
          <a:p>
            <a:endParaRPr lang="es-MX" dirty="0"/>
          </a:p>
          <a:p>
            <a:r>
              <a:rPr lang="en-US" dirty="0"/>
              <a:t>Git is a version control system for tracking changes in computer files and coordinating work on those files among multiple people. </a:t>
            </a:r>
          </a:p>
          <a:p>
            <a:endParaRPr lang="en-US" dirty="0"/>
          </a:p>
          <a:p>
            <a:r>
              <a:rPr lang="en-US" dirty="0"/>
              <a:t>It is primarily used for source code management in software development, but it can be used to keep track of changes in any set of files.</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3</a:t>
            </a:fld>
            <a:endParaRPr lang="en-US">
              <a:solidFill>
                <a:srgbClr val="E5E8E8">
                  <a:lumMod val="75000"/>
                </a:srgbClr>
              </a:solidFill>
              <a:latin typeface="HP Simplified"/>
            </a:endParaRPr>
          </a:p>
        </p:txBody>
      </p:sp>
      <p:pic>
        <p:nvPicPr>
          <p:cNvPr id="6" name="Graphic 5">
            <a:extLst>
              <a:ext uri="{FF2B5EF4-FFF2-40B4-BE49-F238E27FC236}">
                <a16:creationId xmlns:a16="http://schemas.microsoft.com/office/drawing/2014/main" id="{8C6D53F2-D28C-40EE-AB63-4237CD55738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3693" t="10814" r="34093" b="11564"/>
          <a:stretch/>
        </p:blipFill>
        <p:spPr>
          <a:xfrm>
            <a:off x="9753600" y="4424641"/>
            <a:ext cx="2091843" cy="2053883"/>
          </a:xfrm>
          <a:prstGeom prst="rect">
            <a:avLst/>
          </a:prstGeom>
        </p:spPr>
      </p:pic>
    </p:spTree>
    <p:extLst>
      <p:ext uri="{BB962C8B-B14F-4D97-AF65-F5344CB8AC3E}">
        <p14:creationId xmlns:p14="http://schemas.microsoft.com/office/powerpoint/2010/main" val="26546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Git on Windows</a:t>
            </a:r>
          </a:p>
        </p:txBody>
      </p:sp>
      <p:sp>
        <p:nvSpPr>
          <p:cNvPr id="3" name="Text Placeholder 2"/>
          <p:cNvSpPr>
            <a:spLocks noGrp="1"/>
          </p:cNvSpPr>
          <p:nvPr>
            <p:ph type="body" idx="1"/>
          </p:nvPr>
        </p:nvSpPr>
        <p:spPr>
          <a:xfrm>
            <a:off x="609600" y="1531208"/>
            <a:ext cx="9144000" cy="3012655"/>
          </a:xfrm>
        </p:spPr>
        <p:txBody>
          <a:bodyPr/>
          <a:lstStyle/>
          <a:p>
            <a:pPr marL="342900" indent="-342900">
              <a:buFont typeface="+mj-lt"/>
              <a:buAutoNum type="arabicPeriod"/>
            </a:pPr>
            <a:r>
              <a:rPr lang="en-US" dirty="0"/>
              <a:t>Download the latest </a:t>
            </a:r>
            <a:r>
              <a:rPr lang="en-US" dirty="0">
                <a:hlinkClick r:id="rId3"/>
              </a:rPr>
              <a:t>Git for Windows installer</a:t>
            </a:r>
            <a:r>
              <a:rPr lang="en-US" dirty="0"/>
              <a:t>.</a:t>
            </a:r>
          </a:p>
          <a:p>
            <a:pPr marL="342900" indent="-342900">
              <a:buFont typeface="+mj-lt"/>
              <a:buAutoNum type="arabicPeriod"/>
            </a:pPr>
            <a:r>
              <a:rPr lang="en-US" dirty="0"/>
              <a:t>When you've successfully started the installer, you should see the </a:t>
            </a:r>
            <a:r>
              <a:rPr lang="en-US" b="1" dirty="0"/>
              <a:t>Git Setup</a:t>
            </a:r>
            <a:r>
              <a:rPr lang="en-US" dirty="0"/>
              <a:t> wizard screen. Follow the </a:t>
            </a:r>
            <a:r>
              <a:rPr lang="en-US" b="1" dirty="0"/>
              <a:t>Next</a:t>
            </a:r>
            <a:r>
              <a:rPr lang="en-US" dirty="0"/>
              <a:t> and </a:t>
            </a:r>
            <a:r>
              <a:rPr lang="en-US" b="1" dirty="0"/>
              <a:t>Finish</a:t>
            </a:r>
            <a:r>
              <a:rPr lang="en-US" dirty="0"/>
              <a:t> prompts to complete the installation. The default options are pretty sensible for most users.</a:t>
            </a:r>
          </a:p>
          <a:p>
            <a:pPr marL="342900" indent="-342900">
              <a:buFont typeface="+mj-lt"/>
              <a:buAutoNum type="arabicPeriod"/>
            </a:pPr>
            <a:r>
              <a:rPr lang="en-US" dirty="0"/>
              <a:t>Open a Command Prompt (or Git Bash if during installation you elected not to use Git from the Windows Command Prompt).</a:t>
            </a:r>
          </a:p>
          <a:p>
            <a:pPr marL="342900" indent="-342900">
              <a:buFont typeface="+mj-lt"/>
              <a:buAutoNum type="arabicPeriod"/>
            </a:pPr>
            <a:r>
              <a:rPr lang="en-US" dirty="0"/>
              <a:t>Run the following commands to configure your Git username and email using the following commands. </a:t>
            </a:r>
            <a:r>
              <a:rPr lang="en-US" b="1" dirty="0">
                <a:highlight>
                  <a:srgbClr val="FFFF00"/>
                </a:highlight>
              </a:rPr>
              <a:t>These details will be associated with any commits that you create:</a:t>
            </a:r>
          </a:p>
          <a:p>
            <a:pPr marL="342900" indent="-342900">
              <a:buFont typeface="+mj-lt"/>
              <a:buAutoNum type="arabicPeriod"/>
            </a:pPr>
            <a:endParaRPr lang="es-MX" b="1" dirty="0">
              <a:highlight>
                <a:srgbClr val="FFFF00"/>
              </a:highlight>
            </a:endParaRPr>
          </a:p>
          <a:p>
            <a:pPr marL="342900" indent="-342900">
              <a:buFont typeface="+mj-lt"/>
              <a:buAutoNum type="arabicPeriod"/>
            </a:pPr>
            <a:endParaRPr lang="es-MX" b="1" dirty="0">
              <a:highlight>
                <a:srgbClr val="FFFF00"/>
              </a:highlight>
            </a:endParaRPr>
          </a:p>
          <a:p>
            <a:pPr marL="342900" indent="-342900">
              <a:buFont typeface="+mj-lt"/>
              <a:buAutoNum type="arabicPeriod"/>
            </a:pPr>
            <a:r>
              <a:rPr lang="en-US" i="1" dirty="0"/>
              <a:t>Optional: Setup Proxy configuration</a:t>
            </a:r>
          </a:p>
          <a:p>
            <a:pPr marL="342900" indent="-342900">
              <a:buFont typeface="+mj-lt"/>
              <a:buAutoNum type="arabicPeriod"/>
            </a:pPr>
            <a:endParaRPr lang="en-US" dirty="0"/>
          </a:p>
          <a:p>
            <a:endParaRPr lang="fr-FR" dirty="0"/>
          </a:p>
          <a:p>
            <a:endParaRPr lang="fr-FR" dirty="0"/>
          </a:p>
          <a:p>
            <a:r>
              <a:rPr lang="fr-FR" dirty="0"/>
              <a:t>For HP Proxy: </a:t>
            </a:r>
            <a:r>
              <a:rPr lang="fr-FR" dirty="0">
                <a:highlight>
                  <a:srgbClr val="FFFF00"/>
                </a:highlight>
              </a:rPr>
              <a:t>$ git config --global </a:t>
            </a:r>
            <a:r>
              <a:rPr lang="fr-FR" dirty="0" err="1">
                <a:highlight>
                  <a:srgbClr val="FFFF00"/>
                </a:highlight>
              </a:rPr>
              <a:t>http.proxy</a:t>
            </a:r>
            <a:r>
              <a:rPr lang="fr-FR" dirty="0">
                <a:highlight>
                  <a:srgbClr val="FFFF00"/>
                </a:highlight>
              </a:rPr>
              <a:t> http://16.85.88.10:8080</a:t>
            </a:r>
            <a:endParaRPr lang="es-MX" dirty="0">
              <a:highlight>
                <a:srgbClr val="FFFF00"/>
              </a:highlight>
            </a:endParaRP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4</a:t>
            </a:fld>
            <a:endParaRPr lang="en-US">
              <a:solidFill>
                <a:srgbClr val="E5E8E8">
                  <a:lumMod val="75000"/>
                </a:srgbClr>
              </a:solidFill>
              <a:latin typeface="HP Simplified"/>
            </a:endParaRPr>
          </a:p>
        </p:txBody>
      </p:sp>
      <p:pic>
        <p:nvPicPr>
          <p:cNvPr id="6" name="Graphic 5">
            <a:extLst>
              <a:ext uri="{FF2B5EF4-FFF2-40B4-BE49-F238E27FC236}">
                <a16:creationId xmlns:a16="http://schemas.microsoft.com/office/drawing/2014/main" id="{8C6D53F2-D28C-40EE-AB63-4237CD55738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33693" t="10814" r="34093" b="11564"/>
          <a:stretch/>
        </p:blipFill>
        <p:spPr>
          <a:xfrm>
            <a:off x="9753600" y="4424641"/>
            <a:ext cx="2091843" cy="2053883"/>
          </a:xfrm>
          <a:prstGeom prst="rect">
            <a:avLst/>
          </a:prstGeom>
        </p:spPr>
      </p:pic>
      <p:pic>
        <p:nvPicPr>
          <p:cNvPr id="7" name="Picture 6">
            <a:extLst>
              <a:ext uri="{FF2B5EF4-FFF2-40B4-BE49-F238E27FC236}">
                <a16:creationId xmlns:a16="http://schemas.microsoft.com/office/drawing/2014/main" id="{3E11EBC2-1320-40B1-A0DE-81E02054237C}"/>
              </a:ext>
            </a:extLst>
          </p:cNvPr>
          <p:cNvPicPr>
            <a:picLocks noChangeAspect="1"/>
          </p:cNvPicPr>
          <p:nvPr/>
        </p:nvPicPr>
        <p:blipFill>
          <a:blip r:embed="rId6"/>
          <a:stretch>
            <a:fillRect/>
          </a:stretch>
        </p:blipFill>
        <p:spPr>
          <a:xfrm>
            <a:off x="1190625" y="3861361"/>
            <a:ext cx="3990975" cy="485775"/>
          </a:xfrm>
          <a:prstGeom prst="rect">
            <a:avLst/>
          </a:prstGeom>
        </p:spPr>
      </p:pic>
      <p:pic>
        <p:nvPicPr>
          <p:cNvPr id="8" name="Picture 7">
            <a:extLst>
              <a:ext uri="{FF2B5EF4-FFF2-40B4-BE49-F238E27FC236}">
                <a16:creationId xmlns:a16="http://schemas.microsoft.com/office/drawing/2014/main" id="{874A3B19-3D96-4BE5-99C1-3298895AF826}"/>
              </a:ext>
            </a:extLst>
          </p:cNvPr>
          <p:cNvPicPr>
            <a:picLocks noChangeAspect="1"/>
          </p:cNvPicPr>
          <p:nvPr/>
        </p:nvPicPr>
        <p:blipFill>
          <a:blip r:embed="rId7"/>
          <a:stretch>
            <a:fillRect/>
          </a:stretch>
        </p:blipFill>
        <p:spPr>
          <a:xfrm>
            <a:off x="1190625" y="4910723"/>
            <a:ext cx="6381750" cy="314325"/>
          </a:xfrm>
          <a:prstGeom prst="rect">
            <a:avLst/>
          </a:prstGeom>
        </p:spPr>
      </p:pic>
    </p:spTree>
    <p:extLst>
      <p:ext uri="{BB962C8B-B14F-4D97-AF65-F5344CB8AC3E}">
        <p14:creationId xmlns:p14="http://schemas.microsoft.com/office/powerpoint/2010/main" val="233714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repository</a:t>
            </a:r>
          </a:p>
        </p:txBody>
      </p:sp>
      <p:sp>
        <p:nvSpPr>
          <p:cNvPr id="3" name="Text Placeholder 2"/>
          <p:cNvSpPr>
            <a:spLocks noGrp="1"/>
          </p:cNvSpPr>
          <p:nvPr>
            <p:ph type="body" idx="1"/>
          </p:nvPr>
        </p:nvSpPr>
        <p:spPr>
          <a:xfrm>
            <a:off x="609600" y="1531208"/>
            <a:ext cx="9144000" cy="3012655"/>
          </a:xfrm>
        </p:spPr>
        <p:txBody>
          <a:bodyPr/>
          <a:lstStyle/>
          <a:p>
            <a:r>
              <a:rPr lang="en-US" dirty="0"/>
              <a:t>The high level points this guide will cover are:</a:t>
            </a:r>
          </a:p>
          <a:p>
            <a:endParaRPr lang="en-US" dirty="0"/>
          </a:p>
          <a:p>
            <a:pPr marL="285750" indent="-285750">
              <a:buFont typeface="Arial" panose="020B0604020202020204" pitchFamily="34" charset="0"/>
              <a:buChar char="•"/>
            </a:pPr>
            <a:r>
              <a:rPr lang="en-US" dirty="0"/>
              <a:t>Initializing a new Git repo</a:t>
            </a:r>
          </a:p>
          <a:p>
            <a:pPr marL="285750" indent="-285750">
              <a:buFont typeface="Arial" panose="020B0604020202020204" pitchFamily="34" charset="0"/>
              <a:buChar char="•"/>
            </a:pPr>
            <a:r>
              <a:rPr lang="en-US" dirty="0"/>
              <a:t>Cloning an existing Git repo</a:t>
            </a:r>
          </a:p>
          <a:p>
            <a:pPr marL="285750" indent="-285750">
              <a:buFont typeface="Arial" panose="020B0604020202020204" pitchFamily="34" charset="0"/>
              <a:buChar char="•"/>
            </a:pPr>
            <a:r>
              <a:rPr lang="en-US" dirty="0"/>
              <a:t>Committing a modified version of a file to the repo</a:t>
            </a:r>
          </a:p>
          <a:p>
            <a:pPr marL="285750" indent="-285750">
              <a:buFont typeface="Arial" panose="020B0604020202020204" pitchFamily="34" charset="0"/>
              <a:buChar char="•"/>
            </a:pPr>
            <a:r>
              <a:rPr lang="en-US" dirty="0"/>
              <a:t>Configuring a Git repo for remote collaboration</a:t>
            </a:r>
          </a:p>
          <a:p>
            <a:pPr marL="285750" indent="-285750">
              <a:buFont typeface="Arial" panose="020B0604020202020204" pitchFamily="34" charset="0"/>
              <a:buChar char="•"/>
            </a:pPr>
            <a:r>
              <a:rPr lang="en-US" dirty="0"/>
              <a:t>Common Git version control commands</a:t>
            </a:r>
          </a:p>
          <a:p>
            <a:pPr marL="285750" indent="-285750">
              <a:buFont typeface="Arial" panose="020B0604020202020204" pitchFamily="34" charset="0"/>
              <a:buChar char="•"/>
            </a:pPr>
            <a:endParaRPr lang="en-US" dirty="0"/>
          </a:p>
          <a:p>
            <a:r>
              <a:rPr lang="en-US" dirty="0"/>
              <a:t>By the end of this module, you should be able to create a Git repo, use common Git commands, commit a modified file, view your project’s history and configure a connection to a Git hosting service (</a:t>
            </a:r>
            <a:r>
              <a:rPr lang="en-US" dirty="0">
                <a:hlinkClick r:id="rId3"/>
              </a:rPr>
              <a:t>GitHub</a:t>
            </a:r>
            <a:r>
              <a:rPr lang="en-US" dirty="0"/>
              <a:t>)</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5</a:t>
            </a:fld>
            <a:endParaRPr lang="en-US">
              <a:solidFill>
                <a:srgbClr val="E5E8E8">
                  <a:lumMod val="75000"/>
                </a:srgbClr>
              </a:solidFill>
              <a:latin typeface="HP Simplified"/>
            </a:endParaRPr>
          </a:p>
        </p:txBody>
      </p:sp>
      <p:pic>
        <p:nvPicPr>
          <p:cNvPr id="6" name="Graphic 5">
            <a:extLst>
              <a:ext uri="{FF2B5EF4-FFF2-40B4-BE49-F238E27FC236}">
                <a16:creationId xmlns:a16="http://schemas.microsoft.com/office/drawing/2014/main" id="{8C6D53F2-D28C-40EE-AB63-4237CD557382}"/>
              </a:ext>
            </a:extLst>
          </p:cNvPr>
          <p:cNvPicPr>
            <a:picLocks noChangeAspect="1"/>
          </p:cNvPicPr>
          <p:nvPr/>
        </p:nvPicPr>
        <p:blipFill rotWithShape="1">
          <a:blip r:embed="rId4">
            <a:extLst>
              <a:ext uri="{28A0092B-C50C-407E-A947-70E740481C1C}">
                <a14:useLocalDpi xmlns:a14="http://schemas.microsoft.com/office/drawing/2010/main" val="0"/>
              </a:ext>
            </a:extLst>
          </a:blip>
          <a:srcRect l="2417" r="9498" b="7831"/>
          <a:stretch/>
        </p:blipFill>
        <p:spPr>
          <a:xfrm>
            <a:off x="9856519" y="4424642"/>
            <a:ext cx="1745673" cy="1893032"/>
          </a:xfrm>
          <a:prstGeom prst="rect">
            <a:avLst/>
          </a:prstGeom>
        </p:spPr>
      </p:pic>
    </p:spTree>
    <p:extLst>
      <p:ext uri="{BB962C8B-B14F-4D97-AF65-F5344CB8AC3E}">
        <p14:creationId xmlns:p14="http://schemas.microsoft.com/office/powerpoint/2010/main" val="400113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144000" cy="823356"/>
          </a:xfrm>
        </p:spPr>
        <p:txBody>
          <a:bodyPr/>
          <a:lstStyle/>
          <a:p>
            <a:r>
              <a:rPr lang="en-US" dirty="0"/>
              <a:t>What is a Git repository?</a:t>
            </a:r>
          </a:p>
        </p:txBody>
      </p:sp>
      <p:sp>
        <p:nvSpPr>
          <p:cNvPr id="3" name="Text Placeholder 2"/>
          <p:cNvSpPr>
            <a:spLocks noGrp="1"/>
          </p:cNvSpPr>
          <p:nvPr>
            <p:ph type="body" idx="1"/>
          </p:nvPr>
        </p:nvSpPr>
        <p:spPr>
          <a:xfrm>
            <a:off x="609600" y="1531208"/>
            <a:ext cx="9144000" cy="736979"/>
          </a:xfrm>
        </p:spPr>
        <p:txBody>
          <a:bodyPr/>
          <a:lstStyle/>
          <a:p>
            <a:r>
              <a:rPr lang="en-US" dirty="0"/>
              <a:t>A Git repository is a </a:t>
            </a:r>
            <a:r>
              <a:rPr lang="en-US" b="1" dirty="0"/>
              <a:t>virtual</a:t>
            </a:r>
            <a:r>
              <a:rPr lang="en-US" dirty="0"/>
              <a:t> storage of your project. It allows you to save versions of your code, which you can access when needed. </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6</a:t>
            </a:fld>
            <a:endParaRPr lang="en-US">
              <a:solidFill>
                <a:srgbClr val="E5E8E8">
                  <a:lumMod val="75000"/>
                </a:srgbClr>
              </a:solidFill>
              <a:latin typeface="HP Simplified"/>
            </a:endParaRPr>
          </a:p>
        </p:txBody>
      </p:sp>
      <p:pic>
        <p:nvPicPr>
          <p:cNvPr id="6" name="Graphic 5">
            <a:extLst>
              <a:ext uri="{FF2B5EF4-FFF2-40B4-BE49-F238E27FC236}">
                <a16:creationId xmlns:a16="http://schemas.microsoft.com/office/drawing/2014/main" id="{8C6D53F2-D28C-40EE-AB63-4237CD557382}"/>
              </a:ext>
            </a:extLst>
          </p:cNvPr>
          <p:cNvPicPr>
            <a:picLocks noChangeAspect="1"/>
          </p:cNvPicPr>
          <p:nvPr/>
        </p:nvPicPr>
        <p:blipFill rotWithShape="1">
          <a:blip r:embed="rId3">
            <a:extLst>
              <a:ext uri="{28A0092B-C50C-407E-A947-70E740481C1C}">
                <a14:useLocalDpi xmlns:a14="http://schemas.microsoft.com/office/drawing/2010/main" val="0"/>
              </a:ext>
            </a:extLst>
          </a:blip>
          <a:srcRect l="2417" r="9498" b="7831"/>
          <a:stretch/>
        </p:blipFill>
        <p:spPr>
          <a:xfrm>
            <a:off x="9856519" y="4424642"/>
            <a:ext cx="1745673" cy="1893032"/>
          </a:xfrm>
          <a:prstGeom prst="rect">
            <a:avLst/>
          </a:prstGeom>
        </p:spPr>
      </p:pic>
      <p:sp>
        <p:nvSpPr>
          <p:cNvPr id="7" name="Title 1">
            <a:extLst>
              <a:ext uri="{FF2B5EF4-FFF2-40B4-BE49-F238E27FC236}">
                <a16:creationId xmlns:a16="http://schemas.microsoft.com/office/drawing/2014/main" id="{A5FCD5C9-DF06-4842-B86F-DDD7F3D2DF62}"/>
              </a:ext>
            </a:extLst>
          </p:cNvPr>
          <p:cNvSpPr txBox="1">
            <a:spLocks/>
          </p:cNvSpPr>
          <p:nvPr/>
        </p:nvSpPr>
        <p:spPr>
          <a:xfrm>
            <a:off x="609600" y="3074291"/>
            <a:ext cx="9144000" cy="82335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1" kern="1200" cap="none" spc="-100" baseline="0">
                <a:solidFill>
                  <a:schemeClr val="tx1"/>
                </a:solidFill>
                <a:latin typeface="+mj-lt"/>
                <a:ea typeface="+mj-ea"/>
                <a:cs typeface="+mj-cs"/>
              </a:defRPr>
            </a:lvl1pPr>
          </a:lstStyle>
          <a:p>
            <a:r>
              <a:rPr lang="en-US" dirty="0"/>
              <a:t>Initializing a new repository: git </a:t>
            </a:r>
            <a:r>
              <a:rPr lang="en-US" dirty="0" err="1"/>
              <a:t>init</a:t>
            </a:r>
            <a:endParaRPr lang="en-US" dirty="0"/>
          </a:p>
        </p:txBody>
      </p:sp>
      <p:sp>
        <p:nvSpPr>
          <p:cNvPr id="8" name="Text Placeholder 2">
            <a:extLst>
              <a:ext uri="{FF2B5EF4-FFF2-40B4-BE49-F238E27FC236}">
                <a16:creationId xmlns:a16="http://schemas.microsoft.com/office/drawing/2014/main" id="{FE9923C1-0D5A-469A-A979-A1B54BA8CB83}"/>
              </a:ext>
            </a:extLst>
          </p:cNvPr>
          <p:cNvSpPr txBox="1">
            <a:spLocks/>
          </p:cNvSpPr>
          <p:nvPr/>
        </p:nvSpPr>
        <p:spPr>
          <a:xfrm>
            <a:off x="609600" y="3897647"/>
            <a:ext cx="9144000" cy="736979"/>
          </a:xfrm>
          <a:prstGeom prst="rect">
            <a:avLst/>
          </a:prstGeom>
        </p:spPr>
        <p:txBody>
          <a:bodyPr vert="horz" lIns="0" tIns="0" rIns="0" bIns="0" rtlCol="0" anchor="t">
            <a:noAutofit/>
          </a:bodyPr>
          <a:lstStyle>
            <a:lvl1pPr marL="0" indent="0" algn="l" defTabSz="914400" rtl="0" eaLnBrk="1" latinLnBrk="0" hangingPunct="1">
              <a:lnSpc>
                <a:spcPct val="90000"/>
              </a:lnSpc>
              <a:spcBef>
                <a:spcPts val="600"/>
              </a:spcBef>
              <a:buClr>
                <a:schemeClr val="tx1"/>
              </a:buClr>
              <a:buFont typeface="HP Simplified" panose="020B0604020204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tx1"/>
              </a:buClr>
              <a:buSzPct val="80000"/>
              <a:buFont typeface="HP Simplified" panose="020B0604020204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Font typeface="HP Simplified" panose="020B0604020204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HP Simplified" panose="020B0604020204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Font typeface="HP Simplified" panose="020B0604020204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Clr>
                <a:schemeClr val="tx1"/>
              </a:buClr>
              <a:buSzPct val="80000"/>
              <a:buFont typeface="HP Simplified" panose="020B0604020204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Clr>
                <a:schemeClr val="tx1"/>
              </a:buClr>
              <a:buFont typeface="HP Simplified" panose="020B0604020204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Clr>
                <a:schemeClr val="tx1"/>
              </a:buClr>
              <a:buSzPct val="80000"/>
              <a:buFont typeface="HP Simplified" panose="020B0604020204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Clr>
                <a:schemeClr val="tx1"/>
              </a:buClr>
              <a:buFont typeface="HP Simplified" panose="020B0604020204020204" pitchFamily="34" charset="0"/>
              <a:buNone/>
              <a:defRPr sz="1400" kern="1200">
                <a:solidFill>
                  <a:schemeClr val="tx1">
                    <a:tint val="75000"/>
                  </a:schemeClr>
                </a:solidFill>
                <a:latin typeface="+mn-lt"/>
                <a:ea typeface="+mn-ea"/>
                <a:cs typeface="+mn-cs"/>
              </a:defRPr>
            </a:lvl9pPr>
          </a:lstStyle>
          <a:p>
            <a:endParaRPr lang="en-US" dirty="0"/>
          </a:p>
        </p:txBody>
      </p:sp>
      <p:sp>
        <p:nvSpPr>
          <p:cNvPr id="11" name="Rectangle 10">
            <a:extLst>
              <a:ext uri="{FF2B5EF4-FFF2-40B4-BE49-F238E27FC236}">
                <a16:creationId xmlns:a16="http://schemas.microsoft.com/office/drawing/2014/main" id="{BE8AE6FA-C595-4CFC-AEC6-1E36601120E7}"/>
              </a:ext>
            </a:extLst>
          </p:cNvPr>
          <p:cNvSpPr/>
          <p:nvPr/>
        </p:nvSpPr>
        <p:spPr>
          <a:xfrm>
            <a:off x="609600" y="4424642"/>
            <a:ext cx="9144000" cy="923330"/>
          </a:xfrm>
          <a:prstGeom prst="rect">
            <a:avLst/>
          </a:prstGeom>
        </p:spPr>
        <p:txBody>
          <a:bodyPr wrap="square">
            <a:spAutoFit/>
          </a:bodyPr>
          <a:lstStyle/>
          <a:p>
            <a:r>
              <a:rPr lang="en-US" dirty="0"/>
              <a:t>To create a new repo, you'll use the </a:t>
            </a:r>
            <a:r>
              <a:rPr lang="en-US" b="1" dirty="0">
                <a:highlight>
                  <a:srgbClr val="FFFF00"/>
                </a:highlight>
              </a:rPr>
              <a:t>git </a:t>
            </a:r>
            <a:r>
              <a:rPr lang="en-US" b="1" dirty="0" err="1">
                <a:highlight>
                  <a:srgbClr val="FFFF00"/>
                </a:highlight>
              </a:rPr>
              <a:t>init</a:t>
            </a:r>
            <a:r>
              <a:rPr lang="en-US" b="1" dirty="0">
                <a:highlight>
                  <a:srgbClr val="FFFF00"/>
                </a:highlight>
              </a:rPr>
              <a:t> </a:t>
            </a:r>
            <a:r>
              <a:rPr lang="en-US" dirty="0"/>
              <a:t>command. git </a:t>
            </a:r>
            <a:r>
              <a:rPr lang="en-US" dirty="0" err="1"/>
              <a:t>init</a:t>
            </a:r>
            <a:r>
              <a:rPr lang="en-US" dirty="0"/>
              <a:t> is a one-time command you use during the initial setup of a new repo. Executing </a:t>
            </a:r>
            <a:r>
              <a:rPr lang="en-US" b="1" dirty="0"/>
              <a:t>this command will create a new .git subdirectory in your current working directory</a:t>
            </a:r>
            <a:r>
              <a:rPr lang="en-US" dirty="0"/>
              <a:t>. This will also create a new </a:t>
            </a:r>
            <a:r>
              <a:rPr lang="en-US" b="1" dirty="0"/>
              <a:t>master</a:t>
            </a:r>
            <a:r>
              <a:rPr lang="en-US" dirty="0"/>
              <a:t> branch. </a:t>
            </a:r>
          </a:p>
        </p:txBody>
      </p:sp>
    </p:spTree>
    <p:extLst>
      <p:ext uri="{BB962C8B-B14F-4D97-AF65-F5344CB8AC3E}">
        <p14:creationId xmlns:p14="http://schemas.microsoft.com/office/powerpoint/2010/main" val="100544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an existing repository: git clone</a:t>
            </a:r>
          </a:p>
        </p:txBody>
      </p:sp>
      <p:sp>
        <p:nvSpPr>
          <p:cNvPr id="3" name="Text Placeholder 2"/>
          <p:cNvSpPr>
            <a:spLocks noGrp="1"/>
          </p:cNvSpPr>
          <p:nvPr>
            <p:ph type="body" idx="1"/>
          </p:nvPr>
        </p:nvSpPr>
        <p:spPr>
          <a:xfrm>
            <a:off x="609600" y="1531208"/>
            <a:ext cx="9144000" cy="3012655"/>
          </a:xfrm>
        </p:spPr>
        <p:txBody>
          <a:bodyPr/>
          <a:lstStyle/>
          <a:p>
            <a:r>
              <a:rPr lang="en-US" b="1" dirty="0"/>
              <a:t>git clone </a:t>
            </a:r>
            <a:r>
              <a:rPr lang="en-US" dirty="0"/>
              <a:t>is used to create a copy or clone of remote repositories. You pass git clone a repository URL.</a:t>
            </a:r>
          </a:p>
          <a:p>
            <a:endParaRPr lang="es-MX" dirty="0"/>
          </a:p>
          <a:p>
            <a:endParaRPr lang="es-MX" dirty="0"/>
          </a:p>
          <a:p>
            <a:endParaRPr lang="es-MX" dirty="0"/>
          </a:p>
          <a:p>
            <a:r>
              <a:rPr lang="en-US" dirty="0"/>
              <a:t>When executed, the latest version of the remote repo files on the master branch will be pulled down and added to a new folder.</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7</a:t>
            </a:fld>
            <a:endParaRPr lang="en-US">
              <a:solidFill>
                <a:srgbClr val="E5E8E8">
                  <a:lumMod val="75000"/>
                </a:srgbClr>
              </a:solidFill>
              <a:latin typeface="HP Simplified"/>
            </a:endParaRPr>
          </a:p>
        </p:txBody>
      </p:sp>
      <p:pic>
        <p:nvPicPr>
          <p:cNvPr id="6" name="Graphic 5">
            <a:extLst>
              <a:ext uri="{FF2B5EF4-FFF2-40B4-BE49-F238E27FC236}">
                <a16:creationId xmlns:a16="http://schemas.microsoft.com/office/drawing/2014/main" id="{8C6D53F2-D28C-40EE-AB63-4237CD557382}"/>
              </a:ext>
            </a:extLst>
          </p:cNvPr>
          <p:cNvPicPr>
            <a:picLocks noChangeAspect="1"/>
          </p:cNvPicPr>
          <p:nvPr/>
        </p:nvPicPr>
        <p:blipFill rotWithShape="1">
          <a:blip r:embed="rId3">
            <a:extLst>
              <a:ext uri="{28A0092B-C50C-407E-A947-70E740481C1C}">
                <a14:useLocalDpi xmlns:a14="http://schemas.microsoft.com/office/drawing/2010/main" val="0"/>
              </a:ext>
            </a:extLst>
          </a:blip>
          <a:srcRect l="2417" r="9498" b="7831"/>
          <a:stretch/>
        </p:blipFill>
        <p:spPr>
          <a:xfrm>
            <a:off x="9856519" y="4424642"/>
            <a:ext cx="1745673" cy="1893032"/>
          </a:xfrm>
          <a:prstGeom prst="rect">
            <a:avLst/>
          </a:prstGeom>
        </p:spPr>
      </p:pic>
      <p:pic>
        <p:nvPicPr>
          <p:cNvPr id="7" name="Picture 6">
            <a:extLst>
              <a:ext uri="{FF2B5EF4-FFF2-40B4-BE49-F238E27FC236}">
                <a16:creationId xmlns:a16="http://schemas.microsoft.com/office/drawing/2014/main" id="{8AE08A27-C7B0-4371-B685-E5AF8A082942}"/>
              </a:ext>
            </a:extLst>
          </p:cNvPr>
          <p:cNvPicPr>
            <a:picLocks noChangeAspect="1"/>
          </p:cNvPicPr>
          <p:nvPr/>
        </p:nvPicPr>
        <p:blipFill>
          <a:blip r:embed="rId4"/>
          <a:stretch>
            <a:fillRect/>
          </a:stretch>
        </p:blipFill>
        <p:spPr>
          <a:xfrm>
            <a:off x="609600" y="2362200"/>
            <a:ext cx="2295525" cy="304800"/>
          </a:xfrm>
          <a:prstGeom prst="rect">
            <a:avLst/>
          </a:prstGeom>
        </p:spPr>
      </p:pic>
    </p:spTree>
    <p:extLst>
      <p:ext uri="{BB962C8B-B14F-4D97-AF65-F5344CB8AC3E}">
        <p14:creationId xmlns:p14="http://schemas.microsoft.com/office/powerpoint/2010/main" val="93317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a repository: git status</a:t>
            </a:r>
          </a:p>
        </p:txBody>
      </p:sp>
      <p:sp>
        <p:nvSpPr>
          <p:cNvPr id="3" name="Text Placeholder 2"/>
          <p:cNvSpPr>
            <a:spLocks noGrp="1"/>
          </p:cNvSpPr>
          <p:nvPr>
            <p:ph type="body" idx="1"/>
          </p:nvPr>
        </p:nvSpPr>
        <p:spPr>
          <a:xfrm>
            <a:off x="609600" y="1531208"/>
            <a:ext cx="9144000" cy="3012655"/>
          </a:xfrm>
        </p:spPr>
        <p:txBody>
          <a:bodyPr/>
          <a:lstStyle/>
          <a:p>
            <a:r>
              <a:rPr lang="en-US" dirty="0"/>
              <a:t>The git status command displays the state of the working directory and the staging area. It lets you see which changes have been staged, which haven’t, and which files aren’t being tracked by Git.</a:t>
            </a:r>
          </a:p>
          <a:p>
            <a:endParaRPr lang="es-MX" dirty="0"/>
          </a:p>
          <a:p>
            <a:r>
              <a:rPr lang="en-US" dirty="0"/>
              <a:t>It's good practice to check the state of your repository before committing changes so that you don't accidentally commit something you don't mean to.</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8</a:t>
            </a:fld>
            <a:endParaRPr lang="en-US">
              <a:solidFill>
                <a:srgbClr val="E5E8E8">
                  <a:lumMod val="75000"/>
                </a:srgbClr>
              </a:solidFill>
              <a:latin typeface="HP Simplified"/>
            </a:endParaRPr>
          </a:p>
        </p:txBody>
      </p:sp>
      <p:pic>
        <p:nvPicPr>
          <p:cNvPr id="5" name="Picture 4">
            <a:extLst>
              <a:ext uri="{FF2B5EF4-FFF2-40B4-BE49-F238E27FC236}">
                <a16:creationId xmlns:a16="http://schemas.microsoft.com/office/drawing/2014/main" id="{A8AA40EE-B647-4F25-9F02-A1CDAB7239F1}"/>
              </a:ext>
            </a:extLst>
          </p:cNvPr>
          <p:cNvPicPr>
            <a:picLocks noChangeAspect="1"/>
          </p:cNvPicPr>
          <p:nvPr/>
        </p:nvPicPr>
        <p:blipFill>
          <a:blip r:embed="rId3"/>
          <a:stretch>
            <a:fillRect/>
          </a:stretch>
        </p:blipFill>
        <p:spPr>
          <a:xfrm>
            <a:off x="2438400" y="3423174"/>
            <a:ext cx="1076325" cy="285750"/>
          </a:xfrm>
          <a:prstGeom prst="rect">
            <a:avLst/>
          </a:prstGeom>
        </p:spPr>
      </p:pic>
      <p:pic>
        <p:nvPicPr>
          <p:cNvPr id="6" name="Picture 5">
            <a:extLst>
              <a:ext uri="{FF2B5EF4-FFF2-40B4-BE49-F238E27FC236}">
                <a16:creationId xmlns:a16="http://schemas.microsoft.com/office/drawing/2014/main" id="{CCDD40A8-0FDA-47F6-8C0D-FCE5E9792CC1}"/>
              </a:ext>
            </a:extLst>
          </p:cNvPr>
          <p:cNvPicPr>
            <a:picLocks noChangeAspect="1"/>
          </p:cNvPicPr>
          <p:nvPr/>
        </p:nvPicPr>
        <p:blipFill>
          <a:blip r:embed="rId4"/>
          <a:stretch>
            <a:fillRect/>
          </a:stretch>
        </p:blipFill>
        <p:spPr>
          <a:xfrm>
            <a:off x="10280249" y="4961342"/>
            <a:ext cx="1411642" cy="1236487"/>
          </a:xfrm>
          <a:prstGeom prst="rect">
            <a:avLst/>
          </a:prstGeom>
        </p:spPr>
      </p:pic>
    </p:spTree>
    <p:extLst>
      <p:ext uri="{BB962C8B-B14F-4D97-AF65-F5344CB8AC3E}">
        <p14:creationId xmlns:p14="http://schemas.microsoft.com/office/powerpoint/2010/main" val="3169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changes to the repository: git add and git commit</a:t>
            </a:r>
          </a:p>
        </p:txBody>
      </p:sp>
      <p:sp>
        <p:nvSpPr>
          <p:cNvPr id="3" name="Text Placeholder 2"/>
          <p:cNvSpPr>
            <a:spLocks noGrp="1"/>
          </p:cNvSpPr>
          <p:nvPr>
            <p:ph type="body" idx="1"/>
          </p:nvPr>
        </p:nvSpPr>
        <p:spPr>
          <a:xfrm>
            <a:off x="609600" y="2133600"/>
            <a:ext cx="9144000" cy="3012655"/>
          </a:xfrm>
        </p:spPr>
        <p:txBody>
          <a:bodyPr/>
          <a:lstStyle/>
          <a:p>
            <a:r>
              <a:rPr lang="en-US" dirty="0"/>
              <a:t>Now that you have a repository cloned or initialized, you can commit file version changes to it.</a:t>
            </a:r>
          </a:p>
          <a:p>
            <a:endParaRPr lang="es-MX" dirty="0"/>
          </a:p>
          <a:p>
            <a:r>
              <a:rPr lang="en-US" dirty="0"/>
              <a:t>Create a new file CommitTest.txt with contents "test content for git tutorial"</a:t>
            </a:r>
          </a:p>
          <a:p>
            <a:r>
              <a:rPr lang="en-US" dirty="0"/>
              <a:t>git add CommitTest.txt to the repository staging area</a:t>
            </a:r>
          </a:p>
          <a:p>
            <a:r>
              <a:rPr lang="en-US" dirty="0"/>
              <a:t>Create a new commit with a message describing what work was done in the commit</a:t>
            </a:r>
          </a:p>
          <a:p>
            <a:endParaRPr lang="es-MX" dirty="0"/>
          </a:p>
          <a:p>
            <a:endParaRPr lang="es-MX" dirty="0"/>
          </a:p>
          <a:p>
            <a:endParaRPr lang="es-MX" dirty="0"/>
          </a:p>
          <a:p>
            <a:endParaRPr lang="es-MX" dirty="0"/>
          </a:p>
          <a:p>
            <a:endParaRPr lang="es-MX" dirty="0"/>
          </a:p>
          <a:p>
            <a:r>
              <a:rPr lang="en-US" dirty="0"/>
              <a:t>After executing this example, your repo will now have CommitTest.txt added to the history and will track future updates to the file.</a:t>
            </a:r>
          </a:p>
        </p:txBody>
      </p:sp>
      <p:sp>
        <p:nvSpPr>
          <p:cNvPr id="4" name="Slide Number Placeholder 3"/>
          <p:cNvSpPr>
            <a:spLocks noGrp="1"/>
          </p:cNvSpPr>
          <p:nvPr>
            <p:ph type="sldNum" sz="quarter" idx="12"/>
          </p:nvPr>
        </p:nvSpPr>
        <p:spPr/>
        <p:txBody>
          <a:bodyPr/>
          <a:lstStyle/>
          <a:p>
            <a:fld id="{00DE720E-C72B-42F0-AD69-52D60E3C605E}" type="slidenum">
              <a:rPr lang="en-US">
                <a:solidFill>
                  <a:srgbClr val="E5E8E8">
                    <a:lumMod val="75000"/>
                  </a:srgbClr>
                </a:solidFill>
                <a:latin typeface="HP Simplified"/>
              </a:rPr>
              <a:pPr/>
              <a:t>9</a:t>
            </a:fld>
            <a:endParaRPr lang="en-US">
              <a:solidFill>
                <a:srgbClr val="E5E8E8">
                  <a:lumMod val="75000"/>
                </a:srgbClr>
              </a:solidFill>
              <a:latin typeface="HP Simplified"/>
            </a:endParaRPr>
          </a:p>
        </p:txBody>
      </p:sp>
      <p:pic>
        <p:nvPicPr>
          <p:cNvPr id="6" name="Graphic 5">
            <a:extLst>
              <a:ext uri="{FF2B5EF4-FFF2-40B4-BE49-F238E27FC236}">
                <a16:creationId xmlns:a16="http://schemas.microsoft.com/office/drawing/2014/main" id="{8C6D53F2-D28C-40EE-AB63-4237CD557382}"/>
              </a:ext>
            </a:extLst>
          </p:cNvPr>
          <p:cNvPicPr>
            <a:picLocks noChangeAspect="1"/>
          </p:cNvPicPr>
          <p:nvPr/>
        </p:nvPicPr>
        <p:blipFill rotWithShape="1">
          <a:blip r:embed="rId3">
            <a:extLst>
              <a:ext uri="{28A0092B-C50C-407E-A947-70E740481C1C}">
                <a14:useLocalDpi xmlns:a14="http://schemas.microsoft.com/office/drawing/2010/main" val="0"/>
              </a:ext>
            </a:extLst>
          </a:blip>
          <a:srcRect l="2417" r="9498" b="7831"/>
          <a:stretch/>
        </p:blipFill>
        <p:spPr>
          <a:xfrm>
            <a:off x="9856519" y="4424642"/>
            <a:ext cx="1745673" cy="1893032"/>
          </a:xfrm>
          <a:prstGeom prst="rect">
            <a:avLst/>
          </a:prstGeom>
        </p:spPr>
      </p:pic>
      <p:pic>
        <p:nvPicPr>
          <p:cNvPr id="8" name="Picture 7">
            <a:extLst>
              <a:ext uri="{FF2B5EF4-FFF2-40B4-BE49-F238E27FC236}">
                <a16:creationId xmlns:a16="http://schemas.microsoft.com/office/drawing/2014/main" id="{A3E12F22-79D4-42BB-BAA3-629D0C66324C}"/>
              </a:ext>
            </a:extLst>
          </p:cNvPr>
          <p:cNvPicPr>
            <a:picLocks noChangeAspect="1"/>
          </p:cNvPicPr>
          <p:nvPr/>
        </p:nvPicPr>
        <p:blipFill>
          <a:blip r:embed="rId4"/>
          <a:stretch>
            <a:fillRect/>
          </a:stretch>
        </p:blipFill>
        <p:spPr>
          <a:xfrm>
            <a:off x="609600" y="4019829"/>
            <a:ext cx="5572125" cy="809625"/>
          </a:xfrm>
          <a:prstGeom prst="rect">
            <a:avLst/>
          </a:prstGeom>
        </p:spPr>
      </p:pic>
    </p:spTree>
    <p:extLst>
      <p:ext uri="{BB962C8B-B14F-4D97-AF65-F5344CB8AC3E}">
        <p14:creationId xmlns:p14="http://schemas.microsoft.com/office/powerpoint/2010/main" val="366183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P Standard 16x9 v3">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extLst>
    <a:ext uri="{05A4C25C-085E-4340-85A3-A5531E510DB2}">
      <thm15:themeFamily xmlns:thm15="http://schemas.microsoft.com/office/thememl/2012/main" name="HP_PPT_Standard_template_16x9_new.potx" id="{8C38F729-1719-42BA-AC85-93A1E5391ABC}" vid="{F87B24F6-B64C-49BA-822D-59D5646B0E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1045</Words>
  <Application>Microsoft Office PowerPoint</Application>
  <PresentationFormat>Widescreen</PresentationFormat>
  <Paragraphs>128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HP Simplified</vt:lpstr>
      <vt:lpstr>HP Standard 16x9 v3</vt:lpstr>
      <vt:lpstr>Git</vt:lpstr>
      <vt:lpstr>What is version control?</vt:lpstr>
      <vt:lpstr>What is Git?</vt:lpstr>
      <vt:lpstr>Install Git on Windows</vt:lpstr>
      <vt:lpstr>Setting up a repository</vt:lpstr>
      <vt:lpstr>What is a Git repository?</vt:lpstr>
      <vt:lpstr>Cloning an existing repository: git clone</vt:lpstr>
      <vt:lpstr>Inspecting a repository: git status</vt:lpstr>
      <vt:lpstr>Saving changes to the repository: git add and git commit</vt:lpstr>
      <vt:lpstr>Remote repo setup and saving changes: git remote and git push</vt:lpstr>
      <vt:lpstr>Comparing changes: git diff </vt:lpstr>
      <vt:lpstr>Ignoring file: .gitignore</vt:lpstr>
      <vt:lpstr>Undoing Commits &amp; Changes: git revert and git reset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Garcia, Luis Raul</dc:creator>
  <cp:lastModifiedBy>Garcia, Luis Raul</cp:lastModifiedBy>
  <cp:revision>24</cp:revision>
  <dcterms:created xsi:type="dcterms:W3CDTF">2018-06-06T15:01:44Z</dcterms:created>
  <dcterms:modified xsi:type="dcterms:W3CDTF">2018-08-10T17:49:04Z</dcterms:modified>
</cp:coreProperties>
</file>