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4" r:id="rId1"/>
  </p:sldMasterIdLst>
  <p:notesMasterIdLst>
    <p:notesMasterId r:id="rId28"/>
  </p:notesMasterIdLst>
  <p:sldIdLst>
    <p:sldId id="256" r:id="rId2"/>
    <p:sldId id="294" r:id="rId3"/>
    <p:sldId id="299" r:id="rId4"/>
    <p:sldId id="319" r:id="rId5"/>
    <p:sldId id="295" r:id="rId6"/>
    <p:sldId id="296" r:id="rId7"/>
    <p:sldId id="297" r:id="rId8"/>
    <p:sldId id="298" r:id="rId9"/>
    <p:sldId id="300" r:id="rId10"/>
    <p:sldId id="301" r:id="rId11"/>
    <p:sldId id="302" r:id="rId12"/>
    <p:sldId id="303" r:id="rId13"/>
    <p:sldId id="309" r:id="rId14"/>
    <p:sldId id="304" r:id="rId15"/>
    <p:sldId id="305" r:id="rId16"/>
    <p:sldId id="306" r:id="rId17"/>
    <p:sldId id="310" r:id="rId18"/>
    <p:sldId id="313" r:id="rId19"/>
    <p:sldId id="314" r:id="rId20"/>
    <p:sldId id="311" r:id="rId21"/>
    <p:sldId id="312" r:id="rId22"/>
    <p:sldId id="316" r:id="rId23"/>
    <p:sldId id="320" r:id="rId24"/>
    <p:sldId id="307" r:id="rId25"/>
    <p:sldId id="317" r:id="rId26"/>
    <p:sldId id="31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4" autoAdjust="0"/>
  </p:normalViewPr>
  <p:slideViewPr>
    <p:cSldViewPr>
      <p:cViewPr varScale="1">
        <p:scale>
          <a:sx n="105" d="100"/>
          <a:sy n="105" d="100"/>
        </p:scale>
        <p:origin x="9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59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4BEEC-1825-424D-8770-C4E87C9E86E1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64699-901D-417E-B1E2-0FF9138336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971-7B26-4CBB-AB12-B60D9E40DD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7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E7DF-3A45-484C-9E90-19AF0422D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5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5B0D-F115-406B-8479-7EC0A7DAD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/>
            </a:lvl1pPr>
            <a:lvl2pPr marL="457200" indent="-223838">
              <a:lnSpc>
                <a:spcPct val="100000"/>
              </a:lnSpc>
              <a:defRPr/>
            </a:lvl2pPr>
            <a:lvl3pPr marL="690563" indent="-233363">
              <a:lnSpc>
                <a:spcPct val="100000"/>
              </a:lnSpc>
              <a:defRPr/>
            </a:lvl3pPr>
            <a:lvl4pPr marL="914400" indent="-223838">
              <a:lnSpc>
                <a:spcPct val="100000"/>
              </a:lnSpc>
              <a:defRPr/>
            </a:lvl4pPr>
            <a:lvl5pPr marL="1147763" indent="-233363"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8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BA8E-831D-4B56-A834-1FC5E9FAF20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28AC-A41F-4840-AF51-FFB3F9777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77D-F674-49AD-9F76-032529A38C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8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48A-354F-497E-B2BD-A395F1951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8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4CEA-8ED3-409B-896E-275272A627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171071-F97E-4E89-9965-400FA4F73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6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30BD-0AAE-4092-A7F0-E835135DBE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6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97A288-42AB-48D5-B3E6-39B14A7926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5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CSS/Introduction_to_CSS/Cascade_and_inheritan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Referenc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110249/wildcard-in-css-for-classes" TargetMode="External"/><Relationship Id="rId2" Type="http://schemas.openxmlformats.org/officeDocument/2006/relationships/hyperlink" Target="https://www.w3.org/TR/css3-selectors/#attribute-substring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multiple-class-id-selecto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in.put.com/HTMLPrimer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xpin.com/studio/blog/best-practices-examples-of-excellent-responsive-desig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/CSS_layout/Flexbox" TargetMode="External"/><Relationship Id="rId2" Type="http://schemas.openxmlformats.org/officeDocument/2006/relationships/hyperlink" Target="https://developer.mozilla.org/en-US/docs/Learn/CSS/CSS_layout/Introduc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hawncalvert/html-csspresent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M6225/HTML-CSS-Introdu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ISM 6225</a:t>
            </a:r>
            <a:br>
              <a:rPr lang="en-US" dirty="0"/>
            </a:br>
            <a:r>
              <a:rPr lang="en-US" sz="7300" dirty="0"/>
              <a:t>Distributed Information Systems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HTML</a:t>
            </a:r>
            <a:r>
              <a:rPr lang="en-US" dirty="0"/>
              <a:t>, CSS, JavaScript files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content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elements typically have content</a:t>
            </a:r>
          </a:p>
          <a:p>
            <a:pPr lvl="1"/>
            <a:r>
              <a:rPr lang="en-US" dirty="0"/>
              <a:t>And optionally, can have attributes</a:t>
            </a:r>
          </a:p>
          <a:p>
            <a:pPr lvl="2"/>
            <a:r>
              <a:rPr lang="en-US" dirty="0"/>
              <a:t>To specify additional information</a:t>
            </a:r>
          </a:p>
          <a:p>
            <a:pPr lvl="3"/>
            <a:r>
              <a:rPr lang="en-US" dirty="0"/>
              <a:t>Commonly id or class</a:t>
            </a:r>
          </a:p>
          <a:p>
            <a:pPr lvl="4"/>
            <a:r>
              <a:rPr lang="en-US" dirty="0"/>
              <a:t>Used in JavaScript or </a:t>
            </a:r>
            <a:r>
              <a:rPr lang="en-US" dirty="0" err="1"/>
              <a:t>css</a:t>
            </a:r>
            <a:endParaRPr lang="en-US" dirty="0"/>
          </a:p>
          <a:p>
            <a:pPr lvl="1"/>
            <a:r>
              <a:rPr lang="en-US" dirty="0"/>
              <a:t>E.g. </a:t>
            </a:r>
          </a:p>
          <a:p>
            <a:pPr marL="233362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leftNav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block"&gt;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Menu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  <a:p>
            <a:pPr lvl="2"/>
            <a:r>
              <a:rPr lang="en-US" dirty="0"/>
              <a:t>The content of this div element is “Menu”</a:t>
            </a:r>
          </a:p>
          <a:p>
            <a:pPr lvl="3"/>
            <a:r>
              <a:rPr lang="en-US" dirty="0"/>
              <a:t>This content will be rendered on the page</a:t>
            </a:r>
          </a:p>
          <a:p>
            <a:pPr lvl="2"/>
            <a:r>
              <a:rPr lang="en-US" dirty="0"/>
              <a:t>The element has two attributes</a:t>
            </a:r>
          </a:p>
          <a:p>
            <a:pPr lvl="3"/>
            <a:r>
              <a:rPr lang="en-US" dirty="0"/>
              <a:t>The class attribute is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leftnav</a:t>
            </a:r>
            <a:r>
              <a:rPr lang="en-US" dirty="0"/>
              <a:t>, typically for use with CSS stylesheets</a:t>
            </a:r>
          </a:p>
          <a:p>
            <a:pPr lvl="3"/>
            <a:r>
              <a:rPr lang="en-US" dirty="0"/>
              <a:t>The style attribute specifies that the element should be displayed as a block</a:t>
            </a:r>
          </a:p>
          <a:p>
            <a:pPr lvl="4"/>
            <a:r>
              <a:rPr lang="en-US" dirty="0"/>
              <a:t>Not a good example, since style should be specified in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  <a:p>
            <a:pPr lvl="1"/>
            <a:r>
              <a:rPr lang="en-US" dirty="0"/>
              <a:t>Styles: Define how html page content should look</a:t>
            </a:r>
          </a:p>
          <a:p>
            <a:pPr lvl="1"/>
            <a:r>
              <a:rPr lang="en-US" dirty="0"/>
              <a:t>Sheets: Individual </a:t>
            </a:r>
            <a:r>
              <a:rPr lang="en-US" dirty="0" err="1"/>
              <a:t>css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Cascading: CSS rules cascade, i.e. the order of the rules matter</a:t>
            </a:r>
          </a:p>
          <a:p>
            <a:pPr lvl="2"/>
            <a:r>
              <a:rPr lang="en-US" dirty="0">
                <a:hlinkClick r:id="rId2"/>
              </a:rPr>
              <a:t>https://developer.mozilla.org/en-US/docs/Learn/CSS/Introduction_to_CSS/Cascade_and_inheritance</a:t>
            </a:r>
            <a:endParaRPr lang="en-US" dirty="0"/>
          </a:p>
          <a:p>
            <a:pPr lvl="2"/>
            <a:r>
              <a:rPr lang="en-US" dirty="0"/>
              <a:t>In descending priority (highest first)</a:t>
            </a:r>
          </a:p>
          <a:p>
            <a:pPr marL="1023937" lvl="3" indent="-342900">
              <a:buFont typeface="+mj-lt"/>
              <a:buAutoNum type="arabicPeriod"/>
            </a:pPr>
            <a:r>
              <a:rPr lang="en-US" dirty="0"/>
              <a:t>Importance: prevails over all other rules, unless overruled by another !important tag</a:t>
            </a:r>
          </a:p>
          <a:p>
            <a:pPr marL="1023937" lvl="3" indent="-342900">
              <a:buFont typeface="+mj-lt"/>
              <a:buAutoNum type="arabicPeriod"/>
            </a:pPr>
            <a:r>
              <a:rPr lang="en-US" dirty="0"/>
              <a:t>Specificity: selectors that can match fewer elements have higher priority</a:t>
            </a:r>
          </a:p>
          <a:p>
            <a:pPr marL="1023937" lvl="3" indent="-342900">
              <a:buFont typeface="+mj-lt"/>
              <a:buAutoNum type="arabicPeriod"/>
            </a:pPr>
            <a:r>
              <a:rPr lang="en-US" dirty="0"/>
              <a:t>Source order:</a:t>
            </a:r>
          </a:p>
          <a:p>
            <a:pPr marL="1257300" lvl="4" indent="-342900">
              <a:buFont typeface="+mj-lt"/>
              <a:buAutoNum type="arabicPeriod"/>
            </a:pPr>
            <a:r>
              <a:rPr lang="en-US" dirty="0"/>
              <a:t>Later rules in a file over-ride earlier rules in the same file</a:t>
            </a:r>
          </a:p>
          <a:p>
            <a:pPr marL="1257300" lvl="4" indent="-342900">
              <a:buFont typeface="+mj-lt"/>
              <a:buAutoNum type="arabicPeriod"/>
            </a:pPr>
            <a:r>
              <a:rPr lang="en-US" dirty="0"/>
              <a:t>Author (developer) rules override user-agent (browser default)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rules can also inherit to simplify development</a:t>
            </a:r>
          </a:p>
          <a:p>
            <a:pPr lvl="1"/>
            <a:r>
              <a:rPr lang="en-US" dirty="0">
                <a:hlinkClick r:id="rId2"/>
              </a:rPr>
              <a:t>https://developer.mozilla.org/en-US/docs/Web/CSS/Reference</a:t>
            </a:r>
            <a:endParaRPr lang="en-US" dirty="0"/>
          </a:p>
          <a:p>
            <a:r>
              <a:rPr lang="en-US" dirty="0"/>
              <a:t>Font rules are typically inherited by all elements in a container</a:t>
            </a:r>
          </a:p>
          <a:p>
            <a:r>
              <a:rPr lang="en-US" dirty="0"/>
              <a:t>Spacing rules are typically not inherited by elements in a container</a:t>
            </a:r>
          </a:p>
          <a:p>
            <a:endParaRPr lang="en-US" dirty="0"/>
          </a:p>
          <a:p>
            <a:r>
              <a:rPr lang="en-US" dirty="0"/>
              <a:t>Thus, the final appearance of an element depends upon</a:t>
            </a:r>
          </a:p>
          <a:p>
            <a:pPr lvl="1"/>
            <a:r>
              <a:rPr lang="en-US" dirty="0"/>
              <a:t>Cascading rules and</a:t>
            </a:r>
          </a:p>
          <a:p>
            <a:pPr lvl="1"/>
            <a:r>
              <a:rPr lang="en-US" dirty="0"/>
              <a:t>Inheritance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8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Style definitions are written as CSS rules</a:t>
            </a:r>
          </a:p>
          <a:p>
            <a:pPr lvl="1"/>
            <a:r>
              <a:rPr lang="en-US" dirty="0"/>
              <a:t>Syntax for each rule is:</a:t>
            </a:r>
          </a:p>
          <a:p>
            <a:pPr lvl="1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;]… }</a:t>
            </a:r>
          </a:p>
          <a:p>
            <a:pPr lvl="1"/>
            <a:r>
              <a:rPr lang="en-US" dirty="0"/>
              <a:t>E.g.</a:t>
            </a:r>
          </a:p>
          <a:p>
            <a:pPr marL="457200" lvl="2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maroon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Selectors may be simple element names</a:t>
            </a:r>
          </a:p>
          <a:p>
            <a:pPr lvl="1"/>
            <a:r>
              <a:rPr lang="en-US" dirty="0"/>
              <a:t>Style applies to all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css</a:t>
            </a:r>
            <a:r>
              <a:rPr lang="en-US" dirty="0"/>
              <a:t> – inline (Ex3)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maroon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16px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dotted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63" y="1845734"/>
            <a:ext cx="1828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8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CSS is not scalable</a:t>
            </a:r>
          </a:p>
          <a:p>
            <a:pPr lvl="1"/>
            <a:r>
              <a:rPr lang="en-US" dirty="0"/>
              <a:t>Needs to be repeated in every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Hence, CSS (and JavaScript) is saved as external files</a:t>
            </a:r>
          </a:p>
          <a:p>
            <a:pPr lvl="1"/>
            <a:r>
              <a:rPr lang="en-US" dirty="0"/>
              <a:t>And referred to using the link tag in the page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linking (Ex4)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="text/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="l1-ex4-css-linked.css"&gt;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600" dirty="0"/>
              <a:t>l1-ex4-css-linked.css (saved in same folder as html file)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maroon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16px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dotted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63" y="2743200"/>
            <a:ext cx="1828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6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rules –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rules may be more specific</a:t>
            </a:r>
          </a:p>
          <a:p>
            <a:pPr lvl="1"/>
            <a:r>
              <a:rPr lang="en-US" dirty="0"/>
              <a:t>Style applies to matching elements</a:t>
            </a:r>
          </a:p>
          <a:p>
            <a:pPr lvl="2"/>
            <a:r>
              <a:rPr lang="en-US" dirty="0"/>
              <a:t>Selectors (Ex5)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="ex1"&gt;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="test1"&gt;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div#ex1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.test1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font-style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italic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847172"/>
            <a:ext cx="16002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38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rules – 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selectors support wildcards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https://www.w3.org/TR/css3-selectors/#attribute-substrings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https://stackoverflow.com/questions/5110249/wildcard-in-css-for-classes</a:t>
            </a:r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marL="681037" lvl="3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div[class^="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tocolor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-"]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div[class*="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tocolor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-"]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681037" lvl="3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681037" lvl="3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  <a:p>
            <a:pPr lvl="3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div[class^="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tocolor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-"]</a:t>
            </a:r>
          </a:p>
          <a:p>
            <a:pPr lvl="4"/>
            <a:r>
              <a:rPr lang="en-US" dirty="0"/>
              <a:t>Any div with a class name starting with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tocolor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-</a:t>
            </a:r>
          </a:p>
          <a:p>
            <a:pPr lvl="3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div[class*="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tocolor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-"]</a:t>
            </a:r>
          </a:p>
          <a:p>
            <a:pPr lvl="4"/>
            <a:r>
              <a:rPr lang="en-US" dirty="0"/>
              <a:t>Any div with a class name that includes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tocolor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 (with a preceding space)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09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rules – specifics vs </a:t>
            </a:r>
            <a:r>
              <a:rPr lang="en-US" dirty="0" err="1"/>
              <a:t>descendents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https://css-tricks.com/multiple-class-id-selectors/</a:t>
            </a:r>
            <a:endParaRPr lang="en-US" dirty="0"/>
          </a:p>
          <a:p>
            <a:endParaRPr lang="en-US" dirty="0"/>
          </a:p>
          <a:p>
            <a:r>
              <a:rPr lang="en-US" dirty="0"/>
              <a:t>Specific</a:t>
            </a:r>
          </a:p>
          <a:p>
            <a:pPr lvl="1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header.callout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</a:p>
          <a:p>
            <a:pPr lvl="1"/>
            <a:r>
              <a:rPr lang="en-US" dirty="0"/>
              <a:t>Applies to elements with id header AND class callout</a:t>
            </a:r>
          </a:p>
          <a:p>
            <a:r>
              <a:rPr lang="en-US" dirty="0"/>
              <a:t>Descendent</a:t>
            </a:r>
          </a:p>
          <a:p>
            <a:pPr lvl="1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.callout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</a:p>
          <a:p>
            <a:pPr lvl="1"/>
            <a:r>
              <a:rPr lang="en-US" dirty="0"/>
              <a:t>Applies to elements with class callout that are descendants of element with id header</a:t>
            </a:r>
          </a:p>
          <a:p>
            <a:endParaRPr lang="en-US" dirty="0"/>
          </a:p>
          <a:p>
            <a:r>
              <a:rPr lang="en-US" dirty="0"/>
              <a:t>A space can make a significant difference in the style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3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HTML, CSS, JavaScript (files)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564466"/>
          </a:xfrm>
        </p:spPr>
        <p:txBody>
          <a:bodyPr/>
          <a:lstStyle/>
          <a:p>
            <a:r>
              <a:rPr lang="en-US" dirty="0"/>
              <a:t>All web browsers render html</a:t>
            </a:r>
          </a:p>
          <a:p>
            <a:pPr lvl="1"/>
            <a:r>
              <a:rPr lang="en-US" dirty="0"/>
              <a:t>Hence, all web applications render html</a:t>
            </a:r>
          </a:p>
          <a:p>
            <a:pPr lvl="2"/>
            <a:r>
              <a:rPr lang="en-US" dirty="0"/>
              <a:t>A quick intro to html and </a:t>
            </a:r>
            <a:r>
              <a:rPr lang="en-US" dirty="0" err="1"/>
              <a:t>css</a:t>
            </a:r>
            <a:r>
              <a:rPr lang="en-US" dirty="0"/>
              <a:t> follows</a:t>
            </a:r>
          </a:p>
          <a:p>
            <a:pPr lvl="3"/>
            <a:r>
              <a:rPr lang="en-US" dirty="0"/>
              <a:t>Based on Shawn Calvert tutorial</a:t>
            </a:r>
          </a:p>
          <a:p>
            <a:endParaRPr lang="en-US" dirty="0"/>
          </a:p>
          <a:p>
            <a:r>
              <a:rPr lang="en-US" dirty="0"/>
              <a:t>Essential piece of internet history</a:t>
            </a:r>
          </a:p>
          <a:p>
            <a:pPr lvl="1"/>
            <a:r>
              <a:rPr lang="en-US" dirty="0"/>
              <a:t>NCSA – A beginner’s guide to html</a:t>
            </a:r>
          </a:p>
          <a:p>
            <a:pPr lvl="2"/>
            <a:r>
              <a:rPr lang="en-US" dirty="0">
                <a:hlinkClick r:id="rId2"/>
              </a:rPr>
              <a:t>http://main.put.com/HTMLPrimer.html</a:t>
            </a:r>
            <a:r>
              <a:rPr lang="en-US" dirty="0"/>
              <a:t> (accessed Feb 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8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6240753" cy="4023360"/>
          </a:xfrm>
        </p:spPr>
        <p:txBody>
          <a:bodyPr>
            <a:normAutofit/>
          </a:bodyPr>
          <a:lstStyle/>
          <a:p>
            <a:r>
              <a:rPr lang="en-US" dirty="0"/>
              <a:t>The introduction of mobile devices added challenges to web pages</a:t>
            </a:r>
          </a:p>
          <a:p>
            <a:pPr lvl="1"/>
            <a:r>
              <a:rPr lang="en-US" dirty="0"/>
              <a:t>Small screens not suitable for traditional 1200px-wide pages</a:t>
            </a:r>
          </a:p>
          <a:p>
            <a:r>
              <a:rPr lang="en-US" dirty="0"/>
              <a:t>Responsive sites use html and CSS to be appropriately usable on all devices</a:t>
            </a:r>
          </a:p>
          <a:p>
            <a:r>
              <a:rPr lang="en-US" dirty="0"/>
              <a:t>Viewport</a:t>
            </a:r>
          </a:p>
          <a:p>
            <a:pPr marL="233362" lvl="1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="viewport"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="width=device-width, initial-scale=1.0"&gt;</a:t>
            </a:r>
          </a:p>
          <a:p>
            <a:r>
              <a:rPr lang="en-US" dirty="0"/>
              <a:t>Media queries</a:t>
            </a:r>
          </a:p>
          <a:p>
            <a:pPr lvl="1"/>
            <a:r>
              <a:rPr lang="en-US" dirty="0"/>
              <a:t>Applies CSS rules only when certain conditions are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354" y="2286000"/>
            <a:ext cx="1790952" cy="1001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54" y="4025502"/>
            <a:ext cx="1784235" cy="11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(Ex6)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@media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screen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600px)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For mobile phones*/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leftMenu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rightMenu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mainBody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@media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screen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600px)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768px)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For tablets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leftMenu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rightMenu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mainBody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80%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@media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screen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912px)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For desktops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leftMenu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26%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mainBody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rightMenu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24%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7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(Ex6)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>
                <a:hlinkClick r:id="rId2"/>
              </a:rPr>
              <a:t>https://www.uxpin.com/studio/blog/best-practices-examples-of-excellent-responsive-design/</a:t>
            </a:r>
            <a:endParaRPr lang="en-US" dirty="0"/>
          </a:p>
          <a:p>
            <a:pPr lvl="1"/>
            <a:endParaRPr lang="en-US"/>
          </a:p>
          <a:p>
            <a:pPr lvl="1"/>
            <a:r>
              <a:rPr lang="en-US" dirty="0"/>
              <a:t>Design for mobile first</a:t>
            </a:r>
          </a:p>
          <a:p>
            <a:pPr lvl="2"/>
            <a:r>
              <a:rPr lang="en-US" dirty="0"/>
              <a:t>Helps prioritize important content</a:t>
            </a:r>
          </a:p>
          <a:p>
            <a:pPr lvl="1"/>
            <a:r>
              <a:rPr lang="en-US" dirty="0"/>
              <a:t>Avoid fixed widths</a:t>
            </a:r>
          </a:p>
          <a:p>
            <a:pPr lvl="1"/>
            <a:r>
              <a:rPr lang="en-US" dirty="0"/>
              <a:t>Select appropriate breakpoints</a:t>
            </a:r>
          </a:p>
          <a:p>
            <a:pPr lvl="1"/>
            <a:r>
              <a:rPr lang="en-US" dirty="0"/>
              <a:t>Large clickable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1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7117-000B-CBFC-211F-BB1EBF58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EA3B-E739-910E-6067-ADC17CD6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resource (used as basis for this content)</a:t>
            </a:r>
          </a:p>
          <a:p>
            <a:pPr lvl="1"/>
            <a:r>
              <a:rPr lang="en-US" sz="1400" dirty="0">
                <a:hlinkClick r:id="rId2"/>
              </a:rPr>
              <a:t>https://developer.mozilla.org/en-US/docs/Learn/CSS/CSS_layout/Introduction</a:t>
            </a:r>
            <a:endParaRPr lang="en-US" sz="1400" dirty="0"/>
          </a:p>
          <a:p>
            <a:pPr lvl="1"/>
            <a:r>
              <a:rPr lang="en-US" dirty="0"/>
              <a:t>Flexbox</a:t>
            </a:r>
          </a:p>
          <a:p>
            <a:pPr lvl="2"/>
            <a:r>
              <a:rPr lang="en-US" dirty="0">
                <a:hlinkClick r:id="rId3"/>
              </a:rPr>
              <a:t>https://developer.mozilla.org/en-US/docs/Learn/CSS/CSS_layout/Flexbox</a:t>
            </a:r>
            <a:endParaRPr lang="en-US" dirty="0"/>
          </a:p>
          <a:p>
            <a:r>
              <a:rPr lang="en-US" dirty="0"/>
              <a:t>Display: block/ inline</a:t>
            </a:r>
          </a:p>
          <a:p>
            <a:pPr lvl="1"/>
            <a:r>
              <a:rPr lang="en-US" dirty="0"/>
              <a:t>Several elements are block elements by default</a:t>
            </a:r>
          </a:p>
          <a:p>
            <a:pPr lvl="2"/>
            <a:r>
              <a:rPr lang="en-US" dirty="0"/>
              <a:t>E.g. div, li</a:t>
            </a:r>
          </a:p>
          <a:p>
            <a:r>
              <a:rPr lang="en-US" dirty="0"/>
              <a:t>Display: flex</a:t>
            </a:r>
          </a:p>
          <a:p>
            <a:pPr lvl="1"/>
            <a:r>
              <a:rPr lang="en-US" dirty="0"/>
              <a:t>Applies to child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0BE67-29B4-8C93-9B10-7226427F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00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USF public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821266"/>
          </a:xfrm>
        </p:spPr>
        <p:txBody>
          <a:bodyPr/>
          <a:lstStyle/>
          <a:p>
            <a:r>
              <a:rPr lang="en-US" dirty="0"/>
              <a:t>Everyone at USF has a public web page</a:t>
            </a:r>
          </a:p>
          <a:p>
            <a:pPr lvl="1"/>
            <a:r>
              <a:rPr lang="en-US" dirty="0"/>
              <a:t>Accessible at http://myweb.usf.edu/~&lt;netid&gt;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589" y="2628900"/>
            <a:ext cx="5824336" cy="36195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596727"/>
            <a:ext cx="2148842" cy="37278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33363" indent="-2333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3838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90563" indent="-233363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3838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7763" indent="-233363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WinSCP</a:t>
            </a:r>
            <a:r>
              <a:rPr lang="en-US" dirty="0"/>
              <a:t> is my preferred client</a:t>
            </a:r>
          </a:p>
          <a:p>
            <a:pPr lvl="1"/>
            <a:r>
              <a:rPr lang="en-US" dirty="0"/>
              <a:t>Use screenshot as reference</a:t>
            </a:r>
          </a:p>
          <a:p>
            <a:pPr lvl="2"/>
            <a:r>
              <a:rPr lang="en-US" dirty="0"/>
              <a:t>Use your USF login credentials</a:t>
            </a:r>
          </a:p>
          <a:p>
            <a:pPr lvl="2"/>
            <a:r>
              <a:rPr lang="en-US" dirty="0"/>
              <a:t>Populate content in your </a:t>
            </a:r>
            <a:r>
              <a:rPr lang="en-US" dirty="0" err="1"/>
              <a:t>public_html</a:t>
            </a:r>
            <a:r>
              <a:rPr lang="en-US" dirty="0"/>
              <a:t> folder</a:t>
            </a:r>
          </a:p>
          <a:p>
            <a:pPr lvl="2"/>
            <a:r>
              <a:rPr lang="en-US" dirty="0"/>
              <a:t>And view it as your public page</a:t>
            </a:r>
          </a:p>
        </p:txBody>
      </p:sp>
    </p:spTree>
    <p:extLst>
      <p:ext uri="{BB962C8B-B14F-4D97-AF65-F5344CB8AC3E}">
        <p14:creationId xmlns:p14="http://schemas.microsoft.com/office/powerpoint/2010/main" val="3483706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HTML, CSS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your dream employer’s home page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Build a responsive web page that replicates the 5 most visible (or easy to replicate) elements of the organization’s home page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the site responsive to at least</a:t>
            </a:r>
          </a:p>
          <a:p>
            <a:pPr lvl="2"/>
            <a:r>
              <a:rPr lang="en-US" dirty="0"/>
              <a:t>1 mobile viewport (portrait mode)</a:t>
            </a:r>
          </a:p>
          <a:p>
            <a:pPr lvl="2"/>
            <a:r>
              <a:rPr lang="en-US" dirty="0"/>
              <a:t>1 tablet viewport (landscape mode)</a:t>
            </a:r>
          </a:p>
          <a:p>
            <a:pPr lvl="2"/>
            <a:r>
              <a:rPr lang="en-US" dirty="0"/>
              <a:t>1 desktop</a:t>
            </a:r>
          </a:p>
          <a:p>
            <a:r>
              <a:rPr lang="en-US" dirty="0"/>
              <a:t>Upload the page to </a:t>
            </a:r>
            <a:r>
              <a:rPr lang="en-US" dirty="0" err="1"/>
              <a:t>myweb</a:t>
            </a:r>
            <a:endParaRPr lang="en-US" dirty="0"/>
          </a:p>
          <a:p>
            <a:r>
              <a:rPr lang="en-US" dirty="0"/>
              <a:t>Submit the URL to </a:t>
            </a:r>
            <a:r>
              <a:rPr lang="en-US"/>
              <a:t>the page on Canvas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96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https://www.slideshare.net/shawncalvert/html-csspresentation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W3 Schools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HTML, CSS, JavaScript (files)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821266"/>
          </a:xfrm>
        </p:spPr>
        <p:txBody>
          <a:bodyPr/>
          <a:lstStyle/>
          <a:p>
            <a:r>
              <a:rPr lang="en-US" dirty="0"/>
              <a:t>Web pages may be seen as having three aspects that make them useful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11241"/>
              </p:ext>
            </p:extLst>
          </p:nvPr>
        </p:nvGraphicFramePr>
        <p:xfrm>
          <a:off x="822959" y="3128010"/>
          <a:ext cx="7543801" cy="251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1990, Tim Berners</a:t>
                      </a:r>
                      <a:r>
                        <a:rPr lang="en-US" baseline="0" dirty="0"/>
                        <a:t> Lee, CERN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 hierarchy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Hakon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Wium</a:t>
                      </a:r>
                      <a:r>
                        <a:rPr lang="en-US" dirty="0"/>
                        <a:t> Lie,</a:t>
                      </a:r>
                      <a:r>
                        <a:rPr lang="en-US" baseline="0" dirty="0"/>
                        <a:t> Opera, 1996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Layout,</a:t>
                      </a:r>
                      <a:r>
                        <a:rPr lang="en-US" baseline="0" dirty="0"/>
                        <a:t> images, resizing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/>
                        <a:t>Interactivity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Brendan </a:t>
                      </a:r>
                      <a:r>
                        <a:rPr lang="en-US" dirty="0" err="1"/>
                        <a:t>Eich</a:t>
                      </a:r>
                      <a:r>
                        <a:rPr lang="en-US" dirty="0"/>
                        <a:t>, Netscape,</a:t>
                      </a:r>
                      <a:r>
                        <a:rPr lang="en-US" baseline="0" dirty="0"/>
                        <a:t> 1995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  <a:r>
                        <a:rPr lang="en-US" baseline="0" dirty="0"/>
                        <a:t> click, change, form submission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93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available at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https://github.com/ISM6225/HTML-CSS-Introduction</a:t>
            </a:r>
            <a:endParaRPr lang="en-US" dirty="0"/>
          </a:p>
          <a:p>
            <a:pPr lvl="1"/>
            <a:r>
              <a:rPr lang="en-US" dirty="0"/>
              <a:t>Connect Visual Studio to </a:t>
            </a:r>
            <a:r>
              <a:rPr lang="en-US" dirty="0" err="1"/>
              <a:t>Github</a:t>
            </a:r>
            <a:r>
              <a:rPr lang="en-US" dirty="0"/>
              <a:t> (log into </a:t>
            </a:r>
            <a:r>
              <a:rPr lang="en-US" dirty="0" err="1"/>
              <a:t>Github</a:t>
            </a:r>
            <a:r>
              <a:rPr lang="en-US" dirty="0"/>
              <a:t> in Team Explorer)</a:t>
            </a:r>
          </a:p>
          <a:p>
            <a:pPr lvl="1"/>
            <a:r>
              <a:rPr lang="en-US" dirty="0"/>
              <a:t>Fork the project in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Open in Visual Studio</a:t>
            </a:r>
          </a:p>
          <a:p>
            <a:pPr lvl="1"/>
            <a:r>
              <a:rPr lang="en-US" dirty="0"/>
              <a:t>Clone the project</a:t>
            </a:r>
          </a:p>
          <a:p>
            <a:pPr lvl="1"/>
            <a:endParaRPr lang="en-US" dirty="0"/>
          </a:p>
          <a:p>
            <a:r>
              <a:rPr lang="en-US" dirty="0"/>
              <a:t>This is a simple set of files, so there is no solution file</a:t>
            </a:r>
          </a:p>
          <a:p>
            <a:r>
              <a:rPr lang="en-US" dirty="0"/>
              <a:t>URL also in module on Canvas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5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8880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Combines two features:</a:t>
            </a:r>
          </a:p>
          <a:p>
            <a:pPr lvl="1"/>
            <a:r>
              <a:rPr lang="en-US" dirty="0"/>
              <a:t>Hypertext: Links to other pages</a:t>
            </a:r>
          </a:p>
          <a:p>
            <a:pPr lvl="1"/>
            <a:r>
              <a:rPr lang="en-US" dirty="0"/>
              <a:t>Markup language: Content labeling for rendering</a:t>
            </a:r>
          </a:p>
          <a:p>
            <a:pPr lvl="2"/>
            <a:r>
              <a:rPr lang="en-US" dirty="0"/>
              <a:t>increasingly used to indicate meaning and relationship to other content on the page</a:t>
            </a:r>
          </a:p>
          <a:p>
            <a:pPr lvl="3"/>
            <a:r>
              <a:rPr lang="en-US" dirty="0"/>
              <a:t>Semantics</a:t>
            </a:r>
          </a:p>
          <a:p>
            <a:r>
              <a:rPr lang="en-US" dirty="0"/>
              <a:t>Text rendered in browser without markup (Ex1 file)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38" y="3639625"/>
            <a:ext cx="6492241" cy="26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4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354666"/>
          </a:xfrm>
        </p:spPr>
        <p:txBody>
          <a:bodyPr/>
          <a:lstStyle/>
          <a:p>
            <a:r>
              <a:rPr lang="en-US" dirty="0"/>
              <a:t>Text rendered with basic markup (Ex2 file)</a:t>
            </a:r>
          </a:p>
          <a:p>
            <a:pPr lvl="1"/>
            <a:r>
              <a:rPr lang="en-US" dirty="0"/>
              <a:t>Browsers have built-in display styles for basic markup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79" y="2971800"/>
            <a:ext cx="7223759" cy="32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5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basic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&lt;!-- Comment: non printable content --&gt;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&lt;!-- Comment: printable page content--&gt;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4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page elements are viewed as being related to each other as part of one big family</a:t>
            </a:r>
          </a:p>
          <a:p>
            <a:pPr lvl="1"/>
            <a:r>
              <a:rPr lang="en-US" dirty="0"/>
              <a:t>Used extensively in JavaScript and JQuery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sibling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child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sibling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child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9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  <a:p>
            <a:pPr lvl="1"/>
            <a:r>
              <a:rPr lang="en-US" dirty="0"/>
              <a:t>Html, head, body</a:t>
            </a:r>
          </a:p>
          <a:p>
            <a:r>
              <a:rPr lang="en-US" dirty="0"/>
              <a:t>Head</a:t>
            </a:r>
          </a:p>
          <a:p>
            <a:pPr lvl="1"/>
            <a:r>
              <a:rPr lang="en-US" dirty="0"/>
              <a:t>link, title, meta (popular with earlier search engines)</a:t>
            </a:r>
          </a:p>
          <a:p>
            <a:r>
              <a:rPr lang="en-US" dirty="0"/>
              <a:t>Body</a:t>
            </a:r>
          </a:p>
          <a:p>
            <a:pPr lvl="1"/>
            <a:r>
              <a:rPr lang="en-US" dirty="0"/>
              <a:t>h1 – h6, p, </a:t>
            </a:r>
            <a:r>
              <a:rPr lang="en-US" dirty="0" err="1"/>
              <a:t>br</a:t>
            </a:r>
            <a:r>
              <a:rPr lang="en-US" dirty="0"/>
              <a:t>, div, a, </a:t>
            </a:r>
            <a:r>
              <a:rPr lang="en-US" dirty="0" err="1"/>
              <a:t>img</a:t>
            </a:r>
            <a:r>
              <a:rPr lang="en-US" dirty="0"/>
              <a:t>, </a:t>
            </a:r>
            <a:r>
              <a:rPr lang="en-US" dirty="0" err="1"/>
              <a:t>ul</a:t>
            </a:r>
            <a:r>
              <a:rPr lang="en-US" dirty="0"/>
              <a:t>, </a:t>
            </a:r>
            <a:r>
              <a:rPr lang="en-US" dirty="0" err="1"/>
              <a:t>ol</a:t>
            </a:r>
            <a:r>
              <a:rPr lang="en-US" dirty="0"/>
              <a:t>, 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09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20675</TotalTime>
  <Words>1617</Words>
  <Application>Microsoft Office PowerPoint</Application>
  <PresentationFormat>On-screen Show (4:3)</PresentationFormat>
  <Paragraphs>289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Retrospect</vt:lpstr>
      <vt:lpstr>ISM 6225 Distributed Information Systems</vt:lpstr>
      <vt:lpstr>HTML, CSS, JavaScript (files)</vt:lpstr>
      <vt:lpstr>HTML, CSS, JavaScript (files)</vt:lpstr>
      <vt:lpstr>Getting the files</vt:lpstr>
      <vt:lpstr>HTML</vt:lpstr>
      <vt:lpstr>HTML (contd.)</vt:lpstr>
      <vt:lpstr>HTML page basic structure</vt:lpstr>
      <vt:lpstr>HTML element relationships</vt:lpstr>
      <vt:lpstr>Key html elements</vt:lpstr>
      <vt:lpstr>Html element content and attributes</vt:lpstr>
      <vt:lpstr>CSS</vt:lpstr>
      <vt:lpstr>CSS inheritance</vt:lpstr>
      <vt:lpstr>CSS rules</vt:lpstr>
      <vt:lpstr>Using css – inline (Ex3)</vt:lpstr>
      <vt:lpstr>CSS usage</vt:lpstr>
      <vt:lpstr>CSS linking (Ex4)</vt:lpstr>
      <vt:lpstr>CSS rules – (contd.)</vt:lpstr>
      <vt:lpstr>CSS rules – wildcards</vt:lpstr>
      <vt:lpstr>CSS rules – specifics vs descendents</vt:lpstr>
      <vt:lpstr>Responsive sites</vt:lpstr>
      <vt:lpstr>Media queries (Ex6)</vt:lpstr>
      <vt:lpstr>Media queries (Ex6)</vt:lpstr>
      <vt:lpstr>Layouts</vt:lpstr>
      <vt:lpstr>USF public web pages</vt:lpstr>
      <vt:lpstr>HTML, CSS 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magrawal</dc:creator>
  <cp:lastModifiedBy>Manish Agrawal</cp:lastModifiedBy>
  <cp:revision>341</cp:revision>
  <dcterms:created xsi:type="dcterms:W3CDTF">2007-03-28T19:59:50Z</dcterms:created>
  <dcterms:modified xsi:type="dcterms:W3CDTF">2022-09-13T13:55:42Z</dcterms:modified>
</cp:coreProperties>
</file>