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82A82D-6AA7-4235-A1DE-61A013068B43}"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78FBE-CD84-46F3-98B8-DE0C7837B496}" type="slidenum">
              <a:rPr lang="en-US" smtClean="0"/>
              <a:t>‹#›</a:t>
            </a:fld>
            <a:endParaRPr lang="en-US"/>
          </a:p>
        </p:txBody>
      </p:sp>
    </p:spTree>
    <p:extLst>
      <p:ext uri="{BB962C8B-B14F-4D97-AF65-F5344CB8AC3E}">
        <p14:creationId xmlns:p14="http://schemas.microsoft.com/office/powerpoint/2010/main" val="48025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82A82D-6AA7-4235-A1DE-61A013068B43}"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78FBE-CD84-46F3-98B8-DE0C7837B496}" type="slidenum">
              <a:rPr lang="en-US" smtClean="0"/>
              <a:t>‹#›</a:t>
            </a:fld>
            <a:endParaRPr lang="en-US"/>
          </a:p>
        </p:txBody>
      </p:sp>
    </p:spTree>
    <p:extLst>
      <p:ext uri="{BB962C8B-B14F-4D97-AF65-F5344CB8AC3E}">
        <p14:creationId xmlns:p14="http://schemas.microsoft.com/office/powerpoint/2010/main" val="3629686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82A82D-6AA7-4235-A1DE-61A013068B43}"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78FBE-CD84-46F3-98B8-DE0C7837B496}" type="slidenum">
              <a:rPr lang="en-US" smtClean="0"/>
              <a:t>‹#›</a:t>
            </a:fld>
            <a:endParaRPr lang="en-US"/>
          </a:p>
        </p:txBody>
      </p:sp>
    </p:spTree>
    <p:extLst>
      <p:ext uri="{BB962C8B-B14F-4D97-AF65-F5344CB8AC3E}">
        <p14:creationId xmlns:p14="http://schemas.microsoft.com/office/powerpoint/2010/main" val="73062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82A82D-6AA7-4235-A1DE-61A013068B43}"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78FBE-CD84-46F3-98B8-DE0C7837B496}" type="slidenum">
              <a:rPr lang="en-US" smtClean="0"/>
              <a:t>‹#›</a:t>
            </a:fld>
            <a:endParaRPr lang="en-US"/>
          </a:p>
        </p:txBody>
      </p:sp>
    </p:spTree>
    <p:extLst>
      <p:ext uri="{BB962C8B-B14F-4D97-AF65-F5344CB8AC3E}">
        <p14:creationId xmlns:p14="http://schemas.microsoft.com/office/powerpoint/2010/main" val="185385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2A82D-6AA7-4235-A1DE-61A013068B43}" type="datetimeFigureOut">
              <a:rPr lang="en-US" smtClean="0"/>
              <a:t>10/2/2016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78FBE-CD84-46F3-98B8-DE0C7837B496}" type="slidenum">
              <a:rPr lang="en-US" smtClean="0"/>
              <a:t>‹#›</a:t>
            </a:fld>
            <a:endParaRPr lang="en-US"/>
          </a:p>
        </p:txBody>
      </p:sp>
    </p:spTree>
    <p:extLst>
      <p:ext uri="{BB962C8B-B14F-4D97-AF65-F5344CB8AC3E}">
        <p14:creationId xmlns:p14="http://schemas.microsoft.com/office/powerpoint/2010/main" val="25120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82A82D-6AA7-4235-A1DE-61A013068B43}" type="datetimeFigureOut">
              <a:rPr lang="en-US" smtClean="0"/>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78FBE-CD84-46F3-98B8-DE0C7837B496}" type="slidenum">
              <a:rPr lang="en-US" smtClean="0"/>
              <a:t>‹#›</a:t>
            </a:fld>
            <a:endParaRPr lang="en-US"/>
          </a:p>
        </p:txBody>
      </p:sp>
    </p:spTree>
    <p:extLst>
      <p:ext uri="{BB962C8B-B14F-4D97-AF65-F5344CB8AC3E}">
        <p14:creationId xmlns:p14="http://schemas.microsoft.com/office/powerpoint/2010/main" val="365653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82A82D-6AA7-4235-A1DE-61A013068B43}" type="datetimeFigureOut">
              <a:rPr lang="en-US" smtClean="0"/>
              <a:t>10/2/2016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378FBE-CD84-46F3-98B8-DE0C7837B496}" type="slidenum">
              <a:rPr lang="en-US" smtClean="0"/>
              <a:t>‹#›</a:t>
            </a:fld>
            <a:endParaRPr lang="en-US"/>
          </a:p>
        </p:txBody>
      </p:sp>
    </p:spTree>
    <p:extLst>
      <p:ext uri="{BB962C8B-B14F-4D97-AF65-F5344CB8AC3E}">
        <p14:creationId xmlns:p14="http://schemas.microsoft.com/office/powerpoint/2010/main" val="33009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82A82D-6AA7-4235-A1DE-61A013068B43}" type="datetimeFigureOut">
              <a:rPr lang="en-US" smtClean="0"/>
              <a:t>10/2/2016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378FBE-CD84-46F3-98B8-DE0C7837B496}" type="slidenum">
              <a:rPr lang="en-US" smtClean="0"/>
              <a:t>‹#›</a:t>
            </a:fld>
            <a:endParaRPr lang="en-US"/>
          </a:p>
        </p:txBody>
      </p:sp>
    </p:spTree>
    <p:extLst>
      <p:ext uri="{BB962C8B-B14F-4D97-AF65-F5344CB8AC3E}">
        <p14:creationId xmlns:p14="http://schemas.microsoft.com/office/powerpoint/2010/main" val="61324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2A82D-6AA7-4235-A1DE-61A013068B43}" type="datetimeFigureOut">
              <a:rPr lang="en-US" smtClean="0"/>
              <a:t>10/2/2016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378FBE-CD84-46F3-98B8-DE0C7837B496}" type="slidenum">
              <a:rPr lang="en-US" smtClean="0"/>
              <a:t>‹#›</a:t>
            </a:fld>
            <a:endParaRPr lang="en-US"/>
          </a:p>
        </p:txBody>
      </p:sp>
    </p:spTree>
    <p:extLst>
      <p:ext uri="{BB962C8B-B14F-4D97-AF65-F5344CB8AC3E}">
        <p14:creationId xmlns:p14="http://schemas.microsoft.com/office/powerpoint/2010/main" val="1169338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2A82D-6AA7-4235-A1DE-61A013068B43}" type="datetimeFigureOut">
              <a:rPr lang="en-US" smtClean="0"/>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78FBE-CD84-46F3-98B8-DE0C7837B496}" type="slidenum">
              <a:rPr lang="en-US" smtClean="0"/>
              <a:t>‹#›</a:t>
            </a:fld>
            <a:endParaRPr lang="en-US"/>
          </a:p>
        </p:txBody>
      </p:sp>
    </p:spTree>
    <p:extLst>
      <p:ext uri="{BB962C8B-B14F-4D97-AF65-F5344CB8AC3E}">
        <p14:creationId xmlns:p14="http://schemas.microsoft.com/office/powerpoint/2010/main" val="13934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2A82D-6AA7-4235-A1DE-61A013068B43}" type="datetimeFigureOut">
              <a:rPr lang="en-US" smtClean="0"/>
              <a:t>10/2/2016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78FBE-CD84-46F3-98B8-DE0C7837B496}" type="slidenum">
              <a:rPr lang="en-US" smtClean="0"/>
              <a:t>‹#›</a:t>
            </a:fld>
            <a:endParaRPr lang="en-US"/>
          </a:p>
        </p:txBody>
      </p:sp>
    </p:spTree>
    <p:extLst>
      <p:ext uri="{BB962C8B-B14F-4D97-AF65-F5344CB8AC3E}">
        <p14:creationId xmlns:p14="http://schemas.microsoft.com/office/powerpoint/2010/main" val="32138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2A82D-6AA7-4235-A1DE-61A013068B43}" type="datetimeFigureOut">
              <a:rPr lang="en-US" smtClean="0"/>
              <a:t>10/2/2016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78FBE-CD84-46F3-98B8-DE0C7837B496}" type="slidenum">
              <a:rPr lang="en-US" smtClean="0"/>
              <a:t>‹#›</a:t>
            </a:fld>
            <a:endParaRPr lang="en-US"/>
          </a:p>
        </p:txBody>
      </p:sp>
    </p:spTree>
    <p:extLst>
      <p:ext uri="{BB962C8B-B14F-4D97-AF65-F5344CB8AC3E}">
        <p14:creationId xmlns:p14="http://schemas.microsoft.com/office/powerpoint/2010/main" val="4153384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Clinical Quality Measures</a:t>
            </a:r>
            <a:endParaRPr lang="en-US" dirty="0"/>
          </a:p>
        </p:txBody>
      </p:sp>
      <p:sp>
        <p:nvSpPr>
          <p:cNvPr id="3" name="Subtitle 2"/>
          <p:cNvSpPr>
            <a:spLocks noGrp="1"/>
          </p:cNvSpPr>
          <p:nvPr>
            <p:ph type="subTitle" idx="1"/>
          </p:nvPr>
        </p:nvSpPr>
        <p:spPr>
          <a:xfrm>
            <a:off x="0" y="4038600"/>
            <a:ext cx="9183757" cy="2514600"/>
          </a:xfrm>
        </p:spPr>
        <p:txBody>
          <a:bodyPr>
            <a:normAutofit/>
          </a:bodyPr>
          <a:lstStyle/>
          <a:p>
            <a:r>
              <a:rPr lang="en-IN" sz="2400" b="1" dirty="0"/>
              <a:t>Reporting Provider Performance based on the Clinical </a:t>
            </a:r>
            <a:r>
              <a:rPr lang="en-IN" sz="2400" b="1" dirty="0" smtClean="0"/>
              <a:t>data</a:t>
            </a:r>
            <a:br>
              <a:rPr lang="en-IN" sz="2400" b="1" dirty="0" smtClean="0"/>
            </a:br>
            <a:r>
              <a:rPr lang="en-IN" sz="2400" b="1" dirty="0" smtClean="0"/>
              <a:t/>
            </a:r>
            <a:br>
              <a:rPr lang="en-IN" sz="2400" b="1" dirty="0" smtClean="0"/>
            </a:br>
            <a:r>
              <a:rPr lang="en-IN" sz="2400" b="1" dirty="0" smtClean="0"/>
              <a:t/>
            </a:r>
            <a:br>
              <a:rPr lang="en-IN" sz="2400" b="1" dirty="0" smtClean="0"/>
            </a:br>
            <a:endParaRPr lang="en-IN" sz="2400" b="1" dirty="0" smtClean="0"/>
          </a:p>
          <a:p>
            <a:pPr algn="r"/>
            <a:r>
              <a:rPr lang="en-IN" sz="2400" b="1" dirty="0"/>
              <a:t/>
            </a:r>
            <a:br>
              <a:rPr lang="en-IN" sz="2400" b="1" dirty="0"/>
            </a:br>
            <a:r>
              <a:rPr lang="en-IN" sz="1800" b="1" dirty="0" smtClean="0"/>
              <a:t>- Pratik Dodia &amp; Satish Singh</a:t>
            </a:r>
            <a:endParaRPr lang="en-US" sz="2400" dirty="0"/>
          </a:p>
        </p:txBody>
      </p:sp>
    </p:spTree>
    <p:extLst>
      <p:ext uri="{BB962C8B-B14F-4D97-AF65-F5344CB8AC3E}">
        <p14:creationId xmlns:p14="http://schemas.microsoft.com/office/powerpoint/2010/main" val="1265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RoadMap</a:t>
            </a:r>
            <a:endParaRPr lang="en-US" dirty="0"/>
          </a:p>
        </p:txBody>
      </p:sp>
      <p:sp>
        <p:nvSpPr>
          <p:cNvPr id="3" name="Content Placeholder 2"/>
          <p:cNvSpPr>
            <a:spLocks noGrp="1"/>
          </p:cNvSpPr>
          <p:nvPr>
            <p:ph idx="1"/>
          </p:nvPr>
        </p:nvSpPr>
        <p:spPr/>
        <p:txBody>
          <a:bodyPr/>
          <a:lstStyle/>
          <a:p>
            <a:r>
              <a:rPr lang="en-US" dirty="0" smtClean="0"/>
              <a:t>What are Clinical Quality Measures</a:t>
            </a:r>
          </a:p>
          <a:p>
            <a:r>
              <a:rPr lang="en-US" dirty="0" smtClean="0"/>
              <a:t>Arenas for CQM</a:t>
            </a:r>
          </a:p>
          <a:p>
            <a:endParaRPr lang="en-US" dirty="0"/>
          </a:p>
        </p:txBody>
      </p:sp>
    </p:spTree>
    <p:extLst>
      <p:ext uri="{BB962C8B-B14F-4D97-AF65-F5344CB8AC3E}">
        <p14:creationId xmlns:p14="http://schemas.microsoft.com/office/powerpoint/2010/main" val="152042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Clinical Quality </a:t>
            </a:r>
            <a:r>
              <a:rPr lang="en-US" dirty="0" err="1" smtClean="0"/>
              <a:t>Mesaures</a:t>
            </a:r>
            <a:endParaRPr lang="en-US" dirty="0"/>
          </a:p>
        </p:txBody>
      </p:sp>
      <p:sp>
        <p:nvSpPr>
          <p:cNvPr id="3" name="Content Placeholder 2"/>
          <p:cNvSpPr>
            <a:spLocks noGrp="1"/>
          </p:cNvSpPr>
          <p:nvPr>
            <p:ph idx="1"/>
          </p:nvPr>
        </p:nvSpPr>
        <p:spPr/>
        <p:txBody>
          <a:bodyPr/>
          <a:lstStyle/>
          <a:p>
            <a:r>
              <a:rPr lang="en-US" dirty="0" smtClean="0">
                <a:effectLst/>
              </a:rPr>
              <a:t>Clinical quality measures, also called CQMs, are tools that help us measure and monitor the quality of healthcare and the contribution of those healthcare services towards improved health outcomes. Clinical Quality Measures &amp; Quality Improvement</a:t>
            </a:r>
            <a:endParaRPr lang="en-US" dirty="0"/>
          </a:p>
        </p:txBody>
      </p:sp>
    </p:spTree>
    <p:extLst>
      <p:ext uri="{BB962C8B-B14F-4D97-AF65-F5344CB8AC3E}">
        <p14:creationId xmlns:p14="http://schemas.microsoft.com/office/powerpoint/2010/main" val="277259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Arenas for CQM</a:t>
            </a:r>
            <a:endParaRPr lang="en-US" dirty="0"/>
          </a:p>
        </p:txBody>
      </p:sp>
      <p:sp>
        <p:nvSpPr>
          <p:cNvPr id="3" name="Content Placeholder 2"/>
          <p:cNvSpPr>
            <a:spLocks noGrp="1"/>
          </p:cNvSpPr>
          <p:nvPr>
            <p:ph idx="1"/>
          </p:nvPr>
        </p:nvSpPr>
        <p:spPr/>
        <p:txBody>
          <a:bodyPr>
            <a:normAutofit/>
          </a:bodyPr>
          <a:lstStyle/>
          <a:p>
            <a:r>
              <a:rPr lang="en-US" sz="2400" dirty="0" smtClean="0"/>
              <a:t>Like for healthcare payments 2 different arenas for CQM have emerged: Private &amp; Public</a:t>
            </a:r>
          </a:p>
          <a:p>
            <a:r>
              <a:rPr lang="en-US" sz="2400" dirty="0"/>
              <a:t>Private: </a:t>
            </a:r>
            <a:r>
              <a:rPr lang="en-US" sz="1800" dirty="0" smtClean="0"/>
              <a:t>In </a:t>
            </a:r>
            <a:r>
              <a:rPr lang="en-US" sz="1800" dirty="0"/>
              <a:t>California, the </a:t>
            </a:r>
            <a:r>
              <a:rPr lang="en-US" sz="1800" b="1" dirty="0"/>
              <a:t>Integrated Healthcare Association (IHA)</a:t>
            </a:r>
            <a:r>
              <a:rPr lang="en-US" sz="1800" dirty="0"/>
              <a:t> has emerged as a forum where health plans, physician groups and hospitals come together to agree on a unified set of performance measurements, so that performance-based “report cards” are all using the same evaluation measures. The criteria set used here are HEDIS (Healthcare Effectiveness Data and Information Set) measures, which are developed and managed by the </a:t>
            </a:r>
            <a:r>
              <a:rPr lang="en-US" sz="1800" b="1" dirty="0"/>
              <a:t>National Committee for Quality Assurance (NCQA</a:t>
            </a:r>
            <a:r>
              <a:rPr lang="en-US" sz="1800" b="1" dirty="0" smtClean="0"/>
              <a:t>)</a:t>
            </a:r>
            <a:r>
              <a:rPr lang="en-US" sz="1800" dirty="0" smtClean="0"/>
              <a:t>.</a:t>
            </a:r>
          </a:p>
          <a:p>
            <a:pPr lvl="1"/>
            <a:r>
              <a:rPr lang="en-US" sz="1400" dirty="0" smtClean="0"/>
              <a:t>NCQA develops quality measures</a:t>
            </a:r>
          </a:p>
          <a:p>
            <a:r>
              <a:rPr lang="en-US" sz="2400" dirty="0"/>
              <a:t>Public / Government</a:t>
            </a:r>
            <a:r>
              <a:rPr lang="en-US" sz="2400" dirty="0" smtClean="0"/>
              <a:t>:</a:t>
            </a:r>
            <a:endParaRPr lang="en-US" sz="2400" dirty="0"/>
          </a:p>
        </p:txBody>
      </p:sp>
    </p:spTree>
    <p:extLst>
      <p:ext uri="{BB962C8B-B14F-4D97-AF65-F5344CB8AC3E}">
        <p14:creationId xmlns:p14="http://schemas.microsoft.com/office/powerpoint/2010/main" val="74754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CQM Terminologies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sz="2600" dirty="0" smtClean="0"/>
              <a:t>Denominator – </a:t>
            </a:r>
            <a:r>
              <a:rPr lang="en-US" sz="1900" dirty="0" smtClean="0"/>
              <a:t>The Population of patients or encounters for which measures applies</a:t>
            </a:r>
          </a:p>
          <a:p>
            <a:r>
              <a:rPr lang="en-US" sz="2600" dirty="0" smtClean="0"/>
              <a:t>Numerator - </a:t>
            </a:r>
            <a:r>
              <a:rPr lang="en-US" sz="1900" dirty="0"/>
              <a:t>The population of patients from the denominator who meet the measure specified clinical requirements or the population of encounters from the denominator where the measure specific requirement has been performed.</a:t>
            </a:r>
          </a:p>
          <a:p>
            <a:r>
              <a:rPr lang="en-US" sz="2600" dirty="0"/>
              <a:t>Exclusions &amp; </a:t>
            </a:r>
            <a:r>
              <a:rPr lang="en-US" sz="2600" dirty="0" smtClean="0"/>
              <a:t>Exceptions  - </a:t>
            </a:r>
            <a:r>
              <a:rPr lang="en-US" sz="1900" dirty="0"/>
              <a:t>The population of patients from the denominator who meet the measure specified clinical requirements or the population of encounters from the denominator where the measure specific requirement has been performed. Numerator •Specifications that would remove a patient from the denominator of a specific quality measure. •Includes certain diagnoses that make it clinically unnecessary for the patient to receive the numerator clinical action and/or provider or patient determined reasons for refusing certain clinical actions. </a:t>
            </a:r>
          </a:p>
          <a:p>
            <a:r>
              <a:rPr lang="en-US" sz="2600" dirty="0"/>
              <a:t>Measurement Period  </a:t>
            </a:r>
            <a:r>
              <a:rPr lang="en-US" sz="2600" dirty="0" smtClean="0"/>
              <a:t>- </a:t>
            </a:r>
            <a:r>
              <a:rPr lang="en-US" sz="1900" dirty="0" smtClean="0"/>
              <a:t>This </a:t>
            </a:r>
            <a:r>
              <a:rPr lang="en-US" sz="1900" dirty="0"/>
              <a:t>is also known as the EHR reporting period and refers to the time frame for which the CQMs will be calculated. </a:t>
            </a:r>
            <a:endParaRPr lang="en-US" sz="1900" dirty="0" smtClean="0"/>
          </a:p>
          <a:p>
            <a:endParaRPr lang="en-US" dirty="0" smtClean="0"/>
          </a:p>
          <a:p>
            <a:endParaRPr lang="en-US" dirty="0"/>
          </a:p>
        </p:txBody>
      </p:sp>
    </p:spTree>
    <p:extLst>
      <p:ext uri="{BB962C8B-B14F-4D97-AF65-F5344CB8AC3E}">
        <p14:creationId xmlns:p14="http://schemas.microsoft.com/office/powerpoint/2010/main" val="290857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CQM Terminologies</a:t>
            </a:r>
            <a:endParaRPr lang="en-US" dirty="0"/>
          </a:p>
        </p:txBody>
      </p:sp>
      <p:sp>
        <p:nvSpPr>
          <p:cNvPr id="3" name="Content Placeholder 2"/>
          <p:cNvSpPr>
            <a:spLocks noGrp="1"/>
          </p:cNvSpPr>
          <p:nvPr>
            <p:ph idx="1"/>
          </p:nvPr>
        </p:nvSpPr>
        <p:spPr/>
        <p:txBody>
          <a:bodyPr>
            <a:normAutofit/>
          </a:bodyPr>
          <a:lstStyle/>
          <a:p>
            <a:r>
              <a:rPr lang="en-US" sz="1800" dirty="0" smtClean="0"/>
              <a:t>National Quality Strategy (NQS) domains -  </a:t>
            </a:r>
            <a:r>
              <a:rPr lang="en-US" sz="1800" dirty="0"/>
              <a:t>The six NQS domains, one of which is assigned to each CMS </a:t>
            </a:r>
            <a:r>
              <a:rPr lang="en-US" sz="1800" dirty="0" err="1"/>
              <a:t>eCQM</a:t>
            </a:r>
            <a:r>
              <a:rPr lang="en-US" sz="1800" dirty="0"/>
              <a:t>, are: Patient and Family Engagement, Patient Safety, Care Coordination, Population and Public Health, Efficient Use of Healthcare Resources, and Clinical </a:t>
            </a:r>
            <a:r>
              <a:rPr lang="en-US" sz="1800" dirty="0" smtClean="0"/>
              <a:t>Processes/Effectiveness.</a:t>
            </a:r>
          </a:p>
          <a:p>
            <a:r>
              <a:rPr lang="en-US" sz="1800" dirty="0"/>
              <a:t>National Quality Forum (NQF) </a:t>
            </a:r>
            <a:r>
              <a:rPr lang="en-US" sz="1800" dirty="0" smtClean="0"/>
              <a:t> - </a:t>
            </a:r>
            <a:r>
              <a:rPr lang="en-US" sz="1800" dirty="0"/>
              <a:t>NQF reviews, endorses, and recommends use of standardized quality measures. Not all quality measures are “NQF-endorsed,” but those that are have an assigned NQF number</a:t>
            </a:r>
            <a:r>
              <a:rPr lang="en-US" sz="1800" dirty="0" smtClean="0"/>
              <a:t>.</a:t>
            </a:r>
          </a:p>
          <a:p>
            <a:r>
              <a:rPr lang="en-US" sz="1800" dirty="0" smtClean="0"/>
              <a:t>Value Sets - </a:t>
            </a:r>
            <a:r>
              <a:rPr lang="en-US" sz="1800" dirty="0"/>
              <a:t>Lists of specific values (terms and their codes) derived from single or multiple standard vocabularies used to define clinical concepts (e.g. patients with diabetes, clinical visit, reportable diseases) used in clinical quality measures and to support effective health information </a:t>
            </a:r>
            <a:r>
              <a:rPr lang="en-US" sz="1800" dirty="0" smtClean="0"/>
              <a:t>exchange.</a:t>
            </a:r>
          </a:p>
          <a:p>
            <a:r>
              <a:rPr lang="en-US" sz="1800" dirty="0"/>
              <a:t>Quality Reporting Document Architecture (</a:t>
            </a:r>
            <a:r>
              <a:rPr lang="en-US" sz="1800" dirty="0" smtClean="0"/>
              <a:t>QRDA) - </a:t>
            </a:r>
            <a:r>
              <a:rPr lang="en-US" sz="1800" dirty="0"/>
              <a:t> An HL7-based standard document format for reporting clinical quality measure data to CMS for quality improvement programs. </a:t>
            </a:r>
          </a:p>
        </p:txBody>
      </p:sp>
    </p:spTree>
    <p:extLst>
      <p:ext uri="{BB962C8B-B14F-4D97-AF65-F5344CB8AC3E}">
        <p14:creationId xmlns:p14="http://schemas.microsoft.com/office/powerpoint/2010/main" val="133273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a:t>Quality </a:t>
            </a:r>
            <a:r>
              <a:rPr lang="en-US" sz="3400"/>
              <a:t>Measurement </a:t>
            </a:r>
            <a:r>
              <a:rPr lang="en-US" sz="3400" smtClean="0"/>
              <a:t>Development Process </a:t>
            </a:r>
            <a:endParaRPr lang="en-US" sz="3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524000"/>
            <a:ext cx="6034617" cy="4525963"/>
          </a:xfrm>
        </p:spPr>
      </p:pic>
      <p:sp>
        <p:nvSpPr>
          <p:cNvPr id="5" name="TextBox 4"/>
          <p:cNvSpPr txBox="1"/>
          <p:nvPr/>
        </p:nvSpPr>
        <p:spPr>
          <a:xfrm>
            <a:off x="6477000" y="1600200"/>
            <a:ext cx="2743200" cy="861774"/>
          </a:xfrm>
          <a:prstGeom prst="rect">
            <a:avLst/>
          </a:prstGeom>
          <a:noFill/>
        </p:spPr>
        <p:txBody>
          <a:bodyPr wrap="square" rtlCol="0">
            <a:spAutoFit/>
          </a:bodyPr>
          <a:lstStyle/>
          <a:p>
            <a:r>
              <a:rPr lang="en-US" sz="1000" dirty="0" smtClean="0"/>
              <a:t>Coded Value sets that make up value sets. Groups </a:t>
            </a:r>
            <a:r>
              <a:rPr lang="en-US" sz="1000" dirty="0"/>
              <a:t>of Value Sets make up the criteria for </a:t>
            </a:r>
            <a:r>
              <a:rPr lang="en-US" sz="1000" dirty="0" smtClean="0"/>
              <a:t>the </a:t>
            </a:r>
            <a:r>
              <a:rPr lang="en-US" sz="1000" dirty="0"/>
              <a:t>denominator and numerator Coded values that make up Value Sets Value sets are used to create measure logic</a:t>
            </a:r>
          </a:p>
        </p:txBody>
      </p:sp>
    </p:spTree>
    <p:extLst>
      <p:ext uri="{BB962C8B-B14F-4D97-AF65-F5344CB8AC3E}">
        <p14:creationId xmlns:p14="http://schemas.microsoft.com/office/powerpoint/2010/main" val="1032697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342</Words>
  <Application>Microsoft Office PowerPoint</Application>
  <PresentationFormat>On-screen Show (4:3)</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Clinical Quality Measures</vt:lpstr>
      <vt:lpstr>RoadMap</vt:lpstr>
      <vt:lpstr>What is Clinical Quality Mesaures</vt:lpstr>
      <vt:lpstr>Arenas for CQM</vt:lpstr>
      <vt:lpstr>CQM Terminologies </vt:lpstr>
      <vt:lpstr>CQM Terminologies</vt:lpstr>
      <vt:lpstr>Quality Measurement Development Process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Provider Performance based on the Clinical data</dc:title>
  <dc:creator>Satish Singh</dc:creator>
  <cp:lastModifiedBy>Satish Singh</cp:lastModifiedBy>
  <cp:revision>8</cp:revision>
  <dcterms:created xsi:type="dcterms:W3CDTF">2016-10-02T13:17:52Z</dcterms:created>
  <dcterms:modified xsi:type="dcterms:W3CDTF">2016-10-02T15:04:42Z</dcterms:modified>
</cp:coreProperties>
</file>