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PQRS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Reporting Physician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8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4"/>
          <p:cNvSpPr/>
          <p:nvPr/>
        </p:nvSpPr>
        <p:spPr>
          <a:xfrm>
            <a:off x="2154659" y="80634"/>
            <a:ext cx="6569964" cy="845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3"/>
          <p:cNvSpPr txBox="1"/>
          <p:nvPr/>
        </p:nvSpPr>
        <p:spPr>
          <a:xfrm>
            <a:off x="2599159" y="1080041"/>
            <a:ext cx="6839697" cy="803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CMS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with Specialty Societies on Measure Sets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3429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Measures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accurately reflect a particular clinical area.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3429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required measures—a Guide to </a:t>
            </a: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selection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3429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were established in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Cardiology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Emergency Medicine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Gastroenterology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General Practice/Family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Medicine</a:t>
            </a:r>
          </a:p>
          <a:p>
            <a:pPr marL="742950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 Chronic Conditions</a:t>
            </a:r>
          </a:p>
          <a:p>
            <a:pPr marL="800100" marR="34290" lvl="1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3429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2599159" y="1903382"/>
            <a:ext cx="656403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3073049" y="2227422"/>
            <a:ext cx="2808129" cy="1700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18" marR="30403">
              <a:lnSpc>
                <a:spcPts val="1945"/>
              </a:lnSpc>
              <a:spcBef>
                <a:spcPts val="97"/>
              </a:spcBef>
            </a:pP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5881178" y="2351296"/>
            <a:ext cx="3111665" cy="2147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42950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Obstetrics/Gynecology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Oncology/Hematology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Ophthalmolo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Pathology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Radiology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Surgery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6990791" y="3295250"/>
            <a:ext cx="1023954" cy="791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07">
              <a:lnSpc>
                <a:spcPts val="1945"/>
              </a:lnSpc>
              <a:spcBef>
                <a:spcPts val="97"/>
              </a:spcBef>
            </a:pP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2599159" y="4272313"/>
            <a:ext cx="6994742" cy="1910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marR="3429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CMS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adding the following specialty meas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 sets in 2016: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Dermatology</a:t>
            </a:r>
          </a:p>
          <a:p>
            <a:pPr marL="742950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Therapy/Occupational Therapy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Mental Health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Hospitalist</a:t>
            </a:r>
          </a:p>
          <a:p>
            <a:pPr marL="742950" marR="30403" lvl="1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Urology</a:t>
            </a:r>
          </a:p>
          <a:p>
            <a:pPr marL="12700">
              <a:lnSpc>
                <a:spcPts val="2000"/>
              </a:lnSpc>
              <a:spcBef>
                <a:spcPts val="100"/>
              </a:spcBef>
            </a:pPr>
            <a:endParaRPr sz="18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1624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/ Payment year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2014 </a:t>
            </a:r>
            <a:r>
              <a:rPr lang="en-US" dirty="0"/>
              <a:t>performance </a:t>
            </a:r>
            <a:r>
              <a:rPr lang="en-US" dirty="0" smtClean="0"/>
              <a:t>year	2016 </a:t>
            </a:r>
            <a:r>
              <a:rPr lang="en-US" dirty="0"/>
              <a:t>payment year </a:t>
            </a:r>
          </a:p>
          <a:p>
            <a:r>
              <a:rPr lang="en-US" dirty="0" smtClean="0"/>
              <a:t>2015 </a:t>
            </a:r>
            <a:r>
              <a:rPr lang="en-US" dirty="0"/>
              <a:t>performance </a:t>
            </a:r>
            <a:r>
              <a:rPr lang="en-US" dirty="0" smtClean="0"/>
              <a:t>year	2017 </a:t>
            </a:r>
            <a:r>
              <a:rPr lang="en-US" dirty="0"/>
              <a:t>payment year </a:t>
            </a:r>
          </a:p>
          <a:p>
            <a:r>
              <a:rPr lang="en-US" dirty="0" smtClean="0"/>
              <a:t>2016 </a:t>
            </a:r>
            <a:r>
              <a:rPr lang="en-US" dirty="0"/>
              <a:t>performance </a:t>
            </a:r>
            <a:r>
              <a:rPr lang="en-US" dirty="0" smtClean="0"/>
              <a:t>year	2018 </a:t>
            </a:r>
            <a:r>
              <a:rPr lang="en-US" dirty="0"/>
              <a:t>payment year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Last </a:t>
            </a:r>
            <a:r>
              <a:rPr lang="en-US" dirty="0"/>
              <a:t>adjustment under current PQRS/VM </a:t>
            </a:r>
          </a:p>
          <a:p>
            <a:r>
              <a:rPr lang="en-US" dirty="0" smtClean="0"/>
              <a:t>Starting </a:t>
            </a:r>
            <a:r>
              <a:rPr lang="en-US" dirty="0"/>
              <a:t>2017 performance </a:t>
            </a:r>
            <a:r>
              <a:rPr lang="en-US" dirty="0" smtClean="0"/>
              <a:t>year	2019 </a:t>
            </a:r>
            <a:r>
              <a:rPr lang="en-US" dirty="0"/>
              <a:t>payment year… </a:t>
            </a:r>
          </a:p>
          <a:p>
            <a:r>
              <a:rPr lang="en-US" dirty="0" smtClean="0"/>
              <a:t>Payment </a:t>
            </a:r>
            <a:r>
              <a:rPr lang="en-US" dirty="0"/>
              <a:t>adjustments for quality reporting and other factors will be made under MIPS, as required by MACRA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652655" y="3532909"/>
            <a:ext cx="16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52655" y="3134590"/>
            <a:ext cx="16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52655" y="2736272"/>
            <a:ext cx="16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94765" y="4308763"/>
            <a:ext cx="16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6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2016?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2016, 281 individual measures for PQRS; 23 cross-cutting measures </a:t>
            </a:r>
          </a:p>
          <a:p>
            <a:r>
              <a:rPr lang="en-US" dirty="0" smtClean="0"/>
              <a:t>Added </a:t>
            </a:r>
            <a:r>
              <a:rPr lang="en-US" dirty="0"/>
              <a:t>3 new measures groups: Multiple Chronic Conditions; Cardiovascular Prevention (Million Hearts); and Diabetic Retinopathy (total of 25 Measure Groups) </a:t>
            </a:r>
          </a:p>
          <a:p>
            <a:r>
              <a:rPr lang="en-US" dirty="0" smtClean="0"/>
              <a:t>Adding </a:t>
            </a:r>
            <a:r>
              <a:rPr lang="en-US" dirty="0"/>
              <a:t>the Qualified Clinical Data Registry (QCDR) reporting option for GPRO in 2016 </a:t>
            </a:r>
          </a:p>
          <a:p>
            <a:r>
              <a:rPr lang="en-US" dirty="0" smtClean="0"/>
              <a:t>18 </a:t>
            </a:r>
            <a:r>
              <a:rPr lang="en-US" dirty="0"/>
              <a:t>Measures for GPRO Web Interface (17 measures in 2015)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PQRS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CY2018 </a:t>
            </a:r>
            <a:r>
              <a:rPr lang="en-US" dirty="0"/>
              <a:t>payment adjustments, based on PY2016 reporting: -2.0% MPFS </a:t>
            </a:r>
          </a:p>
          <a:p>
            <a:r>
              <a:rPr lang="en-US" dirty="0" smtClean="0"/>
              <a:t>Changes </a:t>
            </a:r>
            <a:r>
              <a:rPr lang="en-US" dirty="0"/>
              <a:t>to </a:t>
            </a:r>
            <a:r>
              <a:rPr lang="en-US" dirty="0" smtClean="0"/>
              <a:t>PQRS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Definition </a:t>
            </a:r>
            <a:r>
              <a:rPr lang="en-US" dirty="0"/>
              <a:t>of eligible professional (EP) for purposes of participating in PQRS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Changes to the requirements for the qualified clinical data registry (QCDR) and qualified registries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QCDRs and qualified registries have more time in which to self-nominate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Revised auditing requirements for entities submitting PQRS quality measures data (qualified registries, QCDR, direct EHR, or direct Data Submission Vendor [DSV] product)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PQRS Reporting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355"/>
            <a:ext cx="8915400" cy="47244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Changes </a:t>
            </a:r>
            <a:r>
              <a:rPr lang="en-US" sz="6400" dirty="0"/>
              <a:t>to group practice reporting option (GPRO): </a:t>
            </a:r>
            <a:endParaRPr lang="en-US" sz="64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400" dirty="0"/>
              <a:t>New </a:t>
            </a:r>
            <a:r>
              <a:rPr lang="en-US" sz="6400" dirty="0"/>
              <a:t>QCDR reporting option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400" dirty="0"/>
              <a:t>Optional Consumer Assessment of Healthcare Providers and Systems (CAHPS) reporting for groups of 25-99 EPs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400" dirty="0"/>
              <a:t>Required CAHPS reporting for groups of 100 or more EPs regardless of reporting mechanism </a:t>
            </a:r>
          </a:p>
          <a:p>
            <a:pPr marL="0" indent="0">
              <a:buNone/>
            </a:pPr>
            <a:endParaRPr lang="en-US" sz="6400" dirty="0"/>
          </a:p>
          <a:p>
            <a:r>
              <a:rPr lang="en-US" sz="6400" dirty="0"/>
              <a:t>Changes </a:t>
            </a:r>
            <a:r>
              <a:rPr lang="en-US" sz="6400" dirty="0"/>
              <a:t>for QCDR Vendors ‒Support tax identification number (TIN)-level reporting </a:t>
            </a:r>
            <a:endParaRPr lang="en-US" sz="6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400" dirty="0"/>
              <a:t>New process for self-nomination and attestation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400" dirty="0"/>
              <a:t>Revised auditing requirements </a:t>
            </a:r>
          </a:p>
          <a:p>
            <a:endParaRPr lang="en-US" sz="6400" dirty="0"/>
          </a:p>
          <a:p>
            <a:r>
              <a:rPr lang="en-US" sz="6400" dirty="0"/>
              <a:t>Changes </a:t>
            </a:r>
            <a:r>
              <a:rPr lang="en-US" sz="6400" dirty="0"/>
              <a:t>Registry </a:t>
            </a:r>
            <a:r>
              <a:rPr lang="en-US" sz="6400" dirty="0" smtClean="0"/>
              <a:t>Vendors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200" dirty="0" smtClean="0"/>
              <a:t>New </a:t>
            </a:r>
            <a:r>
              <a:rPr lang="en-US" sz="6200" dirty="0"/>
              <a:t>process for self-nomination and attestation </a:t>
            </a:r>
            <a:endParaRPr lang="en-US" sz="62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6400" dirty="0" smtClean="0"/>
              <a:t>Revised </a:t>
            </a:r>
            <a:r>
              <a:rPr lang="en-US" sz="6400" dirty="0"/>
              <a:t>auditing requirements </a:t>
            </a:r>
            <a:endParaRPr lang="en-US" sz="6400" dirty="0" smtClean="0"/>
          </a:p>
          <a:p>
            <a:pPr lvl="1"/>
            <a:endParaRPr lang="en-US" sz="6400" dirty="0"/>
          </a:p>
          <a:p>
            <a:r>
              <a:rPr lang="en-US" sz="6400" dirty="0"/>
              <a:t>EHR </a:t>
            </a:r>
            <a:r>
              <a:rPr lang="en-US" sz="6400" dirty="0"/>
              <a:t>‒Revised auditing requirements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Reporting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723" y="1905000"/>
            <a:ext cx="8915400" cy="3493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87236" y="5538355"/>
            <a:ext cx="8946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Img</a:t>
            </a:r>
            <a:r>
              <a:rPr lang="en-US" sz="900" dirty="0" smtClean="0"/>
              <a:t> </a:t>
            </a:r>
            <a:r>
              <a:rPr lang="en-US" sz="900" dirty="0" err="1" smtClean="0"/>
              <a:t>Src</a:t>
            </a:r>
            <a:r>
              <a:rPr lang="en-US" sz="900" dirty="0"/>
              <a:t> : http://mpqhf.com/</a:t>
            </a:r>
          </a:p>
        </p:txBody>
      </p:sp>
    </p:spTree>
    <p:extLst>
      <p:ext uri="{BB962C8B-B14F-4D97-AF65-F5344CB8AC3E}">
        <p14:creationId xmlns:p14="http://schemas.microsoft.com/office/powerpoint/2010/main" val="319435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Requirements for Measure Reporting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1" y="2133600"/>
            <a:ext cx="7649186" cy="46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433" y="468246"/>
            <a:ext cx="8911687" cy="1280890"/>
          </a:xfrm>
        </p:spPr>
        <p:txBody>
          <a:bodyPr/>
          <a:lstStyle/>
          <a:p>
            <a:r>
              <a:rPr lang="en-US" dirty="0" smtClean="0"/>
              <a:t>2016 Measure Groups</a:t>
            </a:r>
            <a:endParaRPr lang="en-US" dirty="0"/>
          </a:p>
        </p:txBody>
      </p:sp>
      <p:sp>
        <p:nvSpPr>
          <p:cNvPr id="4" name="object 8"/>
          <p:cNvSpPr/>
          <p:nvPr/>
        </p:nvSpPr>
        <p:spPr>
          <a:xfrm>
            <a:off x="1938297" y="2919846"/>
            <a:ext cx="85090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2"/>
          <p:cNvSpPr txBox="1"/>
          <p:nvPr/>
        </p:nvSpPr>
        <p:spPr>
          <a:xfrm>
            <a:off x="2050565" y="1613441"/>
            <a:ext cx="7953194" cy="1129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 group is defined as a subset of 6 or more PQRS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measuresthat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a particular clinical condition or focus in common</a:t>
            </a:r>
          </a:p>
          <a:p>
            <a:pPr marL="342900" marR="34290" indent="-34290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applicable measures within the group must be reported for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patients 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sample seen by the EP during the reporting period</a:t>
            </a:r>
          </a:p>
        </p:txBody>
      </p:sp>
    </p:spTree>
    <p:extLst>
      <p:ext uri="{BB962C8B-B14F-4D97-AF65-F5344CB8AC3E}">
        <p14:creationId xmlns:p14="http://schemas.microsoft.com/office/powerpoint/2010/main" val="12230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Reporting</a:t>
            </a:r>
            <a:endParaRPr lang="en-US" dirty="0"/>
          </a:p>
        </p:txBody>
      </p:sp>
      <p:sp>
        <p:nvSpPr>
          <p:cNvPr id="4" name="object 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65"/>
              </a:lnSpc>
              <a:spcBef>
                <a:spcPts val="128"/>
              </a:spcBef>
            </a:pPr>
            <a:r>
              <a:rPr sz="1600" dirty="0"/>
              <a:t>Available reporting mechanisms for 2016</a:t>
            </a:r>
            <a:r>
              <a:rPr lang="en-US" sz="1600" dirty="0"/>
              <a:t> program year: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dirty="0"/>
              <a:t>Claims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dirty="0"/>
              <a:t>Registry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dirty="0"/>
              <a:t>EHR (Direct or Data Submission Vendor)</a:t>
            </a:r>
          </a:p>
          <a:p>
            <a:pPr marR="40721" lvl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dirty="0"/>
              <a:t>QCDR</a:t>
            </a:r>
          </a:p>
          <a:p>
            <a:pPr marL="12700">
              <a:lnSpc>
                <a:spcPts val="2565"/>
              </a:lnSpc>
              <a:spcBef>
                <a:spcPts val="128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12700">
              <a:lnSpc>
                <a:spcPts val="2565"/>
              </a:lnSpc>
              <a:spcBef>
                <a:spcPts val="128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236787" marR="45948">
              <a:lnSpc>
                <a:spcPts val="2410"/>
              </a:lnSpc>
              <a:spcBef>
                <a:spcPts val="120"/>
              </a:spcBef>
            </a:pPr>
            <a:endParaRPr lang="en-US" sz="3000" spc="0" baseline="1449" dirty="0" smtClean="0">
              <a:latin typeface="Arial"/>
              <a:cs typeface="Arial"/>
            </a:endParaRPr>
          </a:p>
          <a:p>
            <a:pPr marL="236787" marR="45948">
              <a:lnSpc>
                <a:spcPts val="2410"/>
              </a:lnSpc>
              <a:spcBef>
                <a:spcPts val="120"/>
              </a:spcBef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7267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407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Lucida Sans Unicode</vt:lpstr>
      <vt:lpstr>Wingdings</vt:lpstr>
      <vt:lpstr>Wingdings 3</vt:lpstr>
      <vt:lpstr>Wisp</vt:lpstr>
      <vt:lpstr>PQRS</vt:lpstr>
      <vt:lpstr>Performance / Payment year Adjustment</vt:lpstr>
      <vt:lpstr>New in 2016?</vt:lpstr>
      <vt:lpstr>Changes to PQRS</vt:lpstr>
      <vt:lpstr>Changes to PQRS Reporting Criteria</vt:lpstr>
      <vt:lpstr>Methods for Reporting</vt:lpstr>
      <vt:lpstr>Identifying Requirements for Measure Reporting</vt:lpstr>
      <vt:lpstr>2016 Measure Groups</vt:lpstr>
      <vt:lpstr>Individual Reporting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PQRS</dc:title>
  <dc:creator>satyam</dc:creator>
  <cp:lastModifiedBy>satyam</cp:lastModifiedBy>
  <cp:revision>13</cp:revision>
  <dcterms:created xsi:type="dcterms:W3CDTF">2016-11-13T18:41:54Z</dcterms:created>
  <dcterms:modified xsi:type="dcterms:W3CDTF">2016-11-13T21:14:38Z</dcterms:modified>
</cp:coreProperties>
</file>