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</p:sldMasterIdLst>
  <p:notesMasterIdLst>
    <p:notesMasterId r:id="rId37"/>
  </p:notesMasterIdLst>
  <p:handoutMasterIdLst>
    <p:handoutMasterId r:id="rId38"/>
  </p:handoutMasterIdLst>
  <p:sldIdLst>
    <p:sldId id="936" r:id="rId2"/>
    <p:sldId id="1070" r:id="rId3"/>
    <p:sldId id="1071" r:id="rId4"/>
    <p:sldId id="937" r:id="rId5"/>
    <p:sldId id="1043" r:id="rId6"/>
    <p:sldId id="1081" r:id="rId7"/>
    <p:sldId id="1045" r:id="rId8"/>
    <p:sldId id="1046" r:id="rId9"/>
    <p:sldId id="1047" r:id="rId10"/>
    <p:sldId id="1048" r:id="rId11"/>
    <p:sldId id="1049" r:id="rId12"/>
    <p:sldId id="1050" r:id="rId13"/>
    <p:sldId id="1051" r:id="rId14"/>
    <p:sldId id="1052" r:id="rId15"/>
    <p:sldId id="1074" r:id="rId16"/>
    <p:sldId id="1054" r:id="rId17"/>
    <p:sldId id="1076" r:id="rId18"/>
    <p:sldId id="1086" r:id="rId19"/>
    <p:sldId id="1085" r:id="rId20"/>
    <p:sldId id="1080" r:id="rId21"/>
    <p:sldId id="1078" r:id="rId22"/>
    <p:sldId id="1079" r:id="rId23"/>
    <p:sldId id="1077" r:id="rId24"/>
    <p:sldId id="1055" r:id="rId25"/>
    <p:sldId id="1073" r:id="rId26"/>
    <p:sldId id="1053" r:id="rId27"/>
    <p:sldId id="1075" r:id="rId28"/>
    <p:sldId id="1056" r:id="rId29"/>
    <p:sldId id="1082" r:id="rId30"/>
    <p:sldId id="1083" r:id="rId31"/>
    <p:sldId id="1065" r:id="rId32"/>
    <p:sldId id="1066" r:id="rId33"/>
    <p:sldId id="1069" r:id="rId34"/>
    <p:sldId id="942" r:id="rId35"/>
    <p:sldId id="943" r:id="rId36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FFC653"/>
    <a:srgbClr val="F89400"/>
    <a:srgbClr val="FFAC31"/>
    <a:srgbClr val="FFC249"/>
    <a:srgbClr val="F5A83D"/>
    <a:srgbClr val="5F5F5F"/>
    <a:srgbClr val="777777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35" autoAdjust="0"/>
  </p:normalViewPr>
  <p:slideViewPr>
    <p:cSldViewPr>
      <p:cViewPr varScale="1">
        <p:scale>
          <a:sx n="64" d="100"/>
          <a:sy n="64" d="100"/>
        </p:scale>
        <p:origin x="18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notesViewPr>
    <p:cSldViewPr>
      <p:cViewPr>
        <p:scale>
          <a:sx n="125" d="100"/>
          <a:sy n="125" d="100"/>
        </p:scale>
        <p:origin x="-3042" y="12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Desktop\hauskonf\data\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Desktop\hauskonf\data\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Desktop\hauskonf\data\perform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TX/s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12-474F-82D7-9A365DCE5C79}"/>
              </c:ext>
            </c:extLst>
          </c:dPt>
          <c:cat>
            <c:strRef>
              <c:f>Sheet2!$A$3:$A$4</c:f>
              <c:strCache>
                <c:ptCount val="2"/>
                <c:pt idx="0">
                  <c:v>PostgreSQL</c:v>
                </c:pt>
                <c:pt idx="1">
                  <c:v>CockroachDB</c:v>
                </c:pt>
              </c:strCache>
            </c:strRef>
          </c:cat>
          <c:val>
            <c:numRef>
              <c:f>Sheet2!$B$3:$B$4</c:f>
              <c:numCache>
                <c:formatCode>General</c:formatCode>
                <c:ptCount val="2"/>
                <c:pt idx="0">
                  <c:v>8771.9298245614045</c:v>
                </c:pt>
                <c:pt idx="1">
                  <c:v>51.546391752577321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12-474F-82D7-9A365DCE5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355048"/>
        <c:axId val="401357344"/>
      </c:barChart>
      <c:catAx>
        <c:axId val="401355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357344"/>
        <c:crosses val="autoZero"/>
        <c:auto val="1"/>
        <c:lblAlgn val="ctr"/>
        <c:lblOffset val="100"/>
        <c:noMultiLvlLbl val="0"/>
      </c:catAx>
      <c:valAx>
        <c:axId val="40135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355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JOIN Dauer [</a:t>
            </a:r>
            <a:r>
              <a:rPr lang="en-US" dirty="0" err="1"/>
              <a:t>ms</a:t>
            </a:r>
            <a:r>
              <a:rPr lang="en-US" dirty="0"/>
              <a:t>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E9-4B51-A684-8AABF178F2C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E9-4B51-A684-8AABF178F2C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E9-4B51-A684-8AABF178F2CF}"/>
              </c:ext>
            </c:extLst>
          </c:dPt>
          <c:cat>
            <c:strRef>
              <c:f>Sheet1!$A$2:$A$4</c:f>
              <c:strCache>
                <c:ptCount val="3"/>
                <c:pt idx="0">
                  <c:v>ohne Order Bedingung</c:v>
                </c:pt>
                <c:pt idx="1">
                  <c:v>mit Order Bedingung</c:v>
                </c:pt>
                <c:pt idx="2">
                  <c:v>interleaved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2009</c:v>
                </c:pt>
                <c:pt idx="1">
                  <c:v>113</c:v>
                </c:pt>
                <c:pt idx="2" formatCode="0">
                  <c:v>76.839999999999989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E9-4B51-A684-8AABF178F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356688"/>
        <c:axId val="401360952"/>
      </c:barChart>
      <c:catAx>
        <c:axId val="40135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360952"/>
        <c:crosses val="autoZero"/>
        <c:auto val="1"/>
        <c:lblAlgn val="ctr"/>
        <c:lblOffset val="100"/>
        <c:noMultiLvlLbl val="0"/>
      </c:catAx>
      <c:valAx>
        <c:axId val="401360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35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JOIN Dauer [</a:t>
            </a:r>
            <a:r>
              <a:rPr lang="en-US" dirty="0" err="1"/>
              <a:t>ms</a:t>
            </a:r>
            <a:r>
              <a:rPr lang="en-US" dirty="0"/>
              <a:t>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56-4CC4-A7DF-FDA6057188C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56-4CC4-A7DF-FDA6057188C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A56-4CC4-A7DF-FDA6057188C8}"/>
              </c:ext>
            </c:extLst>
          </c:dPt>
          <c:cat>
            <c:strRef>
              <c:f>Sheet1!$A$2:$A$4</c:f>
              <c:strCache>
                <c:ptCount val="3"/>
                <c:pt idx="0">
                  <c:v>ohne Order Bedingung</c:v>
                </c:pt>
                <c:pt idx="1">
                  <c:v>mit Order Bedingung</c:v>
                </c:pt>
                <c:pt idx="2">
                  <c:v>interleaved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2009</c:v>
                </c:pt>
                <c:pt idx="1">
                  <c:v>113</c:v>
                </c:pt>
                <c:pt idx="2" formatCode="0">
                  <c:v>76.839999999999989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56-4CC4-A7DF-FDA605718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356688"/>
        <c:axId val="401360952"/>
      </c:barChart>
      <c:catAx>
        <c:axId val="40135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360952"/>
        <c:crosses val="autoZero"/>
        <c:auto val="1"/>
        <c:lblAlgn val="ctr"/>
        <c:lblOffset val="100"/>
        <c:noMultiLvlLbl val="0"/>
      </c:catAx>
      <c:valAx>
        <c:axId val="401360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35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341" cy="49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2" tIns="45107" rIns="90212" bIns="45107" numCol="1" anchor="t" anchorCtr="0" compatLnSpc="1">
            <a:prstTxWarp prst="textNoShape">
              <a:avLst/>
            </a:prstTxWarp>
          </a:bodyPr>
          <a:lstStyle>
            <a:lvl1pPr defTabSz="901373">
              <a:defRPr sz="1100"/>
            </a:lvl1pPr>
          </a:lstStyle>
          <a:p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335" y="1"/>
            <a:ext cx="2945340" cy="49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2" tIns="45107" rIns="90212" bIns="45107" numCol="1" anchor="t" anchorCtr="0" compatLnSpc="1">
            <a:prstTxWarp prst="textNoShape">
              <a:avLst/>
            </a:prstTxWarp>
          </a:bodyPr>
          <a:lstStyle>
            <a:lvl1pPr algn="r" defTabSz="901373">
              <a:defRPr sz="1100"/>
            </a:lvl1pPr>
          </a:lstStyle>
          <a:p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2531"/>
            <a:ext cx="2945341" cy="49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2" tIns="45107" rIns="90212" bIns="45107" numCol="1" anchor="b" anchorCtr="0" compatLnSpc="1">
            <a:prstTxWarp prst="textNoShape">
              <a:avLst/>
            </a:prstTxWarp>
          </a:bodyPr>
          <a:lstStyle>
            <a:lvl1pPr defTabSz="901373">
              <a:defRPr sz="1100"/>
            </a:lvl1pPr>
          </a:lstStyle>
          <a:p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335" y="9432531"/>
            <a:ext cx="2945340" cy="49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2" tIns="45107" rIns="90212" bIns="45107" numCol="1" anchor="b" anchorCtr="0" compatLnSpc="1">
            <a:prstTxWarp prst="textNoShape">
              <a:avLst/>
            </a:prstTxWarp>
          </a:bodyPr>
          <a:lstStyle>
            <a:lvl1pPr algn="r" defTabSz="901373">
              <a:defRPr sz="1100"/>
            </a:lvl1pPr>
          </a:lstStyle>
          <a:p>
            <a:fld id="{C1CCF467-7C6E-40AB-AA2F-59D9B5184940}" type="slidenum">
              <a:rPr lang="de-DE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341" cy="49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2" tIns="45107" rIns="90212" bIns="45107" numCol="1" anchor="t" anchorCtr="0" compatLnSpc="1">
            <a:prstTxWarp prst="textNoShape">
              <a:avLst/>
            </a:prstTxWarp>
          </a:bodyPr>
          <a:lstStyle>
            <a:lvl1pPr defTabSz="901373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35" y="1"/>
            <a:ext cx="2945340" cy="49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2" tIns="45107" rIns="90212" bIns="45107" numCol="1" anchor="t" anchorCtr="0" compatLnSpc="1">
            <a:prstTxWarp prst="textNoShape">
              <a:avLst/>
            </a:prstTxWarp>
          </a:bodyPr>
          <a:lstStyle>
            <a:lvl1pPr algn="r" defTabSz="901373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403" y="4715471"/>
            <a:ext cx="4986871" cy="446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2" tIns="45107" rIns="90212" bIns="451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Textformatierung des Masters zu bearbeiten.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2531"/>
            <a:ext cx="2945341" cy="49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2" tIns="45107" rIns="90212" bIns="45107" numCol="1" anchor="b" anchorCtr="0" compatLnSpc="1">
            <a:prstTxWarp prst="textNoShape">
              <a:avLst/>
            </a:prstTxWarp>
          </a:bodyPr>
          <a:lstStyle>
            <a:lvl1pPr defTabSz="901373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35" y="9432531"/>
            <a:ext cx="2945340" cy="49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2" tIns="45107" rIns="90212" bIns="45107" numCol="1" anchor="b" anchorCtr="0" compatLnSpc="1">
            <a:prstTxWarp prst="textNoShape">
              <a:avLst/>
            </a:prstTxWarp>
          </a:bodyPr>
          <a:lstStyle>
            <a:lvl1pPr algn="r" defTabSz="901373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8E47DFF8-B84C-4DDC-ACD8-E6C41238B4E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traditionelle</a:t>
            </a:r>
            <a:r>
              <a:rPr lang="en-US" dirty="0"/>
              <a:t> SQL-</a:t>
            </a:r>
            <a:r>
              <a:rPr lang="en-US" dirty="0" err="1"/>
              <a:t>Datenbanken</a:t>
            </a:r>
            <a:r>
              <a:rPr lang="en-US" dirty="0"/>
              <a:t>: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schwierig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skalieren</a:t>
            </a:r>
            <a:r>
              <a:rPr lang="en-US" dirty="0"/>
              <a:t>;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schwierig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replizieren</a:t>
            </a:r>
            <a:endParaRPr lang="en-US" dirty="0"/>
          </a:p>
          <a:p>
            <a:r>
              <a:rPr lang="en-US" dirty="0"/>
              <a:t>NoSQL </a:t>
            </a:r>
            <a:r>
              <a:rPr lang="en-US" dirty="0" err="1"/>
              <a:t>Datenbanken</a:t>
            </a:r>
            <a:r>
              <a:rPr lang="en-US" dirty="0"/>
              <a:t>: </a:t>
            </a:r>
            <a:r>
              <a:rPr lang="en-US" dirty="0" err="1"/>
              <a:t>unterst</a:t>
            </a:r>
            <a:r>
              <a:rPr lang="de-DE" dirty="0"/>
              <a:t>ü</a:t>
            </a:r>
            <a:r>
              <a:rPr lang="en-US" dirty="0" err="1"/>
              <a:t>tzen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bedingt</a:t>
            </a:r>
            <a:r>
              <a:rPr lang="en-US" dirty="0"/>
              <a:t> </a:t>
            </a:r>
            <a:r>
              <a:rPr lang="en-US" dirty="0" err="1"/>
              <a:t>Transaktionen</a:t>
            </a:r>
            <a:r>
              <a:rPr lang="en-US" dirty="0"/>
              <a:t>; </a:t>
            </a:r>
            <a:r>
              <a:rPr lang="en-US" dirty="0" err="1"/>
              <a:t>unterst</a:t>
            </a:r>
            <a:r>
              <a:rPr lang="de-DE" dirty="0"/>
              <a:t>ü</a:t>
            </a:r>
            <a:r>
              <a:rPr lang="en-US" dirty="0" err="1"/>
              <a:t>tzen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bedingt</a:t>
            </a:r>
            <a:r>
              <a:rPr lang="en-US" dirty="0"/>
              <a:t> </a:t>
            </a:r>
            <a:r>
              <a:rPr lang="en-US" dirty="0" err="1"/>
              <a:t>Indizes</a:t>
            </a:r>
            <a:r>
              <a:rPr lang="en-US" dirty="0"/>
              <a:t>; </a:t>
            </a:r>
            <a:r>
              <a:rPr lang="de-DE" dirty="0"/>
              <a:t>ü</a:t>
            </a:r>
            <a:r>
              <a:rPr lang="en-US" dirty="0" err="1"/>
              <a:t>berlassen</a:t>
            </a:r>
            <a:r>
              <a:rPr lang="en-US" dirty="0"/>
              <a:t> die </a:t>
            </a:r>
            <a:r>
              <a:rPr lang="en-US" dirty="0" err="1"/>
              <a:t>Bestimmung</a:t>
            </a:r>
            <a:r>
              <a:rPr lang="en-US" dirty="0"/>
              <a:t> der </a:t>
            </a:r>
            <a:r>
              <a:rPr lang="en-US" dirty="0" err="1"/>
              <a:t>Konsistenzgarantien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Entwickler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7DFF8-B84C-4DDC-ACD8-E6C41238B4E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38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CockroachDB</a:t>
            </a:r>
            <a:r>
              <a:rPr lang="en-US" dirty="0"/>
              <a:t> v1.1.3 (</a:t>
            </a:r>
            <a:r>
              <a:rPr lang="en-US" dirty="0" err="1"/>
              <a:t>Dezember</a:t>
            </a:r>
            <a:r>
              <a:rPr lang="en-US" dirty="0"/>
              <a:t> 2017)</a:t>
            </a:r>
          </a:p>
          <a:p>
            <a:endParaRPr lang="en-US" dirty="0"/>
          </a:p>
          <a:p>
            <a:r>
              <a:rPr lang="en-US" dirty="0" err="1"/>
              <a:t>basiert</a:t>
            </a:r>
            <a:r>
              <a:rPr lang="en-US" dirty="0"/>
              <a:t> auf Googles </a:t>
            </a:r>
            <a:r>
              <a:rPr lang="en-US" i="1" dirty="0"/>
              <a:t>Spanner</a:t>
            </a:r>
            <a:r>
              <a:rPr lang="en-US" dirty="0"/>
              <a:t> Paper</a:t>
            </a:r>
          </a:p>
          <a:p>
            <a:endParaRPr lang="en-US" dirty="0"/>
          </a:p>
          <a:p>
            <a:r>
              <a:rPr lang="en-US" dirty="0"/>
              <a:t>cloud-native SQL </a:t>
            </a:r>
            <a:r>
              <a:rPr lang="en-US" dirty="0" err="1"/>
              <a:t>Datenbank</a:t>
            </a:r>
            <a:endParaRPr lang="en-US" dirty="0"/>
          </a:p>
          <a:p>
            <a:pPr lvl="1"/>
            <a:r>
              <a:rPr lang="en-US" dirty="0" err="1"/>
              <a:t>skaliert</a:t>
            </a:r>
            <a:r>
              <a:rPr lang="en-US" dirty="0"/>
              <a:t> horizontal (</a:t>
            </a:r>
            <a:r>
              <a:rPr lang="en-US" dirty="0" err="1"/>
              <a:t>theoretisch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4EB </a:t>
            </a:r>
            <a:r>
              <a:rPr lang="en-US" dirty="0" err="1"/>
              <a:t>Daten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verteilt</a:t>
            </a:r>
            <a:r>
              <a:rPr lang="en-US" dirty="0"/>
              <a:t> Arbeit auf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Knoten</a:t>
            </a:r>
            <a:endParaRPr lang="en-US" dirty="0"/>
          </a:p>
          <a:p>
            <a:pPr lvl="1"/>
            <a:r>
              <a:rPr lang="en-US" dirty="0" err="1"/>
              <a:t>implementiert</a:t>
            </a:r>
            <a:r>
              <a:rPr lang="en-US" dirty="0"/>
              <a:t> </a:t>
            </a:r>
            <a:r>
              <a:rPr lang="en-US" dirty="0" err="1"/>
              <a:t>dasselbe</a:t>
            </a:r>
            <a:r>
              <a:rPr lang="en-US" dirty="0"/>
              <a:t> Client-Server </a:t>
            </a:r>
            <a:r>
              <a:rPr lang="en-US" dirty="0" err="1"/>
              <a:t>Protokoll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PostgreSQL</a:t>
            </a:r>
          </a:p>
          <a:p>
            <a:pPr lvl="1"/>
            <a:r>
              <a:rPr lang="en-US" dirty="0"/>
              <a:t>ANSI SQL </a:t>
            </a:r>
            <a:r>
              <a:rPr lang="en-US" dirty="0" err="1"/>
              <a:t>kompatibel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“production-ready”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https://github.com/cockroachdb/cockroach</a:t>
            </a:r>
          </a:p>
          <a:p>
            <a:r>
              <a:rPr lang="de-DE" dirty="0"/>
              <a:t>ü</a:t>
            </a:r>
            <a:r>
              <a:rPr lang="en-US" dirty="0" err="1"/>
              <a:t>berwiegend</a:t>
            </a:r>
            <a:r>
              <a:rPr lang="en-US" dirty="0"/>
              <a:t> in Go </a:t>
            </a:r>
            <a:r>
              <a:rPr lang="en-US" dirty="0" err="1"/>
              <a:t>geschrieben</a:t>
            </a:r>
            <a:r>
              <a:rPr lang="en-US" dirty="0"/>
              <a:t>, </a:t>
            </a:r>
            <a:r>
              <a:rPr lang="en-US" dirty="0" err="1"/>
              <a:t>Teile</a:t>
            </a:r>
            <a:r>
              <a:rPr lang="en-US" dirty="0"/>
              <a:t> in C++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7DFF8-B84C-4DDC-ACD8-E6C41238B4E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17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 = Relational mit Standby</a:t>
            </a:r>
          </a:p>
          <a:p>
            <a:r>
              <a:rPr lang="de-DE" dirty="0" err="1"/>
              <a:t>Cockroach</a:t>
            </a:r>
            <a:r>
              <a:rPr lang="de-DE" dirty="0"/>
              <a:t> ist CP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EAD5-FADC-334D-9832-B50DE663144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368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Cassandra: Hash-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EAD5-FADC-334D-9832-B50DE66314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8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Cassandra: Hash-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EAD5-FADC-334D-9832-B50DE66314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4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: Nginx PUT, </a:t>
            </a:r>
            <a:r>
              <a:rPr lang="en-US" dirty="0" err="1"/>
              <a:t>Patroni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EAD5-FADC-334D-9832-B50DE66314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49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“With SNAPSHOT isolation, a transaction behaves as if it were reading the state of the database consistently at a fixed point in time.”</a:t>
            </a:r>
          </a:p>
          <a:p>
            <a:r>
              <a:rPr lang="en-US" dirty="0"/>
              <a:t>REPEATABLE READ is an alias for SERIALIZABLE.</a:t>
            </a:r>
          </a:p>
          <a:p>
            <a:r>
              <a:rPr lang="en-US" dirty="0"/>
              <a:t>READ UNCOMMITTED and READ COMMITTED are aliases for SNAPSHOT.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EAD5-FADC-334D-9832-B50DE66314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1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Früher</a:t>
            </a:r>
            <a:r>
              <a:rPr lang="en-US"/>
              <a:t>:</a:t>
            </a:r>
            <a:r>
              <a:rPr lang="en-US" baseline="0"/>
              <a:t> </a:t>
            </a:r>
            <a:r>
              <a:rPr lang="en-US" baseline="0" err="1"/>
              <a:t>Daten</a:t>
            </a:r>
            <a:r>
              <a:rPr lang="en-US" baseline="0"/>
              <a:t> </a:t>
            </a:r>
            <a:r>
              <a:rPr lang="en-US" baseline="0" err="1"/>
              <a:t>wurden</a:t>
            </a:r>
            <a:r>
              <a:rPr lang="en-US" baseline="0"/>
              <a:t> </a:t>
            </a:r>
            <a:r>
              <a:rPr lang="en-US" baseline="0" err="1"/>
              <a:t>zur</a:t>
            </a:r>
            <a:r>
              <a:rPr lang="en-US" baseline="0"/>
              <a:t> CPU </a:t>
            </a:r>
            <a:r>
              <a:rPr lang="en-US" baseline="0" err="1"/>
              <a:t>gebracht</a:t>
            </a:r>
            <a:r>
              <a:rPr lang="en-US" baseline="0"/>
              <a:t>.</a:t>
            </a:r>
          </a:p>
          <a:p>
            <a:r>
              <a:rPr lang="en-US" baseline="0" err="1"/>
              <a:t>Heute</a:t>
            </a:r>
            <a:endParaRPr lang="en-US"/>
          </a:p>
          <a:p>
            <a:r>
              <a:rPr lang="en-US" err="1"/>
              <a:t>Wir</a:t>
            </a:r>
            <a:r>
              <a:rPr lang="en-US"/>
              <a:t> </a:t>
            </a:r>
            <a:r>
              <a:rPr lang="en-US" err="1"/>
              <a:t>bringen</a:t>
            </a:r>
            <a:r>
              <a:rPr lang="en-US"/>
              <a:t> die CPU </a:t>
            </a:r>
            <a:r>
              <a:rPr lang="en-US" err="1"/>
              <a:t>zu</a:t>
            </a:r>
            <a:r>
              <a:rPr lang="en-US"/>
              <a:t> den </a:t>
            </a:r>
            <a:r>
              <a:rPr lang="en-US" err="1"/>
              <a:t>Daten</a:t>
            </a:r>
            <a:endParaRPr lang="en-US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EAD5-FADC-334D-9832-B50DE663144B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1293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insbesondere</a:t>
            </a:r>
            <a:r>
              <a:rPr lang="en-US" dirty="0"/>
              <a:t> https://www.cockroachlabs.com/blog/memory-usage-cockroachdb/#unpredictable-sql-memory-growth-when-a-node-could-blow-up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EAD5-FADC-334D-9832-B50DE66314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IO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0" y="0"/>
            <a:ext cx="1676400" cy="6858000"/>
          </a:xfrm>
          <a:prstGeom prst="rect">
            <a:avLst/>
          </a:prstGeom>
          <a:solidFill>
            <a:srgbClr val="F5A83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8" name="Picture 26" descr="I:\Marketing\Imagebroschüre\Bilder\Bilder Imagebroschüre\Punkt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1370013" cy="925513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" name="Picture 27" descr="I:\Marketing\Imagebroschüre\Bilder\Bilder Imagebroschüre\Punkt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1370013" cy="9175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" name="Picture 28" descr="I:\Marketing\Imagebroschüre\Bilder\Bilder Imagebroschüre\Punkt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743200"/>
            <a:ext cx="1371600" cy="91598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268537" y="2349501"/>
            <a:ext cx="6264275" cy="2159000"/>
          </a:xfrm>
        </p:spPr>
        <p:txBody>
          <a:bodyPr anchor="ctr">
            <a:normAutofit/>
          </a:bodyPr>
          <a:lstStyle>
            <a:lvl1pPr algn="ctr">
              <a:defRPr sz="4400" b="1"/>
            </a:lvl1pPr>
          </a:lstStyle>
          <a:p>
            <a:r>
              <a:rPr lang="de-DE" dirty="0"/>
              <a:t>Offizieller</a:t>
            </a:r>
            <a:br>
              <a:rPr lang="de-DE" dirty="0"/>
            </a:br>
            <a:r>
              <a:rPr lang="de-DE" dirty="0"/>
              <a:t>OIO-Seminar-Titel 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92500" y="4786322"/>
            <a:ext cx="5080028" cy="1450966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Nicht vergessen: Unten links auf der Titelfolie die aktuelle Versionsnummer eintragen !</a:t>
            </a:r>
          </a:p>
        </p:txBody>
      </p:sp>
      <p:pic>
        <p:nvPicPr>
          <p:cNvPr id="11" name="Picture 25" descr="D:\Daten\OOP\Folien\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2888" y="428625"/>
            <a:ext cx="224631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1752600" y="5562600"/>
            <a:ext cx="22098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 sz="1000" b="1" dirty="0">
                <a:latin typeface="Arial" pitchFamily="34" charset="0"/>
              </a:rPr>
              <a:t>Orientation in Objects GmbH</a:t>
            </a:r>
          </a:p>
          <a:p>
            <a:endParaRPr lang="de-DE" sz="1000" dirty="0">
              <a:latin typeface="Arial" pitchFamily="34" charset="0"/>
            </a:endParaRPr>
          </a:p>
          <a:p>
            <a:r>
              <a:rPr lang="de-DE" sz="1000" dirty="0">
                <a:latin typeface="Arial" pitchFamily="34" charset="0"/>
              </a:rPr>
              <a:t>Weinheimer Str. 68</a:t>
            </a:r>
          </a:p>
          <a:p>
            <a:r>
              <a:rPr lang="de-DE" sz="1000" dirty="0">
                <a:latin typeface="Arial" pitchFamily="34" charset="0"/>
              </a:rPr>
              <a:t>68309 Mannheim</a:t>
            </a:r>
          </a:p>
          <a:p>
            <a:endParaRPr lang="de-DE" sz="1000" dirty="0">
              <a:latin typeface="Arial" pitchFamily="34" charset="0"/>
            </a:endParaRPr>
          </a:p>
          <a:p>
            <a:r>
              <a:rPr lang="de-DE" sz="1000" dirty="0">
                <a:latin typeface="Arial" pitchFamily="34" charset="0"/>
              </a:rPr>
              <a:t>www.oio.de</a:t>
            </a:r>
          </a:p>
          <a:p>
            <a:r>
              <a:rPr lang="de-DE" sz="1000" dirty="0">
                <a:latin typeface="Arial" pitchFamily="34" charset="0"/>
              </a:rPr>
              <a:t>info@oio.de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228600" y="6429396"/>
            <a:ext cx="8382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Version: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6429396"/>
            <a:ext cx="571504" cy="285752"/>
          </a:xfrm>
        </p:spPr>
        <p:txBody>
          <a:bodyPr>
            <a:noAutofit/>
          </a:bodyPr>
          <a:lstStyle>
            <a:lvl1pPr algn="r"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X.X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IO -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2844" y="214290"/>
            <a:ext cx="71438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IO - Link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52346" y="285728"/>
            <a:ext cx="1190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+mj-lt"/>
              </a:rPr>
              <a:t>Links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IO - Literaturhinweise (2 Büc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52346" y="285728"/>
            <a:ext cx="583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+mj-lt"/>
              </a:rPr>
              <a:t>Literaturhinweise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971550" y="1500174"/>
            <a:ext cx="1314434" cy="157163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00364" y="1428737"/>
            <a:ext cx="5675324" cy="1857388"/>
          </a:xfrm>
        </p:spPr>
        <p:txBody>
          <a:bodyPr/>
          <a:lstStyle>
            <a:lvl1pPr>
              <a:defRPr baseline="0"/>
            </a:lvl1pPr>
            <a:lvl2pPr>
              <a:defRPr sz="1600" b="1" baseline="0"/>
            </a:lvl2pPr>
          </a:lstStyle>
          <a:p>
            <a:pPr lvl="0"/>
            <a:r>
              <a:rPr lang="de-DE" dirty="0"/>
              <a:t>Buchtitel 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15"/>
          </p:nvPr>
        </p:nvSpPr>
        <p:spPr>
          <a:xfrm>
            <a:off x="971550" y="3643314"/>
            <a:ext cx="1314434" cy="157163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00364" y="3573463"/>
            <a:ext cx="5675324" cy="1857388"/>
          </a:xfrm>
        </p:spPr>
        <p:txBody>
          <a:bodyPr/>
          <a:lstStyle>
            <a:lvl1pPr>
              <a:defRPr baseline="0"/>
            </a:lvl1pPr>
            <a:lvl2pPr>
              <a:defRPr sz="1600" b="1"/>
            </a:lvl2pPr>
          </a:lstStyle>
          <a:p>
            <a:pPr lvl="0"/>
            <a:r>
              <a:rPr lang="de-DE" dirty="0"/>
              <a:t>Buchtitel </a:t>
            </a:r>
          </a:p>
          <a:p>
            <a:pPr lvl="1"/>
            <a:r>
              <a:rPr lang="de-DE" dirty="0"/>
              <a:t>Zweite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IO - 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0" y="0"/>
            <a:ext cx="1676400" cy="6858000"/>
          </a:xfrm>
          <a:prstGeom prst="rect">
            <a:avLst/>
          </a:prstGeom>
          <a:solidFill>
            <a:srgbClr val="F5A83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8" name="Picture 26" descr="I:\Marketing\Imagebroschüre\Bilder\Bilder Imagebroschüre\Punkt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1370013" cy="925513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" name="Picture 27" descr="I:\Marketing\Imagebroschüre\Bilder\Bilder Imagebroschüre\Punkt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1370013" cy="9175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" name="Picture 28" descr="I:\Marketing\Imagebroschüre\Bilder\Bilder Imagebroschüre\Punkt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743200"/>
            <a:ext cx="1371600" cy="91598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1" name="Picture 25" descr="D:\Daten\OOP\Folien\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2888" y="428625"/>
            <a:ext cx="224631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1752600" y="5562600"/>
            <a:ext cx="22098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 sz="1000" b="1" dirty="0">
                <a:latin typeface="Arial" pitchFamily="34" charset="0"/>
              </a:rPr>
              <a:t>Orientation in Objects GmbH</a:t>
            </a:r>
          </a:p>
          <a:p>
            <a:endParaRPr lang="de-DE" sz="1000" dirty="0">
              <a:latin typeface="Arial" pitchFamily="34" charset="0"/>
            </a:endParaRPr>
          </a:p>
          <a:p>
            <a:r>
              <a:rPr lang="de-DE" sz="1000" dirty="0">
                <a:latin typeface="Arial" pitchFamily="34" charset="0"/>
              </a:rPr>
              <a:t>Weinheimer Str. 68</a:t>
            </a:r>
          </a:p>
          <a:p>
            <a:r>
              <a:rPr lang="de-DE" sz="1000" dirty="0">
                <a:latin typeface="Arial" pitchFamily="34" charset="0"/>
              </a:rPr>
              <a:t>68309 Mannheim</a:t>
            </a:r>
          </a:p>
          <a:p>
            <a:endParaRPr lang="de-DE" sz="1000" dirty="0">
              <a:latin typeface="Arial" pitchFamily="34" charset="0"/>
            </a:endParaRPr>
          </a:p>
          <a:p>
            <a:r>
              <a:rPr lang="de-DE" sz="1000" dirty="0">
                <a:latin typeface="Arial" pitchFamily="34" charset="0"/>
              </a:rPr>
              <a:t>www.oio.de</a:t>
            </a:r>
          </a:p>
          <a:p>
            <a:r>
              <a:rPr lang="de-DE" sz="1000" dirty="0">
                <a:latin typeface="Arial" pitchFamily="34" charset="0"/>
              </a:rPr>
              <a:t>info@oio.de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514600" y="152400"/>
            <a:ext cx="23622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 sz="25000" b="1" dirty="0">
                <a:solidFill>
                  <a:srgbClr val="FFF0D3"/>
                </a:solidFill>
                <a:latin typeface="Arial" pitchFamily="34" charset="0"/>
              </a:rPr>
              <a:t>?</a:t>
            </a:r>
            <a:endParaRPr lang="de-DE" b="1" dirty="0">
              <a:solidFill>
                <a:srgbClr val="EAEAEA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48000" y="2955925"/>
            <a:ext cx="23622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 sz="25000" b="1" dirty="0">
                <a:solidFill>
                  <a:srgbClr val="F89400"/>
                </a:solidFill>
                <a:latin typeface="Arial" pitchFamily="34" charset="0"/>
              </a:rPr>
              <a:t>?</a:t>
            </a:r>
            <a:endParaRPr lang="de-DE" b="1" dirty="0">
              <a:solidFill>
                <a:srgbClr val="F89400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209800" y="928688"/>
            <a:ext cx="1219200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 sz="12800" b="1" dirty="0">
                <a:solidFill>
                  <a:srgbClr val="FFC653"/>
                </a:solidFill>
                <a:latin typeface="Arial" pitchFamily="34" charset="0"/>
              </a:rPr>
              <a:t>?</a:t>
            </a:r>
            <a:endParaRPr lang="de-DE" sz="900" b="1" dirty="0">
              <a:solidFill>
                <a:schemeClr val="folHlink"/>
              </a:solidFill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467600" y="990600"/>
            <a:ext cx="12192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 sz="12800" b="1" dirty="0">
                <a:solidFill>
                  <a:srgbClr val="FFC653"/>
                </a:solidFill>
                <a:latin typeface="Arial" pitchFamily="34" charset="0"/>
              </a:rPr>
              <a:t>?</a:t>
            </a:r>
            <a:endParaRPr lang="de-DE" sz="900" b="1" dirty="0">
              <a:solidFill>
                <a:schemeClr val="folHlink"/>
              </a:solidFill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6781800" y="4114800"/>
            <a:ext cx="12192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 sz="12800" b="1" dirty="0">
                <a:solidFill>
                  <a:srgbClr val="FFC653"/>
                </a:solidFill>
                <a:latin typeface="Arial" pitchFamily="34" charset="0"/>
              </a:rPr>
              <a:t>?</a:t>
            </a:r>
            <a:endParaRPr lang="de-DE" sz="900" b="1" dirty="0">
              <a:solidFill>
                <a:schemeClr val="folHlink"/>
              </a:solidFill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057400" y="3505200"/>
            <a:ext cx="12192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 sz="12800" b="1" dirty="0">
                <a:solidFill>
                  <a:srgbClr val="FFC653"/>
                </a:solidFill>
                <a:latin typeface="Arial" pitchFamily="34" charset="0"/>
              </a:rPr>
              <a:t>?</a:t>
            </a:r>
            <a:endParaRPr lang="de-DE" sz="900" b="1" dirty="0">
              <a:solidFill>
                <a:schemeClr val="folHlink"/>
              </a:solidFill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6019800" y="990600"/>
            <a:ext cx="23622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 sz="25000" b="1" dirty="0">
                <a:solidFill>
                  <a:srgbClr val="F89400"/>
                </a:solidFill>
                <a:latin typeface="Arial" pitchFamily="34" charset="0"/>
              </a:rPr>
              <a:t>?</a:t>
            </a:r>
            <a:endParaRPr lang="de-DE" b="1" dirty="0">
              <a:solidFill>
                <a:srgbClr val="F89400"/>
              </a:solidFill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343400" y="1066800"/>
            <a:ext cx="12192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 sz="12800" b="1" dirty="0">
                <a:solidFill>
                  <a:srgbClr val="FFC653"/>
                </a:solidFill>
                <a:latin typeface="Arial" pitchFamily="34" charset="0"/>
              </a:rPr>
              <a:t>?</a:t>
            </a:r>
            <a:endParaRPr lang="de-DE" sz="900" b="1" dirty="0">
              <a:solidFill>
                <a:schemeClr val="folHlink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571736" y="3016749"/>
            <a:ext cx="55007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400" b="1" dirty="0">
                <a:latin typeface="+mj-lt"/>
              </a:rPr>
              <a:t>Fragen ?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IO - 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0" y="0"/>
            <a:ext cx="1676400" cy="6858000"/>
          </a:xfrm>
          <a:prstGeom prst="rect">
            <a:avLst/>
          </a:prstGeom>
          <a:solidFill>
            <a:srgbClr val="F5A83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8" name="Picture 26" descr="I:\Marketing\Imagebroschüre\Bilder\Bilder Imagebroschüre\Punkt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1370013" cy="925513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" name="Picture 27" descr="I:\Marketing\Imagebroschüre\Bilder\Bilder Imagebroschüre\Punkt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1370013" cy="9175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" name="Picture 28" descr="I:\Marketing\Imagebroschüre\Bilder\Bilder Imagebroschüre\Punkt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743200"/>
            <a:ext cx="1371600" cy="91598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1" name="Picture 25" descr="D:\Daten\OOP\Folien\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2888" y="428625"/>
            <a:ext cx="224631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1752600" y="5562600"/>
            <a:ext cx="22098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 sz="1000" b="1" dirty="0">
                <a:latin typeface="Arial" pitchFamily="34" charset="0"/>
              </a:rPr>
              <a:t>Orientation in Objects GmbH</a:t>
            </a:r>
          </a:p>
          <a:p>
            <a:endParaRPr lang="de-DE" sz="1000" dirty="0">
              <a:latin typeface="Arial" pitchFamily="34" charset="0"/>
            </a:endParaRPr>
          </a:p>
          <a:p>
            <a:r>
              <a:rPr lang="de-DE" sz="1000" dirty="0">
                <a:latin typeface="Arial" pitchFamily="34" charset="0"/>
              </a:rPr>
              <a:t>Weinheimer Str. 68</a:t>
            </a:r>
          </a:p>
          <a:p>
            <a:r>
              <a:rPr lang="de-DE" sz="1000" dirty="0">
                <a:latin typeface="Arial" pitchFamily="34" charset="0"/>
              </a:rPr>
              <a:t>68309 Mannheim</a:t>
            </a:r>
          </a:p>
          <a:p>
            <a:endParaRPr lang="de-DE" sz="1000" dirty="0">
              <a:latin typeface="Arial" pitchFamily="34" charset="0"/>
            </a:endParaRPr>
          </a:p>
          <a:p>
            <a:r>
              <a:rPr lang="de-DE" sz="1000" dirty="0">
                <a:latin typeface="Arial" pitchFamily="34" charset="0"/>
              </a:rPr>
              <a:t>www.oio.de</a:t>
            </a:r>
          </a:p>
          <a:p>
            <a:r>
              <a:rPr lang="de-DE" sz="1000" dirty="0">
                <a:latin typeface="Arial" pitchFamily="34" charset="0"/>
              </a:rPr>
              <a:t>info@oio.de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571736" y="2857496"/>
            <a:ext cx="550072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400" b="1" dirty="0">
                <a:latin typeface="Arial" pitchFamily="34" charset="0"/>
                <a:cs typeface="Arial" pitchFamily="34" charset="0"/>
              </a:rPr>
              <a:t>Vielen Dank </a:t>
            </a:r>
            <a:r>
              <a:rPr lang="de-DE" sz="4400" b="1">
                <a:latin typeface="Arial" pitchFamily="34" charset="0"/>
                <a:cs typeface="Arial" pitchFamily="34" charset="0"/>
              </a:rPr>
              <a:t>für Ihre </a:t>
            </a:r>
            <a:r>
              <a:rPr lang="de-DE" sz="4400" b="1" dirty="0">
                <a:latin typeface="Arial" pitchFamily="34" charset="0"/>
                <a:cs typeface="Arial" pitchFamily="34" charset="0"/>
              </a:rPr>
              <a:t>Aufmerksamkeit !</a:t>
            </a:r>
            <a:endParaRPr lang="de-DE" sz="4400" b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O - Firmenda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52346" y="285728"/>
            <a:ext cx="5619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+mj-lt"/>
              </a:rPr>
              <a:t>Java, XML und Open Source seit 1998</a:t>
            </a:r>
          </a:p>
        </p:txBody>
      </p:sp>
      <p:pic>
        <p:nvPicPr>
          <p:cNvPr id="5" name="Picture 2" descr="diagramm"/>
          <p:cNvPicPr>
            <a:picLocks noChangeAspect="1" noChangeArrowheads="1"/>
          </p:cNvPicPr>
          <p:nvPr userDrawn="1"/>
        </p:nvPicPr>
        <p:blipFill>
          <a:blip r:embed="rId2" cstate="print">
            <a:lum bright="62000" contrast="-58000"/>
          </a:blip>
          <a:srcRect/>
          <a:stretch>
            <a:fillRect/>
          </a:stretch>
        </p:blipFill>
        <p:spPr bwMode="auto">
          <a:xfrm>
            <a:off x="1143000" y="1295400"/>
            <a:ext cx="6781800" cy="40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WordArt 3"/>
          <p:cNvSpPr>
            <a:spLocks noChangeArrowheads="1" noChangeShapeType="1" noTextEdit="1"/>
          </p:cNvSpPr>
          <p:nvPr userDrawn="1"/>
        </p:nvSpPr>
        <p:spPr bwMode="auto">
          <a:xfrm>
            <a:off x="1219200" y="1905000"/>
            <a:ext cx="6858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</a:bodyPr>
          <a:lstStyle/>
          <a:p>
            <a:pPr algn="ctr"/>
            <a:r>
              <a:rPr lang="de-DE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DDDDDD"/>
                    </a:gs>
                    <a:gs pos="50000">
                      <a:srgbClr val="C0C0C0"/>
                    </a:gs>
                    <a:gs pos="100000">
                      <a:srgbClr val="DDDDDD"/>
                    </a:gs>
                  </a:gsLst>
                  <a:lin ang="5400000" scaled="1"/>
                </a:gradFill>
                <a:latin typeface="Arial Black"/>
              </a:rPr>
              <a:t>Java und XML</a:t>
            </a: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6096000" y="3276600"/>
            <a:ext cx="28194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b" anchorCtr="0"/>
          <a:lstStyle/>
          <a:p>
            <a:r>
              <a:rPr lang="de-DE" sz="2000" b="1" dirty="0">
                <a:solidFill>
                  <a:schemeClr val="bg1"/>
                </a:solidFill>
                <a:latin typeface="+mn-lt"/>
              </a:rPr>
              <a:t>) Competence Center)</a:t>
            </a:r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3201988" y="3276600"/>
            <a:ext cx="2817812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b" anchorCtr="0"/>
          <a:lstStyle/>
          <a:p>
            <a:r>
              <a:rPr lang="de-DE" sz="2000" b="1" dirty="0">
                <a:solidFill>
                  <a:schemeClr val="bg1"/>
                </a:solidFill>
                <a:latin typeface="+mn-lt"/>
              </a:rPr>
              <a:t>) Object Rangers )</a:t>
            </a: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6019800" y="4246563"/>
            <a:ext cx="2633663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de-DE" sz="1600">
                <a:latin typeface="Arial" pitchFamily="34" charset="0"/>
              </a:rPr>
              <a:t> </a:t>
            </a:r>
            <a:r>
              <a:rPr lang="de-DE" sz="1400" b="1">
                <a:latin typeface="Arial" pitchFamily="34" charset="0"/>
              </a:rPr>
              <a:t>Schulungen</a:t>
            </a:r>
            <a:r>
              <a:rPr lang="de-DE" sz="1400">
                <a:latin typeface="Arial" pitchFamily="34" charset="0"/>
              </a:rPr>
              <a:t>, </a:t>
            </a:r>
            <a:r>
              <a:rPr lang="de-DE" sz="1400" b="1">
                <a:latin typeface="Arial" pitchFamily="34" charset="0"/>
              </a:rPr>
              <a:t>Coaching</a:t>
            </a:r>
            <a:r>
              <a:rPr lang="de-DE" sz="1400">
                <a:latin typeface="Arial" pitchFamily="34" charset="0"/>
              </a:rPr>
              <a:t>, </a:t>
            </a:r>
            <a:br>
              <a:rPr lang="de-DE" sz="1400">
                <a:latin typeface="Arial" pitchFamily="34" charset="0"/>
              </a:rPr>
            </a:br>
            <a:r>
              <a:rPr lang="de-DE" sz="1400">
                <a:latin typeface="Arial" pitchFamily="34" charset="0"/>
              </a:rPr>
              <a:t>  </a:t>
            </a:r>
            <a:r>
              <a:rPr lang="de-DE" sz="1400" b="1">
                <a:latin typeface="Arial" pitchFamily="34" charset="0"/>
              </a:rPr>
              <a:t>Weiterbildungsberatung</a:t>
            </a:r>
            <a:r>
              <a:rPr lang="de-DE" sz="1400">
                <a:latin typeface="Arial" pitchFamily="34" charset="0"/>
              </a:rPr>
              <a:t>, </a:t>
            </a:r>
            <a:br>
              <a:rPr lang="de-DE" sz="1400">
                <a:latin typeface="Arial" pitchFamily="34" charset="0"/>
              </a:rPr>
            </a:br>
            <a:r>
              <a:rPr lang="de-DE" sz="1400">
                <a:latin typeface="Arial" pitchFamily="34" charset="0"/>
              </a:rPr>
              <a:t>  </a:t>
            </a:r>
            <a:r>
              <a:rPr lang="de-DE" sz="1400" b="1">
                <a:latin typeface="Arial" pitchFamily="34" charset="0"/>
              </a:rPr>
              <a:t>Train &amp; Solve-Programme</a:t>
            </a:r>
          </a:p>
          <a:p>
            <a:pPr>
              <a:buFontTx/>
              <a:buChar char="•"/>
            </a:pPr>
            <a:r>
              <a:rPr lang="de-DE" sz="1600">
                <a:latin typeface="Arial" pitchFamily="34" charset="0"/>
              </a:rPr>
              <a:t> </a:t>
            </a:r>
            <a:r>
              <a:rPr lang="de-DE" sz="1400" b="1">
                <a:latin typeface="Arial" pitchFamily="34" charset="0"/>
              </a:rPr>
              <a:t>Methoden</a:t>
            </a:r>
            <a:r>
              <a:rPr lang="de-DE" sz="1400">
                <a:latin typeface="Arial" pitchFamily="34" charset="0"/>
              </a:rPr>
              <a:t>, </a:t>
            </a:r>
            <a:r>
              <a:rPr lang="de-DE" sz="1400" b="1">
                <a:latin typeface="Arial" pitchFamily="34" charset="0"/>
              </a:rPr>
              <a:t>Standards</a:t>
            </a:r>
            <a:r>
              <a:rPr lang="de-DE" sz="1400">
                <a:latin typeface="Arial" pitchFamily="34" charset="0"/>
              </a:rPr>
              <a:t> und </a:t>
            </a:r>
            <a:br>
              <a:rPr lang="de-DE" sz="1400">
                <a:latin typeface="Arial" pitchFamily="34" charset="0"/>
              </a:rPr>
            </a:br>
            <a:r>
              <a:rPr lang="de-DE" sz="1400">
                <a:latin typeface="Arial" pitchFamily="34" charset="0"/>
              </a:rPr>
              <a:t>  </a:t>
            </a:r>
            <a:r>
              <a:rPr lang="de-DE" sz="1400" b="1">
                <a:latin typeface="Arial" pitchFamily="34" charset="0"/>
              </a:rPr>
              <a:t>Tools</a:t>
            </a:r>
            <a:r>
              <a:rPr lang="de-DE" sz="1400">
                <a:latin typeface="Arial" pitchFamily="34" charset="0"/>
              </a:rPr>
              <a:t> für die Entwicklung </a:t>
            </a:r>
            <a:br>
              <a:rPr lang="de-DE" sz="1400">
                <a:latin typeface="Arial" pitchFamily="34" charset="0"/>
              </a:rPr>
            </a:br>
            <a:r>
              <a:rPr lang="de-DE" sz="1400">
                <a:latin typeface="Arial" pitchFamily="34" charset="0"/>
              </a:rPr>
              <a:t>  von </a:t>
            </a:r>
            <a:r>
              <a:rPr lang="de-DE" sz="1400" b="1">
                <a:latin typeface="Arial" pitchFamily="34" charset="0"/>
              </a:rPr>
              <a:t>offenen, unternehmens-</a:t>
            </a:r>
            <a:br>
              <a:rPr lang="de-DE" sz="1400" b="1">
                <a:latin typeface="Arial" pitchFamily="34" charset="0"/>
              </a:rPr>
            </a:br>
            <a:r>
              <a:rPr lang="de-DE" sz="1400" b="1">
                <a:latin typeface="Arial" pitchFamily="34" charset="0"/>
              </a:rPr>
              <a:t>  weiten Systemen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3124200" y="4246563"/>
            <a:ext cx="23590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de-DE" sz="1600">
                <a:latin typeface="Arial" pitchFamily="34" charset="0"/>
              </a:rPr>
              <a:t> </a:t>
            </a:r>
            <a:r>
              <a:rPr lang="de-DE" sz="1400" b="1">
                <a:latin typeface="Arial" pitchFamily="34" charset="0"/>
              </a:rPr>
              <a:t>Unterstützung laufender</a:t>
            </a:r>
            <a:br>
              <a:rPr lang="de-DE" sz="1400" b="1">
                <a:latin typeface="Arial" pitchFamily="34" charset="0"/>
              </a:rPr>
            </a:br>
            <a:r>
              <a:rPr lang="de-DE" sz="1400" b="1">
                <a:latin typeface="Arial" pitchFamily="34" charset="0"/>
              </a:rPr>
              <a:t>  Java Projekte</a:t>
            </a:r>
          </a:p>
          <a:p>
            <a:pPr>
              <a:buFontTx/>
              <a:buChar char="•"/>
            </a:pPr>
            <a:endParaRPr lang="de-DE" sz="1400" b="1">
              <a:latin typeface="Arial" pitchFamily="34" charset="0"/>
            </a:endParaRPr>
          </a:p>
          <a:p>
            <a:pPr>
              <a:buFontTx/>
              <a:buChar char="•"/>
            </a:pPr>
            <a:r>
              <a:rPr lang="de-DE" sz="1400" b="1">
                <a:latin typeface="Arial" pitchFamily="34" charset="0"/>
              </a:rPr>
              <a:t> Perfect Match</a:t>
            </a:r>
          </a:p>
          <a:p>
            <a:pPr>
              <a:buFontTx/>
              <a:buChar char="•"/>
            </a:pPr>
            <a:r>
              <a:rPr lang="de-DE" sz="1400" b="1">
                <a:latin typeface="Arial" pitchFamily="34" charset="0"/>
              </a:rPr>
              <a:t> Rent-a-team</a:t>
            </a:r>
          </a:p>
          <a:p>
            <a:pPr>
              <a:buFontTx/>
              <a:buChar char="•"/>
            </a:pPr>
            <a:r>
              <a:rPr lang="de-DE" sz="1400" b="1">
                <a:latin typeface="Arial" pitchFamily="34" charset="0"/>
              </a:rPr>
              <a:t> Coaching on the project</a:t>
            </a:r>
          </a:p>
          <a:p>
            <a:pPr>
              <a:buFontTx/>
              <a:buChar char="•"/>
            </a:pPr>
            <a:r>
              <a:rPr lang="de-DE" sz="1400" b="1">
                <a:latin typeface="Arial" pitchFamily="34" charset="0"/>
              </a:rPr>
              <a:t> Inhouse Outsourcing</a:t>
            </a:r>
            <a:endParaRPr lang="de-DE" sz="1600">
              <a:latin typeface="Arial" pitchFamily="34" charset="0"/>
            </a:endParaRPr>
          </a:p>
          <a:p>
            <a:pPr marL="571500" lvl="3">
              <a:buFont typeface="Symbol" pitchFamily="18" charset="2"/>
              <a:buChar char="·"/>
            </a:pPr>
            <a:endParaRPr lang="de-DE" sz="1600">
              <a:latin typeface="Arial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228600" y="4267200"/>
            <a:ext cx="2776538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de-DE" sz="1400" b="1" dirty="0">
                <a:latin typeface="Arial" pitchFamily="34" charset="0"/>
              </a:rPr>
              <a:t> Schlüsselfertige Realisierung</a:t>
            </a:r>
            <a:br>
              <a:rPr lang="de-DE" sz="1400" b="1" dirty="0">
                <a:latin typeface="Arial" pitchFamily="34" charset="0"/>
              </a:rPr>
            </a:br>
            <a:r>
              <a:rPr lang="de-DE" sz="1400" b="1" dirty="0">
                <a:latin typeface="Arial" pitchFamily="34" charset="0"/>
              </a:rPr>
              <a:t>  von Java Software </a:t>
            </a:r>
          </a:p>
          <a:p>
            <a:pPr>
              <a:buFontTx/>
              <a:buChar char="•"/>
            </a:pPr>
            <a:endParaRPr lang="de-DE" sz="1400" b="1" dirty="0">
              <a:latin typeface="Arial" pitchFamily="34" charset="0"/>
            </a:endParaRPr>
          </a:p>
          <a:p>
            <a:pPr>
              <a:buFontTx/>
              <a:buChar char="•"/>
            </a:pPr>
            <a:r>
              <a:rPr lang="de-DE" sz="1400" b="1" dirty="0">
                <a:latin typeface="Arial" pitchFamily="34" charset="0"/>
              </a:rPr>
              <a:t> Individualsoftware</a:t>
            </a:r>
          </a:p>
          <a:p>
            <a:pPr>
              <a:buFontTx/>
              <a:buChar char="•"/>
            </a:pPr>
            <a:r>
              <a:rPr lang="de-DE" sz="1400" b="1" dirty="0">
                <a:latin typeface="Arial" pitchFamily="34" charset="0"/>
              </a:rPr>
              <a:t> Pilot- und Migrationsprojekte</a:t>
            </a:r>
          </a:p>
          <a:p>
            <a:pPr>
              <a:buFontTx/>
              <a:buChar char="•"/>
            </a:pPr>
            <a:r>
              <a:rPr lang="de-DE" sz="1400" b="1" dirty="0">
                <a:latin typeface="Arial" pitchFamily="34" charset="0"/>
              </a:rPr>
              <a:t> Sanierung von Software</a:t>
            </a:r>
          </a:p>
          <a:p>
            <a:pPr>
              <a:buFontTx/>
              <a:buChar char="•"/>
            </a:pPr>
            <a:r>
              <a:rPr lang="de-DE" sz="1400" b="1" dirty="0">
                <a:latin typeface="Arial" pitchFamily="34" charset="0"/>
              </a:rPr>
              <a:t> Software Wartung</a:t>
            </a:r>
            <a:endParaRPr lang="de-DE" sz="1600" dirty="0">
              <a:latin typeface="Arial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306388" y="3273425"/>
            <a:ext cx="2817812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b" anchorCtr="0"/>
          <a:lstStyle/>
          <a:p>
            <a:r>
              <a:rPr lang="de-DE" sz="2000" b="1" dirty="0">
                <a:solidFill>
                  <a:schemeClr val="bg1"/>
                </a:solidFill>
                <a:latin typeface="+mn-lt"/>
              </a:rPr>
              <a:t>) Software Factory 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IO -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E68417A-589B-4768-AB08-2F3C11D57909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IO Titel mit Quellcode (Courier Ne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b="0">
                <a:solidFill>
                  <a:schemeClr val="tx2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>
                <a:solidFill>
                  <a:schemeClr val="tx2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>
                <a:solidFill>
                  <a:schemeClr val="tx2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>
                <a:solidFill>
                  <a:schemeClr val="tx2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>
                <a:solidFill>
                  <a:schemeClr val="tx2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IO -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18488" cy="4840303"/>
          </a:xfrm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52346" y="285728"/>
            <a:ext cx="1833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+mj-lt"/>
              </a:rPr>
              <a:t>Gliederung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IO - Gliederung mit Unterpun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85860"/>
            <a:ext cx="4114800" cy="4840303"/>
          </a:xfrm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52346" y="285728"/>
            <a:ext cx="1833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+mj-lt"/>
              </a:rPr>
              <a:t>Gliederung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6314" y="1285860"/>
            <a:ext cx="4032250" cy="4857784"/>
          </a:xfrm>
        </p:spPr>
        <p:txBody>
          <a:bodyPr/>
          <a:lstStyle>
            <a:lvl1pPr>
              <a:defRPr sz="14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Rechteck 9"/>
          <p:cNvSpPr/>
          <p:nvPr/>
        </p:nvSpPr>
        <p:spPr>
          <a:xfrm flipH="1">
            <a:off x="4572000" y="1268413"/>
            <a:ext cx="36000" cy="48752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 rot="5400000">
            <a:off x="2143108" y="3714752"/>
            <a:ext cx="4857784" cy="0"/>
          </a:xfrm>
          <a:prstGeom prst="line">
            <a:avLst/>
          </a:prstGeom>
          <a:ln w="38100" cmpd="sng">
            <a:solidFill>
              <a:schemeClr val="tx2">
                <a:lumMod val="65000"/>
                <a:lumOff val="35000"/>
              </a:schemeClr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IO - 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Steffen\temp\Fra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9966" y="4572000"/>
            <a:ext cx="1524000" cy="1524000"/>
          </a:xfrm>
          <a:prstGeom prst="rect">
            <a:avLst/>
          </a:prstGeom>
          <a:noFill/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52346" y="285728"/>
            <a:ext cx="1190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+mj-lt"/>
              </a:rPr>
              <a:t>Übung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OIO -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414"/>
            <a:ext cx="4038600" cy="48577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414"/>
            <a:ext cx="4038600" cy="48577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OIO - Vergleich zwe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4040188" cy="660389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4040188" cy="41973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68413"/>
            <a:ext cx="4041775" cy="66038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28802"/>
            <a:ext cx="4041775" cy="41973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IO -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F5A83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643438" y="6319854"/>
            <a:ext cx="4143404" cy="396000"/>
          </a:xfrm>
          <a:prstGeom prst="rect">
            <a:avLst/>
          </a:prstGeom>
          <a:solidFill>
            <a:srgbClr val="A83338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/>
          <a:p>
            <a:pPr marL="0" algn="l" defTabSz="914400" rtl="0" eaLnBrk="1" latinLnBrk="0" hangingPunct="1"/>
            <a:r>
              <a:rPr lang="de-DE" sz="1000" b="1" kern="1200" baseline="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CockroachDB</a:t>
            </a:r>
            <a:endParaRPr lang="de-DE" sz="1000" b="1" kern="1200" dirty="0">
              <a:solidFill>
                <a:schemeClr val="bg1">
                  <a:lumMod val="9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>
            <a:off x="8253435" y="6381750"/>
            <a:ext cx="0" cy="2873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bIns="0" anchor="ctr"/>
          <a:lstStyle/>
          <a:p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39682" y="6319148"/>
            <a:ext cx="3214710" cy="396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>
                <a:solidFill>
                  <a:schemeClr val="bg1"/>
                </a:solidFill>
                <a:latin typeface="Arial" pitchFamily="34" charset="0"/>
              </a:rPr>
              <a:t>©  Orientation in Objects GmbH</a:t>
            </a:r>
            <a:endParaRPr lang="de-DE" sz="1000" b="1" dirty="0">
              <a:solidFill>
                <a:schemeClr val="bg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9378" cy="725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+mj-lt"/>
              </a:defRPr>
            </a:lvl1pPr>
          </a:lstStyle>
          <a:p>
            <a:fld id="{5E68417A-589B-4768-AB08-2F3C11D5790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Picture 26" descr="D:\Daten\OOP\Folien\Logo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913563" y="428625"/>
            <a:ext cx="192563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304800" y="333375"/>
            <a:ext cx="152400" cy="611188"/>
          </a:xfrm>
          <a:prstGeom prst="rect">
            <a:avLst/>
          </a:prstGeom>
          <a:solidFill>
            <a:srgbClr val="F5A83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 Blac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rayst/oio-hauskonferenz-2017" TargetMode="Externa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ckroachlabs.com/blog/memory-usage-cockroachdb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CockroachDB</a:t>
            </a:r>
            <a:r>
              <a:rPr lang="de-DE" dirty="0"/>
              <a:t> 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3308396" y="3789040"/>
            <a:ext cx="4287940" cy="1450966"/>
          </a:xfrm>
        </p:spPr>
        <p:txBody>
          <a:bodyPr/>
          <a:lstStyle/>
          <a:p>
            <a:r>
              <a:rPr lang="de-DE" b="1" dirty="0"/>
              <a:t>Jenseits von SQL und </a:t>
            </a:r>
            <a:r>
              <a:rPr lang="de-DE" b="1" dirty="0" err="1"/>
              <a:t>NoSQL</a:t>
            </a:r>
            <a:endParaRPr lang="de-DE" b="1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1.0</a:t>
            </a:r>
          </a:p>
        </p:txBody>
      </p:sp>
      <p:sp>
        <p:nvSpPr>
          <p:cNvPr id="7" name="Untertitel 3"/>
          <p:cNvSpPr txBox="1">
            <a:spLocks/>
          </p:cNvSpPr>
          <p:nvPr/>
        </p:nvSpPr>
        <p:spPr>
          <a:xfrm>
            <a:off x="3492500" y="4786322"/>
            <a:ext cx="5080028" cy="1450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de-DE" sz="1800">
                <a:latin typeface="+mn-lt"/>
              </a:rPr>
              <a:t>OIO-Hauskonferenz </a:t>
            </a:r>
            <a:r>
              <a:rPr lang="de-DE" sz="1800" dirty="0">
                <a:latin typeface="+mn-lt"/>
              </a:rPr>
              <a:t>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3059832" y="274638"/>
            <a:ext cx="3664974" cy="3664974"/>
          </a:xfrm>
          <a:prstGeom prst="ellipse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726042" y="2567661"/>
            <a:ext cx="3664974" cy="3664974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476674" y="2494720"/>
            <a:ext cx="3664974" cy="3664974"/>
          </a:xfrm>
          <a:prstGeom prst="ellipse">
            <a:avLst/>
          </a:prstGeom>
          <a:solidFill>
            <a:srgbClr val="00B0F0">
              <a:alpha val="40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Brewer’s CAP-Theorem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064890" y="3715098"/>
            <a:ext cx="118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</a:t>
            </a:r>
          </a:p>
          <a:p>
            <a:r>
              <a:rPr lang="en-US" dirty="0"/>
              <a:t>Tolerance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412572" y="3947725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Availability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684907" y="291412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458460" y="29568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CP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62212" y="436323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646098" y="3293281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X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558529" y="1478817"/>
            <a:ext cx="2729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Alle</a:t>
            </a:r>
            <a:r>
              <a:rPr lang="en-US" sz="1400" dirty="0"/>
              <a:t> Clients </a:t>
            </a:r>
            <a:r>
              <a:rPr lang="en-US" sz="1400" dirty="0" err="1"/>
              <a:t>haben</a:t>
            </a:r>
            <a:r>
              <a:rPr lang="en-US" sz="1400" dirty="0"/>
              <a:t> die </a:t>
            </a:r>
            <a:r>
              <a:rPr lang="en-US" sz="1400" dirty="0" err="1"/>
              <a:t>selbe</a:t>
            </a:r>
            <a:r>
              <a:rPr lang="en-US" sz="1400" dirty="0"/>
              <a:t> </a:t>
            </a:r>
            <a:r>
              <a:rPr lang="en-US" sz="1400" dirty="0" err="1"/>
              <a:t>Sicht</a:t>
            </a:r>
            <a:r>
              <a:rPr lang="en-US" sz="1400" dirty="0"/>
              <a:t> auf die </a:t>
            </a:r>
            <a:r>
              <a:rPr lang="en-US" sz="1400" dirty="0" err="1"/>
              <a:t>Daten</a:t>
            </a:r>
            <a:endParaRPr lang="en-US" sz="1400" dirty="0"/>
          </a:p>
        </p:txBody>
      </p:sp>
      <p:sp>
        <p:nvSpPr>
          <p:cNvPr id="16" name="Textfeld 15"/>
          <p:cNvSpPr txBox="1"/>
          <p:nvPr/>
        </p:nvSpPr>
        <p:spPr>
          <a:xfrm>
            <a:off x="5458460" y="4822833"/>
            <a:ext cx="2729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Alle</a:t>
            </a:r>
            <a:r>
              <a:rPr lang="en-US" sz="1400" dirty="0"/>
              <a:t> </a:t>
            </a:r>
            <a:r>
              <a:rPr lang="en-US" sz="1400" dirty="0" err="1"/>
              <a:t>Knoten</a:t>
            </a:r>
            <a:r>
              <a:rPr lang="en-US" sz="1400" dirty="0"/>
              <a:t> </a:t>
            </a:r>
            <a:r>
              <a:rPr lang="en-US" sz="1400" dirty="0" err="1"/>
              <a:t>arbeiten</a:t>
            </a:r>
            <a:r>
              <a:rPr lang="en-US" sz="1400" dirty="0"/>
              <a:t> </a:t>
            </a:r>
            <a:r>
              <a:rPr lang="en-US" sz="1400" dirty="0" err="1"/>
              <a:t>trotz</a:t>
            </a:r>
            <a:r>
              <a:rPr lang="en-US" sz="1400" dirty="0"/>
              <a:t> </a:t>
            </a:r>
            <a:r>
              <a:rPr lang="en-US" sz="1400" dirty="0" err="1"/>
              <a:t>Verlusten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</a:t>
            </a:r>
            <a:r>
              <a:rPr lang="en-US" sz="1400" dirty="0" err="1"/>
              <a:t>Netzwerk</a:t>
            </a:r>
            <a:r>
              <a:rPr lang="en-US" sz="1400" dirty="0"/>
              <a:t> </a:t>
            </a:r>
            <a:r>
              <a:rPr lang="en-US" sz="1400" dirty="0" err="1"/>
              <a:t>weiter</a:t>
            </a:r>
            <a:endParaRPr lang="en-US" sz="1400" dirty="0"/>
          </a:p>
        </p:txBody>
      </p:sp>
      <p:sp>
        <p:nvSpPr>
          <p:cNvPr id="15" name="Textfeld 14"/>
          <p:cNvSpPr txBox="1"/>
          <p:nvPr/>
        </p:nvSpPr>
        <p:spPr>
          <a:xfrm>
            <a:off x="2040653" y="4822833"/>
            <a:ext cx="241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Alle</a:t>
            </a:r>
            <a:r>
              <a:rPr lang="en-US" sz="1400" dirty="0"/>
              <a:t> Clients </a:t>
            </a:r>
            <a:r>
              <a:rPr lang="en-US" sz="1400" dirty="0" err="1"/>
              <a:t>können</a:t>
            </a:r>
            <a:r>
              <a:rPr lang="en-US" sz="1400" dirty="0"/>
              <a:t> </a:t>
            </a:r>
            <a:r>
              <a:rPr lang="en-US" sz="1400" dirty="0" err="1"/>
              <a:t>zu</a:t>
            </a:r>
            <a:r>
              <a:rPr lang="en-US" sz="1400" dirty="0"/>
              <a:t> </a:t>
            </a:r>
            <a:r>
              <a:rPr lang="en-US" sz="1400" dirty="0" err="1"/>
              <a:t>jeder</a:t>
            </a:r>
            <a:r>
              <a:rPr lang="en-US" sz="1400" dirty="0"/>
              <a:t> Zeit </a:t>
            </a:r>
            <a:r>
              <a:rPr lang="en-US" sz="1400" dirty="0" err="1"/>
              <a:t>schreiben</a:t>
            </a:r>
            <a:r>
              <a:rPr lang="en-US" sz="1400" dirty="0"/>
              <a:t> und </a:t>
            </a:r>
            <a:r>
              <a:rPr lang="en-US" sz="1400" dirty="0" err="1"/>
              <a:t>lesen</a:t>
            </a:r>
            <a:endParaRPr lang="en-US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4171609" y="7500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</a:t>
            </a: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80AEFCC7-9B9A-43CD-9D15-25756AE1E583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63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D92A-69AF-4850-B824-A4746F2F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DDA64D-7758-4A7D-978F-43C2A635DA68}"/>
              </a:ext>
            </a:extLst>
          </p:cNvPr>
          <p:cNvSpPr/>
          <p:nvPr/>
        </p:nvSpPr>
        <p:spPr bwMode="auto">
          <a:xfrm>
            <a:off x="1663961" y="2303215"/>
            <a:ext cx="2064892" cy="24938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936D1-FC55-4EBA-A5D7-4B5B92D17831}"/>
              </a:ext>
            </a:extLst>
          </p:cNvPr>
          <p:cNvSpPr/>
          <p:nvPr/>
        </p:nvSpPr>
        <p:spPr bwMode="auto">
          <a:xfrm>
            <a:off x="1815277" y="2499160"/>
            <a:ext cx="1761011" cy="581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charset="0"/>
              </a:rPr>
              <a:t>Node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839C2-7235-430B-A754-5E8F737096C0}"/>
              </a:ext>
            </a:extLst>
          </p:cNvPr>
          <p:cNvSpPr/>
          <p:nvPr/>
        </p:nvSpPr>
        <p:spPr bwMode="auto">
          <a:xfrm>
            <a:off x="1815276" y="3261945"/>
            <a:ext cx="1761011" cy="581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charset="0"/>
              </a:rPr>
              <a:t>Store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267296-BB7C-4BE1-8436-84DDCA36F57E}"/>
              </a:ext>
            </a:extLst>
          </p:cNvPr>
          <p:cNvSpPr/>
          <p:nvPr/>
        </p:nvSpPr>
        <p:spPr bwMode="auto">
          <a:xfrm>
            <a:off x="1815277" y="4035639"/>
            <a:ext cx="1761011" cy="581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charset="0"/>
              </a:rPr>
              <a:t>Range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57472-2F6C-4DF9-BE8A-086AE401325D}"/>
              </a:ext>
            </a:extLst>
          </p:cNvPr>
          <p:cNvSpPr txBox="1"/>
          <p:nvPr/>
        </p:nvSpPr>
        <p:spPr>
          <a:xfrm>
            <a:off x="997528" y="17529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Speicher: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64FB3-D67D-43F1-A30C-1E41D2C1D8FF}"/>
              </a:ext>
            </a:extLst>
          </p:cNvPr>
          <p:cNvSpPr txBox="1"/>
          <p:nvPr/>
        </p:nvSpPr>
        <p:spPr>
          <a:xfrm>
            <a:off x="4523159" y="2605438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laufender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cockroach</a:t>
            </a:r>
            <a:r>
              <a:rPr lang="en-US" dirty="0"/>
              <a:t> </a:t>
            </a:r>
            <a:r>
              <a:rPr lang="en-US" dirty="0" err="1"/>
              <a:t>Prozess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644CF-51DA-430B-96FB-B5773B62E078}"/>
              </a:ext>
            </a:extLst>
          </p:cNvPr>
          <p:cNvSpPr txBox="1"/>
          <p:nvPr/>
        </p:nvSpPr>
        <p:spPr>
          <a:xfrm>
            <a:off x="4523159" y="3365458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Datenverzeichnis</a:t>
            </a:r>
            <a:r>
              <a:rPr lang="en-US" dirty="0"/>
              <a:t>, </a:t>
            </a:r>
            <a:r>
              <a:rPr lang="en-US" dirty="0" err="1"/>
              <a:t>Festplatte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6DA0E-9125-4BE1-A641-8B1AA140117A}"/>
              </a:ext>
            </a:extLst>
          </p:cNvPr>
          <p:cNvSpPr txBox="1"/>
          <p:nvPr/>
        </p:nvSpPr>
        <p:spPr>
          <a:xfrm>
            <a:off x="4523159" y="4141917"/>
            <a:ext cx="36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64MB-Auszug </a:t>
            </a:r>
            <a:r>
              <a:rPr lang="en-US" dirty="0" err="1"/>
              <a:t>sortierter</a:t>
            </a:r>
            <a:r>
              <a:rPr lang="en-US" dirty="0"/>
              <a:t> KV-</a:t>
            </a:r>
            <a:r>
              <a:rPr lang="en-US" dirty="0" err="1"/>
              <a:t>Daten</a:t>
            </a:r>
            <a:endParaRPr lang="en-US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07D3931-1147-4188-90C7-4A2345475992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38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2E6F-F1C1-43BB-A4D3-B8D60248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Replikation</a:t>
            </a:r>
            <a:r>
              <a:rPr lang="en-US" dirty="0"/>
              <a:t> der </a:t>
            </a:r>
            <a:r>
              <a:rPr lang="en-US" dirty="0" err="1"/>
              <a:t>Daten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F17F8-B09A-4823-828F-02AA8694D01F}"/>
              </a:ext>
            </a:extLst>
          </p:cNvPr>
          <p:cNvSpPr/>
          <p:nvPr/>
        </p:nvSpPr>
        <p:spPr bwMode="auto">
          <a:xfrm>
            <a:off x="341001" y="1769640"/>
            <a:ext cx="1995055" cy="37347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charset="0"/>
              </a:rPr>
              <a:t>Node 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1D442-085A-4B9F-BCD8-A7FFE270CAE9}"/>
              </a:ext>
            </a:extLst>
          </p:cNvPr>
          <p:cNvSpPr/>
          <p:nvPr/>
        </p:nvSpPr>
        <p:spPr bwMode="auto">
          <a:xfrm>
            <a:off x="543624" y="2435432"/>
            <a:ext cx="1589809" cy="620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Range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359DD9-4DFE-428B-A188-9E357C033415}"/>
              </a:ext>
            </a:extLst>
          </p:cNvPr>
          <p:cNvSpPr/>
          <p:nvPr/>
        </p:nvSpPr>
        <p:spPr bwMode="auto">
          <a:xfrm>
            <a:off x="543624" y="3184638"/>
            <a:ext cx="1589809" cy="6209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Range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1FD3F5-E2AE-4DAB-93BC-D87B8C770C6E}"/>
              </a:ext>
            </a:extLst>
          </p:cNvPr>
          <p:cNvSpPr/>
          <p:nvPr/>
        </p:nvSpPr>
        <p:spPr bwMode="auto">
          <a:xfrm>
            <a:off x="543624" y="4683050"/>
            <a:ext cx="1589809" cy="620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Range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861D9B-6046-410B-8B2A-843C6E898010}"/>
              </a:ext>
            </a:extLst>
          </p:cNvPr>
          <p:cNvSpPr/>
          <p:nvPr/>
        </p:nvSpPr>
        <p:spPr bwMode="auto">
          <a:xfrm>
            <a:off x="2504909" y="1769640"/>
            <a:ext cx="1995055" cy="37347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charset="0"/>
              </a:rPr>
              <a:t>Node 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69FC82-E512-4A51-83A0-656B1008A170}"/>
              </a:ext>
            </a:extLst>
          </p:cNvPr>
          <p:cNvSpPr/>
          <p:nvPr/>
        </p:nvSpPr>
        <p:spPr bwMode="auto">
          <a:xfrm>
            <a:off x="2707532" y="2435432"/>
            <a:ext cx="1589809" cy="620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Range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5EA27C-82F5-4C61-A63C-EA8ED407801E}"/>
              </a:ext>
            </a:extLst>
          </p:cNvPr>
          <p:cNvSpPr/>
          <p:nvPr/>
        </p:nvSpPr>
        <p:spPr bwMode="auto">
          <a:xfrm>
            <a:off x="2707532" y="3184638"/>
            <a:ext cx="1589809" cy="6209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Range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2955EB-7556-4C37-AEC4-EB6322F93961}"/>
              </a:ext>
            </a:extLst>
          </p:cNvPr>
          <p:cNvSpPr/>
          <p:nvPr/>
        </p:nvSpPr>
        <p:spPr bwMode="auto">
          <a:xfrm>
            <a:off x="2707532" y="3933844"/>
            <a:ext cx="1589809" cy="6209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Range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E1EDC-B42C-4BD5-8F81-5A9DADCE8A3A}"/>
              </a:ext>
            </a:extLst>
          </p:cNvPr>
          <p:cNvSpPr/>
          <p:nvPr/>
        </p:nvSpPr>
        <p:spPr bwMode="auto">
          <a:xfrm>
            <a:off x="4668817" y="1769640"/>
            <a:ext cx="1995055" cy="37347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charset="0"/>
              </a:rPr>
              <a:t>Node 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953B98-CAC8-47D7-85FF-D6B05A0077CE}"/>
              </a:ext>
            </a:extLst>
          </p:cNvPr>
          <p:cNvSpPr/>
          <p:nvPr/>
        </p:nvSpPr>
        <p:spPr bwMode="auto">
          <a:xfrm>
            <a:off x="4871440" y="2435432"/>
            <a:ext cx="1589809" cy="620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Range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1C9083-7525-4E41-86DB-FCCC2633824C}"/>
              </a:ext>
            </a:extLst>
          </p:cNvPr>
          <p:cNvSpPr/>
          <p:nvPr/>
        </p:nvSpPr>
        <p:spPr bwMode="auto">
          <a:xfrm>
            <a:off x="4871440" y="3933844"/>
            <a:ext cx="1589809" cy="6209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Range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B22C10-3410-43B5-9925-1A4F47DA1ABC}"/>
              </a:ext>
            </a:extLst>
          </p:cNvPr>
          <p:cNvSpPr/>
          <p:nvPr/>
        </p:nvSpPr>
        <p:spPr bwMode="auto">
          <a:xfrm>
            <a:off x="4871440" y="4683050"/>
            <a:ext cx="1589809" cy="620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Range 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561838-9D9D-4F66-9361-FE702A7730C0}"/>
              </a:ext>
            </a:extLst>
          </p:cNvPr>
          <p:cNvSpPr/>
          <p:nvPr/>
        </p:nvSpPr>
        <p:spPr bwMode="auto">
          <a:xfrm>
            <a:off x="6832724" y="1769640"/>
            <a:ext cx="1995055" cy="37347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charset="0"/>
              </a:rPr>
              <a:t>Node 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F8E2A1-DEC8-4E31-B1A1-3D810566AE45}"/>
              </a:ext>
            </a:extLst>
          </p:cNvPr>
          <p:cNvSpPr/>
          <p:nvPr/>
        </p:nvSpPr>
        <p:spPr bwMode="auto">
          <a:xfrm>
            <a:off x="7035347" y="3184638"/>
            <a:ext cx="1589809" cy="6209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Range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8B1FBB-066F-4F11-8A5A-362DE9AD7E72}"/>
              </a:ext>
            </a:extLst>
          </p:cNvPr>
          <p:cNvSpPr/>
          <p:nvPr/>
        </p:nvSpPr>
        <p:spPr bwMode="auto">
          <a:xfrm>
            <a:off x="7035347" y="3933844"/>
            <a:ext cx="1589809" cy="6209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Range 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02F95E-1193-4EB0-BC16-4DC42903F3B9}"/>
              </a:ext>
            </a:extLst>
          </p:cNvPr>
          <p:cNvSpPr/>
          <p:nvPr/>
        </p:nvSpPr>
        <p:spPr bwMode="auto">
          <a:xfrm>
            <a:off x="7035347" y="4683050"/>
            <a:ext cx="1589809" cy="620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Range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A7AC88-95F7-4F66-B4B5-3DB12AD5C4B1}"/>
              </a:ext>
            </a:extLst>
          </p:cNvPr>
          <p:cNvSpPr txBox="1"/>
          <p:nvPr/>
        </p:nvSpPr>
        <p:spPr>
          <a:xfrm>
            <a:off x="151190" y="5883625"/>
            <a:ext cx="8818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Jeder</a:t>
            </a:r>
            <a:r>
              <a:rPr lang="en-US" dirty="0"/>
              <a:t> Range </a:t>
            </a:r>
            <a:r>
              <a:rPr lang="en-US" dirty="0" err="1"/>
              <a:t>wird</a:t>
            </a:r>
            <a:r>
              <a:rPr lang="en-US" dirty="0"/>
              <a:t> 3x </a:t>
            </a:r>
            <a:r>
              <a:rPr lang="en-US" dirty="0" err="1"/>
              <a:t>abgelegt</a:t>
            </a:r>
            <a:r>
              <a:rPr lang="en-US" dirty="0"/>
              <a:t>.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Kopien</a:t>
            </a:r>
            <a:r>
              <a:rPr lang="en-US" dirty="0"/>
              <a:t> </a:t>
            </a:r>
            <a:r>
              <a:rPr lang="en-US" dirty="0" err="1"/>
              <a:t>bilden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Raft-Gruppe.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05992795-EDED-4E26-8F38-7C6B0E7055AC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31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5A76-BCCB-40DE-8365-A6EBE49C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B97B-F577-477F-93DF-37F9D07D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798174"/>
            <a:ext cx="8496300" cy="5294651"/>
          </a:xfrm>
        </p:spPr>
        <p:txBody>
          <a:bodyPr/>
          <a:lstStyle/>
          <a:p>
            <a:r>
              <a:rPr lang="en-US" dirty="0" err="1"/>
              <a:t>Zuordnung</a:t>
            </a:r>
            <a:r>
              <a:rPr lang="en-US" dirty="0"/>
              <a:t> auf </a:t>
            </a:r>
            <a:r>
              <a:rPr lang="en-US" dirty="0" err="1"/>
              <a:t>Knoten</a:t>
            </a:r>
            <a:r>
              <a:rPr lang="en-US" dirty="0"/>
              <a:t> </a:t>
            </a:r>
            <a:r>
              <a:rPr lang="en-US" i="1" dirty="0" err="1"/>
              <a:t>nicht</a:t>
            </a:r>
            <a:r>
              <a:rPr lang="en-US" dirty="0"/>
              <a:t> </a:t>
            </a:r>
            <a:r>
              <a:rPr lang="en-US" dirty="0" err="1"/>
              <a:t>mittels</a:t>
            </a:r>
            <a:r>
              <a:rPr lang="en-US" dirty="0"/>
              <a:t> Hash-</a:t>
            </a:r>
            <a:r>
              <a:rPr lang="en-US" dirty="0" err="1"/>
              <a:t>Funktion</a:t>
            </a:r>
            <a:endParaRPr lang="en-US" dirty="0"/>
          </a:p>
          <a:p>
            <a:pPr lvl="1"/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Interaktion</a:t>
            </a:r>
            <a:endParaRPr lang="en-US" dirty="0"/>
          </a:p>
          <a:p>
            <a:r>
              <a:rPr lang="en-US" dirty="0" err="1"/>
              <a:t>Stattdessen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geordnet</a:t>
            </a:r>
            <a:r>
              <a:rPr lang="en-US" dirty="0"/>
              <a:t> in 64MB Ranges </a:t>
            </a:r>
            <a:r>
              <a:rPr lang="en-US" dirty="0" err="1"/>
              <a:t>abgelegt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zus</a:t>
            </a:r>
            <a:r>
              <a:rPr lang="de-DE" dirty="0"/>
              <a:t>ä</a:t>
            </a:r>
            <a:r>
              <a:rPr lang="en-US" dirty="0" err="1"/>
              <a:t>tzlicher</a:t>
            </a:r>
            <a:r>
              <a:rPr lang="en-US" dirty="0"/>
              <a:t> Index </a:t>
            </a:r>
            <a:r>
              <a:rPr lang="en-US" dirty="0" err="1"/>
              <a:t>verwaltet</a:t>
            </a:r>
            <a:r>
              <a:rPr lang="en-US" dirty="0"/>
              <a:t> die </a:t>
            </a:r>
            <a:r>
              <a:rPr lang="en-US" dirty="0" err="1"/>
              <a:t>Zuordnung</a:t>
            </a:r>
            <a:r>
              <a:rPr lang="en-US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A69300-8CB1-4E2C-BA5F-64E5C8403722}"/>
              </a:ext>
            </a:extLst>
          </p:cNvPr>
          <p:cNvSpPr/>
          <p:nvPr/>
        </p:nvSpPr>
        <p:spPr bwMode="auto">
          <a:xfrm>
            <a:off x="610824" y="3936165"/>
            <a:ext cx="1995055" cy="2264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charset="0"/>
              </a:rPr>
              <a:t>Node 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D6D823-4070-422E-BCB0-376FA9F8EEB2}"/>
              </a:ext>
            </a:extLst>
          </p:cNvPr>
          <p:cNvSpPr/>
          <p:nvPr/>
        </p:nvSpPr>
        <p:spPr bwMode="auto">
          <a:xfrm>
            <a:off x="813447" y="4601956"/>
            <a:ext cx="1589809" cy="6209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aaa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fzz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12B94-A96A-4850-ADED-6F962F768422}"/>
              </a:ext>
            </a:extLst>
          </p:cNvPr>
          <p:cNvSpPr/>
          <p:nvPr/>
        </p:nvSpPr>
        <p:spPr bwMode="auto">
          <a:xfrm>
            <a:off x="813446" y="5351161"/>
            <a:ext cx="1589809" cy="6209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lzz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F5112-5C36-4493-A188-DA466A131603}"/>
              </a:ext>
            </a:extLst>
          </p:cNvPr>
          <p:cNvSpPr/>
          <p:nvPr/>
        </p:nvSpPr>
        <p:spPr bwMode="auto">
          <a:xfrm>
            <a:off x="3536404" y="3936164"/>
            <a:ext cx="1995055" cy="2264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charset="0"/>
              </a:rPr>
              <a:t>Node 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DEA9E-E439-43BD-902A-F2FB04774BE5}"/>
              </a:ext>
            </a:extLst>
          </p:cNvPr>
          <p:cNvSpPr/>
          <p:nvPr/>
        </p:nvSpPr>
        <p:spPr bwMode="auto">
          <a:xfrm>
            <a:off x="3739025" y="5351160"/>
            <a:ext cx="1589809" cy="6209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rzz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39296A-14DE-4CDB-A4EA-24AA08AED51F}"/>
              </a:ext>
            </a:extLst>
          </p:cNvPr>
          <p:cNvSpPr/>
          <p:nvPr/>
        </p:nvSpPr>
        <p:spPr bwMode="auto">
          <a:xfrm>
            <a:off x="6509541" y="3936164"/>
            <a:ext cx="1995055" cy="2264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charset="0"/>
              </a:rPr>
              <a:t>Node 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FF0D7C-6D95-45C9-AD23-6A6D46FDD724}"/>
              </a:ext>
            </a:extLst>
          </p:cNvPr>
          <p:cNvSpPr/>
          <p:nvPr/>
        </p:nvSpPr>
        <p:spPr bwMode="auto">
          <a:xfrm>
            <a:off x="6712163" y="5351161"/>
            <a:ext cx="1589809" cy="6209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yaa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zzz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E898E9-9FE0-4C41-A382-3EDD2DE191D1}"/>
              </a:ext>
            </a:extLst>
          </p:cNvPr>
          <p:cNvSpPr/>
          <p:nvPr/>
        </p:nvSpPr>
        <p:spPr bwMode="auto">
          <a:xfrm>
            <a:off x="1720733" y="2310518"/>
            <a:ext cx="5702534" cy="133415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charset="0"/>
              </a:rPr>
              <a:t>shard index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D99D1-2641-470A-BC9B-5CBF1C172B82}"/>
              </a:ext>
            </a:extLst>
          </p:cNvPr>
          <p:cNvSpPr/>
          <p:nvPr/>
        </p:nvSpPr>
        <p:spPr bwMode="auto">
          <a:xfrm>
            <a:off x="3739026" y="4601956"/>
            <a:ext cx="1589809" cy="6209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xzz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E79405-64FF-481C-AA70-CFB24CDADCB6}"/>
              </a:ext>
            </a:extLst>
          </p:cNvPr>
          <p:cNvSpPr/>
          <p:nvPr/>
        </p:nvSpPr>
        <p:spPr bwMode="auto">
          <a:xfrm>
            <a:off x="1976409" y="2858980"/>
            <a:ext cx="1589809" cy="62095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lzz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400DC1-63DC-4F52-A2FF-E8B210FE0378}"/>
              </a:ext>
            </a:extLst>
          </p:cNvPr>
          <p:cNvCxnSpPr>
            <a:cxnSpLocks/>
          </p:cNvCxnSpPr>
          <p:nvPr/>
        </p:nvCxnSpPr>
        <p:spPr bwMode="auto">
          <a:xfrm flipH="1">
            <a:off x="2403256" y="3345917"/>
            <a:ext cx="368058" cy="10230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D0F212D-2FA8-462D-88F4-9BC2FC52BEEE}"/>
              </a:ext>
            </a:extLst>
          </p:cNvPr>
          <p:cNvSpPr/>
          <p:nvPr/>
        </p:nvSpPr>
        <p:spPr bwMode="auto">
          <a:xfrm>
            <a:off x="3777095" y="2858979"/>
            <a:ext cx="1589809" cy="62095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xzz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C6AA97-FC6D-40A2-B380-4680BE7EB197}"/>
              </a:ext>
            </a:extLst>
          </p:cNvPr>
          <p:cNvSpPr/>
          <p:nvPr/>
        </p:nvSpPr>
        <p:spPr bwMode="auto">
          <a:xfrm>
            <a:off x="5577781" y="2858978"/>
            <a:ext cx="1589809" cy="62095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yaa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F6777D-C9E5-4454-BF32-14E7D9884964}"/>
              </a:ext>
            </a:extLst>
          </p:cNvPr>
          <p:cNvCxnSpPr>
            <a:cxnSpLocks/>
          </p:cNvCxnSpPr>
          <p:nvPr/>
        </p:nvCxnSpPr>
        <p:spPr bwMode="auto">
          <a:xfrm>
            <a:off x="6444333" y="3347238"/>
            <a:ext cx="368058" cy="10230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031621-90F9-47C8-8FFC-7C61A140334B}"/>
              </a:ext>
            </a:extLst>
          </p:cNvPr>
          <p:cNvCxnSpPr>
            <a:cxnSpLocks/>
          </p:cNvCxnSpPr>
          <p:nvPr/>
        </p:nvCxnSpPr>
        <p:spPr bwMode="auto">
          <a:xfrm>
            <a:off x="4589591" y="3371612"/>
            <a:ext cx="12155" cy="6856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05FE4F-DA96-435D-B627-F744741E5725}"/>
              </a:ext>
            </a:extLst>
          </p:cNvPr>
          <p:cNvSpPr txBox="1"/>
          <p:nvPr/>
        </p:nvSpPr>
        <p:spPr>
          <a:xfrm>
            <a:off x="7423267" y="4443062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Keys &amp;</a:t>
            </a:r>
          </a:p>
          <a:p>
            <a:r>
              <a:rPr lang="en-US" b="1" dirty="0">
                <a:solidFill>
                  <a:srgbClr val="00B0F0"/>
                </a:solidFill>
              </a:rPr>
              <a:t>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D0A36-0D1D-4A36-8BA1-97A7101366B0}"/>
              </a:ext>
            </a:extLst>
          </p:cNvPr>
          <p:cNvSpPr txBox="1"/>
          <p:nvPr/>
        </p:nvSpPr>
        <p:spPr>
          <a:xfrm>
            <a:off x="7429429" y="2799380"/>
            <a:ext cx="1143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Key</a:t>
            </a:r>
          </a:p>
          <a:p>
            <a:r>
              <a:rPr lang="en-US" b="1" dirty="0">
                <a:solidFill>
                  <a:srgbClr val="00B0F0"/>
                </a:solidFill>
              </a:rPr>
              <a:t>Ranges</a:t>
            </a:r>
          </a:p>
        </p:txBody>
      </p:sp>
      <p:sp>
        <p:nvSpPr>
          <p:cNvPr id="22" name="Foliennummernplatzhalter 5">
            <a:extLst>
              <a:ext uri="{FF2B5EF4-FFF2-40B4-BE49-F238E27FC236}">
                <a16:creationId xmlns:a16="http://schemas.microsoft.com/office/drawing/2014/main" id="{ABCBD0E4-8975-4249-AE16-9611D6458790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6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EF5112-5C36-4493-A188-DA466A131603}"/>
              </a:ext>
            </a:extLst>
          </p:cNvPr>
          <p:cNvSpPr/>
          <p:nvPr/>
        </p:nvSpPr>
        <p:spPr bwMode="auto">
          <a:xfrm>
            <a:off x="4771438" y="1364172"/>
            <a:ext cx="1995055" cy="38320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charset="0"/>
              </a:rPr>
              <a:t>Node 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096142-E1A6-4855-9482-BB12DCF5AC9A}"/>
              </a:ext>
            </a:extLst>
          </p:cNvPr>
          <p:cNvSpPr/>
          <p:nvPr/>
        </p:nvSpPr>
        <p:spPr bwMode="auto">
          <a:xfrm>
            <a:off x="4974060" y="1988743"/>
            <a:ext cx="1589809" cy="2582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xzz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DEB88B-96F9-4AD9-B8A1-2A60A766EA4D}"/>
              </a:ext>
            </a:extLst>
          </p:cNvPr>
          <p:cNvSpPr/>
          <p:nvPr/>
        </p:nvSpPr>
        <p:spPr bwMode="auto">
          <a:xfrm>
            <a:off x="2048481" y="1988743"/>
            <a:ext cx="1589809" cy="2582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aaa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fzz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55A76-BCCB-40DE-8365-A6EBE49C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Transaktionen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A69300-8CB1-4E2C-BA5F-64E5C8403722}"/>
              </a:ext>
            </a:extLst>
          </p:cNvPr>
          <p:cNvSpPr/>
          <p:nvPr/>
        </p:nvSpPr>
        <p:spPr bwMode="auto">
          <a:xfrm>
            <a:off x="1845858" y="1364171"/>
            <a:ext cx="1995055" cy="38320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charset="0"/>
              </a:rPr>
              <a:t>Node 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D6D823-4070-422E-BCB0-376FA9F8EEB2}"/>
              </a:ext>
            </a:extLst>
          </p:cNvPr>
          <p:cNvSpPr/>
          <p:nvPr/>
        </p:nvSpPr>
        <p:spPr bwMode="auto">
          <a:xfrm>
            <a:off x="2048481" y="1993562"/>
            <a:ext cx="1589809" cy="2582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aaa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fzz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aab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 demo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  (</a:t>
            </a:r>
            <a:r>
              <a:rPr lang="en-US" sz="1800" dirty="0" err="1">
                <a:latin typeface="Arial" charset="0"/>
              </a:rPr>
              <a:t>durch</a:t>
            </a:r>
            <a:r>
              <a:rPr lang="en-US" sz="1800" dirty="0">
                <a:latin typeface="Arial" charset="0"/>
              </a:rPr>
              <a:t> tx1)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D99D1-2641-470A-BC9B-5CBF1C172B82}"/>
              </a:ext>
            </a:extLst>
          </p:cNvPr>
          <p:cNvSpPr/>
          <p:nvPr/>
        </p:nvSpPr>
        <p:spPr bwMode="auto">
          <a:xfrm>
            <a:off x="4974060" y="1993562"/>
            <a:ext cx="1589809" cy="2582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xzz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tx1: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  INSERT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   </a:t>
            </a:r>
            <a:r>
              <a:rPr lang="en-US" sz="1800" dirty="0" err="1">
                <a:latin typeface="Arial" charset="0"/>
              </a:rPr>
              <a:t>aab</a:t>
            </a:r>
            <a:r>
              <a:rPr lang="en-US" sz="1800" dirty="0">
                <a:latin typeface="Arial" charset="0"/>
              </a:rPr>
              <a:t>: demo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status: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    PENDING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20490F-B5BF-4697-B4CD-8CCAA62B69E3}"/>
              </a:ext>
            </a:extLst>
          </p:cNvPr>
          <p:cNvCxnSpPr/>
          <p:nvPr/>
        </p:nvCxnSpPr>
        <p:spPr bwMode="auto">
          <a:xfrm>
            <a:off x="5231081" y="3817579"/>
            <a:ext cx="124690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6218FF-3E8F-40A8-8FE8-261D82E9E3DB}"/>
              </a:ext>
            </a:extLst>
          </p:cNvPr>
          <p:cNvSpPr txBox="1"/>
          <p:nvPr/>
        </p:nvSpPr>
        <p:spPr>
          <a:xfrm>
            <a:off x="5231081" y="406655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</a:rPr>
              <a:t>COMMIT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E0D961E6-C13E-4E55-9ADA-3D8397B07587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48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2229-2D2E-427A-9F46-60E4334D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9887-EE04-4767-BCB7-B3DB9042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D0D0A-B9DC-4B0D-BA35-D27C944E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E1203-1C40-45D6-B75F-43C862026848}"/>
              </a:ext>
            </a:extLst>
          </p:cNvPr>
          <p:cNvSpPr/>
          <p:nvPr/>
        </p:nvSpPr>
        <p:spPr bwMode="auto">
          <a:xfrm>
            <a:off x="1403648" y="2489110"/>
            <a:ext cx="2304256" cy="1440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434B3-9495-4792-968B-80CFE781107C}"/>
              </a:ext>
            </a:extLst>
          </p:cNvPr>
          <p:cNvSpPr/>
          <p:nvPr/>
        </p:nvSpPr>
        <p:spPr bwMode="auto">
          <a:xfrm>
            <a:off x="5292080" y="2492896"/>
            <a:ext cx="2304256" cy="1440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4AD56-367B-469D-8F8A-3F9E309A3D84}"/>
              </a:ext>
            </a:extLst>
          </p:cNvPr>
          <p:cNvCxnSpPr>
            <a:endCxn id="7" idx="1"/>
          </p:cNvCxnSpPr>
          <p:nvPr/>
        </p:nvCxnSpPr>
        <p:spPr>
          <a:xfrm>
            <a:off x="3707904" y="3212976"/>
            <a:ext cx="158417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CB4E08-8780-471C-94D2-B13FA080CAE3}"/>
              </a:ext>
            </a:extLst>
          </p:cNvPr>
          <p:cNvSpPr txBox="1"/>
          <p:nvPr/>
        </p:nvSpPr>
        <p:spPr>
          <a:xfrm>
            <a:off x="4937496" y="27915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23C55-A2A3-4E0B-8E1B-344AE5B0A0DA}"/>
              </a:ext>
            </a:extLst>
          </p:cNvPr>
          <p:cNvSpPr txBox="1"/>
          <p:nvPr/>
        </p:nvSpPr>
        <p:spPr>
          <a:xfrm>
            <a:off x="3707904" y="27915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470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37B2-8777-45F1-AA6F-1703A04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Beispiel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C51E-F609-4974-9C89-52F4C9222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68413"/>
            <a:ext cx="8820150" cy="48244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CREATE TABLE customers (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id INT PRIMARY KEY,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name STRING(50)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CREATE TABLE orders (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customer INT,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id INT,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total DECIMAL(20, 5),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PRIMARY KEY (customer, id),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CONSTRAINT </a:t>
            </a:r>
            <a:r>
              <a:rPr lang="en-US" dirty="0" err="1">
                <a:latin typeface="Consolas" panose="020B0609020204030204" pitchFamily="49" charset="0"/>
              </a:rPr>
              <a:t>fk_customer</a:t>
            </a:r>
            <a:r>
              <a:rPr lang="en-US" dirty="0">
                <a:latin typeface="Consolas" panose="020B0609020204030204" pitchFamily="49" charset="0"/>
              </a:rPr>
              <a:t> FOREIGN KEY (customer)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			REFERENCES customers (id)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7916997-E7B2-4E4E-9FE4-E2C2CB8C8B5F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0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4646-8145-4BA6-B495-2722E9F7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E852C-B271-4E99-A76D-FD3DE7CC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DD7A4-89DC-4C46-9F89-1819B0BD93B2}"/>
              </a:ext>
            </a:extLst>
          </p:cNvPr>
          <p:cNvSpPr txBox="1"/>
          <p:nvPr/>
        </p:nvSpPr>
        <p:spPr>
          <a:xfrm>
            <a:off x="457200" y="180720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INTO customers (id, …) VALUES (: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…);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INSERT INTO orders (…) VALUES (: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…);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26350-65CC-4C91-B711-7C5313F08960}"/>
              </a:ext>
            </a:extLst>
          </p:cNvPr>
          <p:cNvSpPr txBox="1"/>
          <p:nvPr/>
        </p:nvSpPr>
        <p:spPr>
          <a:xfrm>
            <a:off x="457200" y="3140968"/>
            <a:ext cx="5130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 Threads = 20 TCP-</a:t>
            </a:r>
            <a:r>
              <a:rPr lang="en-US" dirty="0" err="1">
                <a:latin typeface="+mn-lt"/>
              </a:rPr>
              <a:t>Verbindungen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1 </a:t>
            </a:r>
            <a:r>
              <a:rPr lang="en-US" dirty="0" err="1">
                <a:latin typeface="+mn-lt"/>
              </a:rPr>
              <a:t>Transaktion</a:t>
            </a:r>
            <a:r>
              <a:rPr lang="en-US" dirty="0">
                <a:latin typeface="+mn-lt"/>
              </a:rPr>
              <a:t> pro 50 Customer</a:t>
            </a:r>
          </a:p>
          <a:p>
            <a:r>
              <a:rPr lang="en-US" dirty="0">
                <a:latin typeface="+mn-lt"/>
              </a:rPr>
              <a:t>(also 100 </a:t>
            </a:r>
            <a:r>
              <a:rPr lang="en-US" dirty="0" err="1">
                <a:latin typeface="+mn-lt"/>
              </a:rPr>
              <a:t>Zeilen</a:t>
            </a:r>
            <a:r>
              <a:rPr lang="en-US" dirty="0">
                <a:latin typeface="+mn-lt"/>
              </a:rPr>
              <a:t>/TX, 0.5MB/TX)</a:t>
            </a:r>
          </a:p>
        </p:txBody>
      </p:sp>
    </p:spTree>
    <p:extLst>
      <p:ext uri="{BB962C8B-B14F-4D97-AF65-F5344CB8AC3E}">
        <p14:creationId xmlns:p14="http://schemas.microsoft.com/office/powerpoint/2010/main" val="3234176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150-2FF0-4921-AF9A-B67EBA65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5">
            <a:extLst>
              <a:ext uri="{FF2B5EF4-FFF2-40B4-BE49-F238E27FC236}">
                <a16:creationId xmlns:a16="http://schemas.microsoft.com/office/drawing/2014/main" id="{AC2A9851-D3CE-45B8-80A7-B4FC0E1BBCA2}"/>
              </a:ext>
            </a:extLst>
          </p:cNvPr>
          <p:cNvSpPr/>
          <p:nvPr/>
        </p:nvSpPr>
        <p:spPr bwMode="auto">
          <a:xfrm>
            <a:off x="4869075" y="939838"/>
            <a:ext cx="1476083" cy="2108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b="1" dirty="0" err="1">
                <a:solidFill>
                  <a:schemeClr val="tx1"/>
                </a:solidFill>
                <a:latin typeface="Arial" charset="0"/>
              </a:rPr>
              <a:t>Node</a:t>
            </a:r>
            <a:endParaRPr lang="de-DE" sz="10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hteck 4">
            <a:extLst>
              <a:ext uri="{FF2B5EF4-FFF2-40B4-BE49-F238E27FC236}">
                <a16:creationId xmlns:a16="http://schemas.microsoft.com/office/drawing/2014/main" id="{832C10E7-B91A-4BF6-BEF5-4FD799FB0A63}"/>
              </a:ext>
            </a:extLst>
          </p:cNvPr>
          <p:cNvSpPr/>
          <p:nvPr/>
        </p:nvSpPr>
        <p:spPr bwMode="auto">
          <a:xfrm>
            <a:off x="4973945" y="1226862"/>
            <a:ext cx="1246160" cy="596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chemeClr val="tx1"/>
                </a:solidFill>
                <a:latin typeface="Arial" charset="0"/>
              </a:rPr>
              <a:t>Container</a:t>
            </a:r>
          </a:p>
        </p:txBody>
      </p:sp>
      <p:sp>
        <p:nvSpPr>
          <p:cNvPr id="5" name="Rechteck 7">
            <a:extLst>
              <a:ext uri="{FF2B5EF4-FFF2-40B4-BE49-F238E27FC236}">
                <a16:creationId xmlns:a16="http://schemas.microsoft.com/office/drawing/2014/main" id="{23C7DC78-6248-4BBE-84C7-0369B57FFFA5}"/>
              </a:ext>
            </a:extLst>
          </p:cNvPr>
          <p:cNvSpPr/>
          <p:nvPr/>
        </p:nvSpPr>
        <p:spPr bwMode="auto">
          <a:xfrm>
            <a:off x="4973945" y="1927902"/>
            <a:ext cx="1246160" cy="596053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chemeClr val="tx1">
                    <a:alpha val="40000"/>
                  </a:schemeClr>
                </a:solidFill>
                <a:latin typeface="Arial" charset="0"/>
              </a:rPr>
              <a:t>Container</a:t>
            </a:r>
          </a:p>
        </p:txBody>
      </p:sp>
      <p:sp>
        <p:nvSpPr>
          <p:cNvPr id="8" name="Rechteck 15">
            <a:extLst>
              <a:ext uri="{FF2B5EF4-FFF2-40B4-BE49-F238E27FC236}">
                <a16:creationId xmlns:a16="http://schemas.microsoft.com/office/drawing/2014/main" id="{F36D1402-E447-4B8A-A5E3-558D32BDBEBB}"/>
              </a:ext>
            </a:extLst>
          </p:cNvPr>
          <p:cNvSpPr/>
          <p:nvPr/>
        </p:nvSpPr>
        <p:spPr bwMode="auto">
          <a:xfrm>
            <a:off x="6544666" y="939838"/>
            <a:ext cx="1476083" cy="2108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b="1" dirty="0" err="1">
                <a:solidFill>
                  <a:schemeClr val="tx1"/>
                </a:solidFill>
                <a:latin typeface="Arial" charset="0"/>
              </a:rPr>
              <a:t>Node</a:t>
            </a:r>
            <a:endParaRPr lang="de-DE" sz="10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hteck 16">
            <a:extLst>
              <a:ext uri="{FF2B5EF4-FFF2-40B4-BE49-F238E27FC236}">
                <a16:creationId xmlns:a16="http://schemas.microsoft.com/office/drawing/2014/main" id="{4ACC992C-971A-47D8-BD9F-F0B4D07F0FFB}"/>
              </a:ext>
            </a:extLst>
          </p:cNvPr>
          <p:cNvSpPr/>
          <p:nvPr/>
        </p:nvSpPr>
        <p:spPr bwMode="auto">
          <a:xfrm>
            <a:off x="6649536" y="1226862"/>
            <a:ext cx="1246160" cy="596053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chemeClr val="tx1">
                    <a:alpha val="40000"/>
                  </a:schemeClr>
                </a:solidFill>
                <a:latin typeface="Arial" charset="0"/>
              </a:rPr>
              <a:t>Container</a:t>
            </a:r>
          </a:p>
        </p:txBody>
      </p:sp>
      <p:sp>
        <p:nvSpPr>
          <p:cNvPr id="10" name="Rechteck 17">
            <a:extLst>
              <a:ext uri="{FF2B5EF4-FFF2-40B4-BE49-F238E27FC236}">
                <a16:creationId xmlns:a16="http://schemas.microsoft.com/office/drawing/2014/main" id="{2A60BFB9-86EE-4154-8627-389194DBE4DB}"/>
              </a:ext>
            </a:extLst>
          </p:cNvPr>
          <p:cNvSpPr/>
          <p:nvPr/>
        </p:nvSpPr>
        <p:spPr bwMode="auto">
          <a:xfrm>
            <a:off x="6649536" y="1927902"/>
            <a:ext cx="1246160" cy="596053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chemeClr val="tx1">
                    <a:alpha val="40000"/>
                  </a:schemeClr>
                </a:solidFill>
                <a:latin typeface="Arial" charset="0"/>
              </a:rPr>
              <a:t>Container</a:t>
            </a:r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B07499BF-5AB5-40E5-936E-2B4DF5814EA7}"/>
              </a:ext>
            </a:extLst>
          </p:cNvPr>
          <p:cNvSpPr txBox="1">
            <a:spLocks/>
          </p:cNvSpPr>
          <p:nvPr/>
        </p:nvSpPr>
        <p:spPr bwMode="auto">
          <a:xfrm>
            <a:off x="323850" y="4143381"/>
            <a:ext cx="8496300" cy="144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de-DE" sz="4000" kern="0" dirty="0"/>
              <a:t>ZUSTAND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A0E61-F432-4EDB-BE5C-EA9D8DC5CFE9}"/>
              </a:ext>
            </a:extLst>
          </p:cNvPr>
          <p:cNvSpPr txBox="1"/>
          <p:nvPr/>
        </p:nvSpPr>
        <p:spPr>
          <a:xfrm>
            <a:off x="1189703" y="521324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(aka. “</a:t>
            </a:r>
            <a:r>
              <a:rPr lang="en-US" dirty="0" err="1"/>
              <a:t>wohin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den </a:t>
            </a:r>
            <a:r>
              <a:rPr lang="en-US" dirty="0" err="1"/>
              <a:t>Daten</a:t>
            </a:r>
            <a:r>
              <a:rPr lang="en-US" dirty="0"/>
              <a:t>?”)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2821B62B-CDD8-4160-9521-4B11D4A12A64}"/>
              </a:ext>
            </a:extLst>
          </p:cNvPr>
          <p:cNvSpPr/>
          <p:nvPr/>
        </p:nvSpPr>
        <p:spPr bwMode="auto">
          <a:xfrm>
            <a:off x="5850194" y="1494503"/>
            <a:ext cx="273020" cy="289877"/>
          </a:xfrm>
          <a:prstGeom prst="can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D8440A78-3BC7-4728-82B1-6A0084081C1F}"/>
              </a:ext>
            </a:extLst>
          </p:cNvPr>
          <p:cNvSpPr/>
          <p:nvPr/>
        </p:nvSpPr>
        <p:spPr bwMode="auto">
          <a:xfrm>
            <a:off x="5850194" y="2665678"/>
            <a:ext cx="273020" cy="289877"/>
          </a:xfrm>
          <a:prstGeom prst="can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5">
            <a:extLst>
              <a:ext uri="{FF2B5EF4-FFF2-40B4-BE49-F238E27FC236}">
                <a16:creationId xmlns:a16="http://schemas.microsoft.com/office/drawing/2014/main" id="{E623C8CC-EBF8-4A44-A570-C340FAE00800}"/>
              </a:ext>
            </a:extLst>
          </p:cNvPr>
          <p:cNvSpPr/>
          <p:nvPr/>
        </p:nvSpPr>
        <p:spPr bwMode="auto">
          <a:xfrm>
            <a:off x="5505721" y="3779105"/>
            <a:ext cx="1476083" cy="989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chemeClr val="tx1"/>
                </a:solidFill>
                <a:latin typeface="Arial" charset="0"/>
              </a:rPr>
              <a:t>?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3812D326-BF6C-4AA0-8E2C-E5E778642F84}"/>
              </a:ext>
            </a:extLst>
          </p:cNvPr>
          <p:cNvSpPr/>
          <p:nvPr/>
        </p:nvSpPr>
        <p:spPr bwMode="auto">
          <a:xfrm>
            <a:off x="5866573" y="4273634"/>
            <a:ext cx="273020" cy="289877"/>
          </a:xfrm>
          <a:prstGeom prst="can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D3E8BF-0DCE-4200-8A17-A2135FCC4579}"/>
              </a:ext>
            </a:extLst>
          </p:cNvPr>
          <p:cNvCxnSpPr/>
          <p:nvPr/>
        </p:nvCxnSpPr>
        <p:spPr bwMode="auto">
          <a:xfrm>
            <a:off x="5427406" y="1494503"/>
            <a:ext cx="334297" cy="1449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8BC9B-413F-45B6-9096-8BC80A4417AA}"/>
              </a:ext>
            </a:extLst>
          </p:cNvPr>
          <p:cNvCxnSpPr>
            <a:cxnSpLocks/>
          </p:cNvCxnSpPr>
          <p:nvPr/>
        </p:nvCxnSpPr>
        <p:spPr bwMode="auto">
          <a:xfrm>
            <a:off x="5375624" y="1599317"/>
            <a:ext cx="490949" cy="9246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C23334-F3D8-49F4-9949-922AB8E62472}"/>
              </a:ext>
            </a:extLst>
          </p:cNvPr>
          <p:cNvCxnSpPr>
            <a:cxnSpLocks/>
          </p:cNvCxnSpPr>
          <p:nvPr/>
        </p:nvCxnSpPr>
        <p:spPr bwMode="auto">
          <a:xfrm>
            <a:off x="5304165" y="1708695"/>
            <a:ext cx="598464" cy="24346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1FC7D3-A190-4610-AA1C-1FC0987998EF}"/>
              </a:ext>
            </a:extLst>
          </p:cNvPr>
          <p:cNvCxnSpPr/>
          <p:nvPr/>
        </p:nvCxnSpPr>
        <p:spPr bwMode="auto">
          <a:xfrm flipV="1">
            <a:off x="5354895" y="3396171"/>
            <a:ext cx="747590" cy="16714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8C23082-7600-49D7-A812-28D9BEAD912C}"/>
              </a:ext>
            </a:extLst>
          </p:cNvPr>
          <p:cNvSpPr txBox="1"/>
          <p:nvPr/>
        </p:nvSpPr>
        <p:spPr>
          <a:xfrm>
            <a:off x="4869075" y="3437388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80C935-5627-40D3-959C-FD51A6186FC5}"/>
              </a:ext>
            </a:extLst>
          </p:cNvPr>
          <p:cNvSpPr txBox="1"/>
          <p:nvPr/>
        </p:nvSpPr>
        <p:spPr>
          <a:xfrm>
            <a:off x="7017906" y="3734314"/>
            <a:ext cx="2163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z.B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NFS (</a:t>
            </a:r>
            <a:r>
              <a:rPr lang="en-US" sz="1400" dirty="0" err="1"/>
              <a:t>vermutlich</a:t>
            </a:r>
            <a:r>
              <a:rPr lang="en-US" sz="1400" dirty="0"/>
              <a:t> </a:t>
            </a:r>
            <a:r>
              <a:rPr lang="en-US" sz="1400" dirty="0" err="1"/>
              <a:t>nicht</a:t>
            </a:r>
            <a:r>
              <a:rPr lang="en-US" sz="1400" dirty="0"/>
              <a:t> redundant!)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CephFS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GlusterFS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357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4646-8145-4BA6-B495-2722E9F7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E852C-B271-4E99-A76D-FD3DE7CC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DD7A4-89DC-4C46-9F89-1819B0BD93B2}"/>
              </a:ext>
            </a:extLst>
          </p:cNvPr>
          <p:cNvSpPr txBox="1"/>
          <p:nvPr/>
        </p:nvSpPr>
        <p:spPr>
          <a:xfrm>
            <a:off x="457200" y="180720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INTO customers (id, …) VALUES (: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…);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INSERT INTO orders (…) VALUES (: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…);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26350-65CC-4C91-B711-7C5313F08960}"/>
              </a:ext>
            </a:extLst>
          </p:cNvPr>
          <p:cNvSpPr txBox="1"/>
          <p:nvPr/>
        </p:nvSpPr>
        <p:spPr>
          <a:xfrm>
            <a:off x="457200" y="3140968"/>
            <a:ext cx="5130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 Threads = 20 TCP-</a:t>
            </a:r>
            <a:r>
              <a:rPr lang="en-US" dirty="0" err="1">
                <a:latin typeface="+mn-lt"/>
              </a:rPr>
              <a:t>Verbindungen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1 </a:t>
            </a:r>
            <a:r>
              <a:rPr lang="en-US" dirty="0" err="1">
                <a:latin typeface="+mn-lt"/>
              </a:rPr>
              <a:t>Transaktion</a:t>
            </a:r>
            <a:r>
              <a:rPr lang="en-US" dirty="0">
                <a:latin typeface="+mn-lt"/>
              </a:rPr>
              <a:t> pro 50 Customer</a:t>
            </a:r>
          </a:p>
          <a:p>
            <a:r>
              <a:rPr lang="en-US" dirty="0">
                <a:latin typeface="+mn-lt"/>
              </a:rPr>
              <a:t>(also 100 </a:t>
            </a:r>
            <a:r>
              <a:rPr lang="en-US" dirty="0" err="1">
                <a:latin typeface="+mn-lt"/>
              </a:rPr>
              <a:t>Zeilen</a:t>
            </a:r>
            <a:r>
              <a:rPr lang="en-US" dirty="0">
                <a:latin typeface="+mn-lt"/>
              </a:rPr>
              <a:t>/TX, 0.5MB/TX)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7F27D-E860-4697-9577-8553556296C4}"/>
              </a:ext>
            </a:extLst>
          </p:cNvPr>
          <p:cNvSpPr txBox="1"/>
          <p:nvPr/>
        </p:nvSpPr>
        <p:spPr>
          <a:xfrm>
            <a:off x="5220072" y="4941168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l</a:t>
            </a:r>
            <a:r>
              <a:rPr lang="de-DE" b="1" dirty="0">
                <a:latin typeface="+mn-lt"/>
              </a:rPr>
              <a:t>ä</a:t>
            </a:r>
            <a:r>
              <a:rPr lang="en-US" b="1" dirty="0" err="1">
                <a:latin typeface="+mn-lt"/>
              </a:rPr>
              <a:t>uft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mit</a:t>
            </a:r>
            <a:r>
              <a:rPr lang="en-US" b="1" dirty="0">
                <a:latin typeface="+mn-lt"/>
              </a:rPr>
              <a:t> 53 TX/s</a:t>
            </a:r>
          </a:p>
        </p:txBody>
      </p:sp>
    </p:spTree>
    <p:extLst>
      <p:ext uri="{BB962C8B-B14F-4D97-AF65-F5344CB8AC3E}">
        <p14:creationId xmlns:p14="http://schemas.microsoft.com/office/powerpoint/2010/main" val="25228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  <a:cs typeface="Lucida Sans Unicode" pitchFamily="34" charset="0"/>
              </a:rPr>
              <a:t>Ihr Sprecher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157B79C1-9ED8-44F1-83C4-7A13F53C952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357290" y="1773238"/>
            <a:ext cx="2263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de-DE" sz="2000" dirty="0">
                <a:latin typeface="Arial" charset="0"/>
                <a:cs typeface="Lucida Sans Unicode" pitchFamily="34" charset="0"/>
              </a:rPr>
              <a:t>Tobias Polley</a:t>
            </a:r>
          </a:p>
        </p:txBody>
      </p:sp>
      <p:sp>
        <p:nvSpPr>
          <p:cNvPr id="5126" name="Freeform 4"/>
          <p:cNvSpPr>
            <a:spLocks/>
          </p:cNvSpPr>
          <p:nvPr/>
        </p:nvSpPr>
        <p:spPr bwMode="auto">
          <a:xfrm>
            <a:off x="1500167" y="2214554"/>
            <a:ext cx="4643470" cy="2714644"/>
          </a:xfrm>
          <a:custGeom>
            <a:avLst/>
            <a:gdLst>
              <a:gd name="T0" fmla="*/ 339 w 339"/>
              <a:gd name="T1" fmla="*/ 1498 h 1498"/>
              <a:gd name="T2" fmla="*/ 339 w 339"/>
              <a:gd name="T3" fmla="*/ 0 h 1498"/>
              <a:gd name="T4" fmla="*/ 0 w 339"/>
              <a:gd name="T5" fmla="*/ 0 h 1498"/>
              <a:gd name="T6" fmla="*/ 0 60000 65536"/>
              <a:gd name="T7" fmla="*/ 0 60000 65536"/>
              <a:gd name="T8" fmla="*/ 0 60000 65536"/>
              <a:gd name="T9" fmla="*/ 0 w 339"/>
              <a:gd name="T10" fmla="*/ 0 h 1498"/>
              <a:gd name="T11" fmla="*/ 339 w 339"/>
              <a:gd name="T12" fmla="*/ 1498 h 14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9" h="1498">
                <a:moveTo>
                  <a:pt x="339" y="1498"/>
                </a:moveTo>
                <a:lnTo>
                  <a:pt x="339" y="0"/>
                </a:lnTo>
                <a:lnTo>
                  <a:pt x="0" y="0"/>
                </a:lnTo>
              </a:path>
            </a:pathLst>
          </a:cu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hangingPunct="0"/>
            <a:endParaRPr lang="de-DE"/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2214544" y="2349500"/>
            <a:ext cx="3856067" cy="354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lnSpc>
                <a:spcPct val="95000"/>
              </a:lnSpc>
              <a:buClr>
                <a:srgbClr val="000000"/>
              </a:buClr>
            </a:pPr>
            <a:endParaRPr lang="de-DE" sz="800" i="1" dirty="0">
              <a:latin typeface="Arial" charset="0"/>
              <a:cs typeface="Lucida Sans Unicode" pitchFamily="34" charset="0"/>
            </a:endParaRPr>
          </a:p>
          <a:p>
            <a:pPr algn="r" eaLnBrk="0" hangingPunct="0">
              <a:lnSpc>
                <a:spcPct val="95000"/>
              </a:lnSpc>
              <a:buClr>
                <a:srgbClr val="000000"/>
              </a:buClr>
            </a:pPr>
            <a:r>
              <a:rPr lang="de-DE" sz="1600" i="1" dirty="0">
                <a:latin typeface="Arial" charset="0"/>
                <a:cs typeface="Lucida Sans Unicode" pitchFamily="34" charset="0"/>
              </a:rPr>
              <a:t>Trainer, Berater, Entwickler</a:t>
            </a:r>
          </a:p>
          <a:p>
            <a:pPr algn="r" eaLnBrk="0" hangingPunct="0">
              <a:lnSpc>
                <a:spcPct val="95000"/>
              </a:lnSpc>
              <a:buClr>
                <a:srgbClr val="000000"/>
              </a:buClr>
            </a:pPr>
            <a:endParaRPr lang="de-DE" sz="800" i="1" dirty="0">
              <a:latin typeface="Arial" charset="0"/>
              <a:cs typeface="Lucida Sans Unicode" pitchFamily="34" charset="0"/>
            </a:endParaRPr>
          </a:p>
          <a:p>
            <a:pPr algn="r" eaLnBrk="0" hangingPunct="0">
              <a:lnSpc>
                <a:spcPct val="95000"/>
              </a:lnSpc>
              <a:buClr>
                <a:srgbClr val="000000"/>
              </a:buClr>
            </a:pPr>
            <a:endParaRPr lang="de-DE" sz="1600" i="1" dirty="0">
              <a:latin typeface="Arial" charset="0"/>
              <a:cs typeface="Lucida Sans Unicode" pitchFamily="34" charset="0"/>
            </a:endParaRPr>
          </a:p>
          <a:p>
            <a:pPr algn="r" eaLnBrk="0" hangingPunct="0">
              <a:lnSpc>
                <a:spcPct val="95000"/>
              </a:lnSpc>
              <a:buClr>
                <a:srgbClr val="000000"/>
              </a:buClr>
            </a:pPr>
            <a:endParaRPr lang="de-DE" sz="1600" i="1" dirty="0">
              <a:latin typeface="Arial" charset="0"/>
              <a:cs typeface="Lucida Sans Unicode" pitchFamily="34" charset="0"/>
            </a:endParaRPr>
          </a:p>
          <a:p>
            <a:pPr algn="r" eaLnBrk="0" hangingPunct="0">
              <a:lnSpc>
                <a:spcPct val="95000"/>
              </a:lnSpc>
              <a:buClr>
                <a:srgbClr val="000000"/>
              </a:buClr>
            </a:pPr>
            <a:endParaRPr lang="de-DE" sz="1600" i="1" dirty="0">
              <a:latin typeface="Arial" charset="0"/>
              <a:cs typeface="Lucida Sans Unicode" pitchFamily="34" charset="0"/>
            </a:endParaRPr>
          </a:p>
          <a:p>
            <a:pPr algn="r" eaLnBrk="0" hangingPunct="0">
              <a:lnSpc>
                <a:spcPct val="95000"/>
              </a:lnSpc>
              <a:buClr>
                <a:srgbClr val="000000"/>
              </a:buClr>
            </a:pPr>
            <a:endParaRPr lang="de-DE" sz="1600" i="1" dirty="0">
              <a:latin typeface="Arial" charset="0"/>
              <a:cs typeface="Lucida Sans Unicode" pitchFamily="34" charset="0"/>
            </a:endParaRPr>
          </a:p>
          <a:p>
            <a:pPr algn="r">
              <a:lnSpc>
                <a:spcPct val="95000"/>
              </a:lnSpc>
              <a:buClr>
                <a:srgbClr val="000000"/>
              </a:buClr>
            </a:pPr>
            <a:endParaRPr lang="de-DE" sz="1600" dirty="0"/>
          </a:p>
          <a:p>
            <a:pPr algn="r">
              <a:lnSpc>
                <a:spcPct val="95000"/>
              </a:lnSpc>
              <a:buClr>
                <a:srgbClr val="000000"/>
              </a:buClr>
            </a:pPr>
            <a:endParaRPr lang="de-DE" sz="1600" dirty="0"/>
          </a:p>
          <a:p>
            <a:pPr algn="r">
              <a:lnSpc>
                <a:spcPct val="95000"/>
              </a:lnSpc>
              <a:buClr>
                <a:srgbClr val="000000"/>
              </a:buClr>
            </a:pPr>
            <a:endParaRPr lang="de-DE" sz="1400" b="1" i="1" dirty="0">
              <a:latin typeface="+mn-lt"/>
            </a:endParaRPr>
          </a:p>
          <a:p>
            <a:pPr algn="r">
              <a:lnSpc>
                <a:spcPct val="95000"/>
              </a:lnSpc>
              <a:buClr>
                <a:srgbClr val="000000"/>
              </a:buClr>
            </a:pPr>
            <a:endParaRPr lang="de-DE" sz="1400" b="1" i="1" dirty="0">
              <a:latin typeface="+mn-lt"/>
            </a:endParaRPr>
          </a:p>
          <a:p>
            <a:pPr algn="r">
              <a:lnSpc>
                <a:spcPct val="95000"/>
              </a:lnSpc>
              <a:buClr>
                <a:srgbClr val="000000"/>
              </a:buClr>
            </a:pPr>
            <a:r>
              <a:rPr lang="de-DE" sz="1400" b="1" i="1" dirty="0">
                <a:latin typeface="+mn-lt"/>
              </a:rPr>
              <a:t>Schwerpunkte</a:t>
            </a:r>
          </a:p>
          <a:p>
            <a:pPr lvl="0" algn="r">
              <a:lnSpc>
                <a:spcPct val="95000"/>
              </a:lnSpc>
              <a:buClr>
                <a:srgbClr val="000000"/>
              </a:buClr>
            </a:pPr>
            <a:r>
              <a:rPr lang="de-DE" sz="1400" i="1" dirty="0">
                <a:solidFill>
                  <a:prstClr val="black"/>
                </a:solidFill>
                <a:latin typeface="Arial"/>
              </a:rPr>
              <a:t>Integration </a:t>
            </a:r>
            <a:br>
              <a:rPr lang="de-DE" sz="1400" i="1" dirty="0">
                <a:solidFill>
                  <a:prstClr val="black"/>
                </a:solidFill>
                <a:latin typeface="Arial"/>
              </a:rPr>
            </a:br>
            <a:r>
              <a:rPr lang="de-DE" sz="1400" i="1" dirty="0">
                <a:solidFill>
                  <a:prstClr val="black"/>
                </a:solidFill>
                <a:latin typeface="Arial"/>
              </a:rPr>
              <a:t>Microservices</a:t>
            </a:r>
          </a:p>
          <a:p>
            <a:pPr lvl="0" algn="r">
              <a:lnSpc>
                <a:spcPct val="95000"/>
              </a:lnSpc>
              <a:buClr>
                <a:srgbClr val="000000"/>
              </a:buClr>
            </a:pPr>
            <a:r>
              <a:rPr lang="de-DE" sz="1400" i="1" dirty="0">
                <a:solidFill>
                  <a:prstClr val="black"/>
                </a:solidFill>
                <a:latin typeface="Arial"/>
              </a:rPr>
              <a:t>Infrastructure Automation</a:t>
            </a:r>
            <a:endParaRPr lang="de-DE" sz="1600" i="1" dirty="0">
              <a:latin typeface="Arial" charset="0"/>
              <a:cs typeface="Lucida Sans Unicode" pitchFamily="34" charset="0"/>
            </a:endParaRPr>
          </a:p>
          <a:p>
            <a:pPr algn="r" eaLnBrk="0" hangingPunct="0">
              <a:lnSpc>
                <a:spcPct val="95000"/>
              </a:lnSpc>
              <a:buClr>
                <a:srgbClr val="000000"/>
              </a:buClr>
            </a:pPr>
            <a:endParaRPr lang="de-DE" sz="1600" i="1" dirty="0">
              <a:latin typeface="Arial" charset="0"/>
              <a:cs typeface="Lucida Sans Unicode" pitchFamily="34" charset="0"/>
            </a:endParaRPr>
          </a:p>
          <a:p>
            <a:pPr algn="r" eaLnBrk="0" hangingPunct="0">
              <a:lnSpc>
                <a:spcPct val="95000"/>
              </a:lnSpc>
              <a:buClr>
                <a:srgbClr val="000000"/>
              </a:buClr>
            </a:pPr>
            <a:endParaRPr lang="de-DE" sz="800" i="1" dirty="0">
              <a:latin typeface="Arial" charset="0"/>
              <a:cs typeface="Lucida Sans Unicode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62"/>
          <a:stretch/>
        </p:blipFill>
        <p:spPr>
          <a:xfrm>
            <a:off x="6357950" y="2500306"/>
            <a:ext cx="2433511" cy="24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9996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BFEA-FDC0-49C0-829A-61E60BA8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9CE56-D0EF-4BF2-AF4F-B1C3426C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C21A6-1A03-42E1-AE94-9AD2F9028F9E}"/>
              </a:ext>
            </a:extLst>
          </p:cNvPr>
          <p:cNvSpPr txBox="1"/>
          <p:nvPr/>
        </p:nvSpPr>
        <p:spPr>
          <a:xfrm>
            <a:off x="4716016" y="3817839"/>
            <a:ext cx="4608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CockroachDB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6 </a:t>
            </a:r>
            <a:r>
              <a:rPr lang="en-US" dirty="0" err="1">
                <a:latin typeface="+mn-lt"/>
              </a:rPr>
              <a:t>Knoten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Google Cloud Platform</a:t>
            </a:r>
          </a:p>
          <a:p>
            <a:r>
              <a:rPr lang="en-US" dirty="0">
                <a:latin typeface="+mn-lt"/>
              </a:rPr>
              <a:t>2.6GHz Xeon 1 Kern</a:t>
            </a:r>
          </a:p>
          <a:p>
            <a:r>
              <a:rPr lang="en-US" dirty="0">
                <a:latin typeface="+mn-lt"/>
              </a:rPr>
              <a:t>3.75 GB RAM</a:t>
            </a:r>
          </a:p>
          <a:p>
            <a:r>
              <a:rPr lang="en-US" dirty="0">
                <a:latin typeface="+mn-lt"/>
              </a:rPr>
              <a:t>375GB SSD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BED87-2004-4CA1-800A-4295A8B19E5F}"/>
              </a:ext>
            </a:extLst>
          </p:cNvPr>
          <p:cNvSpPr txBox="1"/>
          <p:nvPr/>
        </p:nvSpPr>
        <p:spPr>
          <a:xfrm>
            <a:off x="2483768" y="3817839"/>
            <a:ext cx="18806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PostgreSQL</a:t>
            </a:r>
          </a:p>
          <a:p>
            <a:pPr algn="r"/>
            <a:r>
              <a:rPr lang="en-US" dirty="0">
                <a:latin typeface="+mn-lt"/>
              </a:rPr>
              <a:t>1 </a:t>
            </a:r>
            <a:r>
              <a:rPr lang="en-US" dirty="0" err="1">
                <a:latin typeface="+mn-lt"/>
              </a:rPr>
              <a:t>Knoten</a:t>
            </a:r>
            <a:endParaRPr lang="en-US" dirty="0">
              <a:latin typeface="+mn-lt"/>
            </a:endParaRPr>
          </a:p>
          <a:p>
            <a:pPr algn="r"/>
            <a:r>
              <a:rPr lang="en-US" dirty="0" err="1">
                <a:latin typeface="+mn-lt"/>
              </a:rPr>
              <a:t>mein</a:t>
            </a:r>
            <a:r>
              <a:rPr lang="en-US" dirty="0">
                <a:latin typeface="+mn-lt"/>
              </a:rPr>
              <a:t> Laptop</a:t>
            </a:r>
          </a:p>
          <a:p>
            <a:pPr algn="r"/>
            <a:r>
              <a:rPr lang="en-US" dirty="0">
                <a:latin typeface="+mn-lt"/>
              </a:rPr>
              <a:t>2.7GHz i7</a:t>
            </a:r>
          </a:p>
          <a:p>
            <a:pPr algn="r"/>
            <a:r>
              <a:rPr lang="en-US" dirty="0">
                <a:latin typeface="+mn-lt"/>
              </a:rPr>
              <a:t>32GB RAM</a:t>
            </a:r>
          </a:p>
          <a:p>
            <a:pPr algn="r"/>
            <a:r>
              <a:rPr lang="en-US" dirty="0">
                <a:latin typeface="+mn-lt"/>
              </a:rPr>
              <a:t>500GB SSD</a:t>
            </a:r>
          </a:p>
          <a:p>
            <a:pPr algn="r"/>
            <a:endParaRPr lang="en-US" dirty="0" err="1">
              <a:latin typeface="+mn-lt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A6AC37-C7C0-4840-8226-A6FD917F1C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725116"/>
              </p:ext>
            </p:extLst>
          </p:nvPr>
        </p:nvGraphicFramePr>
        <p:xfrm>
          <a:off x="2286000" y="10615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386463-38D6-401A-B0C3-6B963B630C79}"/>
              </a:ext>
            </a:extLst>
          </p:cNvPr>
          <p:cNvCxnSpPr>
            <a:cxnSpLocks/>
          </p:cNvCxnSpPr>
          <p:nvPr/>
        </p:nvCxnSpPr>
        <p:spPr>
          <a:xfrm flipH="1">
            <a:off x="4211960" y="1988840"/>
            <a:ext cx="936104" cy="216024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B000E7-18B3-43B5-969A-48228E50198A}"/>
              </a:ext>
            </a:extLst>
          </p:cNvPr>
          <p:cNvSpPr txBox="1"/>
          <p:nvPr/>
        </p:nvSpPr>
        <p:spPr>
          <a:xfrm>
            <a:off x="5292080" y="1664463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ben</a:t>
            </a:r>
            <a:r>
              <a:rPr lang="de-DE" dirty="0">
                <a:latin typeface="+mn-lt"/>
              </a:rPr>
              <a:t>ö</a:t>
            </a:r>
            <a:r>
              <a:rPr lang="en-US" dirty="0" err="1">
                <a:latin typeface="+mn-lt"/>
              </a:rPr>
              <a:t>tigt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kein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Netzwerk</a:t>
            </a:r>
            <a:r>
              <a:rPr lang="en-US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442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4D1C-A84F-428E-9EB4-8D75FBCF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A612AA-3C90-4C4B-9FBC-A0B67AC51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7" y="1005110"/>
            <a:ext cx="9175468" cy="51601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482EA-90F3-43BB-90C1-2574817B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904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7829-AD14-4D94-8FB0-6D794A25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DC51AC-6C5D-4E94-B30B-33F878021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1114237"/>
            <a:ext cx="9109467" cy="5123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A4F8C-5D1D-4A9C-8801-C250A106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590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0E6E-6CF8-47E2-8BB3-F1D54143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de-DE" dirty="0"/>
              <a:t>ä</a:t>
            </a:r>
            <a:r>
              <a:rPr lang="en-US" dirty="0" err="1"/>
              <a:t>hrenddessen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FDFA-5EA7-4EC3-9EE0-AC76939E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org.postgresql.util.PSQLException</a:t>
            </a:r>
            <a:r>
              <a:rPr lang="en-US" dirty="0">
                <a:latin typeface="Consolas" panose="020B0609020204030204" pitchFamily="49" charset="0"/>
              </a:rPr>
              <a:t>: ERROR: restart transaction: </a:t>
            </a:r>
            <a:r>
              <a:rPr lang="en-US" dirty="0" err="1">
                <a:latin typeface="Consolas" panose="020B0609020204030204" pitchFamily="49" charset="0"/>
              </a:rPr>
              <a:t>HandledRetryableTxnError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TransactionRetryError</a:t>
            </a:r>
            <a:r>
              <a:rPr lang="en-US" dirty="0">
                <a:latin typeface="Consolas" panose="020B0609020204030204" pitchFamily="49" charset="0"/>
              </a:rPr>
              <a:t>: retry </a:t>
            </a:r>
            <a:r>
              <a:rPr lang="en-US" dirty="0" err="1">
                <a:latin typeface="Consolas" panose="020B0609020204030204" pitchFamily="49" charset="0"/>
              </a:rPr>
              <a:t>txn</a:t>
            </a:r>
            <a:r>
              <a:rPr lang="en-US" dirty="0">
                <a:latin typeface="Consolas" panose="020B0609020204030204" pitchFamily="49" charset="0"/>
              </a:rPr>
              <a:t> (RETRY_SERIALIZABLE): "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txn</a:t>
            </a:r>
            <a:r>
              <a:rPr lang="en-US" dirty="0">
                <a:latin typeface="Consolas" panose="020B0609020204030204" pitchFamily="49" charset="0"/>
              </a:rPr>
              <a:t>" id=2571f863 key=/Table/51/1/67019/0 </a:t>
            </a:r>
            <a:r>
              <a:rPr lang="en-US" dirty="0" err="1">
                <a:latin typeface="Consolas" panose="020B0609020204030204" pitchFamily="49" charset="0"/>
              </a:rPr>
              <a:t>rw</a:t>
            </a:r>
            <a:r>
              <a:rPr lang="en-US" dirty="0">
                <a:latin typeface="Consolas" panose="020B0609020204030204" pitchFamily="49" charset="0"/>
              </a:rPr>
              <a:t>=true </a:t>
            </a:r>
            <a:r>
              <a:rPr lang="en-US" dirty="0" err="1">
                <a:latin typeface="Consolas" panose="020B0609020204030204" pitchFamily="49" charset="0"/>
              </a:rPr>
              <a:t>pri</a:t>
            </a:r>
            <a:r>
              <a:rPr lang="en-US" dirty="0">
                <a:latin typeface="Consolas" panose="020B0609020204030204" pitchFamily="49" charset="0"/>
              </a:rPr>
              <a:t>=0.04850156 </a:t>
            </a:r>
            <a:r>
              <a:rPr lang="en-US" dirty="0" err="1">
                <a:latin typeface="Consolas" panose="020B0609020204030204" pitchFamily="49" charset="0"/>
              </a:rPr>
              <a:t>iso</a:t>
            </a:r>
            <a:r>
              <a:rPr lang="en-US" dirty="0">
                <a:latin typeface="Consolas" panose="020B0609020204030204" pitchFamily="49" charset="0"/>
              </a:rPr>
              <a:t>=SERIALIZABLE stat=PENDING </a:t>
            </a:r>
            <a:r>
              <a:rPr lang="en-US" dirty="0" err="1">
                <a:latin typeface="Consolas" panose="020B0609020204030204" pitchFamily="49" charset="0"/>
              </a:rPr>
              <a:t>epo</a:t>
            </a:r>
            <a:r>
              <a:rPr lang="en-US" dirty="0">
                <a:latin typeface="Consolas" panose="020B0609020204030204" pitchFamily="49" charset="0"/>
              </a:rPr>
              <a:t>=0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=1513848638.487393417,1 </a:t>
            </a:r>
            <a:r>
              <a:rPr lang="en-US" dirty="0" err="1">
                <a:latin typeface="Consolas" panose="020B0609020204030204" pitchFamily="49" charset="0"/>
              </a:rPr>
              <a:t>orig</a:t>
            </a:r>
            <a:r>
              <a:rPr lang="en-US" dirty="0">
                <a:latin typeface="Consolas" panose="020B0609020204030204" pitchFamily="49" charset="0"/>
              </a:rPr>
              <a:t>=1513848638.411042960,0 max=1513848638.411042960,0 </a:t>
            </a:r>
            <a:r>
              <a:rPr lang="en-US" dirty="0" err="1">
                <a:latin typeface="Consolas" panose="020B0609020204030204" pitchFamily="49" charset="0"/>
              </a:rPr>
              <a:t>wto</a:t>
            </a:r>
            <a:r>
              <a:rPr lang="en-US" dirty="0">
                <a:latin typeface="Consolas" panose="020B0609020204030204" pitchFamily="49" charset="0"/>
              </a:rPr>
              <a:t>=false </a:t>
            </a:r>
            <a:r>
              <a:rPr lang="en-US" dirty="0" err="1">
                <a:latin typeface="Consolas" panose="020B0609020204030204" pitchFamily="49" charset="0"/>
              </a:rPr>
              <a:t>rop</a:t>
            </a:r>
            <a:r>
              <a:rPr lang="en-US" dirty="0">
                <a:latin typeface="Consolas" panose="020B0609020204030204" pitchFamily="49" charset="0"/>
              </a:rPr>
              <a:t>=false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=2] with root cause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79D81-43A2-40A9-A9E6-5E612519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C894A-DACB-47DD-BA17-7CFC47A11175}"/>
              </a:ext>
            </a:extLst>
          </p:cNvPr>
          <p:cNvSpPr txBox="1"/>
          <p:nvPr/>
        </p:nvSpPr>
        <p:spPr>
          <a:xfrm>
            <a:off x="3707904" y="4941168"/>
            <a:ext cx="4825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GitHub: </a:t>
            </a:r>
            <a:r>
              <a:rPr lang="en-US" dirty="0" err="1">
                <a:latin typeface="+mn-lt"/>
              </a:rPr>
              <a:t>haben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auch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andere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Leute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unter</a:t>
            </a:r>
            <a:r>
              <a:rPr lang="en-US" dirty="0">
                <a:latin typeface="+mn-lt"/>
              </a:rPr>
              <a:t> Last </a:t>
            </a:r>
            <a:r>
              <a:rPr lang="en-US" dirty="0" err="1">
                <a:latin typeface="+mn-lt"/>
              </a:rPr>
              <a:t>beobachtet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432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2867-168E-4EEE-83B4-E2C1C6F9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F468-3D1C-4CDA-86F9-F247E10C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c.id, c.name, o.id, </a:t>
            </a:r>
            <a:r>
              <a:rPr lang="en-US" dirty="0" err="1">
                <a:latin typeface="Consolas" panose="020B0609020204030204" pitchFamily="49" charset="0"/>
              </a:rPr>
              <a:t>o.total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customers as c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inner join orders as o on c.id = </a:t>
            </a:r>
            <a:r>
              <a:rPr lang="en-US" dirty="0" err="1">
                <a:latin typeface="Consolas" panose="020B0609020204030204" pitchFamily="49" charset="0"/>
              </a:rPr>
              <a:t>o.customer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c.id = ? 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B4C41421-0CC3-4D33-8C2B-85AA84494635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718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2867-168E-4EEE-83B4-E2C1C6F9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F468-3D1C-4CDA-86F9-F247E10C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c.id, c.name, o.id, </a:t>
            </a:r>
            <a:r>
              <a:rPr lang="en-US" dirty="0" err="1">
                <a:latin typeface="Consolas" panose="020B0609020204030204" pitchFamily="49" charset="0"/>
              </a:rPr>
              <a:t>o.total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customers as c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inner join orders as o on c.id = </a:t>
            </a:r>
            <a:r>
              <a:rPr lang="en-US" dirty="0" err="1">
                <a:latin typeface="Consolas" panose="020B0609020204030204" pitchFamily="49" charset="0"/>
              </a:rPr>
              <a:t>o.customer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c.id = ?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and </a:t>
            </a:r>
            <a:r>
              <a:rPr lang="en-US" b="1" dirty="0" err="1">
                <a:latin typeface="Consolas" panose="020B0609020204030204" pitchFamily="49" charset="0"/>
              </a:rPr>
              <a:t>o.customer</a:t>
            </a:r>
            <a:r>
              <a:rPr lang="en-US" b="1" dirty="0">
                <a:latin typeface="Consolas" panose="020B0609020204030204" pitchFamily="49" charset="0"/>
              </a:rPr>
              <a:t> = ?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B4C41421-0CC3-4D33-8C2B-85AA84494635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25</a:t>
            </a:fld>
            <a:endParaRPr lang="de-DE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E29745A-64AC-41C5-839B-80B93A5691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317167"/>
              </p:ext>
            </p:extLst>
          </p:nvPr>
        </p:nvGraphicFramePr>
        <p:xfrm>
          <a:off x="3851920" y="3140968"/>
          <a:ext cx="5112568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925DCB-04E7-4AD6-8093-74117B164350}"/>
              </a:ext>
            </a:extLst>
          </p:cNvPr>
          <p:cNvSpPr txBox="1"/>
          <p:nvPr/>
        </p:nvSpPr>
        <p:spPr>
          <a:xfrm>
            <a:off x="6389408" y="3645024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bei</a:t>
            </a:r>
            <a:r>
              <a:rPr lang="en-US" dirty="0">
                <a:latin typeface="+mn-lt"/>
              </a:rPr>
              <a:t> 8.4GB </a:t>
            </a:r>
            <a:r>
              <a:rPr lang="en-US" dirty="0" err="1">
                <a:latin typeface="+mn-lt"/>
              </a:rPr>
              <a:t>Daten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00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C4ED-F64A-4BF8-BD51-A44E9762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D3C6-2007-49FC-BA27-41C806EB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Daten</a:t>
            </a:r>
            <a:r>
              <a:rPr lang="en-US" dirty="0"/>
              <a:t>, die h</a:t>
            </a:r>
            <a:r>
              <a:rPr lang="de-DE" dirty="0"/>
              <a:t>ä</a:t>
            </a:r>
            <a:r>
              <a:rPr lang="en-US" dirty="0" err="1"/>
              <a:t>ufig</a:t>
            </a:r>
            <a:r>
              <a:rPr lang="en-US" dirty="0"/>
              <a:t> </a:t>
            </a:r>
            <a:r>
              <a:rPr lang="en-US" dirty="0" err="1"/>
              <a:t>zusammen</a:t>
            </a:r>
            <a:r>
              <a:rPr lang="en-US" dirty="0"/>
              <a:t> </a:t>
            </a:r>
            <a:r>
              <a:rPr lang="en-US" dirty="0" err="1"/>
              <a:t>gelesen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geschrieben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, </a:t>
            </a:r>
            <a:r>
              <a:rPr lang="en-US" dirty="0" err="1"/>
              <a:t>profitieren</a:t>
            </a:r>
            <a:r>
              <a:rPr lang="en-US" dirty="0"/>
              <a:t> </a:t>
            </a:r>
            <a:r>
              <a:rPr lang="en-US" dirty="0" err="1"/>
              <a:t>davon</a:t>
            </a:r>
            <a:r>
              <a:rPr lang="en-US" dirty="0"/>
              <a:t>, </a:t>
            </a:r>
            <a:r>
              <a:rPr lang="en-US" dirty="0" err="1"/>
              <a:t>nahe</a:t>
            </a:r>
            <a:r>
              <a:rPr lang="en-US" dirty="0"/>
              <a:t> </a:t>
            </a:r>
            <a:r>
              <a:rPr lang="en-US" dirty="0" err="1"/>
              <a:t>beisammen</a:t>
            </a:r>
            <a:r>
              <a:rPr lang="en-US" dirty="0"/>
              <a:t> </a:t>
            </a:r>
            <a:r>
              <a:rPr lang="en-US" dirty="0" err="1"/>
              <a:t>abgespeichert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pPr lvl="1"/>
            <a:r>
              <a:rPr lang="de-DE" dirty="0"/>
              <a:t>ä</a:t>
            </a:r>
            <a:r>
              <a:rPr lang="en-US" dirty="0" err="1"/>
              <a:t>hnlicher</a:t>
            </a:r>
            <a:r>
              <a:rPr lang="en-US" dirty="0"/>
              <a:t> Key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/customers/1/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/customers/1/orders/1000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/customers/1/orders/1002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/customers/2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/customers/2/orders/1001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/customers/2/orders/1003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1EFFF73-E60D-42D5-94D6-E3772EA155B8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26</a:t>
            </a:fld>
            <a:endParaRPr lang="de-DE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3650EC-0113-4C49-8559-CAD490D82F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88379"/>
              </p:ext>
            </p:extLst>
          </p:nvPr>
        </p:nvGraphicFramePr>
        <p:xfrm>
          <a:off x="4067944" y="3140968"/>
          <a:ext cx="4896544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AA5A1C-415A-4B44-9B90-9FA0643D9677}"/>
              </a:ext>
            </a:extLst>
          </p:cNvPr>
          <p:cNvSpPr txBox="1"/>
          <p:nvPr/>
        </p:nvSpPr>
        <p:spPr>
          <a:xfrm>
            <a:off x="6493390" y="3645024"/>
            <a:ext cx="2356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bei</a:t>
            </a:r>
            <a:r>
              <a:rPr lang="en-US" dirty="0">
                <a:latin typeface="+mn-lt"/>
              </a:rPr>
              <a:t> 8.4GB </a:t>
            </a:r>
            <a:r>
              <a:rPr lang="en-US" dirty="0" err="1">
                <a:latin typeface="+mn-lt"/>
              </a:rPr>
              <a:t>Daten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72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37B2-8777-45F1-AA6F-1703A04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C51E-F609-4974-9C89-52F4C9222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68413"/>
            <a:ext cx="8820150" cy="48244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SQL-</a:t>
            </a:r>
            <a:r>
              <a:rPr lang="en-US" dirty="0" err="1"/>
              <a:t>Erweiterung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CREATE TABLE customers (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id INT PRIMARY KEY,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name STRING(50)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CREATE TABLE orders (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customer INT,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id INT,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total DECIMAL(20, 5),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PRIMARY KEY (customer, id),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CONSTRAINT </a:t>
            </a:r>
            <a:r>
              <a:rPr lang="en-US" dirty="0" err="1">
                <a:latin typeface="Consolas" panose="020B0609020204030204" pitchFamily="49" charset="0"/>
              </a:rPr>
              <a:t>fk_customer</a:t>
            </a:r>
            <a:r>
              <a:rPr lang="en-US" dirty="0">
                <a:latin typeface="Consolas" panose="020B0609020204030204" pitchFamily="49" charset="0"/>
              </a:rPr>
              <a:t> FOREIGN KEY (customer)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			REFERENCES customers (id)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b="1" dirty="0">
                <a:latin typeface="Consolas" panose="020B0609020204030204" pitchFamily="49" charset="0"/>
              </a:rPr>
              <a:t>INTERLEAVE IN PARENT customers (customer)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7916997-E7B2-4E4E-9FE4-E2C2CB8C8B5F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9667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2933-97E0-4945-AE16-27EE90BF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06FC-CAA3-40ED-A2BD-8B37ACB2F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Isolation</a:t>
            </a:r>
          </a:p>
          <a:p>
            <a:pPr lvl="1"/>
            <a:r>
              <a:rPr lang="en-US" dirty="0"/>
              <a:t>Durability</a:t>
            </a:r>
          </a:p>
          <a:p>
            <a:pPr lvl="1"/>
            <a:endParaRPr lang="en-US" dirty="0"/>
          </a:p>
          <a:p>
            <a:r>
              <a:rPr lang="en-US" dirty="0" err="1"/>
              <a:t>CockroachDB</a:t>
            </a:r>
            <a:r>
              <a:rPr lang="en-US" dirty="0"/>
              <a:t> </a:t>
            </a:r>
            <a:r>
              <a:rPr lang="en-US" dirty="0" err="1"/>
              <a:t>unterst</a:t>
            </a:r>
            <a:r>
              <a:rPr lang="de-DE" dirty="0"/>
              <a:t>ü</a:t>
            </a:r>
            <a:r>
              <a:rPr lang="en-US" dirty="0" err="1"/>
              <a:t>tzt</a:t>
            </a:r>
            <a:r>
              <a:rPr lang="en-US" dirty="0"/>
              <a:t> die </a:t>
            </a:r>
            <a:r>
              <a:rPr lang="en-US" dirty="0" err="1"/>
              <a:t>Isolationslevel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SERIALIZABLE</a:t>
            </a:r>
            <a:r>
              <a:rPr lang="en-US" dirty="0"/>
              <a:t> und </a:t>
            </a:r>
            <a:r>
              <a:rPr lang="en-US" dirty="0">
                <a:latin typeface="Consolas" panose="020B0609020204030204" pitchFamily="49" charset="0"/>
              </a:rPr>
              <a:t>SNAPSHOT</a:t>
            </a:r>
            <a:r>
              <a:rPr lang="en-US" dirty="0"/>
              <a:t>.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5E08588-0D7A-44C1-A990-3332A3C233FA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74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8756-3230-487C-B128-29D3011E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9599-C9D7-4755-9620-ED0A2394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A1FD8-6BB1-4056-A023-241928CA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E2FF4-EA01-4BB6-A45D-A2A9878D5500}"/>
              </a:ext>
            </a:extLst>
          </p:cNvPr>
          <p:cNvSpPr txBox="1"/>
          <p:nvPr/>
        </p:nvSpPr>
        <p:spPr>
          <a:xfrm>
            <a:off x="899592" y="472514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Lizenz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5B24C-9C19-48B2-87A8-E2FE6EF9B7DF}"/>
              </a:ext>
            </a:extLst>
          </p:cNvPr>
          <p:cNvSpPr txBox="1"/>
          <p:nvPr/>
        </p:nvSpPr>
        <p:spPr>
          <a:xfrm>
            <a:off x="6218987" y="1711175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Einsatzszenarien</a:t>
            </a:r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F0BBD-85FD-4867-9752-B735D25178AA}"/>
              </a:ext>
            </a:extLst>
          </p:cNvPr>
          <p:cNvSpPr txBox="1"/>
          <p:nvPr/>
        </p:nvSpPr>
        <p:spPr>
          <a:xfrm>
            <a:off x="2911930" y="3329348"/>
            <a:ext cx="3320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aktuelle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Entwicklungen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425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B2B5-6199-46CD-835F-4E73EA02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B60E7-128E-4DE0-B4D6-995253FA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800E9-012F-4628-8D4F-FFCFA7887EC6}"/>
              </a:ext>
            </a:extLst>
          </p:cNvPr>
          <p:cNvSpPr txBox="1"/>
          <p:nvPr/>
        </p:nvSpPr>
        <p:spPr>
          <a:xfrm>
            <a:off x="438545" y="3066926"/>
            <a:ext cx="649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Die </a:t>
            </a:r>
            <a:r>
              <a:rPr lang="en-US" dirty="0" err="1">
                <a:latin typeface="+mn-lt"/>
              </a:rPr>
              <a:t>aktuelle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Fassung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dieser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Folien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gibt’s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unter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7F88D-315C-4201-B5D1-3D2AE7501CE1}"/>
              </a:ext>
            </a:extLst>
          </p:cNvPr>
          <p:cNvSpPr txBox="1"/>
          <p:nvPr/>
        </p:nvSpPr>
        <p:spPr>
          <a:xfrm>
            <a:off x="683568" y="3528591"/>
            <a:ext cx="851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hlinkClick r:id="rId2"/>
              </a:rPr>
              <a:t>https://github.com/rrayst/oio-hauskonferenz-2017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7463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056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2237673" y="1272604"/>
            <a:ext cx="1108364" cy="6788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CPU</a:t>
            </a:r>
          </a:p>
        </p:txBody>
      </p:sp>
      <p:sp>
        <p:nvSpPr>
          <p:cNvPr id="3" name="Rechteck 2"/>
          <p:cNvSpPr/>
          <p:nvPr/>
        </p:nvSpPr>
        <p:spPr bwMode="auto">
          <a:xfrm>
            <a:off x="901230" y="1272604"/>
            <a:ext cx="1108364" cy="200890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Daten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5591651" y="4653113"/>
            <a:ext cx="1108364" cy="6788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CPU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6949397" y="4653113"/>
            <a:ext cx="1108364" cy="6788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Daten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5591651" y="3807986"/>
            <a:ext cx="1108364" cy="6788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CPU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6949397" y="3807986"/>
            <a:ext cx="1108364" cy="6788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Daten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591651" y="2962859"/>
            <a:ext cx="1108364" cy="6788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CPU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6949397" y="2962859"/>
            <a:ext cx="1108364" cy="6788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Daten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5591651" y="2117732"/>
            <a:ext cx="1108364" cy="6788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CPU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6949397" y="2117732"/>
            <a:ext cx="1108364" cy="6788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Daten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591651" y="1272605"/>
            <a:ext cx="1108364" cy="6788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CPU</a:t>
            </a:r>
          </a:p>
        </p:txBody>
      </p:sp>
      <p:sp>
        <p:nvSpPr>
          <p:cNvPr id="13" name="Rechteck 12"/>
          <p:cNvSpPr/>
          <p:nvPr/>
        </p:nvSpPr>
        <p:spPr bwMode="auto">
          <a:xfrm>
            <a:off x="6949397" y="1272605"/>
            <a:ext cx="1108364" cy="6788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Daten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5591651" y="5498240"/>
            <a:ext cx="1108364" cy="6788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CPU</a:t>
            </a:r>
          </a:p>
        </p:txBody>
      </p:sp>
      <p:sp>
        <p:nvSpPr>
          <p:cNvPr id="17" name="Rechteck 16"/>
          <p:cNvSpPr/>
          <p:nvPr/>
        </p:nvSpPr>
        <p:spPr bwMode="auto">
          <a:xfrm>
            <a:off x="6949397" y="5498240"/>
            <a:ext cx="1108364" cy="6788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Daten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0" name="Rechteckige Legende 19"/>
          <p:cNvSpPr/>
          <p:nvPr/>
        </p:nvSpPr>
        <p:spPr bwMode="auto">
          <a:xfrm>
            <a:off x="2479422" y="2539034"/>
            <a:ext cx="2409593" cy="515141"/>
          </a:xfrm>
          <a:prstGeom prst="wedgeRectCallout">
            <a:avLst>
              <a:gd name="adj1" fmla="val -64655"/>
              <a:gd name="adj2" fmla="val -224071"/>
            </a:avLst>
          </a:prstGeom>
          <a:solidFill>
            <a:srgbClr val="FFFF9A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Daten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werden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zur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CPU</a:t>
            </a:r>
          </a:p>
          <a:p>
            <a:r>
              <a:rPr lang="en-US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transportiert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hteckige Legende 20"/>
          <p:cNvSpPr/>
          <p:nvPr/>
        </p:nvSpPr>
        <p:spPr bwMode="auto">
          <a:xfrm>
            <a:off x="2504721" y="5331986"/>
            <a:ext cx="2409593" cy="515141"/>
          </a:xfrm>
          <a:prstGeom prst="wedgeRectCallout">
            <a:avLst>
              <a:gd name="adj1" fmla="val 77746"/>
              <a:gd name="adj2" fmla="val 53609"/>
            </a:avLst>
          </a:prstGeom>
          <a:solidFill>
            <a:srgbClr val="FFFF9A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Die CPU </a:t>
            </a:r>
            <a:r>
              <a:rPr lang="en-US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kommt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zu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Den </a:t>
            </a:r>
            <a:r>
              <a:rPr lang="en-US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Daten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901230" y="6410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SQL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591651" y="66741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NoSQL</a:t>
            </a:r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0" y="3517375"/>
            <a:ext cx="4970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“Moving Computation is Cheaper than Moving Data”</a:t>
            </a: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3565" y="4530002"/>
            <a:ext cx="5644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Quelle</a:t>
            </a:r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http://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hadoop.apache.org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/docs/current/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-project-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hadoop-hdfs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HdfsDesign.html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F7E5F359-FFFC-4E41-9520-DA3F7B9D4895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65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7F19-D8A6-4274-9C23-77B9136E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Ressourcenverbrauch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552C-050B-4450-BA2A-53B93C0AD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Storage:</a:t>
            </a:r>
          </a:p>
          <a:p>
            <a:pPr lvl="1"/>
            <a:r>
              <a:rPr lang="en-US" dirty="0"/>
              <a:t>k1 × (</a:t>
            </a:r>
            <a:r>
              <a:rPr lang="en-US" dirty="0" err="1"/>
              <a:t>DataSize</a:t>
            </a:r>
            <a:r>
              <a:rPr lang="en-US" dirty="0"/>
              <a:t> × </a:t>
            </a:r>
            <a:r>
              <a:rPr lang="en-US" dirty="0" err="1"/>
              <a:t>ReplicationFactor</a:t>
            </a:r>
            <a:r>
              <a:rPr lang="en-US" dirty="0"/>
              <a:t>) / </a:t>
            </a:r>
            <a:r>
              <a:rPr lang="en-US" dirty="0" err="1"/>
              <a:t>NumNodes</a:t>
            </a:r>
            <a:r>
              <a:rPr lang="en-US" dirty="0"/>
              <a:t> + other</a:t>
            </a:r>
          </a:p>
          <a:p>
            <a:r>
              <a:rPr lang="en-US" dirty="0"/>
              <a:t>Memory:</a:t>
            </a:r>
          </a:p>
          <a:p>
            <a:pPr lvl="1"/>
            <a:r>
              <a:rPr lang="en-US" dirty="0"/>
              <a:t>k2 × </a:t>
            </a:r>
            <a:r>
              <a:rPr lang="en-US" dirty="0" err="1"/>
              <a:t>NumInFlightOperations</a:t>
            </a:r>
            <a:r>
              <a:rPr lang="en-US" dirty="0"/>
              <a:t> / (</a:t>
            </a:r>
            <a:r>
              <a:rPr lang="en-US" dirty="0" err="1"/>
              <a:t>NumNodes</a:t>
            </a:r>
            <a:r>
              <a:rPr lang="en-US" dirty="0"/>
              <a:t> × </a:t>
            </a:r>
            <a:r>
              <a:rPr lang="en-US" dirty="0" err="1"/>
              <a:t>NodeSpeed</a:t>
            </a:r>
            <a:r>
              <a:rPr lang="en-US" dirty="0"/>
              <a:t>) + other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siehe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https://www.cockroachlabs.com/blog/memory-usage-cockroachdb/</a:t>
            </a:r>
            <a:endParaRPr lang="en-US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EE527AC-0DC0-457E-ABB3-D78BE6BF6EE4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83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796F-2CED-4F34-97D6-79224436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Postgres-XL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576C-A7B3-43BA-A9E8-AAD837AC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Global Transaction Manager (GTM) node. </a:t>
            </a:r>
          </a:p>
          <a:p>
            <a:r>
              <a:rPr lang="en-US" dirty="0"/>
              <a:t>requires a fast interconnect between nodes</a:t>
            </a:r>
          </a:p>
          <a:p>
            <a:pPr lvl="1"/>
            <a:r>
              <a:rPr lang="en-US" dirty="0"/>
              <a:t>not suited to geographic distribution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95AF9D3-29B4-4E2E-942B-9BBA42D28083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055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Architektur und Konzepte</a:t>
            </a:r>
          </a:p>
          <a:p>
            <a:endParaRPr lang="de-DE" dirty="0"/>
          </a:p>
          <a:p>
            <a:r>
              <a:rPr lang="de-DE" dirty="0"/>
              <a:t>Demo</a:t>
            </a:r>
          </a:p>
          <a:p>
            <a:endParaRPr lang="de-DE" dirty="0"/>
          </a:p>
          <a:p>
            <a:r>
              <a:rPr lang="de-DE" dirty="0"/>
              <a:t>Skalieren</a:t>
            </a:r>
          </a:p>
          <a:p>
            <a:endParaRPr lang="de-DE" dirty="0"/>
          </a:p>
          <a:p>
            <a:r>
              <a:rPr lang="de-DE" dirty="0"/>
              <a:t>Ausblick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9E51-F880-4387-BB38-249E2C29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753EDDB3-CD09-4B9E-8186-74B0C04B4784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D6F42-10C5-481F-872B-81F4D78CB924}"/>
              </a:ext>
            </a:extLst>
          </p:cNvPr>
          <p:cNvSpPr/>
          <p:nvPr/>
        </p:nvSpPr>
        <p:spPr bwMode="auto">
          <a:xfrm>
            <a:off x="3491880" y="2276872"/>
            <a:ext cx="1296144" cy="2448272"/>
          </a:xfrm>
          <a:prstGeom prst="rect">
            <a:avLst/>
          </a:prstGeom>
          <a:gradFill>
            <a:gsLst>
              <a:gs pos="0">
                <a:schemeClr val="accent1">
                  <a:tint val="43000"/>
                  <a:satMod val="165000"/>
                </a:schemeClr>
              </a:gs>
              <a:gs pos="55000">
                <a:schemeClr val="bg2">
                  <a:lumMod val="85000"/>
                </a:schemeClr>
              </a:gs>
              <a:gs pos="100000">
                <a:schemeClr val="bg2">
                  <a:lumMod val="65000"/>
                </a:schemeClr>
              </a:gs>
            </a:gsLst>
          </a:gradFill>
          <a:ln>
            <a:solidFill>
              <a:schemeClr val="bg2">
                <a:lumMod val="6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2DF85EC-EF16-4241-A5E3-89C10DAAD147}"/>
              </a:ext>
            </a:extLst>
          </p:cNvPr>
          <p:cNvSpPr/>
          <p:nvPr/>
        </p:nvSpPr>
        <p:spPr bwMode="auto">
          <a:xfrm>
            <a:off x="3779912" y="3068960"/>
            <a:ext cx="720080" cy="792088"/>
          </a:xfrm>
          <a:prstGeom prst="ca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43D2E3-0360-4202-8BA6-1DABE6B476D7}"/>
              </a:ext>
            </a:extLst>
          </p:cNvPr>
          <p:cNvCxnSpPr/>
          <p:nvPr/>
        </p:nvCxnSpPr>
        <p:spPr>
          <a:xfrm flipV="1">
            <a:off x="4572000" y="2492896"/>
            <a:ext cx="648072" cy="504056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B7D211-56B2-42D7-A51D-3A5F33601E55}"/>
              </a:ext>
            </a:extLst>
          </p:cNvPr>
          <p:cNvCxnSpPr>
            <a:cxnSpLocks/>
          </p:cNvCxnSpPr>
          <p:nvPr/>
        </p:nvCxnSpPr>
        <p:spPr>
          <a:xfrm>
            <a:off x="4572000" y="4021688"/>
            <a:ext cx="648072" cy="504056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E78583-C14F-4642-96E3-7230439FD6AD}"/>
              </a:ext>
            </a:extLst>
          </p:cNvPr>
          <p:cNvCxnSpPr>
            <a:cxnSpLocks/>
          </p:cNvCxnSpPr>
          <p:nvPr/>
        </p:nvCxnSpPr>
        <p:spPr>
          <a:xfrm flipH="1" flipV="1">
            <a:off x="3034578" y="2492896"/>
            <a:ext cx="648072" cy="504056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460328-59FE-4BF2-B1A5-62161338A768}"/>
              </a:ext>
            </a:extLst>
          </p:cNvPr>
          <p:cNvCxnSpPr>
            <a:cxnSpLocks/>
          </p:cNvCxnSpPr>
          <p:nvPr/>
        </p:nvCxnSpPr>
        <p:spPr>
          <a:xfrm flipH="1">
            <a:off x="3034578" y="4021688"/>
            <a:ext cx="648072" cy="504056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3C9419-ADB4-4266-9458-38DEDC6709D0}"/>
              </a:ext>
            </a:extLst>
          </p:cNvPr>
          <p:cNvSpPr txBox="1"/>
          <p:nvPr/>
        </p:nvSpPr>
        <p:spPr>
          <a:xfrm>
            <a:off x="6948264" y="2533980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026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E450-F3C0-415E-93DF-6ED48E5B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5577-5EE2-4B7F-9767-3F6F0BCC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38BB5-0BAD-4DF8-A90C-2DBA4950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417A-589B-4768-AB08-2F3C11D57909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B0B29-107F-46CA-8422-E7C0B20B8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7452"/>
            <a:ext cx="9144000" cy="49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6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4726-57F6-4540-9EC9-2C9FB2EB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Architektur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11E8C-D512-4644-9E1A-BF92D92B4617}"/>
              </a:ext>
            </a:extLst>
          </p:cNvPr>
          <p:cNvSpPr/>
          <p:nvPr/>
        </p:nvSpPr>
        <p:spPr bwMode="auto">
          <a:xfrm>
            <a:off x="1033153" y="1300352"/>
            <a:ext cx="3348842" cy="45185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625962-79CC-45C6-91F5-FD1AB8DF5EF9}"/>
              </a:ext>
            </a:extLst>
          </p:cNvPr>
          <p:cNvSpPr/>
          <p:nvPr/>
        </p:nvSpPr>
        <p:spPr bwMode="auto">
          <a:xfrm>
            <a:off x="1217551" y="2570805"/>
            <a:ext cx="2965862" cy="875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transaktionaler</a:t>
            </a:r>
            <a:br>
              <a:rPr lang="en-US" sz="2400" dirty="0">
                <a:latin typeface="Arial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Key-Value-Speicher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C9534E-328B-4A5D-B615-1F973E2D75A7}"/>
              </a:ext>
            </a:extLst>
          </p:cNvPr>
          <p:cNvSpPr/>
          <p:nvPr/>
        </p:nvSpPr>
        <p:spPr bwMode="auto">
          <a:xfrm>
            <a:off x="1217551" y="1534414"/>
            <a:ext cx="2965862" cy="875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42305-0FE5-4101-98E8-DC2E0DB007BB}"/>
              </a:ext>
            </a:extLst>
          </p:cNvPr>
          <p:cNvSpPr/>
          <p:nvPr/>
        </p:nvSpPr>
        <p:spPr bwMode="auto">
          <a:xfrm>
            <a:off x="1217551" y="3630215"/>
            <a:ext cx="2965862" cy="875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Map (aka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RocksDB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03F41-31F2-4211-B80E-4E66394446A4}"/>
              </a:ext>
            </a:extLst>
          </p:cNvPr>
          <p:cNvSpPr/>
          <p:nvPr/>
        </p:nvSpPr>
        <p:spPr bwMode="auto">
          <a:xfrm>
            <a:off x="1217551" y="4703428"/>
            <a:ext cx="2965862" cy="875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Replikation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CDB0E9-B8AE-462E-BDA0-3D20376D95B9}"/>
              </a:ext>
            </a:extLst>
          </p:cNvPr>
          <p:cNvCxnSpPr>
            <a:cxnSpLocks/>
          </p:cNvCxnSpPr>
          <p:nvPr/>
        </p:nvCxnSpPr>
        <p:spPr bwMode="auto">
          <a:xfrm flipV="1">
            <a:off x="4773881" y="795649"/>
            <a:ext cx="0" cy="54949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465083-9D7F-4873-A1D3-ED3C11A685F5}"/>
              </a:ext>
            </a:extLst>
          </p:cNvPr>
          <p:cNvSpPr txBox="1"/>
          <p:nvPr/>
        </p:nvSpPr>
        <p:spPr>
          <a:xfrm>
            <a:off x="4773881" y="5895585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Abstraktionsniveau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B889DF-F21D-4284-A903-DFF4ABD47F20}"/>
              </a:ext>
            </a:extLst>
          </p:cNvPr>
          <p:cNvSpPr txBox="1"/>
          <p:nvPr/>
        </p:nvSpPr>
        <p:spPr>
          <a:xfrm>
            <a:off x="538348" y="71932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Code: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74DF106-5582-441B-804C-1419BA116FB1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17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2770-FD00-4871-9CDE-9C833E9B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73B9-0802-4F89-B6F1-5BBEB23D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CREATE TABLE test 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id     INTEGER PRIMARY KEY,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name   VARCHAR,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price  FLOAT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test VALUES (1, “ball”, 2.22);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6CCDBF-95B1-48BA-A086-4F9F28665C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496" y="446677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026">
                  <a:extLst>
                    <a:ext uri="{9D8B030D-6E8A-4147-A177-3AD203B41FA5}">
                      <a16:colId xmlns:a16="http://schemas.microsoft.com/office/drawing/2014/main" val="589722429"/>
                    </a:ext>
                  </a:extLst>
                </a:gridCol>
                <a:gridCol w="2097974">
                  <a:extLst>
                    <a:ext uri="{9D8B030D-6E8A-4147-A177-3AD203B41FA5}">
                      <a16:colId xmlns:a16="http://schemas.microsoft.com/office/drawing/2014/main" val="1479849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2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/test/primary/1/name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“ball”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/test/primary/1/price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92495"/>
                  </a:ext>
                </a:extLst>
              </a:tr>
            </a:tbl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B6F82383-49F2-4FAD-9CD5-41E17592B32D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59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2770-FD00-4871-9CDE-9C833E9B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73B9-0802-4F89-B6F1-5BBEB23D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CREATE TABLE test 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id     INTEGER PRIMARY KEY,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name   VARCHAR,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price  FLOAT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test VALUES (1, “ball”, 2.22);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test VALUES (2, “apple”, 3.33);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6CCDBF-95B1-48BA-A086-4F9F28665C6D}"/>
              </a:ext>
            </a:extLst>
          </p:cNvPr>
          <p:cNvGraphicFramePr>
            <a:graphicFrameLocks noGrp="1"/>
          </p:cNvGraphicFramePr>
          <p:nvPr/>
        </p:nvGraphicFramePr>
        <p:xfrm>
          <a:off x="1381496" y="446677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026">
                  <a:extLst>
                    <a:ext uri="{9D8B030D-6E8A-4147-A177-3AD203B41FA5}">
                      <a16:colId xmlns:a16="http://schemas.microsoft.com/office/drawing/2014/main" val="589722429"/>
                    </a:ext>
                  </a:extLst>
                </a:gridCol>
                <a:gridCol w="2097974">
                  <a:extLst>
                    <a:ext uri="{9D8B030D-6E8A-4147-A177-3AD203B41FA5}">
                      <a16:colId xmlns:a16="http://schemas.microsoft.com/office/drawing/2014/main" val="1479849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2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/test/primary/1/name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“ball”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/test/primary/1/price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9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/test/primary/2/name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“apple”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6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/test/primary/2/price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93606"/>
                  </a:ext>
                </a:extLst>
              </a:tr>
            </a:tbl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B9FD301-8F26-4BA1-A332-8985C1015165}"/>
              </a:ext>
            </a:extLst>
          </p:cNvPr>
          <p:cNvSpPr txBox="1">
            <a:spLocks/>
          </p:cNvSpPr>
          <p:nvPr/>
        </p:nvSpPr>
        <p:spPr>
          <a:xfrm>
            <a:off x="8286776" y="6337300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5E68417A-589B-4768-AB08-2F3C11D57909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5826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IO Desing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89400"/>
      </a:accent1>
      <a:accent2>
        <a:srgbClr val="0057D6"/>
      </a:accent2>
      <a:accent3>
        <a:srgbClr val="339933"/>
      </a:accent3>
      <a:accent4>
        <a:srgbClr val="A83338"/>
      </a:accent4>
      <a:accent5>
        <a:srgbClr val="787F77"/>
      </a:accent5>
      <a:accent6>
        <a:srgbClr val="F89400"/>
      </a:accent6>
      <a:hlink>
        <a:srgbClr val="787F77"/>
      </a:hlink>
      <a:folHlink>
        <a:srgbClr val="787F77"/>
      </a:folHlink>
    </a:clrScheme>
    <a:fontScheme name="OIO Schrift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wrap="none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1214</Words>
  <Application>Microsoft Office PowerPoint</Application>
  <PresentationFormat>On-screen Show (4:3)</PresentationFormat>
  <Paragraphs>359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Consolas</vt:lpstr>
      <vt:lpstr>Courier New</vt:lpstr>
      <vt:lpstr>Franklin Gothic Demi Cond</vt:lpstr>
      <vt:lpstr>Lucida Sans Unicode</vt:lpstr>
      <vt:lpstr>Symbol</vt:lpstr>
      <vt:lpstr>Times New Roman</vt:lpstr>
      <vt:lpstr>blank</vt:lpstr>
      <vt:lpstr>CockroachDB </vt:lpstr>
      <vt:lpstr>Ihr Sprecher</vt:lpstr>
      <vt:lpstr>PowerPoint Presentation</vt:lpstr>
      <vt:lpstr>PowerPoint Presentation</vt:lpstr>
      <vt:lpstr>Motivation</vt:lpstr>
      <vt:lpstr>PowerPoint Presentation</vt:lpstr>
      <vt:lpstr>Architektur</vt:lpstr>
      <vt:lpstr>PowerPoint Presentation</vt:lpstr>
      <vt:lpstr>PowerPoint Presentation</vt:lpstr>
      <vt:lpstr>Brewer’s CAP-Theorem</vt:lpstr>
      <vt:lpstr>PowerPoint Presentation</vt:lpstr>
      <vt:lpstr>Replikation der Daten</vt:lpstr>
      <vt:lpstr>Verteilte Daten</vt:lpstr>
      <vt:lpstr>Transaktionen</vt:lpstr>
      <vt:lpstr>PowerPoint Presentation</vt:lpstr>
      <vt:lpstr>Unser Beispiel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währenddessen…</vt:lpstr>
      <vt:lpstr>PowerPoint Presentation</vt:lpstr>
      <vt:lpstr>PowerPoint Presentation</vt:lpstr>
      <vt:lpstr>Interleaving</vt:lpstr>
      <vt:lpstr>Interleaving</vt:lpstr>
      <vt:lpstr>PowerPoint Presentation</vt:lpstr>
      <vt:lpstr>PowerPoint Presentation</vt:lpstr>
      <vt:lpstr>PowerPoint Presentation</vt:lpstr>
      <vt:lpstr>PowerPoint Presentation</vt:lpstr>
      <vt:lpstr>Ressourcenverbrauch</vt:lpstr>
      <vt:lpstr>Postgres-XL</vt:lpstr>
      <vt:lpstr>PowerPoint Presentation</vt:lpstr>
      <vt:lpstr>PowerPoint Presentation</vt:lpstr>
    </vt:vector>
  </TitlesOfParts>
  <Company>Orientation in Objects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ssothman</dc:creator>
  <dc:description>Vorlage Version 1.0</dc:description>
  <cp:lastModifiedBy>Tobias Polley</cp:lastModifiedBy>
  <cp:revision>422</cp:revision>
  <cp:lastPrinted>2007-05-11T10:48:19Z</cp:lastPrinted>
  <dcterms:created xsi:type="dcterms:W3CDTF">2013-08-09T06:12:41Z</dcterms:created>
  <dcterms:modified xsi:type="dcterms:W3CDTF">2017-12-29T20:51:31Z</dcterms:modified>
</cp:coreProperties>
</file>