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Caveat"/>
      <p:regular r:id="rId20"/>
      <p:bold r:id="rId21"/>
    </p:embeddedFont>
    <p:embeddedFont>
      <p:font typeface="Amatic SC"/>
      <p:regular r:id="rId22"/>
      <p:bold r:id="rId23"/>
    </p:embeddedFont>
    <p:embeddedFont>
      <p:font typeface="Comfortaa Regular"/>
      <p:regular r:id="rId24"/>
      <p:bold r:id="rId25"/>
    </p:embeddedFont>
    <p:embeddedFont>
      <p:font typeface="Permanent Marker"/>
      <p:regular r:id="rId26"/>
    </p:embeddedFont>
    <p:embeddedFont>
      <p:font typeface="Montserrat Extra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22" Type="http://schemas.openxmlformats.org/officeDocument/2006/relationships/font" Target="fonts/AmaticSC-regular.fntdata"/><Relationship Id="rId21" Type="http://schemas.openxmlformats.org/officeDocument/2006/relationships/font" Target="fonts/Caveat-bold.fntdata"/><Relationship Id="rId24" Type="http://schemas.openxmlformats.org/officeDocument/2006/relationships/font" Target="fonts/ComfortaaRegular-regular.fntdata"/><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ermanentMarker-regular.fntdata"/><Relationship Id="rId25" Type="http://schemas.openxmlformats.org/officeDocument/2006/relationships/font" Target="fonts/ComfortaaRegular-bold.fntdata"/><Relationship Id="rId28" Type="http://schemas.openxmlformats.org/officeDocument/2006/relationships/font" Target="fonts/MontserratExtraLight-bold.fntdata"/><Relationship Id="rId27" Type="http://schemas.openxmlformats.org/officeDocument/2006/relationships/font" Target="fonts/MontserratExtra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ExtraLigh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ontserratExtra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06b36e1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06b36e1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600"/>
              </a:spcBef>
              <a:spcAft>
                <a:spcPts val="0"/>
              </a:spcAft>
              <a:buClr>
                <a:schemeClr val="dk1"/>
              </a:buClr>
              <a:buSzPts val="1100"/>
              <a:buFont typeface="Arial"/>
              <a:buNone/>
            </a:pPr>
            <a:r>
              <a:rPr lang="en"/>
              <a:t>Keyboard Buttons: </a:t>
            </a:r>
            <a:r>
              <a:rPr lang="en"/>
              <a:t>Left-right, up-down movement buttons in side-scroller. The buttons can mean different things, if there is complex environment interaction, like crouching behind a bush. Left-right for linear chat progression.</a:t>
            </a:r>
            <a:endParaRPr/>
          </a:p>
          <a:p>
            <a:pPr indent="0" lvl="0" marL="0" rtl="0" algn="l">
              <a:lnSpc>
                <a:spcPct val="115000"/>
              </a:lnSpc>
              <a:spcBef>
                <a:spcPts val="1600"/>
              </a:spcBef>
              <a:spcAft>
                <a:spcPts val="0"/>
              </a:spcAft>
              <a:buClr>
                <a:schemeClr val="dk1"/>
              </a:buClr>
              <a:buSzPts val="1100"/>
              <a:buFont typeface="Arial"/>
              <a:buNone/>
            </a:pPr>
            <a:r>
              <a:rPr lang="en"/>
              <a:t>Mouse-driven: Dialogue wheel/list for dialogue selection (Maybe, probably not). Point-and-click for environmental interaction</a:t>
            </a:r>
            <a:endParaRPr/>
          </a:p>
          <a:p>
            <a:pPr indent="0" lvl="0" marL="0" rtl="0" algn="l">
              <a:lnSpc>
                <a:spcPct val="115000"/>
              </a:lnSpc>
              <a:spcBef>
                <a:spcPts val="1600"/>
              </a:spcBef>
              <a:spcAft>
                <a:spcPts val="1600"/>
              </a:spcAft>
              <a:buClr>
                <a:schemeClr val="dk1"/>
              </a:buClr>
              <a:buSzPts val="1100"/>
              <a:buFont typeface="Arial"/>
              <a:buNone/>
            </a:pPr>
            <a:r>
              <a:rPr lang="en"/>
              <a:t>Inventory as a flavor feature, to “actualize” important narrative elements like sentimental belongings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06b36e1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06b36e1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400">
                <a:solidFill>
                  <a:schemeClr val="dk2"/>
                </a:solidFill>
              </a:rPr>
              <a:t>If possible, for the thematic instrumental songs, </a:t>
            </a:r>
            <a:r>
              <a:rPr lang="en" sz="1400">
                <a:solidFill>
                  <a:schemeClr val="dk2"/>
                </a:solidFill>
              </a:rPr>
              <a:t>I want to the sound artists to create a sound/melody that they like as a “palette”, and permutate it into a few different versions that cater to the constraints of narrative experience. If these versions can blend in with the natural sound scale, that would be even better.</a:t>
            </a:r>
            <a:endParaRPr sz="1400">
              <a:solidFill>
                <a:schemeClr val="dk2"/>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59ff4d3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59ff4d3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59ff4d3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59ff4d3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793e900a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793e900a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06b36e1b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06b36e1b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t>Slice of life genre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06b36e1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06b36e1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AutoNum type="arabicPeriod"/>
            </a:pPr>
            <a:r>
              <a:rPr lang="en" sz="1800">
                <a:solidFill>
                  <a:schemeClr val="dk2"/>
                </a:solidFill>
              </a:rPr>
              <a:t>By day, they travel, overcoming obstacles in the terrain, and understanding themselves and each other through their decisions and actions.</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sz="1800">
                <a:solidFill>
                  <a:schemeClr val="dk2"/>
                </a:solidFill>
              </a:rPr>
              <a:t>Narrative progressed through “directives”, which are sort of like quests, that reveal the game world and progress the narrative. The narrative is focused mainly on character growth.</a:t>
            </a:r>
            <a:endParaRPr sz="18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rPr lang="en" sz="1800">
                <a:solidFill>
                  <a:schemeClr val="dk2"/>
                </a:solidFill>
              </a:rPr>
              <a:t>It’s grounded in interactive fiction, with the side-scroller being used to flavor and pace the progression of the story.</a:t>
            </a:r>
            <a:endParaRPr sz="1800">
              <a:solidFill>
                <a:schemeClr val="dk2"/>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f6a28fb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f6a28fb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2"/>
                </a:solidFill>
              </a:rPr>
              <a:t>This makeover includes remnants of genetic engineering in flora and fauna, but i</a:t>
            </a:r>
            <a:r>
              <a:rPr lang="en" sz="1700">
                <a:solidFill>
                  <a:schemeClr val="dk2"/>
                </a:solidFill>
              </a:rPr>
              <a:t>t’s not saturated, the way Fallout is. The ecosystem is reverting back, with these new additions to the environment dying out. But some wonders still dot the land.</a:t>
            </a:r>
            <a:endParaRPr sz="17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rPr lang="en" sz="1700">
                <a:solidFill>
                  <a:schemeClr val="dk2"/>
                </a:solidFill>
              </a:rPr>
              <a:t>(Atmaki siblings…) The Atmaki are a relative of Homo Sapiens, who speak briskly, but move elegantly, like dancers. They communicate emotion through sign language. Anyway, these siblings are escaping (the destruction of their home, and our narrative focuses on the process of adjusting that the siblings have to go through, no home, parents are dead, and they barely know what the world is like outside their village.</a:t>
            </a:r>
            <a:endParaRPr sz="1700">
              <a:solidFill>
                <a:schemeClr val="dk2"/>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793e900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793e900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t>The Atmaki normally wear black sleeveless cloaks to highlight the expressions of their hands. The brother wears his mask and cloak at all times, after the “escape”. The sister is more normal for now (no mask), but may develop her own quirks later on. We’ll see.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793e900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793e900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If we have enough time, I’d like a character arc for the brother, then a fast-forward, into the character arc for the sister.</a:t>
            </a:r>
            <a:endParaRPr sz="18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rPr lang="en" sz="1800">
                <a:solidFill>
                  <a:schemeClr val="dk2"/>
                </a:solidFill>
              </a:rPr>
              <a:t>Otherwise, a vague, “sticking together”, staying strong, experiencing brief moments of joy, kinda vibe works too I guess.</a:t>
            </a:r>
            <a:endParaRPr sz="1800">
              <a:solidFill>
                <a:schemeClr val="dk2"/>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06b36e1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06b36e1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400">
                <a:solidFill>
                  <a:schemeClr val="dk2"/>
                </a:solidFill>
              </a:rPr>
              <a:t>I think that because an abstract style allows you to subtract a lot of detail, making sure that what’s left is still immersive and eye-catching is important. Therefore… we want (level design). I want the lines and shapes to draw the eye, sort of like photography angles. The idea here though, is that (less is more.) So… It’s fine if some of the background elements are so abstracted, that they’re just filled and colored polygons. In some places where we want to bring focus to the characters, a lot of the environment can be just silhouetted.</a:t>
            </a:r>
            <a:endParaRPr sz="1400">
              <a:solidFill>
                <a:schemeClr val="dk2"/>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793e900a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793e900a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59b3baf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59b3baf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(...complexity of animation)</a:t>
            </a:r>
            <a:endParaRPr/>
          </a:p>
          <a:p>
            <a:pPr indent="0" lvl="0" marL="0" rtl="0" algn="l">
              <a:spcBef>
                <a:spcPts val="0"/>
              </a:spcBef>
              <a:spcAft>
                <a:spcPts val="0"/>
              </a:spcAft>
              <a:buNone/>
            </a:pPr>
            <a:r>
              <a:rPr lang="en" sz="1400">
                <a:solidFill>
                  <a:schemeClr val="dk2"/>
                </a:solidFill>
              </a:rPr>
              <a:t>If animating the hands is too difficult, there doesn’t have to be fingers, etc.</a:t>
            </a:r>
            <a:endParaRPr sz="14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matic SC"/>
                <a:ea typeface="Amatic SC"/>
                <a:cs typeface="Amatic SC"/>
                <a:sym typeface="Amatic SC"/>
              </a:rPr>
              <a:t>Homo Atmaki</a:t>
            </a:r>
            <a:endParaRPr>
              <a:latin typeface="Amatic SC"/>
              <a:ea typeface="Amatic SC"/>
              <a:cs typeface="Amatic SC"/>
              <a:sym typeface="Amatic SC"/>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2-D sidescroller + interactive text narrative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A9999"/>
        </a:solidFill>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ermanent Marker"/>
                <a:ea typeface="Permanent Marker"/>
                <a:cs typeface="Permanent Marker"/>
                <a:sym typeface="Permanent Marker"/>
              </a:rPr>
              <a:t>Mechanics</a:t>
            </a:r>
            <a:endParaRPr>
              <a:latin typeface="Permanent Marker"/>
              <a:ea typeface="Permanent Marker"/>
              <a:cs typeface="Permanent Marker"/>
              <a:sym typeface="Permanent Marke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Primary m</a:t>
            </a:r>
            <a:r>
              <a:rPr lang="en">
                <a:solidFill>
                  <a:srgbClr val="000000"/>
                </a:solidFill>
              </a:rPr>
              <a:t>echanics revolve around terrain traversal</a:t>
            </a:r>
            <a:endParaRPr>
              <a:solidFill>
                <a:srgbClr val="000000"/>
              </a:solidFill>
            </a:endParaRPr>
          </a:p>
          <a:p>
            <a:pPr indent="0" lvl="0" marL="0" rtl="0" algn="l">
              <a:spcBef>
                <a:spcPts val="1600"/>
              </a:spcBef>
              <a:spcAft>
                <a:spcPts val="0"/>
              </a:spcAft>
              <a:buNone/>
            </a:pPr>
            <a:r>
              <a:rPr lang="en">
                <a:solidFill>
                  <a:srgbClr val="000000"/>
                </a:solidFill>
              </a:rPr>
              <a:t>Interactive mechanics being: offering a foothold with hands, or leaning over a ledge, hands reaching down, etc.</a:t>
            </a:r>
            <a:endParaRPr>
              <a:solidFill>
                <a:srgbClr val="000000"/>
              </a:solidFill>
            </a:endParaRPr>
          </a:p>
          <a:p>
            <a:pPr indent="0" lvl="0" marL="0" rtl="0" algn="l">
              <a:spcBef>
                <a:spcPts val="1600"/>
              </a:spcBef>
              <a:spcAft>
                <a:spcPts val="0"/>
              </a:spcAft>
              <a:buNone/>
            </a:pPr>
            <a:r>
              <a:rPr lang="en">
                <a:solidFill>
                  <a:srgbClr val="000000"/>
                </a:solidFill>
              </a:rPr>
              <a:t>Different environment and obstacles have different effects on movement ability/interaction.</a:t>
            </a:r>
            <a:endParaRPr>
              <a:solidFill>
                <a:srgbClr val="000000"/>
              </a:solidFill>
            </a:endParaRPr>
          </a:p>
          <a:p>
            <a:pPr indent="0" lvl="0" marL="0" rtl="0" algn="l">
              <a:spcBef>
                <a:spcPts val="1600"/>
              </a:spcBef>
              <a:spcAft>
                <a:spcPts val="1600"/>
              </a:spcAft>
              <a:buNone/>
            </a:pPr>
            <a:r>
              <a:rPr lang="en">
                <a:solidFill>
                  <a:srgbClr val="000000"/>
                </a:solidFill>
              </a:rPr>
              <a:t>Inputs: WASD and mouse.</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ExtraLight"/>
                <a:ea typeface="Montserrat ExtraLight"/>
                <a:cs typeface="Montserrat ExtraLight"/>
                <a:sym typeface="Montserrat ExtraLight"/>
              </a:rPr>
              <a:t>Audio Style</a:t>
            </a:r>
            <a:endParaRPr>
              <a:latin typeface="Montserrat ExtraLight"/>
              <a:ea typeface="Montserrat ExtraLight"/>
              <a:cs typeface="Montserrat ExtraLight"/>
              <a:sym typeface="Montserrat ExtraLight"/>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____________________________________________________________________________________</a:t>
            </a:r>
            <a:endParaRPr sz="1400"/>
          </a:p>
          <a:p>
            <a:pPr indent="-317500" lvl="0" marL="457200" rtl="0" algn="l">
              <a:spcBef>
                <a:spcPts val="1600"/>
              </a:spcBef>
              <a:spcAft>
                <a:spcPts val="0"/>
              </a:spcAft>
              <a:buSzPts val="1400"/>
              <a:buAutoNum type="arabicPeriod"/>
            </a:pPr>
            <a:r>
              <a:rPr lang="en" sz="1400"/>
              <a:t>Sound scale that features sounds of nature, </a:t>
            </a:r>
            <a:endParaRPr sz="1400"/>
          </a:p>
          <a:p>
            <a:pPr indent="-317500" lvl="0" marL="457200" rtl="0" algn="l">
              <a:spcBef>
                <a:spcPts val="0"/>
              </a:spcBef>
              <a:spcAft>
                <a:spcPts val="0"/>
              </a:spcAft>
              <a:buSzPts val="1400"/>
              <a:buAutoNum type="arabicPeriod"/>
            </a:pPr>
            <a:r>
              <a:rPr lang="en" sz="1400"/>
              <a:t>Some thematic instrumental, based on narrative context, maybe some character themes.</a:t>
            </a:r>
            <a:endParaRPr sz="1400"/>
          </a:p>
          <a:p>
            <a:pPr indent="0" lvl="0" marL="0" rtl="0" algn="l">
              <a:spcBef>
                <a:spcPts val="1600"/>
              </a:spcBef>
              <a:spcAft>
                <a:spcPts val="1600"/>
              </a:spcAft>
              <a:buNone/>
            </a:pPr>
            <a:r>
              <a:rPr lang="en" sz="1400"/>
              <a:t>Elements of the “sound scale” should fade in and out depending on multiple factors such as environmental context, geographical level progression, narrative progression, etc.</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matic SC"/>
                <a:ea typeface="Amatic SC"/>
                <a:cs typeface="Amatic SC"/>
                <a:sym typeface="Amatic SC"/>
              </a:rPr>
              <a:t>Scope</a:t>
            </a:r>
            <a:endParaRPr>
              <a:latin typeface="Amatic SC"/>
              <a:ea typeface="Amatic SC"/>
              <a:cs typeface="Amatic SC"/>
              <a:sym typeface="Amatic SC"/>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10-minute playable demo.</a:t>
            </a:r>
            <a:endParaRPr/>
          </a:p>
          <a:p>
            <a:pPr indent="-342900" lvl="0" marL="457200" rtl="0" algn="l">
              <a:spcBef>
                <a:spcPts val="0"/>
              </a:spcBef>
              <a:spcAft>
                <a:spcPts val="0"/>
              </a:spcAft>
              <a:buSzPts val="1800"/>
              <a:buChar char="●"/>
            </a:pPr>
            <a:r>
              <a:rPr lang="en"/>
              <a:t>1-2 minutes of Interactive Text/Visual “Cutscenes”</a:t>
            </a:r>
            <a:endParaRPr/>
          </a:p>
          <a:p>
            <a:pPr indent="-342900" lvl="0" marL="457200" rtl="0" algn="l">
              <a:spcBef>
                <a:spcPts val="0"/>
              </a:spcBef>
              <a:spcAft>
                <a:spcPts val="0"/>
              </a:spcAft>
              <a:buSzPts val="1800"/>
              <a:buChar char="●"/>
            </a:pPr>
            <a:r>
              <a:rPr lang="en"/>
              <a:t>~8 minutes of side-scroller gameplay featuring movement and game world interaction</a:t>
            </a:r>
            <a:endParaRPr/>
          </a:p>
          <a:p>
            <a:pPr indent="-342900" lvl="0" marL="457200" rtl="0" algn="l">
              <a:spcBef>
                <a:spcPts val="0"/>
              </a:spcBef>
              <a:spcAft>
                <a:spcPts val="0"/>
              </a:spcAft>
              <a:buSzPts val="1800"/>
              <a:buChar char="●"/>
            </a:pPr>
            <a:r>
              <a:rPr lang="en"/>
              <a:t>1 Nature “sound scale”, </a:t>
            </a:r>
            <a:endParaRPr/>
          </a:p>
          <a:p>
            <a:pPr indent="-342900" lvl="0" marL="457200" rtl="0" algn="l">
              <a:spcBef>
                <a:spcPts val="0"/>
              </a:spcBef>
              <a:spcAft>
                <a:spcPts val="0"/>
              </a:spcAft>
              <a:buSzPts val="1800"/>
              <a:buChar char="●"/>
            </a:pPr>
            <a:r>
              <a:rPr lang="en"/>
              <a:t>1 thematic instrumental, with a core melody, interpreted into 2-3 different versions (high energy, staccato, etc. depends on the narrative)</a:t>
            </a:r>
            <a:endParaRPr/>
          </a:p>
          <a:p>
            <a:pPr indent="-342900" lvl="0" marL="457200" rtl="0" algn="l">
              <a:spcBef>
                <a:spcPts val="0"/>
              </a:spcBef>
              <a:spcAft>
                <a:spcPts val="0"/>
              </a:spcAft>
              <a:buSzPts val="1800"/>
              <a:buChar char="●"/>
            </a:pPr>
            <a:r>
              <a:rPr lang="en"/>
              <a:t>1 narrative chapter, showing growth of main characters (1-2 pages of dialogue interspersed through the 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Pitch Development Status</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written content + speaker notes translates to like a 10 minute pitch, which is way too long. But now all the material is there, so I’m figuring out what to cut down.</a:t>
            </a:r>
            <a:endParaRPr/>
          </a:p>
          <a:p>
            <a:pPr indent="-342900" lvl="0" marL="457200" rtl="0" algn="l">
              <a:spcBef>
                <a:spcPts val="0"/>
              </a:spcBef>
              <a:spcAft>
                <a:spcPts val="0"/>
              </a:spcAft>
              <a:buSzPts val="1800"/>
              <a:buAutoNum type="arabicPeriod"/>
            </a:pPr>
            <a:r>
              <a:rPr lang="en"/>
              <a:t>I know I need more pictures, but finding what I want online is tough, so I’m drawing some right now. Ex. next slide has a draft closing picture.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6"/>
          <p:cNvSpPr txBox="1"/>
          <p:nvPr>
            <p:ph idx="1" type="body"/>
          </p:nvPr>
        </p:nvSpPr>
        <p:spPr>
          <a:xfrm>
            <a:off x="311700" y="2128350"/>
            <a:ext cx="7687200" cy="244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6"/>
          <p:cNvPicPr preferRelativeResize="0"/>
          <p:nvPr/>
        </p:nvPicPr>
        <p:blipFill>
          <a:blip r:embed="rId3">
            <a:alphaModFix/>
          </a:blip>
          <a:stretch>
            <a:fillRect/>
          </a:stretch>
        </p:blipFill>
        <p:spPr>
          <a:xfrm rot="-5400000">
            <a:off x="2647963" y="631662"/>
            <a:ext cx="3659277" cy="4879052"/>
          </a:xfrm>
          <a:prstGeom prst="rect">
            <a:avLst/>
          </a:prstGeom>
          <a:noFill/>
          <a:ln>
            <a:noFill/>
          </a:ln>
        </p:spPr>
      </p:pic>
      <p:sp>
        <p:nvSpPr>
          <p:cNvPr id="138" name="Google Shape;138;p26"/>
          <p:cNvSpPr txBox="1"/>
          <p:nvPr/>
        </p:nvSpPr>
        <p:spPr>
          <a:xfrm>
            <a:off x="554700" y="367775"/>
            <a:ext cx="8034600" cy="7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highlight>
                  <a:srgbClr val="FFFFFF"/>
                </a:highlight>
                <a:latin typeface="Caveat"/>
                <a:ea typeface="Caveat"/>
                <a:cs typeface="Caveat"/>
                <a:sym typeface="Caveat"/>
              </a:rPr>
              <a:t>This is a story of becoming…</a:t>
            </a:r>
            <a:r>
              <a:rPr lang="en" sz="3000">
                <a:highlight>
                  <a:srgbClr val="FFFFFF"/>
                </a:highlight>
                <a:latin typeface="Caveat"/>
                <a:ea typeface="Caveat"/>
                <a:cs typeface="Caveat"/>
                <a:sym typeface="Caveat"/>
              </a:rPr>
              <a:t> </a:t>
            </a:r>
            <a:r>
              <a:rPr lang="en" sz="3000">
                <a:highlight>
                  <a:srgbClr val="000000"/>
                </a:highlight>
                <a:latin typeface="Caveat"/>
                <a:ea typeface="Caveat"/>
                <a:cs typeface="Caveat"/>
                <a:sym typeface="Caveat"/>
              </a:rPr>
              <a:t>_</a:t>
            </a:r>
            <a:endParaRPr sz="3000">
              <a:highlight>
                <a:srgbClr val="000000"/>
              </a:highlight>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Amatic SC"/>
                <a:ea typeface="Amatic SC"/>
                <a:cs typeface="Amatic SC"/>
                <a:sym typeface="Amatic SC"/>
              </a:rPr>
              <a:t>Concept</a:t>
            </a:r>
            <a:endParaRPr b="1" sz="3000">
              <a:latin typeface="Amatic SC"/>
              <a:ea typeface="Amatic SC"/>
              <a:cs typeface="Amatic SC"/>
              <a:sym typeface="Amatic SC"/>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_________________________________________________________________</a:t>
            </a:r>
            <a:endParaRPr/>
          </a:p>
          <a:p>
            <a:pPr indent="0" lvl="0" marL="0" rtl="0" algn="ctr">
              <a:spcBef>
                <a:spcPts val="1600"/>
              </a:spcBef>
              <a:spcAft>
                <a:spcPts val="0"/>
              </a:spcAft>
              <a:buClr>
                <a:schemeClr val="dk1"/>
              </a:buClr>
              <a:buSzPts val="1100"/>
              <a:buFont typeface="Arial"/>
              <a:buNone/>
            </a:pPr>
            <a:r>
              <a:rPr lang="en"/>
              <a:t>This is a story of becoming.</a:t>
            </a:r>
            <a:endParaRPr/>
          </a:p>
          <a:p>
            <a:pPr indent="0" lvl="0" marL="0" rtl="0" algn="l">
              <a:spcBef>
                <a:spcPts val="1600"/>
              </a:spcBef>
              <a:spcAft>
                <a:spcPts val="0"/>
              </a:spcAft>
              <a:buNone/>
            </a:pPr>
            <a:r>
              <a:rPr lang="en"/>
              <a:t>Homo Atmaki follows the tale of two siblings, the last of the Homo Atmaki, who set out into an unknown world, learning about themselves and what it means to be human.</a:t>
            </a:r>
            <a:endParaRPr/>
          </a:p>
          <a:p>
            <a:pPr indent="0" lvl="0" marL="0" rtl="0" algn="l">
              <a:spcBef>
                <a:spcPts val="1600"/>
              </a:spcBef>
              <a:spcAft>
                <a:spcPts val="0"/>
              </a:spcAft>
              <a:buNone/>
            </a:pPr>
            <a:r>
              <a:rPr lang="en"/>
              <a:t>Every day they travel the wondrous and hostile environment,and their interactions with each other and the environment around them (social and natural), reveal to them more about their humanity.</a:t>
            </a:r>
            <a:endParaRPr/>
          </a:p>
          <a:p>
            <a:pPr indent="0" lvl="0" marL="0" rtl="0" algn="ctr">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Amatic SC"/>
                <a:ea typeface="Amatic SC"/>
                <a:cs typeface="Amatic SC"/>
                <a:sym typeface="Amatic SC"/>
              </a:rPr>
              <a:t>Concept Reinforced</a:t>
            </a:r>
            <a:endParaRPr b="1">
              <a:latin typeface="Amatic SC"/>
              <a:ea typeface="Amatic SC"/>
              <a:cs typeface="Amatic SC"/>
              <a:sym typeface="Amatic SC"/>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_________________________________________________________________</a:t>
            </a:r>
            <a:endParaRPr/>
          </a:p>
          <a:p>
            <a:pPr indent="0" lvl="0" marL="0" rtl="0" algn="ctr">
              <a:spcBef>
                <a:spcPts val="1600"/>
              </a:spcBef>
              <a:spcAft>
                <a:spcPts val="0"/>
              </a:spcAft>
              <a:buNone/>
            </a:pPr>
            <a:r>
              <a:rPr lang="en"/>
              <a:t>Core</a:t>
            </a:r>
            <a:endParaRPr/>
          </a:p>
          <a:p>
            <a:pPr indent="-342900" lvl="0" marL="457200" rtl="0" algn="l">
              <a:spcBef>
                <a:spcPts val="1600"/>
              </a:spcBef>
              <a:spcAft>
                <a:spcPts val="0"/>
              </a:spcAft>
              <a:buSzPts val="1800"/>
              <a:buChar char="●"/>
            </a:pPr>
            <a:r>
              <a:rPr lang="en"/>
              <a:t>Side-scroller gameplay with keyboard/mouse mechanics</a:t>
            </a:r>
            <a:endParaRPr/>
          </a:p>
          <a:p>
            <a:pPr indent="-342900" lvl="0" marL="457200" rtl="0" algn="l">
              <a:spcBef>
                <a:spcPts val="0"/>
              </a:spcBef>
              <a:spcAft>
                <a:spcPts val="0"/>
              </a:spcAft>
              <a:buSzPts val="1800"/>
              <a:buChar char="●"/>
            </a:pPr>
            <a:r>
              <a:rPr lang="en"/>
              <a:t>Narrative progression (Dialogue, Campfire)</a:t>
            </a:r>
            <a:endParaRPr/>
          </a:p>
          <a:p>
            <a:pPr indent="-317500" lvl="1" marL="914400" rtl="0" algn="l">
              <a:spcBef>
                <a:spcPts val="0"/>
              </a:spcBef>
              <a:spcAft>
                <a:spcPts val="0"/>
              </a:spcAft>
              <a:buSzPts val="1400"/>
              <a:buChar char="○"/>
            </a:pPr>
            <a:r>
              <a:rPr lang="en"/>
              <a:t>“Directives”</a:t>
            </a:r>
            <a:endParaRPr/>
          </a:p>
          <a:p>
            <a:pPr indent="-317500" lvl="1" marL="914400" rtl="0" algn="l">
              <a:spcBef>
                <a:spcPts val="0"/>
              </a:spcBef>
              <a:spcAft>
                <a:spcPts val="0"/>
              </a:spcAft>
              <a:buSzPts val="1400"/>
              <a:buChar char="○"/>
            </a:pPr>
            <a:r>
              <a:rPr lang="en"/>
              <a:t>Day: Storytelling</a:t>
            </a:r>
            <a:endParaRPr/>
          </a:p>
          <a:p>
            <a:pPr indent="-317500" lvl="1" marL="914400" rtl="0" algn="l">
              <a:spcBef>
                <a:spcPts val="0"/>
              </a:spcBef>
              <a:spcAft>
                <a:spcPts val="0"/>
              </a:spcAft>
              <a:buSzPts val="1400"/>
              <a:buChar char="○"/>
            </a:pPr>
            <a:r>
              <a:rPr lang="en"/>
              <a:t>Campfire: Pacing</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1" lang="en">
                <a:solidFill>
                  <a:schemeClr val="dk2"/>
                </a:solidFill>
                <a:latin typeface="Amatic SC"/>
                <a:ea typeface="Amatic SC"/>
                <a:cs typeface="Amatic SC"/>
                <a:sym typeface="Amatic SC"/>
              </a:rPr>
              <a:t>Chimeras, Clones, and Lost Species</a:t>
            </a:r>
            <a:endParaRPr b="1">
              <a:latin typeface="Amatic SC"/>
              <a:ea typeface="Amatic SC"/>
              <a:cs typeface="Amatic SC"/>
              <a:sym typeface="Amatic SC"/>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t>Game world: “Avatar” style makeover of dystopian Earth (James Cameron, Avatar)</a:t>
            </a:r>
            <a:endParaRPr sz="1700"/>
          </a:p>
          <a:p>
            <a:pPr indent="0" lvl="0" marL="0" rtl="0" algn="l">
              <a:spcBef>
                <a:spcPts val="1600"/>
              </a:spcBef>
              <a:spcAft>
                <a:spcPts val="0"/>
              </a:spcAft>
              <a:buNone/>
            </a:pPr>
            <a:r>
              <a:rPr lang="en" sz="1700"/>
              <a:t>We follow the story of two Atmaki siblings, a seven-year old brother, and his three-year old sister, as they escape the destruction of their home. </a:t>
            </a:r>
            <a:r>
              <a:rPr lang="en" sz="1700"/>
              <a:t>A wave of paralysis slowly but surely weaves its way across town, the Atmaki passing on the messages of “I can’t move” and “Run” through their hands, a sequence of elegant hand expressions passing through the town like a fire line, until it reaches a stiffened mother’s hands as she tells her children to “Go (We are Over).” (Sign Language)</a:t>
            </a:r>
            <a:endParaRPr sz="1700"/>
          </a:p>
          <a:p>
            <a:pPr indent="0" lvl="0" marL="0" rtl="0" algn="l">
              <a:spcBef>
                <a:spcPts val="1600"/>
              </a:spcBef>
              <a:spcAft>
                <a:spcPts val="16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506250" y="2483125"/>
            <a:ext cx="3039000" cy="12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Insert cloak picture and silhouette of siblings</a:t>
            </a:r>
            <a:endParaRPr>
              <a:solidFill>
                <a:srgbClr val="FFFFFF"/>
              </a:solidFill>
            </a:endParaRPr>
          </a:p>
        </p:txBody>
      </p:sp>
      <p:pic>
        <p:nvPicPr>
          <p:cNvPr id="79" name="Google Shape;79;p17"/>
          <p:cNvPicPr preferRelativeResize="0"/>
          <p:nvPr/>
        </p:nvPicPr>
        <p:blipFill>
          <a:blip r:embed="rId3">
            <a:alphaModFix amt="98000"/>
          </a:blip>
          <a:stretch>
            <a:fillRect/>
          </a:stretch>
        </p:blipFill>
        <p:spPr>
          <a:xfrm>
            <a:off x="6199100" y="2571750"/>
            <a:ext cx="2633188" cy="1997125"/>
          </a:xfrm>
          <a:prstGeom prst="rect">
            <a:avLst/>
          </a:prstGeom>
          <a:noFill/>
          <a:ln>
            <a:noFill/>
          </a:ln>
        </p:spPr>
      </p:pic>
      <p:sp>
        <p:nvSpPr>
          <p:cNvPr id="80" name="Google Shape;80;p17"/>
          <p:cNvSpPr txBox="1"/>
          <p:nvPr/>
        </p:nvSpPr>
        <p:spPr>
          <a:xfrm>
            <a:off x="506250" y="384150"/>
            <a:ext cx="8131500" cy="94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700">
                <a:solidFill>
                  <a:srgbClr val="FFFFFF"/>
                </a:solidFill>
              </a:rPr>
              <a:t>“</a:t>
            </a:r>
            <a:r>
              <a:rPr lang="en" sz="1700">
                <a:solidFill>
                  <a:srgbClr val="FFFFFF"/>
                </a:solidFill>
              </a:rPr>
              <a:t>Wrapping his sister in his father’s cloak, and grabbing his mask, we follow the journey of these siblings, last of their species, as they make their way into this now-uncharted world.”</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 Growth</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 the sister is still too young to process the “death” of their parents, at least not in the traumatic way that the brother does. He has to heal from that incident, learn how to face the unknown world, and be responsible for his sister.</a:t>
            </a:r>
            <a:endParaRPr/>
          </a:p>
          <a:p>
            <a:pPr indent="0" lvl="0" marL="0" rtl="0" algn="l">
              <a:spcBef>
                <a:spcPts val="1600"/>
              </a:spcBef>
              <a:spcAft>
                <a:spcPts val="0"/>
              </a:spcAft>
              <a:buNone/>
            </a:pPr>
            <a:r>
              <a:rPr lang="en"/>
              <a:t>The sister is shaken, but still curious about the world; her joy and brashness are a contrast to the reserved and solemn nature of the brother.</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Regular"/>
                <a:ea typeface="Comfortaa Regular"/>
                <a:cs typeface="Comfortaa Regular"/>
                <a:sym typeface="Comfortaa Regular"/>
              </a:rPr>
              <a:t>Visual Style</a:t>
            </a:r>
            <a:endParaRPr>
              <a:latin typeface="Comfortaa Regular"/>
              <a:ea typeface="Comfortaa Regular"/>
              <a:cs typeface="Comfortaa Regular"/>
              <a:sym typeface="Comfortaa Regul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Abstract art style like that shown in Journey, if Journey was 2-D. </a:t>
            </a:r>
            <a:endParaRPr sz="1400"/>
          </a:p>
          <a:p>
            <a:pPr indent="0" lvl="0" marL="0" rtl="0" algn="l">
              <a:spcBef>
                <a:spcPts val="1600"/>
              </a:spcBef>
              <a:spcAft>
                <a:spcPts val="0"/>
              </a:spcAft>
              <a:buNone/>
            </a:pPr>
            <a:r>
              <a:rPr lang="en" sz="1400"/>
              <a:t>It would be nice to collate the style of Journey, which is like rigged-model abstract, with a more simple Mario-style abstract, style. Having an abstract style, means you can move between different levels of abstraction in the imagery, creating a more immersive narrative. (Campfire scene could be Mario style)</a:t>
            </a:r>
            <a:endParaRPr sz="1400"/>
          </a:p>
          <a:p>
            <a:pPr indent="0" lvl="0" marL="0" rtl="0" algn="l">
              <a:spcBef>
                <a:spcPts val="1600"/>
              </a:spcBef>
              <a:spcAft>
                <a:spcPts val="0"/>
              </a:spcAft>
              <a:buNone/>
            </a:pPr>
            <a:r>
              <a:rPr b="1" lang="en" sz="1400"/>
              <a:t>Game World: </a:t>
            </a:r>
            <a:endParaRPr b="1" sz="1400"/>
          </a:p>
          <a:p>
            <a:pPr indent="0" lvl="0" marL="0" rtl="0" algn="l">
              <a:spcBef>
                <a:spcPts val="1600"/>
              </a:spcBef>
              <a:spcAft>
                <a:spcPts val="0"/>
              </a:spcAft>
              <a:buClr>
                <a:schemeClr val="dk1"/>
              </a:buClr>
              <a:buSzPts val="1100"/>
              <a:buFont typeface="Arial"/>
              <a:buNone/>
            </a:pPr>
            <a:r>
              <a:rPr lang="en" sz="1400"/>
              <a:t>Level design for the background environment</a:t>
            </a:r>
            <a:endParaRPr b="1" sz="1400"/>
          </a:p>
          <a:p>
            <a:pPr indent="0" lvl="0" marL="0" rtl="0" algn="l">
              <a:spcBef>
                <a:spcPts val="1600"/>
              </a:spcBef>
              <a:spcAft>
                <a:spcPts val="0"/>
              </a:spcAft>
              <a:buNone/>
            </a:pPr>
            <a:r>
              <a:rPr lang="en" sz="1400"/>
              <a:t>Less is more.</a:t>
            </a:r>
            <a:endParaRPr sz="1400"/>
          </a:p>
          <a:p>
            <a:pPr indent="-317500" lvl="0" marL="457200" rtl="0" algn="l">
              <a:spcBef>
                <a:spcPts val="1600"/>
              </a:spcBef>
              <a:spcAft>
                <a:spcPts val="0"/>
              </a:spcAft>
              <a:buSzPts val="1400"/>
              <a:buChar char="●"/>
            </a:pPr>
            <a:r>
              <a:rPr lang="en" sz="1400"/>
              <a:t>We could possibly treat the whole background as a rigged model, and maybe do some interesting animation through code.</a:t>
            </a:r>
            <a:endParaRPr sz="1400"/>
          </a:p>
          <a:p>
            <a:pPr indent="0" lvl="0" marL="0" rtl="0" algn="l">
              <a:spcBef>
                <a:spcPts val="1600"/>
              </a:spcBef>
              <a:spcAft>
                <a:spcPts val="0"/>
              </a:spcAft>
              <a:buNone/>
            </a:pPr>
            <a:r>
              <a:rPr lang="en" sz="1400"/>
              <a:t>I want mainly a black-and-white color scheme, with color where appropriate.</a:t>
            </a:r>
            <a:endParaRPr sz="1400"/>
          </a:p>
          <a:p>
            <a:pPr indent="0" lvl="0" marL="0" rtl="0" algn="l">
              <a:lnSpc>
                <a:spcPct val="100000"/>
              </a:lnSpc>
              <a:spcBef>
                <a:spcPts val="1600"/>
              </a:spcBef>
              <a:spcAft>
                <a:spcPts val="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20"/>
          <p:cNvPicPr preferRelativeResize="0"/>
          <p:nvPr/>
        </p:nvPicPr>
        <p:blipFill>
          <a:blip r:embed="rId3">
            <a:alphaModFix/>
          </a:blip>
          <a:stretch>
            <a:fillRect/>
          </a:stretch>
        </p:blipFill>
        <p:spPr>
          <a:xfrm>
            <a:off x="418400" y="1800794"/>
            <a:ext cx="3946876" cy="2960156"/>
          </a:xfrm>
          <a:prstGeom prst="rect">
            <a:avLst/>
          </a:prstGeom>
          <a:noFill/>
          <a:ln>
            <a:noFill/>
          </a:ln>
        </p:spPr>
      </p:pic>
      <p:pic>
        <p:nvPicPr>
          <p:cNvPr id="100" name="Google Shape;100;p20"/>
          <p:cNvPicPr preferRelativeResize="0"/>
          <p:nvPr/>
        </p:nvPicPr>
        <p:blipFill>
          <a:blip r:embed="rId4">
            <a:alphaModFix/>
          </a:blip>
          <a:stretch>
            <a:fillRect/>
          </a:stretch>
        </p:blipFill>
        <p:spPr>
          <a:xfrm>
            <a:off x="4883700" y="445025"/>
            <a:ext cx="3946876" cy="2543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Regular"/>
                <a:ea typeface="Comfortaa Regular"/>
                <a:cs typeface="Comfortaa Regular"/>
                <a:sym typeface="Comfortaa Regular"/>
              </a:rPr>
              <a:t>Visual Style</a:t>
            </a:r>
            <a:endParaRPr>
              <a:latin typeface="Comfortaa Regular"/>
              <a:ea typeface="Comfortaa Regular"/>
              <a:cs typeface="Comfortaa Regular"/>
              <a:sym typeface="Comfortaa Regul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t>Character(s):</a:t>
            </a:r>
            <a:endParaRPr b="1" sz="1400"/>
          </a:p>
          <a:p>
            <a:pPr indent="0" lvl="0" marL="0" rtl="0" algn="l">
              <a:spcBef>
                <a:spcPts val="1600"/>
              </a:spcBef>
              <a:spcAft>
                <a:spcPts val="0"/>
              </a:spcAft>
              <a:buNone/>
            </a:pPr>
            <a:r>
              <a:rPr lang="en" sz="1400"/>
              <a:t>-The character style should also be abstract, but it can be more detailed than the environment.</a:t>
            </a:r>
            <a:endParaRPr sz="1400"/>
          </a:p>
          <a:p>
            <a:pPr indent="0" lvl="0" marL="0" rtl="0" algn="l">
              <a:spcBef>
                <a:spcPts val="1600"/>
              </a:spcBef>
              <a:spcAft>
                <a:spcPts val="0"/>
              </a:spcAft>
              <a:buNone/>
            </a:pPr>
            <a:r>
              <a:rPr i="1" lang="en" sz="1400"/>
              <a:t>-Ideally</a:t>
            </a:r>
            <a:r>
              <a:rPr lang="en" sz="1400"/>
              <a:t>, it would be nice for the character to have some personality animation (through movement), beyond basic movement animation frames. Using a rigged-model for the animation can make this doable.</a:t>
            </a:r>
            <a:endParaRPr sz="1400"/>
          </a:p>
          <a:p>
            <a:pPr indent="0" lvl="0" marL="0" rtl="0" algn="l">
              <a:spcBef>
                <a:spcPts val="1600"/>
              </a:spcBef>
              <a:spcAft>
                <a:spcPts val="0"/>
              </a:spcAft>
              <a:buNone/>
            </a:pPr>
            <a:r>
              <a:rPr lang="en" sz="1400"/>
              <a:t>(Ex: huddling, shivering, puffing up in pride, etc.)</a:t>
            </a:r>
            <a:endParaRPr sz="1400"/>
          </a:p>
          <a:p>
            <a:pPr indent="0" lvl="0" marL="0" rtl="0" algn="l">
              <a:spcBef>
                <a:spcPts val="1600"/>
              </a:spcBef>
              <a:spcAft>
                <a:spcPts val="0"/>
              </a:spcAft>
              <a:buNone/>
            </a:pPr>
            <a:r>
              <a:rPr lang="en" sz="1400"/>
              <a:t>-Complexity of character detail = complexity of animation</a:t>
            </a:r>
            <a:endParaRPr sz="1400"/>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