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5" name="Shape 9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96" name="Shape 9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5" name="Shape 12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34" name="Shape 13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2" name="Shape 14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51" name="Shape 15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60" name="Shape 16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69" name="Shape 16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17" name="Shape 1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560"/>
              </a:spcBef>
              <a:spcAft>
                <a:spcPts val="0"/>
              </a:spcAft>
              <a:buClr>
                <a:schemeClr val="hlink"/>
              </a:buClr>
              <a:buFont typeface="Noto Sans Symbols"/>
              <a:buNone/>
              <a:defRPr b="0" i="0" sz="2800" u="none" cap="none" strike="noStrike">
                <a:solidFill>
                  <a:srgbClr val="888888"/>
                </a:solidFill>
                <a:latin typeface="Calibri"/>
                <a:ea typeface="Calibri"/>
                <a:cs typeface="Calibri"/>
                <a:sym typeface="Calibri"/>
              </a:defRPr>
            </a:lvl1pPr>
            <a:lvl2pPr indent="0" lvl="1" marL="457200" marR="0" rtl="0" algn="ctr">
              <a:spcBef>
                <a:spcPts val="480"/>
              </a:spcBef>
              <a:spcAft>
                <a:spcPts val="0"/>
              </a:spcAft>
              <a:buClr>
                <a:srgbClr val="FF0000"/>
              </a:buClr>
              <a:buFont typeface="Noto Sans Symbols"/>
              <a:buNone/>
              <a:defRPr b="0" i="0" sz="2400" u="none" cap="none" strike="noStrike">
                <a:solidFill>
                  <a:srgbClr val="888888"/>
                </a:solidFill>
                <a:latin typeface="Calibri"/>
                <a:ea typeface="Calibri"/>
                <a:cs typeface="Calibri"/>
                <a:sym typeface="Calibri"/>
              </a:defRPr>
            </a:lvl2pPr>
            <a:lvl3pPr indent="0" lvl="2" marL="914400" marR="0" rtl="0" algn="ctr">
              <a:spcBef>
                <a:spcPts val="400"/>
              </a:spcBef>
              <a:spcAft>
                <a:spcPts val="0"/>
              </a:spcAft>
              <a:buClr>
                <a:srgbClr val="00CC00"/>
              </a:buClr>
              <a:buFont typeface="Noto Sans Symbols"/>
              <a:buNone/>
              <a:defRPr b="0" i="0" sz="20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6397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74" name="Shape 74"/>
          <p:cNvSpPr txBox="1"/>
          <p:nvPr>
            <p:ph idx="1" type="body"/>
          </p:nvPr>
        </p:nvSpPr>
        <p:spPr>
          <a:xfrm rot="5400000">
            <a:off x="1981199" y="-533400"/>
            <a:ext cx="5181600" cy="8229600"/>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80" name="Shape 80"/>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and 4 Content">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6397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86" name="Shape 86"/>
          <p:cNvSpPr txBox="1"/>
          <p:nvPr>
            <p:ph idx="1" type="body"/>
          </p:nvPr>
        </p:nvSpPr>
        <p:spPr>
          <a:xfrm>
            <a:off x="457200" y="990600"/>
            <a:ext cx="4038599" cy="2514599"/>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Shape 87"/>
          <p:cNvSpPr txBox="1"/>
          <p:nvPr>
            <p:ph idx="2" type="body"/>
          </p:nvPr>
        </p:nvSpPr>
        <p:spPr>
          <a:xfrm>
            <a:off x="4648200" y="990600"/>
            <a:ext cx="4038599" cy="2514599"/>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Shape 88"/>
          <p:cNvSpPr txBox="1"/>
          <p:nvPr>
            <p:ph idx="3" type="body"/>
          </p:nvPr>
        </p:nvSpPr>
        <p:spPr>
          <a:xfrm>
            <a:off x="457200" y="3657600"/>
            <a:ext cx="4038599" cy="2514599"/>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9" name="Shape 89"/>
          <p:cNvSpPr txBox="1"/>
          <p:nvPr>
            <p:ph idx="4" type="body"/>
          </p:nvPr>
        </p:nvSpPr>
        <p:spPr>
          <a:xfrm>
            <a:off x="4648200" y="3657600"/>
            <a:ext cx="4038599" cy="2514599"/>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Shape 9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120651"/>
            <a:ext cx="8229600" cy="7159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200" u="none" cap="none" strike="noStrike">
                <a:solidFill>
                  <a:srgbClr val="0070C0"/>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23" name="Shape 23"/>
          <p:cNvSpPr txBox="1"/>
          <p:nvPr>
            <p:ph idx="1" type="body"/>
          </p:nvPr>
        </p:nvSpPr>
        <p:spPr>
          <a:xfrm>
            <a:off x="457200" y="914400"/>
            <a:ext cx="8229600" cy="5333999"/>
          </a:xfrm>
          <a:prstGeom prst="rect">
            <a:avLst/>
          </a:prstGeom>
          <a:noFill/>
          <a:ln>
            <a:noFill/>
          </a:ln>
        </p:spPr>
        <p:txBody>
          <a:bodyPr anchorCtr="0" anchor="t" bIns="91425" lIns="91425" rIns="91425" tIns="91425"/>
          <a:lstStyle>
            <a:lvl1pPr indent="-228600" lvl="0" marL="342900" marR="0" rtl="0" algn="l">
              <a:spcBef>
                <a:spcPts val="360"/>
              </a:spcBef>
              <a:spcAft>
                <a:spcPts val="0"/>
              </a:spcAft>
              <a:buClr>
                <a:srgbClr val="0070C0"/>
              </a:buClr>
              <a:buSzPct val="100000"/>
              <a:buFont typeface="Noto Sans Symbols"/>
              <a:buChar char="▪"/>
              <a:defRPr b="0" i="0" sz="1800" u="none" cap="none" strike="noStrike">
                <a:solidFill>
                  <a:schemeClr val="dk1"/>
                </a:solidFill>
                <a:latin typeface="Calibri"/>
                <a:ea typeface="Calibri"/>
                <a:cs typeface="Calibri"/>
                <a:sym typeface="Calibri"/>
              </a:defRPr>
            </a:lvl1pPr>
            <a:lvl2pPr indent="-171450" lvl="1" marL="742950" marR="0" rtl="0" algn="l">
              <a:spcBef>
                <a:spcPts val="360"/>
              </a:spcBef>
              <a:spcAft>
                <a:spcPts val="0"/>
              </a:spcAft>
              <a:buClr>
                <a:srgbClr val="92D050"/>
              </a:buClr>
              <a:buSzPct val="100000"/>
              <a:buFont typeface="Noto Sans Symbols"/>
              <a:buChar char="▪"/>
              <a:defRPr b="0" i="0" sz="1800" u="none" cap="none" strike="noStrike">
                <a:solidFill>
                  <a:schemeClr val="dk1"/>
                </a:solidFill>
                <a:latin typeface="Calibri"/>
                <a:ea typeface="Calibri"/>
                <a:cs typeface="Calibri"/>
                <a:sym typeface="Calibri"/>
              </a:defRPr>
            </a:lvl2pPr>
            <a:lvl3pPr indent="-127000" lvl="2" marL="1143000" marR="0" rtl="0" algn="l">
              <a:spcBef>
                <a:spcPts val="320"/>
              </a:spcBef>
              <a:spcAft>
                <a:spcPts val="0"/>
              </a:spcAft>
              <a:buClr>
                <a:srgbClr val="FF0000"/>
              </a:buClr>
              <a:buSzPct val="100000"/>
              <a:buFont typeface="Noto Sans Symbols"/>
              <a:buChar char="▪"/>
              <a:defRPr b="0" i="0" sz="16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39700" lvl="4" marL="2057400" marR="0" rtl="0" algn="l">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1" i="0" lang="en-US" sz="16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29" name="Shape 2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hlink"/>
              </a:buClr>
              <a:buFont typeface="Noto Sans Symbols"/>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spcAft>
                <a:spcPts val="0"/>
              </a:spcAft>
              <a:buClr>
                <a:srgbClr val="FF0000"/>
              </a:buClr>
              <a:buFont typeface="Noto Sans Symbols"/>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0"/>
              </a:spcAft>
              <a:buClr>
                <a:srgbClr val="00CC00"/>
              </a:buClr>
              <a:buFont typeface="Noto Sans Symbols"/>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6397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35" name="Shape 3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6397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42" name="Shape 4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hlink"/>
              </a:buClr>
              <a:buFont typeface="Noto Sans Symbols"/>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rgbClr val="FF0000"/>
              </a:buClr>
              <a:buFont typeface="Noto Sans Symbols"/>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rgbClr val="00CC00"/>
              </a:buClr>
              <a:buFont typeface="Noto Sans Symbols"/>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hlink"/>
              </a:buClr>
              <a:buSzPct val="100000"/>
              <a:buFont typeface="Noto Sans Symbols"/>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rgbClr val="FF0000"/>
              </a:buClr>
              <a:buSzPct val="100000"/>
              <a:buFont typeface="Noto Sans Symbols"/>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rgbClr val="00CC00"/>
              </a:buClr>
              <a:buSzPct val="100000"/>
              <a:buFont typeface="Noto Sans Symbols"/>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hlink"/>
              </a:buClr>
              <a:buFont typeface="Noto Sans Symbols"/>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rgbClr val="FF0000"/>
              </a:buClr>
              <a:buFont typeface="Noto Sans Symbols"/>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rgbClr val="00CC00"/>
              </a:buClr>
              <a:buFont typeface="Noto Sans Symbols"/>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hlink"/>
              </a:buClr>
              <a:buSzPct val="100000"/>
              <a:buFont typeface="Noto Sans Symbols"/>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rgbClr val="FF0000"/>
              </a:buClr>
              <a:buSzPct val="100000"/>
              <a:buFont typeface="Noto Sans Symbols"/>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rgbClr val="00CC00"/>
              </a:buClr>
              <a:buSzPct val="100000"/>
              <a:buFont typeface="Noto Sans Symbols"/>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6397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60" name="Shape 6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hlink"/>
              </a:buClr>
              <a:buSzPct val="100000"/>
              <a:buFont typeface="Noto Sans Symbols"/>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rgbClr val="FF0000"/>
              </a:buClr>
              <a:buSzPct val="100000"/>
              <a:buFont typeface="Noto Sans Symbols"/>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rgbClr val="00CC00"/>
              </a:buClr>
              <a:buSzPct val="100000"/>
              <a:buFont typeface="Noto Sans Symbols"/>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hlink"/>
              </a:buClr>
              <a:buFont typeface="Noto Sans Symbols"/>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rgbClr val="FF0000"/>
              </a:buClr>
              <a:buFont typeface="Noto Sans Symbols"/>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rgbClr val="00CC00"/>
              </a:buClr>
              <a:buFont typeface="Noto Sans Symbols"/>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67" name="Shape 67"/>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hlink"/>
              </a:buClr>
              <a:buFont typeface="Noto Sans Symbols"/>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rgbClr val="FF0000"/>
              </a:buClr>
              <a:buFont typeface="Noto Sans Symbols"/>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rgbClr val="00CC00"/>
              </a:buClr>
              <a:buFont typeface="Noto Sans Symbols"/>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hlink"/>
              </a:buClr>
              <a:buFont typeface="Noto Sans Symbols"/>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rgbClr val="FF0000"/>
              </a:buClr>
              <a:buFont typeface="Noto Sans Symbols"/>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rgbClr val="00CC00"/>
              </a:buClr>
              <a:buFont typeface="Noto Sans Symbols"/>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6397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1pPr>
            <a:lvl2pPr indent="0" lvl="1"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2pPr>
            <a:lvl3pPr indent="0" lvl="2"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3pPr>
            <a:lvl4pPr indent="0" lvl="3"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4pPr>
            <a:lvl5pPr indent="0" lvl="4" marL="0" marR="0" rtl="0" algn="ctr">
              <a:spcBef>
                <a:spcPts val="0"/>
              </a:spcBef>
              <a:spcAft>
                <a:spcPts val="0"/>
              </a:spcAft>
              <a:buNone/>
              <a:defRPr b="0" i="0" sz="3600" u="none" cap="none" strike="noStrike">
                <a:solidFill>
                  <a:schemeClr val="hlink"/>
                </a:solidFill>
                <a:latin typeface="Calibri"/>
                <a:ea typeface="Calibri"/>
                <a:cs typeface="Calibri"/>
                <a:sym typeface="Calibri"/>
              </a:defRPr>
            </a:lvl5pPr>
            <a:lvl6pPr indent="0" lvl="5" marL="457200" marR="0" rtl="0" algn="ctr">
              <a:spcBef>
                <a:spcPts val="0"/>
              </a:spcBef>
              <a:spcAft>
                <a:spcPts val="0"/>
              </a:spcAft>
              <a:buNone/>
              <a:defRPr b="0" i="0" sz="3600" u="none" cap="none" strike="noStrike">
                <a:solidFill>
                  <a:schemeClr val="hlink"/>
                </a:solidFill>
                <a:latin typeface="Calibri"/>
                <a:ea typeface="Calibri"/>
                <a:cs typeface="Calibri"/>
                <a:sym typeface="Calibri"/>
              </a:defRPr>
            </a:lvl6pPr>
            <a:lvl7pPr indent="0" lvl="6" marL="914400" marR="0" rtl="0" algn="ctr">
              <a:spcBef>
                <a:spcPts val="0"/>
              </a:spcBef>
              <a:spcAft>
                <a:spcPts val="0"/>
              </a:spcAft>
              <a:buNone/>
              <a:defRPr b="0" i="0" sz="3600" u="none" cap="none" strike="noStrike">
                <a:solidFill>
                  <a:schemeClr val="hlink"/>
                </a:solidFill>
                <a:latin typeface="Calibri"/>
                <a:ea typeface="Calibri"/>
                <a:cs typeface="Calibri"/>
                <a:sym typeface="Calibri"/>
              </a:defRPr>
            </a:lvl7pPr>
            <a:lvl8pPr indent="0" lvl="7" marL="1371600" marR="0" rtl="0" algn="ctr">
              <a:spcBef>
                <a:spcPts val="0"/>
              </a:spcBef>
              <a:spcAft>
                <a:spcPts val="0"/>
              </a:spcAft>
              <a:buNone/>
              <a:defRPr b="0" i="0" sz="3600" u="none" cap="none" strike="noStrike">
                <a:solidFill>
                  <a:schemeClr val="hlink"/>
                </a:solidFill>
                <a:latin typeface="Calibri"/>
                <a:ea typeface="Calibri"/>
                <a:cs typeface="Calibri"/>
                <a:sym typeface="Calibri"/>
              </a:defRPr>
            </a:lvl8pPr>
            <a:lvl9pPr indent="0" lvl="8" marL="1828800" marR="0" rtl="0" algn="ctr">
              <a:spcBef>
                <a:spcPts val="0"/>
              </a:spcBef>
              <a:spcAft>
                <a:spcPts val="0"/>
              </a:spcAft>
              <a:buNone/>
              <a:defRPr b="0" i="0" sz="3600" u="none" cap="none" strike="noStrike">
                <a:solidFill>
                  <a:schemeClr val="hlink"/>
                </a:solidFill>
                <a:latin typeface="Calibri"/>
                <a:ea typeface="Calibri"/>
                <a:cs typeface="Calibri"/>
                <a:sym typeface="Calibri"/>
              </a:defRPr>
            </a:lvl9pPr>
          </a:lstStyle>
          <a:p/>
        </p:txBody>
      </p:sp>
      <p:sp>
        <p:nvSpPr>
          <p:cNvPr id="11" name="Shape 11"/>
          <p:cNvSpPr txBox="1"/>
          <p:nvPr>
            <p:ph idx="1" type="body"/>
          </p:nvPr>
        </p:nvSpPr>
        <p:spPr>
          <a:xfrm>
            <a:off x="457200" y="990600"/>
            <a:ext cx="8229600" cy="5181600"/>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rgbClr val="FF0000"/>
              </a:buClr>
              <a:buSzPct val="100000"/>
              <a:buFont typeface="Noto Sans Symbols"/>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rgbClr val="00CC00"/>
              </a:buClr>
              <a:buSzPct val="100000"/>
              <a:buFont typeface="Noto Sans Symbols"/>
              <a:buChar char="▪"/>
              <a:defRPr b="0" i="0" sz="20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youtu.be/ZXKmVCBwlg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learn.voltdb.com/DLSoftwareDownload.html" TargetMode="External"/><Relationship Id="rId4"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1" i="0" lang="en-US" sz="1600" u="none" cap="none" strike="noStrike">
                <a:solidFill>
                  <a:srgbClr val="888888"/>
                </a:solidFill>
                <a:latin typeface="Calibri"/>
                <a:ea typeface="Calibri"/>
                <a:cs typeface="Calibri"/>
                <a:sym typeface="Calibri"/>
              </a:rPr>
              <a:t>‹#›</a:t>
            </a:fld>
          </a:p>
        </p:txBody>
      </p:sp>
      <p:sp>
        <p:nvSpPr>
          <p:cNvPr id="99" name="Shape 99"/>
          <p:cNvSpPr txBox="1"/>
          <p:nvPr>
            <p:ph type="ctrTitle"/>
          </p:nvPr>
        </p:nvSpPr>
        <p:spPr>
          <a:xfrm>
            <a:off x="647700" y="1219200"/>
            <a:ext cx="7772400" cy="18288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br>
              <a:rPr b="0" i="0" lang="en-US" sz="3200" u="none" cap="none" strike="noStrike">
                <a:solidFill>
                  <a:schemeClr val="hlink"/>
                </a:solidFill>
                <a:latin typeface="Calibri"/>
                <a:ea typeface="Calibri"/>
                <a:cs typeface="Calibri"/>
                <a:sym typeface="Calibri"/>
              </a:rPr>
            </a:br>
            <a:r>
              <a:rPr b="0" i="0" lang="en-US" sz="2400" u="none" cap="none" strike="noStrike">
                <a:solidFill>
                  <a:schemeClr val="hlink"/>
                </a:solidFill>
                <a:latin typeface="Calibri"/>
                <a:ea typeface="Calibri"/>
                <a:cs typeface="Calibri"/>
                <a:sym typeface="Calibri"/>
              </a:rPr>
              <a:t>Final Project</a:t>
            </a:r>
            <a:br>
              <a:rPr b="0" i="0" lang="en-US" sz="3200" u="none" cap="none" strike="noStrike">
                <a:solidFill>
                  <a:schemeClr val="hlink"/>
                </a:solidFill>
                <a:latin typeface="Calibri"/>
                <a:ea typeface="Calibri"/>
                <a:cs typeface="Calibri"/>
                <a:sym typeface="Calibri"/>
              </a:rPr>
            </a:br>
            <a:r>
              <a:rPr b="0" i="0" lang="en-US" sz="3200" u="none" cap="none" strike="noStrike">
                <a:solidFill>
                  <a:schemeClr val="hlink"/>
                </a:solidFill>
                <a:latin typeface="Calibri"/>
                <a:ea typeface="Calibri"/>
                <a:cs typeface="Calibri"/>
                <a:sym typeface="Calibri"/>
              </a:rPr>
              <a:t> </a:t>
            </a:r>
            <a:r>
              <a:rPr lang="en-US" sz="3200"/>
              <a:t>VoltDB</a:t>
            </a:r>
            <a:br>
              <a:rPr b="1" i="0" lang="en-US" sz="3200" u="none" cap="none" strike="noStrike">
                <a:solidFill>
                  <a:schemeClr val="hlink"/>
                </a:solidFill>
                <a:latin typeface="Calibri"/>
                <a:ea typeface="Calibri"/>
                <a:cs typeface="Calibri"/>
                <a:sym typeface="Calibri"/>
              </a:rPr>
            </a:br>
            <a:br>
              <a:rPr b="1" i="0" lang="en-US" sz="3200" u="none" cap="none" strike="noStrike">
                <a:solidFill>
                  <a:schemeClr val="hlink"/>
                </a:solidFill>
                <a:latin typeface="Calibri"/>
                <a:ea typeface="Calibri"/>
                <a:cs typeface="Calibri"/>
                <a:sym typeface="Calibri"/>
              </a:rPr>
            </a:br>
          </a:p>
        </p:txBody>
      </p:sp>
      <p:sp>
        <p:nvSpPr>
          <p:cNvPr id="100" name="Shape 100"/>
          <p:cNvSpPr txBox="1"/>
          <p:nvPr>
            <p:ph idx="1" type="subTitle"/>
          </p:nvPr>
        </p:nvSpPr>
        <p:spPr>
          <a:xfrm>
            <a:off x="1333500" y="2438400"/>
            <a:ext cx="6400799" cy="6095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hlink"/>
              </a:buClr>
              <a:buSzPct val="25000"/>
              <a:buFont typeface="Noto Sans Symbols"/>
              <a:buNone/>
            </a:pPr>
            <a:r>
              <a:rPr lang="en-US" sz="2400">
                <a:solidFill>
                  <a:srgbClr val="17365D"/>
                </a:solidFill>
              </a:rPr>
              <a:t>Ballenger</a:t>
            </a:r>
            <a:r>
              <a:rPr b="0" i="0" lang="en-US" sz="2400" u="none" cap="none" strike="noStrike">
                <a:solidFill>
                  <a:srgbClr val="17365D"/>
                </a:solidFill>
                <a:latin typeface="Calibri"/>
                <a:ea typeface="Calibri"/>
                <a:cs typeface="Calibri"/>
                <a:sym typeface="Calibri"/>
              </a:rPr>
              <a:t>, </a:t>
            </a:r>
            <a:r>
              <a:rPr lang="en-US" sz="2400">
                <a:solidFill>
                  <a:srgbClr val="17365D"/>
                </a:solidFill>
              </a:rPr>
              <a:t>Ryan</a:t>
            </a:r>
          </a:p>
          <a:p>
            <a:pPr indent="0" lvl="0" marL="0" marR="0" rtl="0" algn="ctr">
              <a:spcBef>
                <a:spcPts val="480"/>
              </a:spcBef>
              <a:spcAft>
                <a:spcPts val="0"/>
              </a:spcAft>
              <a:buClr>
                <a:schemeClr val="hlink"/>
              </a:buClr>
              <a:buSzPct val="25000"/>
              <a:buFont typeface="Noto Sans Symbols"/>
              <a:buNone/>
            </a:pPr>
            <a:r>
              <a:t/>
            </a:r>
            <a:endParaRPr b="1" i="0" sz="2400" u="none" cap="none" strike="noStrike">
              <a:solidFill>
                <a:srgbClr val="494429"/>
              </a:solidFill>
              <a:latin typeface="Calibri"/>
              <a:ea typeface="Calibri"/>
              <a:cs typeface="Calibri"/>
              <a:sym typeface="Calibri"/>
            </a:endParaRPr>
          </a:p>
        </p:txBody>
      </p:sp>
      <p:sp>
        <p:nvSpPr>
          <p:cNvPr id="101" name="Shape 101"/>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Clr>
                <a:srgbClr val="898989"/>
              </a:buClr>
              <a:buSzPct val="25000"/>
              <a:buFont typeface="Noto Sans Symbols"/>
              <a:buNone/>
            </a:pPr>
            <a:r>
              <a:rPr b="0" i="0" lang="en-US" sz="1200" u="none" cap="none" strike="noStrike">
                <a:solidFill>
                  <a:srgbClr val="898989"/>
                </a:solidFill>
                <a:latin typeface="Calibri"/>
                <a:ea typeface="Calibri"/>
                <a:cs typeface="Calibri"/>
                <a:sym typeface="Calibri"/>
              </a:rPr>
              <a:t>@</a:t>
            </a:r>
            <a:r>
              <a:rPr lang="en-US"/>
              <a:t>Ryan Ballenger</a:t>
            </a:r>
          </a:p>
        </p:txBody>
      </p:sp>
      <p:pic>
        <p:nvPicPr>
          <p:cNvPr id="102" name="Shape 102"/>
          <p:cNvPicPr preferRelativeResize="0"/>
          <p:nvPr/>
        </p:nvPicPr>
        <p:blipFill rotWithShape="1">
          <a:blip r:embed="rId3">
            <a:alphaModFix/>
          </a:blip>
          <a:srcRect b="0" l="0" r="0" t="0"/>
          <a:stretch/>
        </p:blipFill>
        <p:spPr>
          <a:xfrm>
            <a:off x="3959225" y="3276600"/>
            <a:ext cx="1143000" cy="1143000"/>
          </a:xfrm>
          <a:prstGeom prst="rect">
            <a:avLst/>
          </a:prstGeom>
          <a:noFill/>
          <a:ln>
            <a:noFill/>
          </a:ln>
        </p:spPr>
      </p:pic>
      <p:sp>
        <p:nvSpPr>
          <p:cNvPr id="103" name="Shape 103"/>
          <p:cNvSpPr txBox="1"/>
          <p:nvPr/>
        </p:nvSpPr>
        <p:spPr>
          <a:xfrm>
            <a:off x="2055813" y="4648200"/>
            <a:ext cx="4949825" cy="144655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0" i="0" lang="en-US" sz="1800" u="none" cap="none" strike="noStrike">
                <a:solidFill>
                  <a:srgbClr val="494429"/>
                </a:solidFill>
                <a:latin typeface="Arial"/>
                <a:ea typeface="Arial"/>
                <a:cs typeface="Arial"/>
                <a:sym typeface="Arial"/>
              </a:rPr>
              <a:t>CSCI E-63 Big Data Analytics</a:t>
            </a:r>
          </a:p>
          <a:p>
            <a:pPr indent="0" lvl="0" marL="0" marR="0" rtl="0" algn="ctr">
              <a:spcBef>
                <a:spcPts val="0"/>
              </a:spcBef>
              <a:spcAft>
                <a:spcPts val="0"/>
              </a:spcAft>
              <a:buSzPct val="25000"/>
              <a:buNone/>
            </a:pPr>
            <a:r>
              <a:rPr b="0" i="0" lang="en-US" sz="1800" u="none" cap="none" strike="noStrike">
                <a:solidFill>
                  <a:srgbClr val="494429"/>
                </a:solidFill>
                <a:latin typeface="Arial"/>
                <a:ea typeface="Arial"/>
                <a:cs typeface="Arial"/>
                <a:sym typeface="Arial"/>
              </a:rPr>
              <a:t>2016</a:t>
            </a:r>
          </a:p>
          <a:p>
            <a:pPr indent="0" lvl="0" marL="0" marR="0" rtl="0" algn="ctr">
              <a:spcBef>
                <a:spcPts val="0"/>
              </a:spcBef>
              <a:spcAft>
                <a:spcPts val="0"/>
              </a:spcAft>
              <a:buSzPct val="25000"/>
              <a:buNone/>
            </a:pPr>
            <a:r>
              <a:rPr b="1" i="0" lang="en-US" sz="1800" u="none" cap="none" strike="noStrike">
                <a:solidFill>
                  <a:srgbClr val="494429"/>
                </a:solidFill>
                <a:latin typeface="Arial"/>
                <a:ea typeface="Arial"/>
                <a:cs typeface="Arial"/>
                <a:sym typeface="Arial"/>
              </a:rPr>
              <a:t>Harvard University Extension School</a:t>
            </a:r>
          </a:p>
          <a:p>
            <a:pPr indent="0" lvl="0" marL="0" marR="0" rtl="0" algn="ctr">
              <a:spcBef>
                <a:spcPts val="0"/>
              </a:spcBef>
              <a:spcAft>
                <a:spcPts val="0"/>
              </a:spcAft>
              <a:buSzPct val="25000"/>
              <a:buNone/>
            </a:pPr>
            <a:r>
              <a:rPr b="0" i="0" lang="en-US" sz="1600" u="none" cap="none" strike="noStrike">
                <a:solidFill>
                  <a:srgbClr val="494429"/>
                </a:solidFill>
                <a:latin typeface="Arial"/>
                <a:ea typeface="Arial"/>
                <a:cs typeface="Arial"/>
                <a:sym typeface="Arial"/>
              </a:rPr>
              <a:t>Prof. Zoran B. Djordjević</a:t>
            </a: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120651"/>
            <a:ext cx="8229600" cy="715962"/>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US" sz="3200" u="none" cap="none" strike="noStrike">
                <a:solidFill>
                  <a:srgbClr val="0070C0"/>
                </a:solidFill>
                <a:latin typeface="Calibri"/>
                <a:ea typeface="Calibri"/>
                <a:cs typeface="Calibri"/>
                <a:sym typeface="Calibri"/>
              </a:rPr>
              <a:t>YouTube URLs, Last Page</a:t>
            </a:r>
          </a:p>
        </p:txBody>
      </p:sp>
      <p:sp>
        <p:nvSpPr>
          <p:cNvPr id="180" name="Shape 180"/>
          <p:cNvSpPr txBox="1"/>
          <p:nvPr>
            <p:ph idx="1" type="body"/>
          </p:nvPr>
        </p:nvSpPr>
        <p:spPr>
          <a:xfrm>
            <a:off x="457200" y="914400"/>
            <a:ext cx="8229600" cy="53339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70C0"/>
              </a:buClr>
              <a:buSzPct val="100000"/>
              <a:buFont typeface="Noto Sans Symbols"/>
              <a:buChar char="▪"/>
            </a:pPr>
            <a:r>
              <a:rPr b="0" i="0" lang="en-US" sz="1800" u="none" cap="none" strike="noStrike">
                <a:solidFill>
                  <a:schemeClr val="dk1"/>
                </a:solidFill>
                <a:latin typeface="Calibri"/>
                <a:ea typeface="Calibri"/>
                <a:cs typeface="Calibri"/>
                <a:sym typeface="Calibri"/>
              </a:rPr>
              <a:t>Two minute (short):</a:t>
            </a:r>
          </a:p>
          <a:p>
            <a:pPr indent="0" lvl="0" marL="0" marR="0" rtl="0" algn="l">
              <a:spcBef>
                <a:spcPts val="0"/>
              </a:spcBef>
              <a:spcAft>
                <a:spcPts val="0"/>
              </a:spcAft>
              <a:buNone/>
            </a:pPr>
            <a:r>
              <a:rPr lang="en-US"/>
              <a:t>	https://www.youtube.com/watch?v=ZXKmVCBwlgo</a:t>
            </a:r>
          </a:p>
          <a:p>
            <a:pPr indent="0" lvl="0" marL="0" marR="0" rtl="0" algn="l">
              <a:spcBef>
                <a:spcPts val="360"/>
              </a:spcBef>
              <a:spcAft>
                <a:spcPts val="0"/>
              </a:spcAft>
              <a:buNone/>
            </a:pPr>
            <a:r>
              <a:rPr lang="en-US"/>
              <a:t>	</a:t>
            </a:r>
            <a:r>
              <a:rPr lang="en-US" u="sng">
                <a:solidFill>
                  <a:schemeClr val="hlink"/>
                </a:solidFill>
                <a:hlinkClick r:id="rId3"/>
              </a:rPr>
              <a:t>https://youtu.be/ZXKmVCBwlgo</a:t>
            </a:r>
          </a:p>
          <a:p>
            <a:pPr indent="0" lvl="0" marL="0" marR="0" rtl="0" algn="l">
              <a:spcBef>
                <a:spcPts val="360"/>
              </a:spcBef>
              <a:spcAft>
                <a:spcPts val="0"/>
              </a:spcAft>
              <a:buNone/>
            </a:pPr>
            <a:r>
              <a:t/>
            </a:r>
            <a:endParaRPr/>
          </a:p>
          <a:p>
            <a:pPr indent="-342900" lvl="0" marL="342900" marR="0" rtl="0" algn="l">
              <a:spcBef>
                <a:spcPts val="360"/>
              </a:spcBef>
              <a:spcAft>
                <a:spcPts val="0"/>
              </a:spcAft>
              <a:buClr>
                <a:srgbClr val="0070C0"/>
              </a:buClr>
              <a:buSzPct val="100000"/>
              <a:buFont typeface="Noto Sans Symbols"/>
              <a:buChar char="▪"/>
            </a:pPr>
            <a:r>
              <a:rPr b="0" i="0" lang="en-US" sz="1800" u="none" cap="none" strike="noStrike">
                <a:solidFill>
                  <a:schemeClr val="dk1"/>
                </a:solidFill>
                <a:latin typeface="Calibri"/>
                <a:ea typeface="Calibri"/>
                <a:cs typeface="Calibri"/>
                <a:sym typeface="Calibri"/>
              </a:rPr>
              <a:t>15 minutes (long):</a:t>
            </a: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rPr lang="en-US"/>
              <a:t>Images: Self taken, free logos, or from Wikipedia</a:t>
            </a:r>
          </a:p>
        </p:txBody>
      </p:sp>
      <p:sp>
        <p:nvSpPr>
          <p:cNvPr id="181" name="Shape 181"/>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Clr>
                <a:srgbClr val="898989"/>
              </a:buClr>
              <a:buSzPct val="25000"/>
              <a:buFont typeface="Noto Sans Symbols"/>
              <a:buNone/>
            </a:pPr>
            <a:r>
              <a:rPr b="0" i="0" lang="en-US" sz="1200" u="none" cap="none" strike="noStrike">
                <a:solidFill>
                  <a:srgbClr val="898989"/>
                </a:solidFill>
                <a:latin typeface="Calibri"/>
                <a:ea typeface="Calibri"/>
                <a:cs typeface="Calibri"/>
                <a:sym typeface="Calibri"/>
              </a:rPr>
              <a:t>@Your Name</a:t>
            </a:r>
          </a:p>
        </p:txBody>
      </p:sp>
      <p:sp>
        <p:nvSpPr>
          <p:cNvPr id="182" name="Shape 18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1" i="0" lang="en-US" sz="1600" u="none" cap="none" strike="noStrike">
                <a:solidFill>
                  <a:srgbClr val="888888"/>
                </a:solidFill>
                <a:latin typeface="Calibri"/>
                <a:ea typeface="Calibri"/>
                <a:cs typeface="Calibri"/>
                <a:sym typeface="Calibri"/>
              </a:rPr>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120651"/>
            <a:ext cx="8229600" cy="715962"/>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i="0" lang="en-US" sz="3200" u="none" cap="none" strike="noStrike">
                <a:solidFill>
                  <a:srgbClr val="0070C0"/>
                </a:solidFill>
                <a:latin typeface="Calibri"/>
                <a:ea typeface="Calibri"/>
                <a:cs typeface="Calibri"/>
                <a:sym typeface="Calibri"/>
              </a:rPr>
              <a:t>Introduction - </a:t>
            </a:r>
            <a:r>
              <a:rPr lang="en-US"/>
              <a:t>The Problem to Solve</a:t>
            </a:r>
          </a:p>
        </p:txBody>
      </p:sp>
      <p:sp>
        <p:nvSpPr>
          <p:cNvPr id="109" name="Shape 109"/>
          <p:cNvSpPr txBox="1"/>
          <p:nvPr>
            <p:ph idx="1" type="body"/>
          </p:nvPr>
        </p:nvSpPr>
        <p:spPr>
          <a:xfrm>
            <a:off x="457200" y="914400"/>
            <a:ext cx="8229600" cy="5333999"/>
          </a:xfrm>
          <a:prstGeom prst="rect">
            <a:avLst/>
          </a:prstGeom>
          <a:noFill/>
          <a:ln>
            <a:noFill/>
          </a:ln>
        </p:spPr>
        <p:txBody>
          <a:bodyPr anchorCtr="0" anchor="t" bIns="45700" lIns="91425" rIns="91425" tIns="45700">
            <a:noAutofit/>
          </a:bodyPr>
          <a:lstStyle/>
          <a:p>
            <a:pPr lvl="0" rtl="0">
              <a:lnSpc>
                <a:spcPct val="200000"/>
              </a:lnSpc>
              <a:spcBef>
                <a:spcPts val="0"/>
              </a:spcBef>
              <a:buClr>
                <a:srgbClr val="0070C0"/>
              </a:buClr>
              <a:buSzPct val="100000"/>
              <a:buFont typeface="Noto Sans Symbols"/>
              <a:buChar char="▪"/>
            </a:pPr>
            <a:r>
              <a:rPr lang="en-US">
                <a:latin typeface="Arial"/>
                <a:ea typeface="Arial"/>
                <a:cs typeface="Arial"/>
                <a:sym typeface="Arial"/>
              </a:rPr>
              <a:t>The problem that I am solving is helping the New England Patriots determine statistical insights from a large dataset including all 2014 NFL plays. Typical NFL stats include a quarterback's completion rate and total yards, but there are more patterns in the data that could help the Patriots and are only accessible to a data scientist.</a:t>
            </a:r>
          </a:p>
          <a:p>
            <a:pPr lvl="0" rtl="0">
              <a:lnSpc>
                <a:spcPct val="200000"/>
              </a:lnSpc>
              <a:spcBef>
                <a:spcPts val="0"/>
              </a:spcBef>
              <a:buClr>
                <a:srgbClr val="0070C0"/>
              </a:buClr>
              <a:buSzPct val="100000"/>
              <a:buFont typeface="Arial"/>
              <a:buChar char="▪"/>
            </a:pPr>
            <a:r>
              <a:rPr lang="en-US">
                <a:latin typeface="Arial"/>
                <a:ea typeface="Arial"/>
                <a:cs typeface="Arial"/>
                <a:sym typeface="Arial"/>
              </a:rPr>
              <a:t>The Patriots want to know total and average yards to the player types that Tom Brady throws to including wide receivers, running backs, tight ends and more. They want to completion rate to the top receivers. I help them solve these questions and more.</a:t>
            </a:r>
          </a:p>
        </p:txBody>
      </p:sp>
      <p:sp>
        <p:nvSpPr>
          <p:cNvPr id="110" name="Shape 110"/>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Clr>
                <a:srgbClr val="898989"/>
              </a:buClr>
              <a:buSzPct val="25000"/>
              <a:buFont typeface="Noto Sans Symbols"/>
              <a:buNone/>
            </a:pPr>
            <a:r>
              <a:rPr b="0" i="0" lang="en-US" sz="1200" u="none" cap="none" strike="noStrike">
                <a:solidFill>
                  <a:srgbClr val="898989"/>
                </a:solidFill>
                <a:latin typeface="Calibri"/>
                <a:ea typeface="Calibri"/>
                <a:cs typeface="Calibri"/>
                <a:sym typeface="Calibri"/>
              </a:rPr>
              <a:t>@</a:t>
            </a:r>
            <a:r>
              <a:rPr lang="en-US"/>
              <a:t>Ryan Ballenger</a:t>
            </a:r>
          </a:p>
        </p:txBody>
      </p:sp>
      <p:sp>
        <p:nvSpPr>
          <p:cNvPr id="111" name="Shape 11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1" i="0" lang="en-US" sz="1600" u="none" cap="none" strike="noStrike">
                <a:solidFill>
                  <a:srgbClr val="888888"/>
                </a:solidFill>
                <a:latin typeface="Calibri"/>
                <a:ea typeface="Calibri"/>
                <a:cs typeface="Calibri"/>
                <a:sym typeface="Calibri"/>
              </a:rPr>
              <a:t>‹#›</a:t>
            </a:fld>
          </a:p>
        </p:txBody>
      </p:sp>
      <p:pic>
        <p:nvPicPr>
          <p:cNvPr id="112" name="Shape 112"/>
          <p:cNvPicPr preferRelativeResize="0"/>
          <p:nvPr/>
        </p:nvPicPr>
        <p:blipFill>
          <a:blip r:embed="rId3">
            <a:alphaModFix/>
          </a:blip>
          <a:stretch>
            <a:fillRect/>
          </a:stretch>
        </p:blipFill>
        <p:spPr>
          <a:xfrm>
            <a:off x="5533450" y="5241912"/>
            <a:ext cx="2381250" cy="11144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120651"/>
            <a:ext cx="8229600" cy="716100"/>
          </a:xfrm>
          <a:prstGeom prst="rect">
            <a:avLst/>
          </a:prstGeom>
        </p:spPr>
        <p:txBody>
          <a:bodyPr anchorCtr="0" anchor="ctr" bIns="91425" lIns="91425" rIns="91425" tIns="91425">
            <a:noAutofit/>
          </a:bodyPr>
          <a:lstStyle/>
          <a:p>
            <a:pPr lvl="0">
              <a:spcBef>
                <a:spcPts val="0"/>
              </a:spcBef>
              <a:buNone/>
            </a:pPr>
            <a:r>
              <a:rPr lang="en-US"/>
              <a:t>The Technology - VoltDB</a:t>
            </a:r>
          </a:p>
        </p:txBody>
      </p:sp>
      <p:sp>
        <p:nvSpPr>
          <p:cNvPr id="119" name="Shape 119"/>
          <p:cNvSpPr txBox="1"/>
          <p:nvPr>
            <p:ph idx="1" type="body"/>
          </p:nvPr>
        </p:nvSpPr>
        <p:spPr>
          <a:xfrm>
            <a:off x="457200" y="762000"/>
            <a:ext cx="8229600" cy="5334000"/>
          </a:xfrm>
          <a:prstGeom prst="rect">
            <a:avLst/>
          </a:prstGeom>
        </p:spPr>
        <p:txBody>
          <a:bodyPr anchorCtr="0" anchor="t" bIns="91425" lIns="91425" rIns="91425" tIns="91425">
            <a:noAutofit/>
          </a:bodyPr>
          <a:lstStyle/>
          <a:p>
            <a:pPr indent="0" lvl="0" marL="0" rtl="0">
              <a:lnSpc>
                <a:spcPct val="200000"/>
              </a:lnSpc>
              <a:spcBef>
                <a:spcPts val="0"/>
              </a:spcBef>
              <a:buNone/>
            </a:pPr>
            <a:r>
              <a:t/>
            </a:r>
            <a:endParaRPr>
              <a:latin typeface="Arial"/>
              <a:ea typeface="Arial"/>
              <a:cs typeface="Arial"/>
              <a:sym typeface="Arial"/>
            </a:endParaRPr>
          </a:p>
          <a:p>
            <a:pPr lvl="0" rtl="0">
              <a:lnSpc>
                <a:spcPct val="200000"/>
              </a:lnSpc>
              <a:spcBef>
                <a:spcPts val="0"/>
              </a:spcBef>
            </a:pPr>
            <a:r>
              <a:rPr lang="en-US">
                <a:latin typeface="Arial"/>
                <a:ea typeface="Arial"/>
                <a:cs typeface="Arial"/>
                <a:sym typeface="Arial"/>
              </a:rPr>
              <a:t>VoltDB is an in memory database that is built for speed. Most databases use disk storage making reads and writes slower and more computationally expensive. Memory sizes are increasing rapidly and VoltDB utilizes this much faster storage to run a database. </a:t>
            </a:r>
          </a:p>
          <a:p>
            <a:pPr lvl="0" rtl="0">
              <a:lnSpc>
                <a:spcPct val="200000"/>
              </a:lnSpc>
              <a:spcBef>
                <a:spcPts val="0"/>
              </a:spcBef>
              <a:buFont typeface="Arial"/>
            </a:pPr>
            <a:r>
              <a:rPr lang="en-US">
                <a:latin typeface="Arial"/>
                <a:ea typeface="Arial"/>
                <a:cs typeface="Arial"/>
                <a:sym typeface="Arial"/>
              </a:rPr>
              <a:t> VoltDB is also user-friendly and designed for MySQL-type users to convert to VoltDB. I download the enterprise trial version for Mac.</a:t>
            </a:r>
          </a:p>
          <a:p>
            <a:pPr lvl="0">
              <a:lnSpc>
                <a:spcPct val="200000"/>
              </a:lnSpc>
              <a:spcBef>
                <a:spcPts val="0"/>
              </a:spcBef>
              <a:buFont typeface="Arial"/>
            </a:pPr>
            <a:r>
              <a:rPr lang="en-US">
                <a:latin typeface="Arial"/>
                <a:ea typeface="Arial"/>
                <a:cs typeface="Arial"/>
                <a:sym typeface="Arial"/>
              </a:rPr>
              <a:t>VoltDB is a cutting edge databases that recently got $23+ million in funding and is gaining momentum and customers including HP, Nokia, and more.</a:t>
            </a:r>
          </a:p>
        </p:txBody>
      </p:sp>
      <p:sp>
        <p:nvSpPr>
          <p:cNvPr id="120" name="Shape 120"/>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21" name="Shape 121"/>
          <p:cNvPicPr preferRelativeResize="0"/>
          <p:nvPr/>
        </p:nvPicPr>
        <p:blipFill>
          <a:blip r:embed="rId3">
            <a:alphaModFix/>
          </a:blip>
          <a:stretch>
            <a:fillRect/>
          </a:stretch>
        </p:blipFill>
        <p:spPr>
          <a:xfrm>
            <a:off x="527500" y="476250"/>
            <a:ext cx="990600" cy="2857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120651"/>
            <a:ext cx="8229600" cy="716100"/>
          </a:xfrm>
          <a:prstGeom prst="rect">
            <a:avLst/>
          </a:prstGeom>
        </p:spPr>
        <p:txBody>
          <a:bodyPr anchorCtr="0" anchor="ctr" bIns="91425" lIns="91425" rIns="91425" tIns="91425">
            <a:noAutofit/>
          </a:bodyPr>
          <a:lstStyle/>
          <a:p>
            <a:pPr lvl="0" rtl="0">
              <a:spcBef>
                <a:spcPts val="0"/>
              </a:spcBef>
              <a:buNone/>
            </a:pPr>
            <a:r>
              <a:rPr lang="en-US"/>
              <a:t>The Technology - VoltDB continued</a:t>
            </a:r>
          </a:p>
        </p:txBody>
      </p:sp>
      <p:sp>
        <p:nvSpPr>
          <p:cNvPr id="128" name="Shape 128"/>
          <p:cNvSpPr txBox="1"/>
          <p:nvPr>
            <p:ph idx="1" type="body"/>
          </p:nvPr>
        </p:nvSpPr>
        <p:spPr>
          <a:xfrm>
            <a:off x="457200" y="762000"/>
            <a:ext cx="8229600" cy="5334000"/>
          </a:xfrm>
          <a:prstGeom prst="rect">
            <a:avLst/>
          </a:prstGeom>
        </p:spPr>
        <p:txBody>
          <a:bodyPr anchorCtr="0" anchor="t" bIns="91425" lIns="91425" rIns="91425" tIns="91425">
            <a:noAutofit/>
          </a:bodyPr>
          <a:lstStyle/>
          <a:p>
            <a:pPr lvl="0" rtl="0">
              <a:lnSpc>
                <a:spcPct val="200000"/>
              </a:lnSpc>
              <a:spcBef>
                <a:spcPts val="0"/>
              </a:spcBef>
              <a:buFont typeface="Arial"/>
            </a:pPr>
            <a:r>
              <a:rPr lang="en-US">
                <a:latin typeface="Arial"/>
                <a:ea typeface="Arial"/>
                <a:cs typeface="Arial"/>
                <a:sym typeface="Arial"/>
              </a:rPr>
              <a:t>It processes more quickly than disk-based systems and is the first database designed to operate solely on memory. </a:t>
            </a:r>
          </a:p>
          <a:p>
            <a:pPr lvl="0" rtl="0">
              <a:lnSpc>
                <a:spcPct val="200000"/>
              </a:lnSpc>
              <a:spcBef>
                <a:spcPts val="0"/>
              </a:spcBef>
              <a:buFont typeface="Arial"/>
            </a:pPr>
            <a:r>
              <a:rPr lang="en-US">
                <a:latin typeface="Arial"/>
                <a:ea typeface="Arial"/>
                <a:cs typeface="Arial"/>
                <a:sym typeface="Arial"/>
              </a:rPr>
              <a:t>Each query or process includes a stop-watch illustrating how quickly the database functions such as loading the NFL dataset in only a few seconds. </a:t>
            </a:r>
          </a:p>
          <a:p>
            <a:pPr lvl="0" rtl="0">
              <a:lnSpc>
                <a:spcPct val="200000"/>
              </a:lnSpc>
              <a:spcBef>
                <a:spcPts val="0"/>
              </a:spcBef>
              <a:buFont typeface="Arial"/>
            </a:pPr>
            <a:r>
              <a:rPr lang="en-US">
                <a:latin typeface="Arial"/>
                <a:ea typeface="Arial"/>
                <a:cs typeface="Arial"/>
                <a:sym typeface="Arial"/>
              </a:rPr>
              <a:t>It features an SQL executable file sqlcmd to access the database with .sql files and similarly has a local-host console and Java API as well. My project begins with directing a .sql file to the sqlcmd executable and then does the data processing through a Java program and Java API.</a:t>
            </a:r>
          </a:p>
          <a:p>
            <a:pPr indent="0" lvl="0" marL="0" rtl="0">
              <a:lnSpc>
                <a:spcPct val="200000"/>
              </a:lnSpc>
              <a:spcBef>
                <a:spcPts val="0"/>
              </a:spcBef>
              <a:buNone/>
            </a:pPr>
            <a:r>
              <a:t/>
            </a:r>
            <a:endParaRPr>
              <a:latin typeface="Arial"/>
              <a:ea typeface="Arial"/>
              <a:cs typeface="Arial"/>
              <a:sym typeface="Arial"/>
            </a:endParaRPr>
          </a:p>
        </p:txBody>
      </p:sp>
      <p:sp>
        <p:nvSpPr>
          <p:cNvPr id="129" name="Shape 129"/>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rtl="0">
              <a:spcBef>
                <a:spcPts val="0"/>
              </a:spcBef>
              <a:buNone/>
            </a:pPr>
            <a:fld id="{00000000-1234-1234-1234-123412341234}" type="slidenum">
              <a:rPr lang="en-US"/>
              <a:t>‹#›</a:t>
            </a:fld>
          </a:p>
        </p:txBody>
      </p:sp>
      <p:pic>
        <p:nvPicPr>
          <p:cNvPr id="130" name="Shape 130"/>
          <p:cNvPicPr preferRelativeResize="0"/>
          <p:nvPr/>
        </p:nvPicPr>
        <p:blipFill>
          <a:blip r:embed="rId3">
            <a:alphaModFix/>
          </a:blip>
          <a:stretch>
            <a:fillRect/>
          </a:stretch>
        </p:blipFill>
        <p:spPr>
          <a:xfrm>
            <a:off x="6366825" y="5698650"/>
            <a:ext cx="990600" cy="2857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120651"/>
            <a:ext cx="8229600" cy="716100"/>
          </a:xfrm>
          <a:prstGeom prst="rect">
            <a:avLst/>
          </a:prstGeom>
        </p:spPr>
        <p:txBody>
          <a:bodyPr anchorCtr="0" anchor="ctr" bIns="91425" lIns="91425" rIns="91425" tIns="91425">
            <a:noAutofit/>
          </a:bodyPr>
          <a:lstStyle/>
          <a:p>
            <a:pPr lvl="0">
              <a:spcBef>
                <a:spcPts val="0"/>
              </a:spcBef>
              <a:buNone/>
            </a:pPr>
            <a:r>
              <a:rPr lang="en-US"/>
              <a:t>The Dataset </a:t>
            </a:r>
          </a:p>
        </p:txBody>
      </p:sp>
      <p:sp>
        <p:nvSpPr>
          <p:cNvPr id="137" name="Shape 137"/>
          <p:cNvSpPr txBox="1"/>
          <p:nvPr>
            <p:ph idx="1" type="body"/>
          </p:nvPr>
        </p:nvSpPr>
        <p:spPr>
          <a:xfrm>
            <a:off x="457200" y="914400"/>
            <a:ext cx="8229600" cy="5334000"/>
          </a:xfrm>
          <a:prstGeom prst="rect">
            <a:avLst/>
          </a:prstGeom>
        </p:spPr>
        <p:txBody>
          <a:bodyPr anchorCtr="0" anchor="t" bIns="91425" lIns="91425" rIns="91425" tIns="91425">
            <a:noAutofit/>
          </a:bodyPr>
          <a:lstStyle/>
          <a:p>
            <a:pPr indent="-228600" lvl="0" marL="457200" rtl="0">
              <a:lnSpc>
                <a:spcPct val="200000"/>
              </a:lnSpc>
              <a:spcBef>
                <a:spcPts val="0"/>
              </a:spcBef>
              <a:buFont typeface="Arial"/>
            </a:pPr>
            <a:r>
              <a:rPr lang="en-US">
                <a:latin typeface="Arial"/>
                <a:ea typeface="Arial"/>
                <a:cs typeface="Arial"/>
                <a:sym typeface="Arial"/>
              </a:rPr>
              <a:t>My data set is NFL play-by-play data from 2014. All plays during the NFL season are extracted into tuples in a table. There are over 60 columns of data per row including the offensive and defensive teams, passer, runner, yards gain, and much more. </a:t>
            </a:r>
          </a:p>
          <a:p>
            <a:pPr indent="-228600" lvl="0" marL="457200" rtl="0">
              <a:lnSpc>
                <a:spcPct val="200000"/>
              </a:lnSpc>
              <a:spcBef>
                <a:spcPts val="0"/>
              </a:spcBef>
              <a:buFont typeface="Arial"/>
            </a:pPr>
            <a:r>
              <a:rPr lang="en-US">
                <a:latin typeface="Arial"/>
                <a:ea typeface="Arial"/>
                <a:cs typeface="Arial"/>
                <a:sym typeface="Arial"/>
              </a:rPr>
              <a:t>The entire dataset is approximately 14 megabytes and 32,000 rows corresponding to the number of plays in the NFL season. </a:t>
            </a:r>
          </a:p>
          <a:p>
            <a:pPr indent="-228600" lvl="0" marL="457200">
              <a:lnSpc>
                <a:spcPct val="200000"/>
              </a:lnSpc>
              <a:spcBef>
                <a:spcPts val="0"/>
              </a:spcBef>
              <a:buFont typeface="Arial"/>
            </a:pPr>
            <a:r>
              <a:rPr lang="en-US">
                <a:latin typeface="Arial"/>
                <a:ea typeface="Arial"/>
                <a:cs typeface="Arial"/>
                <a:sym typeface="Arial"/>
              </a:rPr>
              <a:t>The dataset is from spreadsheet-sports.com and my tests confirm it is complete by calculating aggregated player statistics. The benefit of this dataset is that NFL statistics can be determined that are not usually available. </a:t>
            </a:r>
          </a:p>
        </p:txBody>
      </p:sp>
      <p:sp>
        <p:nvSpPr>
          <p:cNvPr id="138" name="Shape 138"/>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120651"/>
            <a:ext cx="8229600" cy="716100"/>
          </a:xfrm>
          <a:prstGeom prst="rect">
            <a:avLst/>
          </a:prstGeom>
        </p:spPr>
        <p:txBody>
          <a:bodyPr anchorCtr="0" anchor="ctr" bIns="91425" lIns="91425" rIns="91425" tIns="91425">
            <a:noAutofit/>
          </a:bodyPr>
          <a:lstStyle/>
          <a:p>
            <a:pPr lvl="0">
              <a:spcBef>
                <a:spcPts val="0"/>
              </a:spcBef>
              <a:buNone/>
            </a:pPr>
            <a:r>
              <a:rPr lang="en-US"/>
              <a:t>Installation and Configuration</a:t>
            </a:r>
          </a:p>
        </p:txBody>
      </p:sp>
      <p:sp>
        <p:nvSpPr>
          <p:cNvPr id="145" name="Shape 145"/>
          <p:cNvSpPr txBox="1"/>
          <p:nvPr>
            <p:ph idx="1" type="body"/>
          </p:nvPr>
        </p:nvSpPr>
        <p:spPr>
          <a:xfrm>
            <a:off x="457200" y="914400"/>
            <a:ext cx="8229600" cy="5334000"/>
          </a:xfrm>
          <a:prstGeom prst="rect">
            <a:avLst/>
          </a:prstGeom>
        </p:spPr>
        <p:txBody>
          <a:bodyPr anchorCtr="0" anchor="t" bIns="91425" lIns="91425" rIns="91425" tIns="91425">
            <a:noAutofit/>
          </a:bodyPr>
          <a:lstStyle/>
          <a:p>
            <a:pPr indent="-228600" lvl="0" marL="457200" rtl="0">
              <a:lnSpc>
                <a:spcPct val="115000"/>
              </a:lnSpc>
              <a:spcBef>
                <a:spcPts val="0"/>
              </a:spcBef>
              <a:buFont typeface="Arial"/>
            </a:pPr>
            <a:r>
              <a:rPr lang="en-US">
                <a:latin typeface="Arial"/>
                <a:ea typeface="Arial"/>
                <a:cs typeface="Arial"/>
                <a:sym typeface="Arial"/>
              </a:rPr>
              <a:t>Visit the following URL and download the right version of VoltDB for the system. This includes giving VoltDB your name and business and confirming your email. </a:t>
            </a:r>
            <a:r>
              <a:rPr lang="en-US" u="sng">
                <a:solidFill>
                  <a:srgbClr val="1155CC"/>
                </a:solidFill>
                <a:latin typeface="Arial"/>
                <a:ea typeface="Arial"/>
                <a:cs typeface="Arial"/>
                <a:sym typeface="Arial"/>
                <a:hlinkClick r:id="rId3"/>
              </a:rPr>
              <a:t>http://learn.voltdb.com/DLSoftwareDownload.html</a:t>
            </a:r>
          </a:p>
          <a:p>
            <a:pPr indent="-228600" lvl="0" marL="457200" rtl="0">
              <a:lnSpc>
                <a:spcPct val="115000"/>
              </a:lnSpc>
              <a:spcBef>
                <a:spcPts val="0"/>
              </a:spcBef>
            </a:pPr>
            <a:r>
              <a:rPr lang="en-US"/>
              <a:t>After a few steps, </a:t>
            </a:r>
            <a:r>
              <a:rPr lang="en-US">
                <a:latin typeface="Arial"/>
                <a:ea typeface="Arial"/>
                <a:cs typeface="Arial"/>
                <a:sym typeface="Arial"/>
              </a:rPr>
              <a:t>the voltdb create command uses the executable voltdb to make a new database. --force is optional but will remove and replace an already running database if needed.</a:t>
            </a:r>
          </a:p>
          <a:p>
            <a:pPr indent="-228600" lvl="0" marL="457200" rtl="0">
              <a:lnSpc>
                <a:spcPct val="115000"/>
              </a:lnSpc>
              <a:spcBef>
                <a:spcPts val="0"/>
              </a:spcBef>
            </a:pPr>
            <a:r>
              <a:rPr b="1" lang="en-US">
                <a:latin typeface="Arial"/>
                <a:ea typeface="Arial"/>
                <a:cs typeface="Arial"/>
                <a:sym typeface="Arial"/>
              </a:rPr>
              <a:t>Ryans-MacBook-Pro:Desktop Ryan$ ./voltdb create --force</a:t>
            </a:r>
          </a:p>
          <a:p>
            <a:pPr indent="-228600" lvl="0" marL="457200" rtl="0">
              <a:lnSpc>
                <a:spcPct val="115000"/>
              </a:lnSpc>
              <a:spcBef>
                <a:spcPts val="0"/>
              </a:spcBef>
              <a:buFont typeface="Arial"/>
            </a:pPr>
            <a:r>
              <a:rPr lang="en-US">
                <a:latin typeface="Arial"/>
                <a:ea typeface="Arial"/>
                <a:cs typeface="Arial"/>
                <a:sym typeface="Arial"/>
              </a:rPr>
              <a:t>The database is </a:t>
            </a:r>
          </a:p>
          <a:p>
            <a:pPr indent="0" lvl="0" marL="457200" rtl="0">
              <a:lnSpc>
                <a:spcPct val="115000"/>
              </a:lnSpc>
              <a:spcBef>
                <a:spcPts val="0"/>
              </a:spcBef>
              <a:buNone/>
            </a:pPr>
            <a:r>
              <a:rPr lang="en-US">
                <a:latin typeface="Arial"/>
                <a:ea typeface="Arial"/>
                <a:cs typeface="Arial"/>
                <a:sym typeface="Arial"/>
              </a:rPr>
              <a:t>accessible through </a:t>
            </a:r>
          </a:p>
          <a:p>
            <a:pPr indent="0" lvl="0" marL="457200" rtl="0">
              <a:lnSpc>
                <a:spcPct val="115000"/>
              </a:lnSpc>
              <a:spcBef>
                <a:spcPts val="0"/>
              </a:spcBef>
              <a:buNone/>
            </a:pPr>
            <a:r>
              <a:rPr lang="en-US">
                <a:latin typeface="Arial"/>
                <a:ea typeface="Arial"/>
                <a:cs typeface="Arial"/>
                <a:sym typeface="Arial"/>
              </a:rPr>
              <a:t>the console, a local </a:t>
            </a:r>
          </a:p>
          <a:p>
            <a:pPr indent="0" lvl="0" marL="457200" rtl="0">
              <a:lnSpc>
                <a:spcPct val="115000"/>
              </a:lnSpc>
              <a:spcBef>
                <a:spcPts val="0"/>
              </a:spcBef>
              <a:buNone/>
            </a:pPr>
            <a:r>
              <a:rPr lang="en-US">
                <a:latin typeface="Arial"/>
                <a:ea typeface="Arial"/>
                <a:cs typeface="Arial"/>
                <a:sym typeface="Arial"/>
              </a:rPr>
              <a:t>host site, or with APIs</a:t>
            </a:r>
          </a:p>
          <a:p>
            <a:pPr indent="0" lvl="0" marL="457200" rtl="0">
              <a:lnSpc>
                <a:spcPct val="115000"/>
              </a:lnSpc>
              <a:spcBef>
                <a:spcPts val="0"/>
              </a:spcBef>
              <a:buNone/>
            </a:pPr>
            <a:r>
              <a:rPr lang="en-US">
                <a:latin typeface="Arial"/>
                <a:ea typeface="Arial"/>
                <a:cs typeface="Arial"/>
                <a:sym typeface="Arial"/>
              </a:rPr>
              <a:t>including one designed</a:t>
            </a:r>
          </a:p>
          <a:p>
            <a:pPr indent="0" lvl="0" marL="457200">
              <a:lnSpc>
                <a:spcPct val="115000"/>
              </a:lnSpc>
              <a:spcBef>
                <a:spcPts val="0"/>
              </a:spcBef>
              <a:buNone/>
            </a:pPr>
            <a:r>
              <a:rPr lang="en-US">
                <a:latin typeface="Arial"/>
                <a:ea typeface="Arial"/>
                <a:cs typeface="Arial"/>
                <a:sym typeface="Arial"/>
              </a:rPr>
              <a:t>for Java.</a:t>
            </a:r>
          </a:p>
        </p:txBody>
      </p:sp>
      <p:sp>
        <p:nvSpPr>
          <p:cNvPr id="146" name="Shape 146"/>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47" name="Shape 147"/>
          <p:cNvPicPr preferRelativeResize="0"/>
          <p:nvPr/>
        </p:nvPicPr>
        <p:blipFill rotWithShape="1">
          <a:blip r:embed="rId4">
            <a:alphaModFix/>
          </a:blip>
          <a:srcRect b="0" l="0" r="0" t="6270"/>
          <a:stretch/>
        </p:blipFill>
        <p:spPr>
          <a:xfrm>
            <a:off x="3638800" y="3466625"/>
            <a:ext cx="4724400" cy="22764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120651"/>
            <a:ext cx="8229600" cy="716100"/>
          </a:xfrm>
          <a:prstGeom prst="rect">
            <a:avLst/>
          </a:prstGeom>
        </p:spPr>
        <p:txBody>
          <a:bodyPr anchorCtr="0" anchor="ctr" bIns="91425" lIns="91425" rIns="91425" tIns="91425">
            <a:noAutofit/>
          </a:bodyPr>
          <a:lstStyle/>
          <a:p>
            <a:pPr lvl="0">
              <a:spcBef>
                <a:spcPts val="0"/>
              </a:spcBef>
              <a:buNone/>
            </a:pPr>
            <a:r>
              <a:rPr lang="en-US"/>
              <a:t>Results</a:t>
            </a:r>
          </a:p>
        </p:txBody>
      </p:sp>
      <p:sp>
        <p:nvSpPr>
          <p:cNvPr id="154" name="Shape 154"/>
          <p:cNvSpPr txBox="1"/>
          <p:nvPr>
            <p:ph idx="1" type="body"/>
          </p:nvPr>
        </p:nvSpPr>
        <p:spPr>
          <a:xfrm>
            <a:off x="371100" y="929550"/>
            <a:ext cx="8229600" cy="5334000"/>
          </a:xfrm>
          <a:prstGeom prst="rect">
            <a:avLst/>
          </a:prstGeom>
        </p:spPr>
        <p:txBody>
          <a:bodyPr anchorCtr="0" anchor="t" bIns="91425" lIns="91425" rIns="91425" tIns="91425">
            <a:noAutofit/>
          </a:bodyPr>
          <a:lstStyle/>
          <a:p>
            <a:pPr indent="-228600" lvl="0" marL="457200">
              <a:spcBef>
                <a:spcPts val="0"/>
              </a:spcBef>
            </a:pPr>
            <a:r>
              <a:rPr lang="en-US"/>
              <a:t>The results of my analysis determine 5 major measurements that are </a:t>
            </a:r>
          </a:p>
          <a:p>
            <a:pPr indent="-228600" lvl="0" marL="800100" rtl="0">
              <a:spcBef>
                <a:spcPts val="0"/>
              </a:spcBef>
              <a:buNone/>
            </a:pPr>
            <a:r>
              <a:rPr lang="en-US"/>
              <a:t>shown in the form of tables.</a:t>
            </a:r>
          </a:p>
          <a:p>
            <a:pPr indent="-228600" lvl="0" marL="457200" rtl="0">
              <a:spcBef>
                <a:spcPts val="0"/>
              </a:spcBef>
            </a:pPr>
            <a:r>
              <a:rPr lang="en-US"/>
              <a:t>Tom Brady’s top receivers are </a:t>
            </a:r>
          </a:p>
          <a:p>
            <a:pPr indent="0" lvl="0" marL="0" rtl="0">
              <a:spcBef>
                <a:spcPts val="0"/>
              </a:spcBef>
              <a:buNone/>
            </a:pPr>
            <a:r>
              <a:rPr lang="en-US"/>
              <a:t>	determinated along with the</a:t>
            </a:r>
          </a:p>
          <a:p>
            <a:pPr indent="0" lvl="0" marL="0" rtl="0">
              <a:spcBef>
                <a:spcPts val="0"/>
              </a:spcBef>
              <a:buNone/>
            </a:pPr>
            <a:r>
              <a:rPr lang="en-US"/>
              <a:t>	total throws and the completion</a:t>
            </a:r>
          </a:p>
          <a:p>
            <a:pPr indent="0" lvl="0" marL="0" rtl="0">
              <a:spcBef>
                <a:spcPts val="0"/>
              </a:spcBef>
              <a:buNone/>
            </a:pPr>
            <a:r>
              <a:rPr lang="en-US"/>
              <a:t>	rate to each. </a:t>
            </a:r>
          </a:p>
          <a:p>
            <a:pPr indent="-228600" lvl="0" marL="457200" rtl="0">
              <a:spcBef>
                <a:spcPts val="0"/>
              </a:spcBef>
            </a:pPr>
            <a:r>
              <a:rPr lang="en-US"/>
              <a:t>The most targeted receivers</a:t>
            </a:r>
          </a:p>
          <a:p>
            <a:pPr indent="0" lvl="0" marL="0" rtl="0">
              <a:spcBef>
                <a:spcPts val="0"/>
              </a:spcBef>
              <a:buNone/>
            </a:pPr>
            <a:r>
              <a:rPr lang="en-US"/>
              <a:t>	for deep balls over 20 yards</a:t>
            </a:r>
          </a:p>
          <a:p>
            <a:pPr indent="0" lvl="0" marL="0" rtl="0">
              <a:spcBef>
                <a:spcPts val="0"/>
              </a:spcBef>
              <a:buNone/>
            </a:pPr>
            <a:r>
              <a:rPr lang="en-US"/>
              <a:t>	are determined.</a:t>
            </a:r>
          </a:p>
          <a:p>
            <a:pPr indent="-228600" lvl="0" marL="457200" rtl="0">
              <a:spcBef>
                <a:spcPts val="0"/>
              </a:spcBef>
            </a:pPr>
            <a:r>
              <a:rPr lang="en-US"/>
              <a:t>Three other measurements </a:t>
            </a:r>
          </a:p>
          <a:p>
            <a:pPr indent="0" lvl="0" marL="0" rtl="0">
              <a:spcBef>
                <a:spcPts val="0"/>
              </a:spcBef>
              <a:buNone/>
            </a:pPr>
            <a:r>
              <a:rPr lang="en-US"/>
              <a:t>	are done including yards per </a:t>
            </a:r>
          </a:p>
          <a:p>
            <a:pPr indent="0" lvl="0" marL="0" rtl="0">
              <a:spcBef>
                <a:spcPts val="0"/>
              </a:spcBef>
              <a:buNone/>
            </a:pPr>
            <a:r>
              <a:rPr lang="en-US"/>
              <a:t>	type of receiver (WR, TE, etc)</a:t>
            </a:r>
          </a:p>
          <a:p>
            <a:pPr indent="0" lvl="0" marL="0">
              <a:spcBef>
                <a:spcPts val="0"/>
              </a:spcBef>
              <a:buNone/>
            </a:pPr>
            <a:r>
              <a:rPr lang="en-US"/>
              <a:t>	and stats by team opponent.</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
        <p:nvSpPr>
          <p:cNvPr id="155" name="Shape 155"/>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56" name="Shape 156"/>
          <p:cNvPicPr preferRelativeResize="0"/>
          <p:nvPr/>
        </p:nvPicPr>
        <p:blipFill>
          <a:blip r:embed="rId3">
            <a:alphaModFix/>
          </a:blip>
          <a:stretch>
            <a:fillRect/>
          </a:stretch>
        </p:blipFill>
        <p:spPr>
          <a:xfrm>
            <a:off x="4126600" y="1658850"/>
            <a:ext cx="3686175" cy="43719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120651"/>
            <a:ext cx="8229600" cy="716100"/>
          </a:xfrm>
          <a:prstGeom prst="rect">
            <a:avLst/>
          </a:prstGeom>
        </p:spPr>
        <p:txBody>
          <a:bodyPr anchorCtr="0" anchor="ctr" bIns="91425" lIns="91425" rIns="91425" tIns="91425">
            <a:noAutofit/>
          </a:bodyPr>
          <a:lstStyle/>
          <a:p>
            <a:pPr lvl="0">
              <a:spcBef>
                <a:spcPts val="0"/>
              </a:spcBef>
              <a:buNone/>
            </a:pPr>
            <a:r>
              <a:rPr lang="en-US"/>
              <a:t>Results</a:t>
            </a:r>
          </a:p>
        </p:txBody>
      </p:sp>
      <p:sp>
        <p:nvSpPr>
          <p:cNvPr id="163" name="Shape 163"/>
          <p:cNvSpPr txBox="1"/>
          <p:nvPr>
            <p:ph idx="1" type="body"/>
          </p:nvPr>
        </p:nvSpPr>
        <p:spPr>
          <a:xfrm>
            <a:off x="457200" y="914400"/>
            <a:ext cx="8229600" cy="53340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indent="-228600" lvl="0" marL="457200">
              <a:spcBef>
                <a:spcPts val="0"/>
              </a:spcBef>
            </a:pPr>
            <a:r>
              <a:rPr lang="en-US"/>
              <a:t>Some of the results are visualized in R, specifically the ones where plots and graphs add perspective to the results. Here the attempts to each receiver who is specified by color and the completion rate listed below each bar is shown. </a:t>
            </a:r>
          </a:p>
          <a:p>
            <a:pPr indent="-228600" lvl="0" marL="457200">
              <a:spcBef>
                <a:spcPts val="0"/>
              </a:spcBef>
            </a:pPr>
            <a:r>
              <a:rPr lang="en-US"/>
              <a:t>Converting the Java-based results was easy because the API provides convenient access to the data. The comma separated version of the results is attained, stored as a CSV, and loaded by R for visualization. </a:t>
            </a:r>
          </a:p>
        </p:txBody>
      </p:sp>
      <p:sp>
        <p:nvSpPr>
          <p:cNvPr id="164" name="Shape 164"/>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65" name="Shape 165"/>
          <p:cNvPicPr preferRelativeResize="0"/>
          <p:nvPr/>
        </p:nvPicPr>
        <p:blipFill>
          <a:blip r:embed="rId3">
            <a:alphaModFix/>
          </a:blip>
          <a:stretch>
            <a:fillRect/>
          </a:stretch>
        </p:blipFill>
        <p:spPr>
          <a:xfrm>
            <a:off x="688350" y="726300"/>
            <a:ext cx="7767299" cy="38836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120651"/>
            <a:ext cx="8229600" cy="716100"/>
          </a:xfrm>
          <a:prstGeom prst="rect">
            <a:avLst/>
          </a:prstGeom>
        </p:spPr>
        <p:txBody>
          <a:bodyPr anchorCtr="0" anchor="ctr" bIns="91425" lIns="91425" rIns="91425" tIns="91425">
            <a:noAutofit/>
          </a:bodyPr>
          <a:lstStyle/>
          <a:p>
            <a:pPr lvl="0" algn="l">
              <a:spcBef>
                <a:spcPts val="0"/>
              </a:spcBef>
              <a:buClr>
                <a:srgbClr val="000000"/>
              </a:buClr>
              <a:buSzPct val="34375"/>
              <a:buFont typeface="Arial"/>
              <a:buNone/>
            </a:pPr>
            <a:r>
              <a:rPr lang="en-US"/>
              <a:t>What worked, what didn’t, and more feedback</a:t>
            </a:r>
          </a:p>
        </p:txBody>
      </p:sp>
      <p:sp>
        <p:nvSpPr>
          <p:cNvPr id="172" name="Shape 172"/>
          <p:cNvSpPr txBox="1"/>
          <p:nvPr>
            <p:ph idx="1" type="body"/>
          </p:nvPr>
        </p:nvSpPr>
        <p:spPr>
          <a:xfrm>
            <a:off x="457200" y="762000"/>
            <a:ext cx="8229600" cy="5334000"/>
          </a:xfrm>
          <a:prstGeom prst="rect">
            <a:avLst/>
          </a:prstGeom>
        </p:spPr>
        <p:txBody>
          <a:bodyPr anchorCtr="0" anchor="t" bIns="91425" lIns="91425" rIns="91425" tIns="91425">
            <a:noAutofit/>
          </a:bodyPr>
          <a:lstStyle/>
          <a:p>
            <a:pPr indent="0" lvl="0" marL="0" rtl="0">
              <a:lnSpc>
                <a:spcPct val="115000"/>
              </a:lnSpc>
              <a:spcBef>
                <a:spcPts val="0"/>
              </a:spcBef>
              <a:buNone/>
            </a:pPr>
            <a:r>
              <a:t/>
            </a:r>
            <a:endParaRPr>
              <a:latin typeface="Arial"/>
              <a:ea typeface="Arial"/>
              <a:cs typeface="Arial"/>
              <a:sym typeface="Arial"/>
            </a:endParaRPr>
          </a:p>
          <a:p>
            <a:pPr indent="-228600" lvl="0" marL="457200" rtl="0">
              <a:lnSpc>
                <a:spcPct val="115000"/>
              </a:lnSpc>
              <a:spcBef>
                <a:spcPts val="0"/>
              </a:spcBef>
              <a:buFont typeface="Arial"/>
            </a:pPr>
            <a:r>
              <a:rPr lang="en-US">
                <a:latin typeface="Arial"/>
                <a:ea typeface="Arial"/>
                <a:cs typeface="Arial"/>
                <a:sym typeface="Arial"/>
              </a:rPr>
              <a:t>Getting the voltdb database installed and running quickly along with loading and querying the data all worked well. VoltDB is designed to be a compelling and user-friendly option for database users to switch to. </a:t>
            </a:r>
          </a:p>
          <a:p>
            <a:pPr indent="-228600" lvl="0" marL="457200" rtl="0">
              <a:lnSpc>
                <a:spcPct val="115000"/>
              </a:lnSpc>
              <a:spcBef>
                <a:spcPts val="0"/>
              </a:spcBef>
              <a:buFont typeface="Arial"/>
            </a:pPr>
            <a:r>
              <a:rPr lang="en-US">
                <a:latin typeface="Arial"/>
                <a:ea typeface="Arial"/>
                <a:cs typeface="Arial"/>
                <a:sym typeface="Arial"/>
              </a:rPr>
              <a:t>The python API did not work but still consumed a lot of user time, as I tried to focus on it to complete the necessary tasks. The API is newer and less developed than the Java version.</a:t>
            </a:r>
          </a:p>
          <a:p>
            <a:pPr indent="-228600" lvl="0" marL="457200" rtl="0">
              <a:lnSpc>
                <a:spcPct val="115000"/>
              </a:lnSpc>
              <a:spcBef>
                <a:spcPts val="0"/>
              </a:spcBef>
              <a:buFont typeface="Arial"/>
            </a:pPr>
            <a:r>
              <a:rPr lang="en-US">
                <a:latin typeface="Arial"/>
                <a:ea typeface="Arial"/>
                <a:cs typeface="Arial"/>
                <a:sym typeface="Arial"/>
              </a:rPr>
              <a:t>I learned that teaching myself a new database system is not as difficult as I imagined. The companies like VoltDB have extensive user support and documentation since they are trying to get customers to convert their system. </a:t>
            </a:r>
          </a:p>
          <a:p>
            <a:pPr indent="-228600" lvl="0" marL="457200" rtl="0">
              <a:lnSpc>
                <a:spcPct val="115000"/>
              </a:lnSpc>
              <a:spcBef>
                <a:spcPts val="0"/>
              </a:spcBef>
              <a:buFont typeface="Arial"/>
            </a:pPr>
            <a:r>
              <a:rPr lang="en-US"/>
              <a:t>VoltDB is exciting to try and I recommend it. </a:t>
            </a:r>
            <a:r>
              <a:rPr lang="en-US">
                <a:latin typeface="Arial"/>
                <a:ea typeface="Arial"/>
                <a:cs typeface="Arial"/>
                <a:sym typeface="Arial"/>
              </a:rPr>
              <a:t>It is cutting edge database, has recently acquired $23+ million in funding, and represents the evolution happening in this field and the high quality products available to all users. </a:t>
            </a:r>
          </a:p>
        </p:txBody>
      </p:sp>
      <p:sp>
        <p:nvSpPr>
          <p:cNvPr id="173" name="Shape 173"/>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74" name="Shape 174"/>
          <p:cNvPicPr preferRelativeResize="0"/>
          <p:nvPr/>
        </p:nvPicPr>
        <p:blipFill>
          <a:blip r:embed="rId3">
            <a:alphaModFix/>
          </a:blip>
          <a:stretch>
            <a:fillRect/>
          </a:stretch>
        </p:blipFill>
        <p:spPr>
          <a:xfrm>
            <a:off x="6150850" y="5490375"/>
            <a:ext cx="990600" cy="2857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