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0" d="100"/>
          <a:sy n="50" d="100"/>
        </p:scale>
        <p:origin x="898" y="3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01-Sep-2025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1349" y="3225195"/>
            <a:ext cx="8610600" cy="2580640"/>
          </a:xfrm>
          <a:prstGeom prst="rect"/>
          <a:noFill/>
        </p:spPr>
        <p:txBody>
          <a:bodyPr anchor="t" bIns="45720" lIns="91440" rIns="91440" rtlCol="0" tIns="45720" wrap="square">
            <a:spAutoFit/>
          </a:bodyPr>
          <a:p>
            <a:r>
              <a:rPr b="1" dirty="0" sz="2400" lang="en-IN"/>
              <a:t>STUDENT NAME: BHAVITHRA.R</a:t>
            </a:r>
            <a:br>
              <a:rPr b="1" dirty="0" sz="2400" lang="en-IN"/>
            </a:br>
            <a:r>
              <a:rPr b="1" dirty="0" sz="2400" lang="en-IN"/>
              <a:t>REGISTER NO AND NMID: 2428B0216 / </a:t>
            </a:r>
            <a:r>
              <a:rPr altLang="zh-CN" b="1" dirty="0" sz="2400" lang="en-US"/>
              <a:t>A</a:t>
            </a:r>
            <a:r>
              <a:rPr altLang="zh-CN" b="1" dirty="0" sz="2400" lang="en-US"/>
              <a:t>S</a:t>
            </a:r>
            <a:r>
              <a:rPr altLang="zh-CN" b="1" dirty="0" sz="2400" lang="en-US"/>
              <a:t>B</a:t>
            </a:r>
            <a:r>
              <a:rPr altLang="zh-CN" b="1" dirty="0" sz="2400" lang="en-US"/>
              <a:t>R</a:t>
            </a:r>
            <a:r>
              <a:rPr altLang="zh-CN" b="1" dirty="0" sz="2400" lang="en-US"/>
              <a:t>U</a:t>
            </a:r>
            <a:r>
              <a:rPr b="1" dirty="0" sz="2400" lang="en-IN"/>
              <a:t>3</a:t>
            </a:r>
            <a:r>
              <a:rPr altLang="zh-CN" b="1" dirty="0" sz="2400" lang="en-US"/>
              <a:t>J</a:t>
            </a:r>
            <a:r>
              <a:rPr b="1" dirty="0" sz="2400" lang="en-IN"/>
              <a:t>2428</a:t>
            </a:r>
            <a:r>
              <a:rPr altLang="zh-CN" b="1" dirty="0" sz="2400" lang="en-US"/>
              <a:t>B</a:t>
            </a:r>
            <a:r>
              <a:rPr b="1" dirty="0" sz="2400" lang="en-IN"/>
              <a:t>0216</a:t>
            </a:r>
            <a:br>
              <a:rPr b="1" dirty="0" sz="2400" lang="en-IN"/>
            </a:br>
            <a:r>
              <a:rPr b="1" dirty="0" sz="2400" lang="en-IN"/>
              <a:t>DEPARTMENT: </a:t>
            </a:r>
            <a:r>
              <a:rPr b="1" dirty="0" sz="2400" lang="en-IN" err="1"/>
              <a:t>B.Sc</a:t>
            </a:r>
            <a:r>
              <a:rPr b="1" sz="2400" lang="en-IN"/>
              <a:t> C</a:t>
            </a:r>
            <a:r>
              <a:rPr altLang="zh-CN" b="1" sz="2400" lang="en-US"/>
              <a:t>O</a:t>
            </a:r>
            <a:r>
              <a:rPr altLang="zh-CN" b="1" sz="2400" lang="en-US"/>
              <a:t>M</a:t>
            </a:r>
            <a:r>
              <a:rPr altLang="zh-CN" b="1" sz="2400" lang="en-US"/>
              <a:t>P</a:t>
            </a:r>
            <a:r>
              <a:rPr altLang="zh-CN" b="1" sz="2400" lang="en-US"/>
              <a:t>U</a:t>
            </a:r>
            <a:r>
              <a:rPr altLang="zh-CN" b="1" sz="2400" lang="en-US"/>
              <a:t>T</a:t>
            </a:r>
            <a:r>
              <a:rPr altLang="zh-CN" b="1" sz="2400" lang="en-US"/>
              <a:t>E</a:t>
            </a:r>
            <a:r>
              <a:rPr altLang="zh-CN" b="1" sz="2400" lang="en-US"/>
              <a:t>R</a:t>
            </a:r>
            <a:r>
              <a:rPr altLang="zh-CN" b="1" sz="2400" lang="en-US"/>
              <a:t> </a:t>
            </a:r>
            <a:r>
              <a:rPr altLang="zh-CN" b="1" sz="2400" lang="en-US"/>
              <a:t>S</a:t>
            </a:r>
            <a:r>
              <a:rPr altLang="zh-CN" b="1" sz="2400" lang="en-US"/>
              <a:t>C</a:t>
            </a:r>
            <a:r>
              <a:rPr altLang="zh-CN" b="1" sz="2400" lang="en-US"/>
              <a:t>I</a:t>
            </a:r>
            <a:r>
              <a:rPr altLang="zh-CN" b="1" sz="2400" lang="en-US"/>
              <a:t>E</a:t>
            </a:r>
            <a:r>
              <a:rPr altLang="zh-CN" b="1" sz="2400" lang="en-US"/>
              <a:t>N</a:t>
            </a:r>
            <a:r>
              <a:rPr altLang="zh-CN" b="1" sz="2400" lang="en-US"/>
              <a:t>C</a:t>
            </a:r>
            <a:r>
              <a:rPr altLang="zh-CN" b="1" sz="2400" lang="en-US"/>
              <a:t>E</a:t>
            </a:r>
            <a:r>
              <a:rPr altLang="zh-CN" b="1" sz="2400" lang="en-US"/>
              <a:t> </a:t>
            </a:r>
            <a:r>
              <a:rPr altLang="zh-CN" b="1" dirty="0" sz="2400" lang="en-US"/>
              <a:t>W</a:t>
            </a:r>
            <a:r>
              <a:rPr altLang="zh-CN" b="1" dirty="0" sz="2400" lang="en-US"/>
              <a:t>I</a:t>
            </a:r>
            <a:r>
              <a:rPr altLang="zh-CN" b="1" dirty="0" sz="2400" lang="en-US"/>
              <a:t>T</a:t>
            </a:r>
            <a:r>
              <a:rPr altLang="zh-CN" b="1" dirty="0" sz="2400" lang="en-US"/>
              <a:t>H</a:t>
            </a:r>
            <a:r>
              <a:rPr altLang="zh-CN" b="1" dirty="0" sz="2400" lang="en-US"/>
              <a:t> </a:t>
            </a:r>
            <a:r>
              <a:rPr b="1" dirty="0" sz="2400" lang="en-IN"/>
              <a:t>D</a:t>
            </a:r>
            <a:r>
              <a:rPr altLang="zh-CN" b="1" dirty="0" sz="2400" lang="en-US"/>
              <a:t>A</a:t>
            </a:r>
            <a:r>
              <a:rPr altLang="zh-CN" b="1" dirty="0" sz="2400" lang="en-US"/>
              <a:t>T</a:t>
            </a:r>
            <a:r>
              <a:rPr altLang="zh-CN" b="1" dirty="0" sz="2400" lang="en-US"/>
              <a:t>A</a:t>
            </a:r>
            <a:r>
              <a:rPr altLang="zh-CN" b="1" dirty="0" sz="2400" lang="en-US"/>
              <a:t> </a:t>
            </a:r>
            <a:r>
              <a:rPr altLang="zh-CN" b="1" dirty="0" sz="2400" lang="en-US"/>
              <a:t>A</a:t>
            </a:r>
            <a:r>
              <a:rPr altLang="zh-CN" b="1" dirty="0" sz="2400" lang="en-US"/>
              <a:t>N</a:t>
            </a:r>
            <a:r>
              <a:rPr altLang="zh-CN" b="1" dirty="0" sz="2400" lang="en-US"/>
              <a:t>A</a:t>
            </a:r>
            <a:r>
              <a:rPr altLang="zh-CN" b="1" dirty="0" sz="2400" lang="en-US"/>
              <a:t>L</a:t>
            </a:r>
            <a:r>
              <a:rPr altLang="zh-CN" b="1" dirty="0" sz="2400" lang="en-US"/>
              <a:t>YTICS</a:t>
            </a:r>
            <a:endParaRPr b="1" dirty="0" sz="2400" lang="en-IN"/>
          </a:p>
          <a:p>
            <a:r>
              <a:rPr altLang="zh-CN" b="1" dirty="0" sz="2400" lang="en-US"/>
              <a:t>C</a:t>
            </a:r>
            <a:r>
              <a:rPr b="1" dirty="0" sz="2400" lang="en-IN"/>
              <a:t>OLLEGE</a:t>
            </a:r>
            <a:r>
              <a:rPr altLang="zh-CN" b="1" dirty="0" sz="2400" lang="en-US"/>
              <a:t>/</a:t>
            </a:r>
            <a:r>
              <a:rPr altLang="zh-CN" b="1" dirty="0" sz="2400" lang="en-US"/>
              <a:t>U</a:t>
            </a:r>
            <a:r>
              <a:rPr altLang="zh-CN" b="1" dirty="0" sz="2400" lang="en-US"/>
              <a:t>N</a:t>
            </a:r>
            <a:r>
              <a:rPr altLang="zh-CN" b="1" dirty="0" sz="2400" lang="en-US"/>
              <a:t>I</a:t>
            </a:r>
            <a:r>
              <a:rPr altLang="zh-CN" b="1" dirty="0" sz="2400" lang="en-US"/>
              <a:t>V</a:t>
            </a:r>
            <a:r>
              <a:rPr altLang="zh-CN" b="1" dirty="0" sz="2400" lang="en-US"/>
              <a:t>E</a:t>
            </a:r>
            <a:r>
              <a:rPr altLang="zh-CN" b="1" dirty="0" sz="2400" lang="en-US"/>
              <a:t>R</a:t>
            </a:r>
            <a:r>
              <a:rPr altLang="zh-CN" b="1" dirty="0" sz="2400" lang="en-US"/>
              <a:t>S</a:t>
            </a:r>
            <a:r>
              <a:rPr altLang="zh-CN" b="1" dirty="0" sz="2400" lang="en-US"/>
              <a:t>I</a:t>
            </a:r>
            <a:r>
              <a:rPr altLang="zh-CN" b="1" dirty="0" sz="2400" lang="en-US"/>
              <a:t>T</a:t>
            </a:r>
            <a:r>
              <a:rPr altLang="zh-CN" b="1" dirty="0" sz="2400" lang="en-US"/>
              <a:t>Y</a:t>
            </a:r>
            <a:r>
              <a:rPr altLang="zh-CN" b="1" dirty="0" sz="2400" lang="en-US"/>
              <a:t>:</a:t>
            </a:r>
            <a:r>
              <a:rPr altLang="zh-CN" b="1" dirty="0" sz="2400" lang="en-US"/>
              <a:t>T</a:t>
            </a:r>
            <a:r>
              <a:rPr altLang="zh-CN" b="1" dirty="0" sz="2400" lang="en-US"/>
              <a:t>I</a:t>
            </a:r>
            <a:r>
              <a:rPr altLang="zh-CN" b="1" dirty="0" sz="2400" lang="en-US"/>
              <a:t>R</a:t>
            </a:r>
            <a:r>
              <a:rPr altLang="zh-CN" b="1" dirty="0" sz="2400" lang="en-US"/>
              <a:t>U</a:t>
            </a:r>
            <a:r>
              <a:rPr altLang="zh-CN" b="1" dirty="0" sz="2400" lang="en-US"/>
              <a:t>P</a:t>
            </a:r>
            <a:r>
              <a:rPr altLang="zh-CN" b="1" dirty="0" sz="2400" lang="en-US"/>
              <a:t>P</a:t>
            </a:r>
            <a:r>
              <a:rPr altLang="zh-CN" b="1" dirty="0" sz="2400" lang="en-US"/>
              <a:t>U</a:t>
            </a:r>
            <a:r>
              <a:rPr altLang="zh-CN" b="1" dirty="0" sz="2400" lang="en-US"/>
              <a:t>R</a:t>
            </a:r>
            <a:r>
              <a:rPr b="1" dirty="0" sz="2400" lang="en-US"/>
              <a:t>  </a:t>
            </a:r>
            <a:r>
              <a:rPr altLang="zh-CN" b="1" dirty="0" sz="2400" lang="en-US"/>
              <a:t>K</a:t>
            </a:r>
            <a:r>
              <a:rPr altLang="zh-CN" b="1" dirty="0" sz="2400" lang="en-US"/>
              <a:t>U</a:t>
            </a:r>
            <a:r>
              <a:rPr altLang="zh-CN" b="1" dirty="0" sz="2400" lang="en-US"/>
              <a:t>M</a:t>
            </a:r>
            <a:r>
              <a:rPr altLang="zh-CN" b="1" dirty="0" sz="2400" lang="en-US"/>
              <a:t>A</a:t>
            </a:r>
            <a:r>
              <a:rPr altLang="zh-CN" b="1" dirty="0" sz="2400" lang="en-US"/>
              <a:t>R</a:t>
            </a:r>
            <a:r>
              <a:rPr altLang="zh-CN" b="1" dirty="0" sz="2400" lang="en-US"/>
              <a:t>A</a:t>
            </a:r>
            <a:r>
              <a:rPr altLang="zh-CN" b="1" dirty="0" sz="2400" lang="en-US"/>
              <a:t>N</a:t>
            </a:r>
            <a:r>
              <a:rPr altLang="zh-CN" b="1" dirty="0" sz="2400" lang="en-US"/>
              <a:t> </a:t>
            </a:r>
            <a:r>
              <a:rPr altLang="zh-CN" b="1" dirty="0" sz="2400" lang="en-US"/>
              <a:t>C</a:t>
            </a:r>
            <a:r>
              <a:rPr altLang="zh-CN" b="1" dirty="0" sz="2400" lang="en-US"/>
              <a:t>O</a:t>
            </a:r>
            <a:r>
              <a:rPr altLang="zh-CN" b="1" dirty="0" sz="2400" lang="en-US"/>
              <a:t>L</a:t>
            </a:r>
            <a:r>
              <a:rPr altLang="zh-CN" b="1" dirty="0" sz="2400" lang="en-US"/>
              <a:t>L</a:t>
            </a:r>
            <a:r>
              <a:rPr altLang="zh-CN" b="1" dirty="0" sz="2400" lang="en-US"/>
              <a:t>E</a:t>
            </a:r>
            <a:r>
              <a:rPr altLang="zh-CN" b="1" dirty="0" sz="2400" lang="en-US"/>
              <a:t>G</a:t>
            </a:r>
            <a:r>
              <a:rPr altLang="zh-CN" b="1" dirty="0" sz="2400" lang="en-US"/>
              <a:t>E</a:t>
            </a:r>
            <a:r>
              <a:rPr altLang="zh-CN" b="1" dirty="0" sz="2400" lang="en-US"/>
              <a:t> </a:t>
            </a:r>
            <a:r>
              <a:rPr altLang="zh-CN" b="1" dirty="0" sz="2400" lang="en-US"/>
              <a:t>F</a:t>
            </a:r>
            <a:r>
              <a:rPr altLang="zh-CN" b="1" dirty="0" sz="2400" lang="en-US"/>
              <a:t>O</a:t>
            </a:r>
            <a:r>
              <a:rPr altLang="zh-CN" b="1" dirty="0" sz="2400" lang="en-US"/>
              <a:t>R</a:t>
            </a:r>
            <a:r>
              <a:rPr altLang="zh-CN" b="1" dirty="0" sz="2400" lang="en-US"/>
              <a:t> </a:t>
            </a:r>
            <a:r>
              <a:rPr altLang="zh-CN" b="1" dirty="0" sz="2400" lang="en-US"/>
              <a:t>W</a:t>
            </a:r>
            <a:r>
              <a:rPr altLang="zh-CN" b="1" dirty="0" sz="2400" lang="en-US"/>
              <a:t>O</a:t>
            </a:r>
            <a:r>
              <a:rPr altLang="zh-CN" b="1" dirty="0" sz="2400" lang="en-US"/>
              <a:t>M</a:t>
            </a:r>
            <a:r>
              <a:rPr altLang="zh-CN" b="1" dirty="0" sz="2400" lang="en-US"/>
              <a:t>E</a:t>
            </a:r>
            <a:r>
              <a:rPr altLang="zh-CN" b="1" dirty="0" sz="2400" lang="en-US"/>
              <a:t>N</a:t>
            </a:r>
            <a:r>
              <a:rPr altLang="zh-CN" b="1" dirty="0" sz="2400" lang="en-US"/>
              <a:t> </a:t>
            </a:r>
            <a:r>
              <a:rPr altLang="zh-CN" b="1" dirty="0" sz="2400" lang="en-US"/>
              <a:t>/</a:t>
            </a:r>
            <a:r>
              <a:rPr altLang="zh-CN" b="1" dirty="0" sz="2400" lang="en-US"/>
              <a:t>B</a:t>
            </a:r>
            <a:r>
              <a:rPr altLang="zh-CN" b="1" dirty="0" sz="2400" lang="en-US"/>
              <a:t>H</a:t>
            </a:r>
            <a:r>
              <a:rPr altLang="zh-CN" b="1" dirty="0" sz="2400" lang="en-US"/>
              <a:t>A</a:t>
            </a:r>
            <a:r>
              <a:rPr altLang="zh-CN" b="1" dirty="0" sz="2400" lang="en-US"/>
              <a:t>R</a:t>
            </a:r>
            <a:r>
              <a:rPr altLang="zh-CN" b="1" dirty="0" sz="2400" lang="en-US"/>
              <a:t>A</a:t>
            </a:r>
            <a:r>
              <a:rPr altLang="zh-CN" b="1" dirty="0" sz="2400" lang="en-US"/>
              <a:t>T</a:t>
            </a:r>
            <a:r>
              <a:rPr altLang="zh-CN" b="1" dirty="0" sz="2400" lang="en-US"/>
              <a:t>H</a:t>
            </a:r>
            <a:r>
              <a:rPr altLang="zh-CN" b="1" dirty="0" sz="2400" lang="en-US"/>
              <a:t>I</a:t>
            </a:r>
            <a:r>
              <a:rPr altLang="zh-CN" b="1" dirty="0" sz="2400" lang="en-US"/>
              <a:t>Y</a:t>
            </a:r>
            <a:r>
              <a:rPr altLang="zh-CN" b="1" dirty="0" sz="2400" lang="en-US"/>
              <a:t>A</a:t>
            </a:r>
            <a:r>
              <a:rPr altLang="zh-CN" b="1" dirty="0" sz="2400" lang="en-US"/>
              <a:t>R</a:t>
            </a:r>
            <a:r>
              <a:rPr altLang="zh-CN" b="1" dirty="0" sz="2400" lang="en-US"/>
              <a:t> </a:t>
            </a:r>
            <a:r>
              <a:rPr altLang="zh-CN" b="1" dirty="0" sz="2400" lang="en-US"/>
              <a:t>U</a:t>
            </a:r>
            <a:r>
              <a:rPr altLang="zh-CN" b="1" dirty="0" sz="2400" lang="en-US"/>
              <a:t>N</a:t>
            </a:r>
            <a:r>
              <a:rPr altLang="zh-CN" b="1" dirty="0" sz="2400" lang="en-US"/>
              <a:t>I</a:t>
            </a:r>
            <a:r>
              <a:rPr altLang="zh-CN" b="1" dirty="0" sz="2400" lang="en-US"/>
              <a:t>V</a:t>
            </a:r>
            <a:r>
              <a:rPr altLang="zh-CN" b="1" dirty="0" sz="2400" lang="en-US"/>
              <a:t>E</a:t>
            </a:r>
            <a:r>
              <a:rPr altLang="zh-CN" b="1" dirty="0" sz="2400" lang="en-US"/>
              <a:t>R</a:t>
            </a:r>
            <a:r>
              <a:rPr altLang="zh-CN" b="1" dirty="0" sz="2400" lang="en-US"/>
              <a:t>SIT</a:t>
            </a:r>
            <a:r>
              <a:rPr altLang="zh-CN" b="1" dirty="0" sz="2400" lang="en-US"/>
              <a:t>Y</a:t>
            </a:r>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5" name="object 3"/>
          <p:cNvSpPr/>
          <p:nvPr/>
        </p:nvSpPr>
        <p:spPr>
          <a:xfrm>
            <a:off x="9964131" y="4629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1"/>
          <p:cNvSpPr txBox="1"/>
          <p:nvPr/>
        </p:nvSpPr>
        <p:spPr>
          <a:xfrm>
            <a:off x="1258249" y="982341"/>
            <a:ext cx="6365731" cy="3202940"/>
          </a:xfrm>
          <a:prstGeom prst="rect"/>
          <a:noFill/>
        </p:spPr>
        <p:txBody>
          <a:bodyPr rtlCol="0" wrap="square">
            <a:spAutoFit/>
          </a:bodyPr>
          <a:p>
            <a:r>
              <a:rPr dirty="0" sz="2400" lang="en-US"/>
              <a:t>The Radio List is designed with a clean interface.</a:t>
            </a:r>
          </a:p>
          <a:p>
            <a:r>
              <a:rPr dirty="0" sz="2400" lang="en-US"/>
              <a:t>It includes:</a:t>
            </a:r>
          </a:p>
          <a:p>
            <a:r>
              <a:rPr dirty="0" sz="2400" lang="en-US"/>
              <a:t>• A title header</a:t>
            </a:r>
          </a:p>
          <a:p>
            <a:r>
              <a:rPr dirty="0" sz="2400" lang="en-US"/>
              <a:t>• A list of radio button options</a:t>
            </a:r>
          </a:p>
          <a:p>
            <a:r>
              <a:rPr dirty="0" sz="2400" lang="en-US"/>
              <a:t>• A submit button</a:t>
            </a:r>
          </a:p>
          <a:p>
            <a:r>
              <a:rPr dirty="0" sz="2400" lang="en-US"/>
              <a:t>The layout ensures clarity and responsiveness.</a:t>
            </a:r>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Title 1"/>
          <p:cNvSpPr>
            <a:spLocks noGrp="1"/>
          </p:cNvSpPr>
          <p:nvPr>
            <p:ph type="title"/>
          </p:nvPr>
        </p:nvSpPr>
        <p:spPr>
          <a:xfrm>
            <a:off x="755332" y="385444"/>
            <a:ext cx="10681335" cy="1244601"/>
          </a:xfrm>
        </p:spPr>
        <p:txBody>
          <a:bodyPr/>
          <a:p>
            <a:r>
              <a:rPr dirty="0" sz="4250" lang="en-US">
                <a:solidFill>
                  <a:srgbClr val="0D0D0D"/>
                </a:solidFill>
                <a:latin typeface="Times New Roman" panose="02020603050405020304" pitchFamily="18" charset="0"/>
                <a:cs typeface="Times New Roman" panose="02020603050405020304" pitchFamily="18" charset="0"/>
              </a:rPr>
              <a:t>Results</a:t>
            </a:r>
            <a:r>
              <a:rPr b="0" dirty="0" sz="4250" lang="en-US">
                <a:solidFill>
                  <a:srgbClr val="0D0D0D"/>
                </a:solidFill>
                <a:latin typeface="Times New Roman" panose="02020603050405020304" pitchFamily="18" charset="0"/>
                <a:cs typeface="Times New Roman" panose="02020603050405020304" pitchFamily="18" charset="0"/>
              </a:rPr>
              <a:t> </a:t>
            </a:r>
            <a:r>
              <a:rPr dirty="0" sz="4250" lang="en-US">
                <a:solidFill>
                  <a:srgbClr val="0D0D0D"/>
                </a:solidFill>
                <a:latin typeface="Times New Roman" panose="02020603050405020304" pitchFamily="18" charset="0"/>
                <a:cs typeface="Times New Roman" panose="02020603050405020304" pitchFamily="18" charset="0"/>
              </a:rPr>
              <a:t>and</a:t>
            </a:r>
            <a:r>
              <a:rPr b="0" dirty="0" sz="4250" lang="en-US">
                <a:solidFill>
                  <a:srgbClr val="0D0D0D"/>
                </a:solidFill>
                <a:latin typeface="Times New Roman" panose="02020603050405020304" pitchFamily="18" charset="0"/>
                <a:cs typeface="Times New Roman" panose="02020603050405020304" pitchFamily="18" charset="0"/>
              </a:rPr>
              <a:t> </a:t>
            </a:r>
            <a:r>
              <a:rPr dirty="0" sz="4250" lang="en-US">
                <a:solidFill>
                  <a:srgbClr val="0D0D0D"/>
                </a:solidFill>
                <a:latin typeface="Times New Roman" panose="02020603050405020304" pitchFamily="18" charset="0"/>
                <a:cs typeface="Times New Roman" panose="02020603050405020304" pitchFamily="18" charset="0"/>
              </a:rPr>
              <a:t>Screenshots</a:t>
            </a:r>
            <a:br>
              <a:rPr b="0" dirty="0" sz="4250" lang="en-US">
                <a:solidFill>
                  <a:srgbClr val="0D0D0D"/>
                </a:solidFill>
                <a:latin typeface="Times New Roman" panose="02020603050405020304" pitchFamily="18" charset="0"/>
                <a:cs typeface="Times New Roman" panose="02020603050405020304" pitchFamily="18" charset="0"/>
              </a:rPr>
            </a:br>
            <a:endParaRPr dirty="0" sz="4250" lang="en-IN"/>
          </a:p>
        </p:txBody>
      </p:sp>
      <p:pic>
        <p:nvPicPr>
          <p:cNvPr id="2097166" name="Picture 3"/>
          <p:cNvPicPr>
            <a:picLocks noChangeAspect="1"/>
          </p:cNvPicPr>
          <p:nvPr/>
        </p:nvPicPr>
        <p:blipFill>
          <a:blip xmlns:r="http://schemas.openxmlformats.org/officeDocument/2006/relationships" r:embed="rId1"/>
          <a:stretch>
            <a:fillRect/>
          </a:stretch>
        </p:blipFill>
        <p:spPr>
          <a:xfrm>
            <a:off x="2799204" y="1432874"/>
            <a:ext cx="3541229" cy="47369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Title 1"/>
          <p:cNvSpPr>
            <a:spLocks noGrp="1"/>
          </p:cNvSpPr>
          <p:nvPr>
            <p:ph type="title"/>
          </p:nvPr>
        </p:nvSpPr>
        <p:spPr>
          <a:xfrm>
            <a:off x="755332" y="385444"/>
            <a:ext cx="10681335" cy="1447800"/>
          </a:xfrm>
        </p:spPr>
        <p:txBody>
          <a:bodyPr/>
          <a:p>
            <a:r>
              <a:rPr dirty="0" sz="4250" lang="en-US">
                <a:solidFill>
                  <a:srgbClr val="0D0D0D"/>
                </a:solidFill>
                <a:latin typeface="Times New Roman" panose="02020603050405020304" pitchFamily="18" charset="0"/>
                <a:cs typeface="Times New Roman" panose="02020603050405020304" pitchFamily="18" charset="0"/>
              </a:rPr>
              <a:t>Conclusion</a:t>
            </a:r>
            <a:br>
              <a:rPr b="0" dirty="0" lang="en-US">
                <a:solidFill>
                  <a:srgbClr val="0D0D0D"/>
                </a:solidFill>
                <a:latin typeface="Times New Roman" panose="02020603050405020304" pitchFamily="18" charset="0"/>
                <a:cs typeface="Times New Roman" panose="02020603050405020304" pitchFamily="18" charset="0"/>
              </a:rPr>
            </a:br>
            <a:endParaRPr dirty="0" lang="en-IN"/>
          </a:p>
        </p:txBody>
      </p:sp>
      <p:sp>
        <p:nvSpPr>
          <p:cNvPr id="1048679" name="TextBox 3"/>
          <p:cNvSpPr txBox="1"/>
          <p:nvPr/>
        </p:nvSpPr>
        <p:spPr>
          <a:xfrm>
            <a:off x="886120" y="1342849"/>
            <a:ext cx="8606671" cy="3025140"/>
          </a:xfrm>
          <a:prstGeom prst="rect"/>
          <a:noFill/>
        </p:spPr>
        <p:txBody>
          <a:bodyPr wrap="square">
            <a:spAutoFit/>
          </a:bodyPr>
          <a:p>
            <a:r>
              <a:rPr dirty="0" sz="2800" lang="en-IN"/>
              <a:t>      Radiology is the summary section of a radiology report where the radiologist interprets the findings and provides the most important diagnostic insights. It is the key part for clinicians because it concisely answers the clinical question, highlights significant abnormalities, and may suggest further tests or follow-up if needed.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1740910" y="2061366"/>
            <a:ext cx="9386453" cy="479709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zh-CN" b="1" dirty="0" sz="4800" lang="en-US">
                <a:latin typeface="Times New Roman" panose="02020603050405020304" pitchFamily="18" charset="0"/>
                <a:cs typeface="Times New Roman" panose="02020603050405020304" pitchFamily="18" charset="0"/>
              </a:rPr>
              <a:t>RADIOLOGY</a:t>
            </a:r>
            <a:r>
              <a:rPr altLang="zh-CN" b="1" dirty="0" sz="4800" lang="en-US">
                <a:latin typeface="Times New Roman" panose="02020603050405020304" pitchFamily="18" charset="0"/>
                <a:cs typeface="Times New Roman" panose="02020603050405020304" pitchFamily="18" charset="0"/>
              </a:rPr>
              <a:t>-</a:t>
            </a:r>
            <a:r>
              <a:rPr altLang="zh-CN" b="1" dirty="0" sz="4800" lang="en-US">
                <a:latin typeface="Times New Roman" panose="02020603050405020304" pitchFamily="18" charset="0"/>
                <a:cs typeface="Times New Roman" panose="02020603050405020304" pitchFamily="18" charset="0"/>
              </a:rPr>
              <a:t>P</a:t>
            </a:r>
            <a:r>
              <a:rPr altLang="zh-CN" b="1" dirty="0" sz="4800" lang="en-US">
                <a:latin typeface="Times New Roman" panose="02020603050405020304" pitchFamily="18" charset="0"/>
                <a:cs typeface="Times New Roman" panose="02020603050405020304" pitchFamily="18" charset="0"/>
              </a:rPr>
              <a:t>O</a:t>
            </a:r>
            <a:r>
              <a:rPr altLang="zh-CN" b="1" dirty="0" sz="4800" lang="en-US">
                <a:latin typeface="Times New Roman" panose="02020603050405020304" pitchFamily="18" charset="0"/>
                <a:cs typeface="Times New Roman" panose="02020603050405020304" pitchFamily="18" charset="0"/>
              </a:rPr>
              <a:t>R</a:t>
            </a:r>
            <a:r>
              <a:rPr altLang="zh-CN" b="1" dirty="0" sz="4800" lang="en-US">
                <a:latin typeface="Times New Roman" panose="02020603050405020304" pitchFamily="18" charset="0"/>
                <a:cs typeface="Times New Roman" panose="02020603050405020304" pitchFamily="18" charset="0"/>
              </a:rPr>
              <a:t>T</a:t>
            </a:r>
            <a:r>
              <a:rPr altLang="zh-CN" b="1" dirty="0" sz="4800" lang="en-US">
                <a:latin typeface="Times New Roman" panose="02020603050405020304" pitchFamily="18" charset="0"/>
                <a:cs typeface="Times New Roman" panose="02020603050405020304" pitchFamily="18" charset="0"/>
              </a:rPr>
              <a:t>F</a:t>
            </a:r>
            <a:r>
              <a:rPr altLang="zh-CN" b="1" dirty="0" sz="4800" lang="en-US">
                <a:latin typeface="Times New Roman" panose="02020603050405020304" pitchFamily="18" charset="0"/>
                <a:cs typeface="Times New Roman" panose="02020603050405020304" pitchFamily="18" charset="0"/>
              </a:rPr>
              <a:t>O</a:t>
            </a:r>
            <a:r>
              <a:rPr altLang="zh-CN" b="1" dirty="0" sz="4800" lang="en-US">
                <a:latin typeface="Times New Roman" panose="02020603050405020304" pitchFamily="18" charset="0"/>
                <a:cs typeface="Times New Roman" panose="02020603050405020304" pitchFamily="18" charset="0"/>
              </a:rPr>
              <a:t>L</a:t>
            </a:r>
            <a:r>
              <a:rPr altLang="zh-CN" b="1" dirty="0" sz="4800" lang="en-US">
                <a:latin typeface="Times New Roman" panose="02020603050405020304" pitchFamily="18" charset="0"/>
                <a:cs typeface="Times New Roman" panose="02020603050405020304" pitchFamily="18" charset="0"/>
              </a:rPr>
              <a:t>I</a:t>
            </a:r>
            <a:r>
              <a:rPr altLang="zh-CN" b="1" dirty="0" sz="4800" lang="en-US">
                <a:latin typeface="Times New Roman" panose="02020603050405020304" pitchFamily="18" charset="0"/>
                <a:cs typeface="Times New Roman" panose="02020603050405020304" pitchFamily="18" charset="0"/>
              </a:rPr>
              <a:t>O</a:t>
            </a:r>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92112" y="1017270"/>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indent="0" marL="0">
              <a:lnSpc>
                <a:spcPct val="100000"/>
              </a:lnSpc>
              <a:spcBef>
                <a:spcPts val="105"/>
              </a:spcBef>
              <a:buNone/>
            </a:pPr>
            <a:r>
              <a:rPr altLang="zh-CN" dirty="0" sz="4000" lang="en-US" spc="25"/>
              <a:t>A</a:t>
            </a:r>
            <a:r>
              <a:rPr altLang="zh-CN" dirty="0" sz="4000" lang="en-US" spc="25"/>
              <a:t>G</a:t>
            </a:r>
            <a:r>
              <a:rPr altLang="zh-CN" dirty="0" sz="4000" lang="en-US" spc="25"/>
              <a:t>E</a:t>
            </a:r>
            <a:r>
              <a:rPr altLang="zh-CN" dirty="0" sz="4000" lang="en-US" spc="25"/>
              <a:t>N</a:t>
            </a:r>
            <a:r>
              <a:rPr altLang="zh-CN" dirty="0" sz="4000" lang="en-US" spc="25"/>
              <a:t>D</a:t>
            </a:r>
            <a:r>
              <a:rPr altLang="zh-CN" dirty="0" sz="4000" lang="en-US" spc="25"/>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altLang="zh-CN" dirty="0" sz="4250" lang="en-US" spc="20"/>
              <a:t>M</a:t>
            </a:r>
            <a:r>
              <a:rPr altLang="zh-CN" dirty="0" sz="4250" lang="en-US" spc="20"/>
              <a:t> </a:t>
            </a:r>
            <a:r>
              <a:rPr altLang="zh-CN" dirty="0" sz="4250" lang="en-US" spc="10"/>
              <a:t>STATEMEN</a:t>
            </a:r>
            <a:r>
              <a:rPr altLang="zh-CN" dirty="0" sz="4250" lang="en-US" spc="10"/>
              <a:t>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676275" y="2059861"/>
            <a:ext cx="7706612" cy="3863340"/>
          </a:xfrm>
          <a:prstGeom prst="rect"/>
          <a:noFill/>
        </p:spPr>
        <p:txBody>
          <a:bodyPr rtlCol="0" wrap="square">
            <a:spAutoFit/>
          </a:bodyPr>
          <a:p>
            <a:r>
              <a:rPr dirty="0" sz="2800" lang="en-US"/>
              <a:t>Users often face difficulty selecting a single option among multiple choices in applications.</a:t>
            </a:r>
            <a:br>
              <a:rPr dirty="0" sz="2800" lang="en-US"/>
            </a:br>
            <a:br>
              <a:rPr dirty="0" sz="2800" lang="en-US"/>
            </a:br>
            <a:r>
              <a:rPr dirty="0" sz="2800" lang="en-US"/>
              <a:t>Without a clear interface, this leads to confusion and poor user experience.</a:t>
            </a:r>
            <a:br>
              <a:rPr dirty="0" sz="2800" lang="en-US"/>
            </a:br>
            <a:br>
              <a:rPr dirty="0" sz="2800" lang="en-US"/>
            </a:br>
            <a:r>
              <a:rPr dirty="0" sz="2800" lang="en-US"/>
              <a:t>A Radio List provides a simple, efficient solution for single-option selection.</a:t>
            </a:r>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br>
              <a:rPr altLang="zh-CN" dirty="0" sz="4250" lang="en-US" spc="5"/>
            </a:br>
            <a:r>
              <a:rPr altLang="zh-CN" dirty="0" sz="4250" lang="en-US" spc="-20"/>
              <a:t>OVERVIE</a:t>
            </a:r>
            <a:r>
              <a:rPr altLang="zh-CN" dirty="0" sz="4250" lang="en-US" spc="-20"/>
              <a:t>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600709" y="2019300"/>
            <a:ext cx="13177599" cy="954107"/>
          </a:xfrm>
          <a:prstGeom prst="rect"/>
          <a:noFill/>
        </p:spPr>
        <p:txBody>
          <a:bodyPr rtlCol="0" wrap="square">
            <a:spAutoFit/>
          </a:bodyPr>
          <a:p>
            <a:r>
              <a:rPr dirty="0" sz="2800" lang="en-US"/>
              <a:t>Enhancing Radiology Services through Clinical and </a:t>
            </a:r>
            <a:br>
              <a:rPr dirty="0" sz="2800" lang="en-US"/>
            </a:br>
            <a:r>
              <a:rPr dirty="0" sz="2800" lang="en-US"/>
              <a:t>Technological Integration</a:t>
            </a:r>
            <a:endParaRPr dirty="0" sz="28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7346525" y="56794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885018" y="1873503"/>
            <a:ext cx="8697131" cy="3647440"/>
          </a:xfrm>
          <a:prstGeom prst="rect"/>
          <a:noFill/>
        </p:spPr>
        <p:txBody>
          <a:bodyPr rtlCol="0" wrap="square">
            <a:spAutoFit/>
          </a:bodyPr>
          <a:p>
            <a:r>
              <a:rPr b="1" dirty="0" sz="2400" lang="en-US"/>
              <a:t>Patient Care:</a:t>
            </a:r>
            <a:br>
              <a:rPr dirty="0" sz="2400" lang="en-US"/>
            </a:br>
            <a:r>
              <a:rPr dirty="0" sz="2400" lang="en-US"/>
              <a:t>  This project aims to improve patient care by optimizing radiology services, ensuring timely and precise diagnosis. </a:t>
            </a:r>
            <a:br>
              <a:rPr dirty="0" sz="2400" lang="en-US"/>
            </a:br>
            <a:r>
              <a:rPr b="1" dirty="0" sz="2400" lang="en-US"/>
              <a:t>Diagnosis:</a:t>
            </a:r>
            <a:br>
              <a:rPr dirty="0" sz="2400" lang="en-US"/>
            </a:br>
            <a:r>
              <a:rPr dirty="0" sz="2400" lang="en-US"/>
              <a:t>  The project targets improving the accuracy and speed of diagnostic imaging interpretation. </a:t>
            </a:r>
            <a:br>
              <a:rPr dirty="0" sz="2400" lang="en-US"/>
            </a:br>
            <a:r>
              <a:rPr b="1" dirty="0" sz="2400" lang="en-US"/>
              <a:t>Clinical Projects:</a:t>
            </a:r>
            <a:br>
              <a:rPr dirty="0" sz="2400" lang="en-US"/>
            </a:br>
            <a:r>
              <a:rPr dirty="0" sz="2400" lang="en-US"/>
              <a:t>  Clinical initiatives in the project include the development and validation of new imaging protocols and interventional procedures  under radiologist</a:t>
            </a:r>
            <a:endParaRPr dirty="0" sz="28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8871" y="2281555"/>
            <a:ext cx="7586951" cy="2034540"/>
          </a:xfrm>
          <a:prstGeom prst="rect"/>
          <a:noFill/>
        </p:spPr>
        <p:txBody>
          <a:bodyPr rtlCol="0" wrap="square">
            <a:spAutoFit/>
          </a:bodyPr>
          <a:p>
            <a:r>
              <a:rPr dirty="0" sz="2800" lang="en-IN"/>
              <a:t>• Programming Languages: HTML, CSS, </a:t>
            </a:r>
            <a:br>
              <a:rPr dirty="0" sz="2800" lang="en-IN"/>
            </a:br>
            <a:r>
              <a:rPr dirty="0" sz="2800" lang="en-IN"/>
              <a:t>   JavaScript / Python (</a:t>
            </a:r>
            <a:r>
              <a:rPr dirty="0" sz="2800" lang="en-IN" err="1"/>
              <a:t>Tkinter</a:t>
            </a:r>
            <a:r>
              <a:rPr dirty="0" sz="2800" lang="en-IN"/>
              <a:t>)</a:t>
            </a:r>
          </a:p>
          <a:p>
            <a:r>
              <a:rPr dirty="0" sz="2800" lang="en-IN"/>
              <a:t>• IDE: VS Code / </a:t>
            </a:r>
            <a:r>
              <a:rPr dirty="0" sz="2800" lang="en-IN" err="1"/>
              <a:t>Jupyter</a:t>
            </a:r>
            <a:r>
              <a:rPr dirty="0" sz="2800" lang="en-IN"/>
              <a:t> Notebook</a:t>
            </a:r>
          </a:p>
          <a:p>
            <a:r>
              <a:rPr dirty="0" sz="2800" lang="en-IN"/>
              <a:t>• Version Control: GitHub</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1447800"/>
          </a:xfrm>
        </p:spPr>
        <p:txBody>
          <a:bodyPr/>
          <a:p>
            <a:r>
              <a:rPr dirty="0" sz="4250" lang="en-US">
                <a:solidFill>
                  <a:srgbClr val="0D0D0D"/>
                </a:solidFill>
                <a:latin typeface="Times New Roman" panose="02020603050405020304" pitchFamily="18" charset="0"/>
                <a:cs typeface="Times New Roman" panose="02020603050405020304" pitchFamily="18" charset="0"/>
              </a:rPr>
              <a:t>Tools and Technologies</a:t>
            </a:r>
            <a:br>
              <a:rPr b="0" dirty="0" lang="en-US">
                <a:solidFill>
                  <a:srgbClr val="0D0D0D"/>
                </a:solidFill>
                <a:latin typeface="Times New Roman" panose="02020603050405020304" pitchFamily="18" charset="0"/>
                <a:cs typeface="Times New Roman" panose="02020603050405020304" pitchFamily="18" charset="0"/>
              </a:rPr>
            </a:br>
            <a:endParaRPr dirty="0" lang="en-IN"/>
          </a:p>
        </p:txBody>
      </p:sp>
      <p:sp>
        <p:nvSpPr>
          <p:cNvPr id="1048669" name="TextBox 5"/>
          <p:cNvSpPr txBox="1"/>
          <p:nvPr/>
        </p:nvSpPr>
        <p:spPr>
          <a:xfrm>
            <a:off x="755332" y="1228397"/>
            <a:ext cx="8822301" cy="4701540"/>
          </a:xfrm>
          <a:prstGeom prst="rect"/>
          <a:noFill/>
        </p:spPr>
        <p:txBody>
          <a:bodyPr wrap="square">
            <a:spAutoFit/>
          </a:bodyPr>
          <a:p>
            <a:r>
              <a:rPr b="1" dirty="0" sz="2800" lang="en-IN"/>
              <a:t>X-ray Radiography: </a:t>
            </a:r>
            <a:br>
              <a:rPr dirty="0" sz="2800" lang="en-IN"/>
            </a:br>
            <a:r>
              <a:rPr dirty="0" sz="2800" lang="en-IN"/>
              <a:t>    It is quick and widely used for fractures, infections, and chest </a:t>
            </a:r>
            <a:br>
              <a:rPr dirty="0" sz="2800" lang="en-IN"/>
            </a:br>
            <a:r>
              <a:rPr b="1" dirty="0" sz="2800" lang="en-IN"/>
              <a:t>Examinations Computed Tomography (CT): </a:t>
            </a:r>
            <a:br>
              <a:rPr dirty="0" sz="2800" lang="en-IN"/>
            </a:br>
            <a:r>
              <a:rPr dirty="0" sz="2800" lang="en-IN"/>
              <a:t>    It is used for trauma, tumour detection, vascular and soft tissue assessment, and guiding biopsies.</a:t>
            </a:r>
            <a:br>
              <a:rPr dirty="0" sz="2800" lang="en-IN"/>
            </a:br>
            <a:r>
              <a:rPr b="1" dirty="0" sz="2800" lang="en-IN"/>
              <a:t>Magnetic Resonance Imaging (MRI):</a:t>
            </a:r>
            <a:br>
              <a:rPr dirty="0" sz="2800" lang="en-IN"/>
            </a:br>
            <a:r>
              <a:rPr dirty="0" sz="2800" lang="en-IN"/>
              <a:t>    Utilizes magnetic fields and radio waves to produce detailed images of soft tissues, brain, spinal cord, and joints without radiation exposure and more.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Title 1"/>
          <p:cNvSpPr>
            <a:spLocks noGrp="1"/>
          </p:cNvSpPr>
          <p:nvPr>
            <p:ph type="title"/>
          </p:nvPr>
        </p:nvSpPr>
        <p:spPr>
          <a:xfrm>
            <a:off x="755332" y="385444"/>
            <a:ext cx="10681335" cy="1244601"/>
          </a:xfrm>
        </p:spPr>
        <p:txBody>
          <a:bodyPr/>
          <a:p>
            <a:r>
              <a:rPr dirty="0" sz="4250" lang="en-US">
                <a:solidFill>
                  <a:srgbClr val="0D0D0D"/>
                </a:solidFill>
                <a:latin typeface="Times New Roman" panose="02020603050405020304" pitchFamily="18" charset="0"/>
                <a:cs typeface="Times New Roman" panose="02020603050405020304" pitchFamily="18" charset="0"/>
              </a:rPr>
              <a:t>Portfolio design and Layout</a:t>
            </a:r>
            <a:br>
              <a:rPr dirty="0" sz="4250" lang="en-US">
                <a:solidFill>
                  <a:srgbClr val="0D0D0D"/>
                </a:solidFill>
                <a:latin typeface="Times New Roman" panose="02020603050405020304" pitchFamily="18" charset="0"/>
                <a:cs typeface="Times New Roman" panose="02020603050405020304" pitchFamily="18" charset="0"/>
              </a:rPr>
            </a:br>
            <a:endParaRPr dirty="0" sz="4250" lang="en-IN"/>
          </a:p>
        </p:txBody>
      </p:sp>
      <p:sp>
        <p:nvSpPr>
          <p:cNvPr id="1048671" name="TextBox 2"/>
          <p:cNvSpPr txBox="1"/>
          <p:nvPr/>
        </p:nvSpPr>
        <p:spPr>
          <a:xfrm>
            <a:off x="755332" y="1385739"/>
            <a:ext cx="10373336" cy="3444240"/>
          </a:xfrm>
          <a:prstGeom prst="rect"/>
          <a:noFill/>
        </p:spPr>
        <p:txBody>
          <a:bodyPr rtlCol="0" wrap="square">
            <a:spAutoFit/>
          </a:bodyPr>
          <a:p>
            <a:r>
              <a:rPr b="1" dirty="0" sz="2800" lang="en-US"/>
              <a:t>Commitment to Specialty:</a:t>
            </a:r>
            <a:br>
              <a:rPr dirty="0" sz="2800" lang="en-US"/>
            </a:br>
            <a:r>
              <a:rPr dirty="0" sz="2800" lang="en-US"/>
              <a:t>    Include evidence of significant exposures such as taster weeks, research projects, electives</a:t>
            </a:r>
            <a:br>
              <a:rPr dirty="0" sz="2800" lang="en-US"/>
            </a:br>
            <a:r>
              <a:rPr b="1" dirty="0" sz="2800" lang="en-US"/>
              <a:t>Academic Achievements:</a:t>
            </a:r>
            <a:br>
              <a:rPr dirty="0" sz="2800" lang="en-US"/>
            </a:br>
            <a:r>
              <a:rPr dirty="0" sz="2800" lang="en-US"/>
              <a:t>    List publications, presentations, and research projects related to radiology.</a:t>
            </a:r>
            <a:br>
              <a:rPr dirty="0" sz="2800" lang="en-US"/>
            </a:br>
            <a:r>
              <a:rPr b="1" dirty="0" sz="2800" lang="en-US"/>
              <a:t>Prizes and Awards: </a:t>
            </a:r>
            <a:br>
              <a:rPr dirty="0" sz="2800" lang="en-US"/>
            </a:br>
            <a:r>
              <a:rPr dirty="0" sz="2800" lang="en-US"/>
              <a:t>    Recognitions that highlight excellence in the specialty.</a:t>
            </a:r>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Pandi 💙</dc:creator>
  <cp:lastModifiedBy>Pandi 💙</cp:lastModifiedBy>
  <dcterms:created xsi:type="dcterms:W3CDTF">2025-09-02T04:49:42Z</dcterms:created>
  <dcterms:modified xsi:type="dcterms:W3CDTF">2025-09-02T04:49:42Z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ec4146fa16554815b966d1a9029f97c1</vt:lpwstr>
  </property>
</Properties>
</file>