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8" r:id="rId3"/>
    <p:sldId id="257" r:id="rId4"/>
    <p:sldId id="271" r:id="rId5"/>
    <p:sldId id="268" r:id="rId6"/>
    <p:sldId id="259" r:id="rId7"/>
    <p:sldId id="262" r:id="rId8"/>
    <p:sldId id="260" r:id="rId9"/>
    <p:sldId id="269" r:id="rId10"/>
    <p:sldId id="270" r:id="rId11"/>
    <p:sldId id="263" r:id="rId12"/>
    <p:sldId id="264" r:id="rId13"/>
    <p:sldId id="266" r:id="rId14"/>
    <p:sldId id="272" r:id="rId15"/>
    <p:sldId id="267" r:id="rId16"/>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6281"/>
  </p:normalViewPr>
  <p:slideViewPr>
    <p:cSldViewPr>
      <p:cViewPr>
        <p:scale>
          <a:sx n="107" d="100"/>
          <a:sy n="107" d="100"/>
        </p:scale>
        <p:origin x="488" y="640"/>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31A511EF-82E6-46F2-8D56-3B41766940E2}">
      <dgm:prSet/>
      <dgm:spPr/>
      <dgm:t>
        <a:bodyPr rtlCol="0"/>
        <a:lstStyle/>
        <a:p>
          <a:pPr marR="0" rtl="0" eaLnBrk="1" fontAlgn="base" latinLnBrk="0" hangingPunct="1">
            <a:buClrTx/>
            <a:buSzTx/>
            <a:buFontTx/>
            <a:tabLst/>
          </a:pPr>
          <a:r>
            <a:rPr lang="en-US" dirty="0">
              <a:latin typeface="+mn-lt"/>
            </a:rPr>
            <a:t>Prepare Profile </a:t>
          </a:r>
        </a:p>
        <a:p>
          <a:pPr marR="0" rtl="0" eaLnBrk="1" fontAlgn="base" latinLnBrk="0" hangingPunct="1">
            <a:buClrTx/>
            <a:buSzTx/>
            <a:buFontTx/>
            <a:tabLst/>
          </a:pPr>
          <a:r>
            <a:rPr lang="en-US" dirty="0">
              <a:latin typeface="+mn-lt"/>
            </a:rPr>
            <a:t>Report</a:t>
          </a:r>
        </a:p>
      </dgm:t>
      <dgm:extLst>
        <a:ext uri="{E40237B7-FDA0-4F09-8148-C483321AD2D9}">
          <dgm14:cNvPr xmlns:dgm14="http://schemas.microsoft.com/office/drawing/2010/diagram" id="0" name="" title="Task 1- market entry strategies"/>
        </a:ext>
      </dgm:extLst>
    </dgm:pt>
    <dgm:pt modelId="{558EBD23-69F9-4C9C-951B-35AE04F45DF2}" type="parTrans" cxnId="{2FD75CCC-F144-4E90-A89B-6B8CF534C6A7}">
      <dgm:prSet/>
      <dgm:spPr/>
      <dgm:t>
        <a:bodyPr rtlCol="0"/>
        <a:lstStyle/>
        <a:p>
          <a:pPr rtl="0"/>
          <a:endParaRPr lang="en-US">
            <a:latin typeface="+mn-lt"/>
          </a:endParaRPr>
        </a:p>
      </dgm:t>
    </dgm:pt>
    <dgm:pt modelId="{D9852E9F-9249-4BC7-9ED7-52FD5BC25B0D}" type="sibTrans" cxnId="{2FD75CCC-F144-4E90-A89B-6B8CF534C6A7}">
      <dgm:prSet/>
      <dgm:spPr/>
      <dgm:t>
        <a:bodyPr rtlCol="0"/>
        <a:lstStyle/>
        <a:p>
          <a:pPr rtl="0"/>
          <a:endParaRPr lang="en-US">
            <a:latin typeface="+mn-lt"/>
          </a:endParaRPr>
        </a:p>
      </dgm:t>
    </dgm:pt>
    <dgm:pt modelId="{7857A2B9-82F1-47E0-A1E4-CF4F93602F77}">
      <dgm:prSet/>
      <dgm:spPr/>
      <dgm:t>
        <a:bodyPr rtlCol="0"/>
        <a:lstStyle/>
        <a:p>
          <a:pPr marR="0" rtl="0" eaLnBrk="1" fontAlgn="base" latinLnBrk="0" hangingPunct="1">
            <a:buClrTx/>
            <a:buSzTx/>
            <a:buFontTx/>
            <a:tabLst/>
          </a:pPr>
          <a:r>
            <a:rPr lang="en-GB" b="0" i="0" u="none" strike="noStrike" cap="none" normalizeH="0" dirty="0">
              <a:ln/>
              <a:effectLst/>
              <a:latin typeface="+mn-lt"/>
            </a:rPr>
            <a:t>Visualisation and Feature Engineering</a:t>
          </a:r>
          <a:endParaRPr lang="en-gb" b="0" i="0" u="none" strike="noStrike" cap="none" normalizeH="0" dirty="0">
            <a:ln/>
            <a:effectLst/>
            <a:latin typeface="+mn-lt"/>
          </a:endParaRPr>
        </a:p>
      </dgm:t>
      <dgm:extLst>
        <a:ext uri="{E40237B7-FDA0-4F09-8148-C483321AD2D9}">
          <dgm14:cNvPr xmlns:dgm14="http://schemas.microsoft.com/office/drawing/2010/diagram" id="0" name="" title="Task 2- product and brand launch"/>
        </a:ext>
      </dgm:extLst>
    </dgm:pt>
    <dgm:pt modelId="{4CF2B930-4CBC-4FEC-8F76-E4271D22ACC1}" type="parTrans" cxnId="{48216F9C-11C3-49EB-906D-D6D952E132F7}">
      <dgm:prSet/>
      <dgm:spPr/>
      <dgm:t>
        <a:bodyPr rtlCol="0"/>
        <a:lstStyle/>
        <a:p>
          <a:pPr rtl="0"/>
          <a:endParaRPr lang="en-US">
            <a:latin typeface="+mn-lt"/>
          </a:endParaRPr>
        </a:p>
      </dgm:t>
    </dgm:pt>
    <dgm:pt modelId="{FBF4032C-6BF0-45B2-963F-81F9DEBFE1BC}" type="sibTrans" cxnId="{48216F9C-11C3-49EB-906D-D6D952E132F7}">
      <dgm:prSet/>
      <dgm:spPr/>
      <dgm:t>
        <a:bodyPr rtlCol="0"/>
        <a:lstStyle/>
        <a:p>
          <a:pPr rtl="0"/>
          <a:endParaRPr lang="en-US">
            <a:latin typeface="+mn-lt"/>
          </a:endParaRPr>
        </a:p>
      </dgm:t>
    </dgm:pt>
    <dgm:pt modelId="{72E6E978-ACDC-4EB6-A64E-0818A3CE1713}">
      <dgm:prSet/>
      <dgm:spPr/>
      <dgm:t>
        <a:bodyPr rtlCol="0"/>
        <a:lstStyle/>
        <a:p>
          <a:pPr marR="0" rtl="0" eaLnBrk="1" fontAlgn="base" latinLnBrk="0" hangingPunct="1">
            <a:buClrTx/>
            <a:buSzTx/>
            <a:buFontTx/>
            <a:tabLst/>
          </a:pPr>
          <a:r>
            <a:rPr lang="en-GB" b="0" i="0" u="none" strike="noStrike" cap="none" normalizeH="0" dirty="0">
              <a:ln/>
              <a:effectLst/>
              <a:latin typeface="+mn-lt"/>
            </a:rPr>
            <a:t>Data Cleaning</a:t>
          </a:r>
          <a:endParaRPr lang="en-gb" b="0" i="0" u="none" strike="noStrike" cap="none" normalizeH="0" dirty="0">
            <a:ln/>
            <a:effectLst/>
            <a:latin typeface="+mn-lt"/>
          </a:endParaRPr>
        </a:p>
      </dgm:t>
      <dgm:extLst>
        <a:ext uri="{E40237B7-FDA0-4F09-8148-C483321AD2D9}">
          <dgm14:cNvPr xmlns:dgm14="http://schemas.microsoft.com/office/drawing/2010/diagram" id="0" name="" title="Task 3- competitive intelligence data"/>
        </a:ext>
      </dgm:extLst>
    </dgm:pt>
    <dgm:pt modelId="{6798258A-CE66-400B-BAA5-62EB85BD6B99}" type="parTrans" cxnId="{8F9C65CA-CD63-4E75-812F-0489056A9E13}">
      <dgm:prSet/>
      <dgm:spPr/>
      <dgm:t>
        <a:bodyPr rtlCol="0"/>
        <a:lstStyle/>
        <a:p>
          <a:pPr rtl="0"/>
          <a:endParaRPr lang="en-US">
            <a:latin typeface="+mn-lt"/>
          </a:endParaRPr>
        </a:p>
      </dgm:t>
    </dgm:pt>
    <dgm:pt modelId="{DBF0854F-D6D6-4677-842A-EC4FFEC6BDED}" type="sibTrans" cxnId="{8F9C65CA-CD63-4E75-812F-0489056A9E13}">
      <dgm:prSet/>
      <dgm:spPr/>
      <dgm:t>
        <a:bodyPr rtlCol="0"/>
        <a:lstStyle/>
        <a:p>
          <a:pPr rtl="0"/>
          <a:endParaRPr lang="en-US">
            <a:latin typeface="+mn-lt"/>
          </a:endParaRPr>
        </a:p>
      </dgm:t>
    </dgm:pt>
    <dgm:pt modelId="{3F365547-0919-4C94-A54E-69A7DF73309A}">
      <dgm:prSet/>
      <dgm:spPr/>
      <dgm:t>
        <a:bodyPr rtlCol="0"/>
        <a:lstStyle/>
        <a:p>
          <a:pPr marR="0" rtl="0" eaLnBrk="1" fontAlgn="base" latinLnBrk="0" hangingPunct="1">
            <a:buClrTx/>
            <a:buSzTx/>
            <a:buFontTx/>
            <a:tabLst/>
          </a:pPr>
          <a:r>
            <a:rPr lang="en-GB" b="0" i="0" u="none" strike="noStrike" cap="none" normalizeH="0" dirty="0">
              <a:ln/>
              <a:effectLst/>
              <a:latin typeface="+mn-lt"/>
            </a:rPr>
            <a:t>Data</a:t>
          </a:r>
          <a:r>
            <a:rPr lang="en-gb" b="0" i="0" u="none" strike="noStrike" cap="none" normalizeH="0" dirty="0">
              <a:ln/>
              <a:effectLst/>
              <a:latin typeface="+mn-lt"/>
            </a:rPr>
            <a:t> analysis, </a:t>
          </a:r>
        </a:p>
        <a:p>
          <a:pPr marR="0" rtl="0" eaLnBrk="1" fontAlgn="base" latinLnBrk="0" hangingPunct="1">
            <a:buClrTx/>
            <a:buSzTx/>
            <a:buFontTx/>
            <a:tabLst/>
          </a:pPr>
          <a:r>
            <a:rPr lang="en-GB" b="0" i="0" u="none" strike="noStrike" cap="none" normalizeH="0" dirty="0">
              <a:ln/>
              <a:effectLst/>
              <a:latin typeface="+mn-lt"/>
            </a:rPr>
            <a:t>R</a:t>
          </a:r>
          <a:r>
            <a:rPr lang="en-gb" b="0" i="0" u="none" strike="noStrike" cap="none" normalizeH="0" dirty="0">
              <a:ln/>
              <a:effectLst/>
              <a:latin typeface="+mn-lt"/>
            </a:rPr>
            <a:t>eview </a:t>
          </a:r>
          <a:r>
            <a:rPr lang="en-GB" b="0" i="0" u="none" strike="noStrike" cap="none" normalizeH="0" dirty="0">
              <a:ln/>
              <a:effectLst/>
              <a:latin typeface="+mn-lt"/>
            </a:rPr>
            <a:t>data and EDA (Exploratory Data Analysis)</a:t>
          </a:r>
          <a:endParaRPr lang="en-gb" b="0" i="0" u="none" strike="noStrike" cap="none" normalizeH="0" dirty="0">
            <a:ln/>
            <a:effectLst/>
            <a:latin typeface="+mn-lt"/>
          </a:endParaRPr>
        </a:p>
      </dgm:t>
      <dgm:extLst>
        <a:ext uri="{E40237B7-FDA0-4F09-8148-C483321AD2D9}">
          <dgm14:cNvPr xmlns:dgm14="http://schemas.microsoft.com/office/drawing/2010/diagram" id="0" name="" title="Task 4- market analysis, review and monitoring"/>
        </a:ext>
      </dgm:extLst>
    </dgm:pt>
    <dgm:pt modelId="{36F3B829-1134-43FE-9040-CCCFCF9016EB}" type="parTrans" cxnId="{0FBA7D36-4A19-459D-8DE1-94836224200A}">
      <dgm:prSet/>
      <dgm:spPr/>
      <dgm:t>
        <a:bodyPr rtlCol="0"/>
        <a:lstStyle/>
        <a:p>
          <a:pPr rtl="0"/>
          <a:endParaRPr lang="en-US">
            <a:latin typeface="+mn-lt"/>
          </a:endParaRPr>
        </a:p>
      </dgm:t>
    </dgm:pt>
    <dgm:pt modelId="{A8D71198-7393-4BB2-A6DF-A980A7496AE3}" type="sibTrans" cxnId="{0FBA7D36-4A19-459D-8DE1-94836224200A}">
      <dgm:prSet/>
      <dgm:spPr/>
      <dgm:t>
        <a:bodyPr rtlCol="0"/>
        <a:lstStyle/>
        <a:p>
          <a:pPr rtl="0"/>
          <a:endParaRPr lang="en-US">
            <a:latin typeface="+mn-lt"/>
          </a:endParaRPr>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4"/>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pt>
    <dgm:pt modelId="{27C9E895-11CE-41C6-ACB6-0B7DF2E7BF75}" type="pres">
      <dgm:prSet presAssocID="{7857A2B9-82F1-47E0-A1E4-CF4F93602F77}" presName="circ2" presStyleLbl="vennNode1" presStyleIdx="1" presStyleCnt="4"/>
      <dgm:spPr/>
    </dgm:pt>
    <dgm:pt modelId="{1C55AD7E-CE27-4395-8F69-0864A66B894A}" type="pres">
      <dgm:prSet presAssocID="{7857A2B9-82F1-47E0-A1E4-CF4F93602F77}" presName="circ2Tx" presStyleLbl="revTx" presStyleIdx="0" presStyleCnt="0">
        <dgm:presLayoutVars>
          <dgm:chMax val="0"/>
          <dgm:chPref val="0"/>
          <dgm:bulletEnabled val="1"/>
        </dgm:presLayoutVars>
      </dgm:prSet>
      <dgm:spPr/>
    </dgm:pt>
    <dgm:pt modelId="{5E21A6BE-D36A-4A69-937B-6913B5BC53D3}" type="pres">
      <dgm:prSet presAssocID="{72E6E978-ACDC-4EB6-A64E-0818A3CE1713}" presName="circ3" presStyleLbl="vennNode1" presStyleIdx="2" presStyleCnt="4"/>
      <dgm:spPr/>
    </dgm:pt>
    <dgm:pt modelId="{FFE0333B-729E-42FE-A7C0-800B2F2696E1}" type="pres">
      <dgm:prSet presAssocID="{72E6E978-ACDC-4EB6-A64E-0818A3CE1713}" presName="circ3Tx" presStyleLbl="revTx" presStyleIdx="0" presStyleCnt="0">
        <dgm:presLayoutVars>
          <dgm:chMax val="0"/>
          <dgm:chPref val="0"/>
          <dgm:bulletEnabled val="1"/>
        </dgm:presLayoutVars>
      </dgm:prSet>
      <dgm:spPr/>
    </dgm:pt>
    <dgm:pt modelId="{2099A668-C280-49D5-BCD8-5B0BBA1B23FB}" type="pres">
      <dgm:prSet presAssocID="{3F365547-0919-4C94-A54E-69A7DF73309A}" presName="circ4" presStyleLbl="vennNode1" presStyleIdx="3" presStyleCnt="4" custLinFactNeighborX="821" custLinFactNeighborY="-104"/>
      <dgm:spPr/>
    </dgm:pt>
    <dgm:pt modelId="{53047548-4711-4986-80C0-2FC135E160F7}" type="pres">
      <dgm:prSet presAssocID="{3F365547-0919-4C94-A54E-69A7DF73309A}" presName="circ4Tx" presStyleLbl="revTx" presStyleIdx="0" presStyleCnt="0">
        <dgm:presLayoutVars>
          <dgm:chMax val="0"/>
          <dgm:chPref val="0"/>
          <dgm:bulletEnabled val="1"/>
        </dgm:presLayoutVars>
      </dgm:prSet>
      <dgm:spPr/>
    </dgm:pt>
  </dgm:ptLst>
  <dgm:cxnLst>
    <dgm:cxn modelId="{6AC4E105-A902-4A5A-8B9E-D7A078A7D07D}" type="presOf" srcId="{94425BE1-5216-4905-BFA8-3A50E745A0F1}" destId="{2EC7B525-8CD9-45FA-8836-339D46FDD2A6}" srcOrd="0" destOrd="0" presId="urn:microsoft.com/office/officeart/2005/8/layout/venn1"/>
    <dgm:cxn modelId="{0FBA7D36-4A19-459D-8DE1-94836224200A}" srcId="{94425BE1-5216-4905-BFA8-3A50E745A0F1}" destId="{3F365547-0919-4C94-A54E-69A7DF73309A}" srcOrd="3" destOrd="0" parTransId="{36F3B829-1134-43FE-9040-CCCFCF9016EB}" sibTransId="{A8D71198-7393-4BB2-A6DF-A980A7496AE3}"/>
    <dgm:cxn modelId="{2A61243C-66D6-4F91-8D3C-FC2B404FF5F7}" type="presOf" srcId="{7857A2B9-82F1-47E0-A1E4-CF4F93602F77}" destId="{27C9E895-11CE-41C6-ACB6-0B7DF2E7BF75}" srcOrd="0" destOrd="0" presId="urn:microsoft.com/office/officeart/2005/8/layout/venn1"/>
    <dgm:cxn modelId="{11CDAA4E-BC2C-46A4-B99E-DF2F25706AD7}" type="presOf" srcId="{31A511EF-82E6-46F2-8D56-3B41766940E2}" destId="{7AB5939A-09FD-457D-8364-2463FA124054}" srcOrd="1" destOrd="0" presId="urn:microsoft.com/office/officeart/2005/8/layout/venn1"/>
    <dgm:cxn modelId="{996BEA56-B169-44D1-83A1-00DBF63A6C81}" type="presOf" srcId="{31A511EF-82E6-46F2-8D56-3B41766940E2}" destId="{22FB44DA-C928-4387-B026-8530B8BDD5D7}" srcOrd="0" destOrd="0" presId="urn:microsoft.com/office/officeart/2005/8/layout/venn1"/>
    <dgm:cxn modelId="{2F090972-8063-4E53-A916-FC2B26CF354B}" type="presOf" srcId="{72E6E978-ACDC-4EB6-A64E-0818A3CE1713}" destId="{5E21A6BE-D36A-4A69-937B-6913B5BC53D3}" srcOrd="0" destOrd="0" presId="urn:microsoft.com/office/officeart/2005/8/layout/venn1"/>
    <dgm:cxn modelId="{48216F9C-11C3-49EB-906D-D6D952E132F7}" srcId="{94425BE1-5216-4905-BFA8-3A50E745A0F1}" destId="{7857A2B9-82F1-47E0-A1E4-CF4F93602F77}" srcOrd="1" destOrd="0" parTransId="{4CF2B930-4CBC-4FEC-8F76-E4271D22ACC1}" sibTransId="{FBF4032C-6BF0-45B2-963F-81F9DEBFE1BC}"/>
    <dgm:cxn modelId="{469C8F9E-7D17-4437-84D3-65A893372C79}" type="presOf" srcId="{3F365547-0919-4C94-A54E-69A7DF73309A}" destId="{2099A668-C280-49D5-BCD8-5B0BBA1B23FB}" srcOrd="0" destOrd="0" presId="urn:microsoft.com/office/officeart/2005/8/layout/venn1"/>
    <dgm:cxn modelId="{8F9C65CA-CD63-4E75-812F-0489056A9E13}" srcId="{94425BE1-5216-4905-BFA8-3A50E745A0F1}" destId="{72E6E978-ACDC-4EB6-A64E-0818A3CE1713}" srcOrd="2" destOrd="0" parTransId="{6798258A-CE66-400B-BAA5-62EB85BD6B99}" sibTransId="{DBF0854F-D6D6-4677-842A-EC4FFEC6BDED}"/>
    <dgm:cxn modelId="{6104AFCA-9C4D-4B5B-9B50-478C10678395}" type="presOf" srcId="{7857A2B9-82F1-47E0-A1E4-CF4F93602F77}" destId="{1C55AD7E-CE27-4395-8F69-0864A66B894A}" srcOrd="1" destOrd="0" presId="urn:microsoft.com/office/officeart/2005/8/layout/venn1"/>
    <dgm:cxn modelId="{2FD75CCC-F144-4E90-A89B-6B8CF534C6A7}" srcId="{94425BE1-5216-4905-BFA8-3A50E745A0F1}" destId="{31A511EF-82E6-46F2-8D56-3B41766940E2}" srcOrd="0" destOrd="0" parTransId="{558EBD23-69F9-4C9C-951B-35AE04F45DF2}" sibTransId="{D9852E9F-9249-4BC7-9ED7-52FD5BC25B0D}"/>
    <dgm:cxn modelId="{C5F5C0DB-4986-45C7-A2F8-52FE2FE834DC}" type="presOf" srcId="{3F365547-0919-4C94-A54E-69A7DF73309A}" destId="{53047548-4711-4986-80C0-2FC135E160F7}" srcOrd="1" destOrd="0" presId="urn:microsoft.com/office/officeart/2005/8/layout/venn1"/>
    <dgm:cxn modelId="{F30C69FE-682A-4ED9-AAE3-0F06475C3E24}" type="presOf" srcId="{72E6E978-ACDC-4EB6-A64E-0818A3CE1713}" destId="{FFE0333B-729E-42FE-A7C0-800B2F2696E1}" srcOrd="1" destOrd="0" presId="urn:microsoft.com/office/officeart/2005/8/layout/venn1"/>
    <dgm:cxn modelId="{3B82F586-BEB1-40FA-ADF5-FB1B8CD14BCF}" type="presParOf" srcId="{2EC7B525-8CD9-45FA-8836-339D46FDD2A6}" destId="{22FB44DA-C928-4387-B026-8530B8BDD5D7}" srcOrd="0" destOrd="0" presId="urn:microsoft.com/office/officeart/2005/8/layout/venn1"/>
    <dgm:cxn modelId="{3BB9546F-3BC3-4E65-9087-7F0362B52010}" type="presParOf" srcId="{2EC7B525-8CD9-45FA-8836-339D46FDD2A6}" destId="{7AB5939A-09FD-457D-8364-2463FA124054}" srcOrd="1" destOrd="0" presId="urn:microsoft.com/office/officeart/2005/8/layout/venn1"/>
    <dgm:cxn modelId="{811E9D82-AEEE-4D14-B592-B48B69A86D15}" type="presParOf" srcId="{2EC7B525-8CD9-45FA-8836-339D46FDD2A6}" destId="{27C9E895-11CE-41C6-ACB6-0B7DF2E7BF75}" srcOrd="2" destOrd="0" presId="urn:microsoft.com/office/officeart/2005/8/layout/venn1"/>
    <dgm:cxn modelId="{1DF7B629-1731-4669-8635-549801DEF8D2}" type="presParOf" srcId="{2EC7B525-8CD9-45FA-8836-339D46FDD2A6}" destId="{1C55AD7E-CE27-4395-8F69-0864A66B894A}" srcOrd="3" destOrd="0" presId="urn:microsoft.com/office/officeart/2005/8/layout/venn1"/>
    <dgm:cxn modelId="{DB1B82FF-8059-4C0D-80E5-A20CACD5402D}" type="presParOf" srcId="{2EC7B525-8CD9-45FA-8836-339D46FDD2A6}" destId="{5E21A6BE-D36A-4A69-937B-6913B5BC53D3}" srcOrd="4" destOrd="0" presId="urn:microsoft.com/office/officeart/2005/8/layout/venn1"/>
    <dgm:cxn modelId="{5FC35545-8434-4FD3-9230-99247D61FE0D}" type="presParOf" srcId="{2EC7B525-8CD9-45FA-8836-339D46FDD2A6}" destId="{FFE0333B-729E-42FE-A7C0-800B2F2696E1}" srcOrd="5" destOrd="0" presId="urn:microsoft.com/office/officeart/2005/8/layout/venn1"/>
    <dgm:cxn modelId="{A125D005-F47D-46D5-8DFF-02D229FD40F4}" type="presParOf" srcId="{2EC7B525-8CD9-45FA-8836-339D46FDD2A6}" destId="{2099A668-C280-49D5-BCD8-5B0BBA1B23FB}" srcOrd="6" destOrd="0" presId="urn:microsoft.com/office/officeart/2005/8/layout/venn1"/>
    <dgm:cxn modelId="{B4E53818-A673-4BF7-B29B-86DE62A5433E}" type="presParOf" srcId="{2EC7B525-8CD9-45FA-8836-339D46FDD2A6}" destId="{53047548-4711-4986-80C0-2FC135E160F7}"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venn2" loCatId="cycle" qsTypeId="urn:microsoft.com/office/officeart/2005/8/quickstyle/3d1" qsCatId="3D" csTypeId="urn:microsoft.com/office/officeart/2005/8/colors/accent3_1" csCatId="accent3" phldr="1"/>
      <dgm:spPr/>
      <dgm:t>
        <a:bodyPr rtlCol="0"/>
        <a:lstStyle/>
        <a:p>
          <a:pPr rtl="0"/>
          <a:endParaRPr lang="en-US"/>
        </a:p>
      </dgm:t>
    </dgm:pt>
    <dgm:pt modelId="{CD789EEF-4B5E-43DD-B856-0213893032FF}">
      <dgm:prSet phldrT="[Text]"/>
      <dgm:spPr/>
      <dgm:t>
        <a:bodyPr rtlCol="0"/>
        <a:lstStyle/>
        <a:p>
          <a:pPr rtl="0"/>
          <a:r>
            <a:rPr lang="en-GB" dirty="0"/>
            <a:t>Training Data 75%</a:t>
          </a:r>
          <a:endParaRPr lang="en-gb" dirty="0"/>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44023FA4-A57A-8E4F-B56F-FF3C20A0A888}">
      <dgm:prSet/>
      <dgm:spPr/>
      <dgm:t>
        <a:bodyPr/>
        <a:lstStyle/>
        <a:p>
          <a:r>
            <a:rPr lang="en-GB" dirty="0"/>
            <a:t>Testing Data </a:t>
          </a:r>
        </a:p>
        <a:p>
          <a:r>
            <a:rPr lang="en-GB" dirty="0"/>
            <a:t>25%</a:t>
          </a:r>
        </a:p>
      </dgm:t>
    </dgm:pt>
    <dgm:pt modelId="{65A99705-D34C-6943-BB04-A93D049C0A37}" type="parTrans" cxnId="{374616E6-459D-E141-8C6D-A0E3B2927F74}">
      <dgm:prSet/>
      <dgm:spPr/>
      <dgm:t>
        <a:bodyPr/>
        <a:lstStyle/>
        <a:p>
          <a:endParaRPr lang="en-GB"/>
        </a:p>
      </dgm:t>
    </dgm:pt>
    <dgm:pt modelId="{5558B703-EB77-6247-AA9C-E36933697979}" type="sibTrans" cxnId="{374616E6-459D-E141-8C6D-A0E3B2927F74}">
      <dgm:prSet/>
      <dgm:spPr/>
      <dgm:t>
        <a:bodyPr/>
        <a:lstStyle/>
        <a:p>
          <a:endParaRPr lang="en-GB"/>
        </a:p>
      </dgm:t>
    </dgm:pt>
    <dgm:pt modelId="{15785082-67D3-0140-A55D-F46F8F5C04D4}" type="pres">
      <dgm:prSet presAssocID="{661038A5-A781-483A-B3BE-3FC4F0B3FF7E}" presName="Name0" presStyleCnt="0">
        <dgm:presLayoutVars>
          <dgm:chMax val="7"/>
          <dgm:resizeHandles val="exact"/>
        </dgm:presLayoutVars>
      </dgm:prSet>
      <dgm:spPr/>
    </dgm:pt>
    <dgm:pt modelId="{917A2284-3FEF-A049-A8F9-8AC43DCB75DE}" type="pres">
      <dgm:prSet presAssocID="{661038A5-A781-483A-B3BE-3FC4F0B3FF7E}" presName="comp1" presStyleCnt="0"/>
      <dgm:spPr/>
    </dgm:pt>
    <dgm:pt modelId="{B6AA2C46-8D1A-FB44-9DF7-274970E6F13F}" type="pres">
      <dgm:prSet presAssocID="{661038A5-A781-483A-B3BE-3FC4F0B3FF7E}" presName="circle1" presStyleLbl="node1" presStyleIdx="0" presStyleCnt="2"/>
      <dgm:spPr/>
    </dgm:pt>
    <dgm:pt modelId="{D71CEFEF-F901-BE48-BBD1-C6EA36482389}" type="pres">
      <dgm:prSet presAssocID="{661038A5-A781-483A-B3BE-3FC4F0B3FF7E}" presName="c1text" presStyleLbl="node1" presStyleIdx="0" presStyleCnt="2">
        <dgm:presLayoutVars>
          <dgm:bulletEnabled val="1"/>
        </dgm:presLayoutVars>
      </dgm:prSet>
      <dgm:spPr/>
    </dgm:pt>
    <dgm:pt modelId="{2E9223B3-F7BC-C14B-8AC9-34E6133A9C93}" type="pres">
      <dgm:prSet presAssocID="{661038A5-A781-483A-B3BE-3FC4F0B3FF7E}" presName="comp2" presStyleCnt="0"/>
      <dgm:spPr/>
    </dgm:pt>
    <dgm:pt modelId="{1AAB55A1-673B-1041-8AA6-F67E236E50E1}" type="pres">
      <dgm:prSet presAssocID="{661038A5-A781-483A-B3BE-3FC4F0B3FF7E}" presName="circle2" presStyleLbl="node1" presStyleIdx="1" presStyleCnt="2"/>
      <dgm:spPr/>
    </dgm:pt>
    <dgm:pt modelId="{7411E25A-BA94-BA46-AAC6-D8388123DDDE}" type="pres">
      <dgm:prSet presAssocID="{661038A5-A781-483A-B3BE-3FC4F0B3FF7E}" presName="c2text" presStyleLbl="node1" presStyleIdx="1" presStyleCnt="2">
        <dgm:presLayoutVars>
          <dgm:bulletEnabled val="1"/>
        </dgm:presLayoutVars>
      </dgm:prSet>
      <dgm:spPr/>
    </dgm:pt>
  </dgm:ptLst>
  <dgm:cxnLst>
    <dgm:cxn modelId="{A3CF8005-F113-184D-814D-BA6297230B3E}" type="presOf" srcId="{44023FA4-A57A-8E4F-B56F-FF3C20A0A888}" destId="{1AAB55A1-673B-1041-8AA6-F67E236E50E1}" srcOrd="0" destOrd="0" presId="urn:microsoft.com/office/officeart/2005/8/layout/venn2"/>
    <dgm:cxn modelId="{6C521F0C-E7C7-49CB-BBCF-E50952C8A103}" srcId="{661038A5-A781-483A-B3BE-3FC4F0B3FF7E}" destId="{CD789EEF-4B5E-43DD-B856-0213893032FF}" srcOrd="0" destOrd="0" parTransId="{3C02E6A9-ACFA-4A0B-BCA7-C0E7A7B7D576}" sibTransId="{28B2834F-F48A-4E43-9FFE-28646D0A4772}"/>
    <dgm:cxn modelId="{F5F74683-9C0F-484F-9F5C-EC222894F842}" type="presOf" srcId="{44023FA4-A57A-8E4F-B56F-FF3C20A0A888}" destId="{7411E25A-BA94-BA46-AAC6-D8388123DDDE}" srcOrd="1" destOrd="0" presId="urn:microsoft.com/office/officeart/2005/8/layout/venn2"/>
    <dgm:cxn modelId="{A449419B-038D-B54E-A56B-A33E9B3AA2F3}" type="presOf" srcId="{CD789EEF-4B5E-43DD-B856-0213893032FF}" destId="{D71CEFEF-F901-BE48-BBD1-C6EA36482389}" srcOrd="1" destOrd="0" presId="urn:microsoft.com/office/officeart/2005/8/layout/venn2"/>
    <dgm:cxn modelId="{01FD19BF-059D-9949-B5B6-9AF26CE1DC75}" type="presOf" srcId="{661038A5-A781-483A-B3BE-3FC4F0B3FF7E}" destId="{15785082-67D3-0140-A55D-F46F8F5C04D4}" srcOrd="0" destOrd="0" presId="urn:microsoft.com/office/officeart/2005/8/layout/venn2"/>
    <dgm:cxn modelId="{F829DBE1-F24D-5942-9DD2-CB9D2CDB5554}" type="presOf" srcId="{CD789EEF-4B5E-43DD-B856-0213893032FF}" destId="{B6AA2C46-8D1A-FB44-9DF7-274970E6F13F}" srcOrd="0" destOrd="0" presId="urn:microsoft.com/office/officeart/2005/8/layout/venn2"/>
    <dgm:cxn modelId="{374616E6-459D-E141-8C6D-A0E3B2927F74}" srcId="{661038A5-A781-483A-B3BE-3FC4F0B3FF7E}" destId="{44023FA4-A57A-8E4F-B56F-FF3C20A0A888}" srcOrd="1" destOrd="0" parTransId="{65A99705-D34C-6943-BB04-A93D049C0A37}" sibTransId="{5558B703-EB77-6247-AA9C-E36933697979}"/>
    <dgm:cxn modelId="{50B7C3DE-ED32-DE42-9C00-AC07C12FBAA0}" type="presParOf" srcId="{15785082-67D3-0140-A55D-F46F8F5C04D4}" destId="{917A2284-3FEF-A049-A8F9-8AC43DCB75DE}" srcOrd="0" destOrd="0" presId="urn:microsoft.com/office/officeart/2005/8/layout/venn2"/>
    <dgm:cxn modelId="{1E5EC778-3789-3F49-99EE-84D24751806A}" type="presParOf" srcId="{917A2284-3FEF-A049-A8F9-8AC43DCB75DE}" destId="{B6AA2C46-8D1A-FB44-9DF7-274970E6F13F}" srcOrd="0" destOrd="0" presId="urn:microsoft.com/office/officeart/2005/8/layout/venn2"/>
    <dgm:cxn modelId="{62024AB0-63F9-B34E-9FA9-41BD72BE1478}" type="presParOf" srcId="{917A2284-3FEF-A049-A8F9-8AC43DCB75DE}" destId="{D71CEFEF-F901-BE48-BBD1-C6EA36482389}" srcOrd="1" destOrd="0" presId="urn:microsoft.com/office/officeart/2005/8/layout/venn2"/>
    <dgm:cxn modelId="{6678FC86-B231-9B46-84DB-EE2768A6FF74}" type="presParOf" srcId="{15785082-67D3-0140-A55D-F46F8F5C04D4}" destId="{2E9223B3-F7BC-C14B-8AC9-34E6133A9C93}" srcOrd="1" destOrd="0" presId="urn:microsoft.com/office/officeart/2005/8/layout/venn2"/>
    <dgm:cxn modelId="{41AE370B-D16A-B94F-9E05-64856522741B}" type="presParOf" srcId="{2E9223B3-F7BC-C14B-8AC9-34E6133A9C93}" destId="{1AAB55A1-673B-1041-8AA6-F67E236E50E1}" srcOrd="0" destOrd="0" presId="urn:microsoft.com/office/officeart/2005/8/layout/venn2"/>
    <dgm:cxn modelId="{CB27BC23-8997-1449-A92F-998249F6CF14}" type="presParOf" srcId="{2E9223B3-F7BC-C14B-8AC9-34E6133A9C93}" destId="{7411E25A-BA94-BA46-AAC6-D8388123DDD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532158" y="38884"/>
          <a:ext cx="2021984" cy="2021984"/>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rtlCol="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pPr>
          <a:r>
            <a:rPr lang="en-US" sz="1100" kern="1200" dirty="0">
              <a:latin typeface="+mn-lt"/>
            </a:rPr>
            <a:t>Prepare Profile </a:t>
          </a:r>
        </a:p>
        <a:p>
          <a:pPr marL="0" marR="0" lvl="0" indent="0" algn="ctr" defTabSz="488950" rtl="0" eaLnBrk="1" fontAlgn="base" latinLnBrk="0" hangingPunct="1">
            <a:lnSpc>
              <a:spcPct val="90000"/>
            </a:lnSpc>
            <a:spcBef>
              <a:spcPct val="0"/>
            </a:spcBef>
            <a:spcAft>
              <a:spcPct val="35000"/>
            </a:spcAft>
            <a:buClrTx/>
            <a:buSzTx/>
            <a:buFontTx/>
            <a:buNone/>
            <a:tabLst/>
          </a:pPr>
          <a:r>
            <a:rPr lang="en-US" sz="1100" kern="1200" dirty="0">
              <a:latin typeface="+mn-lt"/>
            </a:rPr>
            <a:t>Report</a:t>
          </a:r>
        </a:p>
      </dsp:txBody>
      <dsp:txXfrm>
        <a:off x="1765464" y="311074"/>
        <a:ext cx="1555372" cy="641591"/>
      </dsp:txXfrm>
    </dsp:sp>
    <dsp:sp modelId="{27C9E895-11CE-41C6-ACB6-0B7DF2E7BF75}">
      <dsp:nvSpPr>
        <dsp:cNvPr id="0" name=""/>
        <dsp:cNvSpPr/>
      </dsp:nvSpPr>
      <dsp:spPr>
        <a:xfrm>
          <a:off x="2426497" y="933223"/>
          <a:ext cx="2021984" cy="2021984"/>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rtlCol="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pPr>
          <a:r>
            <a:rPr lang="en-GB" sz="1100" b="0" i="0" u="none" strike="noStrike" kern="1200" cap="none" normalizeH="0" dirty="0">
              <a:ln/>
              <a:effectLst/>
              <a:latin typeface="+mn-lt"/>
            </a:rPr>
            <a:t>Visualisation and Feature Engineering</a:t>
          </a:r>
          <a:endParaRPr lang="en-gb" sz="1100" b="0" i="0" u="none" strike="noStrike" kern="1200" cap="none" normalizeH="0" dirty="0">
            <a:ln/>
            <a:effectLst/>
            <a:latin typeface="+mn-lt"/>
          </a:endParaRPr>
        </a:p>
      </dsp:txBody>
      <dsp:txXfrm>
        <a:off x="3515258" y="1166529"/>
        <a:ext cx="777686" cy="1555372"/>
      </dsp:txXfrm>
    </dsp:sp>
    <dsp:sp modelId="{5E21A6BE-D36A-4A69-937B-6913B5BC53D3}">
      <dsp:nvSpPr>
        <dsp:cNvPr id="0" name=""/>
        <dsp:cNvSpPr/>
      </dsp:nvSpPr>
      <dsp:spPr>
        <a:xfrm>
          <a:off x="1532158" y="1827563"/>
          <a:ext cx="2021984" cy="2021984"/>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rtlCol="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pPr>
          <a:r>
            <a:rPr lang="en-GB" sz="1100" b="0" i="0" u="none" strike="noStrike" kern="1200" cap="none" normalizeH="0" dirty="0">
              <a:ln/>
              <a:effectLst/>
              <a:latin typeface="+mn-lt"/>
            </a:rPr>
            <a:t>Data Cleaning</a:t>
          </a:r>
          <a:endParaRPr lang="en-gb" sz="1100" b="0" i="0" u="none" strike="noStrike" kern="1200" cap="none" normalizeH="0" dirty="0">
            <a:ln/>
            <a:effectLst/>
            <a:latin typeface="+mn-lt"/>
          </a:endParaRPr>
        </a:p>
      </dsp:txBody>
      <dsp:txXfrm>
        <a:off x="1765464" y="2935766"/>
        <a:ext cx="1555372" cy="641591"/>
      </dsp:txXfrm>
    </dsp:sp>
    <dsp:sp modelId="{2099A668-C280-49D5-BCD8-5B0BBA1B23FB}">
      <dsp:nvSpPr>
        <dsp:cNvPr id="0" name=""/>
        <dsp:cNvSpPr/>
      </dsp:nvSpPr>
      <dsp:spPr>
        <a:xfrm>
          <a:off x="654419" y="931120"/>
          <a:ext cx="2021984" cy="2021984"/>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rtlCol="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pPr>
          <a:r>
            <a:rPr lang="en-GB" sz="1100" b="0" i="0" u="none" strike="noStrike" kern="1200" cap="none" normalizeH="0" dirty="0">
              <a:ln/>
              <a:effectLst/>
              <a:latin typeface="+mn-lt"/>
            </a:rPr>
            <a:t>Data</a:t>
          </a:r>
          <a:r>
            <a:rPr lang="en-gb" sz="1100" b="0" i="0" u="none" strike="noStrike" kern="1200" cap="none" normalizeH="0" dirty="0">
              <a:ln/>
              <a:effectLst/>
              <a:latin typeface="+mn-lt"/>
            </a:rPr>
            <a:t> analysis, </a:t>
          </a:r>
        </a:p>
        <a:p>
          <a:pPr marL="0" marR="0" lvl="0" indent="0" algn="ctr" defTabSz="488950" rtl="0" eaLnBrk="1" fontAlgn="base" latinLnBrk="0" hangingPunct="1">
            <a:lnSpc>
              <a:spcPct val="90000"/>
            </a:lnSpc>
            <a:spcBef>
              <a:spcPct val="0"/>
            </a:spcBef>
            <a:spcAft>
              <a:spcPct val="35000"/>
            </a:spcAft>
            <a:buClrTx/>
            <a:buSzTx/>
            <a:buFontTx/>
            <a:buNone/>
            <a:tabLst/>
          </a:pPr>
          <a:r>
            <a:rPr lang="en-GB" sz="1100" b="0" i="0" u="none" strike="noStrike" kern="1200" cap="none" normalizeH="0" dirty="0">
              <a:ln/>
              <a:effectLst/>
              <a:latin typeface="+mn-lt"/>
            </a:rPr>
            <a:t>R</a:t>
          </a:r>
          <a:r>
            <a:rPr lang="en-gb" sz="1100" b="0" i="0" u="none" strike="noStrike" kern="1200" cap="none" normalizeH="0" dirty="0">
              <a:ln/>
              <a:effectLst/>
              <a:latin typeface="+mn-lt"/>
            </a:rPr>
            <a:t>eview </a:t>
          </a:r>
          <a:r>
            <a:rPr lang="en-GB" sz="1100" b="0" i="0" u="none" strike="noStrike" kern="1200" cap="none" normalizeH="0" dirty="0">
              <a:ln/>
              <a:effectLst/>
              <a:latin typeface="+mn-lt"/>
            </a:rPr>
            <a:t>data and EDA (Exploratory Data Analysis)</a:t>
          </a:r>
          <a:endParaRPr lang="en-gb" sz="1100" b="0" i="0" u="none" strike="noStrike" kern="1200" cap="none" normalizeH="0" dirty="0">
            <a:ln/>
            <a:effectLst/>
            <a:latin typeface="+mn-lt"/>
          </a:endParaRPr>
        </a:p>
      </dsp:txBody>
      <dsp:txXfrm>
        <a:off x="809956" y="1164426"/>
        <a:ext cx="777686" cy="1555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A2C46-8D1A-FB44-9DF7-274970E6F13F}">
      <dsp:nvSpPr>
        <dsp:cNvPr id="0" name=""/>
        <dsp:cNvSpPr/>
      </dsp:nvSpPr>
      <dsp:spPr>
        <a:xfrm>
          <a:off x="0" y="380224"/>
          <a:ext cx="3236976" cy="323697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rtlCol="0" anchor="ctr" anchorCtr="0">
          <a:noAutofit/>
        </a:bodyPr>
        <a:lstStyle/>
        <a:p>
          <a:pPr marL="0" lvl="0" indent="0" algn="ctr" defTabSz="666750" rtl="0">
            <a:lnSpc>
              <a:spcPct val="90000"/>
            </a:lnSpc>
            <a:spcBef>
              <a:spcPct val="0"/>
            </a:spcBef>
            <a:spcAft>
              <a:spcPct val="35000"/>
            </a:spcAft>
            <a:buNone/>
          </a:pPr>
          <a:r>
            <a:rPr lang="en-GB" sz="1500" kern="1200" dirty="0"/>
            <a:t>Training Data 75%</a:t>
          </a:r>
          <a:endParaRPr lang="en-gb" sz="1500" kern="1200" dirty="0"/>
        </a:p>
      </dsp:txBody>
      <dsp:txXfrm>
        <a:off x="768781" y="622997"/>
        <a:ext cx="1699412" cy="550285"/>
      </dsp:txXfrm>
    </dsp:sp>
    <dsp:sp modelId="{1AAB55A1-673B-1041-8AA6-F67E236E50E1}">
      <dsp:nvSpPr>
        <dsp:cNvPr id="0" name=""/>
        <dsp:cNvSpPr/>
      </dsp:nvSpPr>
      <dsp:spPr>
        <a:xfrm>
          <a:off x="404621" y="1189467"/>
          <a:ext cx="2427732" cy="242773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Testing Data </a:t>
          </a:r>
        </a:p>
        <a:p>
          <a:pPr marL="0" lvl="0" indent="0" algn="ctr" defTabSz="666750">
            <a:lnSpc>
              <a:spcPct val="90000"/>
            </a:lnSpc>
            <a:spcBef>
              <a:spcPct val="0"/>
            </a:spcBef>
            <a:spcAft>
              <a:spcPct val="35000"/>
            </a:spcAft>
            <a:buNone/>
          </a:pPr>
          <a:r>
            <a:rPr lang="en-GB" sz="1500" kern="1200" dirty="0"/>
            <a:t>25%</a:t>
          </a:r>
        </a:p>
      </dsp:txBody>
      <dsp:txXfrm>
        <a:off x="760155" y="1796400"/>
        <a:ext cx="1716665" cy="121386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3</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rtlCol="0">
            <a:normAutofit/>
          </a:bodyPr>
          <a:lstStyle>
            <a:lvl1pPr>
              <a:defRPr sz="4800"/>
            </a:lvl1pPr>
          </a:lstStyle>
          <a:p>
            <a:pPr rtl="0"/>
            <a:r>
              <a:rPr lang="en-GB"/>
              <a:t>Click to edit Master title style</a:t>
            </a:r>
            <a:endParaRPr dirty="0"/>
          </a:p>
        </p:txBody>
      </p:sp>
      <p:sp>
        <p:nvSpPr>
          <p:cNvPr id="3" name="Subtitle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a:t>Click to edit Master subtitle style</a:t>
            </a:r>
            <a:endParaRPr dirty="0"/>
          </a:p>
        </p:txBody>
      </p:sp>
      <p:sp>
        <p:nvSpPr>
          <p:cNvPr id="8" name="Date Placeholder 7"/>
          <p:cNvSpPr>
            <a:spLocks noGrp="1"/>
          </p:cNvSpPr>
          <p:nvPr>
            <p:ph type="dt" sz="half" idx="10"/>
          </p:nvPr>
        </p:nvSpPr>
        <p:spPr/>
        <p:txBody>
          <a:bodyPr rtlCol="0"/>
          <a:lstStyle>
            <a:lvl1pPr>
              <a:defRPr>
                <a:solidFill>
                  <a:schemeClr val="tx1"/>
                </a:solidFill>
              </a:defRPr>
            </a:lvl1pPr>
          </a:lstStyle>
          <a:p>
            <a:pPr rtl="0"/>
            <a:r>
              <a:rPr lang="en-US"/>
              <a:t>1/5/2017</a:t>
            </a:r>
            <a:endParaRPr lang="en-US" dirty="0"/>
          </a:p>
        </p:txBody>
      </p:sp>
      <p:sp>
        <p:nvSpPr>
          <p:cNvPr id="9" name="Footer Placeholder 8"/>
          <p:cNvSpPr>
            <a:spLocks noGrp="1"/>
          </p:cNvSpPr>
          <p:nvPr>
            <p:ph type="ftr" sz="quarter" idx="11"/>
          </p:nvPr>
        </p:nvSpPr>
        <p:spPr bwMode="ltGray"/>
        <p:txBody>
          <a:bodyPr rtlCol="0"/>
          <a:lstStyle>
            <a:lvl1pPr>
              <a:defRPr>
                <a:solidFill>
                  <a:schemeClr val="bg1"/>
                </a:solidFill>
              </a:defRPr>
            </a:lvl1pPr>
          </a:lstStyle>
          <a:p>
            <a:pPr rtl="0"/>
            <a:r>
              <a:rPr lang="en-gb"/>
              <a:t>Add a footer</a:t>
            </a:r>
          </a:p>
        </p:txBody>
      </p:sp>
      <p:sp>
        <p:nvSpPr>
          <p:cNvPr id="10" name="Slide Number Placeholder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Vertical Text Placeholder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US"/>
              <a:t>1/5/2017</a:t>
            </a:r>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rtlCol="0"/>
          <a:lstStyle/>
          <a:p>
            <a:pPr rtl="0"/>
            <a:r>
              <a:rPr lang="en-GB"/>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US"/>
              <a:t>1/5/2017</a:t>
            </a:r>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US"/>
              <a:t>1/5/2017</a:t>
            </a:r>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rtlCol="0" anchor="b">
            <a:normAutofit/>
          </a:bodyPr>
          <a:lstStyle>
            <a:lvl1pPr algn="l">
              <a:defRPr sz="4800" b="0" cap="none" baseline="0"/>
            </a:lvl1pPr>
          </a:lstStyle>
          <a:p>
            <a:pPr rtl="0"/>
            <a:r>
              <a:rPr lang="en-GB"/>
              <a:t>Click to edit Master title style</a:t>
            </a:r>
            <a:endParaRPr/>
          </a:p>
        </p:txBody>
      </p:sp>
      <p:sp>
        <p:nvSpPr>
          <p:cNvPr id="3" name="Text Placeholder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7" name="Date Placeholder 6"/>
          <p:cNvSpPr>
            <a:spLocks noGrp="1"/>
          </p:cNvSpPr>
          <p:nvPr>
            <p:ph type="dt" sz="half" idx="10"/>
          </p:nvPr>
        </p:nvSpPr>
        <p:spPr/>
        <p:txBody>
          <a:bodyPr rtlCol="0"/>
          <a:lstStyle/>
          <a:p>
            <a:pPr rtl="0"/>
            <a:r>
              <a:rPr lang="en-US"/>
              <a:t>1/5/2017</a:t>
            </a:r>
            <a:endParaRPr lang="en-US" dirty="0"/>
          </a:p>
        </p:txBody>
      </p:sp>
      <p:sp>
        <p:nvSpPr>
          <p:cNvPr id="8" name="Footer Placeholder 7"/>
          <p:cNvSpPr>
            <a:spLocks noGrp="1"/>
          </p:cNvSpPr>
          <p:nvPr>
            <p:ph type="ftr" sz="quarter" idx="11"/>
          </p:nvPr>
        </p:nvSpPr>
        <p:spPr/>
        <p:txBody>
          <a:bodyPr rtlCol="0"/>
          <a:lstStyle/>
          <a:p>
            <a:pPr rtl="0"/>
            <a:r>
              <a:rPr lang="en-gb"/>
              <a:t>Add a footer</a:t>
            </a:r>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US"/>
              <a:t>1/5/2017</a:t>
            </a:r>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rtlCol="0"/>
          <a:lstStyle>
            <a:lvl1pPr>
              <a:defRPr/>
            </a:lvl1pPr>
          </a:lstStyle>
          <a:p>
            <a:pPr rtl="0"/>
            <a:r>
              <a:rPr lang="en-GB"/>
              <a:t>Click to edit Master title style</a:t>
            </a:r>
            <a:endParaRPr/>
          </a:p>
        </p:txBody>
      </p:sp>
      <p:sp>
        <p:nvSpPr>
          <p:cNvPr id="3" name="Text Placeholder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p:cNvSpPr>
            <a:spLocks noGrp="1"/>
          </p:cNvSpPr>
          <p:nvPr>
            <p:ph type="dt" sz="half" idx="10"/>
          </p:nvPr>
        </p:nvSpPr>
        <p:spPr/>
        <p:txBody>
          <a:bodyPr rtlCol="0"/>
          <a:lstStyle/>
          <a:p>
            <a:pPr rtl="0"/>
            <a:r>
              <a:rPr lang="en-US"/>
              <a:t>1/5/2017</a:t>
            </a:r>
            <a:endParaRPr lang="en-US" dirty="0"/>
          </a:p>
        </p:txBody>
      </p:sp>
      <p:sp>
        <p:nvSpPr>
          <p:cNvPr id="8" name="Footer Placeholder 7"/>
          <p:cNvSpPr>
            <a:spLocks noGrp="1"/>
          </p:cNvSpPr>
          <p:nvPr>
            <p:ph type="ftr" sz="quarter" idx="11"/>
          </p:nvPr>
        </p:nvSpPr>
        <p:spPr/>
        <p:txBody>
          <a:bodyPr rtlCol="0"/>
          <a:lstStyle/>
          <a:p>
            <a:pPr rtl="0"/>
            <a:r>
              <a:rPr lang="en-gb"/>
              <a:t>Add a footer</a:t>
            </a:r>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Date Placeholder 2"/>
          <p:cNvSpPr>
            <a:spLocks noGrp="1"/>
          </p:cNvSpPr>
          <p:nvPr>
            <p:ph type="dt" sz="half" idx="10"/>
          </p:nvPr>
        </p:nvSpPr>
        <p:spPr/>
        <p:txBody>
          <a:bodyPr rtlCol="0"/>
          <a:lstStyle/>
          <a:p>
            <a:pPr rtl="0"/>
            <a:r>
              <a:rPr lang="en-US"/>
              <a:t>1/5/2017</a:t>
            </a:r>
            <a:endParaRPr lang="en-US" dirty="0"/>
          </a:p>
        </p:txBody>
      </p:sp>
      <p:sp>
        <p:nvSpPr>
          <p:cNvPr id="4" name="Footer Placeholder 3"/>
          <p:cNvSpPr>
            <a:spLocks noGrp="1"/>
          </p:cNvSpPr>
          <p:nvPr>
            <p:ph type="ftr" sz="quarter" idx="11"/>
          </p:nvPr>
        </p:nvSpPr>
        <p:spPr/>
        <p:txBody>
          <a:bodyPr rtlCol="0"/>
          <a:lstStyle/>
          <a:p>
            <a:pPr rtl="0"/>
            <a:r>
              <a:rPr lang="en-gb"/>
              <a:t>Add a footer</a:t>
            </a:r>
          </a:p>
        </p:txBody>
      </p:sp>
      <p:sp>
        <p:nvSpPr>
          <p:cNvPr id="5" name="Slide Number Placeholder 4"/>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1/5/2017</a:t>
            </a:r>
            <a:endParaRPr lang="en-US" dirty="0"/>
          </a:p>
        </p:txBody>
      </p:sp>
      <p:sp>
        <p:nvSpPr>
          <p:cNvPr id="3" name="Footer Placeholder 2"/>
          <p:cNvSpPr>
            <a:spLocks noGrp="1"/>
          </p:cNvSpPr>
          <p:nvPr>
            <p:ph type="ftr" sz="quarter" idx="11"/>
          </p:nvPr>
        </p:nvSpPr>
        <p:spPr/>
        <p:txBody>
          <a:bodyPr rtlCol="0"/>
          <a:lstStyle/>
          <a:p>
            <a:pPr rtl="0"/>
            <a:r>
              <a:rPr lang="en-gb"/>
              <a:t>Add a footer</a:t>
            </a:r>
          </a:p>
        </p:txBody>
      </p:sp>
      <p:sp>
        <p:nvSpPr>
          <p:cNvPr id="4" name="Slide Number Placeholder 3"/>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Autofit/>
          </a:bodyPr>
          <a:lstStyle>
            <a:lvl1pPr algn="l">
              <a:defRPr sz="3600" b="0"/>
            </a:lvl1pPr>
          </a:lstStyle>
          <a:p>
            <a:pPr rtl="0"/>
            <a:r>
              <a:rPr lang="en-GB"/>
              <a:t>Click to edit Master title style</a:t>
            </a:r>
            <a:endParaRPr/>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Content Placeholder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US"/>
              <a:t>1/5/2017</a:t>
            </a:r>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en-GB"/>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dirty="0"/>
          </a:p>
        </p:txBody>
      </p:sp>
      <p:sp>
        <p:nvSpPr>
          <p:cNvPr id="5" name="Date Placeholder 4"/>
          <p:cNvSpPr>
            <a:spLocks noGrp="1"/>
          </p:cNvSpPr>
          <p:nvPr>
            <p:ph type="dt" sz="half" idx="10"/>
          </p:nvPr>
        </p:nvSpPr>
        <p:spPr/>
        <p:txBody>
          <a:bodyPr rtlCol="0"/>
          <a:lstStyle/>
          <a:p>
            <a:pPr rtl="0"/>
            <a:r>
              <a:rPr lang="en-US"/>
              <a:t>1/5/2017</a:t>
            </a:r>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en-GB"/>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pPr rtl="0"/>
            <a:r>
              <a:rPr lang="en-US"/>
              <a:t>1/5/2017</a:t>
            </a:r>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pPr rtl="0"/>
            <a:r>
              <a:rPr lang="en-gb"/>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09601"/>
            <a:ext cx="3962400" cy="3539480"/>
          </a:xfrm>
        </p:spPr>
        <p:txBody>
          <a:bodyPr rtlCol="0"/>
          <a:lstStyle/>
          <a:p>
            <a:pPr rtl="0"/>
            <a:r>
              <a:rPr lang="en-GB" dirty="0"/>
              <a:t>Win Prediction Analytics</a:t>
            </a:r>
            <a:endParaRPr lang="en-gb" dirty="0"/>
          </a:p>
        </p:txBody>
      </p:sp>
      <p:sp>
        <p:nvSpPr>
          <p:cNvPr id="3" name="Subtitle 2"/>
          <p:cNvSpPr>
            <a:spLocks noGrp="1"/>
          </p:cNvSpPr>
          <p:nvPr>
            <p:ph type="subTitle" idx="1"/>
          </p:nvPr>
        </p:nvSpPr>
        <p:spPr>
          <a:xfrm>
            <a:off x="620238" y="4221088"/>
            <a:ext cx="3962400" cy="762000"/>
          </a:xfrm>
        </p:spPr>
        <p:txBody>
          <a:bodyPr rtlCol="0">
            <a:normAutofit fontScale="85000" lnSpcReduction="10000"/>
          </a:bodyPr>
          <a:lstStyle/>
          <a:p>
            <a:r>
              <a:rPr lang="en-IN" dirty="0"/>
              <a:t>DATA SCIENCE PRODEGREE PROJECT FROM IMARTICUS LEARNING</a:t>
            </a:r>
          </a:p>
          <a:p>
            <a:pPr rtl="0"/>
            <a:endParaRPr lang="en-US" dirty="0"/>
          </a:p>
        </p:txBody>
      </p:sp>
      <p:sp>
        <p:nvSpPr>
          <p:cNvPr id="4" name="TextBox 3">
            <a:extLst>
              <a:ext uri="{FF2B5EF4-FFF2-40B4-BE49-F238E27FC236}">
                <a16:creationId xmlns:a16="http://schemas.microsoft.com/office/drawing/2014/main" id="{3A35DA10-45F1-274A-A247-ACE2C599C0CD}"/>
              </a:ext>
            </a:extLst>
          </p:cNvPr>
          <p:cNvSpPr txBox="1"/>
          <p:nvPr/>
        </p:nvSpPr>
        <p:spPr>
          <a:xfrm>
            <a:off x="333772" y="5634752"/>
            <a:ext cx="2160240" cy="800219"/>
          </a:xfrm>
          <a:prstGeom prst="rect">
            <a:avLst/>
          </a:prstGeom>
          <a:noFill/>
          <a:ln>
            <a:noFill/>
          </a:ln>
        </p:spPr>
        <p:txBody>
          <a:bodyPr wrap="square" rtlCol="0" anchor="ctr" anchorCtr="1">
            <a:spAutoFit/>
          </a:bodyPr>
          <a:lstStyle/>
          <a:p>
            <a:endParaRPr lang="en-US" dirty="0">
              <a:latin typeface="+mj-lt"/>
            </a:endParaRPr>
          </a:p>
          <a:p>
            <a:r>
              <a:rPr lang="en-US" sz="1400" dirty="0"/>
              <a:t>Jyoti Singla</a:t>
            </a:r>
          </a:p>
          <a:p>
            <a:pPr algn="just"/>
            <a:r>
              <a:rPr lang="en-US" sz="1400" dirty="0"/>
              <a:t>Rishabh </a:t>
            </a:r>
            <a:r>
              <a:rPr lang="en-US" sz="1400" dirty="0" err="1"/>
              <a:t>Raibhandar</a:t>
            </a:r>
            <a:endParaRPr lang="en-US" sz="1400"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6ADCE1-6933-6A48-A86E-21A7FD16C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7828" y="1412776"/>
            <a:ext cx="5029200" cy="4392488"/>
          </a:xfrm>
          <a:prstGeom prst="rect">
            <a:avLst/>
          </a:prstGeom>
          <a:ln>
            <a:noFill/>
          </a:ln>
          <a:effectLst>
            <a:softEdge rad="112500"/>
          </a:effectLst>
        </p:spPr>
      </p:pic>
      <p:pic>
        <p:nvPicPr>
          <p:cNvPr id="10" name="Picture 9">
            <a:extLst>
              <a:ext uri="{FF2B5EF4-FFF2-40B4-BE49-F238E27FC236}">
                <a16:creationId xmlns:a16="http://schemas.microsoft.com/office/drawing/2014/main" id="{CE786578-E1C5-5C41-9A03-3B9C6DA63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467" y="1412776"/>
            <a:ext cx="4982345" cy="4392488"/>
          </a:xfrm>
          <a:prstGeom prst="rect">
            <a:avLst/>
          </a:prstGeom>
          <a:ln>
            <a:noFill/>
          </a:ln>
          <a:effectLst>
            <a:softEdge rad="112500"/>
          </a:effectLst>
        </p:spPr>
      </p:pic>
      <p:sp>
        <p:nvSpPr>
          <p:cNvPr id="15" name="Title 5">
            <a:extLst>
              <a:ext uri="{FF2B5EF4-FFF2-40B4-BE49-F238E27FC236}">
                <a16:creationId xmlns:a16="http://schemas.microsoft.com/office/drawing/2014/main" id="{E3B98463-8993-3D4A-82F5-CF4D7C2855EB}"/>
              </a:ext>
            </a:extLst>
          </p:cNvPr>
          <p:cNvSpPr>
            <a:spLocks noGrp="1"/>
          </p:cNvSpPr>
          <p:nvPr>
            <p:ph type="title"/>
          </p:nvPr>
        </p:nvSpPr>
        <p:spPr>
          <a:xfrm>
            <a:off x="609441" y="404664"/>
            <a:ext cx="10971371" cy="720080"/>
          </a:xfrm>
        </p:spPr>
        <p:txBody>
          <a:bodyPr rtlCol="0">
            <a:normAutofit/>
          </a:bodyPr>
          <a:lstStyle/>
          <a:p>
            <a:pPr rtl="0"/>
            <a:r>
              <a:rPr lang="en-US" sz="2400" dirty="0"/>
              <a:t>AUC (Area Under the Curve) &amp; Precision Recall</a:t>
            </a:r>
          </a:p>
        </p:txBody>
      </p:sp>
    </p:spTree>
    <p:extLst>
      <p:ext uri="{BB962C8B-B14F-4D97-AF65-F5344CB8AC3E}">
        <p14:creationId xmlns:p14="http://schemas.microsoft.com/office/powerpoint/2010/main" val="122884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71372" cy="1066800"/>
          </a:xfrm>
        </p:spPr>
        <p:txBody>
          <a:bodyPr rtlCol="0"/>
          <a:lstStyle/>
          <a:p>
            <a:pPr rtl="0"/>
            <a:r>
              <a:rPr lang="en-US" dirty="0"/>
              <a:t>Hyperparameter Tuning</a:t>
            </a:r>
          </a:p>
        </p:txBody>
      </p:sp>
      <p:pic>
        <p:nvPicPr>
          <p:cNvPr id="5" name="Content Placeholder 4">
            <a:extLst>
              <a:ext uri="{FF2B5EF4-FFF2-40B4-BE49-F238E27FC236}">
                <a16:creationId xmlns:a16="http://schemas.microsoft.com/office/drawing/2014/main" id="{6E4F427D-D392-F946-A41E-99FFC187C85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557908" y="1556792"/>
            <a:ext cx="8856984" cy="4176464"/>
          </a:xfrm>
          <a:prstGeom prst="rect">
            <a:avLst/>
          </a:prstGeom>
          <a:ln>
            <a:noFill/>
          </a:ln>
          <a:effectLst>
            <a:softEdge rad="112500"/>
          </a:effectLst>
        </p:spPr>
      </p:pic>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71372" cy="1066800"/>
          </a:xfrm>
        </p:spPr>
        <p:txBody>
          <a:bodyPr rtlCol="0">
            <a:normAutofit/>
          </a:bodyPr>
          <a:lstStyle/>
          <a:p>
            <a:pPr rtl="0"/>
            <a:r>
              <a:rPr lang="en-GB" sz="3400" dirty="0"/>
              <a:t>Prediction</a:t>
            </a:r>
            <a:endParaRPr lang="en-US" sz="3400" dirty="0"/>
          </a:p>
        </p:txBody>
      </p:sp>
      <p:pic>
        <p:nvPicPr>
          <p:cNvPr id="4" name="Picture 3">
            <a:extLst>
              <a:ext uri="{FF2B5EF4-FFF2-40B4-BE49-F238E27FC236}">
                <a16:creationId xmlns:a16="http://schemas.microsoft.com/office/drawing/2014/main" id="{EE3A1065-5773-3D47-8354-62A2B27EF69B}"/>
              </a:ext>
            </a:extLst>
          </p:cNvPr>
          <p:cNvPicPr>
            <a:picLocks noChangeAspect="1"/>
          </p:cNvPicPr>
          <p:nvPr/>
        </p:nvPicPr>
        <p:blipFill rotWithShape="1">
          <a:blip r:embed="rId2">
            <a:extLst>
              <a:ext uri="{28A0092B-C50C-407E-A947-70E740481C1C}">
                <a14:useLocalDpi xmlns:a14="http://schemas.microsoft.com/office/drawing/2010/main" val="0"/>
              </a:ext>
            </a:extLst>
          </a:blip>
          <a:srcRect l="19851" t="30526" r="15677" b="33474"/>
          <a:stretch/>
        </p:blipFill>
        <p:spPr>
          <a:xfrm>
            <a:off x="765820" y="1484784"/>
            <a:ext cx="10263877" cy="4104456"/>
          </a:xfrm>
          <a:prstGeom prst="rect">
            <a:avLst/>
          </a:prstGeom>
        </p:spPr>
      </p:pic>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7849-CACC-1948-ABD6-2598B4F7842B}"/>
              </a:ext>
            </a:extLst>
          </p:cNvPr>
          <p:cNvSpPr>
            <a:spLocks noGrp="1"/>
          </p:cNvSpPr>
          <p:nvPr>
            <p:ph type="title"/>
          </p:nvPr>
        </p:nvSpPr>
        <p:spPr>
          <a:xfrm>
            <a:off x="609441" y="260648"/>
            <a:ext cx="10971372" cy="1066800"/>
          </a:xfrm>
        </p:spPr>
        <p:txBody>
          <a:bodyPr>
            <a:normAutofit/>
          </a:bodyPr>
          <a:lstStyle/>
          <a:p>
            <a:r>
              <a:rPr lang="en-US" sz="3200" dirty="0"/>
              <a:t>Business Insight</a:t>
            </a:r>
          </a:p>
        </p:txBody>
      </p:sp>
      <p:sp>
        <p:nvSpPr>
          <p:cNvPr id="5" name="TextBox 4">
            <a:extLst>
              <a:ext uri="{FF2B5EF4-FFF2-40B4-BE49-F238E27FC236}">
                <a16:creationId xmlns:a16="http://schemas.microsoft.com/office/drawing/2014/main" id="{FCF7D752-59B9-9142-B4B9-1A6D40A30F8F}"/>
              </a:ext>
            </a:extLst>
          </p:cNvPr>
          <p:cNvSpPr txBox="1"/>
          <p:nvPr/>
        </p:nvSpPr>
        <p:spPr>
          <a:xfrm>
            <a:off x="580723" y="1484198"/>
            <a:ext cx="5513690" cy="3600986"/>
          </a:xfrm>
          <a:prstGeom prst="rect">
            <a:avLst/>
          </a:prstGeom>
          <a:noFill/>
          <a:ln>
            <a:noFill/>
          </a:ln>
        </p:spPr>
        <p:txBody>
          <a:bodyPr wrap="square" rtlCol="0" anchor="ctr" anchorCtr="1">
            <a:spAutoFit/>
          </a:bodyPr>
          <a:lstStyle/>
          <a:p>
            <a:r>
              <a:rPr lang="en-IN" dirty="0"/>
              <a:t>For win situation many factors should be known:</a:t>
            </a:r>
          </a:p>
          <a:p>
            <a:endParaRPr lang="en-IN" b="1" dirty="0"/>
          </a:p>
          <a:p>
            <a:r>
              <a:rPr lang="en-IN" sz="2000" b="1" dirty="0"/>
              <a:t>For winning deal member analysis:</a:t>
            </a:r>
          </a:p>
          <a:p>
            <a:endParaRPr lang="en-IN" sz="1000" b="1" dirty="0"/>
          </a:p>
          <a:p>
            <a:pPr marL="342900" indent="-342900">
              <a:buFont typeface="+mj-lt"/>
              <a:buAutoNum type="arabicPeriod"/>
            </a:pPr>
            <a:r>
              <a:rPr lang="en-IN" dirty="0"/>
              <a:t>We can see from data that deal cost is very high where VP and Manager have no prior bidding experience.</a:t>
            </a:r>
          </a:p>
          <a:p>
            <a:pPr marL="342900" indent="-342900">
              <a:buFont typeface="+mj-lt"/>
              <a:buAutoNum type="arabicPeriod"/>
            </a:pPr>
            <a:r>
              <a:rPr lang="en-IN" dirty="0"/>
              <a:t>Some winning bid members with low prior experience have high deal cost resulting in win deal status. </a:t>
            </a:r>
          </a:p>
          <a:p>
            <a:pPr marL="342900" indent="-342900">
              <a:buFont typeface="+mj-lt"/>
              <a:buAutoNum type="arabicPeriod"/>
            </a:pPr>
            <a:r>
              <a:rPr lang="en-IN" dirty="0"/>
              <a:t>Some members have decent deal cost and more number of deals won by them.</a:t>
            </a:r>
          </a:p>
          <a:p>
            <a:endParaRPr lang="en-US" dirty="0"/>
          </a:p>
        </p:txBody>
      </p:sp>
      <p:pic>
        <p:nvPicPr>
          <p:cNvPr id="4" name="Picture 3">
            <a:extLst>
              <a:ext uri="{FF2B5EF4-FFF2-40B4-BE49-F238E27FC236}">
                <a16:creationId xmlns:a16="http://schemas.microsoft.com/office/drawing/2014/main" id="{B82577A7-0E49-BE47-BD17-DCAD9A84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44" y="1700808"/>
            <a:ext cx="5300216" cy="2654424"/>
          </a:xfrm>
          <a:prstGeom prst="rect">
            <a:avLst/>
          </a:prstGeom>
        </p:spPr>
      </p:pic>
    </p:spTree>
    <p:extLst>
      <p:ext uri="{BB962C8B-B14F-4D97-AF65-F5344CB8AC3E}">
        <p14:creationId xmlns:p14="http://schemas.microsoft.com/office/powerpoint/2010/main" val="21031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B80A0-62EC-D549-97E0-8C13CF39B28F}"/>
              </a:ext>
            </a:extLst>
          </p:cNvPr>
          <p:cNvSpPr>
            <a:spLocks noGrp="1"/>
          </p:cNvSpPr>
          <p:nvPr>
            <p:ph sz="half" idx="1"/>
          </p:nvPr>
        </p:nvSpPr>
        <p:spPr>
          <a:xfrm>
            <a:off x="693812" y="1614264"/>
            <a:ext cx="5029200" cy="3110880"/>
          </a:xfrm>
        </p:spPr>
        <p:txBody>
          <a:bodyPr>
            <a:normAutofit/>
          </a:bodyPr>
          <a:lstStyle/>
          <a:p>
            <a:r>
              <a:rPr lang="en-IN" sz="2400" b="1" dirty="0"/>
              <a:t>For lost deals member analysis:</a:t>
            </a:r>
            <a:endParaRPr lang="en-IN" b="1" dirty="0"/>
          </a:p>
          <a:p>
            <a:pPr marL="342900" indent="-342900">
              <a:buFont typeface="+mj-lt"/>
              <a:buAutoNum type="arabicPeriod"/>
            </a:pPr>
            <a:r>
              <a:rPr lang="en-IN" sz="1900" dirty="0"/>
              <a:t>By analysis we can see lost deal are more as compare to win (difference is more than half)</a:t>
            </a:r>
          </a:p>
          <a:p>
            <a:pPr marL="342900" indent="-342900">
              <a:buFont typeface="+mj-lt"/>
              <a:buAutoNum type="arabicPeriod"/>
            </a:pPr>
            <a:r>
              <a:rPr lang="en-IN" sz="1900" dirty="0"/>
              <a:t>After analysis we get to know cost is higher in lost deals as compare to win deals </a:t>
            </a:r>
          </a:p>
          <a:p>
            <a:pPr marL="342900" indent="-342900">
              <a:buFont typeface="+mj-lt"/>
              <a:buAutoNum type="arabicPeriod"/>
            </a:pPr>
            <a:r>
              <a:rPr lang="en-IN" sz="1900" dirty="0"/>
              <a:t>Then we can analyse prior projects experience is zero in lost deals</a:t>
            </a:r>
          </a:p>
          <a:p>
            <a:pPr marL="0" indent="0">
              <a:buNone/>
            </a:pPr>
            <a:endParaRPr lang="en-US" dirty="0"/>
          </a:p>
        </p:txBody>
      </p:sp>
      <p:pic>
        <p:nvPicPr>
          <p:cNvPr id="7" name="Content Placeholder 6">
            <a:extLst>
              <a:ext uri="{FF2B5EF4-FFF2-40B4-BE49-F238E27FC236}">
                <a16:creationId xmlns:a16="http://schemas.microsoft.com/office/drawing/2014/main" id="{6425D08C-4A2D-CC44-9C26-832566D3B4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1613" y="1844824"/>
            <a:ext cx="5029200" cy="3024336"/>
          </a:xfrm>
        </p:spPr>
      </p:pic>
      <p:sp>
        <p:nvSpPr>
          <p:cNvPr id="5" name="Title 1">
            <a:extLst>
              <a:ext uri="{FF2B5EF4-FFF2-40B4-BE49-F238E27FC236}">
                <a16:creationId xmlns:a16="http://schemas.microsoft.com/office/drawing/2014/main" id="{14FAEFE1-FE96-7247-A009-01F574398B90}"/>
              </a:ext>
            </a:extLst>
          </p:cNvPr>
          <p:cNvSpPr txBox="1">
            <a:spLocks/>
          </p:cNvSpPr>
          <p:nvPr/>
        </p:nvSpPr>
        <p:spPr>
          <a:xfrm>
            <a:off x="609441" y="260648"/>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en-US" sz="3200" dirty="0"/>
              <a:t>Business Insight</a:t>
            </a:r>
          </a:p>
        </p:txBody>
      </p:sp>
    </p:spTree>
    <p:extLst>
      <p:ext uri="{BB962C8B-B14F-4D97-AF65-F5344CB8AC3E}">
        <p14:creationId xmlns:p14="http://schemas.microsoft.com/office/powerpoint/2010/main" val="37987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13BFB-47A2-CE40-92FE-7D7DFF21E278}"/>
              </a:ext>
            </a:extLst>
          </p:cNvPr>
          <p:cNvSpPr txBox="1"/>
          <p:nvPr/>
        </p:nvSpPr>
        <p:spPr>
          <a:xfrm>
            <a:off x="549796" y="1507425"/>
            <a:ext cx="11161240" cy="4585871"/>
          </a:xfrm>
          <a:prstGeom prst="rect">
            <a:avLst/>
          </a:prstGeom>
          <a:noFill/>
          <a:ln>
            <a:noFill/>
          </a:ln>
        </p:spPr>
        <p:txBody>
          <a:bodyPr wrap="square" rtlCol="0" anchor="ctr" anchorCtr="1">
            <a:spAutoFit/>
          </a:bodyPr>
          <a:lstStyle/>
          <a:p>
            <a:pPr marL="285750" indent="-285750"/>
            <a:r>
              <a:rPr lang="en-IN" sz="2000" b="1" dirty="0"/>
              <a:t>When comparing with other factors:</a:t>
            </a:r>
          </a:p>
          <a:p>
            <a:pPr marL="285750" indent="-285750"/>
            <a:endParaRPr lang="en-IN" b="1" dirty="0"/>
          </a:p>
          <a:p>
            <a:pPr marL="514350" indent="-514350">
              <a:buFont typeface="+mj-lt"/>
              <a:buAutoNum type="arabicPeriod"/>
            </a:pPr>
            <a:r>
              <a:rPr lang="en-IN" dirty="0"/>
              <a:t>Solution type is solution group that client require accordingly if we compare both lost and win and then major part is about the solution required</a:t>
            </a:r>
          </a:p>
          <a:p>
            <a:pPr marL="514350" indent="-514350">
              <a:buFont typeface="+mj-lt"/>
              <a:buAutoNum type="arabicPeriod"/>
            </a:pPr>
            <a:r>
              <a:rPr lang="en-IN" dirty="0"/>
              <a:t>So we can observe people who already did work according ‘Client category’, ‘Solution type’, 'Sector’, 'Location' with prior experience manager then we have chances to win. </a:t>
            </a:r>
          </a:p>
          <a:p>
            <a:endParaRPr lang="en-IN" dirty="0"/>
          </a:p>
          <a:p>
            <a:r>
              <a:rPr lang="en-IN" sz="2000" b="1" dirty="0"/>
              <a:t> Loss will be less when:</a:t>
            </a:r>
          </a:p>
          <a:p>
            <a:endParaRPr lang="en-IN" b="1" dirty="0"/>
          </a:p>
          <a:p>
            <a:pPr marL="342900" indent="-342900">
              <a:buFont typeface="+mj-lt"/>
              <a:buAutoNum type="arabicPeriod"/>
            </a:pPr>
            <a:r>
              <a:rPr lang="en-IN" dirty="0"/>
              <a:t>Members who already worked with similar ‘Location’, ’Client category’, ‘Solution type’, ‘Sector' dealing will more chance to win </a:t>
            </a:r>
          </a:p>
          <a:p>
            <a:pPr marL="342900" indent="-342900">
              <a:buFont typeface="+mj-lt"/>
              <a:buAutoNum type="arabicPeriod"/>
            </a:pPr>
            <a:r>
              <a:rPr lang="en-IN" dirty="0"/>
              <a:t>Members who have no prior experience can work with prior experience people who got the deal and can overcome from the loss</a:t>
            </a:r>
          </a:p>
          <a:p>
            <a:pPr marL="342900" indent="-342900">
              <a:buFont typeface="+mj-lt"/>
              <a:buAutoNum type="arabicPeriod"/>
            </a:pPr>
            <a:r>
              <a:rPr lang="en-IN" dirty="0"/>
              <a:t>They can also work on strategy and reduce the dealing cost</a:t>
            </a:r>
          </a:p>
          <a:p>
            <a:endParaRPr lang="en-IN" dirty="0"/>
          </a:p>
          <a:p>
            <a:endParaRPr lang="en-US" dirty="0"/>
          </a:p>
        </p:txBody>
      </p:sp>
      <p:sp>
        <p:nvSpPr>
          <p:cNvPr id="3" name="Title 1">
            <a:extLst>
              <a:ext uri="{FF2B5EF4-FFF2-40B4-BE49-F238E27FC236}">
                <a16:creationId xmlns:a16="http://schemas.microsoft.com/office/drawing/2014/main" id="{82D35054-FA70-4043-BAE1-DE5469BB9112}"/>
              </a:ext>
            </a:extLst>
          </p:cNvPr>
          <p:cNvSpPr txBox="1">
            <a:spLocks/>
          </p:cNvSpPr>
          <p:nvPr/>
        </p:nvSpPr>
        <p:spPr>
          <a:xfrm>
            <a:off x="609441" y="260648"/>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en-US" sz="3200" dirty="0"/>
              <a:t>Comparing on basis of other factors</a:t>
            </a:r>
          </a:p>
        </p:txBody>
      </p:sp>
    </p:spTree>
    <p:extLst>
      <p:ext uri="{BB962C8B-B14F-4D97-AF65-F5344CB8AC3E}">
        <p14:creationId xmlns:p14="http://schemas.microsoft.com/office/powerpoint/2010/main" val="394811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1066800"/>
          </a:xfrm>
        </p:spPr>
        <p:txBody>
          <a:bodyPr rtlCol="0">
            <a:normAutofit/>
          </a:bodyPr>
          <a:lstStyle/>
          <a:p>
            <a:pPr rtl="0"/>
            <a:r>
              <a:rPr lang="en-GB" sz="3400" dirty="0"/>
              <a:t>Content</a:t>
            </a:r>
            <a:endParaRPr lang="en-US" sz="3400" dirty="0"/>
          </a:p>
        </p:txBody>
      </p:sp>
      <p:sp>
        <p:nvSpPr>
          <p:cNvPr id="3" name="Rectangle 2">
            <a:extLst>
              <a:ext uri="{FF2B5EF4-FFF2-40B4-BE49-F238E27FC236}">
                <a16:creationId xmlns:a16="http://schemas.microsoft.com/office/drawing/2014/main" id="{DCEB7909-0B84-2443-B3A2-6617B5666CA6}"/>
              </a:ext>
            </a:extLst>
          </p:cNvPr>
          <p:cNvSpPr/>
          <p:nvPr/>
        </p:nvSpPr>
        <p:spPr>
          <a:xfrm>
            <a:off x="609441" y="1432281"/>
            <a:ext cx="8941355" cy="44670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Data gathering and Problem Statement</a:t>
            </a:r>
          </a:p>
          <a:p>
            <a:pPr marL="342900" indent="-342900">
              <a:lnSpc>
                <a:spcPct val="150000"/>
              </a:lnSpc>
              <a:buFont typeface="Arial" panose="020B0604020202020204" pitchFamily="34" charset="0"/>
              <a:buChar char="•"/>
            </a:pPr>
            <a:r>
              <a:rPr lang="en-US" sz="2400" dirty="0"/>
              <a:t>Profiling Report</a:t>
            </a:r>
          </a:p>
          <a:p>
            <a:pPr marL="342900" indent="-342900">
              <a:lnSpc>
                <a:spcPct val="150000"/>
              </a:lnSpc>
              <a:buFont typeface="Arial" panose="020B0604020202020204" pitchFamily="34" charset="0"/>
              <a:buChar char="•"/>
            </a:pPr>
            <a:r>
              <a:rPr lang="en-US" sz="2400" dirty="0"/>
              <a:t>Preparing the Data</a:t>
            </a:r>
          </a:p>
          <a:p>
            <a:pPr marL="342900" indent="-342900">
              <a:lnSpc>
                <a:spcPct val="150000"/>
              </a:lnSpc>
              <a:buFont typeface="Arial" panose="020B0604020202020204" pitchFamily="34" charset="0"/>
              <a:buChar char="•"/>
            </a:pPr>
            <a:r>
              <a:rPr lang="en-US" sz="2400" dirty="0"/>
              <a:t>Train the Data</a:t>
            </a:r>
          </a:p>
          <a:p>
            <a:pPr marL="342900" indent="-342900">
              <a:lnSpc>
                <a:spcPct val="150000"/>
              </a:lnSpc>
              <a:buFont typeface="Arial" panose="020B0604020202020204" pitchFamily="34" charset="0"/>
              <a:buChar char="•"/>
            </a:pPr>
            <a:r>
              <a:rPr lang="en-US" sz="2400" dirty="0"/>
              <a:t>Model Selection</a:t>
            </a:r>
          </a:p>
          <a:p>
            <a:pPr marL="342900" indent="-342900">
              <a:lnSpc>
                <a:spcPct val="150000"/>
              </a:lnSpc>
              <a:buFont typeface="Arial" panose="020B0604020202020204" pitchFamily="34" charset="0"/>
              <a:buChar char="•"/>
            </a:pPr>
            <a:r>
              <a:rPr lang="en-US" sz="2400" dirty="0"/>
              <a:t>Hyperparameter tuning</a:t>
            </a:r>
          </a:p>
          <a:p>
            <a:pPr marL="342900" indent="-342900">
              <a:lnSpc>
                <a:spcPct val="150000"/>
              </a:lnSpc>
              <a:buFont typeface="Arial" panose="020B0604020202020204" pitchFamily="34" charset="0"/>
              <a:buChar char="•"/>
            </a:pPr>
            <a:r>
              <a:rPr lang="en-US" sz="2400" dirty="0"/>
              <a:t>Prediction</a:t>
            </a:r>
          </a:p>
          <a:p>
            <a:pPr marL="342900" indent="-342900">
              <a:lnSpc>
                <a:spcPct val="150000"/>
              </a:lnSpc>
              <a:buFont typeface="Arial" panose="020B0604020202020204" pitchFamily="34" charset="0"/>
              <a:buChar char="•"/>
            </a:pPr>
            <a:r>
              <a:rPr lang="en-US" sz="2400" dirty="0"/>
              <a:t>Business Insights</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01960"/>
            <a:ext cx="10971372" cy="1066800"/>
          </a:xfrm>
        </p:spPr>
        <p:txBody>
          <a:bodyPr rtlCol="0"/>
          <a:lstStyle/>
          <a:p>
            <a:pPr rtl="0"/>
            <a:r>
              <a:rPr lang="en-GB" sz="3200" dirty="0"/>
              <a:t>Gathering</a:t>
            </a:r>
            <a:r>
              <a:rPr lang="en-GB" dirty="0"/>
              <a:t> of Data and Problem Statement</a:t>
            </a:r>
            <a:endParaRPr lang="en-US" dirty="0"/>
          </a:p>
        </p:txBody>
      </p:sp>
      <p:sp>
        <p:nvSpPr>
          <p:cNvPr id="3" name="Content Placeholder 2"/>
          <p:cNvSpPr>
            <a:spLocks noGrp="1"/>
          </p:cNvSpPr>
          <p:nvPr>
            <p:ph idx="13"/>
          </p:nvPr>
        </p:nvSpPr>
        <p:spPr>
          <a:xfrm>
            <a:off x="609441" y="1412776"/>
            <a:ext cx="10669547" cy="4392488"/>
          </a:xfrm>
          <a:ln>
            <a:noFill/>
          </a:ln>
        </p:spPr>
        <p:txBody>
          <a:bodyPr rtlCol="0">
            <a:noAutofit/>
          </a:bodyPr>
          <a:lstStyle/>
          <a:p>
            <a:pPr algn="just"/>
            <a:r>
              <a:rPr lang="en-IN" sz="2400" dirty="0"/>
              <a:t>Your Organization puts in a lot of effort in bidding preparation with no indications whether it will be worth it. With multiple bid managers and SBU Heads willing to work on every opportunity, it becomes difficult for the management to decide which bid should be given to which bid manager and SBU Head. You are hired to help your organization identify the best bid manager-SBU Head combination who can convert an opportunity to win with the provided data points. </a:t>
            </a:r>
          </a:p>
          <a:p>
            <a:pPr algn="just"/>
            <a:r>
              <a:rPr lang="en-IN" sz="2400" b="1" dirty="0"/>
              <a:t>Objective 1: </a:t>
            </a:r>
            <a:r>
              <a:rPr lang="en-IN" sz="2400" dirty="0"/>
              <a:t>Predictive Analytics - Build a ML model to predict the probability of win/loss for bidding activities for a potential client. </a:t>
            </a:r>
          </a:p>
          <a:p>
            <a:pPr algn="just"/>
            <a:r>
              <a:rPr lang="en-IN" sz="2400" b="1" dirty="0"/>
              <a:t>Objective 2: </a:t>
            </a:r>
            <a:r>
              <a:rPr lang="en-IN" sz="2400" dirty="0"/>
              <a:t>Prescriptive Analytics - Identify variable/s that are most likely to help in converting an opportunity into a win. </a:t>
            </a:r>
          </a:p>
          <a:p>
            <a:pPr marL="0" indent="0" algn="just" rtl="0">
              <a:buNone/>
            </a:pPr>
            <a:endParaRPr lang="en-US" dirty="0"/>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CFC4-F116-4249-9EE8-73BEA69E24CA}"/>
              </a:ext>
            </a:extLst>
          </p:cNvPr>
          <p:cNvSpPr>
            <a:spLocks noGrp="1"/>
          </p:cNvSpPr>
          <p:nvPr>
            <p:ph type="title"/>
          </p:nvPr>
        </p:nvSpPr>
        <p:spPr>
          <a:xfrm>
            <a:off x="609441" y="260648"/>
            <a:ext cx="10971372" cy="1066800"/>
          </a:xfrm>
        </p:spPr>
        <p:txBody>
          <a:bodyPr>
            <a:normAutofit/>
          </a:bodyPr>
          <a:lstStyle/>
          <a:p>
            <a:r>
              <a:rPr lang="en-US" sz="3200" dirty="0"/>
              <a:t>Dataset</a:t>
            </a:r>
          </a:p>
        </p:txBody>
      </p:sp>
      <p:pic>
        <p:nvPicPr>
          <p:cNvPr id="5" name="Content Placeholder 5">
            <a:extLst>
              <a:ext uri="{FF2B5EF4-FFF2-40B4-BE49-F238E27FC236}">
                <a16:creationId xmlns:a16="http://schemas.microsoft.com/office/drawing/2014/main" id="{C06FECA2-5C70-564A-B7F7-6A169E126617}"/>
              </a:ext>
            </a:extLst>
          </p:cNvPr>
          <p:cNvPicPr>
            <a:picLocks noGrp="1" noChangeAspect="1"/>
          </p:cNvPicPr>
          <p:nvPr>
            <p:ph idx="13"/>
          </p:nvPr>
        </p:nvPicPr>
        <p:blipFill rotWithShape="1">
          <a:blip r:embed="rId2">
            <a:extLst>
              <a:ext uri="{28A0092B-C50C-407E-A947-70E740481C1C}">
                <a14:useLocalDpi xmlns:a14="http://schemas.microsoft.com/office/drawing/2010/main" val="0"/>
              </a:ext>
            </a:extLst>
          </a:blip>
          <a:srcRect r="18717"/>
          <a:stretch/>
        </p:blipFill>
        <p:spPr>
          <a:xfrm>
            <a:off x="1053852" y="1470024"/>
            <a:ext cx="9361040" cy="4623271"/>
          </a:xfrm>
        </p:spPr>
      </p:pic>
    </p:spTree>
    <p:extLst>
      <p:ext uri="{BB962C8B-B14F-4D97-AF65-F5344CB8AC3E}">
        <p14:creationId xmlns:p14="http://schemas.microsoft.com/office/powerpoint/2010/main" val="360765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BC63-55C5-9D4E-BC51-3C53B933CFBB}"/>
              </a:ext>
            </a:extLst>
          </p:cNvPr>
          <p:cNvSpPr>
            <a:spLocks noGrp="1"/>
          </p:cNvSpPr>
          <p:nvPr>
            <p:ph type="title"/>
          </p:nvPr>
        </p:nvSpPr>
        <p:spPr>
          <a:xfrm>
            <a:off x="609441" y="260648"/>
            <a:ext cx="10971372" cy="1066800"/>
          </a:xfrm>
        </p:spPr>
        <p:txBody>
          <a:bodyPr>
            <a:normAutofit/>
          </a:bodyPr>
          <a:lstStyle/>
          <a:p>
            <a:r>
              <a:rPr lang="en-US" sz="3400" dirty="0"/>
              <a:t>Profiling Report</a:t>
            </a:r>
          </a:p>
        </p:txBody>
      </p:sp>
      <p:pic>
        <p:nvPicPr>
          <p:cNvPr id="5" name="Content Placeholder 4">
            <a:extLst>
              <a:ext uri="{FF2B5EF4-FFF2-40B4-BE49-F238E27FC236}">
                <a16:creationId xmlns:a16="http://schemas.microsoft.com/office/drawing/2014/main" id="{EE9A1C4C-6A00-1641-81B8-79AB4ED28B4C}"/>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981844" y="1484784"/>
            <a:ext cx="9937103" cy="4680519"/>
          </a:xfrm>
        </p:spPr>
      </p:pic>
    </p:spTree>
    <p:extLst>
      <p:ext uri="{BB962C8B-B14F-4D97-AF65-F5344CB8AC3E}">
        <p14:creationId xmlns:p14="http://schemas.microsoft.com/office/powerpoint/2010/main" val="39174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16632"/>
            <a:ext cx="10971372" cy="1066800"/>
          </a:xfrm>
        </p:spPr>
        <p:txBody>
          <a:bodyPr rtlCol="0"/>
          <a:lstStyle/>
          <a:p>
            <a:pPr rtl="0"/>
            <a:r>
              <a:rPr lang="en-US" dirty="0"/>
              <a:t>Preparing that Dataset</a:t>
            </a:r>
          </a:p>
        </p:txBody>
      </p:sp>
      <p:graphicFrame>
        <p:nvGraphicFramePr>
          <p:cNvPr id="5" name="Content Placeholder 4" descr="Basic venn diagram showing overlapping relationships between 4 tasks"/>
          <p:cNvGraphicFramePr>
            <a:graphicFrameLocks noGrp="1"/>
          </p:cNvGraphicFramePr>
          <p:nvPr>
            <p:ph sz="half" idx="2"/>
            <p:extLst>
              <p:ext uri="{D42A27DB-BD31-4B8C-83A1-F6EECF244321}">
                <p14:modId xmlns:p14="http://schemas.microsoft.com/office/powerpoint/2010/main" val="1489964469"/>
              </p:ext>
            </p:extLst>
          </p:nvPr>
        </p:nvGraphicFramePr>
        <p:xfrm>
          <a:off x="7390556" y="1484784"/>
          <a:ext cx="5086301"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638236F-67AE-C84C-9C65-1A1EAE3580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812" y="1484784"/>
            <a:ext cx="7128792" cy="4392488"/>
          </a:xfrm>
          <a:prstGeom prst="rect">
            <a:avLst/>
          </a:prstGeom>
        </p:spPr>
      </p:pic>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260648"/>
            <a:ext cx="10971372" cy="1066800"/>
          </a:xfrm>
        </p:spPr>
        <p:txBody>
          <a:bodyPr rtlCol="0">
            <a:normAutofit/>
          </a:bodyPr>
          <a:lstStyle/>
          <a:p>
            <a:pPr rtl="0"/>
            <a:r>
              <a:rPr lang="en-US" sz="3400" dirty="0"/>
              <a:t>Ratio of Test to Train Data Split</a:t>
            </a:r>
          </a:p>
        </p:txBody>
      </p:sp>
      <p:graphicFrame>
        <p:nvGraphicFramePr>
          <p:cNvPr id="7" name="Diagram 6" descr="Radial cycle shows the relationship between 4 tasks in a group"/>
          <p:cNvGraphicFramePr/>
          <p:nvPr>
            <p:extLst>
              <p:ext uri="{D42A27DB-BD31-4B8C-83A1-F6EECF244321}">
                <p14:modId xmlns:p14="http://schemas.microsoft.com/office/powerpoint/2010/main" val="1341072305"/>
              </p:ext>
            </p:extLst>
          </p:nvPr>
        </p:nvGraphicFramePr>
        <p:xfrm>
          <a:off x="4369604" y="1412776"/>
          <a:ext cx="3236976" cy="3997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C4990FE4-A418-8D43-B33E-EE726CA05DCD}"/>
              </a:ext>
            </a:extLst>
          </p:cNvPr>
          <p:cNvSpPr txBox="1"/>
          <p:nvPr/>
        </p:nvSpPr>
        <p:spPr>
          <a:xfrm>
            <a:off x="609441" y="5446965"/>
            <a:ext cx="10669547" cy="646331"/>
          </a:xfrm>
          <a:prstGeom prst="rect">
            <a:avLst/>
          </a:prstGeom>
          <a:noFill/>
          <a:ln>
            <a:noFill/>
          </a:ln>
        </p:spPr>
        <p:txBody>
          <a:bodyPr wrap="square" rtlCol="0" anchor="ctr" anchorCtr="1">
            <a:spAutoFit/>
          </a:bodyPr>
          <a:lstStyle/>
          <a:p>
            <a:pPr algn="ctr"/>
            <a:r>
              <a:rPr lang="en-US" dirty="0"/>
              <a:t>Command used:</a:t>
            </a:r>
          </a:p>
          <a:p>
            <a:pPr algn="ct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random_state</a:t>
            </a:r>
            <a:r>
              <a:rPr lang="en-US" dirty="0"/>
              <a:t>=0, </a:t>
            </a:r>
            <a:r>
              <a:rPr lang="en-US" dirty="0" err="1"/>
              <a:t>test_size</a:t>
            </a:r>
            <a:r>
              <a:rPr lang="en-US" dirty="0"/>
              <a:t> = 0.25)</a:t>
            </a:r>
          </a:p>
        </p:txBody>
      </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1066800"/>
          </a:xfrm>
        </p:spPr>
        <p:txBody>
          <a:bodyPr rtlCol="0"/>
          <a:lstStyle/>
          <a:p>
            <a:pPr rtl="0"/>
            <a:r>
              <a:rPr lang="en-GB" sz="3200" dirty="0"/>
              <a:t>Model Selection</a:t>
            </a:r>
            <a:endParaRPr lang="en-US" sz="3200" dirty="0"/>
          </a:p>
        </p:txBody>
      </p:sp>
      <p:sp>
        <p:nvSpPr>
          <p:cNvPr id="4" name="Content Placeholder 3"/>
          <p:cNvSpPr>
            <a:spLocks noGrp="1"/>
          </p:cNvSpPr>
          <p:nvPr>
            <p:ph sz="half" idx="1"/>
          </p:nvPr>
        </p:nvSpPr>
        <p:spPr>
          <a:xfrm>
            <a:off x="609441" y="1398240"/>
            <a:ext cx="5412963" cy="3398912"/>
          </a:xfrm>
        </p:spPr>
        <p:txBody>
          <a:bodyPr rtlCol="0">
            <a:normAutofit/>
          </a:bodyPr>
          <a:lstStyle/>
          <a:p>
            <a:pPr marL="0" indent="0">
              <a:buNone/>
            </a:pPr>
            <a:r>
              <a:rPr lang="en-US" sz="2400" dirty="0"/>
              <a:t>According to data this is a Classification problem using multiple Classification models. </a:t>
            </a:r>
          </a:p>
          <a:p>
            <a:pPr algn="just"/>
            <a:r>
              <a:rPr lang="en-US" sz="2000" dirty="0"/>
              <a:t>KNN (K – Nearest Neighbor) Classifier</a:t>
            </a:r>
          </a:p>
          <a:p>
            <a:pPr algn="just"/>
            <a:r>
              <a:rPr lang="en-US" sz="2000" dirty="0"/>
              <a:t>SVM (Support Vector Machine)</a:t>
            </a:r>
          </a:p>
          <a:p>
            <a:pPr algn="just"/>
            <a:r>
              <a:rPr lang="en-US" sz="2000" dirty="0"/>
              <a:t>Decision Tree Classifier</a:t>
            </a:r>
          </a:p>
          <a:p>
            <a:pPr algn="just"/>
            <a:r>
              <a:rPr lang="en-US" sz="2000" dirty="0"/>
              <a:t>Random Forest Classifier</a:t>
            </a:r>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848840104"/>
              </p:ext>
            </p:extLst>
          </p:nvPr>
        </p:nvGraphicFramePr>
        <p:xfrm>
          <a:off x="6550183" y="1448402"/>
          <a:ext cx="4804688" cy="3852806"/>
        </p:xfrm>
        <a:graphic>
          <a:graphicData uri="http://schemas.openxmlformats.org/drawingml/2006/table">
            <a:tbl>
              <a:tblPr firstRow="1" bandRow="1">
                <a:tableStyleId>{3B4B98B0-60AC-42C2-AFA5-B58CD77FA1E5}</a:tableStyleId>
              </a:tblPr>
              <a:tblGrid>
                <a:gridCol w="2514599">
                  <a:extLst>
                    <a:ext uri="{9D8B030D-6E8A-4147-A177-3AD203B41FA5}">
                      <a16:colId xmlns:a16="http://schemas.microsoft.com/office/drawing/2014/main" val="20000"/>
                    </a:ext>
                  </a:extLst>
                </a:gridCol>
                <a:gridCol w="2290089">
                  <a:extLst>
                    <a:ext uri="{9D8B030D-6E8A-4147-A177-3AD203B41FA5}">
                      <a16:colId xmlns:a16="http://schemas.microsoft.com/office/drawing/2014/main" val="20001"/>
                    </a:ext>
                  </a:extLst>
                </a:gridCol>
              </a:tblGrid>
              <a:tr h="661392">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mn-lt"/>
                        </a:rPr>
                        <a:t>Model Selection</a:t>
                      </a:r>
                    </a:p>
                  </a:txBody>
                  <a:tcP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1" i="0" u="none" strike="noStrike" cap="none" normalizeH="0" baseline="0" dirty="0">
                          <a:ln>
                            <a:noFill/>
                          </a:ln>
                          <a:solidFill>
                            <a:srgbClr val="000000"/>
                          </a:solidFill>
                          <a:effectLst/>
                          <a:latin typeface="+mn-lt"/>
                        </a:rPr>
                        <a:t>Model Accuracy</a:t>
                      </a:r>
                      <a:endParaRPr kumimoji="0" lang="en-US" sz="1800" b="1" i="0" u="none" strike="noStrike" cap="none" normalizeH="0" baseline="0" dirty="0">
                        <a:ln>
                          <a:noFill/>
                        </a:ln>
                        <a:solidFill>
                          <a:srgbClr val="000000"/>
                        </a:solidFill>
                        <a:effectLst/>
                        <a:latin typeface="+mn-lt"/>
                      </a:endParaRPr>
                    </a:p>
                  </a:txBody>
                  <a:tcPr horzOverflow="overflow"/>
                </a:tc>
                <a:extLst>
                  <a:ext uri="{0D108BD9-81ED-4DB2-BD59-A6C34878D82A}">
                    <a16:rowId xmlns:a16="http://schemas.microsoft.com/office/drawing/2014/main" val="10000"/>
                  </a:ext>
                </a:extLst>
              </a:tr>
              <a:tr h="73648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KNN (K – Nearest Neighbor) Classifier</a:t>
                      </a: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73%</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1"/>
                  </a:ext>
                </a:extLst>
              </a:tr>
              <a:tr h="73648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SVM (Support Vector Machine)</a:t>
                      </a: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61%</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2"/>
                  </a:ext>
                </a:extLst>
              </a:tr>
              <a:tr h="42084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Decision Tree Classifier</a:t>
                      </a: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67%</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3"/>
                  </a:ext>
                </a:extLst>
              </a:tr>
              <a:tr h="420846">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r>
                        <a:rPr lang="en-US" sz="1800" dirty="0"/>
                        <a:t>Random Forest Classifier</a:t>
                      </a:r>
                      <a:endParaRPr lang="en-US" sz="2000" dirty="0"/>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74%</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4"/>
                  </a:ext>
                </a:extLst>
              </a:tr>
              <a:tr h="876762">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Randomized search CV</a:t>
                      </a:r>
                    </a:p>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 Forest)</a:t>
                      </a: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80%</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5"/>
                  </a:ext>
                </a:extLst>
              </a:tr>
            </a:tbl>
          </a:graphicData>
        </a:graphic>
      </p:graphicFrame>
      <p:sp>
        <p:nvSpPr>
          <p:cNvPr id="10" name="TextBox 9"/>
          <p:cNvSpPr txBox="1"/>
          <p:nvPr/>
        </p:nvSpPr>
        <p:spPr>
          <a:xfrm>
            <a:off x="609441" y="4869160"/>
            <a:ext cx="5412963" cy="590931"/>
          </a:xfrm>
          <a:prstGeom prst="rect">
            <a:avLst/>
          </a:prstGeom>
          <a:noFill/>
        </p:spPr>
        <p:txBody>
          <a:bodyPr wrap="square" rtlCol="0">
            <a:spAutoFit/>
          </a:bodyPr>
          <a:lstStyle/>
          <a:p>
            <a:pPr>
              <a:lnSpc>
                <a:spcPct val="90000"/>
              </a:lnSpc>
            </a:pPr>
            <a:r>
              <a:rPr lang="en-gb" b="1" dirty="0"/>
              <a:t>* </a:t>
            </a:r>
            <a:r>
              <a:rPr lang="en-GB" b="1" dirty="0"/>
              <a:t> Using Cross validation and hyperparameter tuning.</a:t>
            </a:r>
          </a:p>
          <a:p>
            <a:pPr>
              <a:lnSpc>
                <a:spcPct val="90000"/>
              </a:lnSpc>
            </a:pPr>
            <a:r>
              <a:rPr lang="en-GB" b="1" dirty="0"/>
              <a:t>*  Randomized search CV (Cross Validation).</a:t>
            </a:r>
            <a:endParaRPr lang="en-gb" b="1"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2CD480-B944-044C-A9FF-83604E22C1F8}"/>
              </a:ext>
            </a:extLst>
          </p:cNvPr>
          <p:cNvPicPr>
            <a:picLocks noChangeAspect="1"/>
          </p:cNvPicPr>
          <p:nvPr/>
        </p:nvPicPr>
        <p:blipFill rotWithShape="1">
          <a:blip r:embed="rId2">
            <a:extLst>
              <a:ext uri="{28A0092B-C50C-407E-A947-70E740481C1C}">
                <a14:useLocalDpi xmlns:a14="http://schemas.microsoft.com/office/drawing/2010/main" val="0"/>
              </a:ext>
            </a:extLst>
          </a:blip>
          <a:srcRect t="1429"/>
          <a:stretch/>
        </p:blipFill>
        <p:spPr>
          <a:xfrm>
            <a:off x="1053852" y="1196752"/>
            <a:ext cx="10153128" cy="4968552"/>
          </a:xfrm>
          <a:prstGeom prst="rect">
            <a:avLst/>
          </a:prstGeom>
        </p:spPr>
      </p:pic>
      <p:sp>
        <p:nvSpPr>
          <p:cNvPr id="8" name="Title 5">
            <a:extLst>
              <a:ext uri="{FF2B5EF4-FFF2-40B4-BE49-F238E27FC236}">
                <a16:creationId xmlns:a16="http://schemas.microsoft.com/office/drawing/2014/main" id="{F36E4809-11A3-B547-BE2C-0C077BFCFA85}"/>
              </a:ext>
            </a:extLst>
          </p:cNvPr>
          <p:cNvSpPr>
            <a:spLocks noGrp="1"/>
          </p:cNvSpPr>
          <p:nvPr>
            <p:ph type="title"/>
          </p:nvPr>
        </p:nvSpPr>
        <p:spPr>
          <a:xfrm>
            <a:off x="609441" y="404664"/>
            <a:ext cx="4404851" cy="504056"/>
          </a:xfrm>
        </p:spPr>
        <p:txBody>
          <a:bodyPr rtlCol="0">
            <a:normAutofit/>
          </a:bodyPr>
          <a:lstStyle/>
          <a:p>
            <a:pPr rtl="0"/>
            <a:r>
              <a:rPr lang="en-US" sz="2400" dirty="0"/>
              <a:t>Correlation matrix Visualization</a:t>
            </a:r>
          </a:p>
        </p:txBody>
      </p:sp>
    </p:spTree>
    <p:extLst>
      <p:ext uri="{BB962C8B-B14F-4D97-AF65-F5344CB8AC3E}">
        <p14:creationId xmlns:p14="http://schemas.microsoft.com/office/powerpoint/2010/main" val="392667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presentation on product or service</Template>
  <TotalTime>244</TotalTime>
  <Words>630</Words>
  <Application>Microsoft Macintosh PowerPoint</Application>
  <PresentationFormat>Custom</PresentationFormat>
  <Paragraphs>84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Corbel</vt:lpstr>
      <vt:lpstr>Garamond</vt:lpstr>
      <vt:lpstr>Sales presentation on product or service</vt:lpstr>
      <vt:lpstr>Win Prediction Analytics</vt:lpstr>
      <vt:lpstr>Content</vt:lpstr>
      <vt:lpstr>Gathering of Data and Problem Statement</vt:lpstr>
      <vt:lpstr>Dataset</vt:lpstr>
      <vt:lpstr>Profiling Report</vt:lpstr>
      <vt:lpstr>Preparing that Dataset</vt:lpstr>
      <vt:lpstr>Ratio of Test to Train Data Split</vt:lpstr>
      <vt:lpstr>Model Selection</vt:lpstr>
      <vt:lpstr>Correlation matrix Visualization</vt:lpstr>
      <vt:lpstr>AUC (Area Under the Curve) &amp; Precision Recall</vt:lpstr>
      <vt:lpstr>Hyperparameter Tuning</vt:lpstr>
      <vt:lpstr>Prediction</vt:lpstr>
      <vt:lpstr>Business Insight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c:title>
  <dc:creator>Microsoft Office User</dc:creator>
  <cp:lastModifiedBy>Microsoft Office User</cp:lastModifiedBy>
  <cp:revision>34</cp:revision>
  <dcterms:created xsi:type="dcterms:W3CDTF">2021-06-10T08:00:50Z</dcterms:created>
  <dcterms:modified xsi:type="dcterms:W3CDTF">2021-06-11T05:32:17Z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