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8" r:id="rId3"/>
    <p:sldId id="257" r:id="rId4"/>
    <p:sldId id="271" r:id="rId5"/>
    <p:sldId id="268" r:id="rId6"/>
    <p:sldId id="274" r:id="rId7"/>
    <p:sldId id="275" r:id="rId8"/>
    <p:sldId id="269" r:id="rId9"/>
    <p:sldId id="270" r:id="rId10"/>
    <p:sldId id="262" r:id="rId11"/>
    <p:sldId id="263" r:id="rId12"/>
    <p:sldId id="260" r:id="rId13"/>
    <p:sldId id="276" r:id="rId14"/>
    <p:sldId id="277" r:id="rId15"/>
    <p:sldId id="279" r:id="rId16"/>
    <p:sldId id="264" r:id="rId17"/>
    <p:sldId id="266" r:id="rId18"/>
    <p:sldId id="267" r:id="rId19"/>
    <p:sldId id="278" r:id="rId20"/>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D9FDBA-C75B-D944-94B1-16625525AC8C}">
          <p14:sldIdLst>
            <p14:sldId id="256"/>
            <p14:sldId id="258"/>
            <p14:sldId id="257"/>
            <p14:sldId id="271"/>
            <p14:sldId id="268"/>
            <p14:sldId id="274"/>
            <p14:sldId id="275"/>
            <p14:sldId id="269"/>
            <p14:sldId id="270"/>
            <p14:sldId id="262"/>
            <p14:sldId id="263"/>
            <p14:sldId id="260"/>
            <p14:sldId id="276"/>
            <p14:sldId id="277"/>
            <p14:sldId id="279"/>
            <p14:sldId id="264"/>
            <p14:sldId id="266"/>
            <p14:sldId id="267"/>
            <p14:sldId id="278"/>
          </p14:sldIdLst>
        </p14:section>
      </p14:sectionLst>
    </p:ex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6281"/>
  </p:normalViewPr>
  <p:slideViewPr>
    <p:cSldViewPr>
      <p:cViewPr varScale="1">
        <p:scale>
          <a:sx n="115" d="100"/>
          <a:sy n="115" d="100"/>
        </p:scale>
        <p:origin x="224" y="496"/>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1038A5-A781-483A-B3BE-3FC4F0B3FF7E}" type="doc">
      <dgm:prSet loTypeId="urn:microsoft.com/office/officeart/2005/8/layout/venn2" loCatId="cycle" qsTypeId="urn:microsoft.com/office/officeart/2005/8/quickstyle/3d1" qsCatId="3D" csTypeId="urn:microsoft.com/office/officeart/2005/8/colors/accent3_1" csCatId="accent3" phldr="1"/>
      <dgm:spPr/>
      <dgm:t>
        <a:bodyPr rtlCol="0"/>
        <a:lstStyle/>
        <a:p>
          <a:pPr rtl="0"/>
          <a:endParaRPr lang="en-US"/>
        </a:p>
      </dgm:t>
    </dgm:pt>
    <dgm:pt modelId="{CD789EEF-4B5E-43DD-B856-0213893032FF}">
      <dgm:prSet phldrT="[Text]"/>
      <dgm:spPr/>
      <dgm:t>
        <a:bodyPr rtlCol="0"/>
        <a:lstStyle/>
        <a:p>
          <a:pPr rtl="0"/>
          <a:r>
            <a:rPr lang="en-GB" dirty="0"/>
            <a:t>Training Data 75%</a:t>
          </a:r>
          <a:endParaRPr lang="en-gb" dirty="0"/>
        </a:p>
      </dgm:t>
      <dgm:extLst>
        <a:ext uri="{E40237B7-FDA0-4F09-8148-C483321AD2D9}">
          <dgm14:cNvPr xmlns:dgm14="http://schemas.microsoft.com/office/drawing/2010/diagram" id="0" name="" title="Group- research network"/>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44023FA4-A57A-8E4F-B56F-FF3C20A0A888}">
      <dgm:prSet/>
      <dgm:spPr/>
      <dgm:t>
        <a:bodyPr/>
        <a:lstStyle/>
        <a:p>
          <a:r>
            <a:rPr lang="en-GB" dirty="0"/>
            <a:t>Testing Data </a:t>
          </a:r>
        </a:p>
        <a:p>
          <a:r>
            <a:rPr lang="en-GB" dirty="0"/>
            <a:t>25%</a:t>
          </a:r>
        </a:p>
      </dgm:t>
    </dgm:pt>
    <dgm:pt modelId="{65A99705-D34C-6943-BB04-A93D049C0A37}" type="parTrans" cxnId="{374616E6-459D-E141-8C6D-A0E3B2927F74}">
      <dgm:prSet/>
      <dgm:spPr/>
      <dgm:t>
        <a:bodyPr/>
        <a:lstStyle/>
        <a:p>
          <a:endParaRPr lang="en-GB"/>
        </a:p>
      </dgm:t>
    </dgm:pt>
    <dgm:pt modelId="{5558B703-EB77-6247-AA9C-E36933697979}" type="sibTrans" cxnId="{374616E6-459D-E141-8C6D-A0E3B2927F74}">
      <dgm:prSet/>
      <dgm:spPr/>
      <dgm:t>
        <a:bodyPr/>
        <a:lstStyle/>
        <a:p>
          <a:endParaRPr lang="en-GB"/>
        </a:p>
      </dgm:t>
    </dgm:pt>
    <dgm:pt modelId="{15785082-67D3-0140-A55D-F46F8F5C04D4}" type="pres">
      <dgm:prSet presAssocID="{661038A5-A781-483A-B3BE-3FC4F0B3FF7E}" presName="Name0" presStyleCnt="0">
        <dgm:presLayoutVars>
          <dgm:chMax val="7"/>
          <dgm:resizeHandles val="exact"/>
        </dgm:presLayoutVars>
      </dgm:prSet>
      <dgm:spPr/>
    </dgm:pt>
    <dgm:pt modelId="{917A2284-3FEF-A049-A8F9-8AC43DCB75DE}" type="pres">
      <dgm:prSet presAssocID="{661038A5-A781-483A-B3BE-3FC4F0B3FF7E}" presName="comp1" presStyleCnt="0"/>
      <dgm:spPr/>
    </dgm:pt>
    <dgm:pt modelId="{B6AA2C46-8D1A-FB44-9DF7-274970E6F13F}" type="pres">
      <dgm:prSet presAssocID="{661038A5-A781-483A-B3BE-3FC4F0B3FF7E}" presName="circle1" presStyleLbl="node1" presStyleIdx="0" presStyleCnt="2"/>
      <dgm:spPr/>
    </dgm:pt>
    <dgm:pt modelId="{D71CEFEF-F901-BE48-BBD1-C6EA36482389}" type="pres">
      <dgm:prSet presAssocID="{661038A5-A781-483A-B3BE-3FC4F0B3FF7E}" presName="c1text" presStyleLbl="node1" presStyleIdx="0" presStyleCnt="2">
        <dgm:presLayoutVars>
          <dgm:bulletEnabled val="1"/>
        </dgm:presLayoutVars>
      </dgm:prSet>
      <dgm:spPr/>
    </dgm:pt>
    <dgm:pt modelId="{2E9223B3-F7BC-C14B-8AC9-34E6133A9C93}" type="pres">
      <dgm:prSet presAssocID="{661038A5-A781-483A-B3BE-3FC4F0B3FF7E}" presName="comp2" presStyleCnt="0"/>
      <dgm:spPr/>
    </dgm:pt>
    <dgm:pt modelId="{1AAB55A1-673B-1041-8AA6-F67E236E50E1}" type="pres">
      <dgm:prSet presAssocID="{661038A5-A781-483A-B3BE-3FC4F0B3FF7E}" presName="circle2" presStyleLbl="node1" presStyleIdx="1" presStyleCnt="2"/>
      <dgm:spPr/>
    </dgm:pt>
    <dgm:pt modelId="{7411E25A-BA94-BA46-AAC6-D8388123DDDE}" type="pres">
      <dgm:prSet presAssocID="{661038A5-A781-483A-B3BE-3FC4F0B3FF7E}" presName="c2text" presStyleLbl="node1" presStyleIdx="1" presStyleCnt="2">
        <dgm:presLayoutVars>
          <dgm:bulletEnabled val="1"/>
        </dgm:presLayoutVars>
      </dgm:prSet>
      <dgm:spPr/>
    </dgm:pt>
  </dgm:ptLst>
  <dgm:cxnLst>
    <dgm:cxn modelId="{A3CF8005-F113-184D-814D-BA6297230B3E}" type="presOf" srcId="{44023FA4-A57A-8E4F-B56F-FF3C20A0A888}" destId="{1AAB55A1-673B-1041-8AA6-F67E236E50E1}" srcOrd="0" destOrd="0" presId="urn:microsoft.com/office/officeart/2005/8/layout/venn2"/>
    <dgm:cxn modelId="{6C521F0C-E7C7-49CB-BBCF-E50952C8A103}" srcId="{661038A5-A781-483A-B3BE-3FC4F0B3FF7E}" destId="{CD789EEF-4B5E-43DD-B856-0213893032FF}" srcOrd="0" destOrd="0" parTransId="{3C02E6A9-ACFA-4A0B-BCA7-C0E7A7B7D576}" sibTransId="{28B2834F-F48A-4E43-9FFE-28646D0A4772}"/>
    <dgm:cxn modelId="{F5F74683-9C0F-484F-9F5C-EC222894F842}" type="presOf" srcId="{44023FA4-A57A-8E4F-B56F-FF3C20A0A888}" destId="{7411E25A-BA94-BA46-AAC6-D8388123DDDE}" srcOrd="1" destOrd="0" presId="urn:microsoft.com/office/officeart/2005/8/layout/venn2"/>
    <dgm:cxn modelId="{A449419B-038D-B54E-A56B-A33E9B3AA2F3}" type="presOf" srcId="{CD789EEF-4B5E-43DD-B856-0213893032FF}" destId="{D71CEFEF-F901-BE48-BBD1-C6EA36482389}" srcOrd="1" destOrd="0" presId="urn:microsoft.com/office/officeart/2005/8/layout/venn2"/>
    <dgm:cxn modelId="{01FD19BF-059D-9949-B5B6-9AF26CE1DC75}" type="presOf" srcId="{661038A5-A781-483A-B3BE-3FC4F0B3FF7E}" destId="{15785082-67D3-0140-A55D-F46F8F5C04D4}" srcOrd="0" destOrd="0" presId="urn:microsoft.com/office/officeart/2005/8/layout/venn2"/>
    <dgm:cxn modelId="{F829DBE1-F24D-5942-9DD2-CB9D2CDB5554}" type="presOf" srcId="{CD789EEF-4B5E-43DD-B856-0213893032FF}" destId="{B6AA2C46-8D1A-FB44-9DF7-274970E6F13F}" srcOrd="0" destOrd="0" presId="urn:microsoft.com/office/officeart/2005/8/layout/venn2"/>
    <dgm:cxn modelId="{374616E6-459D-E141-8C6D-A0E3B2927F74}" srcId="{661038A5-A781-483A-B3BE-3FC4F0B3FF7E}" destId="{44023FA4-A57A-8E4F-B56F-FF3C20A0A888}" srcOrd="1" destOrd="0" parTransId="{65A99705-D34C-6943-BB04-A93D049C0A37}" sibTransId="{5558B703-EB77-6247-AA9C-E36933697979}"/>
    <dgm:cxn modelId="{50B7C3DE-ED32-DE42-9C00-AC07C12FBAA0}" type="presParOf" srcId="{15785082-67D3-0140-A55D-F46F8F5C04D4}" destId="{917A2284-3FEF-A049-A8F9-8AC43DCB75DE}" srcOrd="0" destOrd="0" presId="urn:microsoft.com/office/officeart/2005/8/layout/venn2"/>
    <dgm:cxn modelId="{1E5EC778-3789-3F49-99EE-84D24751806A}" type="presParOf" srcId="{917A2284-3FEF-A049-A8F9-8AC43DCB75DE}" destId="{B6AA2C46-8D1A-FB44-9DF7-274970E6F13F}" srcOrd="0" destOrd="0" presId="urn:microsoft.com/office/officeart/2005/8/layout/venn2"/>
    <dgm:cxn modelId="{62024AB0-63F9-B34E-9FA9-41BD72BE1478}" type="presParOf" srcId="{917A2284-3FEF-A049-A8F9-8AC43DCB75DE}" destId="{D71CEFEF-F901-BE48-BBD1-C6EA36482389}" srcOrd="1" destOrd="0" presId="urn:microsoft.com/office/officeart/2005/8/layout/venn2"/>
    <dgm:cxn modelId="{6678FC86-B231-9B46-84DB-EE2768A6FF74}" type="presParOf" srcId="{15785082-67D3-0140-A55D-F46F8F5C04D4}" destId="{2E9223B3-F7BC-C14B-8AC9-34E6133A9C93}" srcOrd="1" destOrd="0" presId="urn:microsoft.com/office/officeart/2005/8/layout/venn2"/>
    <dgm:cxn modelId="{41AE370B-D16A-B94F-9E05-64856522741B}" type="presParOf" srcId="{2E9223B3-F7BC-C14B-8AC9-34E6133A9C93}" destId="{1AAB55A1-673B-1041-8AA6-F67E236E50E1}" srcOrd="0" destOrd="0" presId="urn:microsoft.com/office/officeart/2005/8/layout/venn2"/>
    <dgm:cxn modelId="{CB27BC23-8997-1449-A92F-998249F6CF14}" type="presParOf" srcId="{2E9223B3-F7BC-C14B-8AC9-34E6133A9C93}" destId="{7411E25A-BA94-BA46-AAC6-D8388123DDDE}"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A2C46-8D1A-FB44-9DF7-274970E6F13F}">
      <dsp:nvSpPr>
        <dsp:cNvPr id="0" name=""/>
        <dsp:cNvSpPr/>
      </dsp:nvSpPr>
      <dsp:spPr>
        <a:xfrm>
          <a:off x="0" y="380224"/>
          <a:ext cx="3236976" cy="3236976"/>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rtlCol="0" anchor="ctr" anchorCtr="0">
          <a:noAutofit/>
        </a:bodyPr>
        <a:lstStyle/>
        <a:p>
          <a:pPr marL="0" lvl="0" indent="0" algn="ctr" defTabSz="666750" rtl="0">
            <a:lnSpc>
              <a:spcPct val="90000"/>
            </a:lnSpc>
            <a:spcBef>
              <a:spcPct val="0"/>
            </a:spcBef>
            <a:spcAft>
              <a:spcPct val="35000"/>
            </a:spcAft>
            <a:buNone/>
          </a:pPr>
          <a:r>
            <a:rPr lang="en-GB" sz="1500" kern="1200" dirty="0"/>
            <a:t>Training Data 75%</a:t>
          </a:r>
          <a:endParaRPr lang="en-gb" sz="1500" kern="1200" dirty="0"/>
        </a:p>
      </dsp:txBody>
      <dsp:txXfrm>
        <a:off x="768781" y="622997"/>
        <a:ext cx="1699412" cy="550285"/>
      </dsp:txXfrm>
    </dsp:sp>
    <dsp:sp modelId="{1AAB55A1-673B-1041-8AA6-F67E236E50E1}">
      <dsp:nvSpPr>
        <dsp:cNvPr id="0" name=""/>
        <dsp:cNvSpPr/>
      </dsp:nvSpPr>
      <dsp:spPr>
        <a:xfrm>
          <a:off x="404621" y="1189467"/>
          <a:ext cx="2427732" cy="242773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Testing Data </a:t>
          </a:r>
        </a:p>
        <a:p>
          <a:pPr marL="0" lvl="0" indent="0" algn="ctr" defTabSz="666750">
            <a:lnSpc>
              <a:spcPct val="90000"/>
            </a:lnSpc>
            <a:spcBef>
              <a:spcPct val="0"/>
            </a:spcBef>
            <a:spcAft>
              <a:spcPct val="35000"/>
            </a:spcAft>
            <a:buNone/>
          </a:pPr>
          <a:r>
            <a:rPr lang="en-GB" sz="1500" kern="1200" dirty="0"/>
            <a:t>25%</a:t>
          </a:r>
        </a:p>
      </dsp:txBody>
      <dsp:txXfrm>
        <a:off x="760155" y="1796400"/>
        <a:ext cx="1716665" cy="1213866"/>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1/5/2017</a:t>
            </a:r>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1/5/2017</a:t>
            </a:r>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Click to edit Master text styles</a:t>
            </a:r>
          </a:p>
          <a:p>
            <a:pPr lvl="1" rtl="0"/>
            <a:r>
              <a:t>Second level</a:t>
            </a:r>
          </a:p>
          <a:p>
            <a:pPr lvl="2" rtl="0"/>
            <a:r>
              <a:t>Third level</a:t>
            </a:r>
          </a:p>
          <a:p>
            <a:pPr lvl="3" rtl="0"/>
            <a:r>
              <a:t>Fourth level</a:t>
            </a:r>
          </a:p>
          <a:p>
            <a:pPr lvl="4" rtl="0"/>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10"/>
          </p:nvPr>
        </p:nvSpPr>
        <p:spPr/>
        <p:txBody>
          <a:bodyPr rtlCol="0"/>
          <a:lstStyle/>
          <a:p>
            <a:pPr rtl="0"/>
            <a:fld id="{5FB91549-43BF-425A-AF25-75262019208C}" type="slidenum">
              <a:rPr lang="en-US" smtClean="0"/>
              <a:t>3</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rtlCol="0">
            <a:normAutofit/>
          </a:bodyPr>
          <a:lstStyle>
            <a:lvl1pPr>
              <a:defRPr sz="4800"/>
            </a:lvl1pPr>
          </a:lstStyle>
          <a:p>
            <a:pPr rtl="0"/>
            <a:r>
              <a:rPr lang="en-GB"/>
              <a:t>Click to edit Master title style</a:t>
            </a:r>
            <a:endParaRPr dirty="0"/>
          </a:p>
        </p:txBody>
      </p:sp>
      <p:sp>
        <p:nvSpPr>
          <p:cNvPr id="3" name="Subtitle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a:t>Click to edit Master subtitle style</a:t>
            </a:r>
            <a:endParaRPr dirty="0"/>
          </a:p>
        </p:txBody>
      </p:sp>
      <p:sp>
        <p:nvSpPr>
          <p:cNvPr id="8" name="Date Placeholder 7"/>
          <p:cNvSpPr>
            <a:spLocks noGrp="1"/>
          </p:cNvSpPr>
          <p:nvPr>
            <p:ph type="dt" sz="half" idx="10"/>
          </p:nvPr>
        </p:nvSpPr>
        <p:spPr/>
        <p:txBody>
          <a:bodyPr rtlCol="0"/>
          <a:lstStyle>
            <a:lvl1pPr>
              <a:defRPr>
                <a:solidFill>
                  <a:schemeClr val="tx1"/>
                </a:solidFill>
              </a:defRPr>
            </a:lvl1pPr>
          </a:lstStyle>
          <a:p>
            <a:pPr rtl="0"/>
            <a:r>
              <a:rPr lang="en-IN"/>
              <a:t>1/5/2017</a:t>
            </a:r>
            <a:endParaRPr lang="en-US" dirty="0"/>
          </a:p>
        </p:txBody>
      </p:sp>
      <p:sp>
        <p:nvSpPr>
          <p:cNvPr id="9" name="Footer Placeholder 8"/>
          <p:cNvSpPr>
            <a:spLocks noGrp="1"/>
          </p:cNvSpPr>
          <p:nvPr>
            <p:ph type="ftr" sz="quarter" idx="11"/>
          </p:nvPr>
        </p:nvSpPr>
        <p:spPr bwMode="ltGray"/>
        <p:txBody>
          <a:bodyPr rtlCol="0"/>
          <a:lstStyle>
            <a:lvl1pPr>
              <a:defRPr>
                <a:solidFill>
                  <a:schemeClr val="bg1"/>
                </a:solidFill>
              </a:defRPr>
            </a:lvl1pPr>
          </a:lstStyle>
          <a:p>
            <a:pPr rtl="0"/>
            <a:r>
              <a:rPr lang="en-GB"/>
              <a:t>Add a foter</a:t>
            </a:r>
            <a:endParaRPr lang="en-gb"/>
          </a:p>
        </p:txBody>
      </p:sp>
      <p:sp>
        <p:nvSpPr>
          <p:cNvPr id="10" name="Slide Number Placeholder 9"/>
          <p:cNvSpPr>
            <a:spLocks noGrp="1"/>
          </p:cNvSpPr>
          <p:nvPr>
            <p:ph type="sldNum" sz="quarter" idx="12"/>
          </p:nvPr>
        </p:nvSpPr>
        <p:spPr bwMode="ltGray"/>
        <p:txBody>
          <a:bodyPr rtlCol="0"/>
          <a:lstStyle>
            <a:lvl1pPr>
              <a:defRPr>
                <a:solidFill>
                  <a:schemeClr val="bg1"/>
                </a:solidFill>
              </a:defRPr>
            </a:lvl1pPr>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3" name="Vertical Text Placeholder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IN"/>
              <a:t>1/5/2017</a:t>
            </a:r>
            <a:endParaRPr lang="en-US" dirty="0"/>
          </a:p>
        </p:txBody>
      </p:sp>
      <p:sp>
        <p:nvSpPr>
          <p:cNvPr id="5" name="Footer Placeholder 4"/>
          <p:cNvSpPr>
            <a:spLocks noGrp="1"/>
          </p:cNvSpPr>
          <p:nvPr>
            <p:ph type="ftr" sz="quarter" idx="11"/>
          </p:nvPr>
        </p:nvSpPr>
        <p:spPr/>
        <p:txBody>
          <a:bodyPr rtlCol="0"/>
          <a:lstStyle/>
          <a:p>
            <a:pPr rtl="0"/>
            <a:r>
              <a:rPr lang="en-GB"/>
              <a:t>Add a foter</a:t>
            </a:r>
            <a:endParaRPr lang="en-gb"/>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rtlCol="0"/>
          <a:lstStyle/>
          <a:p>
            <a:pPr rtl="0"/>
            <a:r>
              <a:rPr lang="en-GB"/>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IN"/>
              <a:t>1/5/2017</a:t>
            </a:r>
            <a:endParaRPr lang="en-US" dirty="0"/>
          </a:p>
        </p:txBody>
      </p:sp>
      <p:sp>
        <p:nvSpPr>
          <p:cNvPr id="5" name="Footer Placeholder 4"/>
          <p:cNvSpPr>
            <a:spLocks noGrp="1"/>
          </p:cNvSpPr>
          <p:nvPr>
            <p:ph type="ftr" sz="quarter" idx="11"/>
          </p:nvPr>
        </p:nvSpPr>
        <p:spPr/>
        <p:txBody>
          <a:bodyPr rtlCol="0"/>
          <a:lstStyle/>
          <a:p>
            <a:pPr rtl="0"/>
            <a:r>
              <a:rPr lang="en-GB"/>
              <a:t>Add a foter</a:t>
            </a:r>
            <a:endParaRPr lang="en-gb"/>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rtlCol="0"/>
          <a:lstStyle>
            <a:lvl1pPr>
              <a:defRPr/>
            </a:lvl1pPr>
            <a:lvl2pPr>
              <a:defRPr/>
            </a:lvl2pPr>
            <a:lvl3pPr>
              <a:defRPr/>
            </a:lvl3pPr>
            <a:lvl4pPr>
              <a:defRPr/>
            </a:lvl4pPr>
            <a:lvl5pPr>
              <a:defRPr/>
            </a:lvl5pPr>
            <a:lvl6pPr>
              <a:defRPr/>
            </a:lvl6pPr>
            <a:lvl7pPr>
              <a:defRPr/>
            </a:lvl7pPr>
            <a:lvl8pPr>
              <a:defRPr/>
            </a:lvl8pPr>
            <a:lvl9pPr>
              <a:defRPr/>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IN"/>
              <a:t>1/5/2017</a:t>
            </a:r>
            <a:endParaRPr lang="en-US" dirty="0"/>
          </a:p>
        </p:txBody>
      </p:sp>
      <p:sp>
        <p:nvSpPr>
          <p:cNvPr id="5" name="Footer Placeholder 4"/>
          <p:cNvSpPr>
            <a:spLocks noGrp="1"/>
          </p:cNvSpPr>
          <p:nvPr>
            <p:ph type="ftr" sz="quarter" idx="11"/>
          </p:nvPr>
        </p:nvSpPr>
        <p:spPr/>
        <p:txBody>
          <a:bodyPr rtlCol="0"/>
          <a:lstStyle/>
          <a:p>
            <a:pPr rtl="0"/>
            <a:r>
              <a:rPr lang="en-GB"/>
              <a:t>Add a foter</a:t>
            </a:r>
            <a:endParaRPr lang="en-gb"/>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rtlCol="0" anchor="b">
            <a:normAutofit/>
          </a:bodyPr>
          <a:lstStyle>
            <a:lvl1pPr algn="l">
              <a:defRPr sz="4800" b="0" cap="none" baseline="0"/>
            </a:lvl1pPr>
          </a:lstStyle>
          <a:p>
            <a:pPr rtl="0"/>
            <a:r>
              <a:rPr lang="en-GB"/>
              <a:t>Click to edit Master title style</a:t>
            </a:r>
            <a:endParaRPr/>
          </a:p>
        </p:txBody>
      </p:sp>
      <p:sp>
        <p:nvSpPr>
          <p:cNvPr id="3" name="Text Placeholder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sp>
        <p:nvSpPr>
          <p:cNvPr id="7" name="Date Placeholder 6"/>
          <p:cNvSpPr>
            <a:spLocks noGrp="1"/>
          </p:cNvSpPr>
          <p:nvPr>
            <p:ph type="dt" sz="half" idx="10"/>
          </p:nvPr>
        </p:nvSpPr>
        <p:spPr/>
        <p:txBody>
          <a:bodyPr rtlCol="0"/>
          <a:lstStyle/>
          <a:p>
            <a:pPr rtl="0"/>
            <a:r>
              <a:rPr lang="en-IN"/>
              <a:t>1/5/2017</a:t>
            </a:r>
            <a:endParaRPr lang="en-US" dirty="0"/>
          </a:p>
        </p:txBody>
      </p:sp>
      <p:sp>
        <p:nvSpPr>
          <p:cNvPr id="8" name="Footer Placeholder 7"/>
          <p:cNvSpPr>
            <a:spLocks noGrp="1"/>
          </p:cNvSpPr>
          <p:nvPr>
            <p:ph type="ftr" sz="quarter" idx="11"/>
          </p:nvPr>
        </p:nvSpPr>
        <p:spPr/>
        <p:txBody>
          <a:bodyPr rtlCol="0"/>
          <a:lstStyle/>
          <a:p>
            <a:pPr rtl="0"/>
            <a:r>
              <a:rPr lang="en-GB"/>
              <a:t>Add a foter</a:t>
            </a:r>
            <a:endParaRPr lang="en-gb"/>
          </a:p>
        </p:txBody>
      </p:sp>
      <p:sp>
        <p:nvSpPr>
          <p:cNvPr id="9" name="Slide Number Placeholder 8"/>
          <p:cNvSpPr>
            <a:spLocks noGrp="1"/>
          </p:cNvSpPr>
          <p:nvPr>
            <p:ph type="sldNum" sz="quarter" idx="12"/>
          </p:nvPr>
        </p:nvSpPr>
        <p:spPr/>
        <p:txBody>
          <a:bodyPr rtlCol="0"/>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Content Placeholder 3"/>
          <p:cNvSpPr>
            <a:spLocks noGrp="1"/>
          </p:cNvSpPr>
          <p:nvPr>
            <p:ph sz="half" idx="2" hasCustomPrompt="1"/>
          </p:nvPr>
        </p:nvSpPr>
        <p:spPr>
          <a:xfrm>
            <a:off x="6551614" y="685800"/>
            <a:ext cx="5029199"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Date Placeholder 4"/>
          <p:cNvSpPr>
            <a:spLocks noGrp="1"/>
          </p:cNvSpPr>
          <p:nvPr>
            <p:ph type="dt" sz="half" idx="10"/>
          </p:nvPr>
        </p:nvSpPr>
        <p:spPr/>
        <p:txBody>
          <a:bodyPr rtlCol="0"/>
          <a:lstStyle/>
          <a:p>
            <a:pPr rtl="0"/>
            <a:r>
              <a:rPr lang="en-IN"/>
              <a:t>1/5/2017</a:t>
            </a:r>
            <a:endParaRPr lang="en-US" dirty="0"/>
          </a:p>
        </p:txBody>
      </p:sp>
      <p:sp>
        <p:nvSpPr>
          <p:cNvPr id="6" name="Footer Placeholder 5"/>
          <p:cNvSpPr>
            <a:spLocks noGrp="1"/>
          </p:cNvSpPr>
          <p:nvPr>
            <p:ph type="ftr" sz="quarter" idx="11"/>
          </p:nvPr>
        </p:nvSpPr>
        <p:spPr/>
        <p:txBody>
          <a:bodyPr rtlCol="0"/>
          <a:lstStyle/>
          <a:p>
            <a:pPr rtl="0"/>
            <a:r>
              <a:rPr lang="en-GB"/>
              <a:t>Add a foter</a:t>
            </a:r>
            <a:endParaRPr lang="en-gb"/>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rtlCol="0"/>
          <a:lstStyle>
            <a:lvl1pPr>
              <a:defRPr/>
            </a:lvl1pPr>
          </a:lstStyle>
          <a:p>
            <a:pPr rtl="0"/>
            <a:r>
              <a:rPr lang="en-GB"/>
              <a:t>Click to edit Master title style</a:t>
            </a:r>
            <a:endParaRPr/>
          </a:p>
        </p:txBody>
      </p:sp>
      <p:sp>
        <p:nvSpPr>
          <p:cNvPr id="3" name="Text Placeholder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p:cNvSpPr>
            <a:spLocks noGrp="1"/>
          </p:cNvSpPr>
          <p:nvPr>
            <p:ph type="dt" sz="half" idx="10"/>
          </p:nvPr>
        </p:nvSpPr>
        <p:spPr/>
        <p:txBody>
          <a:bodyPr rtlCol="0"/>
          <a:lstStyle/>
          <a:p>
            <a:pPr rtl="0"/>
            <a:r>
              <a:rPr lang="en-IN"/>
              <a:t>1/5/2017</a:t>
            </a:r>
            <a:endParaRPr lang="en-US" dirty="0"/>
          </a:p>
        </p:txBody>
      </p:sp>
      <p:sp>
        <p:nvSpPr>
          <p:cNvPr id="8" name="Footer Placeholder 7"/>
          <p:cNvSpPr>
            <a:spLocks noGrp="1"/>
          </p:cNvSpPr>
          <p:nvPr>
            <p:ph type="ftr" sz="quarter" idx="11"/>
          </p:nvPr>
        </p:nvSpPr>
        <p:spPr/>
        <p:txBody>
          <a:bodyPr rtlCol="0"/>
          <a:lstStyle/>
          <a:p>
            <a:pPr rtl="0"/>
            <a:r>
              <a:rPr lang="en-GB"/>
              <a:t>Add a foter</a:t>
            </a:r>
            <a:endParaRPr lang="en-gb"/>
          </a:p>
        </p:txBody>
      </p:sp>
      <p:sp>
        <p:nvSpPr>
          <p:cNvPr id="9" name="Slide Number Placeholder 8"/>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3" name="Date Placeholder 2"/>
          <p:cNvSpPr>
            <a:spLocks noGrp="1"/>
          </p:cNvSpPr>
          <p:nvPr>
            <p:ph type="dt" sz="half" idx="10"/>
          </p:nvPr>
        </p:nvSpPr>
        <p:spPr/>
        <p:txBody>
          <a:bodyPr rtlCol="0"/>
          <a:lstStyle/>
          <a:p>
            <a:pPr rtl="0"/>
            <a:r>
              <a:rPr lang="en-IN"/>
              <a:t>1/5/2017</a:t>
            </a:r>
            <a:endParaRPr lang="en-US" dirty="0"/>
          </a:p>
        </p:txBody>
      </p:sp>
      <p:sp>
        <p:nvSpPr>
          <p:cNvPr id="4" name="Footer Placeholder 3"/>
          <p:cNvSpPr>
            <a:spLocks noGrp="1"/>
          </p:cNvSpPr>
          <p:nvPr>
            <p:ph type="ftr" sz="quarter" idx="11"/>
          </p:nvPr>
        </p:nvSpPr>
        <p:spPr/>
        <p:txBody>
          <a:bodyPr rtlCol="0"/>
          <a:lstStyle/>
          <a:p>
            <a:pPr rtl="0"/>
            <a:r>
              <a:rPr lang="en-GB"/>
              <a:t>Add a foter</a:t>
            </a:r>
            <a:endParaRPr lang="en-gb"/>
          </a:p>
        </p:txBody>
      </p:sp>
      <p:sp>
        <p:nvSpPr>
          <p:cNvPr id="5" name="Slide Number Placeholder 4"/>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IN"/>
              <a:t>1/5/2017</a:t>
            </a:r>
            <a:endParaRPr lang="en-US" dirty="0"/>
          </a:p>
        </p:txBody>
      </p:sp>
      <p:sp>
        <p:nvSpPr>
          <p:cNvPr id="3" name="Footer Placeholder 2"/>
          <p:cNvSpPr>
            <a:spLocks noGrp="1"/>
          </p:cNvSpPr>
          <p:nvPr>
            <p:ph type="ftr" sz="quarter" idx="11"/>
          </p:nvPr>
        </p:nvSpPr>
        <p:spPr/>
        <p:txBody>
          <a:bodyPr rtlCol="0"/>
          <a:lstStyle/>
          <a:p>
            <a:pPr rtl="0"/>
            <a:r>
              <a:rPr lang="en-GB"/>
              <a:t>Add a foter</a:t>
            </a:r>
            <a:endParaRPr lang="en-gb"/>
          </a:p>
        </p:txBody>
      </p:sp>
      <p:sp>
        <p:nvSpPr>
          <p:cNvPr id="4" name="Slide Number Placeholder 3"/>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rtlCol="0" anchor="b">
            <a:noAutofit/>
          </a:bodyPr>
          <a:lstStyle>
            <a:lvl1pPr algn="l">
              <a:defRPr sz="3600" b="0"/>
            </a:lvl1pPr>
          </a:lstStyle>
          <a:p>
            <a:pPr rtl="0"/>
            <a:r>
              <a:rPr lang="en-GB"/>
              <a:t>Click to edit Master title style</a:t>
            </a:r>
            <a:endParaRPr/>
          </a:p>
        </p:txBody>
      </p:sp>
      <p:sp>
        <p:nvSpPr>
          <p:cNvPr id="4" name="Text Placeholder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3" name="Content Placeholder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Date Placeholder 4"/>
          <p:cNvSpPr>
            <a:spLocks noGrp="1"/>
          </p:cNvSpPr>
          <p:nvPr>
            <p:ph type="dt" sz="half" idx="10"/>
          </p:nvPr>
        </p:nvSpPr>
        <p:spPr/>
        <p:txBody>
          <a:bodyPr rtlCol="0"/>
          <a:lstStyle/>
          <a:p>
            <a:pPr rtl="0"/>
            <a:r>
              <a:rPr lang="en-IN"/>
              <a:t>1/5/2017</a:t>
            </a:r>
            <a:endParaRPr lang="en-US" dirty="0"/>
          </a:p>
        </p:txBody>
      </p:sp>
      <p:sp>
        <p:nvSpPr>
          <p:cNvPr id="6" name="Footer Placeholder 5"/>
          <p:cNvSpPr>
            <a:spLocks noGrp="1"/>
          </p:cNvSpPr>
          <p:nvPr>
            <p:ph type="ftr" sz="quarter" idx="11"/>
          </p:nvPr>
        </p:nvSpPr>
        <p:spPr/>
        <p:txBody>
          <a:bodyPr rtlCol="0"/>
          <a:lstStyle/>
          <a:p>
            <a:pPr rtl="0"/>
            <a:r>
              <a:rPr lang="en-GB"/>
              <a:t>Add a foter</a:t>
            </a:r>
            <a:endParaRPr lang="en-gb"/>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rtlCol="0" anchor="b">
            <a:normAutofit/>
          </a:bodyPr>
          <a:lstStyle>
            <a:lvl1pPr algn="l">
              <a:defRPr sz="3600" b="0"/>
            </a:lvl1pPr>
          </a:lstStyle>
          <a:p>
            <a:pPr rtl="0"/>
            <a:r>
              <a:rPr lang="en-GB"/>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dirty="0"/>
          </a:p>
        </p:txBody>
      </p:sp>
      <p:sp>
        <p:nvSpPr>
          <p:cNvPr id="5" name="Date Placeholder 4"/>
          <p:cNvSpPr>
            <a:spLocks noGrp="1"/>
          </p:cNvSpPr>
          <p:nvPr>
            <p:ph type="dt" sz="half" idx="10"/>
          </p:nvPr>
        </p:nvSpPr>
        <p:spPr/>
        <p:txBody>
          <a:bodyPr rtlCol="0"/>
          <a:lstStyle/>
          <a:p>
            <a:pPr rtl="0"/>
            <a:r>
              <a:rPr lang="en-IN"/>
              <a:t>1/5/2017</a:t>
            </a:r>
            <a:endParaRPr lang="en-US" dirty="0"/>
          </a:p>
        </p:txBody>
      </p:sp>
      <p:sp>
        <p:nvSpPr>
          <p:cNvPr id="6" name="Footer Placeholder 5"/>
          <p:cNvSpPr>
            <a:spLocks noGrp="1"/>
          </p:cNvSpPr>
          <p:nvPr>
            <p:ph type="ftr" sz="quarter" idx="11"/>
          </p:nvPr>
        </p:nvSpPr>
        <p:spPr/>
        <p:txBody>
          <a:bodyPr rtlCol="0"/>
          <a:lstStyle/>
          <a:p>
            <a:pPr rtl="0"/>
            <a:r>
              <a:rPr lang="en-GB"/>
              <a:t>Add a foter</a:t>
            </a:r>
            <a:endParaRPr lang="en-gb"/>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en-GB"/>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pPr rtl="0"/>
            <a:r>
              <a:rPr lang="en-IN"/>
              <a:t>1/5/2017</a:t>
            </a:r>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pPr rtl="0"/>
            <a:r>
              <a:rPr lang="en-GB"/>
              <a:t>Add a foter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609601"/>
            <a:ext cx="3962400" cy="3539480"/>
          </a:xfrm>
        </p:spPr>
        <p:txBody>
          <a:bodyPr rtlCol="0"/>
          <a:lstStyle/>
          <a:p>
            <a:pPr rtl="0"/>
            <a:r>
              <a:rPr lang="en-GB" dirty="0"/>
              <a:t>Win Prediction Analytics</a:t>
            </a:r>
            <a:endParaRPr lang="en-gb" dirty="0"/>
          </a:p>
        </p:txBody>
      </p:sp>
      <p:sp>
        <p:nvSpPr>
          <p:cNvPr id="3" name="Subtitle 2"/>
          <p:cNvSpPr>
            <a:spLocks noGrp="1"/>
          </p:cNvSpPr>
          <p:nvPr>
            <p:ph type="subTitle" idx="1"/>
          </p:nvPr>
        </p:nvSpPr>
        <p:spPr>
          <a:xfrm>
            <a:off x="620238" y="4221088"/>
            <a:ext cx="3962400" cy="762000"/>
          </a:xfrm>
        </p:spPr>
        <p:txBody>
          <a:bodyPr rtlCol="0">
            <a:normAutofit fontScale="85000" lnSpcReduction="10000"/>
          </a:bodyPr>
          <a:lstStyle/>
          <a:p>
            <a:r>
              <a:rPr lang="en-IN" dirty="0"/>
              <a:t>DATA SCIENCE PRODEGREE PROJECT FROM IMARTICUS LEARNING</a:t>
            </a:r>
          </a:p>
          <a:p>
            <a:pPr rtl="0"/>
            <a:endParaRPr lang="en-US" dirty="0"/>
          </a:p>
        </p:txBody>
      </p:sp>
      <p:sp>
        <p:nvSpPr>
          <p:cNvPr id="4" name="TextBox 3">
            <a:extLst>
              <a:ext uri="{FF2B5EF4-FFF2-40B4-BE49-F238E27FC236}">
                <a16:creationId xmlns:a16="http://schemas.microsoft.com/office/drawing/2014/main" id="{3A35DA10-45F1-274A-A247-ACE2C599C0CD}"/>
              </a:ext>
            </a:extLst>
          </p:cNvPr>
          <p:cNvSpPr txBox="1"/>
          <p:nvPr/>
        </p:nvSpPr>
        <p:spPr>
          <a:xfrm>
            <a:off x="333772" y="5450086"/>
            <a:ext cx="2160240" cy="1169551"/>
          </a:xfrm>
          <a:prstGeom prst="rect">
            <a:avLst/>
          </a:prstGeom>
          <a:noFill/>
          <a:ln>
            <a:noFill/>
          </a:ln>
        </p:spPr>
        <p:txBody>
          <a:bodyPr wrap="square" rtlCol="0" anchor="ctr" anchorCtr="1">
            <a:spAutoFit/>
          </a:bodyPr>
          <a:lstStyle/>
          <a:p>
            <a:pPr algn="just"/>
            <a:r>
              <a:rPr lang="en-US" sz="1400" dirty="0"/>
              <a:t>Amit Mahajan</a:t>
            </a:r>
          </a:p>
          <a:p>
            <a:pPr algn="just"/>
            <a:r>
              <a:rPr lang="en-US" sz="1400" dirty="0"/>
              <a:t>Narsimha Venkata</a:t>
            </a:r>
          </a:p>
          <a:p>
            <a:pPr algn="just"/>
            <a:r>
              <a:rPr lang="en-US" sz="1400" dirty="0"/>
              <a:t>Jyoti Singla</a:t>
            </a:r>
          </a:p>
          <a:p>
            <a:pPr algn="just"/>
            <a:r>
              <a:rPr lang="en-US" sz="1400" dirty="0"/>
              <a:t>Rishabh Raibhandar</a:t>
            </a:r>
          </a:p>
          <a:p>
            <a:pPr algn="just"/>
            <a:r>
              <a:rPr lang="en-US" sz="1400" dirty="0"/>
              <a:t>Suriya Subramani</a:t>
            </a:r>
          </a:p>
        </p:txBody>
      </p:sp>
      <p:sp>
        <p:nvSpPr>
          <p:cNvPr id="6" name="Slide Number Placeholder 5">
            <a:extLst>
              <a:ext uri="{FF2B5EF4-FFF2-40B4-BE49-F238E27FC236}">
                <a16:creationId xmlns:a16="http://schemas.microsoft.com/office/drawing/2014/main" id="{881776E2-AA17-FB44-97D7-BDFFA0278B1F}"/>
              </a:ext>
            </a:extLst>
          </p:cNvPr>
          <p:cNvSpPr>
            <a:spLocks noGrp="1"/>
          </p:cNvSpPr>
          <p:nvPr>
            <p:ph type="sldNum" sz="quarter" idx="12"/>
          </p:nvPr>
        </p:nvSpPr>
        <p:spPr/>
        <p:txBody>
          <a:bodyPr/>
          <a:lstStyle/>
          <a:p>
            <a:pPr rtl="0"/>
            <a:fld id="{A3F31473-23EB-4724-8B59-FE6D21D89FA4}" type="slidenum">
              <a:rPr lang="en-US" smtClean="0"/>
              <a:pPr rtl="0"/>
              <a:t>1</a:t>
            </a:fld>
            <a:endParaRPr lang="en-US"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188640"/>
            <a:ext cx="10971372" cy="1066800"/>
          </a:xfrm>
        </p:spPr>
        <p:txBody>
          <a:bodyPr rtlCol="0">
            <a:normAutofit/>
          </a:bodyPr>
          <a:lstStyle/>
          <a:p>
            <a:pPr rtl="0"/>
            <a:r>
              <a:rPr lang="en-US" sz="3000" dirty="0"/>
              <a:t>Ratio of Test to Train Data Split</a:t>
            </a:r>
          </a:p>
        </p:txBody>
      </p:sp>
      <p:graphicFrame>
        <p:nvGraphicFramePr>
          <p:cNvPr id="7" name="Diagram 6" descr="Radial cycle shows the relationship between 4 tasks in a group"/>
          <p:cNvGraphicFramePr/>
          <p:nvPr>
            <p:extLst>
              <p:ext uri="{D42A27DB-BD31-4B8C-83A1-F6EECF244321}">
                <p14:modId xmlns:p14="http://schemas.microsoft.com/office/powerpoint/2010/main" val="1341072305"/>
              </p:ext>
            </p:extLst>
          </p:nvPr>
        </p:nvGraphicFramePr>
        <p:xfrm>
          <a:off x="4369604" y="1412776"/>
          <a:ext cx="3236976" cy="3997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C4990FE4-A418-8D43-B33E-EE726CA05DCD}"/>
              </a:ext>
            </a:extLst>
          </p:cNvPr>
          <p:cNvSpPr txBox="1"/>
          <p:nvPr/>
        </p:nvSpPr>
        <p:spPr>
          <a:xfrm>
            <a:off x="1557908" y="5446965"/>
            <a:ext cx="9001000" cy="646331"/>
          </a:xfrm>
          <a:prstGeom prst="rect">
            <a:avLst/>
          </a:prstGeom>
          <a:solidFill>
            <a:schemeClr val="bg1"/>
          </a:solidFill>
          <a:ln>
            <a:noFill/>
          </a:ln>
        </p:spPr>
        <p:txBody>
          <a:bodyPr wrap="square" rtlCol="0" anchor="ctr" anchorCtr="1">
            <a:spAutoFit/>
          </a:bodyPr>
          <a:lstStyle/>
          <a:p>
            <a:pPr algn="ctr"/>
            <a:r>
              <a:rPr lang="en-US" dirty="0"/>
              <a:t>Command used:</a:t>
            </a:r>
          </a:p>
          <a:p>
            <a:pPr algn="ct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random_state</a:t>
            </a:r>
            <a:r>
              <a:rPr lang="en-US" dirty="0"/>
              <a:t>=0, </a:t>
            </a:r>
            <a:r>
              <a:rPr lang="en-US" dirty="0" err="1"/>
              <a:t>test_size</a:t>
            </a:r>
            <a:r>
              <a:rPr lang="en-US" dirty="0"/>
              <a:t> = 0.25)</a:t>
            </a:r>
          </a:p>
        </p:txBody>
      </p:sp>
      <p:sp>
        <p:nvSpPr>
          <p:cNvPr id="3" name="Slide Number Placeholder 2">
            <a:extLst>
              <a:ext uri="{FF2B5EF4-FFF2-40B4-BE49-F238E27FC236}">
                <a16:creationId xmlns:a16="http://schemas.microsoft.com/office/drawing/2014/main" id="{11EA32AB-EF30-B04A-9BC2-9CD8CB4495EA}"/>
              </a:ext>
            </a:extLst>
          </p:cNvPr>
          <p:cNvSpPr>
            <a:spLocks noGrp="1"/>
          </p:cNvSpPr>
          <p:nvPr>
            <p:ph type="sldNum" sz="quarter" idx="12"/>
          </p:nvPr>
        </p:nvSpPr>
        <p:spPr/>
        <p:txBody>
          <a:bodyPr/>
          <a:lstStyle/>
          <a:p>
            <a:pPr rtl="0"/>
            <a:fld id="{A3F31473-23EB-4724-8B59-FE6D21D89FA4}" type="slidenum">
              <a:rPr lang="en-US" smtClean="0"/>
              <a:t>10</a:t>
            </a:fld>
            <a:endParaRPr lang="en-US" dirty="0"/>
          </a:p>
        </p:txBody>
      </p:sp>
      <p:sp>
        <p:nvSpPr>
          <p:cNvPr id="4" name="Oval 3">
            <a:extLst>
              <a:ext uri="{FF2B5EF4-FFF2-40B4-BE49-F238E27FC236}">
                <a16:creationId xmlns:a16="http://schemas.microsoft.com/office/drawing/2014/main" id="{827C1367-4A82-664E-96A1-7CEE7E2D310D}"/>
              </a:ext>
            </a:extLst>
          </p:cNvPr>
          <p:cNvSpPr/>
          <p:nvPr/>
        </p:nvSpPr>
        <p:spPr>
          <a:xfrm>
            <a:off x="7894612" y="2509751"/>
            <a:ext cx="2376264" cy="1296144"/>
          </a:xfrm>
          <a:prstGeom prst="ellipse">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t="100000"/>
                </a:path>
                <a:tileRect r="-100000" b="-100000"/>
              </a:gradFill>
            </a:endParaRPr>
          </a:p>
          <a:p>
            <a:pPr algn="ctr"/>
            <a:r>
              <a:rPr lang="en-US" dirty="0">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t="100000"/>
                  </a:path>
                  <a:tileRect r="-100000" b="-100000"/>
                </a:gradFill>
              </a:rPr>
              <a:t>We split the 100% data into training 75% and test 25%.</a:t>
            </a:r>
          </a:p>
          <a:p>
            <a:pPr algn="ctr"/>
            <a:endParaRPr lang="en-US" dirty="0"/>
          </a:p>
        </p:txBody>
      </p:sp>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71372" cy="864096"/>
          </a:xfrm>
        </p:spPr>
        <p:txBody>
          <a:bodyPr rtlCol="0">
            <a:normAutofit/>
          </a:bodyPr>
          <a:lstStyle/>
          <a:p>
            <a:pPr rtl="0"/>
            <a:r>
              <a:rPr lang="en-US" sz="3000" dirty="0"/>
              <a:t>Hyperparameter Tuning</a:t>
            </a:r>
          </a:p>
        </p:txBody>
      </p:sp>
      <p:pic>
        <p:nvPicPr>
          <p:cNvPr id="5" name="Content Placeholder 4">
            <a:extLst>
              <a:ext uri="{FF2B5EF4-FFF2-40B4-BE49-F238E27FC236}">
                <a16:creationId xmlns:a16="http://schemas.microsoft.com/office/drawing/2014/main" id="{6E4F427D-D392-F946-A41E-99FFC187C85B}"/>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09441" y="1340768"/>
            <a:ext cx="7717219" cy="4176464"/>
          </a:xfrm>
          <a:prstGeom prst="rect">
            <a:avLst/>
          </a:prstGeom>
          <a:ln>
            <a:noFill/>
          </a:ln>
          <a:effectLst>
            <a:softEdge rad="112500"/>
          </a:effectLst>
        </p:spPr>
      </p:pic>
      <p:sp>
        <p:nvSpPr>
          <p:cNvPr id="4" name="Slide Number Placeholder 3">
            <a:extLst>
              <a:ext uri="{FF2B5EF4-FFF2-40B4-BE49-F238E27FC236}">
                <a16:creationId xmlns:a16="http://schemas.microsoft.com/office/drawing/2014/main" id="{8F416529-958B-F843-8618-C9354184966D}"/>
              </a:ext>
            </a:extLst>
          </p:cNvPr>
          <p:cNvSpPr>
            <a:spLocks noGrp="1"/>
          </p:cNvSpPr>
          <p:nvPr>
            <p:ph type="sldNum" sz="quarter" idx="12"/>
          </p:nvPr>
        </p:nvSpPr>
        <p:spPr/>
        <p:txBody>
          <a:bodyPr/>
          <a:lstStyle/>
          <a:p>
            <a:pPr rtl="0"/>
            <a:fld id="{A3F31473-23EB-4724-8B59-FE6D21D89FA4}" type="slidenum">
              <a:rPr lang="en-US" smtClean="0"/>
              <a:t>11</a:t>
            </a:fld>
            <a:endParaRPr lang="en-US" dirty="0"/>
          </a:p>
        </p:txBody>
      </p:sp>
      <p:sp>
        <p:nvSpPr>
          <p:cNvPr id="3" name="TextBox 2">
            <a:extLst>
              <a:ext uri="{FF2B5EF4-FFF2-40B4-BE49-F238E27FC236}">
                <a16:creationId xmlns:a16="http://schemas.microsoft.com/office/drawing/2014/main" id="{72216DA9-3460-7C4C-98EE-F64692D175F3}"/>
              </a:ext>
            </a:extLst>
          </p:cNvPr>
          <p:cNvSpPr txBox="1"/>
          <p:nvPr/>
        </p:nvSpPr>
        <p:spPr>
          <a:xfrm>
            <a:off x="8429162" y="2551837"/>
            <a:ext cx="3456384" cy="1754326"/>
          </a:xfrm>
          <a:prstGeom prst="rect">
            <a:avLst/>
          </a:prstGeom>
          <a:solidFill>
            <a:schemeClr val="bg1"/>
          </a:solidFill>
          <a:ln>
            <a:solidFill>
              <a:schemeClr val="bg2"/>
            </a:solidFill>
          </a:ln>
        </p:spPr>
        <p:txBody>
          <a:bodyPr wrap="square" rtlCol="0" anchor="ctr" anchorCtr="1">
            <a:spAutoFit/>
          </a:bodyPr>
          <a:lstStyle/>
          <a:p>
            <a:r>
              <a:rPr lang="en-US" dirty="0"/>
              <a:t>A hyperparameter is a parameter whose value is used to control the learning process. By contrast, the values of other parameters are derived via training. This is process of hyperparameter tuning.</a:t>
            </a:r>
          </a:p>
        </p:txBody>
      </p:sp>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71372" cy="936104"/>
          </a:xfrm>
        </p:spPr>
        <p:txBody>
          <a:bodyPr rtlCol="0"/>
          <a:lstStyle/>
          <a:p>
            <a:pPr rtl="0"/>
            <a:r>
              <a:rPr lang="en-GB" sz="3000" dirty="0"/>
              <a:t>Model</a:t>
            </a:r>
            <a:r>
              <a:rPr lang="en-GB" sz="3200" dirty="0"/>
              <a:t> </a:t>
            </a:r>
            <a:r>
              <a:rPr lang="en-GB" sz="3000" dirty="0"/>
              <a:t>Selection</a:t>
            </a:r>
            <a:endParaRPr lang="en-US" sz="3000" dirty="0"/>
          </a:p>
        </p:txBody>
      </p:sp>
      <p:sp>
        <p:nvSpPr>
          <p:cNvPr id="4" name="Content Placeholder 3"/>
          <p:cNvSpPr>
            <a:spLocks noGrp="1"/>
          </p:cNvSpPr>
          <p:nvPr>
            <p:ph sz="half" idx="1"/>
          </p:nvPr>
        </p:nvSpPr>
        <p:spPr>
          <a:xfrm>
            <a:off x="609441" y="1268760"/>
            <a:ext cx="5412963" cy="3528392"/>
          </a:xfrm>
        </p:spPr>
        <p:txBody>
          <a:bodyPr rtlCol="0">
            <a:normAutofit lnSpcReduction="10000"/>
          </a:bodyPr>
          <a:lstStyle/>
          <a:p>
            <a:pPr marL="0" indent="0">
              <a:buNone/>
            </a:pPr>
            <a:r>
              <a:rPr lang="en-US" sz="2400" dirty="0"/>
              <a:t>According to data this is a Classification problem using multiple Classification models. </a:t>
            </a:r>
          </a:p>
          <a:p>
            <a:pPr algn="just">
              <a:lnSpc>
                <a:spcPct val="100000"/>
              </a:lnSpc>
            </a:pPr>
            <a:r>
              <a:rPr lang="en-US" sz="1600" dirty="0"/>
              <a:t>Logistic Regression (logistic have less accuracy as compared with others) 62%</a:t>
            </a:r>
          </a:p>
          <a:p>
            <a:pPr algn="just">
              <a:lnSpc>
                <a:spcPct val="100000"/>
              </a:lnSpc>
            </a:pPr>
            <a:r>
              <a:rPr lang="en-US" sz="1600" dirty="0"/>
              <a:t>KNN (K – Nearest Neighbor) Classifier</a:t>
            </a:r>
          </a:p>
          <a:p>
            <a:pPr algn="just">
              <a:lnSpc>
                <a:spcPct val="100000"/>
              </a:lnSpc>
            </a:pPr>
            <a:r>
              <a:rPr lang="en-US" sz="1600" dirty="0"/>
              <a:t>SVM (Support Vector Machine)</a:t>
            </a:r>
          </a:p>
          <a:p>
            <a:pPr algn="just">
              <a:lnSpc>
                <a:spcPct val="100000"/>
              </a:lnSpc>
            </a:pPr>
            <a:r>
              <a:rPr lang="en-US" sz="1600" dirty="0"/>
              <a:t>Decision Tree Classifier</a:t>
            </a:r>
          </a:p>
          <a:p>
            <a:pPr algn="just">
              <a:lnSpc>
                <a:spcPct val="100000"/>
              </a:lnSpc>
            </a:pPr>
            <a:r>
              <a:rPr lang="en-US" sz="1600" dirty="0"/>
              <a:t>Random Forest Classifier</a:t>
            </a:r>
          </a:p>
          <a:p>
            <a:pPr algn="just"/>
            <a:endParaRPr lang="en-US" sz="24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508848607"/>
              </p:ext>
            </p:extLst>
          </p:nvPr>
        </p:nvGraphicFramePr>
        <p:xfrm>
          <a:off x="6598468" y="980728"/>
          <a:ext cx="4804688" cy="4032448"/>
        </p:xfrm>
        <a:graphic>
          <a:graphicData uri="http://schemas.openxmlformats.org/drawingml/2006/table">
            <a:tbl>
              <a:tblPr firstRow="1" bandRow="1">
                <a:effectLst>
                  <a:outerShdw blurRad="50800" dist="38100" dir="2700000" algn="tl" rotWithShape="0">
                    <a:prstClr val="black">
                      <a:alpha val="40000"/>
                    </a:prstClr>
                  </a:outerShdw>
                </a:effectLst>
                <a:tableStyleId>{3B4B98B0-60AC-42C2-AFA5-B58CD77FA1E5}</a:tableStyleId>
              </a:tblPr>
              <a:tblGrid>
                <a:gridCol w="2514599">
                  <a:extLst>
                    <a:ext uri="{9D8B030D-6E8A-4147-A177-3AD203B41FA5}">
                      <a16:colId xmlns:a16="http://schemas.microsoft.com/office/drawing/2014/main" val="20000"/>
                    </a:ext>
                  </a:extLst>
                </a:gridCol>
                <a:gridCol w="2290089">
                  <a:extLst>
                    <a:ext uri="{9D8B030D-6E8A-4147-A177-3AD203B41FA5}">
                      <a16:colId xmlns:a16="http://schemas.microsoft.com/office/drawing/2014/main" val="20001"/>
                    </a:ext>
                  </a:extLst>
                </a:gridCol>
              </a:tblGrid>
              <a:tr h="69223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000000"/>
                          </a:solidFill>
                          <a:effectLst/>
                          <a:latin typeface="+mn-lt"/>
                        </a:rPr>
                        <a:t>Model Selection</a:t>
                      </a:r>
                    </a:p>
                  </a:txBody>
                  <a:tcP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1" i="0" u="none" strike="noStrike" cap="none" normalizeH="0" baseline="0" dirty="0">
                          <a:ln>
                            <a:noFill/>
                          </a:ln>
                          <a:solidFill>
                            <a:srgbClr val="000000"/>
                          </a:solidFill>
                          <a:effectLst/>
                          <a:latin typeface="+mn-lt"/>
                        </a:rPr>
                        <a:t>Model Accuracy</a:t>
                      </a:r>
                      <a:endParaRPr kumimoji="0" lang="en-US" sz="1800" b="1" i="0" u="none" strike="noStrike" cap="none" normalizeH="0" baseline="0" dirty="0">
                        <a:ln>
                          <a:noFill/>
                        </a:ln>
                        <a:solidFill>
                          <a:srgbClr val="000000"/>
                        </a:solidFill>
                        <a:effectLst/>
                        <a:latin typeface="+mn-lt"/>
                      </a:endParaRPr>
                    </a:p>
                  </a:txBody>
                  <a:tcPr horzOverflow="overflow">
                    <a:solidFill>
                      <a:schemeClr val="bg1"/>
                    </a:solidFill>
                  </a:tcPr>
                </a:tc>
                <a:extLst>
                  <a:ext uri="{0D108BD9-81ED-4DB2-BD59-A6C34878D82A}">
                    <a16:rowId xmlns:a16="http://schemas.microsoft.com/office/drawing/2014/main" val="10000"/>
                  </a:ext>
                </a:extLst>
              </a:tr>
              <a:tr h="7708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KNN (K – Nearest Neighbor) Classifier</a:t>
                      </a:r>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74.77%</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1"/>
                  </a:ext>
                </a:extLst>
              </a:tr>
              <a:tr h="7708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SVM (Support Vector Machine)</a:t>
                      </a:r>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62.98%</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2"/>
                  </a:ext>
                </a:extLst>
              </a:tr>
              <a:tr h="44046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Decision Tree Classifier</a:t>
                      </a:r>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69%</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3"/>
                  </a:ext>
                </a:extLst>
              </a:tr>
              <a:tr h="44046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r>
                        <a:rPr lang="en-US" sz="1800" dirty="0"/>
                        <a:t>Random Forest Classifier</a:t>
                      </a:r>
                      <a:endParaRPr lang="en-US" sz="2000" dirty="0"/>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78%</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4"/>
                  </a:ext>
                </a:extLst>
              </a:tr>
              <a:tr h="917642">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2000" dirty="0"/>
                        <a:t>Randomized search CV</a:t>
                      </a:r>
                    </a:p>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2000" dirty="0"/>
                        <a:t>(Random Forest)</a:t>
                      </a:r>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81%</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5"/>
                  </a:ext>
                </a:extLst>
              </a:tr>
            </a:tbl>
          </a:graphicData>
        </a:graphic>
      </p:graphicFrame>
      <p:sp>
        <p:nvSpPr>
          <p:cNvPr id="10" name="TextBox 9"/>
          <p:cNvSpPr txBox="1"/>
          <p:nvPr/>
        </p:nvSpPr>
        <p:spPr>
          <a:xfrm>
            <a:off x="609441" y="4869160"/>
            <a:ext cx="6925131" cy="1588127"/>
          </a:xfrm>
          <a:prstGeom prst="rect">
            <a:avLst/>
          </a:prstGeom>
          <a:noFill/>
        </p:spPr>
        <p:txBody>
          <a:bodyPr wrap="square" rtlCol="0">
            <a:spAutoFit/>
          </a:bodyPr>
          <a:lstStyle/>
          <a:p>
            <a:pPr>
              <a:lnSpc>
                <a:spcPct val="90000"/>
              </a:lnSpc>
            </a:pPr>
            <a:r>
              <a:rPr lang="en-gb" b="1" dirty="0"/>
              <a:t>* </a:t>
            </a:r>
            <a:r>
              <a:rPr lang="en-GB" b="1" dirty="0"/>
              <a:t> Using Cross validation and hyperparameter tuning.</a:t>
            </a:r>
          </a:p>
          <a:p>
            <a:pPr>
              <a:lnSpc>
                <a:spcPct val="90000"/>
              </a:lnSpc>
            </a:pPr>
            <a:r>
              <a:rPr lang="en-GB" b="1" dirty="0"/>
              <a:t>*  Randomized search CV (Cross Validation).</a:t>
            </a:r>
          </a:p>
          <a:p>
            <a:pPr>
              <a:lnSpc>
                <a:spcPct val="90000"/>
              </a:lnSpc>
            </a:pPr>
            <a:r>
              <a:rPr lang="en-GB" b="1" dirty="0"/>
              <a:t>*  AUC (Area Under the curve) is 88% for Random Forest classifier.</a:t>
            </a:r>
          </a:p>
          <a:p>
            <a:pPr>
              <a:lnSpc>
                <a:spcPct val="90000"/>
              </a:lnSpc>
            </a:pPr>
            <a:r>
              <a:rPr lang="en-GB" b="1" dirty="0"/>
              <a:t>*  Precision is 86% for Random Forest classifier.</a:t>
            </a:r>
          </a:p>
          <a:p>
            <a:pPr>
              <a:lnSpc>
                <a:spcPct val="90000"/>
              </a:lnSpc>
            </a:pPr>
            <a:r>
              <a:rPr lang="en-GB" b="1" dirty="0"/>
              <a:t>*  Recall is 58% for Random Forest classifier.</a:t>
            </a:r>
          </a:p>
          <a:p>
            <a:pPr>
              <a:lnSpc>
                <a:spcPct val="90000"/>
              </a:lnSpc>
            </a:pPr>
            <a:endParaRPr lang="en-GB" b="1" dirty="0"/>
          </a:p>
        </p:txBody>
      </p:sp>
      <p:sp>
        <p:nvSpPr>
          <p:cNvPr id="5" name="Slide Number Placeholder 4">
            <a:extLst>
              <a:ext uri="{FF2B5EF4-FFF2-40B4-BE49-F238E27FC236}">
                <a16:creationId xmlns:a16="http://schemas.microsoft.com/office/drawing/2014/main" id="{668E1BB2-1F80-3247-92CB-472906597649}"/>
              </a:ext>
            </a:extLst>
          </p:cNvPr>
          <p:cNvSpPr>
            <a:spLocks noGrp="1"/>
          </p:cNvSpPr>
          <p:nvPr>
            <p:ph type="sldNum" sz="quarter" idx="12"/>
          </p:nvPr>
        </p:nvSpPr>
        <p:spPr/>
        <p:txBody>
          <a:bodyPr/>
          <a:lstStyle/>
          <a:p>
            <a:pPr rtl="0"/>
            <a:fld id="{A3F31473-23EB-4724-8B59-FE6D21D89FA4}" type="slidenum">
              <a:rPr lang="en-US" smtClean="0"/>
              <a:t>12</a:t>
            </a:fld>
            <a:endParaRPr lang="en-US" dirty="0"/>
          </a:p>
        </p:txBody>
      </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0918-2B8E-6544-B8FD-3A2C18C742E4}"/>
              </a:ext>
            </a:extLst>
          </p:cNvPr>
          <p:cNvSpPr>
            <a:spLocks noGrp="1"/>
          </p:cNvSpPr>
          <p:nvPr>
            <p:ph type="title"/>
          </p:nvPr>
        </p:nvSpPr>
        <p:spPr>
          <a:xfrm>
            <a:off x="405780" y="404663"/>
            <a:ext cx="10971372" cy="1008113"/>
          </a:xfrm>
        </p:spPr>
        <p:txBody>
          <a:bodyPr>
            <a:normAutofit/>
          </a:bodyPr>
          <a:lstStyle/>
          <a:p>
            <a:r>
              <a:rPr lang="en-US" sz="2800" dirty="0"/>
              <a:t>Recommending top 5 combination of VP names and Manager</a:t>
            </a:r>
            <a:br>
              <a:rPr lang="en-US" dirty="0"/>
            </a:br>
            <a:endParaRPr lang="en-US" dirty="0"/>
          </a:p>
        </p:txBody>
      </p:sp>
      <p:sp>
        <p:nvSpPr>
          <p:cNvPr id="5" name="Slide Number Placeholder 4">
            <a:extLst>
              <a:ext uri="{FF2B5EF4-FFF2-40B4-BE49-F238E27FC236}">
                <a16:creationId xmlns:a16="http://schemas.microsoft.com/office/drawing/2014/main" id="{521776BD-5573-1849-9BB6-83629F25FE3B}"/>
              </a:ext>
            </a:extLst>
          </p:cNvPr>
          <p:cNvSpPr>
            <a:spLocks noGrp="1"/>
          </p:cNvSpPr>
          <p:nvPr>
            <p:ph type="sldNum" sz="quarter" idx="12"/>
          </p:nvPr>
        </p:nvSpPr>
        <p:spPr/>
        <p:txBody>
          <a:bodyPr/>
          <a:lstStyle/>
          <a:p>
            <a:pPr rtl="0"/>
            <a:fld id="{A3F31473-23EB-4724-8B59-FE6D21D89FA4}" type="slidenum">
              <a:rPr lang="en-US" smtClean="0"/>
              <a:t>13</a:t>
            </a:fld>
            <a:endParaRPr lang="en-US" dirty="0"/>
          </a:p>
        </p:txBody>
      </p:sp>
      <p:pic>
        <p:nvPicPr>
          <p:cNvPr id="7" name="Picture 6">
            <a:extLst>
              <a:ext uri="{FF2B5EF4-FFF2-40B4-BE49-F238E27FC236}">
                <a16:creationId xmlns:a16="http://schemas.microsoft.com/office/drawing/2014/main" id="{D66D0D8F-CE2A-FA43-8CDB-2DD178F8B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49" y="3912591"/>
            <a:ext cx="7392763" cy="1532633"/>
          </a:xfrm>
          <a:prstGeom prst="rect">
            <a:avLst/>
          </a:prstGeom>
        </p:spPr>
      </p:pic>
      <p:pic>
        <p:nvPicPr>
          <p:cNvPr id="11" name="Picture 10">
            <a:extLst>
              <a:ext uri="{FF2B5EF4-FFF2-40B4-BE49-F238E27FC236}">
                <a16:creationId xmlns:a16="http://schemas.microsoft.com/office/drawing/2014/main" id="{49DBDFCF-D406-7F45-82F9-1AF9CCAE3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707" y="2964532"/>
            <a:ext cx="3648348" cy="2552700"/>
          </a:xfrm>
          <a:prstGeom prst="rect">
            <a:avLst/>
          </a:prstGeom>
        </p:spPr>
      </p:pic>
      <p:sp>
        <p:nvSpPr>
          <p:cNvPr id="12" name="TextBox 11">
            <a:extLst>
              <a:ext uri="{FF2B5EF4-FFF2-40B4-BE49-F238E27FC236}">
                <a16:creationId xmlns:a16="http://schemas.microsoft.com/office/drawing/2014/main" id="{7D3667F1-E939-3943-A444-EABD55E9AF52}"/>
              </a:ext>
            </a:extLst>
          </p:cNvPr>
          <p:cNvSpPr txBox="1"/>
          <p:nvPr/>
        </p:nvSpPr>
        <p:spPr>
          <a:xfrm>
            <a:off x="531252" y="1869792"/>
            <a:ext cx="7363360" cy="1631216"/>
          </a:xfrm>
          <a:prstGeom prst="rect">
            <a:avLst/>
          </a:prstGeom>
          <a:solidFill>
            <a:schemeClr val="bg1"/>
          </a:solidFill>
          <a:ln>
            <a:solidFill>
              <a:schemeClr val="bg2"/>
            </a:solidFill>
          </a:ln>
        </p:spPr>
        <p:txBody>
          <a:bodyPr wrap="square" rtlCol="0" anchor="ctr" anchorCtr="1">
            <a:spAutoFit/>
          </a:bodyPr>
          <a:lstStyle/>
          <a:p>
            <a:r>
              <a:rPr lang="en-US" sz="2000" dirty="0"/>
              <a:t>Firstly, we create a new </a:t>
            </a:r>
            <a:r>
              <a:rPr lang="en-US" sz="2000" dirty="0" err="1"/>
              <a:t>Dataframe</a:t>
            </a:r>
            <a:r>
              <a:rPr lang="en-US" sz="2000" dirty="0"/>
              <a:t> for only who is win the deal status. After we create a function for top 5 combination of SBU head-bid manager. We used aggregate function maximum values on Deal cost and sort the value in the descending order. Here we add an image how we did the code.</a:t>
            </a:r>
          </a:p>
        </p:txBody>
      </p:sp>
      <p:sp>
        <p:nvSpPr>
          <p:cNvPr id="13" name="Cloud Callout 12">
            <a:extLst>
              <a:ext uri="{FF2B5EF4-FFF2-40B4-BE49-F238E27FC236}">
                <a16:creationId xmlns:a16="http://schemas.microsoft.com/office/drawing/2014/main" id="{29A97F58-6388-C84D-89C7-214FFE121ADD}"/>
              </a:ext>
            </a:extLst>
          </p:cNvPr>
          <p:cNvSpPr/>
          <p:nvPr/>
        </p:nvSpPr>
        <p:spPr>
          <a:xfrm>
            <a:off x="8902724" y="1268761"/>
            <a:ext cx="2676660" cy="1135648"/>
          </a:xfrm>
          <a:prstGeom prst="cloudCallout">
            <a:avLst>
              <a:gd name="adj1" fmla="val 9709"/>
              <a:gd name="adj2" fmla="val 69727"/>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Top 5 combinations of VP names and Managers</a:t>
            </a:r>
          </a:p>
        </p:txBody>
      </p:sp>
      <p:sp>
        <p:nvSpPr>
          <p:cNvPr id="14" name="Process 13">
            <a:extLst>
              <a:ext uri="{FF2B5EF4-FFF2-40B4-BE49-F238E27FC236}">
                <a16:creationId xmlns:a16="http://schemas.microsoft.com/office/drawing/2014/main" id="{2E70C656-EDB6-F941-AC92-36A79ACE0233}"/>
              </a:ext>
            </a:extLst>
          </p:cNvPr>
          <p:cNvSpPr/>
          <p:nvPr/>
        </p:nvSpPr>
        <p:spPr>
          <a:xfrm>
            <a:off x="477788" y="5949280"/>
            <a:ext cx="7861235" cy="317650"/>
          </a:xfrm>
          <a:prstGeom prst="flowChartProcess">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1" u="sng" dirty="0">
                <a:solidFill>
                  <a:schemeClr val="tx1"/>
                </a:solidFill>
              </a:rPr>
              <a:t>Note</a:t>
            </a:r>
            <a:r>
              <a:rPr lang="en-US" sz="1400" dirty="0">
                <a:solidFill>
                  <a:schemeClr val="tx1"/>
                </a:solidFill>
              </a:rPr>
              <a:t> : According to this function we also calculate the top lost combination of VP names and Manager</a:t>
            </a:r>
          </a:p>
        </p:txBody>
      </p:sp>
      <p:sp>
        <p:nvSpPr>
          <p:cNvPr id="3" name="TextBox 2">
            <a:extLst>
              <a:ext uri="{FF2B5EF4-FFF2-40B4-BE49-F238E27FC236}">
                <a16:creationId xmlns:a16="http://schemas.microsoft.com/office/drawing/2014/main" id="{3098C319-3847-D040-AD1F-F27E813B49C0}"/>
              </a:ext>
            </a:extLst>
          </p:cNvPr>
          <p:cNvSpPr txBox="1"/>
          <p:nvPr/>
        </p:nvSpPr>
        <p:spPr>
          <a:xfrm>
            <a:off x="8141707" y="4123237"/>
            <a:ext cx="1121057" cy="276999"/>
          </a:xfrm>
          <a:prstGeom prst="rect">
            <a:avLst/>
          </a:prstGeom>
          <a:solidFill>
            <a:schemeClr val="bg1"/>
          </a:solidFill>
          <a:ln>
            <a:noFill/>
          </a:ln>
        </p:spPr>
        <p:txBody>
          <a:bodyPr wrap="square" rtlCol="0" anchor="ctr" anchorCtr="1">
            <a:spAutoFit/>
          </a:bodyPr>
          <a:lstStyle/>
          <a:p>
            <a:r>
              <a:rPr lang="en-US" sz="1200" b="1" dirty="0"/>
              <a:t>NULL</a:t>
            </a:r>
          </a:p>
        </p:txBody>
      </p:sp>
    </p:spTree>
    <p:extLst>
      <p:ext uri="{BB962C8B-B14F-4D97-AF65-F5344CB8AC3E}">
        <p14:creationId xmlns:p14="http://schemas.microsoft.com/office/powerpoint/2010/main" val="284498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DA4F-9A29-A24C-82A3-5756036956B2}"/>
              </a:ext>
            </a:extLst>
          </p:cNvPr>
          <p:cNvSpPr>
            <a:spLocks noGrp="1"/>
          </p:cNvSpPr>
          <p:nvPr>
            <p:ph type="title"/>
          </p:nvPr>
        </p:nvSpPr>
        <p:spPr>
          <a:xfrm>
            <a:off x="608012" y="273968"/>
            <a:ext cx="10971372" cy="1066800"/>
          </a:xfrm>
        </p:spPr>
        <p:txBody>
          <a:bodyPr>
            <a:normAutofit/>
          </a:bodyPr>
          <a:lstStyle/>
          <a:p>
            <a:r>
              <a:rPr lang="en-US" sz="3000" dirty="0"/>
              <a:t>Calculate Lost Predictions Counts</a:t>
            </a:r>
            <a:br>
              <a:rPr lang="en-US" dirty="0"/>
            </a:br>
            <a:endParaRPr lang="en-US" dirty="0"/>
          </a:p>
        </p:txBody>
      </p:sp>
      <p:sp>
        <p:nvSpPr>
          <p:cNvPr id="5" name="Slide Number Placeholder 4">
            <a:extLst>
              <a:ext uri="{FF2B5EF4-FFF2-40B4-BE49-F238E27FC236}">
                <a16:creationId xmlns:a16="http://schemas.microsoft.com/office/drawing/2014/main" id="{268E1D1E-328F-774E-AC1C-6DDC06F02C2B}"/>
              </a:ext>
            </a:extLst>
          </p:cNvPr>
          <p:cNvSpPr>
            <a:spLocks noGrp="1"/>
          </p:cNvSpPr>
          <p:nvPr>
            <p:ph type="sldNum" sz="quarter" idx="12"/>
          </p:nvPr>
        </p:nvSpPr>
        <p:spPr/>
        <p:txBody>
          <a:bodyPr/>
          <a:lstStyle/>
          <a:p>
            <a:pPr rtl="0"/>
            <a:fld id="{A3F31473-23EB-4724-8B59-FE6D21D89FA4}" type="slidenum">
              <a:rPr lang="en-US" smtClean="0"/>
              <a:t>14</a:t>
            </a:fld>
            <a:endParaRPr lang="en-US" dirty="0"/>
          </a:p>
        </p:txBody>
      </p:sp>
      <p:sp>
        <p:nvSpPr>
          <p:cNvPr id="6" name="TextBox 5">
            <a:extLst>
              <a:ext uri="{FF2B5EF4-FFF2-40B4-BE49-F238E27FC236}">
                <a16:creationId xmlns:a16="http://schemas.microsoft.com/office/drawing/2014/main" id="{C16BF042-611B-EA4A-9ADC-6CAE56F85590}"/>
              </a:ext>
            </a:extLst>
          </p:cNvPr>
          <p:cNvSpPr txBox="1"/>
          <p:nvPr/>
        </p:nvSpPr>
        <p:spPr>
          <a:xfrm>
            <a:off x="837828" y="2310989"/>
            <a:ext cx="4392488" cy="2308324"/>
          </a:xfrm>
          <a:prstGeom prst="rect">
            <a:avLst/>
          </a:prstGeom>
          <a:solidFill>
            <a:schemeClr val="bg1"/>
          </a:solidFill>
          <a:ln>
            <a:solidFill>
              <a:schemeClr val="bg2"/>
            </a:solidFill>
          </a:ln>
        </p:spPr>
        <p:txBody>
          <a:bodyPr wrap="square" rtlCol="0" anchor="ctr" anchorCtr="1">
            <a:spAutoFit/>
          </a:bodyPr>
          <a:lstStyle/>
          <a:p>
            <a:r>
              <a:rPr lang="en-US" b="1" i="1" u="sng" dirty="0"/>
              <a:t>Here check the false predictions </a:t>
            </a:r>
            <a:r>
              <a:rPr lang="en-US" dirty="0"/>
              <a:t>:</a:t>
            </a:r>
          </a:p>
          <a:p>
            <a:r>
              <a:rPr lang="en-US" dirty="0"/>
              <a:t>According to the Confusion matrix, We check if deal status code is 1 means deal is won and prediction is 0 means is lost the deal</a:t>
            </a:r>
          </a:p>
          <a:p>
            <a:r>
              <a:rPr lang="en-US" dirty="0"/>
              <a:t>And if deal status code is 0 means deal is lost and prediction is 1 means deal is won.</a:t>
            </a:r>
            <a:br>
              <a:rPr lang="en-US" dirty="0"/>
            </a:br>
            <a:r>
              <a:rPr lang="en-US" dirty="0"/>
              <a:t>The count is 498 is the lost deal on the </a:t>
            </a:r>
            <a:r>
              <a:rPr lang="en-US" dirty="0" err="1"/>
              <a:t>Dataframe</a:t>
            </a:r>
            <a:r>
              <a:rPr lang="en-US" dirty="0"/>
              <a:t>.</a:t>
            </a:r>
          </a:p>
        </p:txBody>
      </p:sp>
      <p:pic>
        <p:nvPicPr>
          <p:cNvPr id="4" name="Picture 3">
            <a:extLst>
              <a:ext uri="{FF2B5EF4-FFF2-40B4-BE49-F238E27FC236}">
                <a16:creationId xmlns:a16="http://schemas.microsoft.com/office/drawing/2014/main" id="{6F283902-1B17-6B43-81DD-24449F5B0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420" y="2375879"/>
            <a:ext cx="3821174" cy="3180986"/>
          </a:xfrm>
          <a:prstGeom prst="rect">
            <a:avLst/>
          </a:prstGeom>
        </p:spPr>
      </p:pic>
      <p:sp>
        <p:nvSpPr>
          <p:cNvPr id="7" name="TextBox 6">
            <a:extLst>
              <a:ext uri="{FF2B5EF4-FFF2-40B4-BE49-F238E27FC236}">
                <a16:creationId xmlns:a16="http://schemas.microsoft.com/office/drawing/2014/main" id="{BB4CF461-BDC3-B242-A9B9-86CA5BF07AC4}"/>
              </a:ext>
            </a:extLst>
          </p:cNvPr>
          <p:cNvSpPr txBox="1"/>
          <p:nvPr/>
        </p:nvSpPr>
        <p:spPr>
          <a:xfrm>
            <a:off x="837828" y="5092442"/>
            <a:ext cx="4392488" cy="784830"/>
          </a:xfrm>
          <a:prstGeom prst="rect">
            <a:avLst/>
          </a:prstGeom>
          <a:solidFill>
            <a:schemeClr val="bg1"/>
          </a:solidFill>
          <a:ln>
            <a:solidFill>
              <a:schemeClr val="bg2"/>
            </a:solidFill>
          </a:ln>
        </p:spPr>
        <p:txBody>
          <a:bodyPr wrap="square" rtlCol="0" anchor="ctr" anchorCtr="1">
            <a:spAutoFit/>
          </a:bodyPr>
          <a:lstStyle/>
          <a:p>
            <a:r>
              <a:rPr lang="en-US" sz="1500" b="1" dirty="0"/>
              <a:t>In this Confusion matrix: </a:t>
            </a:r>
          </a:p>
          <a:p>
            <a:r>
              <a:rPr lang="en-US" sz="1500" dirty="0"/>
              <a:t>True label 1 and predicted label 0 count is 403.</a:t>
            </a:r>
          </a:p>
          <a:p>
            <a:r>
              <a:rPr lang="en-US" sz="1500" dirty="0"/>
              <a:t>True label 0 and predicted label 1 count is 95.</a:t>
            </a:r>
          </a:p>
        </p:txBody>
      </p:sp>
      <p:sp>
        <p:nvSpPr>
          <p:cNvPr id="3" name="TextBox 2">
            <a:extLst>
              <a:ext uri="{FF2B5EF4-FFF2-40B4-BE49-F238E27FC236}">
                <a16:creationId xmlns:a16="http://schemas.microsoft.com/office/drawing/2014/main" id="{B3944350-D684-5E41-A343-C696C50837EE}"/>
              </a:ext>
            </a:extLst>
          </p:cNvPr>
          <p:cNvSpPr txBox="1"/>
          <p:nvPr/>
        </p:nvSpPr>
        <p:spPr>
          <a:xfrm>
            <a:off x="637356" y="1469396"/>
            <a:ext cx="6542112" cy="677108"/>
          </a:xfrm>
          <a:prstGeom prst="rect">
            <a:avLst/>
          </a:prstGeom>
          <a:noFill/>
          <a:ln>
            <a:noFill/>
          </a:ln>
        </p:spPr>
        <p:txBody>
          <a:bodyPr wrap="none" rtlCol="0" anchor="ctr" anchorCtr="1">
            <a:spAutoFit/>
          </a:bodyPr>
          <a:lstStyle/>
          <a:p>
            <a:r>
              <a:rPr lang="en-US" sz="2000" b="1" dirty="0"/>
              <a:t>Case I </a:t>
            </a:r>
            <a:r>
              <a:rPr lang="en-US" dirty="0"/>
              <a:t>: We are replacing zero’s (count 246) with the median value. </a:t>
            </a:r>
          </a:p>
          <a:p>
            <a:r>
              <a:rPr lang="en-US" dirty="0"/>
              <a:t>Confusion matrix  </a:t>
            </a:r>
          </a:p>
        </p:txBody>
      </p:sp>
    </p:spTree>
    <p:extLst>
      <p:ext uri="{BB962C8B-B14F-4D97-AF65-F5344CB8AC3E}">
        <p14:creationId xmlns:p14="http://schemas.microsoft.com/office/powerpoint/2010/main" val="34510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DA4F-9A29-A24C-82A3-5756036956B2}"/>
              </a:ext>
            </a:extLst>
          </p:cNvPr>
          <p:cNvSpPr>
            <a:spLocks noGrp="1"/>
          </p:cNvSpPr>
          <p:nvPr>
            <p:ph type="title"/>
          </p:nvPr>
        </p:nvSpPr>
        <p:spPr>
          <a:xfrm>
            <a:off x="608012" y="273968"/>
            <a:ext cx="10971372" cy="1066800"/>
          </a:xfrm>
        </p:spPr>
        <p:txBody>
          <a:bodyPr>
            <a:normAutofit/>
          </a:bodyPr>
          <a:lstStyle/>
          <a:p>
            <a:r>
              <a:rPr lang="en-US" sz="3000" dirty="0"/>
              <a:t>Calculate Lost Predictions Counts</a:t>
            </a:r>
            <a:br>
              <a:rPr lang="en-US" dirty="0"/>
            </a:br>
            <a:endParaRPr lang="en-US" dirty="0"/>
          </a:p>
        </p:txBody>
      </p:sp>
      <p:sp>
        <p:nvSpPr>
          <p:cNvPr id="5" name="Slide Number Placeholder 4">
            <a:extLst>
              <a:ext uri="{FF2B5EF4-FFF2-40B4-BE49-F238E27FC236}">
                <a16:creationId xmlns:a16="http://schemas.microsoft.com/office/drawing/2014/main" id="{268E1D1E-328F-774E-AC1C-6DDC06F02C2B}"/>
              </a:ext>
            </a:extLst>
          </p:cNvPr>
          <p:cNvSpPr>
            <a:spLocks noGrp="1"/>
          </p:cNvSpPr>
          <p:nvPr>
            <p:ph type="sldNum" sz="quarter" idx="12"/>
          </p:nvPr>
        </p:nvSpPr>
        <p:spPr/>
        <p:txBody>
          <a:bodyPr/>
          <a:lstStyle/>
          <a:p>
            <a:pPr rtl="0"/>
            <a:fld id="{A3F31473-23EB-4724-8B59-FE6D21D89FA4}" type="slidenum">
              <a:rPr lang="en-US" smtClean="0"/>
              <a:t>15</a:t>
            </a:fld>
            <a:endParaRPr lang="en-US" dirty="0"/>
          </a:p>
        </p:txBody>
      </p:sp>
      <p:sp>
        <p:nvSpPr>
          <p:cNvPr id="6" name="TextBox 5">
            <a:extLst>
              <a:ext uri="{FF2B5EF4-FFF2-40B4-BE49-F238E27FC236}">
                <a16:creationId xmlns:a16="http://schemas.microsoft.com/office/drawing/2014/main" id="{C16BF042-611B-EA4A-9ADC-6CAE56F85590}"/>
              </a:ext>
            </a:extLst>
          </p:cNvPr>
          <p:cNvSpPr txBox="1"/>
          <p:nvPr/>
        </p:nvSpPr>
        <p:spPr>
          <a:xfrm>
            <a:off x="837828" y="2310989"/>
            <a:ext cx="4392488" cy="2308324"/>
          </a:xfrm>
          <a:prstGeom prst="rect">
            <a:avLst/>
          </a:prstGeom>
          <a:solidFill>
            <a:schemeClr val="bg1"/>
          </a:solidFill>
          <a:ln>
            <a:solidFill>
              <a:schemeClr val="bg2"/>
            </a:solidFill>
          </a:ln>
        </p:spPr>
        <p:txBody>
          <a:bodyPr wrap="square" rtlCol="0" anchor="ctr" anchorCtr="1">
            <a:spAutoFit/>
          </a:bodyPr>
          <a:lstStyle/>
          <a:p>
            <a:r>
              <a:rPr lang="en-US" b="1" i="1" u="sng" dirty="0"/>
              <a:t>Here check the false predictions </a:t>
            </a:r>
            <a:r>
              <a:rPr lang="en-US" dirty="0"/>
              <a:t>:</a:t>
            </a:r>
          </a:p>
          <a:p>
            <a:r>
              <a:rPr lang="en-US" dirty="0"/>
              <a:t>According to the Confusion matrix, We check if deal status code is 1 means deal is won and prediction is 0 means is lost the deal</a:t>
            </a:r>
          </a:p>
          <a:p>
            <a:r>
              <a:rPr lang="en-US" dirty="0"/>
              <a:t>And if deal status code is 0 means deal is lost and prediction is 1 means deal is won.</a:t>
            </a:r>
            <a:br>
              <a:rPr lang="en-US" dirty="0"/>
            </a:br>
            <a:r>
              <a:rPr lang="en-US" dirty="0"/>
              <a:t>The count is 543 is the lost deal on the </a:t>
            </a:r>
            <a:r>
              <a:rPr lang="en-US" dirty="0" err="1"/>
              <a:t>Dataframe</a:t>
            </a:r>
            <a:r>
              <a:rPr lang="en-US" dirty="0"/>
              <a:t>.</a:t>
            </a:r>
          </a:p>
        </p:txBody>
      </p:sp>
      <p:sp>
        <p:nvSpPr>
          <p:cNvPr id="7" name="TextBox 6">
            <a:extLst>
              <a:ext uri="{FF2B5EF4-FFF2-40B4-BE49-F238E27FC236}">
                <a16:creationId xmlns:a16="http://schemas.microsoft.com/office/drawing/2014/main" id="{BB4CF461-BDC3-B242-A9B9-86CA5BF07AC4}"/>
              </a:ext>
            </a:extLst>
          </p:cNvPr>
          <p:cNvSpPr txBox="1"/>
          <p:nvPr/>
        </p:nvSpPr>
        <p:spPr>
          <a:xfrm>
            <a:off x="837828" y="5092442"/>
            <a:ext cx="4392488" cy="784830"/>
          </a:xfrm>
          <a:prstGeom prst="rect">
            <a:avLst/>
          </a:prstGeom>
          <a:solidFill>
            <a:schemeClr val="bg1"/>
          </a:solidFill>
          <a:ln>
            <a:solidFill>
              <a:schemeClr val="bg2"/>
            </a:solidFill>
          </a:ln>
        </p:spPr>
        <p:txBody>
          <a:bodyPr wrap="square" rtlCol="0" anchor="ctr" anchorCtr="1">
            <a:spAutoFit/>
          </a:bodyPr>
          <a:lstStyle/>
          <a:p>
            <a:r>
              <a:rPr lang="en-US" sz="1500" b="1" dirty="0"/>
              <a:t>In this Confusion matrix: </a:t>
            </a:r>
          </a:p>
          <a:p>
            <a:r>
              <a:rPr lang="en-US" sz="1500" dirty="0"/>
              <a:t>True label 1 and predicted label 0 count is 421.</a:t>
            </a:r>
          </a:p>
          <a:p>
            <a:r>
              <a:rPr lang="en-US" sz="1500" dirty="0"/>
              <a:t>True label 0 and predicted label 1 count is 122.</a:t>
            </a:r>
          </a:p>
        </p:txBody>
      </p:sp>
      <p:sp>
        <p:nvSpPr>
          <p:cNvPr id="3" name="TextBox 2">
            <a:extLst>
              <a:ext uri="{FF2B5EF4-FFF2-40B4-BE49-F238E27FC236}">
                <a16:creationId xmlns:a16="http://schemas.microsoft.com/office/drawing/2014/main" id="{B3944350-D684-5E41-A343-C696C50837EE}"/>
              </a:ext>
            </a:extLst>
          </p:cNvPr>
          <p:cNvSpPr txBox="1"/>
          <p:nvPr/>
        </p:nvSpPr>
        <p:spPr>
          <a:xfrm>
            <a:off x="477788" y="1469396"/>
            <a:ext cx="4232920" cy="677108"/>
          </a:xfrm>
          <a:prstGeom prst="rect">
            <a:avLst/>
          </a:prstGeom>
          <a:noFill/>
          <a:ln>
            <a:noFill/>
          </a:ln>
        </p:spPr>
        <p:txBody>
          <a:bodyPr wrap="square" rtlCol="0" anchor="ctr" anchorCtr="1">
            <a:spAutoFit/>
          </a:bodyPr>
          <a:lstStyle/>
          <a:p>
            <a:r>
              <a:rPr lang="en-US" sz="2000" b="1" dirty="0"/>
              <a:t>Case II </a:t>
            </a:r>
            <a:r>
              <a:rPr lang="en-US" dirty="0"/>
              <a:t>: We are removing all the zero’s.</a:t>
            </a:r>
          </a:p>
          <a:p>
            <a:r>
              <a:rPr lang="en-US" dirty="0"/>
              <a:t>Confusion matrix  </a:t>
            </a:r>
          </a:p>
        </p:txBody>
      </p:sp>
      <p:pic>
        <p:nvPicPr>
          <p:cNvPr id="9" name="Picture 8">
            <a:extLst>
              <a:ext uri="{FF2B5EF4-FFF2-40B4-BE49-F238E27FC236}">
                <a16:creationId xmlns:a16="http://schemas.microsoft.com/office/drawing/2014/main" id="{FB803297-F15C-AE49-A67B-C68AECF4F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764" y="2348880"/>
            <a:ext cx="3839096" cy="3180986"/>
          </a:xfrm>
          <a:prstGeom prst="rect">
            <a:avLst/>
          </a:prstGeom>
        </p:spPr>
      </p:pic>
    </p:spTree>
    <p:extLst>
      <p:ext uri="{BB962C8B-B14F-4D97-AF65-F5344CB8AC3E}">
        <p14:creationId xmlns:p14="http://schemas.microsoft.com/office/powerpoint/2010/main" val="52113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56" y="188640"/>
            <a:ext cx="10971372" cy="1066800"/>
          </a:xfrm>
        </p:spPr>
        <p:txBody>
          <a:bodyPr rtlCol="0">
            <a:normAutofit/>
          </a:bodyPr>
          <a:lstStyle/>
          <a:p>
            <a:pPr rtl="0"/>
            <a:r>
              <a:rPr lang="en-US" sz="3000" dirty="0"/>
              <a:t>Result</a:t>
            </a:r>
          </a:p>
        </p:txBody>
      </p:sp>
      <p:sp>
        <p:nvSpPr>
          <p:cNvPr id="5" name="Slide Number Placeholder 4">
            <a:extLst>
              <a:ext uri="{FF2B5EF4-FFF2-40B4-BE49-F238E27FC236}">
                <a16:creationId xmlns:a16="http://schemas.microsoft.com/office/drawing/2014/main" id="{73FDDBCC-3782-C642-9B98-05FF3F333FE4}"/>
              </a:ext>
            </a:extLst>
          </p:cNvPr>
          <p:cNvSpPr>
            <a:spLocks noGrp="1"/>
          </p:cNvSpPr>
          <p:nvPr>
            <p:ph type="sldNum" sz="quarter" idx="12"/>
          </p:nvPr>
        </p:nvSpPr>
        <p:spPr/>
        <p:txBody>
          <a:bodyPr/>
          <a:lstStyle/>
          <a:p>
            <a:pPr rtl="0"/>
            <a:fld id="{A3F31473-23EB-4724-8B59-FE6D21D89FA4}" type="slidenum">
              <a:rPr lang="en-US" smtClean="0"/>
              <a:t>16</a:t>
            </a:fld>
            <a:endParaRPr lang="en-US" dirty="0"/>
          </a:p>
        </p:txBody>
      </p:sp>
      <p:pic>
        <p:nvPicPr>
          <p:cNvPr id="8" name="Picture 7">
            <a:extLst>
              <a:ext uri="{FF2B5EF4-FFF2-40B4-BE49-F238E27FC236}">
                <a16:creationId xmlns:a16="http://schemas.microsoft.com/office/drawing/2014/main" id="{D6AEC64C-0F57-8745-82D9-E25A4FFEE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548" y="1488145"/>
            <a:ext cx="2304256" cy="4635500"/>
          </a:xfrm>
          <a:prstGeom prst="rect">
            <a:avLst/>
          </a:prstGeom>
        </p:spPr>
      </p:pic>
      <p:sp>
        <p:nvSpPr>
          <p:cNvPr id="9" name="TextBox 8">
            <a:extLst>
              <a:ext uri="{FF2B5EF4-FFF2-40B4-BE49-F238E27FC236}">
                <a16:creationId xmlns:a16="http://schemas.microsoft.com/office/drawing/2014/main" id="{5DA331FE-023D-714F-B02B-5F7419593DFD}"/>
              </a:ext>
            </a:extLst>
          </p:cNvPr>
          <p:cNvSpPr txBox="1"/>
          <p:nvPr/>
        </p:nvSpPr>
        <p:spPr>
          <a:xfrm>
            <a:off x="909836" y="2921169"/>
            <a:ext cx="5472608" cy="1015663"/>
          </a:xfrm>
          <a:prstGeom prst="rect">
            <a:avLst/>
          </a:prstGeom>
          <a:solidFill>
            <a:schemeClr val="bg1"/>
          </a:solidFill>
          <a:ln>
            <a:solidFill>
              <a:schemeClr val="bg2"/>
            </a:solidFill>
          </a:ln>
        </p:spPr>
        <p:txBody>
          <a:bodyPr wrap="square" rtlCol="0" anchor="ctr" anchorCtr="1">
            <a:spAutoFit/>
          </a:bodyPr>
          <a:lstStyle/>
          <a:p>
            <a:r>
              <a:rPr lang="en-US" sz="2000" b="1" dirty="0"/>
              <a:t>Result</a:t>
            </a:r>
            <a:r>
              <a:rPr lang="en-US" sz="2000" dirty="0"/>
              <a:t>: Here is the final result which our model predict the values according to the training data. (1 is stands for Won ), (0 is stands for Lost ).</a:t>
            </a:r>
          </a:p>
        </p:txBody>
      </p:sp>
      <p:cxnSp>
        <p:nvCxnSpPr>
          <p:cNvPr id="11" name="Straight Arrow Connector 10">
            <a:extLst>
              <a:ext uri="{FF2B5EF4-FFF2-40B4-BE49-F238E27FC236}">
                <a16:creationId xmlns:a16="http://schemas.microsoft.com/office/drawing/2014/main" id="{639A5BCF-CE52-1647-A44B-0229AECDF099}"/>
              </a:ext>
            </a:extLst>
          </p:cNvPr>
          <p:cNvCxnSpPr>
            <a:cxnSpLocks/>
          </p:cNvCxnSpPr>
          <p:nvPr/>
        </p:nvCxnSpPr>
        <p:spPr>
          <a:xfrm>
            <a:off x="6454452" y="3429000"/>
            <a:ext cx="79208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7849-CACC-1948-ABD6-2598B4F7842B}"/>
              </a:ext>
            </a:extLst>
          </p:cNvPr>
          <p:cNvSpPr>
            <a:spLocks noGrp="1"/>
          </p:cNvSpPr>
          <p:nvPr>
            <p:ph type="title"/>
          </p:nvPr>
        </p:nvSpPr>
        <p:spPr>
          <a:xfrm>
            <a:off x="609441" y="44624"/>
            <a:ext cx="10971372" cy="1066800"/>
          </a:xfrm>
        </p:spPr>
        <p:txBody>
          <a:bodyPr>
            <a:normAutofit/>
          </a:bodyPr>
          <a:lstStyle/>
          <a:p>
            <a:r>
              <a:rPr lang="en-US" sz="3200" dirty="0"/>
              <a:t>Recommendation</a:t>
            </a:r>
          </a:p>
        </p:txBody>
      </p:sp>
      <p:sp>
        <p:nvSpPr>
          <p:cNvPr id="5" name="TextBox 4">
            <a:extLst>
              <a:ext uri="{FF2B5EF4-FFF2-40B4-BE49-F238E27FC236}">
                <a16:creationId xmlns:a16="http://schemas.microsoft.com/office/drawing/2014/main" id="{FCF7D752-59B9-9142-B4B9-1A6D40A30F8F}"/>
              </a:ext>
            </a:extLst>
          </p:cNvPr>
          <p:cNvSpPr txBox="1"/>
          <p:nvPr/>
        </p:nvSpPr>
        <p:spPr>
          <a:xfrm>
            <a:off x="580723" y="1268760"/>
            <a:ext cx="5513690" cy="2816156"/>
          </a:xfrm>
          <a:prstGeom prst="rect">
            <a:avLst/>
          </a:prstGeom>
          <a:noFill/>
          <a:ln>
            <a:noFill/>
          </a:ln>
        </p:spPr>
        <p:txBody>
          <a:bodyPr wrap="square" rtlCol="0" anchor="ctr" anchorCtr="1">
            <a:spAutoFit/>
          </a:bodyPr>
          <a:lstStyle/>
          <a:p>
            <a:r>
              <a:rPr lang="en-IN" sz="1600" dirty="0"/>
              <a:t>For win situation many factors should be known:</a:t>
            </a:r>
          </a:p>
          <a:p>
            <a:endParaRPr lang="en-IN" sz="1600" b="1" dirty="0"/>
          </a:p>
          <a:p>
            <a:r>
              <a:rPr lang="en-IN" b="1" dirty="0"/>
              <a:t>For winning deal member analysis:</a:t>
            </a:r>
          </a:p>
          <a:p>
            <a:endParaRPr lang="en-IN" sz="900" b="1" dirty="0"/>
          </a:p>
          <a:p>
            <a:pPr marL="342900" indent="-342900">
              <a:buFont typeface="+mj-lt"/>
              <a:buAutoNum type="arabicPeriod"/>
            </a:pPr>
            <a:r>
              <a:rPr lang="en-IN" sz="1600" dirty="0"/>
              <a:t>We can see from data that deal cost is very high where VP and Manager have no prior bidding experience.</a:t>
            </a:r>
          </a:p>
          <a:p>
            <a:pPr marL="342900" indent="-342900">
              <a:buFont typeface="+mj-lt"/>
              <a:buAutoNum type="arabicPeriod"/>
            </a:pPr>
            <a:r>
              <a:rPr lang="en-IN" sz="1600" dirty="0"/>
              <a:t>Some winning bid members with low prior experience have high deal cost resulting in win deal status. </a:t>
            </a:r>
          </a:p>
          <a:p>
            <a:pPr marL="342900" indent="-342900">
              <a:buFont typeface="+mj-lt"/>
              <a:buAutoNum type="arabicPeriod"/>
            </a:pPr>
            <a:r>
              <a:rPr lang="en-IN" sz="1600" dirty="0"/>
              <a:t>Some members have decent deal cost and more number of deals won by them.</a:t>
            </a:r>
          </a:p>
          <a:p>
            <a:endParaRPr lang="en-US" dirty="0"/>
          </a:p>
        </p:txBody>
      </p:sp>
      <p:sp>
        <p:nvSpPr>
          <p:cNvPr id="6" name="Slide Number Placeholder 5">
            <a:extLst>
              <a:ext uri="{FF2B5EF4-FFF2-40B4-BE49-F238E27FC236}">
                <a16:creationId xmlns:a16="http://schemas.microsoft.com/office/drawing/2014/main" id="{8F2D4A7E-E784-AE46-AAFE-BF0A51294A64}"/>
              </a:ext>
            </a:extLst>
          </p:cNvPr>
          <p:cNvSpPr>
            <a:spLocks noGrp="1"/>
          </p:cNvSpPr>
          <p:nvPr>
            <p:ph type="sldNum" sz="quarter" idx="12"/>
          </p:nvPr>
        </p:nvSpPr>
        <p:spPr/>
        <p:txBody>
          <a:bodyPr/>
          <a:lstStyle/>
          <a:p>
            <a:pPr rtl="0"/>
            <a:fld id="{A3F31473-23EB-4724-8B59-FE6D21D89FA4}" type="slidenum">
              <a:rPr lang="en-US" smtClean="0"/>
              <a:t>17</a:t>
            </a:fld>
            <a:endParaRPr lang="en-US" dirty="0"/>
          </a:p>
        </p:txBody>
      </p:sp>
      <p:sp>
        <p:nvSpPr>
          <p:cNvPr id="8" name="TextBox 7">
            <a:extLst>
              <a:ext uri="{FF2B5EF4-FFF2-40B4-BE49-F238E27FC236}">
                <a16:creationId xmlns:a16="http://schemas.microsoft.com/office/drawing/2014/main" id="{7D0B0843-EF33-CE43-A97C-135D95D2D52D}"/>
              </a:ext>
            </a:extLst>
          </p:cNvPr>
          <p:cNvSpPr txBox="1"/>
          <p:nvPr/>
        </p:nvSpPr>
        <p:spPr>
          <a:xfrm>
            <a:off x="652730" y="3935084"/>
            <a:ext cx="5441682" cy="2508379"/>
          </a:xfrm>
          <a:prstGeom prst="rect">
            <a:avLst/>
          </a:prstGeom>
          <a:noFill/>
          <a:ln>
            <a:noFill/>
          </a:ln>
        </p:spPr>
        <p:txBody>
          <a:bodyPr wrap="square" rtlCol="0" anchor="ctr" anchorCtr="1">
            <a:spAutoFit/>
          </a:bodyPr>
          <a:lstStyle/>
          <a:p>
            <a:endParaRPr lang="en-IN" sz="1600" b="1" dirty="0"/>
          </a:p>
          <a:p>
            <a:r>
              <a:rPr lang="en-IN" b="1" dirty="0"/>
              <a:t>For lost deal member analysis:</a:t>
            </a:r>
          </a:p>
          <a:p>
            <a:endParaRPr lang="en-IN" sz="900" b="1" dirty="0"/>
          </a:p>
          <a:p>
            <a:pPr marL="342900" indent="-342900">
              <a:lnSpc>
                <a:spcPct val="100000"/>
              </a:lnSpc>
              <a:buFont typeface="+mj-lt"/>
              <a:buAutoNum type="arabicPeriod"/>
            </a:pPr>
            <a:r>
              <a:rPr lang="en-IN" sz="1600" dirty="0"/>
              <a:t>By analysis we can see lost deal are more as compare to win (difference is more than half).</a:t>
            </a:r>
          </a:p>
          <a:p>
            <a:pPr marL="342900" indent="-342900">
              <a:buFont typeface="+mj-lt"/>
              <a:buAutoNum type="arabicPeriod"/>
            </a:pPr>
            <a:r>
              <a:rPr lang="en-IN" sz="1600" dirty="0"/>
              <a:t>After analysis we get to know cost is higher in lost deals as compare to win deals. </a:t>
            </a:r>
          </a:p>
          <a:p>
            <a:pPr marL="342900" indent="-342900">
              <a:buFont typeface="+mj-lt"/>
              <a:buAutoNum type="arabicPeriod"/>
            </a:pPr>
            <a:r>
              <a:rPr lang="en-IN" sz="1600" dirty="0"/>
              <a:t>Then we can analyse prior projects experience is zero in lost deals.</a:t>
            </a:r>
          </a:p>
          <a:p>
            <a:endParaRPr lang="en-US" dirty="0"/>
          </a:p>
        </p:txBody>
      </p:sp>
      <p:pic>
        <p:nvPicPr>
          <p:cNvPr id="12" name="Picture 11">
            <a:extLst>
              <a:ext uri="{FF2B5EF4-FFF2-40B4-BE49-F238E27FC236}">
                <a16:creationId xmlns:a16="http://schemas.microsoft.com/office/drawing/2014/main" id="{F1FCE1B8-6CB9-704F-8FAC-98614C649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468" y="1340768"/>
            <a:ext cx="5029200" cy="2438400"/>
          </a:xfrm>
          <a:prstGeom prst="rect">
            <a:avLst/>
          </a:prstGeom>
        </p:spPr>
      </p:pic>
      <p:cxnSp>
        <p:nvCxnSpPr>
          <p:cNvPr id="14" name="Straight Arrow Connector 13">
            <a:extLst>
              <a:ext uri="{FF2B5EF4-FFF2-40B4-BE49-F238E27FC236}">
                <a16:creationId xmlns:a16="http://schemas.microsoft.com/office/drawing/2014/main" id="{650EC357-0950-EA44-8705-D79C62E768C0}"/>
              </a:ext>
            </a:extLst>
          </p:cNvPr>
          <p:cNvCxnSpPr/>
          <p:nvPr/>
        </p:nvCxnSpPr>
        <p:spPr>
          <a:xfrm>
            <a:off x="6094412" y="2708920"/>
            <a:ext cx="44340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6" name="Picture 15">
            <a:extLst>
              <a:ext uri="{FF2B5EF4-FFF2-40B4-BE49-F238E27FC236}">
                <a16:creationId xmlns:a16="http://schemas.microsoft.com/office/drawing/2014/main" id="{FFA7150D-DD68-754F-86D8-01C423F92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828" y="4008512"/>
            <a:ext cx="5041900" cy="2425700"/>
          </a:xfrm>
          <a:prstGeom prst="rect">
            <a:avLst/>
          </a:prstGeom>
        </p:spPr>
      </p:pic>
      <p:cxnSp>
        <p:nvCxnSpPr>
          <p:cNvPr id="17" name="Straight Arrow Connector 16">
            <a:extLst>
              <a:ext uri="{FF2B5EF4-FFF2-40B4-BE49-F238E27FC236}">
                <a16:creationId xmlns:a16="http://schemas.microsoft.com/office/drawing/2014/main" id="{C2CE6F89-D9BD-0E49-A4EF-7290BE6560CC}"/>
              </a:ext>
            </a:extLst>
          </p:cNvPr>
          <p:cNvCxnSpPr/>
          <p:nvPr/>
        </p:nvCxnSpPr>
        <p:spPr>
          <a:xfrm>
            <a:off x="6094412" y="5301208"/>
            <a:ext cx="44340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TextBox 9">
            <a:extLst>
              <a:ext uri="{FF2B5EF4-FFF2-40B4-BE49-F238E27FC236}">
                <a16:creationId xmlns:a16="http://schemas.microsoft.com/office/drawing/2014/main" id="{B29058EC-625E-984B-AD2C-1035DB0C0BC2}"/>
              </a:ext>
            </a:extLst>
          </p:cNvPr>
          <p:cNvSpPr txBox="1"/>
          <p:nvPr/>
        </p:nvSpPr>
        <p:spPr>
          <a:xfrm>
            <a:off x="6670476" y="2416532"/>
            <a:ext cx="1512168" cy="307777"/>
          </a:xfrm>
          <a:prstGeom prst="rect">
            <a:avLst/>
          </a:prstGeom>
          <a:solidFill>
            <a:schemeClr val="bg1"/>
          </a:solidFill>
          <a:ln>
            <a:noFill/>
          </a:ln>
        </p:spPr>
        <p:txBody>
          <a:bodyPr wrap="square" rtlCol="0" anchor="ctr" anchorCtr="1">
            <a:spAutoFit/>
          </a:bodyPr>
          <a:lstStyle/>
          <a:p>
            <a:r>
              <a:rPr lang="en-US" sz="1400" b="1" dirty="0"/>
              <a:t>NULL</a:t>
            </a:r>
          </a:p>
        </p:txBody>
      </p:sp>
    </p:spTree>
    <p:extLst>
      <p:ext uri="{BB962C8B-B14F-4D97-AF65-F5344CB8AC3E}">
        <p14:creationId xmlns:p14="http://schemas.microsoft.com/office/powerpoint/2010/main" val="210312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213BFB-47A2-CE40-92FE-7D7DFF21E278}"/>
              </a:ext>
            </a:extLst>
          </p:cNvPr>
          <p:cNvSpPr txBox="1"/>
          <p:nvPr/>
        </p:nvSpPr>
        <p:spPr>
          <a:xfrm>
            <a:off x="549796" y="1507425"/>
            <a:ext cx="11161240" cy="4585871"/>
          </a:xfrm>
          <a:prstGeom prst="rect">
            <a:avLst/>
          </a:prstGeom>
          <a:noFill/>
          <a:ln>
            <a:noFill/>
          </a:ln>
        </p:spPr>
        <p:txBody>
          <a:bodyPr wrap="square" rtlCol="0" anchor="ctr" anchorCtr="1">
            <a:spAutoFit/>
          </a:bodyPr>
          <a:lstStyle/>
          <a:p>
            <a:pPr marL="285750" indent="-285750"/>
            <a:r>
              <a:rPr lang="en-IN" sz="2000" b="1" dirty="0"/>
              <a:t>When comparing with other factors:</a:t>
            </a:r>
          </a:p>
          <a:p>
            <a:pPr marL="285750" indent="-285750"/>
            <a:endParaRPr lang="en-IN" b="1" dirty="0"/>
          </a:p>
          <a:p>
            <a:pPr marL="514350" indent="-514350">
              <a:buFont typeface="+mj-lt"/>
              <a:buAutoNum type="arabicPeriod"/>
            </a:pPr>
            <a:r>
              <a:rPr lang="en-IN" dirty="0"/>
              <a:t>Solution type is solution group that client require accordingly if we compare both lost and win and then major part is about the solution required.</a:t>
            </a:r>
          </a:p>
          <a:p>
            <a:pPr marL="514350" indent="-514350">
              <a:buFont typeface="+mj-lt"/>
              <a:buAutoNum type="arabicPeriod"/>
            </a:pPr>
            <a:r>
              <a:rPr lang="en-IN" dirty="0"/>
              <a:t>So we can observe people who already did work according ‘Client category’, ‘Solution type’, 'Sector’, 'Location' with prior experience manager then we have chances to win. </a:t>
            </a:r>
          </a:p>
          <a:p>
            <a:endParaRPr lang="en-IN" dirty="0"/>
          </a:p>
          <a:p>
            <a:r>
              <a:rPr lang="en-IN" sz="2000" b="1" dirty="0"/>
              <a:t> Loss will be less when:</a:t>
            </a:r>
          </a:p>
          <a:p>
            <a:endParaRPr lang="en-IN" b="1" dirty="0"/>
          </a:p>
          <a:p>
            <a:pPr marL="342900" indent="-342900">
              <a:buFont typeface="+mj-lt"/>
              <a:buAutoNum type="arabicPeriod"/>
            </a:pPr>
            <a:r>
              <a:rPr lang="en-IN" dirty="0"/>
              <a:t>Members who already worked with similar ‘Location’, ’Client category’, ‘Solution type’, ‘Sector' dealing will more chance to win.</a:t>
            </a:r>
          </a:p>
          <a:p>
            <a:pPr marL="342900" indent="-342900">
              <a:buFont typeface="+mj-lt"/>
              <a:buAutoNum type="arabicPeriod"/>
            </a:pPr>
            <a:r>
              <a:rPr lang="en-IN" dirty="0"/>
              <a:t>Members who have no prior experience can work with prior experience people who got the deal and can overcome from the loss.</a:t>
            </a:r>
          </a:p>
          <a:p>
            <a:pPr marL="342900" indent="-342900">
              <a:buFont typeface="+mj-lt"/>
              <a:buAutoNum type="arabicPeriod"/>
            </a:pPr>
            <a:r>
              <a:rPr lang="en-IN" dirty="0"/>
              <a:t>They can also work on strategy and reduce the dealing cost.</a:t>
            </a:r>
          </a:p>
          <a:p>
            <a:endParaRPr lang="en-IN" dirty="0"/>
          </a:p>
          <a:p>
            <a:endParaRPr lang="en-US" dirty="0"/>
          </a:p>
        </p:txBody>
      </p:sp>
      <p:sp>
        <p:nvSpPr>
          <p:cNvPr id="3" name="Title 1">
            <a:extLst>
              <a:ext uri="{FF2B5EF4-FFF2-40B4-BE49-F238E27FC236}">
                <a16:creationId xmlns:a16="http://schemas.microsoft.com/office/drawing/2014/main" id="{82D35054-FA70-4043-BAE1-DE5469BB9112}"/>
              </a:ext>
            </a:extLst>
          </p:cNvPr>
          <p:cNvSpPr txBox="1">
            <a:spLocks/>
          </p:cNvSpPr>
          <p:nvPr/>
        </p:nvSpPr>
        <p:spPr>
          <a:xfrm>
            <a:off x="609441" y="260648"/>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r>
              <a:rPr lang="en-US" sz="3200" dirty="0"/>
              <a:t>Comparing on basis of other factors recommendation</a:t>
            </a:r>
          </a:p>
        </p:txBody>
      </p:sp>
      <p:sp>
        <p:nvSpPr>
          <p:cNvPr id="4" name="Slide Number Placeholder 3">
            <a:extLst>
              <a:ext uri="{FF2B5EF4-FFF2-40B4-BE49-F238E27FC236}">
                <a16:creationId xmlns:a16="http://schemas.microsoft.com/office/drawing/2014/main" id="{69B994D7-3DD6-A84D-BC5C-1FEBDFD15492}"/>
              </a:ext>
            </a:extLst>
          </p:cNvPr>
          <p:cNvSpPr>
            <a:spLocks noGrp="1"/>
          </p:cNvSpPr>
          <p:nvPr>
            <p:ph type="sldNum" sz="quarter" idx="12"/>
          </p:nvPr>
        </p:nvSpPr>
        <p:spPr/>
        <p:txBody>
          <a:bodyPr/>
          <a:lstStyle/>
          <a:p>
            <a:pPr rtl="0"/>
            <a:fld id="{A3F31473-23EB-4724-8B59-FE6D21D89FA4}" type="slidenum">
              <a:rPr lang="en-US" smtClean="0"/>
              <a:t>18</a:t>
            </a:fld>
            <a:endParaRPr lang="en-US" dirty="0"/>
          </a:p>
        </p:txBody>
      </p:sp>
    </p:spTree>
    <p:extLst>
      <p:ext uri="{BB962C8B-B14F-4D97-AF65-F5344CB8AC3E}">
        <p14:creationId xmlns:p14="http://schemas.microsoft.com/office/powerpoint/2010/main" val="394811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C06689-CF06-7A46-94C1-A2825CA5CC30}"/>
              </a:ext>
            </a:extLst>
          </p:cNvPr>
          <p:cNvSpPr>
            <a:spLocks noGrp="1"/>
          </p:cNvSpPr>
          <p:nvPr>
            <p:ph type="sldNum" sz="quarter" idx="12"/>
          </p:nvPr>
        </p:nvSpPr>
        <p:spPr/>
        <p:txBody>
          <a:bodyPr/>
          <a:lstStyle/>
          <a:p>
            <a:pPr rtl="0"/>
            <a:fld id="{A3F31473-23EB-4724-8B59-FE6D21D89FA4}" type="slidenum">
              <a:rPr lang="en-US" smtClean="0"/>
              <a:t>19</a:t>
            </a:fld>
            <a:endParaRPr lang="en-US" dirty="0"/>
          </a:p>
        </p:txBody>
      </p:sp>
      <p:sp>
        <p:nvSpPr>
          <p:cNvPr id="3" name="TextBox 2">
            <a:extLst>
              <a:ext uri="{FF2B5EF4-FFF2-40B4-BE49-F238E27FC236}">
                <a16:creationId xmlns:a16="http://schemas.microsoft.com/office/drawing/2014/main" id="{36911950-491A-2647-978F-8B669CF03EA9}"/>
              </a:ext>
            </a:extLst>
          </p:cNvPr>
          <p:cNvSpPr txBox="1"/>
          <p:nvPr/>
        </p:nvSpPr>
        <p:spPr>
          <a:xfrm>
            <a:off x="1341884" y="2063460"/>
            <a:ext cx="8208912" cy="1938992"/>
          </a:xfrm>
          <a:prstGeom prst="rect">
            <a:avLst/>
          </a:prstGeom>
          <a:noFill/>
          <a:ln>
            <a:noFill/>
          </a:ln>
        </p:spPr>
        <p:txBody>
          <a:bodyPr wrap="square" rtlCol="0" anchor="ctr" anchorCtr="1">
            <a:spAutoFit/>
          </a:bodyPr>
          <a:lstStyle/>
          <a:p>
            <a:r>
              <a:rPr lang="en-US" sz="5000" b="1" i="1" dirty="0">
                <a:solidFill>
                  <a:schemeClr val="accent1">
                    <a:lumMod val="60000"/>
                    <a:lumOff val="40000"/>
                  </a:schemeClr>
                </a:solidFill>
              </a:rPr>
              <a:t> </a:t>
            </a:r>
            <a:r>
              <a:rPr lang="en-US" sz="6000" b="1" i="1" dirty="0">
                <a:solidFill>
                  <a:schemeClr val="accent1">
                    <a:lumMod val="60000"/>
                    <a:lumOff val="40000"/>
                  </a:schemeClr>
                </a:solidFill>
              </a:rPr>
              <a:t>THANK YOU</a:t>
            </a:r>
          </a:p>
          <a:p>
            <a:r>
              <a:rPr lang="en-US" sz="6000" b="1" i="1" dirty="0"/>
              <a:t> FOR YOUR ATTENTION</a:t>
            </a:r>
          </a:p>
        </p:txBody>
      </p:sp>
      <p:sp>
        <p:nvSpPr>
          <p:cNvPr id="4" name="Minus 3">
            <a:extLst>
              <a:ext uri="{FF2B5EF4-FFF2-40B4-BE49-F238E27FC236}">
                <a16:creationId xmlns:a16="http://schemas.microsoft.com/office/drawing/2014/main" id="{A9465DBC-D1BB-924F-98B2-3FB4C2578B12}"/>
              </a:ext>
            </a:extLst>
          </p:cNvPr>
          <p:cNvSpPr/>
          <p:nvPr/>
        </p:nvSpPr>
        <p:spPr>
          <a:xfrm>
            <a:off x="1485900" y="548680"/>
            <a:ext cx="288032" cy="5125052"/>
          </a:xfrm>
          <a:prstGeom prst="mathMinus">
            <a:avLst>
              <a:gd name="adj1" fmla="val 29355"/>
            </a:avLst>
          </a:prstGeom>
          <a:solidFill>
            <a:schemeClr val="accent1">
              <a:lumMod val="60000"/>
              <a:lumOff val="4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accent1">
                  <a:lumMod val="60000"/>
                  <a:lumOff val="40000"/>
                </a:schemeClr>
              </a:solidFill>
            </a:endParaRPr>
          </a:p>
        </p:txBody>
      </p:sp>
    </p:spTree>
    <p:extLst>
      <p:ext uri="{BB962C8B-B14F-4D97-AF65-F5344CB8AC3E}">
        <p14:creationId xmlns:p14="http://schemas.microsoft.com/office/powerpoint/2010/main" val="18936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71372" cy="1066800"/>
          </a:xfrm>
        </p:spPr>
        <p:txBody>
          <a:bodyPr rtlCol="0">
            <a:normAutofit/>
          </a:bodyPr>
          <a:lstStyle/>
          <a:p>
            <a:pPr rtl="0"/>
            <a:r>
              <a:rPr lang="en-GB" sz="3200" dirty="0"/>
              <a:t>Content</a:t>
            </a:r>
            <a:endParaRPr lang="en-US" sz="3200" dirty="0"/>
          </a:p>
        </p:txBody>
      </p:sp>
      <p:sp>
        <p:nvSpPr>
          <p:cNvPr id="3" name="Rectangle 2">
            <a:extLst>
              <a:ext uri="{FF2B5EF4-FFF2-40B4-BE49-F238E27FC236}">
                <a16:creationId xmlns:a16="http://schemas.microsoft.com/office/drawing/2014/main" id="{DCEB7909-0B84-2443-B3A2-6617B5666CA6}"/>
              </a:ext>
            </a:extLst>
          </p:cNvPr>
          <p:cNvSpPr/>
          <p:nvPr/>
        </p:nvSpPr>
        <p:spPr>
          <a:xfrm>
            <a:off x="609441" y="1533645"/>
            <a:ext cx="8941355" cy="419961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Understanding the problem and Objectives</a:t>
            </a:r>
          </a:p>
          <a:p>
            <a:pPr marL="342900" indent="-342900">
              <a:lnSpc>
                <a:spcPct val="150000"/>
              </a:lnSpc>
              <a:buFont typeface="Arial" panose="020B0604020202020204" pitchFamily="34" charset="0"/>
              <a:buChar char="•"/>
            </a:pPr>
            <a:r>
              <a:rPr lang="en-US" sz="2000" dirty="0"/>
              <a:t>Understand the data develop and some business sense</a:t>
            </a:r>
          </a:p>
          <a:p>
            <a:pPr marL="342900" indent="-342900">
              <a:lnSpc>
                <a:spcPct val="150000"/>
              </a:lnSpc>
              <a:buFont typeface="Arial" panose="020B0604020202020204" pitchFamily="34" charset="0"/>
              <a:buChar char="•"/>
            </a:pPr>
            <a:r>
              <a:rPr lang="en-US" sz="2000" dirty="0"/>
              <a:t>EDA (Exploratory Data analysis), Data cleaning and Feature Engineering</a:t>
            </a:r>
          </a:p>
          <a:p>
            <a:pPr marL="342900" indent="-342900">
              <a:lnSpc>
                <a:spcPct val="150000"/>
              </a:lnSpc>
              <a:buFont typeface="Arial" panose="020B0604020202020204" pitchFamily="34" charset="0"/>
              <a:buChar char="•"/>
            </a:pPr>
            <a:r>
              <a:rPr lang="en-US" sz="2000" dirty="0"/>
              <a:t>Hyperparameter tuning</a:t>
            </a:r>
          </a:p>
          <a:p>
            <a:pPr marL="342900" indent="-342900">
              <a:lnSpc>
                <a:spcPct val="150000"/>
              </a:lnSpc>
              <a:buFont typeface="Arial" panose="020B0604020202020204" pitchFamily="34" charset="0"/>
              <a:buChar char="•"/>
            </a:pPr>
            <a:r>
              <a:rPr lang="en-US" sz="2000" dirty="0"/>
              <a:t>Model Selection</a:t>
            </a:r>
          </a:p>
          <a:p>
            <a:pPr marL="342900" indent="-342900">
              <a:lnSpc>
                <a:spcPct val="150000"/>
              </a:lnSpc>
              <a:buFont typeface="Arial" panose="020B0604020202020204" pitchFamily="34" charset="0"/>
              <a:buChar char="•"/>
            </a:pPr>
            <a:r>
              <a:rPr lang="en-US" sz="2000" dirty="0"/>
              <a:t>Testing and correlation</a:t>
            </a:r>
          </a:p>
          <a:p>
            <a:pPr marL="342900" indent="-342900">
              <a:lnSpc>
                <a:spcPct val="150000"/>
              </a:lnSpc>
              <a:buFont typeface="Arial" panose="020B0604020202020204" pitchFamily="34" charset="0"/>
              <a:buChar char="•"/>
            </a:pPr>
            <a:r>
              <a:rPr lang="en-US" sz="2000" dirty="0"/>
              <a:t>Recommending top 5 combination of VP and Manager names</a:t>
            </a:r>
          </a:p>
          <a:p>
            <a:pPr marL="342900" indent="-342900">
              <a:lnSpc>
                <a:spcPct val="150000"/>
              </a:lnSpc>
              <a:buFont typeface="Arial" panose="020B0604020202020204" pitchFamily="34" charset="0"/>
              <a:buChar char="•"/>
            </a:pPr>
            <a:r>
              <a:rPr lang="en-US" sz="2000" dirty="0"/>
              <a:t>Calculate Lost Prediction counts</a:t>
            </a:r>
          </a:p>
          <a:p>
            <a:pPr marL="342900" indent="-342900">
              <a:lnSpc>
                <a:spcPct val="150000"/>
              </a:lnSpc>
              <a:buFont typeface="Arial" panose="020B0604020202020204" pitchFamily="34" charset="0"/>
              <a:buChar char="•"/>
            </a:pPr>
            <a:r>
              <a:rPr lang="en-US" sz="2000" dirty="0"/>
              <a:t>Result, recommendation and visualizations</a:t>
            </a:r>
          </a:p>
        </p:txBody>
      </p:sp>
      <p:sp>
        <p:nvSpPr>
          <p:cNvPr id="5" name="Slide Number Placeholder 4">
            <a:extLst>
              <a:ext uri="{FF2B5EF4-FFF2-40B4-BE49-F238E27FC236}">
                <a16:creationId xmlns:a16="http://schemas.microsoft.com/office/drawing/2014/main" id="{C82B1923-3F6A-4740-A483-8F229E348474}"/>
              </a:ext>
            </a:extLst>
          </p:cNvPr>
          <p:cNvSpPr>
            <a:spLocks noGrp="1"/>
          </p:cNvSpPr>
          <p:nvPr>
            <p:ph type="sldNum" sz="quarter" idx="12"/>
          </p:nvPr>
        </p:nvSpPr>
        <p:spPr/>
        <p:txBody>
          <a:bodyPr/>
          <a:lstStyle/>
          <a:p>
            <a:pPr rtl="0"/>
            <a:fld id="{A3F31473-23EB-4724-8B59-FE6D21D89FA4}" type="slidenum">
              <a:rPr lang="en-US" smtClean="0"/>
              <a:t>2</a:t>
            </a:fld>
            <a:endParaRPr lang="en-US" dirty="0"/>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01960"/>
            <a:ext cx="10971372" cy="1066800"/>
          </a:xfrm>
        </p:spPr>
        <p:txBody>
          <a:bodyPr rtlCol="0">
            <a:normAutofit/>
          </a:bodyPr>
          <a:lstStyle/>
          <a:p>
            <a:pPr rtl="0"/>
            <a:r>
              <a:rPr lang="en-US" sz="3000" dirty="0"/>
              <a:t>Understand the Problem and Objectives</a:t>
            </a:r>
          </a:p>
        </p:txBody>
      </p:sp>
      <p:sp>
        <p:nvSpPr>
          <p:cNvPr id="3" name="Content Placeholder 2"/>
          <p:cNvSpPr>
            <a:spLocks noGrp="1"/>
          </p:cNvSpPr>
          <p:nvPr>
            <p:ph idx="13"/>
          </p:nvPr>
        </p:nvSpPr>
        <p:spPr>
          <a:xfrm>
            <a:off x="609441" y="1412775"/>
            <a:ext cx="10669547" cy="4392489"/>
          </a:xfrm>
          <a:ln>
            <a:noFill/>
          </a:ln>
        </p:spPr>
        <p:txBody>
          <a:bodyPr rtlCol="0">
            <a:noAutofit/>
          </a:bodyPr>
          <a:lstStyle/>
          <a:p>
            <a:pPr algn="just"/>
            <a:r>
              <a:rPr lang="en-IN" sz="2000" dirty="0"/>
              <a:t>Your Organization puts in a lot of effort in bidding preparation with no indications whether it will be worth it. With multiple bid managers and SBU Heads willing to work on every opportunity, it becomes difficult for the management to decide which bid should be given to which bid manager and SBU Head. You are hired to help your organization identify the best bid manager-SBU Head combination who can convert an opportunity to win with the provided data points. </a:t>
            </a:r>
          </a:p>
          <a:p>
            <a:pPr algn="just"/>
            <a:r>
              <a:rPr lang="en-IN" sz="2000" b="1" dirty="0"/>
              <a:t>Objective 1: </a:t>
            </a:r>
            <a:r>
              <a:rPr lang="en-IN" sz="2000" dirty="0"/>
              <a:t>Predictive Analytics - Build a ML model to predict the probability of win/loss for bidding activities for a potential client. </a:t>
            </a:r>
          </a:p>
          <a:p>
            <a:pPr algn="just"/>
            <a:r>
              <a:rPr lang="en-IN" sz="2000" b="1" dirty="0"/>
              <a:t>Objective 2: </a:t>
            </a:r>
            <a:r>
              <a:rPr lang="en-IN" sz="2000" dirty="0"/>
              <a:t>Prescriptive Analytics - Identify variable/s that are most likely to help in converting an opportunity into a win. </a:t>
            </a:r>
          </a:p>
          <a:p>
            <a:pPr algn="just"/>
            <a:r>
              <a:rPr lang="en-IN" sz="2000" b="1" dirty="0"/>
              <a:t>Objective 3: </a:t>
            </a:r>
            <a:r>
              <a:rPr lang="en-US" sz="2000" dirty="0"/>
              <a:t>Recommending top five combination of VP and Manager names</a:t>
            </a:r>
            <a:endParaRPr lang="en-IN" sz="2000" dirty="0"/>
          </a:p>
          <a:p>
            <a:pPr algn="just"/>
            <a:r>
              <a:rPr lang="en-IN" sz="2000" b="1" dirty="0"/>
              <a:t>Objective 4: </a:t>
            </a:r>
            <a:r>
              <a:rPr lang="en-US" sz="2000" dirty="0"/>
              <a:t>Calculate Lost Prediction counts</a:t>
            </a:r>
            <a:endParaRPr lang="en-IN" sz="2000" dirty="0"/>
          </a:p>
          <a:p>
            <a:pPr algn="just"/>
            <a:endParaRPr lang="en-IN" sz="2000" dirty="0"/>
          </a:p>
        </p:txBody>
      </p:sp>
      <p:sp>
        <p:nvSpPr>
          <p:cNvPr id="5" name="Slide Number Placeholder 4">
            <a:extLst>
              <a:ext uri="{FF2B5EF4-FFF2-40B4-BE49-F238E27FC236}">
                <a16:creationId xmlns:a16="http://schemas.microsoft.com/office/drawing/2014/main" id="{B3177E99-3740-FA41-869D-B6E6D84F4FDE}"/>
              </a:ext>
            </a:extLst>
          </p:cNvPr>
          <p:cNvSpPr>
            <a:spLocks noGrp="1"/>
          </p:cNvSpPr>
          <p:nvPr>
            <p:ph type="sldNum" sz="quarter" idx="12"/>
          </p:nvPr>
        </p:nvSpPr>
        <p:spPr/>
        <p:txBody>
          <a:bodyPr/>
          <a:lstStyle/>
          <a:p>
            <a:pPr rtl="0"/>
            <a:fld id="{A3F31473-23EB-4724-8B59-FE6D21D89FA4}" type="slidenum">
              <a:rPr lang="en-US" smtClean="0"/>
              <a:t>3</a:t>
            </a:fld>
            <a:endParaRPr lang="en-US" dirty="0"/>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75356A-DC2F-5845-8732-AC265543BD0F}"/>
              </a:ext>
            </a:extLst>
          </p:cNvPr>
          <p:cNvSpPr>
            <a:spLocks noGrp="1"/>
          </p:cNvSpPr>
          <p:nvPr>
            <p:ph type="sldNum" sz="quarter" idx="12"/>
          </p:nvPr>
        </p:nvSpPr>
        <p:spPr/>
        <p:txBody>
          <a:bodyPr/>
          <a:lstStyle/>
          <a:p>
            <a:pPr rtl="0"/>
            <a:fld id="{A3F31473-23EB-4724-8B59-FE6D21D89FA4}" type="slidenum">
              <a:rPr lang="en-US" smtClean="0"/>
              <a:t>4</a:t>
            </a:fld>
            <a:endParaRPr lang="en-US" dirty="0"/>
          </a:p>
        </p:txBody>
      </p:sp>
      <p:pic>
        <p:nvPicPr>
          <p:cNvPr id="9" name="Content Placeholder 8">
            <a:extLst>
              <a:ext uri="{FF2B5EF4-FFF2-40B4-BE49-F238E27FC236}">
                <a16:creationId xmlns:a16="http://schemas.microsoft.com/office/drawing/2014/main" id="{AD4925C1-0852-FF4E-9372-9FE3B2CB6183}"/>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477788" y="1196751"/>
            <a:ext cx="5184576" cy="3679383"/>
          </a:xfrm>
        </p:spPr>
      </p:pic>
      <p:sp>
        <p:nvSpPr>
          <p:cNvPr id="10" name="TextBox 9">
            <a:extLst>
              <a:ext uri="{FF2B5EF4-FFF2-40B4-BE49-F238E27FC236}">
                <a16:creationId xmlns:a16="http://schemas.microsoft.com/office/drawing/2014/main" id="{2A9AB398-AD29-FB48-A663-E56675C1A89E}"/>
              </a:ext>
            </a:extLst>
          </p:cNvPr>
          <p:cNvSpPr txBox="1"/>
          <p:nvPr/>
        </p:nvSpPr>
        <p:spPr>
          <a:xfrm>
            <a:off x="765822" y="5059711"/>
            <a:ext cx="2016223" cy="553998"/>
          </a:xfrm>
          <a:prstGeom prst="rect">
            <a:avLst/>
          </a:prstGeom>
          <a:solidFill>
            <a:schemeClr val="bg1"/>
          </a:solidFill>
          <a:ln>
            <a:noFill/>
          </a:ln>
        </p:spPr>
        <p:txBody>
          <a:bodyPr wrap="square" rtlCol="0" anchor="ctr" anchorCtr="1">
            <a:spAutoFit/>
          </a:bodyPr>
          <a:lstStyle/>
          <a:p>
            <a:r>
              <a:rPr lang="en-US" sz="1500" b="1" dirty="0"/>
              <a:t>Columns </a:t>
            </a:r>
            <a:r>
              <a:rPr lang="en-US" sz="1500" dirty="0"/>
              <a:t>: 9</a:t>
            </a:r>
          </a:p>
          <a:p>
            <a:r>
              <a:rPr lang="en-US" sz="1500" b="1" dirty="0"/>
              <a:t>Rows</a:t>
            </a:r>
            <a:r>
              <a:rPr lang="en-US" sz="1500" dirty="0"/>
              <a:t> : 10061</a:t>
            </a:r>
          </a:p>
        </p:txBody>
      </p:sp>
      <p:sp>
        <p:nvSpPr>
          <p:cNvPr id="11" name="TextBox 10">
            <a:extLst>
              <a:ext uri="{FF2B5EF4-FFF2-40B4-BE49-F238E27FC236}">
                <a16:creationId xmlns:a16="http://schemas.microsoft.com/office/drawing/2014/main" id="{1979CFEE-573F-BA47-A894-C651EB70A032}"/>
              </a:ext>
            </a:extLst>
          </p:cNvPr>
          <p:cNvSpPr txBox="1"/>
          <p:nvPr/>
        </p:nvSpPr>
        <p:spPr>
          <a:xfrm>
            <a:off x="693812" y="5740514"/>
            <a:ext cx="2228459" cy="784830"/>
          </a:xfrm>
          <a:prstGeom prst="rect">
            <a:avLst/>
          </a:prstGeom>
          <a:solidFill>
            <a:schemeClr val="bg1"/>
          </a:solidFill>
          <a:ln>
            <a:solidFill>
              <a:schemeClr val="bg2"/>
            </a:solidFill>
          </a:ln>
        </p:spPr>
        <p:txBody>
          <a:bodyPr wrap="square" rtlCol="0" anchor="ctr" anchorCtr="1">
            <a:spAutoFit/>
          </a:bodyPr>
          <a:lstStyle/>
          <a:p>
            <a:pPr algn="ctr"/>
            <a:r>
              <a:rPr lang="en-US" sz="1500" b="1" i="1" u="sng" dirty="0"/>
              <a:t>Note</a:t>
            </a:r>
            <a:r>
              <a:rPr lang="en-US" sz="1500" dirty="0"/>
              <a:t> :We have 7 columns is categorical, 1 is numerical and 1 is date.</a:t>
            </a:r>
          </a:p>
        </p:txBody>
      </p:sp>
      <p:sp>
        <p:nvSpPr>
          <p:cNvPr id="14" name="Title 13">
            <a:extLst>
              <a:ext uri="{FF2B5EF4-FFF2-40B4-BE49-F238E27FC236}">
                <a16:creationId xmlns:a16="http://schemas.microsoft.com/office/drawing/2014/main" id="{D958CF7B-6B63-9F47-A2F0-9D2BA1FC71ED}"/>
              </a:ext>
            </a:extLst>
          </p:cNvPr>
          <p:cNvSpPr>
            <a:spLocks noGrp="1"/>
          </p:cNvSpPr>
          <p:nvPr>
            <p:ph type="title"/>
          </p:nvPr>
        </p:nvSpPr>
        <p:spPr>
          <a:xfrm>
            <a:off x="602707" y="469395"/>
            <a:ext cx="10971372" cy="943381"/>
          </a:xfrm>
        </p:spPr>
        <p:txBody>
          <a:bodyPr>
            <a:normAutofit fontScale="90000"/>
          </a:bodyPr>
          <a:lstStyle/>
          <a:p>
            <a:br>
              <a:rPr lang="en-US" dirty="0"/>
            </a:br>
            <a:br>
              <a:rPr lang="en-US" dirty="0"/>
            </a:br>
            <a:br>
              <a:rPr lang="en-US" dirty="0"/>
            </a:br>
            <a:br>
              <a:rPr lang="en-US" dirty="0"/>
            </a:br>
            <a:r>
              <a:rPr lang="en-US" sz="3300" dirty="0"/>
              <a:t>Understand the data develop and some business sense</a:t>
            </a:r>
            <a:br>
              <a:rPr lang="en-US" dirty="0"/>
            </a:br>
            <a:endParaRPr lang="en-US" dirty="0"/>
          </a:p>
        </p:txBody>
      </p:sp>
      <p:sp>
        <p:nvSpPr>
          <p:cNvPr id="15" name="TextBox 14">
            <a:extLst>
              <a:ext uri="{FF2B5EF4-FFF2-40B4-BE49-F238E27FC236}">
                <a16:creationId xmlns:a16="http://schemas.microsoft.com/office/drawing/2014/main" id="{7A2E50DE-3359-5E45-AC05-EA7F36784A1F}"/>
              </a:ext>
            </a:extLst>
          </p:cNvPr>
          <p:cNvSpPr txBox="1"/>
          <p:nvPr/>
        </p:nvSpPr>
        <p:spPr>
          <a:xfrm>
            <a:off x="3286100" y="5150222"/>
            <a:ext cx="8424936" cy="1231106"/>
          </a:xfrm>
          <a:prstGeom prst="rect">
            <a:avLst/>
          </a:prstGeom>
          <a:solidFill>
            <a:schemeClr val="bg1"/>
          </a:solidFill>
          <a:ln>
            <a:noFill/>
          </a:ln>
        </p:spPr>
        <p:txBody>
          <a:bodyPr wrap="square" rtlCol="0" anchor="ctr" anchorCtr="1">
            <a:spAutoFit/>
          </a:bodyPr>
          <a:lstStyle/>
          <a:p>
            <a:r>
              <a:rPr lang="en-US" sz="2000" b="1" dirty="0"/>
              <a:t>Business Sense </a:t>
            </a:r>
            <a:r>
              <a:rPr lang="en-US" sz="1500" dirty="0"/>
              <a:t>: </a:t>
            </a:r>
            <a:r>
              <a:rPr lang="en-US" dirty="0"/>
              <a:t>According to the dataset like Different locations , sectors , solution, VP name, Manager name, and deal cost because they have a correlation between them. According to business sense these are the most important columns to predict win or lost.</a:t>
            </a:r>
          </a:p>
        </p:txBody>
      </p:sp>
      <p:pic>
        <p:nvPicPr>
          <p:cNvPr id="19" name="Picture 18">
            <a:extLst>
              <a:ext uri="{FF2B5EF4-FFF2-40B4-BE49-F238E27FC236}">
                <a16:creationId xmlns:a16="http://schemas.microsoft.com/office/drawing/2014/main" id="{7272FDDD-502A-8E42-A067-9373D1C2B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118" y="1196751"/>
            <a:ext cx="5949917" cy="3679384"/>
          </a:xfrm>
          <a:prstGeom prst="rect">
            <a:avLst/>
          </a:prstGeom>
        </p:spPr>
      </p:pic>
    </p:spTree>
    <p:extLst>
      <p:ext uri="{BB962C8B-B14F-4D97-AF65-F5344CB8AC3E}">
        <p14:creationId xmlns:p14="http://schemas.microsoft.com/office/powerpoint/2010/main" val="360765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BC63-55C5-9D4E-BC51-3C53B933CFBB}"/>
              </a:ext>
            </a:extLst>
          </p:cNvPr>
          <p:cNvSpPr>
            <a:spLocks noGrp="1"/>
          </p:cNvSpPr>
          <p:nvPr>
            <p:ph type="title"/>
          </p:nvPr>
        </p:nvSpPr>
        <p:spPr>
          <a:xfrm>
            <a:off x="549796" y="44624"/>
            <a:ext cx="10971372" cy="1066800"/>
          </a:xfrm>
        </p:spPr>
        <p:txBody>
          <a:bodyPr>
            <a:noAutofit/>
          </a:bodyPr>
          <a:lstStyle/>
          <a:p>
            <a:pPr>
              <a:lnSpc>
                <a:spcPct val="100000"/>
              </a:lnSpc>
            </a:pPr>
            <a:r>
              <a:rPr lang="en-US" sz="3000" dirty="0"/>
              <a:t>EDA (Exploratory Data analysis)</a:t>
            </a:r>
          </a:p>
        </p:txBody>
      </p:sp>
      <p:sp>
        <p:nvSpPr>
          <p:cNvPr id="4" name="Slide Number Placeholder 3">
            <a:extLst>
              <a:ext uri="{FF2B5EF4-FFF2-40B4-BE49-F238E27FC236}">
                <a16:creationId xmlns:a16="http://schemas.microsoft.com/office/drawing/2014/main" id="{9F1122C3-888C-5A4D-8F7D-419A5D167012}"/>
              </a:ext>
            </a:extLst>
          </p:cNvPr>
          <p:cNvSpPr>
            <a:spLocks noGrp="1"/>
          </p:cNvSpPr>
          <p:nvPr>
            <p:ph type="sldNum" sz="quarter" idx="12"/>
          </p:nvPr>
        </p:nvSpPr>
        <p:spPr/>
        <p:txBody>
          <a:bodyPr/>
          <a:lstStyle/>
          <a:p>
            <a:pPr rtl="0"/>
            <a:fld id="{A3F31473-23EB-4724-8B59-FE6D21D89FA4}" type="slidenum">
              <a:rPr lang="en-US" smtClean="0"/>
              <a:t>5</a:t>
            </a:fld>
            <a:endParaRPr lang="en-US" dirty="0"/>
          </a:p>
        </p:txBody>
      </p:sp>
      <p:sp>
        <p:nvSpPr>
          <p:cNvPr id="7" name="Content Placeholder 6">
            <a:extLst>
              <a:ext uri="{FF2B5EF4-FFF2-40B4-BE49-F238E27FC236}">
                <a16:creationId xmlns:a16="http://schemas.microsoft.com/office/drawing/2014/main" id="{5EC8AC2E-1231-1D43-9CF7-3CB30A9C27DA}"/>
              </a:ext>
            </a:extLst>
          </p:cNvPr>
          <p:cNvSpPr>
            <a:spLocks noGrp="1"/>
          </p:cNvSpPr>
          <p:nvPr>
            <p:ph idx="13"/>
          </p:nvPr>
        </p:nvSpPr>
        <p:spPr>
          <a:xfrm>
            <a:off x="693812" y="1628800"/>
            <a:ext cx="4968552" cy="1440160"/>
          </a:xfrm>
          <a:solidFill>
            <a:schemeClr val="bg1"/>
          </a:solidFill>
        </p:spPr>
        <p:txBody>
          <a:bodyPr>
            <a:noAutofit/>
          </a:bodyPr>
          <a:lstStyle/>
          <a:p>
            <a:pPr>
              <a:lnSpc>
                <a:spcPct val="100000"/>
              </a:lnSpc>
            </a:pPr>
            <a:r>
              <a:rPr lang="en-US" sz="1800" b="1" dirty="0"/>
              <a:t>In EDA, The data with the help of describe mean, median, mode, standard deviation ,checking the outlier, </a:t>
            </a:r>
            <a:r>
              <a:rPr lang="en-US" sz="1800" b="1" dirty="0" err="1"/>
              <a:t>fillna</a:t>
            </a:r>
            <a:r>
              <a:rPr lang="en-US" sz="1800" b="1" dirty="0"/>
              <a:t> values with meaning full data.</a:t>
            </a:r>
          </a:p>
        </p:txBody>
      </p:sp>
      <p:pic>
        <p:nvPicPr>
          <p:cNvPr id="10" name="Picture 9">
            <a:extLst>
              <a:ext uri="{FF2B5EF4-FFF2-40B4-BE49-F238E27FC236}">
                <a16:creationId xmlns:a16="http://schemas.microsoft.com/office/drawing/2014/main" id="{4D8410C6-B723-1B47-BD27-B9B553885EEA}"/>
              </a:ext>
            </a:extLst>
          </p:cNvPr>
          <p:cNvPicPr>
            <a:picLocks noChangeAspect="1"/>
          </p:cNvPicPr>
          <p:nvPr/>
        </p:nvPicPr>
        <p:blipFill rotWithShape="1">
          <a:blip r:embed="rId2">
            <a:extLst>
              <a:ext uri="{28A0092B-C50C-407E-A947-70E740481C1C}">
                <a14:useLocalDpi xmlns:a14="http://schemas.microsoft.com/office/drawing/2010/main" val="0"/>
              </a:ext>
            </a:extLst>
          </a:blip>
          <a:srcRect t="14706" r="26771"/>
          <a:stretch/>
        </p:blipFill>
        <p:spPr>
          <a:xfrm>
            <a:off x="3862164" y="3284984"/>
            <a:ext cx="2232248" cy="2592288"/>
          </a:xfrm>
          <a:prstGeom prst="rect">
            <a:avLst/>
          </a:prstGeom>
        </p:spPr>
      </p:pic>
      <p:pic>
        <p:nvPicPr>
          <p:cNvPr id="12" name="Picture 11">
            <a:extLst>
              <a:ext uri="{FF2B5EF4-FFF2-40B4-BE49-F238E27FC236}">
                <a16:creationId xmlns:a16="http://schemas.microsoft.com/office/drawing/2014/main" id="{A5F7481E-2689-1A43-B2A9-34DB681B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72" y="3284984"/>
            <a:ext cx="3456384" cy="2592288"/>
          </a:xfrm>
          <a:prstGeom prst="rect">
            <a:avLst/>
          </a:prstGeom>
        </p:spPr>
      </p:pic>
      <p:sp>
        <p:nvSpPr>
          <p:cNvPr id="13" name="TextBox 12">
            <a:extLst>
              <a:ext uri="{FF2B5EF4-FFF2-40B4-BE49-F238E27FC236}">
                <a16:creationId xmlns:a16="http://schemas.microsoft.com/office/drawing/2014/main" id="{48E9C64A-E8FA-7648-B5BD-E00980876DBF}"/>
              </a:ext>
            </a:extLst>
          </p:cNvPr>
          <p:cNvSpPr txBox="1"/>
          <p:nvPr/>
        </p:nvSpPr>
        <p:spPr>
          <a:xfrm>
            <a:off x="2464598" y="4273932"/>
            <a:ext cx="1109534" cy="523220"/>
          </a:xfrm>
          <a:prstGeom prst="rect">
            <a:avLst/>
          </a:prstGeom>
          <a:solidFill>
            <a:schemeClr val="bg1"/>
          </a:solidFill>
          <a:ln>
            <a:solidFill>
              <a:schemeClr val="bg1">
                <a:lumMod val="75000"/>
              </a:schemeClr>
            </a:solidFill>
          </a:ln>
        </p:spPr>
        <p:txBody>
          <a:bodyPr wrap="square" rtlCol="0" anchor="ctr" anchorCtr="1">
            <a:spAutoFit/>
          </a:bodyPr>
          <a:lstStyle/>
          <a:p>
            <a:r>
              <a:rPr lang="en-US" sz="1400" u="sng" dirty="0"/>
              <a:t>Check the null values </a:t>
            </a:r>
          </a:p>
        </p:txBody>
      </p:sp>
      <p:sp>
        <p:nvSpPr>
          <p:cNvPr id="14" name="Rectangle 13">
            <a:extLst>
              <a:ext uri="{FF2B5EF4-FFF2-40B4-BE49-F238E27FC236}">
                <a16:creationId xmlns:a16="http://schemas.microsoft.com/office/drawing/2014/main" id="{C0AAC4A5-D282-CE40-9D49-4D2C16EC8F81}"/>
              </a:ext>
            </a:extLst>
          </p:cNvPr>
          <p:cNvSpPr/>
          <p:nvPr/>
        </p:nvSpPr>
        <p:spPr>
          <a:xfrm>
            <a:off x="5894826" y="4141529"/>
            <a:ext cx="1639746" cy="1015663"/>
          </a:xfrm>
          <a:prstGeom prst="rect">
            <a:avLst/>
          </a:prstGeom>
          <a:solidFill>
            <a:schemeClr val="bg1"/>
          </a:solidFill>
          <a:ln>
            <a:solidFill>
              <a:schemeClr val="bg1">
                <a:lumMod val="65000"/>
              </a:schemeClr>
            </a:solidFill>
          </a:ln>
        </p:spPr>
        <p:txBody>
          <a:bodyPr wrap="square">
            <a:spAutoFit/>
          </a:bodyPr>
          <a:lstStyle/>
          <a:p>
            <a:r>
              <a:rPr lang="en-US" sz="1200" dirty="0"/>
              <a:t>Check the mean, median, mode , Standard deviation, minimum value and maximum value.</a:t>
            </a:r>
          </a:p>
        </p:txBody>
      </p:sp>
      <p:sp>
        <p:nvSpPr>
          <p:cNvPr id="15" name="TextBox 14">
            <a:extLst>
              <a:ext uri="{FF2B5EF4-FFF2-40B4-BE49-F238E27FC236}">
                <a16:creationId xmlns:a16="http://schemas.microsoft.com/office/drawing/2014/main" id="{2B4E31C1-6E31-CC46-A0C7-2FB2E0B49E76}"/>
              </a:ext>
            </a:extLst>
          </p:cNvPr>
          <p:cNvSpPr txBox="1"/>
          <p:nvPr/>
        </p:nvSpPr>
        <p:spPr>
          <a:xfrm>
            <a:off x="6742484" y="1628800"/>
            <a:ext cx="2232248" cy="1200329"/>
          </a:xfrm>
          <a:prstGeom prst="rect">
            <a:avLst/>
          </a:prstGeom>
          <a:solidFill>
            <a:schemeClr val="bg1"/>
          </a:solid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US" b="1" dirty="0"/>
              <a:t>After the completion of the EDA (Exploratory Data analysis) :</a:t>
            </a:r>
          </a:p>
        </p:txBody>
      </p:sp>
      <p:pic>
        <p:nvPicPr>
          <p:cNvPr id="17" name="Picture 16">
            <a:extLst>
              <a:ext uri="{FF2B5EF4-FFF2-40B4-BE49-F238E27FC236}">
                <a16:creationId xmlns:a16="http://schemas.microsoft.com/office/drawing/2014/main" id="{5F1368BC-6E8F-514E-8AC1-D5689E5F54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740" y="1628800"/>
            <a:ext cx="2232248" cy="2808312"/>
          </a:xfrm>
          <a:prstGeom prst="rect">
            <a:avLst/>
          </a:prstGeom>
        </p:spPr>
      </p:pic>
    </p:spTree>
    <p:extLst>
      <p:ext uri="{BB962C8B-B14F-4D97-AF65-F5344CB8AC3E}">
        <p14:creationId xmlns:p14="http://schemas.microsoft.com/office/powerpoint/2010/main" val="39174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AB972F-6A39-5B40-8850-41B7FD8F754B}"/>
              </a:ext>
            </a:extLst>
          </p:cNvPr>
          <p:cNvSpPr>
            <a:spLocks noGrp="1"/>
          </p:cNvSpPr>
          <p:nvPr>
            <p:ph type="sldNum" sz="quarter" idx="12"/>
          </p:nvPr>
        </p:nvSpPr>
        <p:spPr/>
        <p:txBody>
          <a:bodyPr/>
          <a:lstStyle/>
          <a:p>
            <a:pPr rtl="0"/>
            <a:fld id="{A3F31473-23EB-4724-8B59-FE6D21D89FA4}" type="slidenum">
              <a:rPr lang="en-US" smtClean="0"/>
              <a:t>6</a:t>
            </a:fld>
            <a:endParaRPr lang="en-US" dirty="0"/>
          </a:p>
        </p:txBody>
      </p:sp>
      <p:sp>
        <p:nvSpPr>
          <p:cNvPr id="7" name="TextBox 6">
            <a:extLst>
              <a:ext uri="{FF2B5EF4-FFF2-40B4-BE49-F238E27FC236}">
                <a16:creationId xmlns:a16="http://schemas.microsoft.com/office/drawing/2014/main" id="{CB01684E-614C-BC4C-A0C3-688F403552B8}"/>
              </a:ext>
            </a:extLst>
          </p:cNvPr>
          <p:cNvSpPr txBox="1"/>
          <p:nvPr/>
        </p:nvSpPr>
        <p:spPr>
          <a:xfrm>
            <a:off x="621804" y="1700808"/>
            <a:ext cx="3482978" cy="1200329"/>
          </a:xfrm>
          <a:prstGeom prst="rect">
            <a:avLst/>
          </a:prstGeom>
          <a:solidFill>
            <a:schemeClr val="bg1"/>
          </a:solidFill>
          <a:ln>
            <a:solidFill>
              <a:schemeClr val="bg2"/>
            </a:solidFill>
          </a:ln>
        </p:spPr>
        <p:txBody>
          <a:bodyPr wrap="square" rtlCol="0" anchor="ctr" anchorCtr="1">
            <a:spAutoFit/>
          </a:bodyPr>
          <a:lstStyle/>
          <a:p>
            <a:r>
              <a:rPr lang="en-US" b="1" dirty="0"/>
              <a:t>In Data cleaning, we can remove the duplicate values, scale the data, check the quality and analysis on it.</a:t>
            </a:r>
          </a:p>
        </p:txBody>
      </p:sp>
      <p:pic>
        <p:nvPicPr>
          <p:cNvPr id="9" name="Picture 8">
            <a:extLst>
              <a:ext uri="{FF2B5EF4-FFF2-40B4-BE49-F238E27FC236}">
                <a16:creationId xmlns:a16="http://schemas.microsoft.com/office/drawing/2014/main" id="{C4809666-27DC-FC47-80F6-2AB3D4FF4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60" y="3284984"/>
            <a:ext cx="3804668" cy="1512168"/>
          </a:xfrm>
          <a:prstGeom prst="rect">
            <a:avLst/>
          </a:prstGeom>
        </p:spPr>
      </p:pic>
      <p:sp>
        <p:nvSpPr>
          <p:cNvPr id="10" name="TextBox 9">
            <a:extLst>
              <a:ext uri="{FF2B5EF4-FFF2-40B4-BE49-F238E27FC236}">
                <a16:creationId xmlns:a16="http://schemas.microsoft.com/office/drawing/2014/main" id="{08F11474-BB6F-DC47-8709-691294CDF148}"/>
              </a:ext>
            </a:extLst>
          </p:cNvPr>
          <p:cNvSpPr txBox="1"/>
          <p:nvPr/>
        </p:nvSpPr>
        <p:spPr>
          <a:xfrm>
            <a:off x="621804" y="5157192"/>
            <a:ext cx="3456384" cy="646331"/>
          </a:xfrm>
          <a:prstGeom prst="rect">
            <a:avLst/>
          </a:prstGeom>
          <a:solidFill>
            <a:schemeClr val="bg1"/>
          </a:solidFill>
          <a:ln>
            <a:solidFill>
              <a:schemeClr val="bg2"/>
            </a:solidFill>
          </a:ln>
        </p:spPr>
        <p:txBody>
          <a:bodyPr wrap="square" rtlCol="0" anchor="ctr" anchorCtr="1">
            <a:spAutoFit/>
          </a:bodyPr>
          <a:lstStyle/>
          <a:p>
            <a:r>
              <a:rPr lang="en-US" b="1" u="sng" dirty="0"/>
              <a:t>with duplicate values </a:t>
            </a:r>
            <a:r>
              <a:rPr lang="en-US" dirty="0"/>
              <a:t>: 10061 </a:t>
            </a:r>
            <a:r>
              <a:rPr lang="en-US" b="1" u="sng" dirty="0"/>
              <a:t>without duplicates values </a:t>
            </a:r>
            <a:r>
              <a:rPr lang="en-US" dirty="0"/>
              <a:t>: 10047</a:t>
            </a:r>
          </a:p>
        </p:txBody>
      </p:sp>
      <p:pic>
        <p:nvPicPr>
          <p:cNvPr id="15" name="Picture 14">
            <a:extLst>
              <a:ext uri="{FF2B5EF4-FFF2-40B4-BE49-F238E27FC236}">
                <a16:creationId xmlns:a16="http://schemas.microsoft.com/office/drawing/2014/main" id="{03D1DD9C-6F97-164C-B827-9577AB3B1C3A}"/>
              </a:ext>
            </a:extLst>
          </p:cNvPr>
          <p:cNvPicPr>
            <a:picLocks noChangeAspect="1"/>
          </p:cNvPicPr>
          <p:nvPr/>
        </p:nvPicPr>
        <p:blipFill rotWithShape="1">
          <a:blip r:embed="rId3">
            <a:extLst>
              <a:ext uri="{28A0092B-C50C-407E-A947-70E740481C1C}">
                <a14:useLocalDpi xmlns:a14="http://schemas.microsoft.com/office/drawing/2010/main" val="0"/>
              </a:ext>
            </a:extLst>
          </a:blip>
          <a:srcRect l="4524"/>
          <a:stretch/>
        </p:blipFill>
        <p:spPr>
          <a:xfrm>
            <a:off x="5014292" y="3284984"/>
            <a:ext cx="6336704" cy="3096344"/>
          </a:xfrm>
          <a:prstGeom prst="rect">
            <a:avLst/>
          </a:prstGeom>
        </p:spPr>
      </p:pic>
      <p:sp>
        <p:nvSpPr>
          <p:cNvPr id="16" name="TextBox 15">
            <a:extLst>
              <a:ext uri="{FF2B5EF4-FFF2-40B4-BE49-F238E27FC236}">
                <a16:creationId xmlns:a16="http://schemas.microsoft.com/office/drawing/2014/main" id="{012A2CAD-755D-4747-B361-997F1682ABC2}"/>
              </a:ext>
            </a:extLst>
          </p:cNvPr>
          <p:cNvSpPr txBox="1"/>
          <p:nvPr/>
        </p:nvSpPr>
        <p:spPr>
          <a:xfrm>
            <a:off x="5158308" y="1839307"/>
            <a:ext cx="5976664" cy="923330"/>
          </a:xfrm>
          <a:prstGeom prst="rect">
            <a:avLst/>
          </a:prstGeom>
          <a:solidFill>
            <a:schemeClr val="bg1"/>
          </a:solidFill>
          <a:ln>
            <a:solidFill>
              <a:schemeClr val="bg2"/>
            </a:solidFill>
          </a:ln>
        </p:spPr>
        <p:txBody>
          <a:bodyPr wrap="square" rtlCol="0" anchor="ctr" anchorCtr="1">
            <a:spAutoFit/>
          </a:bodyPr>
          <a:lstStyle/>
          <a:p>
            <a:r>
              <a:rPr lang="en-US" b="1" i="1" u="sng" dirty="0"/>
              <a:t>Note</a:t>
            </a:r>
            <a:r>
              <a:rPr lang="en-US" dirty="0"/>
              <a:t> : As we see we have a categorical data also so first we transform the column into numerical data and then we scale the data with the help of </a:t>
            </a:r>
            <a:r>
              <a:rPr lang="en-US" dirty="0" err="1"/>
              <a:t>MinMaxScaler</a:t>
            </a:r>
            <a:r>
              <a:rPr lang="en-US" dirty="0"/>
              <a:t>.</a:t>
            </a:r>
          </a:p>
        </p:txBody>
      </p:sp>
      <p:sp>
        <p:nvSpPr>
          <p:cNvPr id="11" name="Title 1">
            <a:extLst>
              <a:ext uri="{FF2B5EF4-FFF2-40B4-BE49-F238E27FC236}">
                <a16:creationId xmlns:a16="http://schemas.microsoft.com/office/drawing/2014/main" id="{353DA3CC-2861-654E-B86D-F877B2BAE1B7}"/>
              </a:ext>
            </a:extLst>
          </p:cNvPr>
          <p:cNvSpPr>
            <a:spLocks noGrp="1"/>
          </p:cNvSpPr>
          <p:nvPr>
            <p:ph type="title"/>
          </p:nvPr>
        </p:nvSpPr>
        <p:spPr>
          <a:xfrm>
            <a:off x="549796" y="273968"/>
            <a:ext cx="10971372" cy="1066800"/>
          </a:xfrm>
        </p:spPr>
        <p:txBody>
          <a:bodyPr>
            <a:noAutofit/>
          </a:bodyPr>
          <a:lstStyle/>
          <a:p>
            <a:pPr>
              <a:lnSpc>
                <a:spcPct val="100000"/>
              </a:lnSpc>
            </a:pPr>
            <a:r>
              <a:rPr lang="en-US" sz="3000" dirty="0"/>
              <a:t>Data Cleaning or Data Cleansing</a:t>
            </a:r>
          </a:p>
        </p:txBody>
      </p:sp>
    </p:spTree>
    <p:extLst>
      <p:ext uri="{BB962C8B-B14F-4D97-AF65-F5344CB8AC3E}">
        <p14:creationId xmlns:p14="http://schemas.microsoft.com/office/powerpoint/2010/main" val="33396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AB972F-6A39-5B40-8850-41B7FD8F754B}"/>
              </a:ext>
            </a:extLst>
          </p:cNvPr>
          <p:cNvSpPr>
            <a:spLocks noGrp="1"/>
          </p:cNvSpPr>
          <p:nvPr>
            <p:ph type="sldNum" sz="quarter" idx="12"/>
          </p:nvPr>
        </p:nvSpPr>
        <p:spPr/>
        <p:txBody>
          <a:bodyPr/>
          <a:lstStyle/>
          <a:p>
            <a:pPr rtl="0"/>
            <a:fld id="{A3F31473-23EB-4724-8B59-FE6D21D89FA4}" type="slidenum">
              <a:rPr lang="en-US" smtClean="0"/>
              <a:t>7</a:t>
            </a:fld>
            <a:endParaRPr lang="en-US" dirty="0"/>
          </a:p>
        </p:txBody>
      </p:sp>
      <p:sp>
        <p:nvSpPr>
          <p:cNvPr id="7" name="TextBox 6">
            <a:extLst>
              <a:ext uri="{FF2B5EF4-FFF2-40B4-BE49-F238E27FC236}">
                <a16:creationId xmlns:a16="http://schemas.microsoft.com/office/drawing/2014/main" id="{CB01684E-614C-BC4C-A0C3-688F403552B8}"/>
              </a:ext>
            </a:extLst>
          </p:cNvPr>
          <p:cNvSpPr txBox="1"/>
          <p:nvPr/>
        </p:nvSpPr>
        <p:spPr>
          <a:xfrm>
            <a:off x="477788" y="1700808"/>
            <a:ext cx="3522094" cy="923330"/>
          </a:xfrm>
          <a:prstGeom prst="rect">
            <a:avLst/>
          </a:prstGeom>
          <a:solidFill>
            <a:schemeClr val="bg1"/>
          </a:solidFill>
          <a:ln>
            <a:solidFill>
              <a:schemeClr val="bg2"/>
            </a:solidFill>
          </a:ln>
        </p:spPr>
        <p:txBody>
          <a:bodyPr wrap="square" rtlCol="0" anchor="ctr" anchorCtr="1">
            <a:spAutoFit/>
          </a:bodyPr>
          <a:lstStyle/>
          <a:p>
            <a:r>
              <a:rPr lang="en-US" b="1" dirty="0"/>
              <a:t>In Feature Engineering, </a:t>
            </a:r>
            <a:r>
              <a:rPr lang="en-US" dirty="0"/>
              <a:t>we have Remove, Add, Update columns and rows in the data and analysis on it.</a:t>
            </a:r>
          </a:p>
        </p:txBody>
      </p:sp>
      <p:sp>
        <p:nvSpPr>
          <p:cNvPr id="2" name="TextBox 1">
            <a:extLst>
              <a:ext uri="{FF2B5EF4-FFF2-40B4-BE49-F238E27FC236}">
                <a16:creationId xmlns:a16="http://schemas.microsoft.com/office/drawing/2014/main" id="{CE25E4DE-7F14-EA44-8B5B-B6888A4603E7}"/>
              </a:ext>
            </a:extLst>
          </p:cNvPr>
          <p:cNvSpPr txBox="1"/>
          <p:nvPr/>
        </p:nvSpPr>
        <p:spPr>
          <a:xfrm>
            <a:off x="4176352" y="4941168"/>
            <a:ext cx="7344816" cy="830997"/>
          </a:xfrm>
          <a:prstGeom prst="rect">
            <a:avLst/>
          </a:prstGeom>
          <a:solidFill>
            <a:schemeClr val="bg1"/>
          </a:solidFill>
          <a:ln>
            <a:solidFill>
              <a:schemeClr val="bg2"/>
            </a:solidFill>
          </a:ln>
        </p:spPr>
        <p:txBody>
          <a:bodyPr wrap="square" rtlCol="0" anchor="ctr" anchorCtr="1">
            <a:spAutoFit/>
          </a:bodyPr>
          <a:lstStyle/>
          <a:p>
            <a:r>
              <a:rPr lang="en-US" b="1" i="1" u="sng" dirty="0"/>
              <a:t>Note</a:t>
            </a:r>
            <a:r>
              <a:rPr lang="en-US" dirty="0"/>
              <a:t> : </a:t>
            </a:r>
            <a:r>
              <a:rPr lang="en-US" sz="1500" dirty="0"/>
              <a:t>We have added a new feature in the </a:t>
            </a:r>
            <a:r>
              <a:rPr lang="en-US" sz="1500" dirty="0" err="1"/>
              <a:t>Dataframe</a:t>
            </a:r>
            <a:r>
              <a:rPr lang="en-US" sz="1500" dirty="0"/>
              <a:t> with the help of VP name ,managers and Date column. First we use datetime package to separate the date column into month and year, second we combine VP name and Manager.</a:t>
            </a:r>
          </a:p>
        </p:txBody>
      </p:sp>
      <p:pic>
        <p:nvPicPr>
          <p:cNvPr id="14" name="Picture 13">
            <a:extLst>
              <a:ext uri="{FF2B5EF4-FFF2-40B4-BE49-F238E27FC236}">
                <a16:creationId xmlns:a16="http://schemas.microsoft.com/office/drawing/2014/main" id="{3801A69F-D297-1749-9D3A-48F3643C1DB2}"/>
              </a:ext>
            </a:extLst>
          </p:cNvPr>
          <p:cNvPicPr>
            <a:picLocks noChangeAspect="1"/>
          </p:cNvPicPr>
          <p:nvPr/>
        </p:nvPicPr>
        <p:blipFill rotWithShape="1">
          <a:blip r:embed="rId2">
            <a:extLst>
              <a:ext uri="{28A0092B-C50C-407E-A947-70E740481C1C}">
                <a14:useLocalDpi xmlns:a14="http://schemas.microsoft.com/office/drawing/2010/main" val="0"/>
              </a:ext>
            </a:extLst>
          </a:blip>
          <a:srcRect b="35685"/>
          <a:stretch/>
        </p:blipFill>
        <p:spPr>
          <a:xfrm>
            <a:off x="4150196" y="1628800"/>
            <a:ext cx="7344816" cy="2952328"/>
          </a:xfrm>
          <a:prstGeom prst="rect">
            <a:avLst/>
          </a:prstGeom>
        </p:spPr>
      </p:pic>
      <p:sp>
        <p:nvSpPr>
          <p:cNvPr id="6" name="Title 1">
            <a:extLst>
              <a:ext uri="{FF2B5EF4-FFF2-40B4-BE49-F238E27FC236}">
                <a16:creationId xmlns:a16="http://schemas.microsoft.com/office/drawing/2014/main" id="{4741575F-0CA1-DE4B-8A20-4EE9FF844A72}"/>
              </a:ext>
            </a:extLst>
          </p:cNvPr>
          <p:cNvSpPr>
            <a:spLocks noGrp="1"/>
          </p:cNvSpPr>
          <p:nvPr>
            <p:ph type="title"/>
          </p:nvPr>
        </p:nvSpPr>
        <p:spPr>
          <a:xfrm>
            <a:off x="549796" y="273968"/>
            <a:ext cx="10971372" cy="1066800"/>
          </a:xfrm>
        </p:spPr>
        <p:txBody>
          <a:bodyPr>
            <a:noAutofit/>
          </a:bodyPr>
          <a:lstStyle/>
          <a:p>
            <a:pPr>
              <a:lnSpc>
                <a:spcPct val="100000"/>
              </a:lnSpc>
            </a:pPr>
            <a:r>
              <a:rPr lang="en-US" sz="3000" dirty="0"/>
              <a:t>Feature Engineering And Feature Selection</a:t>
            </a:r>
          </a:p>
        </p:txBody>
      </p:sp>
      <p:sp>
        <p:nvSpPr>
          <p:cNvPr id="3" name="TextBox 2">
            <a:extLst>
              <a:ext uri="{FF2B5EF4-FFF2-40B4-BE49-F238E27FC236}">
                <a16:creationId xmlns:a16="http://schemas.microsoft.com/office/drawing/2014/main" id="{F553CD72-3102-0544-BE04-A14F3F7B524A}"/>
              </a:ext>
            </a:extLst>
          </p:cNvPr>
          <p:cNvSpPr txBox="1"/>
          <p:nvPr/>
        </p:nvSpPr>
        <p:spPr>
          <a:xfrm>
            <a:off x="477788" y="3140968"/>
            <a:ext cx="3528392" cy="2585323"/>
          </a:xfrm>
          <a:prstGeom prst="rect">
            <a:avLst/>
          </a:prstGeom>
          <a:solidFill>
            <a:schemeClr val="bg1"/>
          </a:solidFill>
          <a:ln>
            <a:noFill/>
          </a:ln>
        </p:spPr>
        <p:txBody>
          <a:bodyPr wrap="square" rtlCol="0" anchor="ctr" anchorCtr="1">
            <a:spAutoFit/>
          </a:bodyPr>
          <a:lstStyle/>
          <a:p>
            <a:r>
              <a:rPr lang="en-US" b="1" dirty="0"/>
              <a:t>In Feature Selection</a:t>
            </a:r>
            <a:r>
              <a:rPr lang="en-US" dirty="0"/>
              <a:t>: </a:t>
            </a:r>
          </a:p>
          <a:p>
            <a:pPr marL="285750" indent="-285750">
              <a:buFont typeface="Arial" panose="020B0604020202020204" pitchFamily="34" charset="0"/>
              <a:buChar char="•"/>
            </a:pPr>
            <a:r>
              <a:rPr lang="en-US" dirty="0"/>
              <a:t>what type of category is important the cost is change according to the category.</a:t>
            </a:r>
          </a:p>
          <a:p>
            <a:pPr marL="285750" indent="-285750">
              <a:buFont typeface="Arial" panose="020B0604020202020204" pitchFamily="34" charset="0"/>
              <a:buChar char="•"/>
            </a:pPr>
            <a:r>
              <a:rPr lang="en-US" dirty="0"/>
              <a:t>Solution type have different values is also a important variable.</a:t>
            </a:r>
          </a:p>
          <a:p>
            <a:pPr marL="285750" indent="-285750">
              <a:buFont typeface="Arial" panose="020B0604020202020204" pitchFamily="34" charset="0"/>
              <a:buChar char="•"/>
            </a:pPr>
            <a:r>
              <a:rPr lang="en-US" dirty="0"/>
              <a:t>Sector, location, VP name and Manager.</a:t>
            </a:r>
          </a:p>
        </p:txBody>
      </p:sp>
    </p:spTree>
    <p:extLst>
      <p:ext uri="{BB962C8B-B14F-4D97-AF65-F5344CB8AC3E}">
        <p14:creationId xmlns:p14="http://schemas.microsoft.com/office/powerpoint/2010/main" val="282689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F36E4809-11A3-B547-BE2C-0C077BFCFA85}"/>
              </a:ext>
            </a:extLst>
          </p:cNvPr>
          <p:cNvSpPr>
            <a:spLocks noGrp="1"/>
          </p:cNvSpPr>
          <p:nvPr>
            <p:ph type="title"/>
          </p:nvPr>
        </p:nvSpPr>
        <p:spPr>
          <a:xfrm>
            <a:off x="609441" y="332656"/>
            <a:ext cx="4404851" cy="504056"/>
          </a:xfrm>
        </p:spPr>
        <p:txBody>
          <a:bodyPr rtlCol="0">
            <a:normAutofit/>
          </a:bodyPr>
          <a:lstStyle/>
          <a:p>
            <a:pPr rtl="0"/>
            <a:r>
              <a:rPr lang="en-US" sz="3000" dirty="0"/>
              <a:t>Testing and Correlation</a:t>
            </a:r>
          </a:p>
        </p:txBody>
      </p:sp>
      <p:sp>
        <p:nvSpPr>
          <p:cNvPr id="3" name="Slide Number Placeholder 2">
            <a:extLst>
              <a:ext uri="{FF2B5EF4-FFF2-40B4-BE49-F238E27FC236}">
                <a16:creationId xmlns:a16="http://schemas.microsoft.com/office/drawing/2014/main" id="{CF5068B2-8F94-6846-997D-914A230ABA76}"/>
              </a:ext>
            </a:extLst>
          </p:cNvPr>
          <p:cNvSpPr>
            <a:spLocks noGrp="1"/>
          </p:cNvSpPr>
          <p:nvPr>
            <p:ph type="sldNum" sz="quarter" idx="12"/>
          </p:nvPr>
        </p:nvSpPr>
        <p:spPr/>
        <p:txBody>
          <a:bodyPr/>
          <a:lstStyle/>
          <a:p>
            <a:pPr rtl="0"/>
            <a:fld id="{A3F31473-23EB-4724-8B59-FE6D21D89FA4}" type="slidenum">
              <a:rPr lang="en-US" smtClean="0"/>
              <a:t>8</a:t>
            </a:fld>
            <a:endParaRPr lang="en-US" dirty="0"/>
          </a:p>
        </p:txBody>
      </p:sp>
      <p:sp>
        <p:nvSpPr>
          <p:cNvPr id="4" name="Teardrop 3">
            <a:extLst>
              <a:ext uri="{FF2B5EF4-FFF2-40B4-BE49-F238E27FC236}">
                <a16:creationId xmlns:a16="http://schemas.microsoft.com/office/drawing/2014/main" id="{66F987DF-4FAA-BA44-B9FB-FB514B53B7B6}"/>
              </a:ext>
            </a:extLst>
          </p:cNvPr>
          <p:cNvSpPr/>
          <p:nvPr/>
        </p:nvSpPr>
        <p:spPr>
          <a:xfrm>
            <a:off x="2349996" y="5317409"/>
            <a:ext cx="2304256" cy="1279943"/>
          </a:xfrm>
          <a:prstGeom prst="teardrop">
            <a:avLst>
              <a:gd name="adj" fmla="val 99223"/>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500" dirty="0">
                <a:solidFill>
                  <a:schemeClr val="tx1"/>
                </a:solidFill>
              </a:rPr>
              <a:t>We test and analysis the variables one by one and use in our model building </a:t>
            </a:r>
          </a:p>
        </p:txBody>
      </p:sp>
      <p:sp>
        <p:nvSpPr>
          <p:cNvPr id="5" name="TextBox 4">
            <a:extLst>
              <a:ext uri="{FF2B5EF4-FFF2-40B4-BE49-F238E27FC236}">
                <a16:creationId xmlns:a16="http://schemas.microsoft.com/office/drawing/2014/main" id="{7521052E-800E-AC4B-86F9-7584B17591EE}"/>
              </a:ext>
            </a:extLst>
          </p:cNvPr>
          <p:cNvSpPr txBox="1"/>
          <p:nvPr/>
        </p:nvSpPr>
        <p:spPr>
          <a:xfrm>
            <a:off x="360040" y="5278849"/>
            <a:ext cx="1773932" cy="1246495"/>
          </a:xfrm>
          <a:prstGeom prst="rect">
            <a:avLst/>
          </a:prstGeom>
          <a:solidFill>
            <a:schemeClr val="bg1"/>
          </a:solidFill>
          <a:ln>
            <a:solidFill>
              <a:schemeClr val="bg2"/>
            </a:solidFill>
          </a:ln>
        </p:spPr>
        <p:txBody>
          <a:bodyPr wrap="square" rtlCol="0" anchor="ctr" anchorCtr="1">
            <a:spAutoFit/>
          </a:bodyPr>
          <a:lstStyle/>
          <a:p>
            <a:r>
              <a:rPr lang="en-US" sz="1500" b="1" i="1" u="sng" dirty="0"/>
              <a:t>Note</a:t>
            </a:r>
            <a:r>
              <a:rPr lang="en-US" sz="1500" dirty="0"/>
              <a:t> : According to the profiling report we can see who is the highly correlated.</a:t>
            </a:r>
          </a:p>
        </p:txBody>
      </p:sp>
      <p:pic>
        <p:nvPicPr>
          <p:cNvPr id="9" name="Picture 8">
            <a:extLst>
              <a:ext uri="{FF2B5EF4-FFF2-40B4-BE49-F238E27FC236}">
                <a16:creationId xmlns:a16="http://schemas.microsoft.com/office/drawing/2014/main" id="{12B3DA11-90F5-B949-83FC-F5A5D691C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779" y="332656"/>
            <a:ext cx="6742484" cy="974424"/>
          </a:xfrm>
          <a:prstGeom prst="rect">
            <a:avLst/>
          </a:prstGeom>
        </p:spPr>
      </p:pic>
      <p:pic>
        <p:nvPicPr>
          <p:cNvPr id="11" name="Picture 10">
            <a:extLst>
              <a:ext uri="{FF2B5EF4-FFF2-40B4-BE49-F238E27FC236}">
                <a16:creationId xmlns:a16="http://schemas.microsoft.com/office/drawing/2014/main" id="{5E4A2399-332C-1848-A99C-BC36BA811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779" y="1334065"/>
            <a:ext cx="6744987" cy="974423"/>
          </a:xfrm>
          <a:prstGeom prst="rect">
            <a:avLst/>
          </a:prstGeom>
        </p:spPr>
      </p:pic>
      <p:pic>
        <p:nvPicPr>
          <p:cNvPr id="13" name="Picture 12">
            <a:extLst>
              <a:ext uri="{FF2B5EF4-FFF2-40B4-BE49-F238E27FC236}">
                <a16:creationId xmlns:a16="http://schemas.microsoft.com/office/drawing/2014/main" id="{8EB0A596-A5DE-4C47-AFFB-61AFB8B28E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276" y="2344967"/>
            <a:ext cx="6744987" cy="974423"/>
          </a:xfrm>
          <a:prstGeom prst="rect">
            <a:avLst/>
          </a:prstGeom>
        </p:spPr>
      </p:pic>
      <p:pic>
        <p:nvPicPr>
          <p:cNvPr id="15" name="Picture 14">
            <a:extLst>
              <a:ext uri="{FF2B5EF4-FFF2-40B4-BE49-F238E27FC236}">
                <a16:creationId xmlns:a16="http://schemas.microsoft.com/office/drawing/2014/main" id="{C313E961-3250-3445-ABE0-FB13F0BCD0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2779" y="3340443"/>
            <a:ext cx="6742484" cy="976478"/>
          </a:xfrm>
          <a:prstGeom prst="rect">
            <a:avLst/>
          </a:prstGeom>
        </p:spPr>
      </p:pic>
      <p:pic>
        <p:nvPicPr>
          <p:cNvPr id="17" name="Picture 16">
            <a:extLst>
              <a:ext uri="{FF2B5EF4-FFF2-40B4-BE49-F238E27FC236}">
                <a16:creationId xmlns:a16="http://schemas.microsoft.com/office/drawing/2014/main" id="{890A88B4-C986-CA40-9F9A-E804BFF6DE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0276" y="4343685"/>
            <a:ext cx="6742484" cy="976478"/>
          </a:xfrm>
          <a:prstGeom prst="rect">
            <a:avLst/>
          </a:prstGeom>
        </p:spPr>
      </p:pic>
      <p:pic>
        <p:nvPicPr>
          <p:cNvPr id="19" name="Picture 18">
            <a:extLst>
              <a:ext uri="{FF2B5EF4-FFF2-40B4-BE49-F238E27FC236}">
                <a16:creationId xmlns:a16="http://schemas.microsoft.com/office/drawing/2014/main" id="{2975BED2-8066-E34A-AB13-3FD78471F622}"/>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
                    </a14:imgEffect>
                  </a14:imgLayer>
                </a14:imgProps>
              </a:ext>
              <a:ext uri="{28A0092B-C50C-407E-A947-70E740481C1C}">
                <a14:useLocalDpi xmlns:a14="http://schemas.microsoft.com/office/drawing/2010/main" val="0"/>
              </a:ext>
            </a:extLst>
          </a:blip>
          <a:stretch>
            <a:fillRect/>
          </a:stretch>
        </p:blipFill>
        <p:spPr>
          <a:xfrm>
            <a:off x="4870276" y="5354275"/>
            <a:ext cx="6742484" cy="976478"/>
          </a:xfrm>
          <a:prstGeom prst="rect">
            <a:avLst/>
          </a:prstGeom>
        </p:spPr>
      </p:pic>
      <p:pic>
        <p:nvPicPr>
          <p:cNvPr id="22" name="Picture 21">
            <a:extLst>
              <a:ext uri="{FF2B5EF4-FFF2-40B4-BE49-F238E27FC236}">
                <a16:creationId xmlns:a16="http://schemas.microsoft.com/office/drawing/2014/main" id="{1C3AE7F0-5020-5149-9413-7117A8E6A4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788" y="1052736"/>
            <a:ext cx="4104456" cy="3264185"/>
          </a:xfrm>
          <a:prstGeom prst="rect">
            <a:avLst/>
          </a:prstGeom>
        </p:spPr>
      </p:pic>
      <p:sp>
        <p:nvSpPr>
          <p:cNvPr id="23" name="TextBox 22">
            <a:extLst>
              <a:ext uri="{FF2B5EF4-FFF2-40B4-BE49-F238E27FC236}">
                <a16:creationId xmlns:a16="http://schemas.microsoft.com/office/drawing/2014/main" id="{E7A5FB36-52A6-8641-BE75-D13ECBD33D9D}"/>
              </a:ext>
            </a:extLst>
          </p:cNvPr>
          <p:cNvSpPr txBox="1"/>
          <p:nvPr/>
        </p:nvSpPr>
        <p:spPr>
          <a:xfrm>
            <a:off x="1125860" y="4489956"/>
            <a:ext cx="3240360" cy="523220"/>
          </a:xfrm>
          <a:prstGeom prst="rect">
            <a:avLst/>
          </a:prstGeom>
          <a:solidFill>
            <a:schemeClr val="bg1"/>
          </a:solidFill>
          <a:ln>
            <a:solidFill>
              <a:schemeClr val="bg2"/>
            </a:solidFill>
          </a:ln>
        </p:spPr>
        <p:txBody>
          <a:bodyPr wrap="square" rtlCol="0" anchor="ctr" anchorCtr="1">
            <a:spAutoFit/>
          </a:bodyPr>
          <a:lstStyle/>
          <a:p>
            <a:r>
              <a:rPr lang="en-US" sz="1400" dirty="0"/>
              <a:t>We also create a heatmap between all the columns.</a:t>
            </a:r>
          </a:p>
        </p:txBody>
      </p:sp>
    </p:spTree>
    <p:extLst>
      <p:ext uri="{BB962C8B-B14F-4D97-AF65-F5344CB8AC3E}">
        <p14:creationId xmlns:p14="http://schemas.microsoft.com/office/powerpoint/2010/main" val="392667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DF56EB-9EDC-C944-8A6A-9EF893AE618F}"/>
              </a:ext>
            </a:extLst>
          </p:cNvPr>
          <p:cNvSpPr>
            <a:spLocks noGrp="1"/>
          </p:cNvSpPr>
          <p:nvPr>
            <p:ph type="sldNum" sz="quarter" idx="12"/>
          </p:nvPr>
        </p:nvSpPr>
        <p:spPr/>
        <p:txBody>
          <a:bodyPr/>
          <a:lstStyle/>
          <a:p>
            <a:pPr rtl="0"/>
            <a:fld id="{A3F31473-23EB-4724-8B59-FE6D21D89FA4}" type="slidenum">
              <a:rPr lang="en-US" smtClean="0"/>
              <a:t>9</a:t>
            </a:fld>
            <a:endParaRPr lang="en-US" dirty="0"/>
          </a:p>
        </p:txBody>
      </p:sp>
      <p:sp>
        <p:nvSpPr>
          <p:cNvPr id="7" name="Title 1">
            <a:extLst>
              <a:ext uri="{FF2B5EF4-FFF2-40B4-BE49-F238E27FC236}">
                <a16:creationId xmlns:a16="http://schemas.microsoft.com/office/drawing/2014/main" id="{A4B492B5-1DC5-7740-965D-43EF423F853F}"/>
              </a:ext>
            </a:extLst>
          </p:cNvPr>
          <p:cNvSpPr txBox="1">
            <a:spLocks/>
          </p:cNvSpPr>
          <p:nvPr/>
        </p:nvSpPr>
        <p:spPr>
          <a:xfrm>
            <a:off x="549796" y="273968"/>
            <a:ext cx="10971372" cy="106680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nSpc>
                <a:spcPct val="100000"/>
              </a:lnSpc>
            </a:pPr>
            <a:r>
              <a:rPr lang="en-US" sz="2800" dirty="0"/>
              <a:t>AUC (Area Under the Curve) &amp; Precision-Recall on Random forest classifier model.</a:t>
            </a:r>
          </a:p>
        </p:txBody>
      </p:sp>
      <p:pic>
        <p:nvPicPr>
          <p:cNvPr id="8" name="Content Placeholder 7">
            <a:extLst>
              <a:ext uri="{FF2B5EF4-FFF2-40B4-BE49-F238E27FC236}">
                <a16:creationId xmlns:a16="http://schemas.microsoft.com/office/drawing/2014/main" id="{7F97D80C-292C-034C-941C-228481B5639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077" t="6470" b="4066"/>
          <a:stretch/>
        </p:blipFill>
        <p:spPr>
          <a:xfrm>
            <a:off x="909837" y="1669008"/>
            <a:ext cx="4752526" cy="3535286"/>
          </a:xfrm>
        </p:spPr>
      </p:pic>
      <p:pic>
        <p:nvPicPr>
          <p:cNvPr id="11" name="Picture 10">
            <a:extLst>
              <a:ext uri="{FF2B5EF4-FFF2-40B4-BE49-F238E27FC236}">
                <a16:creationId xmlns:a16="http://schemas.microsoft.com/office/drawing/2014/main" id="{DEAF2DB8-A5A1-EC4A-8065-F6F53A8CA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504" y="1669008"/>
            <a:ext cx="5109468" cy="3535286"/>
          </a:xfrm>
          <a:prstGeom prst="rect">
            <a:avLst/>
          </a:prstGeom>
        </p:spPr>
      </p:pic>
    </p:spTree>
    <p:extLst>
      <p:ext uri="{BB962C8B-B14F-4D97-AF65-F5344CB8AC3E}">
        <p14:creationId xmlns:p14="http://schemas.microsoft.com/office/powerpoint/2010/main" val="122884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presentation on product or service</Template>
  <TotalTime>602</TotalTime>
  <Words>1522</Words>
  <Application>Microsoft Macintosh PowerPoint</Application>
  <PresentationFormat>Custom</PresentationFormat>
  <Paragraphs>158</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vt:lpstr>
      <vt:lpstr>Corbel</vt:lpstr>
      <vt:lpstr>Garamond</vt:lpstr>
      <vt:lpstr>Sales presentation on product or service</vt:lpstr>
      <vt:lpstr>Win Prediction Analytics</vt:lpstr>
      <vt:lpstr>Content</vt:lpstr>
      <vt:lpstr>Understand the Problem and Objectives</vt:lpstr>
      <vt:lpstr>    Understand the data develop and some business sense </vt:lpstr>
      <vt:lpstr>EDA (Exploratory Data analysis)</vt:lpstr>
      <vt:lpstr>Data Cleaning or Data Cleansing</vt:lpstr>
      <vt:lpstr>Feature Engineering And Feature Selection</vt:lpstr>
      <vt:lpstr>Testing and Correlation</vt:lpstr>
      <vt:lpstr>PowerPoint Presentation</vt:lpstr>
      <vt:lpstr>Ratio of Test to Train Data Split</vt:lpstr>
      <vt:lpstr>Hyperparameter Tuning</vt:lpstr>
      <vt:lpstr>Model Selection</vt:lpstr>
      <vt:lpstr>Recommending top 5 combination of VP names and Manager </vt:lpstr>
      <vt:lpstr>Calculate Lost Predictions Counts </vt:lpstr>
      <vt:lpstr>Calculate Lost Predictions Counts </vt:lpstr>
      <vt:lpstr>Result</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Prediction Analytics</dc:title>
  <dc:creator>Microsoft Office User</dc:creator>
  <cp:lastModifiedBy>Microsoft Office User</cp:lastModifiedBy>
  <cp:revision>104</cp:revision>
  <dcterms:created xsi:type="dcterms:W3CDTF">2021-06-10T08:00:50Z</dcterms:created>
  <dcterms:modified xsi:type="dcterms:W3CDTF">2021-08-04T05:07:00Z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