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7"/>
  </p:notesMasterIdLst>
  <p:sldIdLst>
    <p:sldId id="323" r:id="rId5"/>
    <p:sldId id="324" r:id="rId6"/>
    <p:sldId id="321" r:id="rId7"/>
    <p:sldId id="322" r:id="rId8"/>
    <p:sldId id="325" r:id="rId9"/>
    <p:sldId id="326" r:id="rId10"/>
    <p:sldId id="327" r:id="rId11"/>
    <p:sldId id="329" r:id="rId12"/>
    <p:sldId id="328" r:id="rId13"/>
    <p:sldId id="331" r:id="rId14"/>
    <p:sldId id="332" r:id="rId15"/>
    <p:sldId id="333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9BE"/>
    <a:srgbClr val="EACCB4"/>
    <a:srgbClr val="F60000"/>
    <a:srgbClr val="3262FC"/>
    <a:srgbClr val="F78D9F"/>
    <a:srgbClr val="57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9" autoAdjust="0"/>
    <p:restoredTop sz="96237" autoAdjust="0"/>
  </p:normalViewPr>
  <p:slideViewPr>
    <p:cSldViewPr>
      <p:cViewPr>
        <p:scale>
          <a:sx n="80" d="100"/>
          <a:sy n="80" d="100"/>
        </p:scale>
        <p:origin x="-129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Click to edit Master text styles</a:t>
            </a:r>
          </a:p>
          <a:p>
            <a:pPr lvl="1"/>
            <a:r>
              <a:rPr lang="es-ES" noProof="0" smtClean="0"/>
              <a:t>Second level</a:t>
            </a:r>
          </a:p>
          <a:p>
            <a:pPr lvl="2"/>
            <a:r>
              <a:rPr lang="es-ES" noProof="0" smtClean="0"/>
              <a:t>Third level</a:t>
            </a:r>
          </a:p>
          <a:p>
            <a:pPr lvl="3"/>
            <a:r>
              <a:rPr lang="es-ES" noProof="0" smtClean="0"/>
              <a:t>Fourth level</a:t>
            </a:r>
          </a:p>
          <a:p>
            <a:pPr lvl="4"/>
            <a:r>
              <a:rPr lang="es-E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655313-92D0-4416-8556-650D3481B2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079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ebnet/Heb/HEB.asp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 flipV="1">
            <a:off x="0" y="-4763"/>
            <a:ext cx="7667625" cy="142876"/>
          </a:xfrm>
          <a:prstGeom prst="rect">
            <a:avLst/>
          </a:prstGeom>
          <a:solidFill>
            <a:srgbClr val="DE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flipV="1">
            <a:off x="7667625" y="0"/>
            <a:ext cx="1476375" cy="333375"/>
          </a:xfrm>
          <a:prstGeom prst="rect">
            <a:avLst/>
          </a:prstGeom>
          <a:solidFill>
            <a:srgbClr val="DD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10800000">
            <a:off x="6804025" y="0"/>
            <a:ext cx="865188" cy="333375"/>
          </a:xfrm>
          <a:prstGeom prst="rtTriangle">
            <a:avLst/>
          </a:prstGeom>
          <a:solidFill>
            <a:srgbClr val="DDB5B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pic>
        <p:nvPicPr>
          <p:cNvPr id="7" name="Picture 7" descr="Nuestra Compañía">
            <a:hlinkClick r:id="rId2" tooltip="Nuestra Compañía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1013" y="22225"/>
            <a:ext cx="86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 flipV="1">
            <a:off x="0" y="5876925"/>
            <a:ext cx="9144000" cy="981075"/>
          </a:xfrm>
          <a:prstGeom prst="rect">
            <a:avLst/>
          </a:prstGeom>
          <a:solidFill>
            <a:srgbClr val="DE0000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endParaRPr lang="es-MX"/>
          </a:p>
        </p:txBody>
      </p:sp>
      <p:pic>
        <p:nvPicPr>
          <p:cNvPr id="9" name="Picture 9" descr="fruta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021388"/>
            <a:ext cx="676275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vi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6021388"/>
            <a:ext cx="676275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car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150" y="6021388"/>
            <a:ext cx="67627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>
                <a:solidFill>
                  <a:srgbClr val="990033"/>
                </a:solidFill>
              </a:defRPr>
            </a:lvl1pPr>
          </a:lstStyle>
          <a:p>
            <a:r>
              <a:rPr lang="es-E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s-E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1138" y="44450"/>
            <a:ext cx="2125662" cy="6480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229350" cy="6480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4450"/>
            <a:ext cx="8229600" cy="404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763588"/>
            <a:ext cx="8291512" cy="5761037"/>
          </a:xfrm>
        </p:spPr>
        <p:txBody>
          <a:bodyPr/>
          <a:lstStyle/>
          <a:p>
            <a:pPr lvl="0"/>
            <a:endParaRPr lang="es-MX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763588"/>
            <a:ext cx="4068762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763588"/>
            <a:ext cx="4070350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ebnet/Heb/HEB.asp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763588"/>
            <a:ext cx="8291512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DE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742113"/>
            <a:ext cx="7667625" cy="142875"/>
          </a:xfrm>
          <a:prstGeom prst="rect">
            <a:avLst/>
          </a:prstGeom>
          <a:solidFill>
            <a:srgbClr val="DE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67625" y="6551613"/>
            <a:ext cx="1476375" cy="333375"/>
          </a:xfrm>
          <a:prstGeom prst="rect">
            <a:avLst/>
          </a:prstGeom>
          <a:solidFill>
            <a:srgbClr val="DD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 rot="10800000" flipV="1">
            <a:off x="6804025" y="6551613"/>
            <a:ext cx="865188" cy="333375"/>
          </a:xfrm>
          <a:prstGeom prst="rtTriangle">
            <a:avLst/>
          </a:prstGeom>
          <a:solidFill>
            <a:srgbClr val="DDB5B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/>
          </a:p>
        </p:txBody>
      </p:sp>
      <p:pic>
        <p:nvPicPr>
          <p:cNvPr id="1031" name="Picture 7" descr="Nuestra Compañía">
            <a:hlinkClick r:id="rId15" tooltip="Nuestra Compañía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72450" y="6569075"/>
            <a:ext cx="86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822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8001D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8001D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8001D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58001D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" y="-11845"/>
            <a:ext cx="9128262" cy="686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4221088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Reingeniería de Tarimas.</a:t>
            </a:r>
          </a:p>
          <a:p>
            <a:r>
              <a:rPr lang="es-MX" sz="2800" dirty="0" smtClean="0">
                <a:solidFill>
                  <a:schemeClr val="bg1"/>
                </a:solidFill>
              </a:rPr>
              <a:t>Sistemas de Información – </a:t>
            </a:r>
            <a:r>
              <a:rPr lang="es-MX" sz="2800" dirty="0" err="1" smtClean="0">
                <a:solidFill>
                  <a:schemeClr val="bg1"/>
                </a:solidFill>
              </a:rPr>
              <a:t>Supply</a:t>
            </a:r>
            <a:r>
              <a:rPr lang="es-MX" sz="2800" dirty="0" smtClean="0">
                <a:solidFill>
                  <a:schemeClr val="bg1"/>
                </a:solidFill>
              </a:rPr>
              <a:t> </a:t>
            </a:r>
            <a:r>
              <a:rPr lang="es-MX" sz="2800" dirty="0" err="1" smtClean="0">
                <a:solidFill>
                  <a:schemeClr val="bg1"/>
                </a:solidFill>
              </a:rPr>
              <a:t>Chain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0152" y="609329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05 – Junio </a:t>
            </a:r>
            <a:r>
              <a:rPr lang="es-MX" sz="2800" dirty="0">
                <a:solidFill>
                  <a:schemeClr val="bg1"/>
                </a:solidFill>
              </a:rPr>
              <a:t>- 2012</a:t>
            </a:r>
          </a:p>
        </p:txBody>
      </p:sp>
    </p:spTree>
    <p:extLst>
      <p:ext uri="{BB962C8B-B14F-4D97-AF65-F5344CB8AC3E}">
        <p14:creationId xmlns:p14="http://schemas.microsoft.com/office/powerpoint/2010/main" val="30944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323528" y="1124744"/>
            <a:ext cx="7776863" cy="5015521"/>
            <a:chOff x="323528" y="1124744"/>
            <a:chExt cx="7776863" cy="5015521"/>
          </a:xfrm>
        </p:grpSpPr>
        <p:grpSp>
          <p:nvGrpSpPr>
            <p:cNvPr id="102" name="101 Grupo"/>
            <p:cNvGrpSpPr/>
            <p:nvPr/>
          </p:nvGrpSpPr>
          <p:grpSpPr>
            <a:xfrm>
              <a:off x="935597" y="1124744"/>
              <a:ext cx="7164794" cy="5015521"/>
              <a:chOff x="935597" y="1124744"/>
              <a:chExt cx="7164794" cy="5015521"/>
            </a:xfrm>
          </p:grpSpPr>
          <p:grpSp>
            <p:nvGrpSpPr>
              <p:cNvPr id="98" name="97 Grupo"/>
              <p:cNvGrpSpPr/>
              <p:nvPr/>
            </p:nvGrpSpPr>
            <p:grpSpPr>
              <a:xfrm>
                <a:off x="935597" y="1124744"/>
                <a:ext cx="7164794" cy="5015521"/>
                <a:chOff x="935597" y="1124744"/>
                <a:chExt cx="7164794" cy="5015521"/>
              </a:xfrm>
            </p:grpSpPr>
            <p:cxnSp>
              <p:nvCxnSpPr>
                <p:cNvPr id="109" name="108 Conector recto de flecha"/>
                <p:cNvCxnSpPr/>
                <p:nvPr/>
              </p:nvCxnSpPr>
              <p:spPr>
                <a:xfrm flipV="1">
                  <a:off x="6082460" y="3261234"/>
                  <a:ext cx="677663" cy="50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107 Conector recto de flecha"/>
                <p:cNvCxnSpPr/>
                <p:nvPr/>
              </p:nvCxnSpPr>
              <p:spPr>
                <a:xfrm flipV="1">
                  <a:off x="5930060" y="3105089"/>
                  <a:ext cx="677663" cy="55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143 Cilindro"/>
                <p:cNvSpPr/>
                <p:nvPr/>
              </p:nvSpPr>
              <p:spPr>
                <a:xfrm>
                  <a:off x="6516216" y="1494400"/>
                  <a:ext cx="864096" cy="854480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00" b="1" dirty="0" smtClean="0">
                      <a:solidFill>
                        <a:schemeClr val="tx1"/>
                      </a:solidFill>
                    </a:rPr>
                    <a:t>STORE XXXX</a:t>
                  </a:r>
                  <a:endParaRPr lang="es-MX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142 Cilindro"/>
                <p:cNvSpPr/>
                <p:nvPr/>
              </p:nvSpPr>
              <p:spPr>
                <a:xfrm>
                  <a:off x="6732240" y="1342000"/>
                  <a:ext cx="864096" cy="854480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00" b="1" dirty="0" smtClean="0">
                      <a:solidFill>
                        <a:schemeClr val="tx1"/>
                      </a:solidFill>
                    </a:rPr>
                    <a:t>STORE XXXX</a:t>
                  </a:r>
                  <a:endParaRPr lang="es-MX" sz="10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2" name="121 Conector recto de flecha"/>
                <p:cNvCxnSpPr/>
                <p:nvPr/>
              </p:nvCxnSpPr>
              <p:spPr>
                <a:xfrm>
                  <a:off x="6760123" y="3246362"/>
                  <a:ext cx="208590" cy="0"/>
                </a:xfrm>
                <a:prstGeom prst="straightConnector1">
                  <a:avLst/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60123" y="3023253"/>
                  <a:ext cx="980229" cy="458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20" name="119 Conector recto de flecha"/>
                <p:cNvCxnSpPr/>
                <p:nvPr/>
              </p:nvCxnSpPr>
              <p:spPr>
                <a:xfrm>
                  <a:off x="6607723" y="3093962"/>
                  <a:ext cx="208590" cy="0"/>
                </a:xfrm>
                <a:prstGeom prst="straightConnector1">
                  <a:avLst/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07723" y="2870853"/>
                  <a:ext cx="980229" cy="458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3" name="2 Conector recto de flecha"/>
                <p:cNvCxnSpPr/>
                <p:nvPr/>
              </p:nvCxnSpPr>
              <p:spPr>
                <a:xfrm flipV="1">
                  <a:off x="1383737" y="2428310"/>
                  <a:ext cx="438037" cy="3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52 Grupo"/>
                <p:cNvGrpSpPr/>
                <p:nvPr/>
              </p:nvGrpSpPr>
              <p:grpSpPr>
                <a:xfrm>
                  <a:off x="1798299" y="2241585"/>
                  <a:ext cx="980229" cy="458051"/>
                  <a:chOff x="2051720" y="1333684"/>
                  <a:chExt cx="980229" cy="458051"/>
                </a:xfrm>
              </p:grpSpPr>
              <p:pic>
                <p:nvPicPr>
                  <p:cNvPr id="102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1720" y="1333684"/>
                    <a:ext cx="980229" cy="45805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31" name="30 Conector recto de flecha"/>
                  <p:cNvCxnSpPr/>
                  <p:nvPr/>
                </p:nvCxnSpPr>
                <p:spPr>
                  <a:xfrm>
                    <a:off x="2051720" y="1520409"/>
                    <a:ext cx="208590" cy="0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14 CuadroTexto"/>
                <p:cNvSpPr txBox="1"/>
                <p:nvPr/>
              </p:nvSpPr>
              <p:spPr>
                <a:xfrm>
                  <a:off x="1702833" y="1826087"/>
                  <a:ext cx="1159442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50" dirty="0" smtClean="0"/>
                    <a:t>BW </a:t>
                  </a:r>
                  <a:r>
                    <a:rPr lang="es-ES" sz="1050" dirty="0" err="1" smtClean="0"/>
                    <a:t>Process</a:t>
                  </a:r>
                  <a:r>
                    <a:rPr lang="es-ES" sz="1050" dirty="0" smtClean="0"/>
                    <a:t> </a:t>
                  </a:r>
                </a:p>
                <a:p>
                  <a:pPr algn="ctr"/>
                  <a:r>
                    <a:rPr lang="es-ES" sz="1050" dirty="0" smtClean="0"/>
                    <a:t>Publisher</a:t>
                  </a:r>
                  <a:endParaRPr lang="es-MX" sz="1050" dirty="0"/>
                </a:p>
              </p:txBody>
            </p:sp>
            <p:sp>
              <p:nvSpPr>
                <p:cNvPr id="20" name="19 Rectángulo"/>
                <p:cNvSpPr/>
                <p:nvPr/>
              </p:nvSpPr>
              <p:spPr>
                <a:xfrm>
                  <a:off x="3518833" y="3573016"/>
                  <a:ext cx="983139" cy="576064"/>
                </a:xfrm>
                <a:prstGeom prst="rect">
                  <a:avLst/>
                </a:prstGeom>
                <a:solidFill>
                  <a:srgbClr val="B5E9BE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41" name="40 Conector recto de flecha"/>
                <p:cNvCxnSpPr/>
                <p:nvPr/>
              </p:nvCxnSpPr>
              <p:spPr>
                <a:xfrm flipV="1">
                  <a:off x="3918594" y="3713541"/>
                  <a:ext cx="364133" cy="380"/>
                </a:xfrm>
                <a:prstGeom prst="straightConnector1">
                  <a:avLst/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42 Conector recto de flecha"/>
                <p:cNvCxnSpPr/>
                <p:nvPr/>
              </p:nvCxnSpPr>
              <p:spPr>
                <a:xfrm>
                  <a:off x="3488102" y="3861048"/>
                  <a:ext cx="759801" cy="0"/>
                </a:xfrm>
                <a:prstGeom prst="straightConnector1">
                  <a:avLst/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43 Conector recto de flecha"/>
                <p:cNvCxnSpPr/>
                <p:nvPr/>
              </p:nvCxnSpPr>
              <p:spPr>
                <a:xfrm flipV="1">
                  <a:off x="3918594" y="4004684"/>
                  <a:ext cx="364133" cy="380"/>
                </a:xfrm>
                <a:prstGeom prst="straightConnector1">
                  <a:avLst/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36 Conector recto"/>
                <p:cNvCxnSpPr/>
                <p:nvPr/>
              </p:nvCxnSpPr>
              <p:spPr>
                <a:xfrm>
                  <a:off x="3918594" y="3713541"/>
                  <a:ext cx="0" cy="291523"/>
                </a:xfrm>
                <a:prstGeom prst="line">
                  <a:avLst/>
                </a:prstGeom>
                <a:ln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60 Conector recto de flecha"/>
                <p:cNvCxnSpPr>
                  <a:stCxn id="1027" idx="2"/>
                  <a:endCxn id="90" idx="0"/>
                </p:cNvCxnSpPr>
                <p:nvPr/>
              </p:nvCxnSpPr>
              <p:spPr>
                <a:xfrm>
                  <a:off x="2288414" y="2699636"/>
                  <a:ext cx="1455" cy="3128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61 CuadroTexto"/>
                <p:cNvSpPr txBox="1"/>
                <p:nvPr/>
              </p:nvSpPr>
              <p:spPr>
                <a:xfrm>
                  <a:off x="3469022" y="4149080"/>
                  <a:ext cx="1159442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50" dirty="0" err="1"/>
                    <a:t>Subscription</a:t>
                  </a:r>
                  <a:endParaRPr lang="es-ES" sz="1050" dirty="0"/>
                </a:p>
                <a:p>
                  <a:pPr algn="ctr"/>
                  <a:r>
                    <a:rPr lang="es-ES" sz="1050" dirty="0" err="1" smtClean="0"/>
                    <a:t>Topic</a:t>
                  </a:r>
                  <a:endParaRPr lang="es-MX" sz="1050" dirty="0"/>
                </a:p>
              </p:txBody>
            </p:sp>
            <p:grpSp>
              <p:nvGrpSpPr>
                <p:cNvPr id="79" name="78 Grupo"/>
                <p:cNvGrpSpPr/>
                <p:nvPr/>
              </p:nvGrpSpPr>
              <p:grpSpPr>
                <a:xfrm>
                  <a:off x="5099321" y="3009756"/>
                  <a:ext cx="983139" cy="495191"/>
                  <a:chOff x="4900660" y="1997704"/>
                  <a:chExt cx="983139" cy="495191"/>
                </a:xfrm>
              </p:grpSpPr>
              <p:sp>
                <p:nvSpPr>
                  <p:cNvPr id="80" name="79 Rectángulo"/>
                  <p:cNvSpPr/>
                  <p:nvPr/>
                </p:nvSpPr>
                <p:spPr>
                  <a:xfrm>
                    <a:off x="4900660" y="1997704"/>
                    <a:ext cx="983139" cy="495191"/>
                  </a:xfrm>
                  <a:prstGeom prst="rect">
                    <a:avLst/>
                  </a:prstGeom>
                  <a:solidFill>
                    <a:srgbClr val="B5E9BE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81" name="80 Cilindro"/>
                  <p:cNvSpPr/>
                  <p:nvPr/>
                </p:nvSpPr>
                <p:spPr>
                  <a:xfrm rot="5400000">
                    <a:off x="5337760" y="1958760"/>
                    <a:ext cx="116202" cy="752427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cxnSp>
                <p:nvCxnSpPr>
                  <p:cNvPr id="82" name="81 Conector recto de flecha"/>
                  <p:cNvCxnSpPr/>
                  <p:nvPr/>
                </p:nvCxnSpPr>
                <p:spPr>
                  <a:xfrm>
                    <a:off x="5078484" y="2132856"/>
                    <a:ext cx="655506" cy="0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74 Grupo"/>
                <p:cNvGrpSpPr/>
                <p:nvPr/>
              </p:nvGrpSpPr>
              <p:grpSpPr>
                <a:xfrm>
                  <a:off x="4946921" y="2857356"/>
                  <a:ext cx="983139" cy="495191"/>
                  <a:chOff x="4900660" y="1997704"/>
                  <a:chExt cx="983139" cy="495191"/>
                </a:xfrm>
              </p:grpSpPr>
              <p:sp>
                <p:nvSpPr>
                  <p:cNvPr id="76" name="75 Rectángulo"/>
                  <p:cNvSpPr/>
                  <p:nvPr/>
                </p:nvSpPr>
                <p:spPr>
                  <a:xfrm>
                    <a:off x="4900660" y="1997704"/>
                    <a:ext cx="983139" cy="495191"/>
                  </a:xfrm>
                  <a:prstGeom prst="rect">
                    <a:avLst/>
                  </a:prstGeom>
                  <a:solidFill>
                    <a:srgbClr val="B5E9BE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77" name="76 Cilindro"/>
                  <p:cNvSpPr/>
                  <p:nvPr/>
                </p:nvSpPr>
                <p:spPr>
                  <a:xfrm rot="5400000">
                    <a:off x="5337760" y="1958760"/>
                    <a:ext cx="116202" cy="752427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cxnSp>
                <p:nvCxnSpPr>
                  <p:cNvPr id="78" name="77 Conector recto de flecha"/>
                  <p:cNvCxnSpPr/>
                  <p:nvPr/>
                </p:nvCxnSpPr>
                <p:spPr>
                  <a:xfrm>
                    <a:off x="5078484" y="2132856"/>
                    <a:ext cx="655506" cy="0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70 CuadroTexto"/>
                <p:cNvSpPr txBox="1"/>
                <p:nvPr/>
              </p:nvSpPr>
              <p:spPr>
                <a:xfrm>
                  <a:off x="4926706" y="3517558"/>
                  <a:ext cx="1159442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50" dirty="0" err="1" smtClean="0"/>
                    <a:t>Subscription</a:t>
                  </a:r>
                  <a:endParaRPr lang="es-ES" sz="1050" dirty="0" smtClean="0"/>
                </a:p>
                <a:p>
                  <a:pPr algn="ctr"/>
                  <a:r>
                    <a:rPr lang="es-ES" sz="1050" dirty="0" err="1" smtClean="0"/>
                    <a:t>Queues</a:t>
                  </a:r>
                  <a:endParaRPr lang="es-MX" sz="1050" dirty="0"/>
                </a:p>
              </p:txBody>
            </p:sp>
            <p:grpSp>
              <p:nvGrpSpPr>
                <p:cNvPr id="49" name="48 Grupo"/>
                <p:cNvGrpSpPr/>
                <p:nvPr/>
              </p:nvGrpSpPr>
              <p:grpSpPr>
                <a:xfrm>
                  <a:off x="4794521" y="2704956"/>
                  <a:ext cx="983139" cy="495191"/>
                  <a:chOff x="4900660" y="1997704"/>
                  <a:chExt cx="983139" cy="495191"/>
                </a:xfrm>
              </p:grpSpPr>
              <p:sp>
                <p:nvSpPr>
                  <p:cNvPr id="63" name="62 Rectángulo"/>
                  <p:cNvSpPr/>
                  <p:nvPr/>
                </p:nvSpPr>
                <p:spPr>
                  <a:xfrm>
                    <a:off x="4900660" y="1997704"/>
                    <a:ext cx="983139" cy="495191"/>
                  </a:xfrm>
                  <a:prstGeom prst="rect">
                    <a:avLst/>
                  </a:prstGeom>
                  <a:solidFill>
                    <a:srgbClr val="B5E9BE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48" name="47 Cilindro"/>
                  <p:cNvSpPr/>
                  <p:nvPr/>
                </p:nvSpPr>
                <p:spPr>
                  <a:xfrm rot="5400000">
                    <a:off x="5337760" y="1958760"/>
                    <a:ext cx="116202" cy="752427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cxnSp>
                <p:nvCxnSpPr>
                  <p:cNvPr id="72" name="71 Conector recto de flecha"/>
                  <p:cNvCxnSpPr/>
                  <p:nvPr/>
                </p:nvCxnSpPr>
                <p:spPr>
                  <a:xfrm>
                    <a:off x="5078484" y="2132856"/>
                    <a:ext cx="655506" cy="0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2" name="51 Conector angular"/>
                <p:cNvCxnSpPr/>
                <p:nvPr/>
              </p:nvCxnSpPr>
              <p:spPr>
                <a:xfrm rot="5400000" flipH="1" flipV="1">
                  <a:off x="4455534" y="2966812"/>
                  <a:ext cx="1154346" cy="657627"/>
                </a:xfrm>
                <a:prstGeom prst="bentConnector3">
                  <a:avLst>
                    <a:gd name="adj1" fmla="val 119803"/>
                  </a:avLst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88 Grupo"/>
                <p:cNvGrpSpPr/>
                <p:nvPr/>
              </p:nvGrpSpPr>
              <p:grpSpPr>
                <a:xfrm>
                  <a:off x="1798299" y="3012503"/>
                  <a:ext cx="983139" cy="495191"/>
                  <a:chOff x="4900660" y="1997704"/>
                  <a:chExt cx="983139" cy="495191"/>
                </a:xfrm>
              </p:grpSpPr>
              <p:sp>
                <p:nvSpPr>
                  <p:cNvPr id="90" name="89 Rectángulo"/>
                  <p:cNvSpPr/>
                  <p:nvPr/>
                </p:nvSpPr>
                <p:spPr>
                  <a:xfrm>
                    <a:off x="4900660" y="1997704"/>
                    <a:ext cx="983139" cy="495191"/>
                  </a:xfrm>
                  <a:prstGeom prst="rect">
                    <a:avLst/>
                  </a:prstGeom>
                  <a:solidFill>
                    <a:srgbClr val="B5E9BE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91" name="90 Cilindro"/>
                  <p:cNvSpPr/>
                  <p:nvPr/>
                </p:nvSpPr>
                <p:spPr>
                  <a:xfrm rot="5400000">
                    <a:off x="5337760" y="1958760"/>
                    <a:ext cx="116202" cy="752427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cxnSp>
                <p:nvCxnSpPr>
                  <p:cNvPr id="92" name="91 Conector recto de flecha"/>
                  <p:cNvCxnSpPr/>
                  <p:nvPr/>
                </p:nvCxnSpPr>
                <p:spPr>
                  <a:xfrm>
                    <a:off x="5078484" y="2132856"/>
                    <a:ext cx="655506" cy="0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4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69441" y="2241584"/>
                  <a:ext cx="980229" cy="458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95" name="94 Conector recto de flecha"/>
                <p:cNvCxnSpPr/>
                <p:nvPr/>
              </p:nvCxnSpPr>
              <p:spPr>
                <a:xfrm>
                  <a:off x="3169441" y="2464693"/>
                  <a:ext cx="208590" cy="0"/>
                </a:xfrm>
                <a:prstGeom prst="straightConnector1">
                  <a:avLst/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96 CuadroTexto"/>
                <p:cNvSpPr txBox="1"/>
                <p:nvPr/>
              </p:nvSpPr>
              <p:spPr>
                <a:xfrm>
                  <a:off x="1756374" y="3561049"/>
                  <a:ext cx="1159442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50" dirty="0" err="1" smtClean="0"/>
                    <a:t>Subscription</a:t>
                  </a:r>
                  <a:endParaRPr lang="es-ES" sz="1050" dirty="0" smtClean="0"/>
                </a:p>
                <a:p>
                  <a:pPr algn="ctr"/>
                  <a:r>
                    <a:rPr lang="es-ES" sz="1050" dirty="0" err="1" smtClean="0"/>
                    <a:t>Queue</a:t>
                  </a:r>
                  <a:endParaRPr lang="es-MX" sz="1050" dirty="0"/>
                </a:p>
              </p:txBody>
            </p:sp>
            <p:sp>
              <p:nvSpPr>
                <p:cNvPr id="99" name="98 CuadroTexto"/>
                <p:cNvSpPr txBox="1"/>
                <p:nvPr/>
              </p:nvSpPr>
              <p:spPr>
                <a:xfrm>
                  <a:off x="3071707" y="1671588"/>
                  <a:ext cx="1159442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50" dirty="0" smtClean="0"/>
                    <a:t>BW </a:t>
                  </a:r>
                  <a:r>
                    <a:rPr lang="es-ES" sz="1050" dirty="0" err="1" smtClean="0"/>
                    <a:t>Process</a:t>
                  </a:r>
                  <a:r>
                    <a:rPr lang="es-ES" sz="1050" dirty="0" smtClean="0"/>
                    <a:t> </a:t>
                  </a:r>
                  <a:r>
                    <a:rPr lang="es-ES" sz="1050" dirty="0" err="1" smtClean="0"/>
                    <a:t>Subscriber</a:t>
                  </a:r>
                  <a:r>
                    <a:rPr lang="es-ES" sz="1050" dirty="0" smtClean="0"/>
                    <a:t>/</a:t>
                  </a:r>
                </a:p>
                <a:p>
                  <a:pPr algn="ctr"/>
                  <a:r>
                    <a:rPr lang="es-ES" sz="1050" dirty="0" smtClean="0"/>
                    <a:t>Publisher</a:t>
                  </a:r>
                  <a:endParaRPr lang="es-MX" sz="1050" dirty="0"/>
                </a:p>
              </p:txBody>
            </p:sp>
            <p:cxnSp>
              <p:nvCxnSpPr>
                <p:cNvPr id="101" name="100 Conector recto de flecha"/>
                <p:cNvCxnSpPr>
                  <a:stCxn id="90" idx="3"/>
                  <a:endCxn id="94" idx="1"/>
                </p:cNvCxnSpPr>
                <p:nvPr/>
              </p:nvCxnSpPr>
              <p:spPr>
                <a:xfrm flipV="1">
                  <a:off x="2781438" y="2470610"/>
                  <a:ext cx="388003" cy="78948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105 Conector recto de flecha"/>
                <p:cNvCxnSpPr>
                  <a:stCxn id="94" idx="2"/>
                  <a:endCxn id="20" idx="1"/>
                </p:cNvCxnSpPr>
                <p:nvPr/>
              </p:nvCxnSpPr>
              <p:spPr>
                <a:xfrm rot="5400000">
                  <a:off x="3008489" y="3209980"/>
                  <a:ext cx="1161413" cy="140723"/>
                </a:xfrm>
                <a:prstGeom prst="bentConnector4">
                  <a:avLst>
                    <a:gd name="adj1" fmla="val 37600"/>
                    <a:gd name="adj2" fmla="val 363712"/>
                  </a:avLst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7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55323" y="2718453"/>
                  <a:ext cx="980229" cy="458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8" name="117 Conector recto de flecha"/>
                <p:cNvCxnSpPr/>
                <p:nvPr/>
              </p:nvCxnSpPr>
              <p:spPr>
                <a:xfrm>
                  <a:off x="6455323" y="2941562"/>
                  <a:ext cx="208590" cy="0"/>
                </a:xfrm>
                <a:prstGeom prst="straightConnector1">
                  <a:avLst/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136 Conector recto de flecha"/>
                <p:cNvCxnSpPr>
                  <a:stCxn id="63" idx="3"/>
                  <a:endCxn id="117" idx="1"/>
                </p:cNvCxnSpPr>
                <p:nvPr/>
              </p:nvCxnSpPr>
              <p:spPr>
                <a:xfrm flipV="1">
                  <a:off x="5777660" y="2947479"/>
                  <a:ext cx="677663" cy="50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138 CuadroTexto"/>
                <p:cNvSpPr txBox="1"/>
                <p:nvPr/>
              </p:nvSpPr>
              <p:spPr>
                <a:xfrm>
                  <a:off x="6656009" y="3517558"/>
                  <a:ext cx="1159442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50" dirty="0" smtClean="0"/>
                    <a:t>BW </a:t>
                  </a:r>
                  <a:r>
                    <a:rPr lang="es-ES" sz="1050" dirty="0" err="1" smtClean="0"/>
                    <a:t>Process</a:t>
                  </a:r>
                  <a:r>
                    <a:rPr lang="es-ES" sz="1050" dirty="0" smtClean="0"/>
                    <a:t> </a:t>
                  </a:r>
                </a:p>
                <a:p>
                  <a:pPr algn="ctr"/>
                  <a:r>
                    <a:rPr lang="es-ES" sz="1050" dirty="0" err="1" smtClean="0"/>
                    <a:t>Subscriber</a:t>
                  </a:r>
                  <a:endParaRPr lang="es-MX" sz="1050" dirty="0"/>
                </a:p>
              </p:txBody>
            </p:sp>
            <p:sp>
              <p:nvSpPr>
                <p:cNvPr id="1031" name="1030 Cilindro"/>
                <p:cNvSpPr/>
                <p:nvPr/>
              </p:nvSpPr>
              <p:spPr>
                <a:xfrm>
                  <a:off x="7018292" y="1189600"/>
                  <a:ext cx="864096" cy="854480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00" b="1" dirty="0" smtClean="0">
                      <a:solidFill>
                        <a:schemeClr val="tx1"/>
                      </a:solidFill>
                    </a:rPr>
                    <a:t>DB STORE XXXX</a:t>
                  </a:r>
                  <a:endParaRPr lang="es-MX" sz="10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9" name="148 Conector recto de flecha"/>
                <p:cNvCxnSpPr/>
                <p:nvPr/>
              </p:nvCxnSpPr>
              <p:spPr>
                <a:xfrm flipV="1">
                  <a:off x="7668344" y="2044080"/>
                  <a:ext cx="0" cy="9888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6" name="165 Grupo"/>
                <p:cNvGrpSpPr/>
                <p:nvPr/>
              </p:nvGrpSpPr>
              <p:grpSpPr>
                <a:xfrm>
                  <a:off x="1821774" y="5144967"/>
                  <a:ext cx="980229" cy="458051"/>
                  <a:chOff x="2051720" y="1333684"/>
                  <a:chExt cx="980229" cy="458051"/>
                </a:xfrm>
              </p:grpSpPr>
              <p:pic>
                <p:nvPicPr>
                  <p:cNvPr id="16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1720" y="1333684"/>
                    <a:ext cx="980229" cy="45805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168" name="167 Conector recto de flecha"/>
                  <p:cNvCxnSpPr/>
                  <p:nvPr/>
                </p:nvCxnSpPr>
                <p:spPr>
                  <a:xfrm>
                    <a:off x="2051720" y="1556034"/>
                    <a:ext cx="208590" cy="0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9" name="168 Conector recto de flecha"/>
                <p:cNvCxnSpPr>
                  <a:endCxn id="167" idx="1"/>
                </p:cNvCxnSpPr>
                <p:nvPr/>
              </p:nvCxnSpPr>
              <p:spPr>
                <a:xfrm rot="16200000" flipH="1">
                  <a:off x="139805" y="3692023"/>
                  <a:ext cx="2477761" cy="886178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171 CuadroTexto"/>
                <p:cNvSpPr txBox="1"/>
                <p:nvPr/>
              </p:nvSpPr>
              <p:spPr>
                <a:xfrm>
                  <a:off x="1759113" y="4693822"/>
                  <a:ext cx="1159442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50" dirty="0" smtClean="0"/>
                    <a:t>BW </a:t>
                  </a:r>
                  <a:r>
                    <a:rPr lang="es-ES" sz="1050" dirty="0" err="1" smtClean="0"/>
                    <a:t>Process</a:t>
                  </a:r>
                  <a:r>
                    <a:rPr lang="es-ES" sz="1050" dirty="0" smtClean="0"/>
                    <a:t> </a:t>
                  </a:r>
                </a:p>
                <a:p>
                  <a:pPr algn="ctr"/>
                  <a:r>
                    <a:rPr lang="es-ES" sz="1050" dirty="0" smtClean="0"/>
                    <a:t>Publisher</a:t>
                  </a:r>
                  <a:endParaRPr lang="es-MX" sz="1050" dirty="0"/>
                </a:p>
              </p:txBody>
            </p:sp>
            <p:cxnSp>
              <p:nvCxnSpPr>
                <p:cNvPr id="173" name="105 Conector recto de flecha"/>
                <p:cNvCxnSpPr>
                  <a:stCxn id="167" idx="3"/>
                  <a:endCxn id="20" idx="1"/>
                </p:cNvCxnSpPr>
                <p:nvPr/>
              </p:nvCxnSpPr>
              <p:spPr>
                <a:xfrm flipV="1">
                  <a:off x="2802003" y="3861048"/>
                  <a:ext cx="716830" cy="1512945"/>
                </a:xfrm>
                <a:prstGeom prst="bentConnector3">
                  <a:avLst>
                    <a:gd name="adj1" fmla="val 46687"/>
                  </a:avLst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13 Grupo"/>
                <p:cNvGrpSpPr/>
                <p:nvPr/>
              </p:nvGrpSpPr>
              <p:grpSpPr>
                <a:xfrm>
                  <a:off x="4913720" y="4260437"/>
                  <a:ext cx="983139" cy="495191"/>
                  <a:chOff x="4942961" y="4050956"/>
                  <a:chExt cx="983139" cy="495191"/>
                </a:xfrm>
              </p:grpSpPr>
              <p:sp>
                <p:nvSpPr>
                  <p:cNvPr id="74" name="73 Rectángulo"/>
                  <p:cNvSpPr/>
                  <p:nvPr/>
                </p:nvSpPr>
                <p:spPr>
                  <a:xfrm>
                    <a:off x="4942961" y="4050956"/>
                    <a:ext cx="983139" cy="495191"/>
                  </a:xfrm>
                  <a:prstGeom prst="rect">
                    <a:avLst/>
                  </a:prstGeom>
                  <a:solidFill>
                    <a:srgbClr val="B5E9BE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83" name="82 Cilindro"/>
                  <p:cNvSpPr/>
                  <p:nvPr/>
                </p:nvSpPr>
                <p:spPr>
                  <a:xfrm rot="5400000">
                    <a:off x="5380061" y="4012012"/>
                    <a:ext cx="116202" cy="752427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cxnSp>
                <p:nvCxnSpPr>
                  <p:cNvPr id="84" name="83 Conector recto de flecha"/>
                  <p:cNvCxnSpPr/>
                  <p:nvPr/>
                </p:nvCxnSpPr>
                <p:spPr>
                  <a:xfrm>
                    <a:off x="5120785" y="4186108"/>
                    <a:ext cx="655506" cy="0"/>
                  </a:xfrm>
                  <a:prstGeom prst="straightConnector1">
                    <a:avLst/>
                  </a:prstGeom>
                  <a:ln>
                    <a:solidFill>
                      <a:schemeClr val="bg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87 Conector angular"/>
                <p:cNvCxnSpPr>
                  <a:stCxn id="20" idx="3"/>
                  <a:endCxn id="74" idx="2"/>
                </p:cNvCxnSpPr>
                <p:nvPr/>
              </p:nvCxnSpPr>
              <p:spPr>
                <a:xfrm>
                  <a:off x="4501972" y="3861048"/>
                  <a:ext cx="903318" cy="894580"/>
                </a:xfrm>
                <a:prstGeom prst="bentConnector4">
                  <a:avLst>
                    <a:gd name="adj1" fmla="val 22790"/>
                    <a:gd name="adj2" fmla="val 125554"/>
                  </a:avLst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115 Conector recto de flecha"/>
                <p:cNvCxnSpPr/>
                <p:nvPr/>
              </p:nvCxnSpPr>
              <p:spPr>
                <a:xfrm flipH="1" flipV="1">
                  <a:off x="7450340" y="2196480"/>
                  <a:ext cx="1980" cy="72846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122 Conector recto de flecha"/>
                <p:cNvCxnSpPr/>
                <p:nvPr/>
              </p:nvCxnSpPr>
              <p:spPr>
                <a:xfrm flipH="1" flipV="1">
                  <a:off x="7234316" y="2348880"/>
                  <a:ext cx="1980" cy="3560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5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16107" y="4288933"/>
                  <a:ext cx="980229" cy="458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26" name="125 Conector recto de flecha"/>
                <p:cNvCxnSpPr/>
                <p:nvPr/>
              </p:nvCxnSpPr>
              <p:spPr>
                <a:xfrm>
                  <a:off x="6588224" y="4497245"/>
                  <a:ext cx="208590" cy="0"/>
                </a:xfrm>
                <a:prstGeom prst="straightConnector1">
                  <a:avLst/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126 Conector recto de flecha"/>
                <p:cNvCxnSpPr>
                  <a:stCxn id="74" idx="3"/>
                </p:cNvCxnSpPr>
                <p:nvPr/>
              </p:nvCxnSpPr>
              <p:spPr>
                <a:xfrm flipV="1">
                  <a:off x="5896859" y="4504048"/>
                  <a:ext cx="710864" cy="39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129 Cilindro"/>
                <p:cNvSpPr/>
                <p:nvPr/>
              </p:nvSpPr>
              <p:spPr>
                <a:xfrm>
                  <a:off x="7018292" y="5175778"/>
                  <a:ext cx="943641" cy="854480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000" b="1" dirty="0" smtClean="0">
                      <a:solidFill>
                        <a:schemeClr val="tx2">
                          <a:lumMod val="75000"/>
                        </a:schemeClr>
                      </a:solidFill>
                    </a:rPr>
                    <a:t>BODEGA SRD201008</a:t>
                  </a:r>
                  <a:endParaRPr lang="es-MX" sz="10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1" name="130 Conector recto de flecha"/>
                <p:cNvCxnSpPr>
                  <a:endCxn id="130" idx="1"/>
                </p:cNvCxnSpPr>
                <p:nvPr/>
              </p:nvCxnSpPr>
              <p:spPr>
                <a:xfrm>
                  <a:off x="7490113" y="4755628"/>
                  <a:ext cx="0" cy="4201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84 Rectángulo"/>
                <p:cNvSpPr/>
                <p:nvPr/>
              </p:nvSpPr>
              <p:spPr>
                <a:xfrm>
                  <a:off x="1602756" y="4211291"/>
                  <a:ext cx="6497635" cy="192897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0000"/>
                      <a:lumOff val="8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4" name="133 Rectángulo"/>
                <p:cNvSpPr/>
                <p:nvPr/>
              </p:nvSpPr>
              <p:spPr>
                <a:xfrm>
                  <a:off x="1602756" y="1124744"/>
                  <a:ext cx="6497635" cy="242107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0000"/>
                      <a:lumOff val="8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100" name="99 CuadroTexto"/>
              <p:cNvSpPr txBox="1"/>
              <p:nvPr/>
            </p:nvSpPr>
            <p:spPr>
              <a:xfrm>
                <a:off x="3893756" y="5805264"/>
                <a:ext cx="1032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WereHouse</a:t>
                </a:r>
                <a:endParaRPr lang="es-ES" sz="11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2" name="141 CuadroTexto"/>
              <p:cNvSpPr txBox="1"/>
              <p:nvPr/>
            </p:nvSpPr>
            <p:spPr>
              <a:xfrm>
                <a:off x="3705784" y="1211195"/>
                <a:ext cx="16583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Export</a:t>
                </a:r>
                <a:r>
                  <a:rPr lang="es-ES" sz="105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tarimas tienda</a:t>
                </a:r>
              </a:p>
            </p:txBody>
          </p:sp>
        </p:grpSp>
        <p:sp>
          <p:nvSpPr>
            <p:cNvPr id="86" name="85 Cilindro"/>
            <p:cNvSpPr/>
            <p:nvPr/>
          </p:nvSpPr>
          <p:spPr>
            <a:xfrm>
              <a:off x="323528" y="2033836"/>
              <a:ext cx="1060209" cy="85448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SRD201001</a:t>
              </a:r>
              <a:endParaRPr lang="es-MX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1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1070156" y="1753070"/>
            <a:ext cx="6248186" cy="3883237"/>
            <a:chOff x="1070156" y="1753070"/>
            <a:chExt cx="6248186" cy="3883237"/>
          </a:xfrm>
        </p:grpSpPr>
        <p:grpSp>
          <p:nvGrpSpPr>
            <p:cNvPr id="64" name="63 Grupo"/>
            <p:cNvGrpSpPr/>
            <p:nvPr/>
          </p:nvGrpSpPr>
          <p:grpSpPr>
            <a:xfrm>
              <a:off x="1070156" y="1753070"/>
              <a:ext cx="6248186" cy="3883237"/>
              <a:chOff x="844094" y="1625863"/>
              <a:chExt cx="6248186" cy="3883237"/>
            </a:xfrm>
          </p:grpSpPr>
          <p:sp>
            <p:nvSpPr>
              <p:cNvPr id="65" name="Rectangle 82"/>
              <p:cNvSpPr/>
              <p:nvPr/>
            </p:nvSpPr>
            <p:spPr>
              <a:xfrm>
                <a:off x="3326617" y="2978462"/>
                <a:ext cx="1811409" cy="53935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s-MX" sz="900" dirty="0" smtClean="0">
                  <a:latin typeface="+mj-lt"/>
                </a:endParaRPr>
              </a:p>
            </p:txBody>
          </p:sp>
          <p:sp>
            <p:nvSpPr>
              <p:cNvPr id="66" name="Flowchart: Magnetic Disk 8"/>
              <p:cNvSpPr/>
              <p:nvPr/>
            </p:nvSpPr>
            <p:spPr>
              <a:xfrm>
                <a:off x="1272588" y="1710814"/>
                <a:ext cx="880475" cy="844546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 dirty="0" smtClean="0">
                  <a:latin typeface="+mj-lt"/>
                </a:endParaRPr>
              </a:p>
              <a:p>
                <a:pPr algn="ctr"/>
                <a:r>
                  <a:rPr lang="es-MX" sz="1000" dirty="0" smtClean="0">
                    <a:latin typeface="+mj-lt"/>
                  </a:rPr>
                  <a:t>EXE</a:t>
                </a:r>
              </a:p>
              <a:p>
                <a:pPr algn="ctr"/>
                <a:r>
                  <a:rPr lang="es-MX" sz="1000" dirty="0" err="1" smtClean="0">
                    <a:latin typeface="+mj-lt"/>
                  </a:rPr>
                  <a:t>Perec</a:t>
                </a:r>
                <a:endParaRPr lang="es-MX" sz="1000" dirty="0" smtClean="0">
                  <a:latin typeface="+mj-lt"/>
                </a:endParaRPr>
              </a:p>
              <a:p>
                <a:pPr algn="ctr"/>
                <a:endParaRPr lang="es-MX" sz="1000" dirty="0">
                  <a:latin typeface="+mj-lt"/>
                </a:endParaRPr>
              </a:p>
            </p:txBody>
          </p:sp>
          <p:sp>
            <p:nvSpPr>
              <p:cNvPr id="67" name="Flowchart: Magnetic Disk 9"/>
              <p:cNvSpPr/>
              <p:nvPr/>
            </p:nvSpPr>
            <p:spPr>
              <a:xfrm>
                <a:off x="2009827" y="1763272"/>
                <a:ext cx="660823" cy="648072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000" dirty="0" smtClean="0">
                    <a:latin typeface="+mj-lt"/>
                  </a:rPr>
                  <a:t>EXE</a:t>
                </a:r>
              </a:p>
              <a:p>
                <a:pPr algn="ctr"/>
                <a:r>
                  <a:rPr lang="es-MX" sz="1000" dirty="0" smtClean="0">
                    <a:latin typeface="+mj-lt"/>
                  </a:rPr>
                  <a:t>Secos</a:t>
                </a:r>
                <a:endParaRPr lang="es-MX" sz="1000" dirty="0">
                  <a:latin typeface="+mj-lt"/>
                </a:endParaRPr>
              </a:p>
            </p:txBody>
          </p:sp>
          <p:sp>
            <p:nvSpPr>
              <p:cNvPr id="68" name="Flowchart: Magnetic Disk 10"/>
              <p:cNvSpPr/>
              <p:nvPr/>
            </p:nvSpPr>
            <p:spPr>
              <a:xfrm>
                <a:off x="3679964" y="1625863"/>
                <a:ext cx="864096" cy="739826"/>
              </a:xfrm>
              <a:prstGeom prst="flowChartMagneticDisk">
                <a:avLst/>
              </a:prstGeom>
              <a:solidFill>
                <a:srgbClr val="FFC000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 dirty="0">
                  <a:latin typeface="+mj-lt"/>
                </a:endParaRPr>
              </a:p>
            </p:txBody>
          </p:sp>
          <p:sp>
            <p:nvSpPr>
              <p:cNvPr id="69" name="Down Arrow 12"/>
              <p:cNvSpPr/>
              <p:nvPr/>
            </p:nvSpPr>
            <p:spPr>
              <a:xfrm>
                <a:off x="1910043" y="2725729"/>
                <a:ext cx="229522" cy="33427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>
                  <a:latin typeface="+mj-lt"/>
                </a:endParaRPr>
              </a:p>
            </p:txBody>
          </p:sp>
          <p:sp>
            <p:nvSpPr>
              <p:cNvPr id="70" name="TextBox 13"/>
              <p:cNvSpPr txBox="1"/>
              <p:nvPr/>
            </p:nvSpPr>
            <p:spPr>
              <a:xfrm>
                <a:off x="3677064" y="2085713"/>
                <a:ext cx="10343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 smtClean="0">
                    <a:latin typeface="+mj-lt"/>
                  </a:rPr>
                  <a:t>SRD201001</a:t>
                </a:r>
                <a:endParaRPr lang="es-MX" sz="800" b="1" dirty="0">
                  <a:latin typeface="+mj-lt"/>
                </a:endParaRPr>
              </a:p>
            </p:txBody>
          </p:sp>
          <p:sp>
            <p:nvSpPr>
              <p:cNvPr id="73" name="Flowchart: Magnetic Disk 14"/>
              <p:cNvSpPr/>
              <p:nvPr/>
            </p:nvSpPr>
            <p:spPr>
              <a:xfrm>
                <a:off x="3841882" y="4464753"/>
                <a:ext cx="864096" cy="936104"/>
              </a:xfrm>
              <a:prstGeom prst="flowChartMagneticDisk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4" name="Flowchart: Magnetic Disk 15"/>
              <p:cNvSpPr/>
              <p:nvPr/>
            </p:nvSpPr>
            <p:spPr>
              <a:xfrm>
                <a:off x="4474918" y="4237897"/>
                <a:ext cx="864096" cy="936104"/>
              </a:xfrm>
              <a:prstGeom prst="flowChartMagneticDisk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3" name="TextBox 16"/>
              <p:cNvSpPr txBox="1"/>
              <p:nvPr/>
            </p:nvSpPr>
            <p:spPr>
              <a:xfrm>
                <a:off x="3552747" y="4352680"/>
                <a:ext cx="2017327" cy="861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MX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s-MX" sz="1000" b="1" dirty="0" smtClean="0">
                  <a:solidFill>
                    <a:schemeClr val="tx1"/>
                  </a:solidFill>
                  <a:latin typeface="+mj-lt"/>
                </a:endParaRPr>
              </a:p>
              <a:p>
                <a:endParaRPr lang="es-MX" sz="1000" b="1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s-MX" sz="1000" b="1" dirty="0" smtClean="0">
                    <a:solidFill>
                      <a:schemeClr val="tx1"/>
                    </a:solidFill>
                    <a:latin typeface="+mj-lt"/>
                  </a:rPr>
                  <a:t>Tiendas</a:t>
                </a:r>
                <a:endParaRPr lang="es-MX" sz="1000" b="1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s-MX" sz="1000" b="1" dirty="0">
                    <a:solidFill>
                      <a:schemeClr val="tx1"/>
                    </a:solidFill>
                    <a:latin typeface="+mj-lt"/>
                  </a:rPr>
                  <a:t>SRDXXXX01  </a:t>
                </a:r>
                <a:r>
                  <a:rPr lang="es-MX" sz="1000" b="1" dirty="0" smtClean="0">
                    <a:solidFill>
                      <a:schemeClr val="tx1"/>
                    </a:solidFill>
                    <a:latin typeface="+mj-lt"/>
                  </a:rPr>
                  <a:t>DB_XXXX</a:t>
                </a:r>
              </a:p>
            </p:txBody>
          </p:sp>
          <p:sp>
            <p:nvSpPr>
              <p:cNvPr id="84" name="Down Arrow 21"/>
              <p:cNvSpPr/>
              <p:nvPr/>
            </p:nvSpPr>
            <p:spPr>
              <a:xfrm rot="16200000" flipH="1">
                <a:off x="5107804" y="1615218"/>
                <a:ext cx="211171" cy="83827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>
                  <a:latin typeface="+mj-lt"/>
                </a:endParaRPr>
              </a:p>
            </p:txBody>
          </p:sp>
          <p:sp>
            <p:nvSpPr>
              <p:cNvPr id="85" name="Oval 26"/>
              <p:cNvSpPr/>
              <p:nvPr/>
            </p:nvSpPr>
            <p:spPr>
              <a:xfrm>
                <a:off x="844094" y="1763272"/>
                <a:ext cx="385501" cy="216487"/>
              </a:xfrm>
              <a:prstGeom prst="ellipse">
                <a:avLst/>
              </a:prstGeom>
              <a:solidFill>
                <a:srgbClr val="FFFF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000" b="1" dirty="0" smtClean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es-MX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86" name="Straight Arrow Connector 56"/>
              <p:cNvCxnSpPr/>
              <p:nvPr/>
            </p:nvCxnSpPr>
            <p:spPr>
              <a:xfrm flipH="1">
                <a:off x="5542334" y="3738035"/>
                <a:ext cx="603804" cy="571870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58"/>
              <p:cNvSpPr txBox="1"/>
              <p:nvPr/>
            </p:nvSpPr>
            <p:spPr>
              <a:xfrm>
                <a:off x="3273613" y="3050470"/>
                <a:ext cx="1791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b="1" i="1" dirty="0">
                    <a:latin typeface="+mj-lt"/>
                  </a:rPr>
                  <a:t>TIBCO </a:t>
                </a:r>
                <a:r>
                  <a:rPr lang="es-MX" sz="1000" b="1" i="1" dirty="0" err="1" smtClean="0">
                    <a:latin typeface="+mj-lt"/>
                  </a:rPr>
                  <a:t>EXEShippingresPallet</a:t>
                </a:r>
                <a:endParaRPr lang="es-MX" sz="1000" b="1" i="1" dirty="0" smtClean="0">
                  <a:latin typeface="+mj-lt"/>
                </a:endParaRPr>
              </a:p>
            </p:txBody>
          </p:sp>
          <p:sp>
            <p:nvSpPr>
              <p:cNvPr id="88" name="Flowchart: Magnetic Disk 11"/>
              <p:cNvSpPr/>
              <p:nvPr/>
            </p:nvSpPr>
            <p:spPr>
              <a:xfrm>
                <a:off x="5771135" y="1645609"/>
                <a:ext cx="834022" cy="667090"/>
              </a:xfrm>
              <a:prstGeom prst="flowChartMagneticDisk">
                <a:avLst/>
              </a:prstGeom>
              <a:solidFill>
                <a:srgbClr val="99FFCC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000" b="1" dirty="0">
                    <a:solidFill>
                      <a:schemeClr val="tx1"/>
                    </a:solidFill>
                    <a:latin typeface="+mj-lt"/>
                  </a:rPr>
                  <a:t>PMM</a:t>
                </a:r>
              </a:p>
              <a:p>
                <a:pPr algn="ctr"/>
                <a:endParaRPr lang="es-MX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3" name="Rectangle 82"/>
              <p:cNvSpPr/>
              <p:nvPr/>
            </p:nvSpPr>
            <p:spPr>
              <a:xfrm>
                <a:off x="5399713" y="2941753"/>
                <a:ext cx="1576866" cy="617010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s-MX" sz="900" dirty="0" smtClean="0">
                  <a:latin typeface="+mj-lt"/>
                </a:endParaRPr>
              </a:p>
            </p:txBody>
          </p:sp>
          <p:sp>
            <p:nvSpPr>
              <p:cNvPr id="96" name="TextBox 58"/>
              <p:cNvSpPr txBox="1"/>
              <p:nvPr/>
            </p:nvSpPr>
            <p:spPr>
              <a:xfrm>
                <a:off x="5436096" y="3008821"/>
                <a:ext cx="1656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b="1" i="1" dirty="0" smtClean="0">
                    <a:latin typeface="+mj-lt"/>
                  </a:rPr>
                  <a:t>TIBCO </a:t>
                </a:r>
                <a:endParaRPr lang="es-MX" sz="1000" b="1" i="1" dirty="0">
                  <a:latin typeface="+mj-lt"/>
                </a:endParaRPr>
              </a:p>
              <a:p>
                <a:r>
                  <a:rPr lang="es-MX" sz="1000" b="1" i="1" dirty="0">
                    <a:latin typeface="+mj-lt"/>
                  </a:rPr>
                  <a:t>PMMDASUR_DSURT</a:t>
                </a:r>
                <a:endParaRPr lang="es-MX" sz="1000" b="1" i="1" dirty="0" smtClean="0">
                  <a:latin typeface="+mj-lt"/>
                </a:endParaRPr>
              </a:p>
            </p:txBody>
          </p:sp>
          <p:sp>
            <p:nvSpPr>
              <p:cNvPr id="100" name="Oval 26"/>
              <p:cNvSpPr/>
              <p:nvPr/>
            </p:nvSpPr>
            <p:spPr>
              <a:xfrm>
                <a:off x="844094" y="2870218"/>
                <a:ext cx="385501" cy="216487"/>
              </a:xfrm>
              <a:prstGeom prst="ellipse">
                <a:avLst/>
              </a:prstGeom>
              <a:solidFill>
                <a:srgbClr val="FFFF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>
                    <a:solidFill>
                      <a:schemeClr val="tx1"/>
                    </a:solidFill>
                    <a:latin typeface="+mj-lt"/>
                  </a:rPr>
                  <a:t>2</a:t>
                </a:r>
                <a:endParaRPr lang="es-MX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2" name="Oval 26"/>
              <p:cNvSpPr/>
              <p:nvPr/>
            </p:nvSpPr>
            <p:spPr>
              <a:xfrm>
                <a:off x="3231522" y="3634355"/>
                <a:ext cx="385501" cy="216487"/>
              </a:xfrm>
              <a:prstGeom prst="ellipse">
                <a:avLst/>
              </a:prstGeom>
              <a:solidFill>
                <a:srgbClr val="FFFF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 smtClean="0">
                    <a:solidFill>
                      <a:schemeClr val="tx1"/>
                    </a:solidFill>
                    <a:latin typeface="+mj-lt"/>
                  </a:rPr>
                  <a:t>3</a:t>
                </a:r>
                <a:endParaRPr lang="es-MX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3" name="Oval 26"/>
              <p:cNvSpPr/>
              <p:nvPr/>
            </p:nvSpPr>
            <p:spPr>
              <a:xfrm>
                <a:off x="4779102" y="5292613"/>
                <a:ext cx="385501" cy="216487"/>
              </a:xfrm>
              <a:prstGeom prst="ellipse">
                <a:avLst/>
              </a:prstGeom>
              <a:solidFill>
                <a:srgbClr val="FFFF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>
                    <a:solidFill>
                      <a:schemeClr val="tx1"/>
                    </a:solidFill>
                    <a:latin typeface="+mj-lt"/>
                  </a:rPr>
                  <a:t>6</a:t>
                </a:r>
                <a:endParaRPr lang="es-MX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4" name="Oval 26"/>
              <p:cNvSpPr/>
              <p:nvPr/>
            </p:nvSpPr>
            <p:spPr>
              <a:xfrm>
                <a:off x="5014212" y="1671829"/>
                <a:ext cx="385501" cy="216487"/>
              </a:xfrm>
              <a:prstGeom prst="ellipse">
                <a:avLst/>
              </a:prstGeom>
              <a:solidFill>
                <a:srgbClr val="FFFF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>
                    <a:solidFill>
                      <a:schemeClr val="tx1"/>
                    </a:solidFill>
                    <a:latin typeface="+mj-lt"/>
                  </a:rPr>
                  <a:t>4</a:t>
                </a:r>
                <a:endParaRPr lang="es-MX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5" name="TextBox 19"/>
              <p:cNvSpPr txBox="1"/>
              <p:nvPr/>
            </p:nvSpPr>
            <p:spPr>
              <a:xfrm>
                <a:off x="4671199" y="2106451"/>
                <a:ext cx="10940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dirty="0" err="1" smtClean="0">
                    <a:latin typeface="+mj-lt"/>
                  </a:rPr>
                  <a:t>Import</a:t>
                </a:r>
                <a:r>
                  <a:rPr lang="es-MX" sz="1000" dirty="0" smtClean="0">
                    <a:latin typeface="+mj-lt"/>
                  </a:rPr>
                  <a:t> Transfer</a:t>
                </a:r>
                <a:r>
                  <a:rPr lang="es-MX" sz="1000" dirty="0">
                    <a:latin typeface="+mj-lt"/>
                  </a:rPr>
                  <a:t>  </a:t>
                </a:r>
              </a:p>
            </p:txBody>
          </p:sp>
          <p:sp>
            <p:nvSpPr>
              <p:cNvPr id="107" name="Down Arrow 12"/>
              <p:cNvSpPr/>
              <p:nvPr/>
            </p:nvSpPr>
            <p:spPr>
              <a:xfrm>
                <a:off x="6111838" y="2463467"/>
                <a:ext cx="229522" cy="33427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>
                  <a:latin typeface="+mj-lt"/>
                </a:endParaRPr>
              </a:p>
            </p:txBody>
          </p:sp>
        </p:grpSp>
        <p:cxnSp>
          <p:nvCxnSpPr>
            <p:cNvPr id="108" name="Straight Arrow Connector 56"/>
            <p:cNvCxnSpPr/>
            <p:nvPr/>
          </p:nvCxnSpPr>
          <p:spPr>
            <a:xfrm>
              <a:off x="4427984" y="3808402"/>
              <a:ext cx="0" cy="41268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Down Arrow 12"/>
            <p:cNvSpPr/>
            <p:nvPr/>
          </p:nvSpPr>
          <p:spPr>
            <a:xfrm>
              <a:off x="4270470" y="2590674"/>
              <a:ext cx="229522" cy="33427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>
                <a:latin typeface="+mj-lt"/>
              </a:endParaRPr>
            </a:p>
          </p:txBody>
        </p:sp>
        <p:sp>
          <p:nvSpPr>
            <p:cNvPr id="110" name="Rectangle 82"/>
            <p:cNvSpPr/>
            <p:nvPr/>
          </p:nvSpPr>
          <p:spPr>
            <a:xfrm>
              <a:off x="1312636" y="3321693"/>
              <a:ext cx="1811409" cy="539355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s-MX" sz="900" dirty="0" smtClean="0">
                <a:latin typeface="+mj-lt"/>
              </a:endParaRPr>
            </a:p>
          </p:txBody>
        </p:sp>
        <p:sp>
          <p:nvSpPr>
            <p:cNvPr id="111" name="TextBox 58"/>
            <p:cNvSpPr txBox="1"/>
            <p:nvPr/>
          </p:nvSpPr>
          <p:spPr>
            <a:xfrm>
              <a:off x="1259632" y="3393701"/>
              <a:ext cx="1791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b="1" i="1" dirty="0">
                  <a:latin typeface="+mj-lt"/>
                </a:rPr>
                <a:t>TIBCO </a:t>
              </a:r>
              <a:r>
                <a:rPr lang="es-MX" sz="1000" b="1" i="1" dirty="0" smtClean="0">
                  <a:latin typeface="+mj-lt"/>
                </a:rPr>
                <a:t> </a:t>
              </a:r>
            </a:p>
            <a:p>
              <a:pPr algn="ctr"/>
              <a:r>
                <a:rPr lang="es-MX" sz="1000" b="1" dirty="0" err="1" smtClean="0">
                  <a:solidFill>
                    <a:schemeClr val="tx2">
                      <a:lumMod val="75000"/>
                    </a:schemeClr>
                  </a:solidFill>
                </a:rPr>
                <a:t>SDITRFDTi_EXE</a:t>
              </a:r>
              <a:endParaRPr lang="es-MX" sz="1000" b="1" i="1" dirty="0" smtClean="0">
                <a:latin typeface="+mj-lt"/>
              </a:endParaRPr>
            </a:p>
          </p:txBody>
        </p:sp>
        <p:cxnSp>
          <p:nvCxnSpPr>
            <p:cNvPr id="112" name="Straight Arrow Connector 56"/>
            <p:cNvCxnSpPr/>
            <p:nvPr/>
          </p:nvCxnSpPr>
          <p:spPr>
            <a:xfrm flipV="1">
              <a:off x="2944437" y="2479879"/>
              <a:ext cx="640345" cy="65144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26"/>
            <p:cNvSpPr/>
            <p:nvPr/>
          </p:nvSpPr>
          <p:spPr>
            <a:xfrm>
              <a:off x="6817140" y="3798258"/>
              <a:ext cx="385501" cy="216487"/>
            </a:xfrm>
            <a:prstGeom prst="ellipse">
              <a:avLst/>
            </a:prstGeom>
            <a:solidFill>
              <a:srgbClr val="FFFF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+mj-lt"/>
                </a:rPr>
                <a:t>5</a:t>
              </a:r>
              <a:endParaRPr lang="es-MX" sz="1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3" name="2 Grupo"/>
          <p:cNvGrpSpPr/>
          <p:nvPr/>
        </p:nvGrpSpPr>
        <p:grpSpPr>
          <a:xfrm>
            <a:off x="323528" y="1124744"/>
            <a:ext cx="7776863" cy="5015521"/>
            <a:chOff x="323528" y="1124744"/>
            <a:chExt cx="7776863" cy="5015521"/>
          </a:xfrm>
        </p:grpSpPr>
        <p:sp>
          <p:nvSpPr>
            <p:cNvPr id="85" name="84 Cilindro"/>
            <p:cNvSpPr/>
            <p:nvPr/>
          </p:nvSpPr>
          <p:spPr>
            <a:xfrm>
              <a:off x="6230164" y="1573560"/>
              <a:ext cx="864096" cy="85448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STORE XXXX</a:t>
              </a:r>
              <a:endParaRPr lang="es-MX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85 Cilindro"/>
            <p:cNvSpPr/>
            <p:nvPr/>
          </p:nvSpPr>
          <p:spPr>
            <a:xfrm>
              <a:off x="6446188" y="1421160"/>
              <a:ext cx="864096" cy="85448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STORE XXXX</a:t>
              </a:r>
              <a:endParaRPr lang="es-MX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88 Conector recto de flecha"/>
            <p:cNvCxnSpPr/>
            <p:nvPr/>
          </p:nvCxnSpPr>
          <p:spPr>
            <a:xfrm>
              <a:off x="6607723" y="3093962"/>
              <a:ext cx="208590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 de flecha"/>
            <p:cNvCxnSpPr/>
            <p:nvPr/>
          </p:nvCxnSpPr>
          <p:spPr>
            <a:xfrm flipV="1">
              <a:off x="1383737" y="2428310"/>
              <a:ext cx="438037" cy="3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91 Grupo"/>
            <p:cNvGrpSpPr/>
            <p:nvPr/>
          </p:nvGrpSpPr>
          <p:grpSpPr>
            <a:xfrm>
              <a:off x="1798299" y="2241585"/>
              <a:ext cx="980229" cy="458051"/>
              <a:chOff x="2051720" y="1333684"/>
              <a:chExt cx="980229" cy="458051"/>
            </a:xfrm>
          </p:grpSpPr>
          <p:pic>
            <p:nvPicPr>
              <p:cNvPr id="152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333684"/>
                <a:ext cx="980229" cy="458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53" name="152 Conector recto de flecha"/>
              <p:cNvCxnSpPr/>
              <p:nvPr/>
            </p:nvCxnSpPr>
            <p:spPr>
              <a:xfrm>
                <a:off x="2051720" y="1520409"/>
                <a:ext cx="208590" cy="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92 CuadroTexto"/>
            <p:cNvSpPr txBox="1"/>
            <p:nvPr/>
          </p:nvSpPr>
          <p:spPr>
            <a:xfrm>
              <a:off x="1702833" y="1826087"/>
              <a:ext cx="11594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/>
                <a:t>BW </a:t>
              </a:r>
              <a:r>
                <a:rPr lang="es-ES" sz="1050" dirty="0" err="1" smtClean="0"/>
                <a:t>Process</a:t>
              </a:r>
              <a:r>
                <a:rPr lang="es-ES" sz="1050" dirty="0" smtClean="0"/>
                <a:t> </a:t>
              </a:r>
            </a:p>
            <a:p>
              <a:pPr algn="ctr"/>
              <a:r>
                <a:rPr lang="es-ES" sz="1050" dirty="0" smtClean="0"/>
                <a:t>Publisher</a:t>
              </a:r>
              <a:endParaRPr lang="es-MX" sz="1050" dirty="0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3518833" y="3573016"/>
              <a:ext cx="983139" cy="576064"/>
            </a:xfrm>
            <a:prstGeom prst="rect">
              <a:avLst/>
            </a:prstGeom>
            <a:solidFill>
              <a:srgbClr val="B5E9B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5" name="94 Conector recto de flecha"/>
            <p:cNvCxnSpPr/>
            <p:nvPr/>
          </p:nvCxnSpPr>
          <p:spPr>
            <a:xfrm flipV="1">
              <a:off x="3918594" y="3713541"/>
              <a:ext cx="364133" cy="380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>
              <a:off x="3488102" y="3861048"/>
              <a:ext cx="759801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 de flecha"/>
            <p:cNvCxnSpPr/>
            <p:nvPr/>
          </p:nvCxnSpPr>
          <p:spPr>
            <a:xfrm flipV="1">
              <a:off x="3918594" y="4004684"/>
              <a:ext cx="364133" cy="380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/>
            <p:nvPr/>
          </p:nvCxnSpPr>
          <p:spPr>
            <a:xfrm>
              <a:off x="3918594" y="3713541"/>
              <a:ext cx="0" cy="291523"/>
            </a:xfrm>
            <a:prstGeom prst="line">
              <a:avLst/>
            </a:prstGeom>
            <a:ln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98 Conector recto de flecha"/>
            <p:cNvCxnSpPr>
              <a:stCxn id="152" idx="2"/>
              <a:endCxn id="140" idx="0"/>
            </p:cNvCxnSpPr>
            <p:nvPr/>
          </p:nvCxnSpPr>
          <p:spPr>
            <a:xfrm>
              <a:off x="2288414" y="2699636"/>
              <a:ext cx="1455" cy="3128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99 CuadroTexto"/>
            <p:cNvSpPr txBox="1"/>
            <p:nvPr/>
          </p:nvSpPr>
          <p:spPr>
            <a:xfrm>
              <a:off x="3469022" y="4149080"/>
              <a:ext cx="11594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/>
                <a:t>Subscription</a:t>
              </a:r>
              <a:endParaRPr lang="es-ES" sz="1050" dirty="0"/>
            </a:p>
            <a:p>
              <a:pPr algn="ctr"/>
              <a:r>
                <a:rPr lang="es-ES" sz="1050" dirty="0" err="1" smtClean="0"/>
                <a:t>Topic</a:t>
              </a:r>
              <a:endParaRPr lang="es-MX" sz="1050" dirty="0"/>
            </a:p>
          </p:txBody>
        </p:sp>
        <p:cxnSp>
          <p:nvCxnSpPr>
            <p:cNvPr id="148" name="147 Conector recto de flecha"/>
            <p:cNvCxnSpPr/>
            <p:nvPr/>
          </p:nvCxnSpPr>
          <p:spPr>
            <a:xfrm>
              <a:off x="5124745" y="2992508"/>
              <a:ext cx="655506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102 CuadroTexto"/>
            <p:cNvSpPr txBox="1"/>
            <p:nvPr/>
          </p:nvSpPr>
          <p:spPr>
            <a:xfrm>
              <a:off x="4926706" y="3517558"/>
              <a:ext cx="11594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Subscription</a:t>
              </a:r>
              <a:endParaRPr lang="es-ES" sz="1050" dirty="0" smtClean="0"/>
            </a:p>
            <a:p>
              <a:pPr algn="ctr"/>
              <a:r>
                <a:rPr lang="es-ES" sz="1050" dirty="0" err="1" smtClean="0"/>
                <a:t>Queues</a:t>
              </a:r>
              <a:endParaRPr lang="es-MX" sz="1050" dirty="0"/>
            </a:p>
          </p:txBody>
        </p:sp>
        <p:grpSp>
          <p:nvGrpSpPr>
            <p:cNvPr id="104" name="103 Grupo"/>
            <p:cNvGrpSpPr/>
            <p:nvPr/>
          </p:nvGrpSpPr>
          <p:grpSpPr>
            <a:xfrm>
              <a:off x="4794521" y="2704956"/>
              <a:ext cx="983139" cy="495191"/>
              <a:chOff x="4900660" y="1997704"/>
              <a:chExt cx="983139" cy="495191"/>
            </a:xfrm>
          </p:grpSpPr>
          <p:sp>
            <p:nvSpPr>
              <p:cNvPr id="143" name="142 Rectángulo"/>
              <p:cNvSpPr/>
              <p:nvPr/>
            </p:nvSpPr>
            <p:spPr>
              <a:xfrm>
                <a:off x="4900660" y="1997704"/>
                <a:ext cx="983139" cy="495191"/>
              </a:xfrm>
              <a:prstGeom prst="rect">
                <a:avLst/>
              </a:prstGeom>
              <a:solidFill>
                <a:srgbClr val="B5E9B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4" name="143 Cilindro"/>
              <p:cNvSpPr/>
              <p:nvPr/>
            </p:nvSpPr>
            <p:spPr>
              <a:xfrm rot="5400000">
                <a:off x="5337760" y="1958760"/>
                <a:ext cx="116202" cy="752427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45" name="144 Conector recto de flecha"/>
              <p:cNvCxnSpPr/>
              <p:nvPr/>
            </p:nvCxnSpPr>
            <p:spPr>
              <a:xfrm>
                <a:off x="5078484" y="2132856"/>
                <a:ext cx="655506" cy="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104 Conector angular"/>
            <p:cNvCxnSpPr/>
            <p:nvPr/>
          </p:nvCxnSpPr>
          <p:spPr>
            <a:xfrm rot="5400000" flipH="1" flipV="1">
              <a:off x="4455534" y="2966812"/>
              <a:ext cx="1154346" cy="657627"/>
            </a:xfrm>
            <a:prstGeom prst="bentConnector3">
              <a:avLst>
                <a:gd name="adj1" fmla="val 1198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105 Grupo"/>
            <p:cNvGrpSpPr/>
            <p:nvPr/>
          </p:nvGrpSpPr>
          <p:grpSpPr>
            <a:xfrm>
              <a:off x="1798299" y="3012503"/>
              <a:ext cx="983139" cy="495191"/>
              <a:chOff x="4900660" y="1997704"/>
              <a:chExt cx="983139" cy="495191"/>
            </a:xfrm>
          </p:grpSpPr>
          <p:sp>
            <p:nvSpPr>
              <p:cNvPr id="140" name="139 Rectángulo"/>
              <p:cNvSpPr/>
              <p:nvPr/>
            </p:nvSpPr>
            <p:spPr>
              <a:xfrm>
                <a:off x="4900660" y="1997704"/>
                <a:ext cx="983139" cy="495191"/>
              </a:xfrm>
              <a:prstGeom prst="rect">
                <a:avLst/>
              </a:prstGeom>
              <a:solidFill>
                <a:srgbClr val="B5E9B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1" name="140 Cilindro"/>
              <p:cNvSpPr/>
              <p:nvPr/>
            </p:nvSpPr>
            <p:spPr>
              <a:xfrm rot="5400000">
                <a:off x="5337760" y="1958760"/>
                <a:ext cx="116202" cy="752427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42" name="141 Conector recto de flecha"/>
              <p:cNvCxnSpPr/>
              <p:nvPr/>
            </p:nvCxnSpPr>
            <p:spPr>
              <a:xfrm>
                <a:off x="5078484" y="2132856"/>
                <a:ext cx="655506" cy="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9441" y="2241584"/>
              <a:ext cx="980229" cy="458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8" name="107 Conector recto de flecha"/>
            <p:cNvCxnSpPr/>
            <p:nvPr/>
          </p:nvCxnSpPr>
          <p:spPr>
            <a:xfrm>
              <a:off x="3169441" y="2464693"/>
              <a:ext cx="208590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108 CuadroTexto"/>
            <p:cNvSpPr txBox="1"/>
            <p:nvPr/>
          </p:nvSpPr>
          <p:spPr>
            <a:xfrm>
              <a:off x="1756374" y="3561049"/>
              <a:ext cx="11594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Subscription</a:t>
              </a:r>
              <a:endParaRPr lang="es-ES" sz="1050" dirty="0" smtClean="0"/>
            </a:p>
            <a:p>
              <a:pPr algn="ctr"/>
              <a:r>
                <a:rPr lang="es-ES" sz="1050" dirty="0" err="1" smtClean="0"/>
                <a:t>Queue</a:t>
              </a:r>
              <a:endParaRPr lang="es-MX" sz="1050" dirty="0"/>
            </a:p>
          </p:txBody>
        </p:sp>
        <p:sp>
          <p:nvSpPr>
            <p:cNvPr id="110" name="109 CuadroTexto"/>
            <p:cNvSpPr txBox="1"/>
            <p:nvPr/>
          </p:nvSpPr>
          <p:spPr>
            <a:xfrm>
              <a:off x="3071707" y="1671588"/>
              <a:ext cx="115944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/>
                <a:t>BW </a:t>
              </a:r>
              <a:r>
                <a:rPr lang="es-ES" sz="1050" dirty="0" err="1" smtClean="0"/>
                <a:t>Process</a:t>
              </a:r>
              <a:r>
                <a:rPr lang="es-ES" sz="1050" dirty="0" smtClean="0"/>
                <a:t> </a:t>
              </a:r>
              <a:r>
                <a:rPr lang="es-ES" sz="1050" dirty="0" err="1" smtClean="0"/>
                <a:t>Subscriber</a:t>
              </a:r>
              <a:r>
                <a:rPr lang="es-ES" sz="1050" dirty="0" smtClean="0"/>
                <a:t>/</a:t>
              </a:r>
            </a:p>
            <a:p>
              <a:pPr algn="ctr"/>
              <a:r>
                <a:rPr lang="es-ES" sz="1050" dirty="0" smtClean="0"/>
                <a:t>Publisher</a:t>
              </a:r>
              <a:endParaRPr lang="es-MX" sz="1050" dirty="0"/>
            </a:p>
          </p:txBody>
        </p:sp>
        <p:cxnSp>
          <p:nvCxnSpPr>
            <p:cNvPr id="111" name="110 Conector recto de flecha"/>
            <p:cNvCxnSpPr>
              <a:stCxn id="140" idx="3"/>
              <a:endCxn id="107" idx="1"/>
            </p:cNvCxnSpPr>
            <p:nvPr/>
          </p:nvCxnSpPr>
          <p:spPr>
            <a:xfrm flipV="1">
              <a:off x="2781438" y="2470610"/>
              <a:ext cx="388003" cy="7894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05 Conector recto de flecha"/>
            <p:cNvCxnSpPr>
              <a:stCxn id="107" idx="2"/>
              <a:endCxn id="94" idx="1"/>
            </p:cNvCxnSpPr>
            <p:nvPr/>
          </p:nvCxnSpPr>
          <p:spPr>
            <a:xfrm rot="5400000">
              <a:off x="3008489" y="3209980"/>
              <a:ext cx="1161413" cy="140723"/>
            </a:xfrm>
            <a:prstGeom prst="bentConnector4">
              <a:avLst>
                <a:gd name="adj1" fmla="val 37600"/>
                <a:gd name="adj2" fmla="val 36371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323" y="2718453"/>
              <a:ext cx="980229" cy="458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4" name="113 Conector recto de flecha"/>
            <p:cNvCxnSpPr/>
            <p:nvPr/>
          </p:nvCxnSpPr>
          <p:spPr>
            <a:xfrm>
              <a:off x="6455323" y="2941562"/>
              <a:ext cx="208590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 de flecha"/>
            <p:cNvCxnSpPr>
              <a:stCxn id="143" idx="3"/>
              <a:endCxn id="113" idx="1"/>
            </p:cNvCxnSpPr>
            <p:nvPr/>
          </p:nvCxnSpPr>
          <p:spPr>
            <a:xfrm flipV="1">
              <a:off x="5777660" y="2947479"/>
              <a:ext cx="677663" cy="50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115 CuadroTexto"/>
            <p:cNvSpPr txBox="1"/>
            <p:nvPr/>
          </p:nvSpPr>
          <p:spPr>
            <a:xfrm>
              <a:off x="6656009" y="3517558"/>
              <a:ext cx="11594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/>
                <a:t>BW </a:t>
              </a:r>
              <a:r>
                <a:rPr lang="es-ES" sz="1050" dirty="0" err="1" smtClean="0"/>
                <a:t>Process</a:t>
              </a:r>
              <a:r>
                <a:rPr lang="es-ES" sz="1050" dirty="0" smtClean="0"/>
                <a:t> </a:t>
              </a:r>
            </a:p>
            <a:p>
              <a:pPr algn="ctr"/>
              <a:r>
                <a:rPr lang="es-ES" sz="1050" dirty="0" err="1" smtClean="0"/>
                <a:t>Subscriber</a:t>
              </a:r>
              <a:endParaRPr lang="es-MX" sz="1050" dirty="0"/>
            </a:p>
          </p:txBody>
        </p:sp>
        <p:sp>
          <p:nvSpPr>
            <p:cNvPr id="118" name="117 Cilindro"/>
            <p:cNvSpPr/>
            <p:nvPr/>
          </p:nvSpPr>
          <p:spPr>
            <a:xfrm>
              <a:off x="6732240" y="1268760"/>
              <a:ext cx="864096" cy="85448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DB STORE XXXX</a:t>
              </a:r>
              <a:endParaRPr lang="es-MX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20" name="119 Grupo"/>
            <p:cNvGrpSpPr/>
            <p:nvPr/>
          </p:nvGrpSpPr>
          <p:grpSpPr>
            <a:xfrm>
              <a:off x="1821774" y="5144967"/>
              <a:ext cx="980229" cy="458051"/>
              <a:chOff x="2051720" y="1333684"/>
              <a:chExt cx="980229" cy="458051"/>
            </a:xfrm>
          </p:grpSpPr>
          <p:pic>
            <p:nvPicPr>
              <p:cNvPr id="13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333684"/>
                <a:ext cx="980229" cy="458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39" name="138 Conector recto de flecha"/>
              <p:cNvCxnSpPr/>
              <p:nvPr/>
            </p:nvCxnSpPr>
            <p:spPr>
              <a:xfrm>
                <a:off x="2051720" y="1556034"/>
                <a:ext cx="208590" cy="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168 Conector recto de flecha"/>
            <p:cNvCxnSpPr>
              <a:endCxn id="138" idx="1"/>
            </p:cNvCxnSpPr>
            <p:nvPr/>
          </p:nvCxnSpPr>
          <p:spPr>
            <a:xfrm rot="16200000" flipH="1">
              <a:off x="139805" y="3692023"/>
              <a:ext cx="2477761" cy="88617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121 CuadroTexto"/>
            <p:cNvSpPr txBox="1"/>
            <p:nvPr/>
          </p:nvSpPr>
          <p:spPr>
            <a:xfrm>
              <a:off x="1759113" y="4693822"/>
              <a:ext cx="11594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/>
                <a:t>BW </a:t>
              </a:r>
              <a:r>
                <a:rPr lang="es-ES" sz="1050" dirty="0" err="1" smtClean="0"/>
                <a:t>Process</a:t>
              </a:r>
              <a:r>
                <a:rPr lang="es-ES" sz="1050" dirty="0" smtClean="0"/>
                <a:t> </a:t>
              </a:r>
            </a:p>
            <a:p>
              <a:pPr algn="ctr"/>
              <a:r>
                <a:rPr lang="es-ES" sz="1050" dirty="0" smtClean="0"/>
                <a:t>Publisher</a:t>
              </a:r>
              <a:endParaRPr lang="es-MX" sz="1050" dirty="0"/>
            </a:p>
          </p:txBody>
        </p:sp>
        <p:cxnSp>
          <p:nvCxnSpPr>
            <p:cNvPr id="123" name="105 Conector recto de flecha"/>
            <p:cNvCxnSpPr>
              <a:stCxn id="138" idx="3"/>
              <a:endCxn id="94" idx="1"/>
            </p:cNvCxnSpPr>
            <p:nvPr/>
          </p:nvCxnSpPr>
          <p:spPr>
            <a:xfrm flipV="1">
              <a:off x="2802003" y="3861048"/>
              <a:ext cx="716830" cy="1512945"/>
            </a:xfrm>
            <a:prstGeom prst="bentConnector3">
              <a:avLst>
                <a:gd name="adj1" fmla="val 4668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123 Grupo"/>
            <p:cNvGrpSpPr/>
            <p:nvPr/>
          </p:nvGrpSpPr>
          <p:grpSpPr>
            <a:xfrm>
              <a:off x="4913720" y="4260437"/>
              <a:ext cx="983139" cy="495191"/>
              <a:chOff x="4942961" y="4050956"/>
              <a:chExt cx="983139" cy="495191"/>
            </a:xfrm>
          </p:grpSpPr>
          <p:sp>
            <p:nvSpPr>
              <p:cNvPr id="135" name="134 Rectángulo"/>
              <p:cNvSpPr/>
              <p:nvPr/>
            </p:nvSpPr>
            <p:spPr>
              <a:xfrm>
                <a:off x="4942961" y="4050956"/>
                <a:ext cx="983139" cy="495191"/>
              </a:xfrm>
              <a:prstGeom prst="rect">
                <a:avLst/>
              </a:prstGeom>
              <a:solidFill>
                <a:srgbClr val="B5E9B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6" name="135 Cilindro"/>
              <p:cNvSpPr/>
              <p:nvPr/>
            </p:nvSpPr>
            <p:spPr>
              <a:xfrm rot="5400000">
                <a:off x="5380061" y="4012012"/>
                <a:ext cx="116202" cy="752427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37" name="136 Conector recto de flecha"/>
              <p:cNvCxnSpPr/>
              <p:nvPr/>
            </p:nvCxnSpPr>
            <p:spPr>
              <a:xfrm>
                <a:off x="5120785" y="4186108"/>
                <a:ext cx="655506" cy="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124 Conector angular"/>
            <p:cNvCxnSpPr>
              <a:stCxn id="94" idx="3"/>
              <a:endCxn id="135" idx="2"/>
            </p:cNvCxnSpPr>
            <p:nvPr/>
          </p:nvCxnSpPr>
          <p:spPr>
            <a:xfrm>
              <a:off x="4501972" y="3861048"/>
              <a:ext cx="903318" cy="894580"/>
            </a:xfrm>
            <a:prstGeom prst="bentConnector4">
              <a:avLst>
                <a:gd name="adj1" fmla="val 22790"/>
                <a:gd name="adj2" fmla="val 12555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 flipV="1">
              <a:off x="7190018" y="2275640"/>
              <a:ext cx="0" cy="4293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6107" y="4288933"/>
              <a:ext cx="980229" cy="458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9" name="128 Conector recto de flecha"/>
            <p:cNvCxnSpPr/>
            <p:nvPr/>
          </p:nvCxnSpPr>
          <p:spPr>
            <a:xfrm>
              <a:off x="6588224" y="4497245"/>
              <a:ext cx="208590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>
              <a:stCxn id="135" idx="3"/>
            </p:cNvCxnSpPr>
            <p:nvPr/>
          </p:nvCxnSpPr>
          <p:spPr>
            <a:xfrm flipV="1">
              <a:off x="5896859" y="4504048"/>
              <a:ext cx="710864" cy="3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/>
            <p:nvPr/>
          </p:nvCxnSpPr>
          <p:spPr>
            <a:xfrm>
              <a:off x="7490113" y="4755628"/>
              <a:ext cx="0" cy="420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Rectángulo"/>
            <p:cNvSpPr/>
            <p:nvPr/>
          </p:nvSpPr>
          <p:spPr>
            <a:xfrm>
              <a:off x="1602756" y="4211291"/>
              <a:ext cx="6497635" cy="1928974"/>
            </a:xfrm>
            <a:prstGeom prst="rect">
              <a:avLst/>
            </a:prstGeom>
            <a:noFill/>
            <a:ln>
              <a:solidFill>
                <a:schemeClr val="bg2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1602756" y="1124744"/>
              <a:ext cx="6497635" cy="2421070"/>
            </a:xfrm>
            <a:prstGeom prst="rect">
              <a:avLst/>
            </a:prstGeom>
            <a:noFill/>
            <a:ln>
              <a:solidFill>
                <a:schemeClr val="bg2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3893756" y="5805264"/>
              <a:ext cx="1032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WereHouse</a:t>
              </a:r>
              <a:endParaRPr lang="es-ES" sz="1100" dirty="0" smtClean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3705784" y="1211195"/>
              <a:ext cx="16583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Export</a:t>
              </a:r>
              <a:r>
                <a:rPr lang="es-ES" sz="105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 tarimas tienda</a:t>
              </a:r>
            </a:p>
          </p:txBody>
        </p:sp>
        <p:cxnSp>
          <p:nvCxnSpPr>
            <p:cNvPr id="154" name="153 Conector recto de flecha"/>
            <p:cNvCxnSpPr/>
            <p:nvPr/>
          </p:nvCxnSpPr>
          <p:spPr>
            <a:xfrm flipV="1">
              <a:off x="7382292" y="2123240"/>
              <a:ext cx="0" cy="5817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154 Conector recto de flecha"/>
            <p:cNvCxnSpPr/>
            <p:nvPr/>
          </p:nvCxnSpPr>
          <p:spPr>
            <a:xfrm flipV="1">
              <a:off x="7020272" y="2428040"/>
              <a:ext cx="0" cy="2769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64 Cilindro"/>
            <p:cNvSpPr/>
            <p:nvPr/>
          </p:nvSpPr>
          <p:spPr>
            <a:xfrm>
              <a:off x="323528" y="2033836"/>
              <a:ext cx="1060209" cy="85448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SRD201001</a:t>
              </a:r>
              <a:endParaRPr lang="es-MX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65 Cilindro"/>
            <p:cNvSpPr/>
            <p:nvPr/>
          </p:nvSpPr>
          <p:spPr>
            <a:xfrm>
              <a:off x="7018292" y="5175778"/>
              <a:ext cx="943641" cy="85448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b="1" dirty="0" smtClean="0">
                  <a:solidFill>
                    <a:schemeClr val="tx2">
                      <a:lumMod val="75000"/>
                    </a:schemeClr>
                  </a:solidFill>
                </a:rPr>
                <a:t>BODEGA SRD201008</a:t>
              </a:r>
              <a:endParaRPr lang="es-MX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3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200" dirty="0" err="1" smtClean="0"/>
              <a:t>Estadisticas</a:t>
            </a:r>
            <a:r>
              <a:rPr lang="es-MX" sz="2200" dirty="0" smtClean="0"/>
              <a:t> de tickets Tarimas</a:t>
            </a:r>
            <a:endParaRPr lang="es-MX" sz="2200" dirty="0"/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504825"/>
            <a:ext cx="9108504" cy="602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496300" cy="404813"/>
          </a:xfrm>
        </p:spPr>
        <p:txBody>
          <a:bodyPr/>
          <a:lstStyle/>
          <a:p>
            <a:pPr marL="533400" indent="-533400"/>
            <a:r>
              <a:rPr lang="es-MX" sz="2000" dirty="0" smtClean="0"/>
              <a:t>¿Que Nos pueden reportar?</a:t>
            </a:r>
            <a:endParaRPr lang="es-E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8812" y="689317"/>
            <a:ext cx="86516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Tienda: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No puedo escanear la tarima.   No existe en </a:t>
            </a:r>
            <a:r>
              <a:rPr lang="es-MX" dirty="0" err="1" smtClean="0"/>
              <a:t>shippingres_pallet</a:t>
            </a:r>
            <a:r>
              <a:rPr lang="es-MX" dirty="0" smtClean="0"/>
              <a:t> en tienda </a:t>
            </a:r>
          </a:p>
          <a:p>
            <a:pPr marL="742950" lvl="1" indent="-285750"/>
            <a:r>
              <a:rPr lang="es-MX" dirty="0" smtClean="0"/>
              <a:t>1. </a:t>
            </a:r>
            <a:r>
              <a:rPr lang="es-MX" dirty="0" err="1" smtClean="0"/>
              <a:t>shipping</a:t>
            </a:r>
            <a:r>
              <a:rPr lang="es-MX" dirty="0" smtClean="0"/>
              <a:t>  en </a:t>
            </a:r>
            <a:r>
              <a:rPr lang="es-MX" dirty="0" err="1" smtClean="0"/>
              <a:t>Eai_processFlag</a:t>
            </a:r>
            <a:r>
              <a:rPr lang="es-MX" dirty="0" smtClean="0"/>
              <a:t>  = ‘D’ en SRD201001</a:t>
            </a:r>
          </a:p>
          <a:p>
            <a:pPr marL="800100" lvl="1" indent="-342900">
              <a:buAutoNum type="arabicPeriod" startAt="2"/>
            </a:pPr>
            <a:r>
              <a:rPr lang="es-MX" dirty="0" smtClean="0"/>
              <a:t>No la han despachado en Bodega</a:t>
            </a:r>
          </a:p>
          <a:p>
            <a:pPr marL="800100" lvl="1" indent="-342900"/>
            <a:endParaRPr lang="es-MX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No puedo confirmar la tarima.   </a:t>
            </a:r>
            <a:r>
              <a:rPr lang="es-MX" dirty="0" err="1" smtClean="0"/>
              <a:t>Shipping</a:t>
            </a:r>
            <a:r>
              <a:rPr lang="es-MX" dirty="0" smtClean="0"/>
              <a:t> en tienda    </a:t>
            </a:r>
            <a:r>
              <a:rPr lang="es-MX" b="1" dirty="0" err="1" smtClean="0">
                <a:solidFill>
                  <a:schemeClr val="tx2">
                    <a:lumMod val="75000"/>
                  </a:schemeClr>
                </a:solidFill>
              </a:rPr>
              <a:t>External_system_item_key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  = 0, </a:t>
            </a:r>
            <a:r>
              <a:rPr lang="es-MX" b="1" dirty="0" err="1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, ‘’</a:t>
            </a:r>
          </a:p>
          <a:p>
            <a:pPr marL="742950" lvl="1" indent="-285750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        Motivo Rechazo de PMM de la </a:t>
            </a:r>
            <a:r>
              <a:rPr lang="es-MX" b="1" dirty="0" err="1" smtClean="0">
                <a:solidFill>
                  <a:schemeClr val="tx2">
                    <a:lumMod val="75000"/>
                  </a:schemeClr>
                </a:solidFill>
              </a:rPr>
              <a:t>informacion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 de la tarima</a:t>
            </a:r>
          </a:p>
          <a:p>
            <a:pPr marL="742950" lvl="1" indent="-285750"/>
            <a:endParaRPr lang="es-MX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Aparece en Amarillo.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Tarima no encontrada.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Viene en el mapa pero no viene físicamente.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No se cargo el embarque de secos / perecederos.</a:t>
            </a:r>
          </a:p>
          <a:p>
            <a:endParaRPr lang="es-MX" dirty="0" smtClean="0"/>
          </a:p>
          <a:p>
            <a:r>
              <a:rPr lang="es-MX" dirty="0" smtClean="0"/>
              <a:t>Bodega: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Problema de </a:t>
            </a:r>
            <a:r>
              <a:rPr lang="es-MX" dirty="0" err="1" smtClean="0"/>
              <a:t>Overflow</a:t>
            </a:r>
            <a:r>
              <a:rPr lang="es-MX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Reporte de tarimas consolidadas.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MX" dirty="0" smtClean="0"/>
              <a:t>Tarimas sin transferencia.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4282" y="1687945"/>
            <a:ext cx="74295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B1 -</a:t>
            </a:r>
            <a:r>
              <a:rPr lang="es-MX" sz="1200" dirty="0" smtClean="0">
                <a:latin typeface="+mj-lt"/>
              </a:rPr>
              <a:t>. *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TIBCO San Antonio Me llega un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arcout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en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unix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-Cd $DSCTMP/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arcout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gzgrep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xxx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7020*</a:t>
            </a:r>
          </a:p>
          <a:p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Hay un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job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que transforma ese archivo a la tabla SRP</a:t>
            </a:r>
          </a:p>
          <a:p>
            <a:endParaRPr lang="es-MX" sz="1200" dirty="0" smtClean="0">
              <a:latin typeface="+mj-lt"/>
            </a:endParaRPr>
          </a:p>
          <a:p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B2-*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WFL_Dc_Pallet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        ---&gt; 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job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DC_Pallet</a:t>
            </a:r>
            <a:endParaRPr lang="es-MX" sz="1200" dirty="0" smtClean="0">
              <a:solidFill>
                <a:srgbClr val="7030A0"/>
              </a:solidFill>
              <a:latin typeface="+mj-lt"/>
            </a:endParaRPr>
          </a:p>
          <a:p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*</a:t>
            </a:r>
            <a:r>
              <a:rPr lang="es-MX" sz="1200" dirty="0" err="1" smtClean="0">
                <a:solidFill>
                  <a:srgbClr val="7030A0"/>
                </a:solidFill>
                <a:latin typeface="+mj-lt"/>
              </a:rPr>
              <a:t>W_Dc_Pallet_PDP</a:t>
            </a:r>
            <a:r>
              <a:rPr lang="es-MX" sz="1200" dirty="0" smtClean="0">
                <a:solidFill>
                  <a:srgbClr val="7030A0"/>
                </a:solidFill>
                <a:latin typeface="+mj-lt"/>
              </a:rPr>
              <a:t>   ----&gt; </a:t>
            </a:r>
            <a:r>
              <a:rPr lang="es-MX" sz="1200" b="1" dirty="0" err="1" smtClean="0">
                <a:solidFill>
                  <a:srgbClr val="7030A0"/>
                </a:solidFill>
                <a:latin typeface="+mj-lt"/>
              </a:rPr>
              <a:t>job</a:t>
            </a:r>
            <a:r>
              <a:rPr lang="es-MX" sz="1200" b="1" dirty="0" smtClean="0">
                <a:solidFill>
                  <a:srgbClr val="7030A0"/>
                </a:solidFill>
                <a:latin typeface="+mj-lt"/>
              </a:rPr>
              <a:t>  </a:t>
            </a:r>
            <a:r>
              <a:rPr lang="es-MX" sz="1200" b="1" dirty="0" err="1" smtClean="0">
                <a:solidFill>
                  <a:srgbClr val="7030A0"/>
                </a:solidFill>
                <a:latin typeface="+mj-lt"/>
              </a:rPr>
              <a:t>DC_Pallet_PDP</a:t>
            </a:r>
            <a:endParaRPr lang="es-MX" sz="1200" b="1" dirty="0" smtClean="0">
              <a:solidFill>
                <a:srgbClr val="7030A0"/>
              </a:solidFill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s-MX" sz="1000" dirty="0">
              <a:latin typeface="+mj-lt"/>
            </a:endParaRP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149"/>
            <a:ext cx="8496300" cy="404813"/>
          </a:xfrm>
        </p:spPr>
        <p:txBody>
          <a:bodyPr/>
          <a:lstStyle/>
          <a:p>
            <a:pPr marL="533400" indent="-533400"/>
            <a:r>
              <a:rPr lang="es-MX" sz="2800" dirty="0" smtClean="0"/>
              <a:t>Proceso técnico de reingeniería de tarimas</a:t>
            </a:r>
            <a:endParaRPr lang="es-ES" sz="2800" dirty="0" smtClean="0"/>
          </a:p>
        </p:txBody>
      </p:sp>
      <p:sp>
        <p:nvSpPr>
          <p:cNvPr id="7" name="Curved Left Arrow 6"/>
          <p:cNvSpPr/>
          <p:nvPr/>
        </p:nvSpPr>
        <p:spPr>
          <a:xfrm rot="1656495">
            <a:off x="2983701" y="3386012"/>
            <a:ext cx="413240" cy="8253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1070636" y="744496"/>
            <a:ext cx="864096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atin typeface="+mj-lt"/>
              </a:rPr>
              <a:t>EXE</a:t>
            </a:r>
          </a:p>
          <a:p>
            <a:pPr algn="ctr"/>
            <a:r>
              <a:rPr lang="es-MX" sz="1000" dirty="0" err="1" smtClean="0">
                <a:latin typeface="+mj-lt"/>
              </a:rPr>
              <a:t>Perec</a:t>
            </a:r>
            <a:endParaRPr lang="es-MX" sz="1000" dirty="0" smtClean="0">
              <a:latin typeface="+mj-lt"/>
            </a:endParaRPr>
          </a:p>
          <a:p>
            <a:pPr algn="ctr"/>
            <a:endParaRPr lang="es-MX" sz="1000" dirty="0">
              <a:latin typeface="+mj-lt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1807874" y="796954"/>
            <a:ext cx="864096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atin typeface="+mj-lt"/>
              </a:rPr>
              <a:t>EXE</a:t>
            </a:r>
          </a:p>
          <a:p>
            <a:pPr algn="ctr"/>
            <a:r>
              <a:rPr lang="es-MX" sz="1000" dirty="0" smtClean="0">
                <a:latin typeface="+mj-lt"/>
              </a:rPr>
              <a:t>Secos</a:t>
            </a:r>
            <a:endParaRPr lang="es-MX" sz="1000" dirty="0">
              <a:latin typeface="+mj-lt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1080380" y="2473151"/>
            <a:ext cx="864096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latin typeface="+mj-lt"/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5970226" y="1897814"/>
            <a:ext cx="834022" cy="667090"/>
          </a:xfrm>
          <a:prstGeom prst="flowChartMagneticDisk">
            <a:avLst/>
          </a:prstGeom>
          <a:solidFill>
            <a:srgbClr val="99FFCC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  <a:latin typeface="+mj-lt"/>
              </a:rPr>
              <a:t>PMM</a:t>
            </a:r>
          </a:p>
          <a:p>
            <a:pPr algn="ctr"/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434971" y="1897088"/>
            <a:ext cx="23487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6384" y="2534707"/>
            <a:ext cx="103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latin typeface="+mj-lt"/>
              </a:rPr>
              <a:t>SRD201001</a:t>
            </a:r>
            <a:endParaRPr lang="es-MX" sz="1000" b="1" dirty="0">
              <a:latin typeface="+mj-lt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4427984" y="5004263"/>
            <a:ext cx="864096" cy="93610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5076056" y="4777407"/>
            <a:ext cx="864096" cy="93610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38849" y="4871482"/>
            <a:ext cx="2017327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sz="1000" b="1" dirty="0">
                <a:solidFill>
                  <a:schemeClr val="tx1"/>
                </a:solidFill>
                <a:latin typeface="+mj-lt"/>
              </a:rPr>
              <a:t>Tiendas</a:t>
            </a:r>
          </a:p>
          <a:p>
            <a:r>
              <a:rPr lang="es-MX" sz="1000" b="1" dirty="0">
                <a:solidFill>
                  <a:schemeClr val="tx1"/>
                </a:solidFill>
                <a:latin typeface="+mj-lt"/>
              </a:rPr>
              <a:t>SRDXXXX01  </a:t>
            </a:r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DB_XXXX</a:t>
            </a:r>
          </a:p>
          <a:p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Shippingres_pallet</a:t>
            </a:r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V="1">
            <a:off x="4409149" y="2780928"/>
            <a:ext cx="1314979" cy="30062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899722">
            <a:off x="4396919" y="2761838"/>
            <a:ext cx="1183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err="1" smtClean="0">
                <a:latin typeface="+mj-lt"/>
              </a:rPr>
              <a:t>Import</a:t>
            </a:r>
            <a:r>
              <a:rPr lang="es-MX" sz="1000" dirty="0" smtClean="0">
                <a:latin typeface="+mj-lt"/>
              </a:rPr>
              <a:t> </a:t>
            </a:r>
          </a:p>
          <a:p>
            <a:r>
              <a:rPr lang="es-MX" sz="1000" dirty="0" smtClean="0">
                <a:latin typeface="+mj-lt"/>
              </a:rPr>
              <a:t>Transfer</a:t>
            </a:r>
            <a:r>
              <a:rPr lang="es-MX" sz="1000" dirty="0">
                <a:latin typeface="+mj-lt"/>
              </a:rPr>
              <a:t>  </a:t>
            </a:r>
          </a:p>
        </p:txBody>
      </p:sp>
      <p:sp>
        <p:nvSpPr>
          <p:cNvPr id="22" name="Down Arrow 21"/>
          <p:cNvSpPr/>
          <p:nvPr/>
        </p:nvSpPr>
        <p:spPr>
          <a:xfrm rot="17166246">
            <a:off x="3937108" y="5315489"/>
            <a:ext cx="279244" cy="709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17592" y="528935"/>
            <a:ext cx="62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+mj-lt"/>
              </a:rPr>
              <a:t>Nuevo Flujo de Información de Tarimas Despachadas en CAT 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620439" y="3409255"/>
            <a:ext cx="1" cy="2372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8352" y="3646526"/>
            <a:ext cx="1635095" cy="118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atin typeface="+mj-lt"/>
              </a:rPr>
              <a:t>Control-M</a:t>
            </a:r>
          </a:p>
          <a:p>
            <a:pPr algn="ctr"/>
            <a:r>
              <a:rPr lang="es-MX" sz="1000" dirty="0" smtClean="0">
                <a:latin typeface="+mj-lt"/>
              </a:rPr>
              <a:t>SICA_TRANMAN_ SHIPRESPALL</a:t>
            </a:r>
            <a:endParaRPr lang="es-MX" sz="1000" dirty="0">
              <a:latin typeface="+mj-lt"/>
            </a:endParaRPr>
          </a:p>
          <a:p>
            <a:pPr algn="ctr"/>
            <a:r>
              <a:rPr lang="es-MX" sz="1000" dirty="0" err="1">
                <a:latin typeface="+mj-lt"/>
              </a:rPr>
              <a:t>Eai_processFlag</a:t>
            </a:r>
            <a:r>
              <a:rPr lang="es-MX" sz="1000" dirty="0">
                <a:latin typeface="+mj-lt"/>
              </a:rPr>
              <a:t> in </a:t>
            </a:r>
            <a:r>
              <a:rPr lang="es-MX" sz="1000" dirty="0" smtClean="0">
                <a:latin typeface="+mj-lt"/>
              </a:rPr>
              <a:t>  </a:t>
            </a:r>
          </a:p>
          <a:p>
            <a:pPr algn="ctr"/>
            <a:r>
              <a:rPr lang="es-MX" sz="1000" dirty="0" smtClean="0">
                <a:latin typeface="+mj-lt"/>
              </a:rPr>
              <a:t>( </a:t>
            </a:r>
            <a:r>
              <a:rPr lang="es-MX" sz="1000" dirty="0">
                <a:latin typeface="+mj-lt"/>
              </a:rPr>
              <a:t>N, M, D F </a:t>
            </a:r>
            <a:r>
              <a:rPr lang="es-MX" sz="1000" dirty="0" smtClean="0">
                <a:latin typeface="+mj-lt"/>
              </a:rPr>
              <a:t>)</a:t>
            </a:r>
            <a:endParaRPr lang="es-MX" sz="1000" dirty="0"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00351" y="2214554"/>
            <a:ext cx="385501" cy="216487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1</a:t>
            </a:r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28352" y="3409255"/>
            <a:ext cx="385501" cy="216487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5580112" y="1897089"/>
            <a:ext cx="372708" cy="432510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53381" y="2248723"/>
            <a:ext cx="687656" cy="460197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3a</a:t>
            </a:r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Flowchart: Magnetic Disk 32"/>
          <p:cNvSpPr/>
          <p:nvPr/>
        </p:nvSpPr>
        <p:spPr>
          <a:xfrm>
            <a:off x="3148095" y="2708920"/>
            <a:ext cx="1207881" cy="1008112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SRD201001</a:t>
            </a:r>
          </a:p>
          <a:p>
            <a:pPr algn="ctr"/>
            <a:r>
              <a:rPr lang="es-MX" sz="1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Interfase</a:t>
            </a:r>
            <a:endParaRPr lang="es-MX" sz="10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s-MX" sz="1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SDITRFDTi_EXE</a:t>
            </a:r>
            <a:endParaRPr lang="es-MX" sz="1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33544" y="5559131"/>
            <a:ext cx="1134601" cy="894205"/>
            <a:chOff x="2926049" y="2590373"/>
            <a:chExt cx="1368151" cy="974864"/>
          </a:xfrm>
        </p:grpSpPr>
        <p:sp>
          <p:nvSpPr>
            <p:cNvPr id="35" name="Flowchart: Magnetic Disk 34"/>
            <p:cNvSpPr/>
            <p:nvPr/>
          </p:nvSpPr>
          <p:spPr>
            <a:xfrm>
              <a:off x="3117679" y="2590373"/>
              <a:ext cx="987932" cy="974864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Bodega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6049" y="3117403"/>
              <a:ext cx="136815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MX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s-MX" sz="1000" b="1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SRD201008</a:t>
              </a:r>
            </a:p>
          </p:txBody>
        </p:sp>
      </p:grpSp>
      <p:sp>
        <p:nvSpPr>
          <p:cNvPr id="37" name="Flowchart: Magnetic Disk 36"/>
          <p:cNvSpPr/>
          <p:nvPr/>
        </p:nvSpPr>
        <p:spPr>
          <a:xfrm>
            <a:off x="2713051" y="4668194"/>
            <a:ext cx="1035086" cy="891439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SRD201001</a:t>
            </a:r>
          </a:p>
          <a:p>
            <a:pPr algn="ctr"/>
            <a:r>
              <a:rPr lang="es-MX" sz="1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Interfase</a:t>
            </a:r>
            <a:endParaRPr lang="es-MX" sz="10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s-MX" sz="1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x_ValidaPallet</a:t>
            </a:r>
            <a:endParaRPr lang="es-MX" sz="10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046306" y="4365104"/>
            <a:ext cx="642128" cy="317439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3b</a:t>
            </a:r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6300960" y="2780929"/>
            <a:ext cx="752857" cy="3006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33009" y="3091026"/>
            <a:ext cx="1584176" cy="5078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900" dirty="0" smtClean="0">
                <a:latin typeface="+mj-lt"/>
              </a:rPr>
              <a:t>SDITRFDTE</a:t>
            </a:r>
          </a:p>
          <a:p>
            <a:pPr algn="ctr"/>
            <a:r>
              <a:rPr lang="es-MX" sz="900" dirty="0" smtClean="0">
                <a:latin typeface="+mj-lt"/>
              </a:rPr>
              <a:t>HEB_P_DSURT</a:t>
            </a:r>
          </a:p>
          <a:p>
            <a:pPr algn="ctr"/>
            <a:r>
              <a:rPr lang="es-MX" sz="900" dirty="0" smtClean="0">
                <a:latin typeface="+mj-lt"/>
              </a:rPr>
              <a:t>HEB_P_DASUR</a:t>
            </a:r>
            <a:endParaRPr lang="es-MX" sz="9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91673" y="2276872"/>
            <a:ext cx="2468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err="1" smtClean="0">
                <a:latin typeface="+mj-lt"/>
              </a:rPr>
              <a:t>SDITRFDTi</a:t>
            </a:r>
            <a:r>
              <a:rPr lang="es-MX" sz="1000" dirty="0" smtClean="0">
                <a:latin typeface="+mj-lt"/>
              </a:rPr>
              <a:t>      terminación e </a:t>
            </a:r>
            <a:r>
              <a:rPr lang="es-MX" sz="1000" dirty="0" err="1" smtClean="0">
                <a:latin typeface="+mj-lt"/>
              </a:rPr>
              <a:t>export</a:t>
            </a:r>
            <a:endParaRPr lang="es-MX" sz="10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20440" y="3363669"/>
            <a:ext cx="15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 smtClean="0">
                <a:latin typeface="+mj-lt"/>
              </a:rPr>
              <a:t>eai_processFlag</a:t>
            </a:r>
            <a:r>
              <a:rPr lang="es-MX" sz="1000" b="1" dirty="0" smtClean="0">
                <a:latin typeface="+mj-lt"/>
              </a:rPr>
              <a:t>=N</a:t>
            </a:r>
            <a:endParaRPr lang="es-MX" sz="1000" b="1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9122" y="4906614"/>
            <a:ext cx="150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 smtClean="0">
                <a:latin typeface="+mj-lt"/>
              </a:rPr>
              <a:t>eai_processFlag</a:t>
            </a:r>
            <a:endParaRPr lang="es-MX" sz="1000" b="1" dirty="0" smtClean="0">
              <a:latin typeface="+mj-lt"/>
            </a:endParaRPr>
          </a:p>
          <a:p>
            <a:r>
              <a:rPr lang="es-MX" sz="1000" b="1" dirty="0" smtClean="0">
                <a:latin typeface="+mj-lt"/>
              </a:rPr>
              <a:t> in ( M, D )</a:t>
            </a:r>
            <a:endParaRPr lang="es-MX" sz="1000" b="1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5203" y="5433128"/>
            <a:ext cx="1269462" cy="56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latin typeface="+mj-lt"/>
              </a:rPr>
              <a:t>ENVIA_CORREOS_ SHIPRESPALL</a:t>
            </a:r>
            <a:endParaRPr lang="es-MX" sz="1000" dirty="0">
              <a:latin typeface="+mj-lt"/>
            </a:endParaRPr>
          </a:p>
        </p:txBody>
      </p:sp>
      <p:cxnSp>
        <p:nvCxnSpPr>
          <p:cNvPr id="55" name="Straight Arrow Connector 54"/>
          <p:cNvCxnSpPr>
            <a:stCxn id="26" idx="2"/>
          </p:cNvCxnSpPr>
          <p:nvPr/>
        </p:nvCxnSpPr>
        <p:spPr>
          <a:xfrm flipH="1">
            <a:off x="1620440" y="4826914"/>
            <a:ext cx="25460" cy="541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909593" y="3724474"/>
            <a:ext cx="14995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 smtClean="0">
                <a:latin typeface="+mj-lt"/>
              </a:rPr>
              <a:t>eai_processFlag</a:t>
            </a:r>
            <a:r>
              <a:rPr lang="es-MX" sz="1000" b="1" dirty="0" smtClean="0">
                <a:latin typeface="+mj-lt"/>
              </a:rPr>
              <a:t>=Y</a:t>
            </a:r>
            <a:endParaRPr lang="es-MX" sz="1000" b="1" dirty="0">
              <a:latin typeface="+mj-lt"/>
            </a:endParaRPr>
          </a:p>
        </p:txBody>
      </p:sp>
      <p:cxnSp>
        <p:nvCxnSpPr>
          <p:cNvPr id="57" name="Straight Arrow Connector 56"/>
          <p:cNvCxnSpPr>
            <a:endCxn id="52" idx="3"/>
          </p:cNvCxnSpPr>
          <p:nvPr/>
        </p:nvCxnSpPr>
        <p:spPr>
          <a:xfrm flipV="1">
            <a:off x="2371859" y="3486780"/>
            <a:ext cx="767741" cy="2515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71859" y="4421850"/>
            <a:ext cx="445733" cy="28354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3631" y="2852937"/>
            <a:ext cx="148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i="1" dirty="0" err="1" smtClean="0">
                <a:latin typeface="+mj-lt"/>
              </a:rPr>
              <a:t>Shippingres</a:t>
            </a:r>
            <a:r>
              <a:rPr lang="es-MX" sz="1000" b="1" i="1" dirty="0" smtClean="0">
                <a:latin typeface="+mj-lt"/>
              </a:rPr>
              <a:t>  </a:t>
            </a:r>
            <a:r>
              <a:rPr lang="es-MX" sz="1000" b="1" i="1" dirty="0" err="1" smtClean="0">
                <a:latin typeface="+mj-lt"/>
              </a:rPr>
              <a:t>DC_Pallet</a:t>
            </a:r>
            <a:endParaRPr lang="es-MX" sz="1000" b="1" i="1" dirty="0" smtClean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03449" y="2534707"/>
            <a:ext cx="1604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+mj-lt"/>
              </a:rPr>
              <a:t>PMM.HEB_TRFDTLIM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156944" y="5085184"/>
            <a:ext cx="1728192" cy="2308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900" dirty="0" smtClean="0">
                <a:latin typeface="+mj-lt"/>
              </a:rPr>
              <a:t>BDDIS..TRFDTE_RETRY</a:t>
            </a:r>
            <a:endParaRPr lang="es-MX" sz="900" dirty="0"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284736" y="4297705"/>
            <a:ext cx="1728192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900" dirty="0" smtClean="0">
                <a:latin typeface="+mj-lt"/>
              </a:rPr>
              <a:t>BDDIS..</a:t>
            </a:r>
            <a:r>
              <a:rPr lang="es-MX" sz="900" dirty="0" err="1" smtClean="0">
                <a:latin typeface="+mj-lt"/>
              </a:rPr>
              <a:t>Dasur</a:t>
            </a:r>
            <a:endParaRPr lang="es-MX" sz="900" dirty="0" smtClean="0">
              <a:latin typeface="+mj-lt"/>
            </a:endParaRPr>
          </a:p>
          <a:p>
            <a:pPr algn="ctr"/>
            <a:r>
              <a:rPr lang="es-MX" sz="900" dirty="0"/>
              <a:t>BDDIS..</a:t>
            </a:r>
            <a:r>
              <a:rPr lang="es-MX" sz="900" dirty="0" err="1" smtClean="0"/>
              <a:t>Dsurt</a:t>
            </a:r>
            <a:endParaRPr lang="es-MX" sz="900" dirty="0">
              <a:latin typeface="+mj-lt"/>
            </a:endParaRPr>
          </a:p>
        </p:txBody>
      </p:sp>
      <p:cxnSp>
        <p:nvCxnSpPr>
          <p:cNvPr id="82" name="Curved Connector 81"/>
          <p:cNvCxnSpPr>
            <a:stCxn id="42" idx="1"/>
            <a:endCxn id="83" idx="0"/>
          </p:cNvCxnSpPr>
          <p:nvPr/>
        </p:nvCxnSpPr>
        <p:spPr>
          <a:xfrm rot="10800000" flipV="1">
            <a:off x="5148833" y="3344941"/>
            <a:ext cx="1584177" cy="952763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42" idx="3"/>
            <a:endCxn id="74" idx="3"/>
          </p:cNvCxnSpPr>
          <p:nvPr/>
        </p:nvCxnSpPr>
        <p:spPr>
          <a:xfrm flipH="1">
            <a:off x="7885136" y="3344942"/>
            <a:ext cx="432049" cy="1855658"/>
          </a:xfrm>
          <a:prstGeom prst="curvedConnector3">
            <a:avLst>
              <a:gd name="adj1" fmla="val -1344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10800000" flipV="1">
            <a:off x="6444976" y="5517232"/>
            <a:ext cx="720080" cy="570239"/>
          </a:xfrm>
          <a:prstGeom prst="curvedConnector3">
            <a:avLst>
              <a:gd name="adj1" fmla="val 18624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10800000" flipV="1">
            <a:off x="6597376" y="5517232"/>
            <a:ext cx="720080" cy="570239"/>
          </a:xfrm>
          <a:prstGeom prst="curvedConnector3">
            <a:avLst>
              <a:gd name="adj1" fmla="val -13254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868912" y="5610506"/>
            <a:ext cx="2070705" cy="338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sz="1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Update</a:t>
            </a:r>
            <a:endParaRPr lang="es-MX" sz="10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s-MX" sz="1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External_system_item_key</a:t>
            </a:r>
            <a:endParaRPr lang="es-MX" sz="10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Job EXPORT_TRANSFERENCIAS_RETRY_BODEGA</a:t>
            </a:r>
          </a:p>
          <a:p>
            <a:r>
              <a:rPr lang="es-MX" sz="1000" b="1" dirty="0" err="1" smtClean="0">
                <a:solidFill>
                  <a:schemeClr val="tx1"/>
                </a:solidFill>
                <a:latin typeface="+mj-lt"/>
              </a:rPr>
              <a:t>Sp</a:t>
            </a:r>
            <a:r>
              <a:rPr lang="es-MX" sz="1000" b="1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s-ES" sz="1000" dirty="0" err="1" smtClean="0">
                <a:solidFill>
                  <a:schemeClr val="tx1"/>
                </a:solidFill>
              </a:rPr>
              <a:t>SpCargaTranTDA_RETRY</a:t>
            </a:r>
            <a:endParaRPr lang="es-MX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142844" y="571480"/>
            <a:ext cx="32861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rgbClr val="7030A0"/>
                </a:solidFill>
              </a:rPr>
              <a:t>A.- </a:t>
            </a:r>
            <a:r>
              <a:rPr lang="es-MX" sz="1200" dirty="0" err="1" smtClean="0">
                <a:solidFill>
                  <a:srgbClr val="7030A0"/>
                </a:solidFill>
              </a:rPr>
              <a:t>Ishd</a:t>
            </a:r>
            <a:r>
              <a:rPr lang="es-MX" sz="1200" dirty="0" smtClean="0">
                <a:solidFill>
                  <a:srgbClr val="7030A0"/>
                </a:solidFill>
              </a:rPr>
              <a:t>   para validar en </a:t>
            </a:r>
            <a:r>
              <a:rPr lang="es-MX" sz="1200" dirty="0" err="1" smtClean="0">
                <a:solidFill>
                  <a:srgbClr val="7030A0"/>
                </a:solidFill>
              </a:rPr>
              <a:t>oracle</a:t>
            </a:r>
            <a:r>
              <a:rPr lang="es-MX" sz="1200" dirty="0" smtClean="0">
                <a:solidFill>
                  <a:srgbClr val="7030A0"/>
                </a:solidFill>
              </a:rPr>
              <a:t> las tarimas</a:t>
            </a:r>
          </a:p>
          <a:p>
            <a:endParaRPr lang="es-MX" dirty="0"/>
          </a:p>
        </p:txBody>
      </p:sp>
      <p:sp>
        <p:nvSpPr>
          <p:cNvPr id="50" name="49 Rectángulo"/>
          <p:cNvSpPr/>
          <p:nvPr/>
        </p:nvSpPr>
        <p:spPr>
          <a:xfrm>
            <a:off x="3131840" y="569318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00" b="1" dirty="0" smtClean="0"/>
              <a:t>TIBCO transmite información</a:t>
            </a:r>
          </a:p>
        </p:txBody>
      </p:sp>
      <p:sp>
        <p:nvSpPr>
          <p:cNvPr id="61" name="60 Rectángulo"/>
          <p:cNvSpPr/>
          <p:nvPr/>
        </p:nvSpPr>
        <p:spPr>
          <a:xfrm>
            <a:off x="4499992" y="2370946"/>
            <a:ext cx="11521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00" b="1" dirty="0" smtClean="0"/>
              <a:t>Informática transmite información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7429520" y="2571744"/>
            <a:ext cx="171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>
                <a:solidFill>
                  <a:srgbClr val="FF0000"/>
                </a:solidFill>
              </a:rPr>
              <a:t>HEB_TRF_SESSIONS</a:t>
            </a:r>
          </a:p>
          <a:p>
            <a:r>
              <a:rPr lang="es-MX" i="1" dirty="0" smtClean="0">
                <a:solidFill>
                  <a:srgbClr val="FF0000"/>
                </a:solidFill>
              </a:rPr>
              <a:t>NEW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 smtClean="0"/>
              <a:t>Vista de flujo completo de tarimas y transferencias</a:t>
            </a:r>
            <a:endParaRPr lang="es-MX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" y="476673"/>
            <a:ext cx="9023573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2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07165"/>
              </p:ext>
            </p:extLst>
          </p:nvPr>
        </p:nvGraphicFramePr>
        <p:xfrm>
          <a:off x="251520" y="980728"/>
          <a:ext cx="8539038" cy="4608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1554"/>
                <a:gridCol w="4077484"/>
              </a:tblGrid>
              <a:tr h="2564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Posibles Oportunidades en el tracking de la </a:t>
                      </a:r>
                      <a:r>
                        <a:rPr lang="es-MX" sz="1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información</a:t>
                      </a:r>
                      <a:endParaRPr lang="es-MX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>
                    <a:solidFill>
                      <a:srgbClr val="F78D9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Causa</a:t>
                      </a:r>
                      <a:endParaRPr lang="es-MX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>
                    <a:solidFill>
                      <a:srgbClr val="F78D9F"/>
                    </a:solidFill>
                  </a:tcPr>
                </a:tc>
              </a:tr>
              <a:tr h="2564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Registros que </a:t>
                      </a:r>
                      <a:r>
                        <a:rPr lang="es-MX" sz="1000" u="none" strike="noStrike" dirty="0" err="1">
                          <a:effectLst/>
                        </a:rPr>
                        <a:t>estan</a:t>
                      </a:r>
                      <a:r>
                        <a:rPr lang="es-MX" sz="1000" u="none" strike="noStrike" dirty="0">
                          <a:effectLst/>
                        </a:rPr>
                        <a:t> en </a:t>
                      </a:r>
                      <a:r>
                        <a:rPr lang="es-MX" sz="1000" u="none" strike="noStrike" dirty="0" err="1">
                          <a:effectLst/>
                        </a:rPr>
                        <a:t>dc_pallet</a:t>
                      </a:r>
                      <a:r>
                        <a:rPr lang="es-MX" sz="1000" u="none" strike="noStrike" dirty="0">
                          <a:effectLst/>
                        </a:rPr>
                        <a:t> pero no en </a:t>
                      </a:r>
                      <a:r>
                        <a:rPr lang="es-MX" sz="1000" u="none" strike="noStrike" dirty="0" err="1">
                          <a:effectLst/>
                        </a:rPr>
                        <a:t>shippingres_pallet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Error en la </a:t>
                      </a:r>
                      <a:r>
                        <a:rPr lang="es-MX" sz="1000" u="none" strike="noStrike" dirty="0" err="1">
                          <a:effectLst/>
                        </a:rPr>
                        <a:t>integracion</a:t>
                      </a:r>
                      <a:r>
                        <a:rPr lang="es-MX" sz="1000" u="none" strike="noStrike" dirty="0">
                          <a:effectLst/>
                        </a:rPr>
                        <a:t> de TIBCO de SA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4772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Registros que </a:t>
                      </a:r>
                      <a:r>
                        <a:rPr lang="es-MX" sz="1000" u="none" strike="noStrike" dirty="0" err="1">
                          <a:effectLst/>
                        </a:rPr>
                        <a:t>estan</a:t>
                      </a:r>
                      <a:r>
                        <a:rPr lang="es-MX" sz="1000" u="none" strike="noStrike" dirty="0">
                          <a:effectLst/>
                        </a:rPr>
                        <a:t> en </a:t>
                      </a:r>
                      <a:r>
                        <a:rPr lang="es-MX" sz="1000" u="none" strike="noStrike" dirty="0" err="1">
                          <a:effectLst/>
                        </a:rPr>
                        <a:t>shippingres_pallet</a:t>
                      </a:r>
                      <a:r>
                        <a:rPr lang="es-MX" sz="1000" u="none" strike="noStrike" dirty="0">
                          <a:effectLst/>
                        </a:rPr>
                        <a:t> y no en </a:t>
                      </a:r>
                      <a:r>
                        <a:rPr lang="es-MX" sz="1000" u="none" strike="noStrike" dirty="0" err="1">
                          <a:effectLst/>
                        </a:rPr>
                        <a:t>dc_pallet</a:t>
                      </a:r>
                      <a:r>
                        <a:rPr lang="es-MX" sz="1000" u="none" strike="noStrike" dirty="0">
                          <a:effectLst/>
                        </a:rPr>
                        <a:t>, </a:t>
                      </a:r>
                      <a:r>
                        <a:rPr lang="es-MX" sz="1000" u="none" strike="noStrike" dirty="0" err="1">
                          <a:effectLst/>
                        </a:rPr>
                        <a:t>Eai_processflag</a:t>
                      </a:r>
                      <a:r>
                        <a:rPr lang="es-MX" sz="1000" u="none" strike="noStrike" dirty="0">
                          <a:effectLst/>
                        </a:rPr>
                        <a:t>='D'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Error en el </a:t>
                      </a:r>
                      <a:r>
                        <a:rPr lang="es-MX" sz="1000" u="none" strike="noStrike" dirty="0" err="1">
                          <a:effectLst/>
                        </a:rPr>
                        <a:t>wfl_dc_pallet</a:t>
                      </a:r>
                      <a:r>
                        <a:rPr lang="es-MX" sz="1000" u="none" strike="noStrike" dirty="0">
                          <a:effectLst/>
                        </a:rPr>
                        <a:t> </a:t>
                      </a:r>
                      <a:r>
                        <a:rPr lang="es-MX" sz="1000" u="none" strike="noStrike" dirty="0" smtClean="0">
                          <a:effectLst/>
                        </a:rPr>
                        <a:t> (</a:t>
                      </a:r>
                      <a:r>
                        <a:rPr lang="es-MX" sz="1000" u="none" strike="noStrike" dirty="0" err="1" smtClean="0">
                          <a:effectLst/>
                        </a:rPr>
                        <a:t>job</a:t>
                      </a:r>
                      <a:r>
                        <a:rPr lang="es-MX" sz="1000" u="none" strike="noStrike" dirty="0" smtClean="0">
                          <a:effectLst/>
                        </a:rPr>
                        <a:t> </a:t>
                      </a:r>
                      <a:r>
                        <a:rPr lang="es-MX" sz="1000" u="none" strike="noStrike" dirty="0" err="1" smtClean="0">
                          <a:effectLst/>
                        </a:rPr>
                        <a:t>dc_pallet</a:t>
                      </a:r>
                      <a:r>
                        <a:rPr lang="es-MX" sz="1000" u="none" strike="noStrike" dirty="0" smtClean="0">
                          <a:effectLst/>
                        </a:rPr>
                        <a:t>) o </a:t>
                      </a:r>
                      <a:r>
                        <a:rPr lang="es-MX" sz="1000" u="none" strike="noStrike" dirty="0">
                          <a:effectLst/>
                        </a:rPr>
                        <a:t>falta por comunicarse </a:t>
                      </a:r>
                      <a:r>
                        <a:rPr lang="es-MX" sz="1000" u="none" strike="noStrike" dirty="0" err="1" smtClean="0">
                          <a:effectLst/>
                        </a:rPr>
                        <a:t>informacion</a:t>
                      </a:r>
                      <a:endParaRPr lang="es-MX" sz="1000" u="none" strike="noStrike" dirty="0" smtClean="0">
                        <a:effectLst/>
                      </a:endParaRPr>
                    </a:p>
                  </a:txBody>
                  <a:tcPr marL="8415" marR="8415" marT="8415" marB="0" anchor="b"/>
                </a:tc>
              </a:tr>
              <a:tr h="2564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Tarimas Multiplicadas </a:t>
                      </a:r>
                      <a:r>
                        <a:rPr lang="es-MX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Eai_processflag</a:t>
                      </a:r>
                      <a:r>
                        <a:rPr lang="es-MX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='M'</a:t>
                      </a:r>
                      <a:endParaRPr lang="es-MX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 prorrateo una OC de compra en EXE.</a:t>
                      </a:r>
                      <a:endParaRPr lang="es-MX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4772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 err="1">
                          <a:effectLst/>
                        </a:rPr>
                        <a:t>Warning</a:t>
                      </a:r>
                      <a:r>
                        <a:rPr lang="es-MX" sz="1000" u="none" strike="noStrike" dirty="0">
                          <a:effectLst/>
                        </a:rPr>
                        <a:t>: Registros que no subieron a PMM o TDA y que NO tienen transferencia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 err="1">
                          <a:effectLst/>
                        </a:rPr>
                        <a:t>Multiples</a:t>
                      </a:r>
                      <a:r>
                        <a:rPr lang="es-MX" sz="1000" u="none" strike="noStrike" dirty="0">
                          <a:effectLst/>
                        </a:rPr>
                        <a:t> Causas utilizar script ¿Que Oportunidad tiene la tarima?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2564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Registros multiplicados en tienda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Error en la </a:t>
                      </a:r>
                      <a:r>
                        <a:rPr lang="es-MX" sz="1000" u="none" strike="noStrike" dirty="0" err="1">
                          <a:effectLst/>
                        </a:rPr>
                        <a:t>integracion</a:t>
                      </a:r>
                      <a:r>
                        <a:rPr lang="es-MX" sz="1000" u="none" strike="noStrike" dirty="0">
                          <a:effectLst/>
                        </a:rPr>
                        <a:t> de TIBCO de </a:t>
                      </a:r>
                      <a:r>
                        <a:rPr lang="es-MX" sz="1000" u="none" strike="noStrike" dirty="0" err="1">
                          <a:effectLst/>
                        </a:rPr>
                        <a:t>Shippingres_pallet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1282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Transfer has already been shipped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ctr"/>
                </a:tc>
                <a:tc>
                  <a:txBody>
                    <a:bodyPr/>
                    <a:lstStyle/>
                    <a:p>
                      <a:pPr algn="l" fontAlgn="b">
                        <a:buFont typeface="Arial" charset="0"/>
                        <a:buChar char="•"/>
                      </a:pPr>
                      <a:r>
                        <a:rPr lang="es-MX" sz="1000" u="none" strike="noStrike" dirty="0" smtClean="0">
                          <a:effectLst/>
                        </a:rPr>
                        <a:t>Se </a:t>
                      </a:r>
                      <a:r>
                        <a:rPr lang="es-MX" sz="1000" u="none" strike="noStrike" dirty="0">
                          <a:effectLst/>
                        </a:rPr>
                        <a:t>mató el inventario asignado en PMM por alguna toma física o por error.</a:t>
                      </a:r>
                      <a:br>
                        <a:rPr lang="es-MX" sz="1000" u="none" strike="noStrike" dirty="0">
                          <a:effectLst/>
                        </a:rPr>
                      </a:br>
                      <a:r>
                        <a:rPr lang="es-MX" sz="1000" u="none" strike="noStrike" dirty="0">
                          <a:effectLst/>
                        </a:rPr>
                        <a:t>* El proceso de </a:t>
                      </a:r>
                      <a:r>
                        <a:rPr lang="es-MX" sz="1000" u="none" strike="noStrike" dirty="0" err="1">
                          <a:effectLst/>
                        </a:rPr>
                        <a:t>picking</a:t>
                      </a:r>
                      <a:r>
                        <a:rPr lang="es-MX" sz="1000" u="none" strike="noStrike" dirty="0">
                          <a:effectLst/>
                        </a:rPr>
                        <a:t> </a:t>
                      </a:r>
                      <a:r>
                        <a:rPr lang="es-MX" sz="1000" u="none" strike="noStrike" dirty="0" err="1">
                          <a:effectLst/>
                        </a:rPr>
                        <a:t>exception</a:t>
                      </a:r>
                      <a:r>
                        <a:rPr lang="es-MX" sz="1000" u="none" strike="noStrike" dirty="0">
                          <a:effectLst/>
                        </a:rPr>
                        <a:t> mato el asignado por haberse cumplido los 4 </a:t>
                      </a:r>
                      <a:r>
                        <a:rPr lang="es-MX" sz="1000" u="none" strike="noStrike" dirty="0" smtClean="0">
                          <a:effectLst/>
                        </a:rPr>
                        <a:t>días </a:t>
                      </a:r>
                      <a:r>
                        <a:rPr lang="es-MX" sz="1000" u="none" strike="noStrike" dirty="0">
                          <a:effectLst/>
                        </a:rPr>
                        <a:t>que tienen para despachar la </a:t>
                      </a:r>
                      <a:r>
                        <a:rPr lang="es-MX" sz="1000" u="none" strike="noStrike" dirty="0" smtClean="0">
                          <a:effectLst/>
                        </a:rPr>
                        <a:t>Mercancia.</a:t>
                      </a:r>
                      <a:r>
                        <a:rPr lang="es-MX" sz="1000" u="none" strike="noStrike" dirty="0">
                          <a:effectLst/>
                        </a:rPr>
                        <a:t/>
                      </a:r>
                      <a:br>
                        <a:rPr lang="es-MX" sz="1000" u="none" strike="noStrike" dirty="0">
                          <a:effectLst/>
                        </a:rPr>
                      </a:br>
                      <a:endParaRPr lang="es-MX" sz="1000" u="none" strike="noStrike" dirty="0" smtClean="0">
                        <a:effectLst/>
                      </a:endParaRPr>
                    </a:p>
                    <a:p>
                      <a:pPr algn="l" fontAlgn="b">
                        <a:buFont typeface="Arial" charset="0"/>
                        <a:buNone/>
                      </a:pPr>
                      <a:r>
                        <a:rPr lang="es-MX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Causa:</a:t>
                      </a:r>
                      <a:r>
                        <a:rPr lang="es-MX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Software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6538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 dirty="0" err="1">
                          <a:effectLst/>
                        </a:rPr>
                        <a:t>Invalid</a:t>
                      </a:r>
                      <a:r>
                        <a:rPr lang="es-MX" sz="1000" u="none" strike="noStrike" dirty="0">
                          <a:effectLst/>
                        </a:rPr>
                        <a:t> Cross Dock PO </a:t>
                      </a:r>
                      <a:r>
                        <a:rPr lang="es-MX" sz="1000" u="none" strike="noStrike" dirty="0" err="1">
                          <a:effectLst/>
                        </a:rPr>
                        <a:t>Number</a:t>
                      </a:r>
                      <a:r>
                        <a:rPr lang="es-MX" sz="1000" u="none" strike="noStrike" dirty="0">
                          <a:effectLst/>
                        </a:rPr>
                        <a:t>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 smtClean="0">
                          <a:effectLst/>
                        </a:rPr>
                        <a:t>* La </a:t>
                      </a:r>
                      <a:r>
                        <a:rPr lang="es-MX" sz="900" u="none" strike="noStrike" dirty="0">
                          <a:effectLst/>
                        </a:rPr>
                        <a:t>Orden de Compra se encuentra cancelada en PMM.</a:t>
                      </a:r>
                      <a:br>
                        <a:rPr lang="es-MX" sz="900" u="none" strike="noStrike" dirty="0">
                          <a:effectLst/>
                        </a:rPr>
                      </a:br>
                      <a:r>
                        <a:rPr lang="es-MX" sz="900" u="none" strike="noStrike" dirty="0">
                          <a:effectLst/>
                        </a:rPr>
                        <a:t>* Se marcó la Orden de compra sin transferencia externa en PMM.</a:t>
                      </a:r>
                      <a:br>
                        <a:rPr lang="es-MX" sz="900" u="none" strike="noStrike" dirty="0">
                          <a:effectLst/>
                        </a:rPr>
                      </a:br>
                      <a:r>
                        <a:rPr lang="es-MX" sz="900" u="none" strike="noStrike" dirty="0">
                          <a:effectLst/>
                        </a:rPr>
                        <a:t>* Se mato el asignado por alguna OC de Apertura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ctr"/>
                </a:tc>
              </a:tr>
              <a:tr h="43592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 dirty="0" err="1">
                          <a:effectLst/>
                        </a:rPr>
                        <a:t>Inner</a:t>
                      </a:r>
                      <a:r>
                        <a:rPr lang="es-MX" sz="1000" u="none" strike="noStrike" dirty="0">
                          <a:effectLst/>
                        </a:rPr>
                        <a:t> Pack </a:t>
                      </a:r>
                      <a:r>
                        <a:rPr lang="es-MX" sz="1000" u="none" strike="noStrike" dirty="0" err="1">
                          <a:effectLst/>
                        </a:rPr>
                        <a:t>required</a:t>
                      </a:r>
                      <a:r>
                        <a:rPr lang="es-MX" sz="1000" u="none" strike="noStrike" dirty="0">
                          <a:effectLst/>
                        </a:rPr>
                        <a:t> </a:t>
                      </a:r>
                      <a:r>
                        <a:rPr lang="es-MX" sz="1000" u="none" strike="noStrike" dirty="0" err="1">
                          <a:effectLst/>
                        </a:rPr>
                        <a:t>for</a:t>
                      </a:r>
                      <a:r>
                        <a:rPr lang="es-MX" sz="1000" u="none" strike="noStrike" dirty="0">
                          <a:effectLst/>
                        </a:rPr>
                        <a:t> DC, </a:t>
                      </a:r>
                      <a:r>
                        <a:rPr lang="es-MX" sz="1000" u="none" strike="noStrike" dirty="0" err="1">
                          <a:effectLst/>
                        </a:rPr>
                        <a:t>Invalid</a:t>
                      </a:r>
                      <a:r>
                        <a:rPr lang="es-MX" sz="1000" u="none" strike="noStrike" dirty="0">
                          <a:effectLst/>
                        </a:rPr>
                        <a:t> </a:t>
                      </a:r>
                      <a:r>
                        <a:rPr lang="es-MX" sz="1000" u="none" strike="noStrike" dirty="0" err="1">
                          <a:effectLst/>
                        </a:rPr>
                        <a:t>Inner</a:t>
                      </a:r>
                      <a:r>
                        <a:rPr lang="es-MX" sz="1000" u="none" strike="noStrike" dirty="0">
                          <a:effectLst/>
                        </a:rPr>
                        <a:t> pack </a:t>
                      </a:r>
                      <a:r>
                        <a:rPr lang="es-MX" sz="1000" u="none" strike="noStrike" dirty="0" err="1">
                          <a:effectLst/>
                        </a:rPr>
                        <a:t>for</a:t>
                      </a:r>
                      <a:r>
                        <a:rPr lang="es-MX" sz="1000" u="none" strike="noStrike" dirty="0">
                          <a:effectLst/>
                        </a:rPr>
                        <a:t> </a:t>
                      </a:r>
                      <a:r>
                        <a:rPr lang="es-MX" sz="1000" u="none" strike="noStrike" dirty="0" err="1">
                          <a:effectLst/>
                        </a:rPr>
                        <a:t>product</a:t>
                      </a:r>
                      <a:r>
                        <a:rPr lang="es-MX" sz="1000" u="none" strike="noStrike" dirty="0">
                          <a:effectLst/>
                        </a:rPr>
                        <a:t>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 dirty="0" smtClean="0">
                          <a:effectLst/>
                        </a:rPr>
                        <a:t>*El </a:t>
                      </a:r>
                      <a:r>
                        <a:rPr lang="es-MX" sz="900" u="none" strike="noStrike" dirty="0" err="1">
                          <a:effectLst/>
                        </a:rPr>
                        <a:t>sku</a:t>
                      </a:r>
                      <a:r>
                        <a:rPr lang="es-MX" sz="900" u="none" strike="noStrike" dirty="0">
                          <a:effectLst/>
                        </a:rPr>
                        <a:t> no esta en </a:t>
                      </a:r>
                      <a:r>
                        <a:rPr lang="es-MX" sz="900" u="none" strike="noStrike" dirty="0" err="1" smtClean="0">
                          <a:effectLst/>
                        </a:rPr>
                        <a:t>merc_pack_rel</a:t>
                      </a:r>
                      <a:r>
                        <a:rPr lang="es-MX" sz="900" u="none" strike="noStrike" dirty="0" smtClean="0">
                          <a:effectLst/>
                        </a:rPr>
                        <a:t>.</a:t>
                      </a:r>
                      <a:r>
                        <a:rPr lang="es-MX" sz="900" u="none" strike="noStrike" dirty="0">
                          <a:effectLst/>
                        </a:rPr>
                        <a:t/>
                      </a:r>
                      <a:br>
                        <a:rPr lang="es-MX" sz="900" u="none" strike="noStrike" dirty="0">
                          <a:effectLst/>
                        </a:rPr>
                      </a:br>
                      <a:r>
                        <a:rPr lang="es-MX" sz="900" u="none" strike="noStrike" dirty="0">
                          <a:effectLst/>
                        </a:rPr>
                        <a:t>* No coincide el FE del despacho con </a:t>
                      </a:r>
                      <a:r>
                        <a:rPr lang="es-MX" sz="900" u="none" strike="noStrike" dirty="0" err="1" smtClean="0">
                          <a:effectLst/>
                        </a:rPr>
                        <a:t>merc_pack_rel</a:t>
                      </a:r>
                      <a:r>
                        <a:rPr lang="es-MX" sz="900" u="none" strike="noStrike" dirty="0" smtClean="0">
                          <a:effectLst/>
                        </a:rPr>
                        <a:t>.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ctr"/>
                </a:tc>
              </a:tr>
              <a:tr h="25642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No genera transferencia en tienda y no tiene codigo de rechazo = NULL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* No se ejecuto el SP HEB_TRFDTLIM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6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Mis NOTAS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2844" y="571480"/>
            <a:ext cx="900115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7030A0"/>
                </a:solidFill>
              </a:rPr>
              <a:t>A</a:t>
            </a:r>
            <a:r>
              <a:rPr lang="es-MX" sz="1200" dirty="0" smtClean="0">
                <a:solidFill>
                  <a:srgbClr val="7030A0"/>
                </a:solidFill>
              </a:rPr>
              <a:t>.- </a:t>
            </a:r>
            <a:r>
              <a:rPr lang="es-MX" sz="1200" dirty="0" err="1" smtClean="0">
                <a:solidFill>
                  <a:srgbClr val="7030A0"/>
                </a:solidFill>
              </a:rPr>
              <a:t>Ishd</a:t>
            </a:r>
            <a:r>
              <a:rPr lang="es-MX" sz="1200" dirty="0" smtClean="0">
                <a:solidFill>
                  <a:srgbClr val="7030A0"/>
                </a:solidFill>
              </a:rPr>
              <a:t>   para validar en </a:t>
            </a:r>
            <a:r>
              <a:rPr lang="es-MX" sz="1200" dirty="0" err="1" smtClean="0">
                <a:solidFill>
                  <a:srgbClr val="7030A0"/>
                </a:solidFill>
              </a:rPr>
              <a:t>oracle</a:t>
            </a:r>
            <a:r>
              <a:rPr lang="es-MX" sz="1200" dirty="0" smtClean="0">
                <a:solidFill>
                  <a:srgbClr val="7030A0"/>
                </a:solidFill>
              </a:rPr>
              <a:t> las tarimas (Frescos o Secos) al despachar la ruta o dar </a:t>
            </a:r>
            <a:r>
              <a:rPr lang="es-MX" sz="1200" dirty="0" err="1" smtClean="0">
                <a:solidFill>
                  <a:srgbClr val="7030A0"/>
                </a:solidFill>
              </a:rPr>
              <a:t>overflow</a:t>
            </a:r>
            <a:r>
              <a:rPr lang="es-MX" sz="1200" dirty="0" smtClean="0">
                <a:solidFill>
                  <a:srgbClr val="7030A0"/>
                </a:solidFill>
              </a:rPr>
              <a:t> , cambia el status en </a:t>
            </a:r>
            <a:r>
              <a:rPr lang="es-MX" sz="1200" dirty="0" err="1" smtClean="0">
                <a:solidFill>
                  <a:srgbClr val="7030A0"/>
                </a:solidFill>
              </a:rPr>
              <a:t>iord</a:t>
            </a:r>
            <a:r>
              <a:rPr lang="es-MX" sz="1200" dirty="0" smtClean="0">
                <a:solidFill>
                  <a:srgbClr val="7030A0"/>
                </a:solidFill>
              </a:rPr>
              <a:t> al campo </a:t>
            </a:r>
            <a:r>
              <a:rPr lang="es-ES" sz="1200" dirty="0" err="1" smtClean="0">
                <a:solidFill>
                  <a:srgbClr val="7030A0"/>
                </a:solidFill>
              </a:rPr>
              <a:t>osta_id</a:t>
            </a:r>
            <a:r>
              <a:rPr lang="es-ES" sz="1200" dirty="0" smtClean="0">
                <a:solidFill>
                  <a:srgbClr val="7030A0"/>
                </a:solidFill>
              </a:rPr>
              <a:t> =CLO , la fecha a que toma para pasar es </a:t>
            </a:r>
            <a:r>
              <a:rPr lang="es-ES" sz="1200" dirty="0" err="1" smtClean="0">
                <a:solidFill>
                  <a:srgbClr val="7030A0"/>
                </a:solidFill>
              </a:rPr>
              <a:t>change_dtim</a:t>
            </a:r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b="1" dirty="0" smtClean="0">
                <a:solidFill>
                  <a:srgbClr val="7030A0"/>
                </a:solidFill>
              </a:rPr>
              <a:t>B1</a:t>
            </a:r>
            <a:r>
              <a:rPr lang="es-MX" dirty="0" smtClean="0">
                <a:solidFill>
                  <a:srgbClr val="7030A0"/>
                </a:solidFill>
              </a:rPr>
              <a:t> </a:t>
            </a:r>
            <a:r>
              <a:rPr lang="es-MX" sz="1200" dirty="0" smtClean="0">
                <a:solidFill>
                  <a:srgbClr val="7030A0"/>
                </a:solidFill>
              </a:rPr>
              <a:t>-</a:t>
            </a:r>
            <a:r>
              <a:rPr lang="es-MX" sz="1200" dirty="0" smtClean="0"/>
              <a:t>. *</a:t>
            </a:r>
            <a:r>
              <a:rPr lang="es-MX" sz="1200" dirty="0" smtClean="0">
                <a:solidFill>
                  <a:srgbClr val="7030A0"/>
                </a:solidFill>
              </a:rPr>
              <a:t>TIBCO San Antonio Me llega un </a:t>
            </a:r>
            <a:r>
              <a:rPr lang="es-MX" sz="1200" dirty="0" err="1" smtClean="0">
                <a:solidFill>
                  <a:srgbClr val="7030A0"/>
                </a:solidFill>
              </a:rPr>
              <a:t>arcout</a:t>
            </a:r>
            <a:r>
              <a:rPr lang="es-MX" sz="1200" dirty="0" smtClean="0">
                <a:solidFill>
                  <a:srgbClr val="7030A0"/>
                </a:solidFill>
              </a:rPr>
              <a:t> en línea de </a:t>
            </a:r>
            <a:r>
              <a:rPr lang="es-MX" sz="1200" dirty="0" err="1" smtClean="0">
                <a:solidFill>
                  <a:srgbClr val="7030A0"/>
                </a:solidFill>
              </a:rPr>
              <a:t>unix</a:t>
            </a:r>
            <a:r>
              <a:rPr lang="es-MX" sz="1200" dirty="0" smtClean="0">
                <a:solidFill>
                  <a:srgbClr val="7030A0"/>
                </a:solidFill>
              </a:rPr>
              <a:t>-Cd $DSCTMP/</a:t>
            </a:r>
            <a:r>
              <a:rPr lang="es-MX" sz="1200" dirty="0" err="1" smtClean="0">
                <a:solidFill>
                  <a:srgbClr val="7030A0"/>
                </a:solidFill>
              </a:rPr>
              <a:t>arcout</a:t>
            </a:r>
            <a:r>
              <a:rPr lang="es-MX" sz="1200" dirty="0" smtClean="0">
                <a:solidFill>
                  <a:srgbClr val="7030A0"/>
                </a:solidFill>
              </a:rPr>
              <a:t> </a:t>
            </a:r>
            <a:r>
              <a:rPr lang="es-MX" sz="1200" dirty="0" err="1" smtClean="0">
                <a:solidFill>
                  <a:srgbClr val="7030A0"/>
                </a:solidFill>
              </a:rPr>
              <a:t>gzgrep</a:t>
            </a:r>
            <a:r>
              <a:rPr lang="es-MX" sz="1200" dirty="0" smtClean="0">
                <a:solidFill>
                  <a:srgbClr val="7030A0"/>
                </a:solidFill>
              </a:rPr>
              <a:t> </a:t>
            </a:r>
            <a:r>
              <a:rPr lang="es-MX" sz="1200" dirty="0" err="1" smtClean="0">
                <a:solidFill>
                  <a:srgbClr val="7030A0"/>
                </a:solidFill>
              </a:rPr>
              <a:t>xxx</a:t>
            </a:r>
            <a:r>
              <a:rPr lang="es-MX" sz="1200" dirty="0" smtClean="0">
                <a:solidFill>
                  <a:srgbClr val="7030A0"/>
                </a:solidFill>
              </a:rPr>
              <a:t> 7020*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Hay un </a:t>
            </a:r>
            <a:r>
              <a:rPr lang="es-MX" sz="1200" dirty="0" err="1" smtClean="0">
                <a:solidFill>
                  <a:srgbClr val="7030A0"/>
                </a:solidFill>
              </a:rPr>
              <a:t>job</a:t>
            </a:r>
            <a:r>
              <a:rPr lang="es-MX" sz="1200" dirty="0" smtClean="0">
                <a:solidFill>
                  <a:srgbClr val="7030A0"/>
                </a:solidFill>
              </a:rPr>
              <a:t> que transforma ese archivo a la tabla </a:t>
            </a:r>
            <a:r>
              <a:rPr lang="es-MX" sz="1200" b="1" dirty="0" smtClean="0">
                <a:solidFill>
                  <a:srgbClr val="7030A0"/>
                </a:solidFill>
              </a:rPr>
              <a:t>SRP</a:t>
            </a:r>
            <a:r>
              <a:rPr lang="es-MX" sz="1200" dirty="0" smtClean="0">
                <a:solidFill>
                  <a:srgbClr val="7030A0"/>
                </a:solidFill>
              </a:rPr>
              <a:t> </a:t>
            </a:r>
            <a:r>
              <a:rPr lang="es-MX" sz="1200" b="1" dirty="0" smtClean="0">
                <a:solidFill>
                  <a:srgbClr val="7030A0"/>
                </a:solidFill>
              </a:rPr>
              <a:t>del </a:t>
            </a:r>
            <a:r>
              <a:rPr lang="es-MX" sz="1200" b="1" dirty="0" err="1" smtClean="0">
                <a:solidFill>
                  <a:srgbClr val="7030A0"/>
                </a:solidFill>
              </a:rPr>
              <a:t>sevidor</a:t>
            </a:r>
            <a:r>
              <a:rPr lang="es-MX" sz="1200" b="1" dirty="0" smtClean="0">
                <a:solidFill>
                  <a:srgbClr val="7030A0"/>
                </a:solidFill>
              </a:rPr>
              <a:t> 01 </a:t>
            </a:r>
            <a:r>
              <a:rPr lang="es-MX" sz="1200" dirty="0" smtClean="0">
                <a:solidFill>
                  <a:srgbClr val="F60000"/>
                </a:solidFill>
              </a:rPr>
              <a:t>revisando con FOX</a:t>
            </a:r>
          </a:p>
          <a:p>
            <a:endParaRPr lang="es-MX" sz="1200" dirty="0" smtClean="0"/>
          </a:p>
          <a:p>
            <a:r>
              <a:rPr lang="es-MX" b="1" dirty="0" smtClean="0">
                <a:solidFill>
                  <a:srgbClr val="7030A0"/>
                </a:solidFill>
              </a:rPr>
              <a:t>B2-</a:t>
            </a:r>
            <a:r>
              <a:rPr lang="es-MX" sz="1200" dirty="0" smtClean="0">
                <a:solidFill>
                  <a:srgbClr val="7030A0"/>
                </a:solidFill>
              </a:rPr>
              <a:t> Integraciones , Inserta en la tabla </a:t>
            </a:r>
            <a:r>
              <a:rPr lang="es-MX" sz="1200" b="1" dirty="0" err="1" smtClean="0">
                <a:solidFill>
                  <a:srgbClr val="7030A0"/>
                </a:solidFill>
              </a:rPr>
              <a:t>dc_pallet</a:t>
            </a:r>
            <a:r>
              <a:rPr lang="es-MX" sz="1200" b="1" dirty="0" smtClean="0">
                <a:solidFill>
                  <a:srgbClr val="7030A0"/>
                </a:solidFill>
              </a:rPr>
              <a:t> del servidor 01</a:t>
            </a: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7030A0"/>
                </a:solidFill>
              </a:rPr>
              <a:t>*</a:t>
            </a:r>
            <a:r>
              <a:rPr lang="es-MX" sz="1200" dirty="0" err="1" smtClean="0">
                <a:solidFill>
                  <a:srgbClr val="7030A0"/>
                </a:solidFill>
              </a:rPr>
              <a:t>WFL_Dc_Pallet</a:t>
            </a:r>
            <a:r>
              <a:rPr lang="es-MX" sz="1200" dirty="0" smtClean="0">
                <a:solidFill>
                  <a:srgbClr val="7030A0"/>
                </a:solidFill>
              </a:rPr>
              <a:t>         ---&gt;  </a:t>
            </a:r>
            <a:r>
              <a:rPr lang="es-MX" sz="1200" b="1" dirty="0" err="1" smtClean="0">
                <a:solidFill>
                  <a:srgbClr val="7030A0"/>
                </a:solidFill>
              </a:rPr>
              <a:t>job</a:t>
            </a:r>
            <a:r>
              <a:rPr lang="es-MX" sz="1200" dirty="0" smtClean="0">
                <a:solidFill>
                  <a:srgbClr val="7030A0"/>
                </a:solidFill>
              </a:rPr>
              <a:t> :</a:t>
            </a:r>
            <a:r>
              <a:rPr lang="es-MX" sz="1200" dirty="0" err="1" smtClean="0">
                <a:solidFill>
                  <a:srgbClr val="7030A0"/>
                </a:solidFill>
              </a:rPr>
              <a:t>DC_Pallet</a:t>
            </a:r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Grupo:</a:t>
            </a:r>
            <a:r>
              <a:rPr lang="es-MX" sz="1200" dirty="0" smtClean="0">
                <a:solidFill>
                  <a:srgbClr val="7030A0"/>
                </a:solidFill>
              </a:rPr>
              <a:t> Transferencias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Corre cada 3 min. De 5:20 A 5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dirty="0" err="1" smtClean="0">
                <a:solidFill>
                  <a:srgbClr val="7030A0"/>
                </a:solidFill>
              </a:rPr>
              <a:t>C</a:t>
            </a:r>
            <a:r>
              <a:rPr lang="es-MX" sz="1200" b="1" dirty="0" err="1" smtClean="0">
                <a:solidFill>
                  <a:srgbClr val="7030A0"/>
                </a:solidFill>
              </a:rPr>
              <a:t>odigo</a:t>
            </a:r>
            <a:r>
              <a:rPr lang="es-MX" sz="1200" b="1" dirty="0" smtClean="0">
                <a:solidFill>
                  <a:srgbClr val="7030A0"/>
                </a:solidFill>
              </a:rPr>
              <a:t> :</a:t>
            </a:r>
            <a:r>
              <a:rPr lang="en-US" sz="1200" b="1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en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correo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de Ramon C. en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importantes</a:t>
            </a:r>
            <a:endParaRPr lang="es-MX" sz="1200" dirty="0" smtClean="0">
              <a:solidFill>
                <a:srgbClr val="FF0000"/>
              </a:solidFill>
            </a:endParaRPr>
          </a:p>
          <a:p>
            <a:r>
              <a:rPr lang="es-MX" sz="1200" dirty="0" smtClean="0">
                <a:solidFill>
                  <a:srgbClr val="FF0000"/>
                </a:solidFill>
              </a:rPr>
              <a:t>		</a:t>
            </a:r>
            <a:r>
              <a:rPr lang="es-MX" sz="1200" dirty="0" smtClean="0">
                <a:solidFill>
                  <a:srgbClr val="7030A0"/>
                </a:solidFill>
              </a:rPr>
              <a:t>O</a:t>
            </a:r>
            <a:r>
              <a:rPr lang="es-MX" sz="1200" b="1" dirty="0" smtClean="0">
                <a:solidFill>
                  <a:srgbClr val="7030A0"/>
                </a:solidFill>
              </a:rPr>
              <a:t>bjetivo:</a:t>
            </a:r>
            <a:r>
              <a:rPr lang="es-ES" sz="1200" dirty="0" smtClean="0">
                <a:solidFill>
                  <a:srgbClr val="7030A0"/>
                </a:solidFill>
              </a:rPr>
              <a:t> el objetivo es traer las tarimas de la ultima hora que </a:t>
            </a:r>
            <a:r>
              <a:rPr lang="es-ES" sz="1200" dirty="0" err="1" smtClean="0">
                <a:solidFill>
                  <a:srgbClr val="7030A0"/>
                </a:solidFill>
              </a:rPr>
              <a:t>esten</a:t>
            </a:r>
            <a:r>
              <a:rPr lang="es-ES" sz="1200" dirty="0" smtClean="0">
                <a:solidFill>
                  <a:srgbClr val="7030A0"/>
                </a:solidFill>
              </a:rPr>
              <a:t> </a:t>
            </a:r>
            <a:r>
              <a:rPr lang="es-ES" sz="1200" dirty="0" err="1" smtClean="0">
                <a:solidFill>
                  <a:srgbClr val="7030A0"/>
                </a:solidFill>
              </a:rPr>
              <a:t>cerrardas</a:t>
            </a:r>
            <a:r>
              <a:rPr lang="es-ES" sz="1200" dirty="0" smtClean="0">
                <a:solidFill>
                  <a:srgbClr val="7030A0"/>
                </a:solidFill>
              </a:rPr>
              <a:t> y que no hayan 		pasado aun</a:t>
            </a:r>
            <a:endParaRPr lang="es-MX" sz="1200" dirty="0" smtClean="0">
              <a:solidFill>
                <a:srgbClr val="FF0000"/>
              </a:solidFill>
            </a:endParaRPr>
          </a:p>
          <a:p>
            <a:r>
              <a:rPr lang="es-MX" sz="1200" dirty="0" smtClean="0">
                <a:solidFill>
                  <a:srgbClr val="FF0000"/>
                </a:solidFill>
              </a:rPr>
              <a:t>		</a:t>
            </a:r>
            <a:r>
              <a:rPr lang="es-MX" sz="1200" b="1" dirty="0" err="1" smtClean="0">
                <a:solidFill>
                  <a:srgbClr val="7030A0"/>
                </a:solidFill>
              </a:rPr>
              <a:t>Descripcion</a:t>
            </a:r>
            <a:r>
              <a:rPr lang="es-MX" sz="1200" b="1" dirty="0" smtClean="0">
                <a:solidFill>
                  <a:srgbClr val="7030A0"/>
                </a:solidFill>
              </a:rPr>
              <a:t>:</a:t>
            </a:r>
            <a:r>
              <a:rPr lang="es-MX" sz="1200" dirty="0" smtClean="0">
                <a:solidFill>
                  <a:srgbClr val="7030A0"/>
                </a:solidFill>
              </a:rPr>
              <a:t> checa que </a:t>
            </a:r>
            <a:r>
              <a:rPr lang="es-MX" sz="1200" dirty="0" err="1" smtClean="0">
                <a:solidFill>
                  <a:srgbClr val="7030A0"/>
                </a:solidFill>
              </a:rPr>
              <a:t>esten</a:t>
            </a:r>
            <a:r>
              <a:rPr lang="es-MX" sz="1200" dirty="0" smtClean="0">
                <a:solidFill>
                  <a:srgbClr val="7030A0"/>
                </a:solidFill>
              </a:rPr>
              <a:t> en </a:t>
            </a:r>
            <a:r>
              <a:rPr lang="es-MX" sz="1200" dirty="0" err="1" smtClean="0">
                <a:solidFill>
                  <a:srgbClr val="7030A0"/>
                </a:solidFill>
              </a:rPr>
              <a:t>ishd</a:t>
            </a:r>
            <a:r>
              <a:rPr lang="es-MX" sz="1200" dirty="0" smtClean="0">
                <a:solidFill>
                  <a:srgbClr val="7030A0"/>
                </a:solidFill>
              </a:rPr>
              <a:t> y en </a:t>
            </a:r>
            <a:r>
              <a:rPr lang="es-MX" sz="1200" dirty="0" err="1" smtClean="0">
                <a:solidFill>
                  <a:srgbClr val="7030A0"/>
                </a:solidFill>
              </a:rPr>
              <a:t>iord</a:t>
            </a:r>
            <a:r>
              <a:rPr lang="es-MX" sz="1200" dirty="0" smtClean="0">
                <a:solidFill>
                  <a:srgbClr val="7030A0"/>
                </a:solidFill>
              </a:rPr>
              <a:t> con el campo </a:t>
            </a:r>
            <a:r>
              <a:rPr lang="es-ES" sz="1200" dirty="0" err="1" smtClean="0">
                <a:solidFill>
                  <a:srgbClr val="7030A0"/>
                </a:solidFill>
              </a:rPr>
              <a:t>osta_id</a:t>
            </a:r>
            <a:r>
              <a:rPr lang="es-ES" sz="1200" dirty="0" smtClean="0">
                <a:solidFill>
                  <a:srgbClr val="7030A0"/>
                </a:solidFill>
              </a:rPr>
              <a:t> =CLO y la fecha </a:t>
            </a:r>
            <a:r>
              <a:rPr lang="es-ES" sz="1200" dirty="0" err="1" smtClean="0">
                <a:solidFill>
                  <a:srgbClr val="7030A0"/>
                </a:solidFill>
              </a:rPr>
              <a:t>change_dtim</a:t>
            </a:r>
            <a:r>
              <a:rPr lang="es-ES" sz="1200" dirty="0" smtClean="0">
                <a:solidFill>
                  <a:srgbClr val="7030A0"/>
                </a:solidFill>
              </a:rPr>
              <a:t> 		=</a:t>
            </a:r>
            <a:r>
              <a:rPr lang="es-ES" sz="1200" dirty="0" err="1" smtClean="0">
                <a:solidFill>
                  <a:srgbClr val="7030A0"/>
                </a:solidFill>
              </a:rPr>
              <a:t>sysdate</a:t>
            </a:r>
            <a:r>
              <a:rPr lang="es-ES" sz="1200" dirty="0" smtClean="0">
                <a:solidFill>
                  <a:srgbClr val="7030A0"/>
                </a:solidFill>
              </a:rPr>
              <a:t> -1 que tenga peso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icwal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sum(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catch_wgt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), 0, y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que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no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hayan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pasado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antes ?</a:t>
            </a:r>
            <a:endParaRPr lang="es-MX" sz="1200" b="1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FF000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Responsable: </a:t>
            </a:r>
            <a:r>
              <a:rPr lang="es-MX" sz="1200" dirty="0" smtClean="0">
                <a:solidFill>
                  <a:srgbClr val="7030A0"/>
                </a:solidFill>
              </a:rPr>
              <a:t>Integraciones 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Contactos: </a:t>
            </a:r>
            <a:r>
              <a:rPr lang="es-MX" sz="1200" dirty="0" smtClean="0">
                <a:solidFill>
                  <a:srgbClr val="7030A0"/>
                </a:solidFill>
              </a:rPr>
              <a:t>Antonio Palafox y Ramon C.</a:t>
            </a: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7030A0"/>
                </a:solidFill>
              </a:rPr>
              <a:t>*</a:t>
            </a:r>
            <a:r>
              <a:rPr lang="es-MX" sz="1200" dirty="0" err="1" smtClean="0">
                <a:solidFill>
                  <a:srgbClr val="7030A0"/>
                </a:solidFill>
              </a:rPr>
              <a:t>W_Dc_Pallet_PDP</a:t>
            </a:r>
            <a:r>
              <a:rPr lang="es-MX" sz="1200" dirty="0" smtClean="0">
                <a:solidFill>
                  <a:srgbClr val="7030A0"/>
                </a:solidFill>
              </a:rPr>
              <a:t>   ----&gt; </a:t>
            </a:r>
            <a:r>
              <a:rPr lang="es-MX" sz="1200" b="1" dirty="0" err="1" smtClean="0">
                <a:solidFill>
                  <a:srgbClr val="7030A0"/>
                </a:solidFill>
              </a:rPr>
              <a:t>job</a:t>
            </a:r>
            <a:r>
              <a:rPr lang="es-MX" sz="1200" b="1" dirty="0" smtClean="0">
                <a:solidFill>
                  <a:srgbClr val="7030A0"/>
                </a:solidFill>
              </a:rPr>
              <a:t> :</a:t>
            </a:r>
            <a:r>
              <a:rPr lang="es-MX" sz="1200" dirty="0" smtClean="0">
                <a:solidFill>
                  <a:srgbClr val="7030A0"/>
                </a:solidFill>
              </a:rPr>
              <a:t> </a:t>
            </a:r>
            <a:r>
              <a:rPr lang="es-MX" sz="1200" dirty="0" err="1" smtClean="0">
                <a:solidFill>
                  <a:srgbClr val="7030A0"/>
                </a:solidFill>
              </a:rPr>
              <a:t>DC_Pallet_PDP</a:t>
            </a:r>
            <a:r>
              <a:rPr lang="es-MX" sz="1200" dirty="0" smtClean="0">
                <a:solidFill>
                  <a:srgbClr val="7030A0"/>
                </a:solidFill>
              </a:rPr>
              <a:t>  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Grupo: </a:t>
            </a:r>
            <a:r>
              <a:rPr lang="es-MX" sz="1200" dirty="0" smtClean="0">
                <a:solidFill>
                  <a:srgbClr val="7030A0"/>
                </a:solidFill>
              </a:rPr>
              <a:t>INBOUND : 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Corre a las 12:10 am  solo una vez al día</a:t>
            </a:r>
          </a:p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Codigo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: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en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correo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de Ramon C. en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importantes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Objetivo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s-ES" sz="1200" b="1" dirty="0" smtClean="0">
                <a:solidFill>
                  <a:srgbClr val="7030A0"/>
                </a:solidFill>
              </a:rPr>
              <a:t> </a:t>
            </a:r>
            <a:r>
              <a:rPr lang="es-ES" sz="1200" dirty="0" smtClean="0">
                <a:solidFill>
                  <a:srgbClr val="7030A0"/>
                </a:solidFill>
              </a:rPr>
              <a:t>el objetivo es traer las tarimas de todo </a:t>
            </a:r>
            <a:r>
              <a:rPr lang="es-ES" sz="1200" dirty="0" err="1" smtClean="0">
                <a:solidFill>
                  <a:srgbClr val="7030A0"/>
                </a:solidFill>
              </a:rPr>
              <a:t>dia</a:t>
            </a:r>
            <a:r>
              <a:rPr lang="es-ES" sz="1200" dirty="0" smtClean="0">
                <a:solidFill>
                  <a:srgbClr val="7030A0"/>
                </a:solidFill>
              </a:rPr>
              <a:t> que </a:t>
            </a:r>
            <a:r>
              <a:rPr lang="es-ES" sz="1200" dirty="0" err="1" smtClean="0">
                <a:solidFill>
                  <a:srgbClr val="7030A0"/>
                </a:solidFill>
              </a:rPr>
              <a:t>esten</a:t>
            </a:r>
            <a:r>
              <a:rPr lang="es-ES" sz="1200" dirty="0" smtClean="0">
                <a:solidFill>
                  <a:srgbClr val="7030A0"/>
                </a:solidFill>
              </a:rPr>
              <a:t> </a:t>
            </a:r>
            <a:r>
              <a:rPr lang="es-ES" sz="1200" dirty="0" err="1" smtClean="0">
                <a:solidFill>
                  <a:srgbClr val="7030A0"/>
                </a:solidFill>
              </a:rPr>
              <a:t>cerrardas</a:t>
            </a:r>
            <a:r>
              <a:rPr lang="es-ES" sz="1200" dirty="0" smtClean="0">
                <a:solidFill>
                  <a:srgbClr val="7030A0"/>
                </a:solidFill>
              </a:rPr>
              <a:t> y que no hayan pasado aun</a:t>
            </a:r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Descripción :</a:t>
            </a:r>
            <a:r>
              <a:rPr lang="es-MX" sz="1200" dirty="0" smtClean="0">
                <a:solidFill>
                  <a:srgbClr val="7030A0"/>
                </a:solidFill>
              </a:rPr>
              <a:t>checa que </a:t>
            </a:r>
            <a:r>
              <a:rPr lang="es-MX" sz="1200" dirty="0" err="1" smtClean="0">
                <a:solidFill>
                  <a:srgbClr val="7030A0"/>
                </a:solidFill>
              </a:rPr>
              <a:t>esten</a:t>
            </a:r>
            <a:r>
              <a:rPr lang="es-MX" sz="1200" dirty="0" smtClean="0">
                <a:solidFill>
                  <a:srgbClr val="7030A0"/>
                </a:solidFill>
              </a:rPr>
              <a:t> en </a:t>
            </a:r>
            <a:r>
              <a:rPr lang="es-MX" sz="1200" dirty="0" err="1" smtClean="0">
                <a:solidFill>
                  <a:srgbClr val="7030A0"/>
                </a:solidFill>
              </a:rPr>
              <a:t>ishd</a:t>
            </a:r>
            <a:r>
              <a:rPr lang="es-MX" sz="1200" dirty="0" smtClean="0">
                <a:solidFill>
                  <a:srgbClr val="7030A0"/>
                </a:solidFill>
              </a:rPr>
              <a:t> y en </a:t>
            </a:r>
            <a:r>
              <a:rPr lang="es-MX" sz="1200" dirty="0" err="1" smtClean="0">
                <a:solidFill>
                  <a:srgbClr val="7030A0"/>
                </a:solidFill>
              </a:rPr>
              <a:t>iord</a:t>
            </a:r>
            <a:r>
              <a:rPr lang="es-MX" sz="1200" dirty="0" smtClean="0">
                <a:solidFill>
                  <a:srgbClr val="7030A0"/>
                </a:solidFill>
              </a:rPr>
              <a:t> con el campo </a:t>
            </a:r>
            <a:r>
              <a:rPr lang="es-ES" sz="1200" dirty="0" err="1" smtClean="0">
                <a:solidFill>
                  <a:srgbClr val="7030A0"/>
                </a:solidFill>
              </a:rPr>
              <a:t>osta_id</a:t>
            </a:r>
            <a:r>
              <a:rPr lang="es-ES" sz="1200" dirty="0" smtClean="0">
                <a:solidFill>
                  <a:srgbClr val="7030A0"/>
                </a:solidFill>
              </a:rPr>
              <a:t> =CLO y la fecha </a:t>
            </a:r>
            <a:r>
              <a:rPr lang="es-ES" sz="1200" dirty="0" err="1" smtClean="0">
                <a:solidFill>
                  <a:srgbClr val="7030A0"/>
                </a:solidFill>
              </a:rPr>
              <a:t>change_dtim</a:t>
            </a:r>
            <a:r>
              <a:rPr lang="es-ES" sz="1200" dirty="0" smtClean="0">
                <a:solidFill>
                  <a:srgbClr val="7030A0"/>
                </a:solidFill>
              </a:rPr>
              <a:t> 		=</a:t>
            </a:r>
            <a:r>
              <a:rPr lang="es-ES" sz="1200" dirty="0" err="1" smtClean="0">
                <a:solidFill>
                  <a:srgbClr val="7030A0"/>
                </a:solidFill>
              </a:rPr>
              <a:t>sysdate</a:t>
            </a:r>
            <a:r>
              <a:rPr lang="es-ES" sz="1200" dirty="0" smtClean="0">
                <a:solidFill>
                  <a:srgbClr val="7030A0"/>
                </a:solidFill>
              </a:rPr>
              <a:t> -1 que tenga peso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icwal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sum(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catch_wgt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), 0, y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que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no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hayan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pasado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antes ?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Responsable: </a:t>
            </a:r>
            <a:r>
              <a:rPr lang="es-MX" sz="1200" dirty="0" smtClean="0">
                <a:solidFill>
                  <a:srgbClr val="7030A0"/>
                </a:solidFill>
              </a:rPr>
              <a:t>Integraciones 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		</a:t>
            </a:r>
            <a:r>
              <a:rPr lang="es-MX" sz="1200" b="1" dirty="0" smtClean="0">
                <a:solidFill>
                  <a:srgbClr val="7030A0"/>
                </a:solidFill>
              </a:rPr>
              <a:t>Contactos: </a:t>
            </a:r>
            <a:r>
              <a:rPr lang="es-MX" sz="1200" dirty="0" smtClean="0">
                <a:solidFill>
                  <a:srgbClr val="7030A0"/>
                </a:solidFill>
              </a:rPr>
              <a:t>Antonio Palafox y Ramon C.</a:t>
            </a:r>
          </a:p>
          <a:p>
            <a:endParaRPr lang="es-MX" sz="1200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Mis NOTAS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2844" y="571480"/>
            <a:ext cx="90011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7030A0"/>
                </a:solidFill>
              </a:rPr>
              <a:t>F</a:t>
            </a:r>
            <a:r>
              <a:rPr lang="es-MX" sz="1200" dirty="0" smtClean="0">
                <a:solidFill>
                  <a:srgbClr val="7030A0"/>
                </a:solidFill>
              </a:rPr>
              <a:t>.- </a:t>
            </a:r>
            <a:r>
              <a:rPr lang="es-MX" sz="1200" dirty="0" err="1" smtClean="0">
                <a:solidFill>
                  <a:srgbClr val="7030A0"/>
                </a:solidFill>
              </a:rPr>
              <a:t>Imports</a:t>
            </a:r>
            <a:r>
              <a:rPr lang="es-MX" sz="1200" dirty="0" smtClean="0">
                <a:solidFill>
                  <a:srgbClr val="7030A0"/>
                </a:solidFill>
              </a:rPr>
              <a:t> hacia PMM</a:t>
            </a:r>
            <a:endParaRPr lang="es-ES" sz="1200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7030A0"/>
                </a:solidFill>
              </a:rPr>
              <a:t>JOB:IMP_TRANSFERENCIAS_EXE_NOC</a:t>
            </a:r>
          </a:p>
          <a:p>
            <a:r>
              <a:rPr lang="es-MX" sz="1200" dirty="0" smtClean="0">
                <a:solidFill>
                  <a:srgbClr val="7030A0"/>
                </a:solidFill>
              </a:rPr>
              <a:t>GRUPO:OC_RECEPCIONES_TRANSFERENCIAS</a:t>
            </a:r>
          </a:p>
          <a:p>
            <a:r>
              <a:rPr lang="es-MX" sz="1200" smtClean="0">
                <a:solidFill>
                  <a:srgbClr val="7030A0"/>
                </a:solidFill>
              </a:rPr>
              <a:t>Cada 10 min.</a:t>
            </a:r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Mis NOTAS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42844" y="571480"/>
            <a:ext cx="900115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7030A0"/>
                </a:solidFill>
              </a:rPr>
              <a:t>C</a:t>
            </a:r>
            <a:r>
              <a:rPr lang="es-MX" sz="1200" dirty="0" smtClean="0">
                <a:solidFill>
                  <a:srgbClr val="7030A0"/>
                </a:solidFill>
              </a:rPr>
              <a:t>.-Revisar en el servidor SRD201001 las tablas SRP y DC pallet que contengan la misma información x pallet , revisar en SRP</a:t>
            </a:r>
          </a:p>
          <a:p>
            <a:r>
              <a:rPr lang="es-MX" sz="1200" dirty="0" err="1" smtClean="0">
                <a:solidFill>
                  <a:srgbClr val="7030A0"/>
                </a:solidFill>
              </a:rPr>
              <a:t>Eai_processflag</a:t>
            </a:r>
            <a:r>
              <a:rPr lang="es-MX" sz="1200" dirty="0" smtClean="0">
                <a:solidFill>
                  <a:srgbClr val="7030A0"/>
                </a:solidFill>
              </a:rPr>
              <a:t> = N   no se ha procesado  , ver si corre </a:t>
            </a:r>
            <a:r>
              <a:rPr lang="es-MX" sz="1200" dirty="0" err="1" smtClean="0">
                <a:solidFill>
                  <a:srgbClr val="7030A0"/>
                </a:solidFill>
              </a:rPr>
              <a:t>X_valida</a:t>
            </a:r>
            <a:r>
              <a:rPr lang="es-MX" sz="1200" dirty="0" smtClean="0">
                <a:solidFill>
                  <a:srgbClr val="7030A0"/>
                </a:solidFill>
              </a:rPr>
              <a:t> pallet</a:t>
            </a:r>
          </a:p>
          <a:p>
            <a:r>
              <a:rPr lang="es-MX" sz="1200" dirty="0" err="1" smtClean="0">
                <a:solidFill>
                  <a:srgbClr val="7030A0"/>
                </a:solidFill>
              </a:rPr>
              <a:t>Eai_processflag</a:t>
            </a:r>
            <a:r>
              <a:rPr lang="es-MX" sz="1200" dirty="0" smtClean="0">
                <a:solidFill>
                  <a:srgbClr val="7030A0"/>
                </a:solidFill>
              </a:rPr>
              <a:t>=  Y    ya la valido </a:t>
            </a:r>
            <a:r>
              <a:rPr lang="es-MX" sz="1200" dirty="0" err="1" smtClean="0">
                <a:solidFill>
                  <a:srgbClr val="7030A0"/>
                </a:solidFill>
              </a:rPr>
              <a:t>X_valida</a:t>
            </a:r>
            <a:r>
              <a:rPr lang="es-MX" sz="1200" dirty="0" smtClean="0">
                <a:solidFill>
                  <a:srgbClr val="7030A0"/>
                </a:solidFill>
              </a:rPr>
              <a:t> pallet revisar </a:t>
            </a:r>
            <a:r>
              <a:rPr lang="es-ES" sz="1200" dirty="0" smtClean="0">
                <a:solidFill>
                  <a:srgbClr val="7030A0"/>
                </a:solidFill>
              </a:rPr>
              <a:t>SDITRFDTI_EXE </a:t>
            </a:r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sz="1200" dirty="0" err="1" smtClean="0">
                <a:solidFill>
                  <a:srgbClr val="7030A0"/>
                </a:solidFill>
              </a:rPr>
              <a:t>Eai_processflag</a:t>
            </a:r>
            <a:r>
              <a:rPr lang="es-MX" sz="1200" dirty="0" smtClean="0">
                <a:solidFill>
                  <a:srgbClr val="7030A0"/>
                </a:solidFill>
              </a:rPr>
              <a:t>=  D   hay diferencia en registros  o no han llegado aun a alguna tabla.</a:t>
            </a:r>
          </a:p>
          <a:p>
            <a:r>
              <a:rPr lang="es-MX" sz="1200" dirty="0" err="1" smtClean="0">
                <a:solidFill>
                  <a:srgbClr val="7030A0"/>
                </a:solidFill>
              </a:rPr>
              <a:t>Eai_processflag</a:t>
            </a:r>
            <a:r>
              <a:rPr lang="es-MX" sz="1200" dirty="0" smtClean="0">
                <a:solidFill>
                  <a:srgbClr val="7030A0"/>
                </a:solidFill>
              </a:rPr>
              <a:t>=  F   paso 2 veces </a:t>
            </a:r>
            <a:r>
              <a:rPr lang="es-MX" sz="1200" dirty="0" smtClean="0">
                <a:solidFill>
                  <a:srgbClr val="F60000"/>
                </a:solidFill>
              </a:rPr>
              <a:t>REVISAR</a:t>
            </a:r>
            <a:r>
              <a:rPr lang="es-MX" sz="1200" dirty="0" smtClean="0">
                <a:solidFill>
                  <a:srgbClr val="7030A0"/>
                </a:solidFill>
              </a:rPr>
              <a:t>    </a:t>
            </a: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sz="1200" dirty="0" smtClean="0">
                <a:solidFill>
                  <a:srgbClr val="F60000"/>
                </a:solidFill>
              </a:rPr>
              <a:t>Que proceso inserta la información en Valida pallet y cual en </a:t>
            </a:r>
            <a:r>
              <a:rPr lang="es-MX" sz="1200" dirty="0" err="1" smtClean="0">
                <a:solidFill>
                  <a:srgbClr val="F60000"/>
                </a:solidFill>
              </a:rPr>
              <a:t>sditrfdti</a:t>
            </a:r>
            <a:r>
              <a:rPr lang="es-MX" sz="1200" dirty="0" smtClean="0">
                <a:solidFill>
                  <a:srgbClr val="F60000"/>
                </a:solidFill>
              </a:rPr>
              <a:t>?</a:t>
            </a: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r>
              <a:rPr lang="es-MX" sz="1200" dirty="0" err="1" smtClean="0">
                <a:solidFill>
                  <a:srgbClr val="F60000"/>
                </a:solidFill>
              </a:rPr>
              <a:t>Encontre</a:t>
            </a:r>
            <a:r>
              <a:rPr lang="es-MX" sz="1200" dirty="0" smtClean="0">
                <a:solidFill>
                  <a:srgbClr val="F60000"/>
                </a:solidFill>
              </a:rPr>
              <a:t> estos SP en el 01</a:t>
            </a: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F6000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r>
              <a:rPr lang="es-MX" b="1" dirty="0" smtClean="0">
                <a:solidFill>
                  <a:srgbClr val="7030A0"/>
                </a:solidFill>
              </a:rPr>
              <a:t>D</a:t>
            </a:r>
            <a:r>
              <a:rPr lang="es-MX" sz="1200" dirty="0" smtClean="0">
                <a:solidFill>
                  <a:srgbClr val="7030A0"/>
                </a:solidFill>
              </a:rPr>
              <a:t>.-Revisar</a:t>
            </a:r>
            <a:r>
              <a:rPr lang="es-ES" sz="1200" dirty="0" smtClean="0">
                <a:solidFill>
                  <a:srgbClr val="7030A0"/>
                </a:solidFill>
              </a:rPr>
              <a:t> que estén en </a:t>
            </a:r>
            <a:r>
              <a:rPr lang="es-ES" sz="1200" dirty="0" err="1" smtClean="0">
                <a:solidFill>
                  <a:srgbClr val="7030A0"/>
                </a:solidFill>
              </a:rPr>
              <a:t>Vallida</a:t>
            </a:r>
            <a:r>
              <a:rPr lang="es-ES" sz="1200" dirty="0" smtClean="0">
                <a:solidFill>
                  <a:srgbClr val="7030A0"/>
                </a:solidFill>
              </a:rPr>
              <a:t> Pallet, si no están un proceso que inserta aquí, esta fallando</a:t>
            </a:r>
          </a:p>
          <a:p>
            <a:endParaRPr lang="es-ES" sz="1200" dirty="0" smtClean="0">
              <a:solidFill>
                <a:srgbClr val="7030A0"/>
              </a:solidFill>
            </a:endParaRPr>
          </a:p>
          <a:p>
            <a:r>
              <a:rPr lang="es-MX" b="1" dirty="0" smtClean="0">
                <a:solidFill>
                  <a:srgbClr val="7030A0"/>
                </a:solidFill>
              </a:rPr>
              <a:t>E</a:t>
            </a:r>
            <a:r>
              <a:rPr lang="es-MX" sz="1200" dirty="0" smtClean="0">
                <a:solidFill>
                  <a:srgbClr val="7030A0"/>
                </a:solidFill>
              </a:rPr>
              <a:t>.-Revisar</a:t>
            </a:r>
            <a:r>
              <a:rPr lang="es-ES" sz="1200" dirty="0" smtClean="0">
                <a:solidFill>
                  <a:srgbClr val="7030A0"/>
                </a:solidFill>
              </a:rPr>
              <a:t> que estén en SDITRFDTI_EXE , si no están un proceso que inserta aquí, esta fallando</a:t>
            </a:r>
          </a:p>
          <a:p>
            <a:endParaRPr lang="es-ES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  <a:p>
            <a:endParaRPr lang="es-MX" sz="1200" dirty="0" smtClean="0">
              <a:solidFill>
                <a:srgbClr val="7030A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000240"/>
            <a:ext cx="42100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3549925" y="324433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SDITRFDTI_EXE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8835FA3045049B28FA8902118E070" ma:contentTypeVersion="0" ma:contentTypeDescription="Create a new document." ma:contentTypeScope="" ma:versionID="4365250a1dd58a6869ae6d689feae719">
  <xsd:schema xmlns:xsd="http://www.w3.org/2001/XMLSchema" xmlns:p="http://schemas.microsoft.com/office/2006/metadata/properties" targetNamespace="http://schemas.microsoft.com/office/2006/metadata/properties" ma:root="true" ma:fieldsID="84d24c2467e79a5b957f305a830827c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29FFE-5FA2-4C9C-8029-CE053DF1D9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8ACE668-1367-4E6D-9D3B-282ED3D4678A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E8B7EB8-AA21-4C2A-9F86-4270A20378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Estrategia BI</Template>
  <TotalTime>16085</TotalTime>
  <Words>798</Words>
  <Application>Microsoft Office PowerPoint</Application>
  <PresentationFormat>Presentación en pantalla (4:3)</PresentationFormat>
  <Paragraphs>234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Custom Design</vt:lpstr>
      <vt:lpstr>Presentación de PowerPoint</vt:lpstr>
      <vt:lpstr>Estadisticas de tickets Tarimas</vt:lpstr>
      <vt:lpstr>¿Que Nos pueden reportar?</vt:lpstr>
      <vt:lpstr>Proceso técnico de reingeniería de tarimas</vt:lpstr>
      <vt:lpstr>Vista de flujo completo de tarimas y transferencias</vt:lpstr>
      <vt:lpstr>Presentación de PowerPoint</vt:lpstr>
      <vt:lpstr>Mis NOTAS</vt:lpstr>
      <vt:lpstr>Mis NOTAS</vt:lpstr>
      <vt:lpstr>Mis NOTAS</vt:lpstr>
      <vt:lpstr>Presentación de PowerPoint</vt:lpstr>
      <vt:lpstr>Presentación de PowerPoint</vt:lpstr>
      <vt:lpstr>Presentación de PowerPoint</vt:lpstr>
    </vt:vector>
  </TitlesOfParts>
  <Company>Supermercados Internacionales H.E.B.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Modificación al punto de venta para manejo de Meal Deals</dc:title>
  <dc:creator>Alfredo Talamantes</dc:creator>
  <cp:lastModifiedBy>Luis Castor</cp:lastModifiedBy>
  <cp:revision>506</cp:revision>
  <dcterms:created xsi:type="dcterms:W3CDTF">2005-11-14T14:06:59Z</dcterms:created>
  <dcterms:modified xsi:type="dcterms:W3CDTF">2014-04-23T16:38:39Z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0x0101000A48835FA3045049B28FA8902118E070</vt:lpwstr>
  </property>
</Properties>
</file>