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14"/>
  </p:notesMasterIdLst>
  <p:sldIdLst>
    <p:sldId id="323" r:id="rId5"/>
    <p:sldId id="324" r:id="rId6"/>
    <p:sldId id="321" r:id="rId7"/>
    <p:sldId id="322" r:id="rId8"/>
    <p:sldId id="325" r:id="rId9"/>
    <p:sldId id="326" r:id="rId10"/>
    <p:sldId id="327" r:id="rId11"/>
    <p:sldId id="328" r:id="rId12"/>
    <p:sldId id="329" r:id="rId1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000"/>
    <a:srgbClr val="3262FC"/>
    <a:srgbClr val="F78D9F"/>
    <a:srgbClr val="57030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8995" autoAdjust="0"/>
    <p:restoredTop sz="96237" autoAdjust="0"/>
  </p:normalViewPr>
  <p:slideViewPr>
    <p:cSldViewPr>
      <p:cViewPr>
        <p:scale>
          <a:sx n="80" d="100"/>
          <a:sy n="80" d="100"/>
        </p:scale>
        <p:origin x="-1572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Click to edit Master text styles</a:t>
            </a:r>
          </a:p>
          <a:p>
            <a:pPr lvl="1"/>
            <a:r>
              <a:rPr lang="es-ES" noProof="0" smtClean="0"/>
              <a:t>Second level</a:t>
            </a:r>
          </a:p>
          <a:p>
            <a:pPr lvl="2"/>
            <a:r>
              <a:rPr lang="es-ES" noProof="0" smtClean="0"/>
              <a:t>Third level</a:t>
            </a:r>
          </a:p>
          <a:p>
            <a:pPr lvl="3"/>
            <a:r>
              <a:rPr lang="es-ES" noProof="0" smtClean="0"/>
              <a:t>Fourth level</a:t>
            </a:r>
          </a:p>
          <a:p>
            <a:pPr lvl="4"/>
            <a:r>
              <a:rPr lang="es-E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6655313-92D0-4416-8556-650D3481B2C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747079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ebnet/Heb/HEB.asp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 flipV="1">
            <a:off x="0" y="-4763"/>
            <a:ext cx="7667625" cy="142876"/>
          </a:xfrm>
          <a:prstGeom prst="rect">
            <a:avLst/>
          </a:prstGeom>
          <a:solidFill>
            <a:srgbClr val="DE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 flipV="1">
            <a:off x="7667625" y="0"/>
            <a:ext cx="1476375" cy="333375"/>
          </a:xfrm>
          <a:prstGeom prst="rect">
            <a:avLst/>
          </a:prstGeom>
          <a:solidFill>
            <a:srgbClr val="DD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 rot="10800000">
            <a:off x="6804025" y="0"/>
            <a:ext cx="865188" cy="333375"/>
          </a:xfrm>
          <a:prstGeom prst="rtTriangle">
            <a:avLst/>
          </a:prstGeom>
          <a:solidFill>
            <a:srgbClr val="DDB5B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pic>
        <p:nvPicPr>
          <p:cNvPr id="7" name="Picture 7" descr="Nuestra Compañía">
            <a:hlinkClick r:id="rId2" tooltip="Nuestra Compañía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1013" y="22225"/>
            <a:ext cx="863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 flipV="1">
            <a:off x="0" y="5876925"/>
            <a:ext cx="9144000" cy="981075"/>
          </a:xfrm>
          <a:prstGeom prst="rect">
            <a:avLst/>
          </a:prstGeom>
          <a:solidFill>
            <a:srgbClr val="DE0000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defRPr/>
            </a:pPr>
            <a:endParaRPr lang="es-MX"/>
          </a:p>
        </p:txBody>
      </p:sp>
      <p:pic>
        <p:nvPicPr>
          <p:cNvPr id="9" name="Picture 9" descr="fruta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6021388"/>
            <a:ext cx="676275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vi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2988" y="6021388"/>
            <a:ext cx="676275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1" descr="carn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35150" y="6021388"/>
            <a:ext cx="67627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>
                <a:solidFill>
                  <a:srgbClr val="990033"/>
                </a:solidFill>
              </a:defRPr>
            </a:lvl1pPr>
          </a:lstStyle>
          <a:p>
            <a:r>
              <a:rPr lang="es-E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s-E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1138" y="44450"/>
            <a:ext cx="2125662" cy="6480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229350" cy="6480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44450"/>
            <a:ext cx="8229600" cy="4048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5288" y="763588"/>
            <a:ext cx="8291512" cy="5761037"/>
          </a:xfrm>
        </p:spPr>
        <p:txBody>
          <a:bodyPr/>
          <a:lstStyle/>
          <a:p>
            <a:pPr lvl="0"/>
            <a:endParaRPr lang="es-MX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763588"/>
            <a:ext cx="4068762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763588"/>
            <a:ext cx="4070350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ebnet/Heb/HEB.asp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763588"/>
            <a:ext cx="8291512" cy="576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9144000" cy="476250"/>
          </a:xfrm>
          <a:prstGeom prst="rect">
            <a:avLst/>
          </a:prstGeom>
          <a:solidFill>
            <a:srgbClr val="DE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6742113"/>
            <a:ext cx="7667625" cy="142875"/>
          </a:xfrm>
          <a:prstGeom prst="rect">
            <a:avLst/>
          </a:prstGeom>
          <a:solidFill>
            <a:srgbClr val="DE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7667625" y="6551613"/>
            <a:ext cx="1476375" cy="333375"/>
          </a:xfrm>
          <a:prstGeom prst="rect">
            <a:avLst/>
          </a:prstGeom>
          <a:solidFill>
            <a:srgbClr val="DD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 rot="10800000" flipV="1">
            <a:off x="6804025" y="6551613"/>
            <a:ext cx="865188" cy="333375"/>
          </a:xfrm>
          <a:prstGeom prst="rtTriangle">
            <a:avLst/>
          </a:prstGeom>
          <a:solidFill>
            <a:srgbClr val="DDB5B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pic>
        <p:nvPicPr>
          <p:cNvPr id="1031" name="Picture 7" descr="Nuestra Compañía">
            <a:hlinkClick r:id="rId15" tooltip="Nuestra Compañía"/>
          </p:cNvPr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172450" y="6569075"/>
            <a:ext cx="863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4450"/>
            <a:ext cx="82296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58001D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58001D"/>
          </a:solidFill>
          <a:latin typeface="+mn-lt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58001D"/>
          </a:solidFill>
          <a:latin typeface="+mn-lt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58001D"/>
          </a:solidFill>
          <a:latin typeface="+mn-lt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2"/>
          </a:solidFill>
          <a:latin typeface="+mn-lt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2"/>
          </a:solidFill>
          <a:latin typeface="+mn-lt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2"/>
          </a:solidFill>
          <a:latin typeface="+mn-lt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2"/>
          </a:solidFill>
          <a:latin typeface="+mn-lt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8" y="-11845"/>
            <a:ext cx="9128262" cy="6869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75656" y="4221088"/>
            <a:ext cx="7632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bg1"/>
                </a:solidFill>
              </a:rPr>
              <a:t>Reingeniería de Tarimas.</a:t>
            </a:r>
          </a:p>
          <a:p>
            <a:r>
              <a:rPr lang="es-MX" sz="2800" dirty="0" smtClean="0">
                <a:solidFill>
                  <a:schemeClr val="bg1"/>
                </a:solidFill>
              </a:rPr>
              <a:t>Sistemas de Información – </a:t>
            </a:r>
            <a:r>
              <a:rPr lang="es-MX" sz="2800" dirty="0" err="1" smtClean="0">
                <a:solidFill>
                  <a:schemeClr val="bg1"/>
                </a:solidFill>
              </a:rPr>
              <a:t>Supply</a:t>
            </a:r>
            <a:r>
              <a:rPr lang="es-MX" sz="2800" dirty="0" smtClean="0">
                <a:solidFill>
                  <a:schemeClr val="bg1"/>
                </a:solidFill>
              </a:rPr>
              <a:t> </a:t>
            </a:r>
            <a:r>
              <a:rPr lang="es-MX" sz="2800" dirty="0" err="1" smtClean="0">
                <a:solidFill>
                  <a:schemeClr val="bg1"/>
                </a:solidFill>
              </a:rPr>
              <a:t>Chain</a:t>
            </a:r>
            <a:endParaRPr lang="es-MX" sz="2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0152" y="6093296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bg1"/>
                </a:solidFill>
              </a:rPr>
              <a:t>05 – Junio </a:t>
            </a:r>
            <a:r>
              <a:rPr lang="es-MX" sz="2800" dirty="0">
                <a:solidFill>
                  <a:schemeClr val="bg1"/>
                </a:solidFill>
              </a:rPr>
              <a:t>- 2012</a:t>
            </a:r>
          </a:p>
        </p:txBody>
      </p:sp>
    </p:spTree>
    <p:extLst>
      <p:ext uri="{BB962C8B-B14F-4D97-AF65-F5344CB8AC3E}">
        <p14:creationId xmlns="" xmlns:p14="http://schemas.microsoft.com/office/powerpoint/2010/main" val="309442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200" dirty="0" err="1" smtClean="0"/>
              <a:t>Estadisticas</a:t>
            </a:r>
            <a:r>
              <a:rPr lang="es-MX" sz="2200" dirty="0" smtClean="0"/>
              <a:t> de tickets Tarimas</a:t>
            </a:r>
            <a:endParaRPr lang="es-MX" sz="2200" dirty="0"/>
          </a:p>
        </p:txBody>
      </p:sp>
      <p:pic>
        <p:nvPicPr>
          <p:cNvPr id="1026" name="Picture 2" descr="image0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504825"/>
            <a:ext cx="9108504" cy="602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74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4450"/>
            <a:ext cx="8496300" cy="404813"/>
          </a:xfrm>
        </p:spPr>
        <p:txBody>
          <a:bodyPr/>
          <a:lstStyle/>
          <a:p>
            <a:pPr marL="533400" indent="-533400"/>
            <a:r>
              <a:rPr lang="es-MX" sz="2000" dirty="0" smtClean="0"/>
              <a:t>¿Que Nos pueden reportar?</a:t>
            </a:r>
            <a:endParaRPr lang="es-E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68812" y="689317"/>
            <a:ext cx="86516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Tienda: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MX" dirty="0" smtClean="0"/>
              <a:t>No puedo escanear la tarima.   No existe en </a:t>
            </a:r>
            <a:r>
              <a:rPr lang="es-MX" dirty="0" err="1" smtClean="0"/>
              <a:t>shippingres_pallet</a:t>
            </a:r>
            <a:r>
              <a:rPr lang="es-MX" dirty="0" smtClean="0"/>
              <a:t> en tienda </a:t>
            </a:r>
          </a:p>
          <a:p>
            <a:pPr marL="742950" lvl="1" indent="-285750"/>
            <a:r>
              <a:rPr lang="es-MX" dirty="0" smtClean="0"/>
              <a:t>1. </a:t>
            </a:r>
            <a:r>
              <a:rPr lang="es-MX" dirty="0" err="1" smtClean="0"/>
              <a:t>shipping</a:t>
            </a:r>
            <a:r>
              <a:rPr lang="es-MX" dirty="0" smtClean="0"/>
              <a:t>  en </a:t>
            </a:r>
            <a:r>
              <a:rPr lang="es-MX" dirty="0" err="1" smtClean="0"/>
              <a:t>Eai_processFlag</a:t>
            </a:r>
            <a:r>
              <a:rPr lang="es-MX" dirty="0" smtClean="0"/>
              <a:t>  = ‘D’ en SRD201001</a:t>
            </a:r>
          </a:p>
          <a:p>
            <a:pPr marL="800100" lvl="1" indent="-342900">
              <a:buAutoNum type="arabicPeriod" startAt="2"/>
            </a:pPr>
            <a:r>
              <a:rPr lang="es-MX" dirty="0" smtClean="0"/>
              <a:t>No la han despachado en Bodega</a:t>
            </a:r>
          </a:p>
          <a:p>
            <a:pPr marL="800100" lvl="1" indent="-342900"/>
            <a:endParaRPr lang="es-MX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MX" dirty="0" smtClean="0"/>
              <a:t>No puedo confirmar la tarima.   </a:t>
            </a:r>
            <a:r>
              <a:rPr lang="es-MX" dirty="0" err="1" smtClean="0"/>
              <a:t>Shipping</a:t>
            </a:r>
            <a:r>
              <a:rPr lang="es-MX" dirty="0" smtClean="0"/>
              <a:t> en tienda    </a:t>
            </a:r>
            <a:r>
              <a:rPr lang="es-MX" b="1" dirty="0" err="1" smtClean="0">
                <a:solidFill>
                  <a:schemeClr val="tx2">
                    <a:lumMod val="75000"/>
                  </a:schemeClr>
                </a:solidFill>
              </a:rPr>
              <a:t>External_system_item_key</a:t>
            </a:r>
            <a:r>
              <a:rPr lang="es-MX" b="1" dirty="0" smtClean="0">
                <a:solidFill>
                  <a:schemeClr val="tx2">
                    <a:lumMod val="75000"/>
                  </a:schemeClr>
                </a:solidFill>
              </a:rPr>
              <a:t>  = 0, </a:t>
            </a:r>
            <a:r>
              <a:rPr lang="es-MX" b="1" dirty="0" err="1" smtClean="0">
                <a:solidFill>
                  <a:schemeClr val="tx2">
                    <a:lumMod val="75000"/>
                  </a:schemeClr>
                </a:solidFill>
              </a:rPr>
              <a:t>null</a:t>
            </a:r>
            <a:r>
              <a:rPr lang="es-MX" b="1" dirty="0" smtClean="0">
                <a:solidFill>
                  <a:schemeClr val="tx2">
                    <a:lumMod val="75000"/>
                  </a:schemeClr>
                </a:solidFill>
              </a:rPr>
              <a:t>, ‘’</a:t>
            </a:r>
          </a:p>
          <a:p>
            <a:pPr marL="742950" lvl="1" indent="-285750"/>
            <a:r>
              <a:rPr lang="es-MX" b="1" dirty="0" smtClean="0">
                <a:solidFill>
                  <a:schemeClr val="tx2">
                    <a:lumMod val="75000"/>
                  </a:schemeClr>
                </a:solidFill>
              </a:rPr>
              <a:t>        Motivo Rechazo de PMM de la </a:t>
            </a:r>
            <a:r>
              <a:rPr lang="es-MX" b="1" dirty="0" err="1" smtClean="0">
                <a:solidFill>
                  <a:schemeClr val="tx2">
                    <a:lumMod val="75000"/>
                  </a:schemeClr>
                </a:solidFill>
              </a:rPr>
              <a:t>informacion</a:t>
            </a:r>
            <a:r>
              <a:rPr lang="es-MX" b="1" dirty="0" smtClean="0">
                <a:solidFill>
                  <a:schemeClr val="tx2">
                    <a:lumMod val="75000"/>
                  </a:schemeClr>
                </a:solidFill>
              </a:rPr>
              <a:t> de la tarima</a:t>
            </a:r>
          </a:p>
          <a:p>
            <a:pPr marL="742950" lvl="1" indent="-285750"/>
            <a:endParaRPr lang="es-MX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MX" dirty="0" smtClean="0"/>
              <a:t>Aparece en Amarillo.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MX" dirty="0" smtClean="0"/>
              <a:t>Tarima no encontrada.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MX" dirty="0" smtClean="0"/>
              <a:t>Viene en el mapa pero no viene físicamente.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MX" dirty="0" smtClean="0"/>
              <a:t>No se cargo el embarque de secos / perecederos.</a:t>
            </a:r>
          </a:p>
          <a:p>
            <a:endParaRPr lang="es-MX" dirty="0" smtClean="0"/>
          </a:p>
          <a:p>
            <a:r>
              <a:rPr lang="es-MX" dirty="0" smtClean="0"/>
              <a:t>Bodega: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MX" dirty="0" smtClean="0"/>
              <a:t>Problema de </a:t>
            </a:r>
            <a:r>
              <a:rPr lang="es-MX" dirty="0" err="1" smtClean="0"/>
              <a:t>Overflow</a:t>
            </a:r>
            <a:r>
              <a:rPr lang="es-MX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MX" dirty="0" smtClean="0"/>
              <a:t>Reporte de tarimas consolidadas.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MX" dirty="0" smtClean="0"/>
              <a:t>Tarimas sin transferencia.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149"/>
            <a:ext cx="8496300" cy="404813"/>
          </a:xfrm>
        </p:spPr>
        <p:txBody>
          <a:bodyPr/>
          <a:lstStyle/>
          <a:p>
            <a:pPr marL="533400" indent="-533400"/>
            <a:r>
              <a:rPr lang="es-MX" sz="2800" dirty="0" smtClean="0"/>
              <a:t>Proceso técnico de reingeniería de tarimas</a:t>
            </a:r>
            <a:endParaRPr lang="es-ES" sz="2800" dirty="0" smtClean="0"/>
          </a:p>
        </p:txBody>
      </p:sp>
      <p:sp>
        <p:nvSpPr>
          <p:cNvPr id="7" name="Curved Left Arrow 6"/>
          <p:cNvSpPr/>
          <p:nvPr/>
        </p:nvSpPr>
        <p:spPr>
          <a:xfrm rot="1656495">
            <a:off x="2983701" y="3386012"/>
            <a:ext cx="413240" cy="8253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Flowchart: Magnetic Disk 8"/>
          <p:cNvSpPr/>
          <p:nvPr/>
        </p:nvSpPr>
        <p:spPr>
          <a:xfrm>
            <a:off x="1070636" y="744496"/>
            <a:ext cx="864096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latin typeface="+mj-lt"/>
              </a:rPr>
              <a:t>EXE</a:t>
            </a:r>
          </a:p>
          <a:p>
            <a:pPr algn="ctr"/>
            <a:r>
              <a:rPr lang="es-MX" sz="1000" dirty="0" err="1" smtClean="0">
                <a:latin typeface="+mj-lt"/>
              </a:rPr>
              <a:t>Perec</a:t>
            </a:r>
            <a:endParaRPr lang="es-MX" sz="1000" dirty="0" smtClean="0">
              <a:latin typeface="+mj-lt"/>
            </a:endParaRPr>
          </a:p>
          <a:p>
            <a:pPr algn="ctr"/>
            <a:endParaRPr lang="es-MX" sz="1000" dirty="0">
              <a:latin typeface="+mj-lt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1807874" y="796954"/>
            <a:ext cx="864096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latin typeface="+mj-lt"/>
              </a:rPr>
              <a:t>EXE</a:t>
            </a:r>
          </a:p>
          <a:p>
            <a:pPr algn="ctr"/>
            <a:r>
              <a:rPr lang="es-MX" sz="1000" dirty="0" smtClean="0">
                <a:latin typeface="+mj-lt"/>
              </a:rPr>
              <a:t>Secos</a:t>
            </a:r>
            <a:endParaRPr lang="es-MX" sz="1000" dirty="0">
              <a:latin typeface="+mj-lt"/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1080380" y="2473151"/>
            <a:ext cx="864096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 dirty="0">
              <a:latin typeface="+mj-lt"/>
            </a:endParaRPr>
          </a:p>
        </p:txBody>
      </p:sp>
      <p:sp>
        <p:nvSpPr>
          <p:cNvPr id="12" name="Flowchart: Magnetic Disk 11"/>
          <p:cNvSpPr/>
          <p:nvPr/>
        </p:nvSpPr>
        <p:spPr>
          <a:xfrm>
            <a:off x="5970226" y="1897814"/>
            <a:ext cx="834022" cy="667090"/>
          </a:xfrm>
          <a:prstGeom prst="flowChartMagneticDisk">
            <a:avLst/>
          </a:prstGeom>
          <a:solidFill>
            <a:srgbClr val="99FFCC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solidFill>
                  <a:schemeClr val="tx1"/>
                </a:solidFill>
                <a:latin typeface="+mj-lt"/>
              </a:rPr>
              <a:t>PMM</a:t>
            </a:r>
          </a:p>
          <a:p>
            <a:pPr algn="ctr"/>
            <a:endParaRPr lang="es-MX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1434971" y="1897088"/>
            <a:ext cx="23487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6384" y="2534707"/>
            <a:ext cx="1034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 smtClean="0">
                <a:latin typeface="+mj-lt"/>
              </a:rPr>
              <a:t>SRD201001</a:t>
            </a:r>
            <a:endParaRPr lang="es-MX" sz="1000" b="1" dirty="0">
              <a:latin typeface="+mj-lt"/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4427984" y="5004263"/>
            <a:ext cx="864096" cy="936104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Flowchart: Magnetic Disk 15"/>
          <p:cNvSpPr/>
          <p:nvPr/>
        </p:nvSpPr>
        <p:spPr>
          <a:xfrm>
            <a:off x="5076056" y="4777407"/>
            <a:ext cx="864096" cy="936104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38849" y="4871482"/>
            <a:ext cx="2017327" cy="861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sz="1000" b="1" dirty="0">
                <a:solidFill>
                  <a:schemeClr val="tx1"/>
                </a:solidFill>
                <a:latin typeface="+mj-lt"/>
              </a:rPr>
              <a:t>Tiendas</a:t>
            </a:r>
          </a:p>
          <a:p>
            <a:r>
              <a:rPr lang="es-MX" sz="1000" b="1" dirty="0">
                <a:solidFill>
                  <a:schemeClr val="tx1"/>
                </a:solidFill>
                <a:latin typeface="+mj-lt"/>
              </a:rPr>
              <a:t>SRDXXXX01  </a:t>
            </a:r>
            <a:r>
              <a:rPr lang="es-MX" sz="1000" b="1" dirty="0" smtClean="0">
                <a:solidFill>
                  <a:schemeClr val="tx1"/>
                </a:solidFill>
                <a:latin typeface="+mj-lt"/>
              </a:rPr>
              <a:t>DB_XXXX</a:t>
            </a:r>
          </a:p>
          <a:p>
            <a:r>
              <a:rPr lang="es-MX" sz="1000" b="1" dirty="0" smtClean="0">
                <a:solidFill>
                  <a:schemeClr val="tx1"/>
                </a:solidFill>
                <a:latin typeface="+mj-lt"/>
              </a:rPr>
              <a:t>Shippingres_pallet</a:t>
            </a:r>
            <a:endParaRPr lang="es-MX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4282" y="1687945"/>
            <a:ext cx="74295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7030A0"/>
                </a:solidFill>
                <a:latin typeface="+mj-lt"/>
              </a:rPr>
              <a:t>B1 -</a:t>
            </a:r>
            <a:r>
              <a:rPr lang="es-MX" sz="1200" dirty="0" smtClean="0">
                <a:latin typeface="+mj-lt"/>
              </a:rPr>
              <a:t>. *</a:t>
            </a:r>
            <a:r>
              <a:rPr lang="es-MX" sz="1200" dirty="0" smtClean="0">
                <a:solidFill>
                  <a:srgbClr val="7030A0"/>
                </a:solidFill>
                <a:latin typeface="+mj-lt"/>
              </a:rPr>
              <a:t>TIBCO San Antonio Me llega un </a:t>
            </a:r>
            <a:r>
              <a:rPr lang="es-MX" sz="1200" dirty="0" err="1" smtClean="0">
                <a:solidFill>
                  <a:srgbClr val="7030A0"/>
                </a:solidFill>
                <a:latin typeface="+mj-lt"/>
              </a:rPr>
              <a:t>arcout</a:t>
            </a:r>
            <a:r>
              <a:rPr lang="es-MX" sz="1200" dirty="0" smtClean="0">
                <a:solidFill>
                  <a:srgbClr val="7030A0"/>
                </a:solidFill>
                <a:latin typeface="+mj-lt"/>
              </a:rPr>
              <a:t> en </a:t>
            </a:r>
            <a:r>
              <a:rPr lang="es-MX" sz="1200" dirty="0" err="1" smtClean="0">
                <a:solidFill>
                  <a:srgbClr val="7030A0"/>
                </a:solidFill>
                <a:latin typeface="+mj-lt"/>
              </a:rPr>
              <a:t>unix</a:t>
            </a:r>
            <a:r>
              <a:rPr lang="es-MX" sz="1200" dirty="0" smtClean="0">
                <a:solidFill>
                  <a:srgbClr val="7030A0"/>
                </a:solidFill>
                <a:latin typeface="+mj-lt"/>
              </a:rPr>
              <a:t>-Cd $DSCTMP/</a:t>
            </a:r>
            <a:r>
              <a:rPr lang="es-MX" sz="1200" dirty="0" err="1" smtClean="0">
                <a:solidFill>
                  <a:srgbClr val="7030A0"/>
                </a:solidFill>
                <a:latin typeface="+mj-lt"/>
              </a:rPr>
              <a:t>arcout</a:t>
            </a:r>
            <a:r>
              <a:rPr lang="es-MX" sz="1200" dirty="0" smtClean="0">
                <a:solidFill>
                  <a:srgbClr val="7030A0"/>
                </a:solidFill>
                <a:latin typeface="+mj-lt"/>
              </a:rPr>
              <a:t> </a:t>
            </a:r>
            <a:r>
              <a:rPr lang="es-MX" sz="1200" dirty="0" err="1" smtClean="0">
                <a:solidFill>
                  <a:srgbClr val="7030A0"/>
                </a:solidFill>
                <a:latin typeface="+mj-lt"/>
              </a:rPr>
              <a:t>gzgrep</a:t>
            </a:r>
            <a:r>
              <a:rPr lang="es-MX" sz="1200" dirty="0" smtClean="0">
                <a:solidFill>
                  <a:srgbClr val="7030A0"/>
                </a:solidFill>
                <a:latin typeface="+mj-lt"/>
              </a:rPr>
              <a:t> </a:t>
            </a:r>
            <a:r>
              <a:rPr lang="es-MX" sz="1200" dirty="0" err="1" smtClean="0">
                <a:solidFill>
                  <a:srgbClr val="7030A0"/>
                </a:solidFill>
                <a:latin typeface="+mj-lt"/>
              </a:rPr>
              <a:t>xxx</a:t>
            </a:r>
            <a:r>
              <a:rPr lang="es-MX" sz="1200" dirty="0" smtClean="0">
                <a:solidFill>
                  <a:srgbClr val="7030A0"/>
                </a:solidFill>
                <a:latin typeface="+mj-lt"/>
              </a:rPr>
              <a:t> 7020*</a:t>
            </a:r>
          </a:p>
          <a:p>
            <a:r>
              <a:rPr lang="es-MX" sz="1200" dirty="0" smtClean="0">
                <a:solidFill>
                  <a:srgbClr val="7030A0"/>
                </a:solidFill>
                <a:latin typeface="+mj-lt"/>
              </a:rPr>
              <a:t>Hay un </a:t>
            </a:r>
            <a:r>
              <a:rPr lang="es-MX" sz="1200" dirty="0" err="1" smtClean="0">
                <a:solidFill>
                  <a:srgbClr val="7030A0"/>
                </a:solidFill>
                <a:latin typeface="+mj-lt"/>
              </a:rPr>
              <a:t>job</a:t>
            </a:r>
            <a:r>
              <a:rPr lang="es-MX" sz="1200" dirty="0" smtClean="0">
                <a:solidFill>
                  <a:srgbClr val="7030A0"/>
                </a:solidFill>
                <a:latin typeface="+mj-lt"/>
              </a:rPr>
              <a:t> que transforma ese archivo a la tabla SRP</a:t>
            </a:r>
          </a:p>
          <a:p>
            <a:endParaRPr lang="es-MX" sz="1200" dirty="0" smtClean="0">
              <a:latin typeface="+mj-lt"/>
            </a:endParaRPr>
          </a:p>
          <a:p>
            <a:r>
              <a:rPr lang="es-MX" sz="1200" dirty="0" smtClean="0">
                <a:solidFill>
                  <a:srgbClr val="7030A0"/>
                </a:solidFill>
                <a:latin typeface="+mj-lt"/>
              </a:rPr>
              <a:t>B2-*</a:t>
            </a:r>
            <a:r>
              <a:rPr lang="es-MX" sz="1200" dirty="0" err="1" smtClean="0">
                <a:solidFill>
                  <a:srgbClr val="7030A0"/>
                </a:solidFill>
                <a:latin typeface="+mj-lt"/>
              </a:rPr>
              <a:t>WFL_Dc_Pallet</a:t>
            </a:r>
            <a:r>
              <a:rPr lang="es-MX" sz="1200" dirty="0" smtClean="0">
                <a:solidFill>
                  <a:srgbClr val="7030A0"/>
                </a:solidFill>
                <a:latin typeface="+mj-lt"/>
              </a:rPr>
              <a:t>         ---&gt;  </a:t>
            </a:r>
            <a:r>
              <a:rPr lang="es-MX" sz="1200" dirty="0" err="1" smtClean="0">
                <a:solidFill>
                  <a:srgbClr val="7030A0"/>
                </a:solidFill>
                <a:latin typeface="+mj-lt"/>
              </a:rPr>
              <a:t>job</a:t>
            </a:r>
            <a:r>
              <a:rPr lang="es-MX" sz="1200" dirty="0" smtClean="0">
                <a:solidFill>
                  <a:srgbClr val="7030A0"/>
                </a:solidFill>
                <a:latin typeface="+mj-lt"/>
              </a:rPr>
              <a:t> </a:t>
            </a:r>
            <a:r>
              <a:rPr lang="es-MX" sz="1200" dirty="0" err="1" smtClean="0">
                <a:solidFill>
                  <a:srgbClr val="7030A0"/>
                </a:solidFill>
                <a:latin typeface="+mj-lt"/>
              </a:rPr>
              <a:t>DC_Pallet</a:t>
            </a:r>
            <a:endParaRPr lang="es-MX" sz="1200" dirty="0" smtClean="0">
              <a:solidFill>
                <a:srgbClr val="7030A0"/>
              </a:solidFill>
              <a:latin typeface="+mj-lt"/>
            </a:endParaRPr>
          </a:p>
          <a:p>
            <a:r>
              <a:rPr lang="es-MX" sz="1200" dirty="0" smtClean="0">
                <a:solidFill>
                  <a:srgbClr val="7030A0"/>
                </a:solidFill>
                <a:latin typeface="+mj-lt"/>
              </a:rPr>
              <a:t>*</a:t>
            </a:r>
            <a:r>
              <a:rPr lang="es-MX" sz="1200" dirty="0" err="1" smtClean="0">
                <a:solidFill>
                  <a:srgbClr val="7030A0"/>
                </a:solidFill>
                <a:latin typeface="+mj-lt"/>
              </a:rPr>
              <a:t>W_Dc_Pallet_PDP</a:t>
            </a:r>
            <a:r>
              <a:rPr lang="es-MX" sz="1200" dirty="0" smtClean="0">
                <a:solidFill>
                  <a:srgbClr val="7030A0"/>
                </a:solidFill>
                <a:latin typeface="+mj-lt"/>
              </a:rPr>
              <a:t>   ----&gt; </a:t>
            </a:r>
            <a:r>
              <a:rPr lang="es-MX" sz="1200" b="1" dirty="0" err="1" smtClean="0">
                <a:solidFill>
                  <a:srgbClr val="7030A0"/>
                </a:solidFill>
                <a:latin typeface="+mj-lt"/>
              </a:rPr>
              <a:t>job</a:t>
            </a:r>
            <a:r>
              <a:rPr lang="es-MX" sz="1200" b="1" dirty="0" smtClean="0">
                <a:solidFill>
                  <a:srgbClr val="7030A0"/>
                </a:solidFill>
                <a:latin typeface="+mj-lt"/>
              </a:rPr>
              <a:t>  </a:t>
            </a:r>
            <a:r>
              <a:rPr lang="es-MX" sz="1200" b="1" dirty="0" err="1" smtClean="0">
                <a:solidFill>
                  <a:srgbClr val="7030A0"/>
                </a:solidFill>
                <a:latin typeface="+mj-lt"/>
              </a:rPr>
              <a:t>DC_Pallet_PDP</a:t>
            </a:r>
            <a:endParaRPr lang="es-MX" sz="1200" b="1" dirty="0" smtClean="0">
              <a:solidFill>
                <a:srgbClr val="7030A0"/>
              </a:solidFill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endParaRPr lang="es-MX" sz="1000" dirty="0">
              <a:latin typeface="+mj-lt"/>
            </a:endParaRPr>
          </a:p>
        </p:txBody>
      </p:sp>
      <p:cxnSp>
        <p:nvCxnSpPr>
          <p:cNvPr id="19" name="Straight Arrow Connector 18"/>
          <p:cNvCxnSpPr>
            <a:stCxn id="20" idx="1"/>
          </p:cNvCxnSpPr>
          <p:nvPr/>
        </p:nvCxnSpPr>
        <p:spPr>
          <a:xfrm flipV="1">
            <a:off x="4409149" y="2780928"/>
            <a:ext cx="1314979" cy="300627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0899722">
            <a:off x="4396919" y="2761838"/>
            <a:ext cx="1183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err="1" smtClean="0">
                <a:latin typeface="+mj-lt"/>
              </a:rPr>
              <a:t>Import</a:t>
            </a:r>
            <a:r>
              <a:rPr lang="es-MX" sz="1000" dirty="0" smtClean="0">
                <a:latin typeface="+mj-lt"/>
              </a:rPr>
              <a:t> </a:t>
            </a:r>
          </a:p>
          <a:p>
            <a:r>
              <a:rPr lang="es-MX" sz="1000" dirty="0" smtClean="0">
                <a:latin typeface="+mj-lt"/>
              </a:rPr>
              <a:t>Transfer</a:t>
            </a:r>
            <a:r>
              <a:rPr lang="es-MX" sz="1000" dirty="0">
                <a:latin typeface="+mj-lt"/>
              </a:rPr>
              <a:t>  </a:t>
            </a:r>
          </a:p>
        </p:txBody>
      </p:sp>
      <p:sp>
        <p:nvSpPr>
          <p:cNvPr id="22" name="Down Arrow 21"/>
          <p:cNvSpPr/>
          <p:nvPr/>
        </p:nvSpPr>
        <p:spPr>
          <a:xfrm rot="17166246">
            <a:off x="3937108" y="5315489"/>
            <a:ext cx="279244" cy="709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17592" y="528935"/>
            <a:ext cx="629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+mj-lt"/>
              </a:rPr>
              <a:t>Nuevo Flujo de Información de Tarimas Despachadas en CAT 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620439" y="3409255"/>
            <a:ext cx="1" cy="2372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28352" y="3646526"/>
            <a:ext cx="1635095" cy="1180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latin typeface="+mj-lt"/>
              </a:rPr>
              <a:t>Control-M</a:t>
            </a:r>
          </a:p>
          <a:p>
            <a:pPr algn="ctr"/>
            <a:r>
              <a:rPr lang="es-MX" sz="1000" dirty="0" smtClean="0">
                <a:latin typeface="+mj-lt"/>
              </a:rPr>
              <a:t>SICA_TRANMAN_ SHIPRESPALL</a:t>
            </a:r>
            <a:endParaRPr lang="es-MX" sz="1000" dirty="0">
              <a:latin typeface="+mj-lt"/>
            </a:endParaRPr>
          </a:p>
          <a:p>
            <a:pPr algn="ctr"/>
            <a:r>
              <a:rPr lang="es-MX" sz="1000" dirty="0" err="1">
                <a:latin typeface="+mj-lt"/>
              </a:rPr>
              <a:t>Eai_processFlag</a:t>
            </a:r>
            <a:r>
              <a:rPr lang="es-MX" sz="1000" dirty="0">
                <a:latin typeface="+mj-lt"/>
              </a:rPr>
              <a:t> in </a:t>
            </a:r>
            <a:r>
              <a:rPr lang="es-MX" sz="1000" dirty="0" smtClean="0">
                <a:latin typeface="+mj-lt"/>
              </a:rPr>
              <a:t>  </a:t>
            </a:r>
          </a:p>
          <a:p>
            <a:pPr algn="ctr"/>
            <a:r>
              <a:rPr lang="es-MX" sz="1000" dirty="0" smtClean="0">
                <a:latin typeface="+mj-lt"/>
              </a:rPr>
              <a:t>( </a:t>
            </a:r>
            <a:r>
              <a:rPr lang="es-MX" sz="1000" dirty="0">
                <a:latin typeface="+mj-lt"/>
              </a:rPr>
              <a:t>N, M, D F </a:t>
            </a:r>
            <a:r>
              <a:rPr lang="es-MX" sz="1000" dirty="0" smtClean="0">
                <a:latin typeface="+mj-lt"/>
              </a:rPr>
              <a:t>)</a:t>
            </a:r>
            <a:endParaRPr lang="es-MX" sz="1000" dirty="0"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900351" y="2214554"/>
            <a:ext cx="385501" cy="216487"/>
          </a:xfrm>
          <a:prstGeom prst="ellipse">
            <a:avLst/>
          </a:prstGeom>
          <a:solidFill>
            <a:srgbClr val="FFC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 smtClean="0">
                <a:solidFill>
                  <a:schemeClr val="tx1"/>
                </a:solidFill>
                <a:latin typeface="+mj-lt"/>
              </a:rPr>
              <a:t>1</a:t>
            </a:r>
            <a:endParaRPr lang="es-MX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28352" y="3409255"/>
            <a:ext cx="385501" cy="216487"/>
          </a:xfrm>
          <a:prstGeom prst="ellipse">
            <a:avLst/>
          </a:prstGeom>
          <a:solidFill>
            <a:srgbClr val="FFC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5580112" y="1897089"/>
            <a:ext cx="372708" cy="432510"/>
          </a:xfrm>
          <a:prstGeom prst="ellipse">
            <a:avLst/>
          </a:prstGeom>
          <a:solidFill>
            <a:srgbClr val="FFC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es-MX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3153381" y="2248723"/>
            <a:ext cx="687656" cy="460197"/>
          </a:xfrm>
          <a:prstGeom prst="ellipse">
            <a:avLst/>
          </a:prstGeom>
          <a:solidFill>
            <a:srgbClr val="FFC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 smtClean="0">
                <a:solidFill>
                  <a:schemeClr val="tx1"/>
                </a:solidFill>
                <a:latin typeface="+mj-lt"/>
              </a:rPr>
              <a:t>3a</a:t>
            </a:r>
            <a:endParaRPr lang="es-MX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Flowchart: Magnetic Disk 32"/>
          <p:cNvSpPr/>
          <p:nvPr/>
        </p:nvSpPr>
        <p:spPr>
          <a:xfrm>
            <a:off x="3148095" y="2708920"/>
            <a:ext cx="1207881" cy="1008112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SRD201001</a:t>
            </a:r>
          </a:p>
          <a:p>
            <a:pPr algn="ctr"/>
            <a:r>
              <a:rPr lang="es-MX" sz="1000" b="1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Interfase</a:t>
            </a:r>
            <a:endParaRPr lang="es-MX" sz="1000" b="1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algn="ctr"/>
            <a:r>
              <a:rPr lang="es-MX" sz="1000" b="1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SDITRFDTi_EXE</a:t>
            </a:r>
            <a:endParaRPr lang="es-MX" sz="10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733543" y="5559131"/>
            <a:ext cx="1134601" cy="894205"/>
            <a:chOff x="2926048" y="2590373"/>
            <a:chExt cx="1368151" cy="974864"/>
          </a:xfrm>
        </p:grpSpPr>
        <p:sp>
          <p:nvSpPr>
            <p:cNvPr id="35" name="Flowchart: Magnetic Disk 34"/>
            <p:cNvSpPr/>
            <p:nvPr/>
          </p:nvSpPr>
          <p:spPr>
            <a:xfrm>
              <a:off x="3117679" y="2590373"/>
              <a:ext cx="987932" cy="974864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0" b="1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Bodega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26048" y="3117402"/>
              <a:ext cx="136815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MX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s-MX" sz="1000" b="1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SRD201008</a:t>
              </a:r>
            </a:p>
          </p:txBody>
        </p:sp>
      </p:grpSp>
      <p:sp>
        <p:nvSpPr>
          <p:cNvPr id="37" name="Flowchart: Magnetic Disk 36"/>
          <p:cNvSpPr/>
          <p:nvPr/>
        </p:nvSpPr>
        <p:spPr>
          <a:xfrm>
            <a:off x="2713051" y="4668194"/>
            <a:ext cx="1035086" cy="891439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SRD201001</a:t>
            </a:r>
          </a:p>
          <a:p>
            <a:pPr algn="ctr"/>
            <a:r>
              <a:rPr lang="es-MX" sz="1000" b="1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Interfase</a:t>
            </a:r>
            <a:endParaRPr lang="es-MX" sz="1000" b="1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algn="ctr"/>
            <a:r>
              <a:rPr lang="es-MX" sz="1000" b="1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x_ValidaPallet</a:t>
            </a:r>
            <a:endParaRPr lang="es-MX" sz="1000" b="1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3046306" y="4365104"/>
            <a:ext cx="642128" cy="317439"/>
          </a:xfrm>
          <a:prstGeom prst="ellipse">
            <a:avLst/>
          </a:prstGeom>
          <a:solidFill>
            <a:srgbClr val="FFC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 smtClean="0">
                <a:solidFill>
                  <a:schemeClr val="tx1"/>
                </a:solidFill>
                <a:latin typeface="+mj-lt"/>
              </a:rPr>
              <a:t>3b</a:t>
            </a:r>
            <a:endParaRPr lang="es-MX" sz="10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6300960" y="2780929"/>
            <a:ext cx="752857" cy="3006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733009" y="3091026"/>
            <a:ext cx="1584176" cy="5078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MX" sz="900" dirty="0" smtClean="0">
                <a:latin typeface="+mj-lt"/>
              </a:rPr>
              <a:t>SDITRFDTE</a:t>
            </a:r>
          </a:p>
          <a:p>
            <a:pPr algn="ctr"/>
            <a:r>
              <a:rPr lang="es-MX" sz="900" dirty="0" smtClean="0">
                <a:latin typeface="+mj-lt"/>
              </a:rPr>
              <a:t>HEB_P_DSURT</a:t>
            </a:r>
          </a:p>
          <a:p>
            <a:pPr algn="ctr"/>
            <a:r>
              <a:rPr lang="es-MX" sz="900" dirty="0" smtClean="0">
                <a:latin typeface="+mj-lt"/>
              </a:rPr>
              <a:t>HEB_P_DASUR</a:t>
            </a:r>
            <a:endParaRPr lang="es-MX" sz="900" dirty="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91673" y="2276872"/>
            <a:ext cx="2468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err="1" smtClean="0">
                <a:latin typeface="+mj-lt"/>
              </a:rPr>
              <a:t>SDITRFDTi</a:t>
            </a:r>
            <a:r>
              <a:rPr lang="es-MX" sz="1000" dirty="0" smtClean="0">
                <a:latin typeface="+mj-lt"/>
              </a:rPr>
              <a:t>      terminación e </a:t>
            </a:r>
            <a:r>
              <a:rPr lang="es-MX" sz="1000" dirty="0" err="1" smtClean="0">
                <a:latin typeface="+mj-lt"/>
              </a:rPr>
              <a:t>export</a:t>
            </a:r>
            <a:endParaRPr lang="es-MX" sz="1000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20440" y="3363669"/>
            <a:ext cx="151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 err="1" smtClean="0">
                <a:latin typeface="+mj-lt"/>
              </a:rPr>
              <a:t>eai_processFlag</a:t>
            </a:r>
            <a:r>
              <a:rPr lang="es-MX" sz="1000" b="1" dirty="0" smtClean="0">
                <a:latin typeface="+mj-lt"/>
              </a:rPr>
              <a:t>=N</a:t>
            </a:r>
            <a:endParaRPr lang="es-MX" sz="1000" b="1" dirty="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9122" y="4906614"/>
            <a:ext cx="150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 err="1" smtClean="0">
                <a:latin typeface="+mj-lt"/>
              </a:rPr>
              <a:t>eai_processFlag</a:t>
            </a:r>
            <a:endParaRPr lang="es-MX" sz="1000" b="1" dirty="0" smtClean="0">
              <a:latin typeface="+mj-lt"/>
            </a:endParaRPr>
          </a:p>
          <a:p>
            <a:r>
              <a:rPr lang="es-MX" sz="1000" b="1" dirty="0" smtClean="0">
                <a:latin typeface="+mj-lt"/>
              </a:rPr>
              <a:t> in ( M, D )</a:t>
            </a:r>
            <a:endParaRPr lang="es-MX" sz="1000" b="1" dirty="0"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55203" y="5433128"/>
            <a:ext cx="1269462" cy="560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latin typeface="+mj-lt"/>
              </a:rPr>
              <a:t>ENVIA_CORREOS_ SHIPRESPALL</a:t>
            </a:r>
            <a:endParaRPr lang="es-MX" sz="1000" dirty="0">
              <a:latin typeface="+mj-lt"/>
            </a:endParaRPr>
          </a:p>
        </p:txBody>
      </p:sp>
      <p:cxnSp>
        <p:nvCxnSpPr>
          <p:cNvPr id="55" name="Straight Arrow Connector 54"/>
          <p:cNvCxnSpPr>
            <a:stCxn id="26" idx="2"/>
          </p:cNvCxnSpPr>
          <p:nvPr/>
        </p:nvCxnSpPr>
        <p:spPr>
          <a:xfrm flipH="1">
            <a:off x="1620440" y="4826914"/>
            <a:ext cx="25460" cy="541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909593" y="3724474"/>
            <a:ext cx="14995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 err="1" smtClean="0">
                <a:latin typeface="+mj-lt"/>
              </a:rPr>
              <a:t>eai_processFlag</a:t>
            </a:r>
            <a:r>
              <a:rPr lang="es-MX" sz="1000" b="1" dirty="0" smtClean="0">
                <a:latin typeface="+mj-lt"/>
              </a:rPr>
              <a:t>=Y</a:t>
            </a:r>
            <a:endParaRPr lang="es-MX" sz="1000" b="1" dirty="0">
              <a:latin typeface="+mj-lt"/>
            </a:endParaRPr>
          </a:p>
        </p:txBody>
      </p:sp>
      <p:cxnSp>
        <p:nvCxnSpPr>
          <p:cNvPr id="57" name="Straight Arrow Connector 56"/>
          <p:cNvCxnSpPr>
            <a:endCxn id="52" idx="3"/>
          </p:cNvCxnSpPr>
          <p:nvPr/>
        </p:nvCxnSpPr>
        <p:spPr>
          <a:xfrm flipV="1">
            <a:off x="2371859" y="3486780"/>
            <a:ext cx="767741" cy="2515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371859" y="4421850"/>
            <a:ext cx="445733" cy="28354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3631" y="2852937"/>
            <a:ext cx="1482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i="1" dirty="0" err="1" smtClean="0">
                <a:latin typeface="+mj-lt"/>
              </a:rPr>
              <a:t>Shippingres</a:t>
            </a:r>
            <a:r>
              <a:rPr lang="es-MX" sz="1000" b="1" i="1" dirty="0" smtClean="0">
                <a:latin typeface="+mj-lt"/>
              </a:rPr>
              <a:t>  </a:t>
            </a:r>
            <a:r>
              <a:rPr lang="es-MX" sz="1000" b="1" i="1" dirty="0" err="1" smtClean="0">
                <a:latin typeface="+mj-lt"/>
              </a:rPr>
              <a:t>DC_Pallet</a:t>
            </a:r>
            <a:endParaRPr lang="es-MX" sz="1000" b="1" i="1" dirty="0" smtClean="0"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703449" y="2534707"/>
            <a:ext cx="1604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latin typeface="+mj-lt"/>
              </a:rPr>
              <a:t>PMM.HEB_TRFDTLIM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156944" y="5085184"/>
            <a:ext cx="1728192" cy="2308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MX" sz="900" dirty="0" smtClean="0">
                <a:latin typeface="+mj-lt"/>
              </a:rPr>
              <a:t>BDDIS..TRFDTE_RETRY</a:t>
            </a:r>
            <a:endParaRPr lang="es-MX" sz="900" dirty="0">
              <a:latin typeface="+mj-lt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284736" y="4297705"/>
            <a:ext cx="1728192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MX" sz="900" dirty="0" smtClean="0">
                <a:latin typeface="+mj-lt"/>
              </a:rPr>
              <a:t>BDDIS..</a:t>
            </a:r>
            <a:r>
              <a:rPr lang="es-MX" sz="900" dirty="0" err="1" smtClean="0">
                <a:latin typeface="+mj-lt"/>
              </a:rPr>
              <a:t>Dasur</a:t>
            </a:r>
            <a:endParaRPr lang="es-MX" sz="900" dirty="0" smtClean="0">
              <a:latin typeface="+mj-lt"/>
            </a:endParaRPr>
          </a:p>
          <a:p>
            <a:pPr algn="ctr"/>
            <a:r>
              <a:rPr lang="es-MX" sz="900" dirty="0"/>
              <a:t>BDDIS..</a:t>
            </a:r>
            <a:r>
              <a:rPr lang="es-MX" sz="900" dirty="0" err="1" smtClean="0"/>
              <a:t>Dsurt</a:t>
            </a:r>
            <a:endParaRPr lang="es-MX" sz="900" dirty="0">
              <a:latin typeface="+mj-lt"/>
            </a:endParaRPr>
          </a:p>
        </p:txBody>
      </p:sp>
      <p:cxnSp>
        <p:nvCxnSpPr>
          <p:cNvPr id="82" name="Curved Connector 81"/>
          <p:cNvCxnSpPr>
            <a:stCxn id="42" idx="1"/>
            <a:endCxn id="83" idx="0"/>
          </p:cNvCxnSpPr>
          <p:nvPr/>
        </p:nvCxnSpPr>
        <p:spPr>
          <a:xfrm rot="10800000" flipV="1">
            <a:off x="5148833" y="3344941"/>
            <a:ext cx="1584177" cy="952763"/>
          </a:xfrm>
          <a:prstGeom prst="curved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>
            <a:stCxn id="42" idx="3"/>
            <a:endCxn id="74" idx="3"/>
          </p:cNvCxnSpPr>
          <p:nvPr/>
        </p:nvCxnSpPr>
        <p:spPr>
          <a:xfrm flipH="1">
            <a:off x="7885136" y="3344942"/>
            <a:ext cx="432049" cy="1855658"/>
          </a:xfrm>
          <a:prstGeom prst="curvedConnector3">
            <a:avLst>
              <a:gd name="adj1" fmla="val -13448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/>
          <p:nvPr/>
        </p:nvCxnSpPr>
        <p:spPr>
          <a:xfrm rot="10800000" flipV="1">
            <a:off x="6444976" y="5517232"/>
            <a:ext cx="720080" cy="570239"/>
          </a:xfrm>
          <a:prstGeom prst="curvedConnector3">
            <a:avLst>
              <a:gd name="adj1" fmla="val 186245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/>
          <p:nvPr/>
        </p:nvCxnSpPr>
        <p:spPr>
          <a:xfrm rot="10800000" flipV="1">
            <a:off x="6597376" y="5517232"/>
            <a:ext cx="720080" cy="570239"/>
          </a:xfrm>
          <a:prstGeom prst="curvedConnector3">
            <a:avLst>
              <a:gd name="adj1" fmla="val -13254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868912" y="5610506"/>
            <a:ext cx="2070705" cy="338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sz="1000" b="1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Update</a:t>
            </a:r>
            <a:endParaRPr lang="es-MX" sz="1000" b="1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r>
              <a:rPr lang="es-MX" sz="1000" b="1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External_system_item_key</a:t>
            </a:r>
            <a:endParaRPr lang="es-MX" sz="1000" b="1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r>
              <a:rPr lang="es-MX" sz="1000" b="1" dirty="0" smtClean="0">
                <a:solidFill>
                  <a:schemeClr val="tx1"/>
                </a:solidFill>
                <a:latin typeface="+mj-lt"/>
              </a:rPr>
              <a:t>Job EXPORT_TRANSFERENCIAS_RETRY_BODEGA</a:t>
            </a:r>
          </a:p>
          <a:p>
            <a:r>
              <a:rPr lang="es-MX" sz="1000" b="1" dirty="0" err="1" smtClean="0">
                <a:solidFill>
                  <a:schemeClr val="tx1"/>
                </a:solidFill>
                <a:latin typeface="+mj-lt"/>
              </a:rPr>
              <a:t>Sp</a:t>
            </a:r>
            <a:r>
              <a:rPr lang="es-MX" sz="1000" b="1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es-ES" sz="1000" dirty="0" err="1" smtClean="0">
                <a:solidFill>
                  <a:schemeClr val="tx1"/>
                </a:solidFill>
              </a:rPr>
              <a:t>SpCargaTranTDA_RETRY</a:t>
            </a:r>
            <a:endParaRPr lang="es-MX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48 Rectángulo"/>
          <p:cNvSpPr/>
          <p:nvPr/>
        </p:nvSpPr>
        <p:spPr>
          <a:xfrm>
            <a:off x="142844" y="571480"/>
            <a:ext cx="32861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 smtClean="0">
                <a:solidFill>
                  <a:srgbClr val="7030A0"/>
                </a:solidFill>
              </a:rPr>
              <a:t>A.- </a:t>
            </a:r>
            <a:r>
              <a:rPr lang="es-MX" sz="1200" dirty="0" err="1" smtClean="0">
                <a:solidFill>
                  <a:srgbClr val="7030A0"/>
                </a:solidFill>
              </a:rPr>
              <a:t>Ishd</a:t>
            </a:r>
            <a:r>
              <a:rPr lang="es-MX" sz="1200" dirty="0" smtClean="0">
                <a:solidFill>
                  <a:srgbClr val="7030A0"/>
                </a:solidFill>
              </a:rPr>
              <a:t>   para validar en </a:t>
            </a:r>
            <a:r>
              <a:rPr lang="es-MX" sz="1200" dirty="0" err="1" smtClean="0">
                <a:solidFill>
                  <a:srgbClr val="7030A0"/>
                </a:solidFill>
              </a:rPr>
              <a:t>oracle</a:t>
            </a:r>
            <a:r>
              <a:rPr lang="es-MX" sz="1200" dirty="0" smtClean="0">
                <a:solidFill>
                  <a:srgbClr val="7030A0"/>
                </a:solidFill>
              </a:rPr>
              <a:t> las tarimas</a:t>
            </a:r>
          </a:p>
          <a:p>
            <a:endParaRPr lang="es-MX" dirty="0"/>
          </a:p>
        </p:txBody>
      </p:sp>
      <p:sp>
        <p:nvSpPr>
          <p:cNvPr id="50" name="49 Rectángulo"/>
          <p:cNvSpPr/>
          <p:nvPr/>
        </p:nvSpPr>
        <p:spPr>
          <a:xfrm>
            <a:off x="3131840" y="5693186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900" b="1" dirty="0" smtClean="0"/>
              <a:t>TIBCO transmite información</a:t>
            </a:r>
          </a:p>
        </p:txBody>
      </p:sp>
      <p:sp>
        <p:nvSpPr>
          <p:cNvPr id="61" name="60 Rectángulo"/>
          <p:cNvSpPr/>
          <p:nvPr/>
        </p:nvSpPr>
        <p:spPr>
          <a:xfrm>
            <a:off x="4499992" y="2370946"/>
            <a:ext cx="115212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900" b="1" dirty="0" smtClean="0"/>
              <a:t>Informática transmite información</a:t>
            </a:r>
          </a:p>
        </p:txBody>
      </p:sp>
      <p:sp>
        <p:nvSpPr>
          <p:cNvPr id="62" name="61 CuadroTexto"/>
          <p:cNvSpPr txBox="1"/>
          <p:nvPr/>
        </p:nvSpPr>
        <p:spPr>
          <a:xfrm>
            <a:off x="7429520" y="2571744"/>
            <a:ext cx="1714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 smtClean="0">
                <a:solidFill>
                  <a:srgbClr val="FF0000"/>
                </a:solidFill>
              </a:rPr>
              <a:t>HEB_TRF_SESSIONS</a:t>
            </a:r>
          </a:p>
          <a:p>
            <a:r>
              <a:rPr lang="es-MX" i="1" dirty="0" smtClean="0">
                <a:solidFill>
                  <a:srgbClr val="FF0000"/>
                </a:solidFill>
              </a:rPr>
              <a:t>NEW</a:t>
            </a:r>
            <a:endParaRPr lang="es-E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800" dirty="0" smtClean="0"/>
              <a:t>Vista de flujo completo de tarimas y transferencias</a:t>
            </a:r>
            <a:endParaRPr lang="es-MX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3" y="476673"/>
            <a:ext cx="9023573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3822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22307165"/>
              </p:ext>
            </p:extLst>
          </p:nvPr>
        </p:nvGraphicFramePr>
        <p:xfrm>
          <a:off x="251520" y="980728"/>
          <a:ext cx="8539038" cy="4608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61554"/>
                <a:gridCol w="4077484"/>
              </a:tblGrid>
              <a:tr h="256426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Posibles Oportunidades en el tracking de la </a:t>
                      </a:r>
                      <a:r>
                        <a:rPr lang="es-MX" sz="10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información</a:t>
                      </a:r>
                      <a:endParaRPr lang="es-MX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>
                    <a:solidFill>
                      <a:srgbClr val="F78D9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Causa</a:t>
                      </a:r>
                      <a:endParaRPr lang="es-MX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>
                    <a:solidFill>
                      <a:srgbClr val="F78D9F"/>
                    </a:solidFill>
                  </a:tcPr>
                </a:tc>
              </a:tr>
              <a:tr h="256426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</a:rPr>
                        <a:t>Registros que </a:t>
                      </a:r>
                      <a:r>
                        <a:rPr lang="es-MX" sz="1000" u="none" strike="noStrike" dirty="0" err="1">
                          <a:effectLst/>
                        </a:rPr>
                        <a:t>estan</a:t>
                      </a:r>
                      <a:r>
                        <a:rPr lang="es-MX" sz="1000" u="none" strike="noStrike" dirty="0">
                          <a:effectLst/>
                        </a:rPr>
                        <a:t> en </a:t>
                      </a:r>
                      <a:r>
                        <a:rPr lang="es-MX" sz="1000" u="none" strike="noStrike" dirty="0" err="1">
                          <a:effectLst/>
                        </a:rPr>
                        <a:t>dc_pallet</a:t>
                      </a:r>
                      <a:r>
                        <a:rPr lang="es-MX" sz="1000" u="none" strike="noStrike" dirty="0">
                          <a:effectLst/>
                        </a:rPr>
                        <a:t> pero no en </a:t>
                      </a:r>
                      <a:r>
                        <a:rPr lang="es-MX" sz="1000" u="none" strike="noStrike" dirty="0" err="1">
                          <a:effectLst/>
                        </a:rPr>
                        <a:t>shippingres_pallet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</a:rPr>
                        <a:t>Error en la </a:t>
                      </a:r>
                      <a:r>
                        <a:rPr lang="es-MX" sz="1000" u="none" strike="noStrike" dirty="0" err="1">
                          <a:effectLst/>
                        </a:rPr>
                        <a:t>integracion</a:t>
                      </a:r>
                      <a:r>
                        <a:rPr lang="es-MX" sz="1000" u="none" strike="noStrike" dirty="0">
                          <a:effectLst/>
                        </a:rPr>
                        <a:t> de TIBCO de SA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</a:tr>
              <a:tr h="477226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</a:rPr>
                        <a:t>Registros que </a:t>
                      </a:r>
                      <a:r>
                        <a:rPr lang="es-MX" sz="1000" u="none" strike="noStrike" dirty="0" err="1">
                          <a:effectLst/>
                        </a:rPr>
                        <a:t>estan</a:t>
                      </a:r>
                      <a:r>
                        <a:rPr lang="es-MX" sz="1000" u="none" strike="noStrike" dirty="0">
                          <a:effectLst/>
                        </a:rPr>
                        <a:t> en </a:t>
                      </a:r>
                      <a:r>
                        <a:rPr lang="es-MX" sz="1000" u="none" strike="noStrike" dirty="0" err="1">
                          <a:effectLst/>
                        </a:rPr>
                        <a:t>shippingres_pallet</a:t>
                      </a:r>
                      <a:r>
                        <a:rPr lang="es-MX" sz="1000" u="none" strike="noStrike" dirty="0">
                          <a:effectLst/>
                        </a:rPr>
                        <a:t> y no en </a:t>
                      </a:r>
                      <a:r>
                        <a:rPr lang="es-MX" sz="1000" u="none" strike="noStrike" dirty="0" err="1">
                          <a:effectLst/>
                        </a:rPr>
                        <a:t>dc_pallet</a:t>
                      </a:r>
                      <a:r>
                        <a:rPr lang="es-MX" sz="1000" u="none" strike="noStrike" dirty="0">
                          <a:effectLst/>
                        </a:rPr>
                        <a:t>, </a:t>
                      </a:r>
                      <a:r>
                        <a:rPr lang="es-MX" sz="1000" u="none" strike="noStrike" dirty="0" err="1">
                          <a:effectLst/>
                        </a:rPr>
                        <a:t>Eai_processflag</a:t>
                      </a:r>
                      <a:r>
                        <a:rPr lang="es-MX" sz="1000" u="none" strike="noStrike" dirty="0">
                          <a:effectLst/>
                        </a:rPr>
                        <a:t>='D'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</a:rPr>
                        <a:t>Error en el </a:t>
                      </a:r>
                      <a:r>
                        <a:rPr lang="es-MX" sz="1000" u="none" strike="noStrike" dirty="0" err="1">
                          <a:effectLst/>
                        </a:rPr>
                        <a:t>wfl_dc_pallet</a:t>
                      </a:r>
                      <a:r>
                        <a:rPr lang="es-MX" sz="1000" u="none" strike="noStrike" dirty="0">
                          <a:effectLst/>
                        </a:rPr>
                        <a:t> </a:t>
                      </a:r>
                      <a:r>
                        <a:rPr lang="es-MX" sz="1000" u="none" strike="noStrike" dirty="0" smtClean="0">
                          <a:effectLst/>
                        </a:rPr>
                        <a:t> (</a:t>
                      </a:r>
                      <a:r>
                        <a:rPr lang="es-MX" sz="1000" u="none" strike="noStrike" dirty="0" err="1" smtClean="0">
                          <a:effectLst/>
                        </a:rPr>
                        <a:t>job</a:t>
                      </a:r>
                      <a:r>
                        <a:rPr lang="es-MX" sz="1000" u="none" strike="noStrike" dirty="0" smtClean="0">
                          <a:effectLst/>
                        </a:rPr>
                        <a:t> </a:t>
                      </a:r>
                      <a:r>
                        <a:rPr lang="es-MX" sz="1000" u="none" strike="noStrike" dirty="0" err="1" smtClean="0">
                          <a:effectLst/>
                        </a:rPr>
                        <a:t>dc_pallet</a:t>
                      </a:r>
                      <a:r>
                        <a:rPr lang="es-MX" sz="1000" u="none" strike="noStrike" dirty="0" smtClean="0">
                          <a:effectLst/>
                        </a:rPr>
                        <a:t>) o </a:t>
                      </a:r>
                      <a:r>
                        <a:rPr lang="es-MX" sz="1000" u="none" strike="noStrike" dirty="0">
                          <a:effectLst/>
                        </a:rPr>
                        <a:t>falta por comunicarse </a:t>
                      </a:r>
                      <a:r>
                        <a:rPr lang="es-MX" sz="1000" u="none" strike="noStrike" dirty="0" err="1" smtClean="0">
                          <a:effectLst/>
                        </a:rPr>
                        <a:t>informacion</a:t>
                      </a:r>
                      <a:endParaRPr lang="es-MX" sz="1000" u="none" strike="noStrike" dirty="0" smtClean="0">
                        <a:effectLst/>
                      </a:endParaRPr>
                    </a:p>
                  </a:txBody>
                  <a:tcPr marL="8415" marR="8415" marT="8415" marB="0" anchor="b"/>
                </a:tc>
              </a:tr>
              <a:tr h="256426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Tarimas Multiplicadas </a:t>
                      </a:r>
                      <a:r>
                        <a:rPr lang="es-MX" sz="1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Eai_processflag</a:t>
                      </a:r>
                      <a:r>
                        <a:rPr lang="es-MX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='M'</a:t>
                      </a:r>
                      <a:endParaRPr lang="es-MX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Se prorrateo una OC de compra en EXE.</a:t>
                      </a:r>
                      <a:endParaRPr lang="es-MX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</a:tr>
              <a:tr h="477226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 err="1">
                          <a:effectLst/>
                        </a:rPr>
                        <a:t>Warning</a:t>
                      </a:r>
                      <a:r>
                        <a:rPr lang="es-MX" sz="1000" u="none" strike="noStrike" dirty="0">
                          <a:effectLst/>
                        </a:rPr>
                        <a:t>: Registros que no subieron a PMM o TDA y que NO tienen transferencia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 err="1">
                          <a:effectLst/>
                        </a:rPr>
                        <a:t>Multiples</a:t>
                      </a:r>
                      <a:r>
                        <a:rPr lang="es-MX" sz="1000" u="none" strike="noStrike" dirty="0">
                          <a:effectLst/>
                        </a:rPr>
                        <a:t> Causas utilizar script ¿Que Oportunidad tiene la tarima?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</a:tr>
              <a:tr h="256426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</a:rPr>
                        <a:t>Registros multiplicados en tienda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</a:rPr>
                        <a:t>Error en la </a:t>
                      </a:r>
                      <a:r>
                        <a:rPr lang="es-MX" sz="1000" u="none" strike="noStrike" dirty="0" err="1">
                          <a:effectLst/>
                        </a:rPr>
                        <a:t>integracion</a:t>
                      </a:r>
                      <a:r>
                        <a:rPr lang="es-MX" sz="1000" u="none" strike="noStrike" dirty="0">
                          <a:effectLst/>
                        </a:rPr>
                        <a:t> de TIBCO de </a:t>
                      </a:r>
                      <a:r>
                        <a:rPr lang="es-MX" sz="1000" u="none" strike="noStrike" dirty="0" err="1">
                          <a:effectLst/>
                        </a:rPr>
                        <a:t>Shippingres_pallet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</a:tr>
              <a:tr h="1282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Transfer has already been shipped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ctr"/>
                </a:tc>
                <a:tc>
                  <a:txBody>
                    <a:bodyPr/>
                    <a:lstStyle/>
                    <a:p>
                      <a:pPr algn="l" fontAlgn="b">
                        <a:buFont typeface="Arial" charset="0"/>
                        <a:buChar char="•"/>
                      </a:pPr>
                      <a:r>
                        <a:rPr lang="es-MX" sz="1000" u="none" strike="noStrike" dirty="0" smtClean="0">
                          <a:effectLst/>
                        </a:rPr>
                        <a:t>Se </a:t>
                      </a:r>
                      <a:r>
                        <a:rPr lang="es-MX" sz="1000" u="none" strike="noStrike" dirty="0">
                          <a:effectLst/>
                        </a:rPr>
                        <a:t>mató el inventario asignado en PMM por alguna toma física o por error.</a:t>
                      </a:r>
                      <a:br>
                        <a:rPr lang="es-MX" sz="1000" u="none" strike="noStrike" dirty="0">
                          <a:effectLst/>
                        </a:rPr>
                      </a:br>
                      <a:r>
                        <a:rPr lang="es-MX" sz="1000" u="none" strike="noStrike" dirty="0">
                          <a:effectLst/>
                        </a:rPr>
                        <a:t>* El proceso de </a:t>
                      </a:r>
                      <a:r>
                        <a:rPr lang="es-MX" sz="1000" u="none" strike="noStrike" dirty="0" err="1">
                          <a:effectLst/>
                        </a:rPr>
                        <a:t>picking</a:t>
                      </a:r>
                      <a:r>
                        <a:rPr lang="es-MX" sz="1000" u="none" strike="noStrike" dirty="0">
                          <a:effectLst/>
                        </a:rPr>
                        <a:t> </a:t>
                      </a:r>
                      <a:r>
                        <a:rPr lang="es-MX" sz="1000" u="none" strike="noStrike" dirty="0" err="1">
                          <a:effectLst/>
                        </a:rPr>
                        <a:t>exception</a:t>
                      </a:r>
                      <a:r>
                        <a:rPr lang="es-MX" sz="1000" u="none" strike="noStrike" dirty="0">
                          <a:effectLst/>
                        </a:rPr>
                        <a:t> mato el asignado por haberse cumplido los 4 </a:t>
                      </a:r>
                      <a:r>
                        <a:rPr lang="es-MX" sz="1000" u="none" strike="noStrike" dirty="0" smtClean="0">
                          <a:effectLst/>
                        </a:rPr>
                        <a:t>días </a:t>
                      </a:r>
                      <a:r>
                        <a:rPr lang="es-MX" sz="1000" u="none" strike="noStrike" dirty="0">
                          <a:effectLst/>
                        </a:rPr>
                        <a:t>que tienen para despachar la </a:t>
                      </a:r>
                      <a:r>
                        <a:rPr lang="es-MX" sz="1000" u="none" strike="noStrike" dirty="0" smtClean="0">
                          <a:effectLst/>
                        </a:rPr>
                        <a:t>Mercancia.</a:t>
                      </a:r>
                      <a:r>
                        <a:rPr lang="es-MX" sz="1000" u="none" strike="noStrike" dirty="0">
                          <a:effectLst/>
                        </a:rPr>
                        <a:t/>
                      </a:r>
                      <a:br>
                        <a:rPr lang="es-MX" sz="1000" u="none" strike="noStrike" dirty="0">
                          <a:effectLst/>
                        </a:rPr>
                      </a:br>
                      <a:endParaRPr lang="es-MX" sz="1000" u="none" strike="noStrike" dirty="0" smtClean="0">
                        <a:effectLst/>
                      </a:endParaRPr>
                    </a:p>
                    <a:p>
                      <a:pPr algn="l" fontAlgn="b">
                        <a:buFont typeface="Arial" charset="0"/>
                        <a:buNone/>
                      </a:pPr>
                      <a:r>
                        <a:rPr lang="es-MX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Causa:</a:t>
                      </a:r>
                      <a:r>
                        <a:rPr lang="es-MX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Software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</a:tr>
              <a:tr h="65388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u="none" strike="noStrike" dirty="0" err="1">
                          <a:effectLst/>
                        </a:rPr>
                        <a:t>Invalid</a:t>
                      </a:r>
                      <a:r>
                        <a:rPr lang="es-MX" sz="1000" u="none" strike="noStrike" dirty="0">
                          <a:effectLst/>
                        </a:rPr>
                        <a:t> Cross Dock PO </a:t>
                      </a:r>
                      <a:r>
                        <a:rPr lang="es-MX" sz="1000" u="none" strike="noStrike" dirty="0" err="1">
                          <a:effectLst/>
                        </a:rPr>
                        <a:t>Number</a:t>
                      </a:r>
                      <a:r>
                        <a:rPr lang="es-MX" sz="1000" u="none" strike="noStrike" dirty="0">
                          <a:effectLst/>
                        </a:rPr>
                        <a:t>.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 dirty="0" smtClean="0">
                          <a:effectLst/>
                        </a:rPr>
                        <a:t>* La </a:t>
                      </a:r>
                      <a:r>
                        <a:rPr lang="es-MX" sz="900" u="none" strike="noStrike" dirty="0">
                          <a:effectLst/>
                        </a:rPr>
                        <a:t>Orden de Compra se encuentra cancelada en PMM.</a:t>
                      </a:r>
                      <a:br>
                        <a:rPr lang="es-MX" sz="900" u="none" strike="noStrike" dirty="0">
                          <a:effectLst/>
                        </a:rPr>
                      </a:br>
                      <a:r>
                        <a:rPr lang="es-MX" sz="900" u="none" strike="noStrike" dirty="0">
                          <a:effectLst/>
                        </a:rPr>
                        <a:t>* Se marcó la Orden de compra sin transferencia externa en PMM.</a:t>
                      </a:r>
                      <a:br>
                        <a:rPr lang="es-MX" sz="900" u="none" strike="noStrike" dirty="0">
                          <a:effectLst/>
                        </a:rPr>
                      </a:br>
                      <a:r>
                        <a:rPr lang="es-MX" sz="900" u="none" strike="noStrike" dirty="0">
                          <a:effectLst/>
                        </a:rPr>
                        <a:t>* Se mato el asignado por alguna OC de Apertura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ctr"/>
                </a:tc>
              </a:tr>
              <a:tr h="435924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u="none" strike="noStrike" dirty="0" err="1">
                          <a:effectLst/>
                        </a:rPr>
                        <a:t>Inner</a:t>
                      </a:r>
                      <a:r>
                        <a:rPr lang="es-MX" sz="1000" u="none" strike="noStrike" dirty="0">
                          <a:effectLst/>
                        </a:rPr>
                        <a:t> Pack </a:t>
                      </a:r>
                      <a:r>
                        <a:rPr lang="es-MX" sz="1000" u="none" strike="noStrike" dirty="0" err="1">
                          <a:effectLst/>
                        </a:rPr>
                        <a:t>required</a:t>
                      </a:r>
                      <a:r>
                        <a:rPr lang="es-MX" sz="1000" u="none" strike="noStrike" dirty="0">
                          <a:effectLst/>
                        </a:rPr>
                        <a:t> </a:t>
                      </a:r>
                      <a:r>
                        <a:rPr lang="es-MX" sz="1000" u="none" strike="noStrike" dirty="0" err="1">
                          <a:effectLst/>
                        </a:rPr>
                        <a:t>for</a:t>
                      </a:r>
                      <a:r>
                        <a:rPr lang="es-MX" sz="1000" u="none" strike="noStrike" dirty="0">
                          <a:effectLst/>
                        </a:rPr>
                        <a:t> DC, </a:t>
                      </a:r>
                      <a:r>
                        <a:rPr lang="es-MX" sz="1000" u="none" strike="noStrike" dirty="0" err="1">
                          <a:effectLst/>
                        </a:rPr>
                        <a:t>Invalid</a:t>
                      </a:r>
                      <a:r>
                        <a:rPr lang="es-MX" sz="1000" u="none" strike="noStrike" dirty="0">
                          <a:effectLst/>
                        </a:rPr>
                        <a:t> </a:t>
                      </a:r>
                      <a:r>
                        <a:rPr lang="es-MX" sz="1000" u="none" strike="noStrike" dirty="0" err="1">
                          <a:effectLst/>
                        </a:rPr>
                        <a:t>Inner</a:t>
                      </a:r>
                      <a:r>
                        <a:rPr lang="es-MX" sz="1000" u="none" strike="noStrike" dirty="0">
                          <a:effectLst/>
                        </a:rPr>
                        <a:t> pack </a:t>
                      </a:r>
                      <a:r>
                        <a:rPr lang="es-MX" sz="1000" u="none" strike="noStrike" dirty="0" err="1">
                          <a:effectLst/>
                        </a:rPr>
                        <a:t>for</a:t>
                      </a:r>
                      <a:r>
                        <a:rPr lang="es-MX" sz="1000" u="none" strike="noStrike" dirty="0">
                          <a:effectLst/>
                        </a:rPr>
                        <a:t> </a:t>
                      </a:r>
                      <a:r>
                        <a:rPr lang="es-MX" sz="1000" u="none" strike="noStrike" dirty="0" err="1">
                          <a:effectLst/>
                        </a:rPr>
                        <a:t>product</a:t>
                      </a:r>
                      <a:r>
                        <a:rPr lang="es-MX" sz="1000" u="none" strike="noStrike" dirty="0">
                          <a:effectLst/>
                        </a:rPr>
                        <a:t>.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 dirty="0" smtClean="0">
                          <a:effectLst/>
                        </a:rPr>
                        <a:t>*El </a:t>
                      </a:r>
                      <a:r>
                        <a:rPr lang="es-MX" sz="900" u="none" strike="noStrike" dirty="0" err="1">
                          <a:effectLst/>
                        </a:rPr>
                        <a:t>sku</a:t>
                      </a:r>
                      <a:r>
                        <a:rPr lang="es-MX" sz="900" u="none" strike="noStrike" dirty="0">
                          <a:effectLst/>
                        </a:rPr>
                        <a:t> no esta en </a:t>
                      </a:r>
                      <a:r>
                        <a:rPr lang="es-MX" sz="900" u="none" strike="noStrike" dirty="0" err="1" smtClean="0">
                          <a:effectLst/>
                        </a:rPr>
                        <a:t>merc_pack_rel</a:t>
                      </a:r>
                      <a:r>
                        <a:rPr lang="es-MX" sz="900" u="none" strike="noStrike" dirty="0" smtClean="0">
                          <a:effectLst/>
                        </a:rPr>
                        <a:t>.</a:t>
                      </a:r>
                      <a:r>
                        <a:rPr lang="es-MX" sz="900" u="none" strike="noStrike" dirty="0">
                          <a:effectLst/>
                        </a:rPr>
                        <a:t/>
                      </a:r>
                      <a:br>
                        <a:rPr lang="es-MX" sz="900" u="none" strike="noStrike" dirty="0">
                          <a:effectLst/>
                        </a:rPr>
                      </a:br>
                      <a:r>
                        <a:rPr lang="es-MX" sz="900" u="none" strike="noStrike" dirty="0">
                          <a:effectLst/>
                        </a:rPr>
                        <a:t>* No coincide el FE del despacho con </a:t>
                      </a:r>
                      <a:r>
                        <a:rPr lang="es-MX" sz="900" u="none" strike="noStrike" dirty="0" err="1" smtClean="0">
                          <a:effectLst/>
                        </a:rPr>
                        <a:t>merc_pack_rel</a:t>
                      </a:r>
                      <a:r>
                        <a:rPr lang="es-MX" sz="900" u="none" strike="noStrike" dirty="0" smtClean="0">
                          <a:effectLst/>
                        </a:rPr>
                        <a:t>.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ctr"/>
                </a:tc>
              </a:tr>
              <a:tr h="256426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No genera transferencia en tienda y no tiene codigo de rechazo = NULL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</a:rPr>
                        <a:t>* No se ejecuto el SP HEB_TRFDTLIM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65644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Mis NOTAS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142844" y="571480"/>
            <a:ext cx="9001156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7030A0"/>
                </a:solidFill>
              </a:rPr>
              <a:t>A</a:t>
            </a:r>
            <a:r>
              <a:rPr lang="es-MX" sz="1200" dirty="0" smtClean="0">
                <a:solidFill>
                  <a:srgbClr val="7030A0"/>
                </a:solidFill>
              </a:rPr>
              <a:t>.- </a:t>
            </a:r>
            <a:r>
              <a:rPr lang="es-MX" sz="1200" dirty="0" err="1" smtClean="0">
                <a:solidFill>
                  <a:srgbClr val="7030A0"/>
                </a:solidFill>
              </a:rPr>
              <a:t>Ishd</a:t>
            </a:r>
            <a:r>
              <a:rPr lang="es-MX" sz="1200" dirty="0" smtClean="0">
                <a:solidFill>
                  <a:srgbClr val="7030A0"/>
                </a:solidFill>
              </a:rPr>
              <a:t>   para validar en </a:t>
            </a:r>
            <a:r>
              <a:rPr lang="es-MX" sz="1200" dirty="0" err="1" smtClean="0">
                <a:solidFill>
                  <a:srgbClr val="7030A0"/>
                </a:solidFill>
              </a:rPr>
              <a:t>oracle</a:t>
            </a:r>
            <a:r>
              <a:rPr lang="es-MX" sz="1200" dirty="0" smtClean="0">
                <a:solidFill>
                  <a:srgbClr val="7030A0"/>
                </a:solidFill>
              </a:rPr>
              <a:t> las tarimas (Frescos o Secos) al despachar la ruta o dar </a:t>
            </a:r>
            <a:r>
              <a:rPr lang="es-MX" sz="1200" dirty="0" err="1" smtClean="0">
                <a:solidFill>
                  <a:srgbClr val="7030A0"/>
                </a:solidFill>
              </a:rPr>
              <a:t>overflow</a:t>
            </a:r>
            <a:r>
              <a:rPr lang="es-MX" sz="1200" dirty="0" smtClean="0">
                <a:solidFill>
                  <a:srgbClr val="7030A0"/>
                </a:solidFill>
              </a:rPr>
              <a:t> , cambia el status en </a:t>
            </a:r>
            <a:r>
              <a:rPr lang="es-MX" sz="1200" dirty="0" err="1" smtClean="0">
                <a:solidFill>
                  <a:srgbClr val="7030A0"/>
                </a:solidFill>
              </a:rPr>
              <a:t>iord</a:t>
            </a:r>
            <a:r>
              <a:rPr lang="es-MX" sz="1200" dirty="0" smtClean="0">
                <a:solidFill>
                  <a:srgbClr val="7030A0"/>
                </a:solidFill>
              </a:rPr>
              <a:t> al campo </a:t>
            </a:r>
            <a:r>
              <a:rPr lang="es-ES" sz="1200" dirty="0" err="1" smtClean="0">
                <a:solidFill>
                  <a:srgbClr val="7030A0"/>
                </a:solidFill>
              </a:rPr>
              <a:t>osta_id</a:t>
            </a:r>
            <a:r>
              <a:rPr lang="es-ES" sz="1200" dirty="0" smtClean="0">
                <a:solidFill>
                  <a:srgbClr val="7030A0"/>
                </a:solidFill>
              </a:rPr>
              <a:t> =CLO , la fecha a que toma para pasar es </a:t>
            </a:r>
            <a:r>
              <a:rPr lang="es-ES" sz="1200" dirty="0" err="1" smtClean="0">
                <a:solidFill>
                  <a:srgbClr val="7030A0"/>
                </a:solidFill>
              </a:rPr>
              <a:t>change_dtim</a:t>
            </a:r>
            <a:endParaRPr lang="es-MX" sz="1200" dirty="0" smtClean="0">
              <a:solidFill>
                <a:srgbClr val="7030A0"/>
              </a:solidFill>
            </a:endParaRPr>
          </a:p>
          <a:p>
            <a:endParaRPr lang="es-MX" sz="1200" dirty="0" smtClean="0">
              <a:solidFill>
                <a:srgbClr val="7030A0"/>
              </a:solidFill>
            </a:endParaRPr>
          </a:p>
          <a:p>
            <a:r>
              <a:rPr lang="es-MX" b="1" dirty="0" smtClean="0">
                <a:solidFill>
                  <a:srgbClr val="7030A0"/>
                </a:solidFill>
              </a:rPr>
              <a:t>B1</a:t>
            </a:r>
            <a:r>
              <a:rPr lang="es-MX" dirty="0" smtClean="0">
                <a:solidFill>
                  <a:srgbClr val="7030A0"/>
                </a:solidFill>
              </a:rPr>
              <a:t> </a:t>
            </a:r>
            <a:r>
              <a:rPr lang="es-MX" sz="1200" dirty="0" smtClean="0">
                <a:solidFill>
                  <a:srgbClr val="7030A0"/>
                </a:solidFill>
              </a:rPr>
              <a:t>-</a:t>
            </a:r>
            <a:r>
              <a:rPr lang="es-MX" sz="1200" dirty="0" smtClean="0"/>
              <a:t>. *</a:t>
            </a:r>
            <a:r>
              <a:rPr lang="es-MX" sz="1200" dirty="0" smtClean="0">
                <a:solidFill>
                  <a:srgbClr val="7030A0"/>
                </a:solidFill>
              </a:rPr>
              <a:t>TIBCO San Antonio Me llega un </a:t>
            </a:r>
            <a:r>
              <a:rPr lang="es-MX" sz="1200" dirty="0" err="1" smtClean="0">
                <a:solidFill>
                  <a:srgbClr val="7030A0"/>
                </a:solidFill>
              </a:rPr>
              <a:t>arcout</a:t>
            </a:r>
            <a:r>
              <a:rPr lang="es-MX" sz="1200" dirty="0" smtClean="0">
                <a:solidFill>
                  <a:srgbClr val="7030A0"/>
                </a:solidFill>
              </a:rPr>
              <a:t> en línea de </a:t>
            </a:r>
            <a:r>
              <a:rPr lang="es-MX" sz="1200" dirty="0" err="1" smtClean="0">
                <a:solidFill>
                  <a:srgbClr val="7030A0"/>
                </a:solidFill>
              </a:rPr>
              <a:t>unix</a:t>
            </a:r>
            <a:r>
              <a:rPr lang="es-MX" sz="1200" dirty="0" smtClean="0">
                <a:solidFill>
                  <a:srgbClr val="7030A0"/>
                </a:solidFill>
              </a:rPr>
              <a:t>-Cd $DSCTMP/</a:t>
            </a:r>
            <a:r>
              <a:rPr lang="es-MX" sz="1200" dirty="0" err="1" smtClean="0">
                <a:solidFill>
                  <a:srgbClr val="7030A0"/>
                </a:solidFill>
              </a:rPr>
              <a:t>arcout</a:t>
            </a:r>
            <a:r>
              <a:rPr lang="es-MX" sz="1200" dirty="0" smtClean="0">
                <a:solidFill>
                  <a:srgbClr val="7030A0"/>
                </a:solidFill>
              </a:rPr>
              <a:t> </a:t>
            </a:r>
            <a:r>
              <a:rPr lang="es-MX" sz="1200" dirty="0" err="1" smtClean="0">
                <a:solidFill>
                  <a:srgbClr val="7030A0"/>
                </a:solidFill>
              </a:rPr>
              <a:t>gzgrep</a:t>
            </a:r>
            <a:r>
              <a:rPr lang="es-MX" sz="1200" dirty="0" smtClean="0">
                <a:solidFill>
                  <a:srgbClr val="7030A0"/>
                </a:solidFill>
              </a:rPr>
              <a:t> </a:t>
            </a:r>
            <a:r>
              <a:rPr lang="es-MX" sz="1200" dirty="0" err="1" smtClean="0">
                <a:solidFill>
                  <a:srgbClr val="7030A0"/>
                </a:solidFill>
              </a:rPr>
              <a:t>xxx</a:t>
            </a:r>
            <a:r>
              <a:rPr lang="es-MX" sz="1200" dirty="0" smtClean="0">
                <a:solidFill>
                  <a:srgbClr val="7030A0"/>
                </a:solidFill>
              </a:rPr>
              <a:t> 7020*</a:t>
            </a:r>
          </a:p>
          <a:p>
            <a:r>
              <a:rPr lang="es-MX" sz="1200" dirty="0" smtClean="0">
                <a:solidFill>
                  <a:srgbClr val="7030A0"/>
                </a:solidFill>
              </a:rPr>
              <a:t>Hay un </a:t>
            </a:r>
            <a:r>
              <a:rPr lang="es-MX" sz="1200" dirty="0" err="1" smtClean="0">
                <a:solidFill>
                  <a:srgbClr val="7030A0"/>
                </a:solidFill>
              </a:rPr>
              <a:t>job</a:t>
            </a:r>
            <a:r>
              <a:rPr lang="es-MX" sz="1200" dirty="0" smtClean="0">
                <a:solidFill>
                  <a:srgbClr val="7030A0"/>
                </a:solidFill>
              </a:rPr>
              <a:t> que transforma ese archivo a la tabla </a:t>
            </a:r>
            <a:r>
              <a:rPr lang="es-MX" sz="1200" b="1" dirty="0" smtClean="0">
                <a:solidFill>
                  <a:srgbClr val="7030A0"/>
                </a:solidFill>
              </a:rPr>
              <a:t>SRP</a:t>
            </a:r>
            <a:r>
              <a:rPr lang="es-MX" sz="1200" dirty="0" smtClean="0">
                <a:solidFill>
                  <a:srgbClr val="7030A0"/>
                </a:solidFill>
              </a:rPr>
              <a:t> </a:t>
            </a:r>
            <a:r>
              <a:rPr lang="es-MX" sz="1200" b="1" dirty="0" smtClean="0">
                <a:solidFill>
                  <a:srgbClr val="7030A0"/>
                </a:solidFill>
              </a:rPr>
              <a:t>del </a:t>
            </a:r>
            <a:r>
              <a:rPr lang="es-MX" sz="1200" b="1" dirty="0" err="1" smtClean="0">
                <a:solidFill>
                  <a:srgbClr val="7030A0"/>
                </a:solidFill>
              </a:rPr>
              <a:t>sevidor</a:t>
            </a:r>
            <a:r>
              <a:rPr lang="es-MX" sz="1200" b="1" dirty="0" smtClean="0">
                <a:solidFill>
                  <a:srgbClr val="7030A0"/>
                </a:solidFill>
              </a:rPr>
              <a:t> 01 </a:t>
            </a:r>
            <a:r>
              <a:rPr lang="es-MX" sz="1200" dirty="0" smtClean="0">
                <a:solidFill>
                  <a:srgbClr val="F60000"/>
                </a:solidFill>
              </a:rPr>
              <a:t>revisando con FOX</a:t>
            </a:r>
          </a:p>
          <a:p>
            <a:endParaRPr lang="es-MX" sz="1200" dirty="0" smtClean="0"/>
          </a:p>
          <a:p>
            <a:r>
              <a:rPr lang="es-MX" b="1" dirty="0" smtClean="0">
                <a:solidFill>
                  <a:srgbClr val="7030A0"/>
                </a:solidFill>
              </a:rPr>
              <a:t>B2-</a:t>
            </a:r>
            <a:r>
              <a:rPr lang="es-MX" sz="1200" dirty="0" smtClean="0">
                <a:solidFill>
                  <a:srgbClr val="7030A0"/>
                </a:solidFill>
              </a:rPr>
              <a:t> Integraciones , Inserta en la tabla </a:t>
            </a:r>
            <a:r>
              <a:rPr lang="es-MX" sz="1200" b="1" dirty="0" err="1" smtClean="0">
                <a:solidFill>
                  <a:srgbClr val="7030A0"/>
                </a:solidFill>
              </a:rPr>
              <a:t>dc_pallet</a:t>
            </a:r>
            <a:r>
              <a:rPr lang="es-MX" sz="1200" b="1" dirty="0" smtClean="0">
                <a:solidFill>
                  <a:srgbClr val="7030A0"/>
                </a:solidFill>
              </a:rPr>
              <a:t> del servidor 01</a:t>
            </a:r>
          </a:p>
          <a:p>
            <a:endParaRPr lang="es-MX" sz="1200" dirty="0" smtClean="0">
              <a:solidFill>
                <a:srgbClr val="7030A0"/>
              </a:solidFill>
            </a:endParaRPr>
          </a:p>
          <a:p>
            <a:r>
              <a:rPr lang="es-MX" sz="1200" dirty="0" smtClean="0">
                <a:solidFill>
                  <a:srgbClr val="7030A0"/>
                </a:solidFill>
              </a:rPr>
              <a:t>*</a:t>
            </a:r>
            <a:r>
              <a:rPr lang="es-MX" sz="1200" dirty="0" err="1" smtClean="0">
                <a:solidFill>
                  <a:srgbClr val="7030A0"/>
                </a:solidFill>
              </a:rPr>
              <a:t>WFL_Dc_Pallet</a:t>
            </a:r>
            <a:r>
              <a:rPr lang="es-MX" sz="1200" dirty="0" smtClean="0">
                <a:solidFill>
                  <a:srgbClr val="7030A0"/>
                </a:solidFill>
              </a:rPr>
              <a:t>         ---&gt;  </a:t>
            </a:r>
            <a:r>
              <a:rPr lang="es-MX" sz="1200" b="1" dirty="0" err="1" smtClean="0">
                <a:solidFill>
                  <a:srgbClr val="7030A0"/>
                </a:solidFill>
              </a:rPr>
              <a:t>job</a:t>
            </a:r>
            <a:r>
              <a:rPr lang="es-MX" sz="1200" dirty="0" smtClean="0">
                <a:solidFill>
                  <a:srgbClr val="7030A0"/>
                </a:solidFill>
              </a:rPr>
              <a:t> :</a:t>
            </a:r>
            <a:r>
              <a:rPr lang="es-MX" sz="1200" dirty="0" err="1" smtClean="0">
                <a:solidFill>
                  <a:srgbClr val="7030A0"/>
                </a:solidFill>
              </a:rPr>
              <a:t>DC_Pallet</a:t>
            </a:r>
            <a:endParaRPr lang="es-MX" sz="1200" dirty="0" smtClean="0">
              <a:solidFill>
                <a:srgbClr val="7030A0"/>
              </a:solidFill>
            </a:endParaRPr>
          </a:p>
          <a:p>
            <a:r>
              <a:rPr lang="es-MX" sz="1200" dirty="0" smtClean="0">
                <a:solidFill>
                  <a:srgbClr val="7030A0"/>
                </a:solidFill>
              </a:rPr>
              <a:t>		</a:t>
            </a:r>
            <a:r>
              <a:rPr lang="es-MX" sz="1200" b="1" dirty="0" smtClean="0">
                <a:solidFill>
                  <a:srgbClr val="7030A0"/>
                </a:solidFill>
              </a:rPr>
              <a:t>Grupo:</a:t>
            </a:r>
            <a:r>
              <a:rPr lang="es-MX" sz="1200" dirty="0" smtClean="0">
                <a:solidFill>
                  <a:srgbClr val="7030A0"/>
                </a:solidFill>
              </a:rPr>
              <a:t> Transferencias</a:t>
            </a:r>
          </a:p>
          <a:p>
            <a:r>
              <a:rPr lang="es-MX" sz="1200" dirty="0" smtClean="0">
                <a:solidFill>
                  <a:srgbClr val="7030A0"/>
                </a:solidFill>
              </a:rPr>
              <a:t>		Corre cada 3 min. De 5:20 A 5</a:t>
            </a:r>
          </a:p>
          <a:p>
            <a:r>
              <a:rPr lang="es-MX" sz="1200" dirty="0" smtClean="0">
                <a:solidFill>
                  <a:srgbClr val="7030A0"/>
                </a:solidFill>
              </a:rPr>
              <a:t>		</a:t>
            </a:r>
            <a:r>
              <a:rPr lang="es-MX" sz="1200" dirty="0" err="1" smtClean="0">
                <a:solidFill>
                  <a:srgbClr val="7030A0"/>
                </a:solidFill>
              </a:rPr>
              <a:t>C</a:t>
            </a:r>
            <a:r>
              <a:rPr lang="es-MX" sz="1200" b="1" dirty="0" err="1" smtClean="0">
                <a:solidFill>
                  <a:srgbClr val="7030A0"/>
                </a:solidFill>
              </a:rPr>
              <a:t>odigo</a:t>
            </a:r>
            <a:r>
              <a:rPr lang="es-MX" sz="1200" b="1" dirty="0" smtClean="0">
                <a:solidFill>
                  <a:srgbClr val="7030A0"/>
                </a:solidFill>
              </a:rPr>
              <a:t> :</a:t>
            </a:r>
            <a:r>
              <a:rPr lang="en-US" sz="1200" b="1" dirty="0" smtClean="0">
                <a:solidFill>
                  <a:srgbClr val="7030A0"/>
                </a:solidFill>
              </a:rPr>
              <a:t> 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en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correo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de Ramon C. en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importantes</a:t>
            </a:r>
            <a:endParaRPr lang="es-MX" sz="1200" dirty="0" smtClean="0">
              <a:solidFill>
                <a:srgbClr val="FF0000"/>
              </a:solidFill>
            </a:endParaRPr>
          </a:p>
          <a:p>
            <a:r>
              <a:rPr lang="es-MX" sz="1200" dirty="0" smtClean="0">
                <a:solidFill>
                  <a:srgbClr val="FF0000"/>
                </a:solidFill>
              </a:rPr>
              <a:t>		</a:t>
            </a:r>
            <a:r>
              <a:rPr lang="es-MX" sz="1200" dirty="0" smtClean="0">
                <a:solidFill>
                  <a:srgbClr val="7030A0"/>
                </a:solidFill>
              </a:rPr>
              <a:t>O</a:t>
            </a:r>
            <a:r>
              <a:rPr lang="es-MX" sz="1200" b="1" dirty="0" smtClean="0">
                <a:solidFill>
                  <a:srgbClr val="7030A0"/>
                </a:solidFill>
              </a:rPr>
              <a:t>bjetivo:</a:t>
            </a:r>
            <a:r>
              <a:rPr lang="es-ES" sz="1200" dirty="0" smtClean="0">
                <a:solidFill>
                  <a:srgbClr val="7030A0"/>
                </a:solidFill>
              </a:rPr>
              <a:t> el objetivo es traer las tarimas de la ultima hora que </a:t>
            </a:r>
            <a:r>
              <a:rPr lang="es-ES" sz="1200" dirty="0" err="1" smtClean="0">
                <a:solidFill>
                  <a:srgbClr val="7030A0"/>
                </a:solidFill>
              </a:rPr>
              <a:t>esten</a:t>
            </a:r>
            <a:r>
              <a:rPr lang="es-ES" sz="1200" dirty="0" smtClean="0">
                <a:solidFill>
                  <a:srgbClr val="7030A0"/>
                </a:solidFill>
              </a:rPr>
              <a:t> </a:t>
            </a:r>
            <a:r>
              <a:rPr lang="es-ES" sz="1200" dirty="0" err="1" smtClean="0">
                <a:solidFill>
                  <a:srgbClr val="7030A0"/>
                </a:solidFill>
              </a:rPr>
              <a:t>cerrardas</a:t>
            </a:r>
            <a:r>
              <a:rPr lang="es-ES" sz="1200" dirty="0" smtClean="0">
                <a:solidFill>
                  <a:srgbClr val="7030A0"/>
                </a:solidFill>
              </a:rPr>
              <a:t> y que no hayan 		pasado aun</a:t>
            </a:r>
            <a:endParaRPr lang="es-MX" sz="1200" dirty="0" smtClean="0">
              <a:solidFill>
                <a:srgbClr val="FF0000"/>
              </a:solidFill>
            </a:endParaRPr>
          </a:p>
          <a:p>
            <a:r>
              <a:rPr lang="es-MX" sz="1200" dirty="0" smtClean="0">
                <a:solidFill>
                  <a:srgbClr val="FF0000"/>
                </a:solidFill>
              </a:rPr>
              <a:t>		</a:t>
            </a:r>
            <a:r>
              <a:rPr lang="es-MX" sz="1200" b="1" dirty="0" err="1" smtClean="0">
                <a:solidFill>
                  <a:srgbClr val="7030A0"/>
                </a:solidFill>
              </a:rPr>
              <a:t>Descripcion</a:t>
            </a:r>
            <a:r>
              <a:rPr lang="es-MX" sz="1200" b="1" dirty="0" smtClean="0">
                <a:solidFill>
                  <a:srgbClr val="7030A0"/>
                </a:solidFill>
              </a:rPr>
              <a:t>:</a:t>
            </a:r>
            <a:r>
              <a:rPr lang="es-MX" sz="1200" dirty="0" smtClean="0">
                <a:solidFill>
                  <a:srgbClr val="7030A0"/>
                </a:solidFill>
              </a:rPr>
              <a:t> checa que </a:t>
            </a:r>
            <a:r>
              <a:rPr lang="es-MX" sz="1200" dirty="0" err="1" smtClean="0">
                <a:solidFill>
                  <a:srgbClr val="7030A0"/>
                </a:solidFill>
              </a:rPr>
              <a:t>esten</a:t>
            </a:r>
            <a:r>
              <a:rPr lang="es-MX" sz="1200" dirty="0" smtClean="0">
                <a:solidFill>
                  <a:srgbClr val="7030A0"/>
                </a:solidFill>
              </a:rPr>
              <a:t> en </a:t>
            </a:r>
            <a:r>
              <a:rPr lang="es-MX" sz="1200" dirty="0" err="1" smtClean="0">
                <a:solidFill>
                  <a:srgbClr val="7030A0"/>
                </a:solidFill>
              </a:rPr>
              <a:t>ishd</a:t>
            </a:r>
            <a:r>
              <a:rPr lang="es-MX" sz="1200" dirty="0" smtClean="0">
                <a:solidFill>
                  <a:srgbClr val="7030A0"/>
                </a:solidFill>
              </a:rPr>
              <a:t> y en </a:t>
            </a:r>
            <a:r>
              <a:rPr lang="es-MX" sz="1200" dirty="0" err="1" smtClean="0">
                <a:solidFill>
                  <a:srgbClr val="7030A0"/>
                </a:solidFill>
              </a:rPr>
              <a:t>iord</a:t>
            </a:r>
            <a:r>
              <a:rPr lang="es-MX" sz="1200" dirty="0" smtClean="0">
                <a:solidFill>
                  <a:srgbClr val="7030A0"/>
                </a:solidFill>
              </a:rPr>
              <a:t> con el campo </a:t>
            </a:r>
            <a:r>
              <a:rPr lang="es-ES" sz="1200" dirty="0" err="1" smtClean="0">
                <a:solidFill>
                  <a:srgbClr val="7030A0"/>
                </a:solidFill>
              </a:rPr>
              <a:t>osta_id</a:t>
            </a:r>
            <a:r>
              <a:rPr lang="es-ES" sz="1200" dirty="0" smtClean="0">
                <a:solidFill>
                  <a:srgbClr val="7030A0"/>
                </a:solidFill>
              </a:rPr>
              <a:t> =CLO y la fecha </a:t>
            </a:r>
            <a:r>
              <a:rPr lang="es-ES" sz="1200" dirty="0" err="1" smtClean="0">
                <a:solidFill>
                  <a:srgbClr val="7030A0"/>
                </a:solidFill>
              </a:rPr>
              <a:t>change_dtim</a:t>
            </a:r>
            <a:r>
              <a:rPr lang="es-ES" sz="1200" dirty="0" smtClean="0">
                <a:solidFill>
                  <a:srgbClr val="7030A0"/>
                </a:solidFill>
              </a:rPr>
              <a:t> 		=</a:t>
            </a:r>
            <a:r>
              <a:rPr lang="es-ES" sz="1200" dirty="0" err="1" smtClean="0">
                <a:solidFill>
                  <a:srgbClr val="7030A0"/>
                </a:solidFill>
              </a:rPr>
              <a:t>sysdate</a:t>
            </a:r>
            <a:r>
              <a:rPr lang="es-ES" sz="1200" dirty="0" smtClean="0">
                <a:solidFill>
                  <a:srgbClr val="7030A0"/>
                </a:solidFill>
              </a:rPr>
              <a:t> -1 que tenga peso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icwal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sum(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catch_wgt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), 0, y </a:t>
            </a:r>
            <a:r>
              <a:rPr lang="en-US" sz="1200" b="1" dirty="0" err="1" smtClean="0">
                <a:solidFill>
                  <a:schemeClr val="accent2">
                    <a:lumMod val="75000"/>
                  </a:schemeClr>
                </a:solidFill>
              </a:rPr>
              <a:t>que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 no </a:t>
            </a:r>
            <a:r>
              <a:rPr lang="en-US" sz="1200" b="1" dirty="0" err="1" smtClean="0">
                <a:solidFill>
                  <a:schemeClr val="accent2">
                    <a:lumMod val="75000"/>
                  </a:schemeClr>
                </a:solidFill>
              </a:rPr>
              <a:t>hayan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2">
                    <a:lumMod val="75000"/>
                  </a:schemeClr>
                </a:solidFill>
              </a:rPr>
              <a:t>pasado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 antes ?</a:t>
            </a:r>
            <a:endParaRPr lang="es-MX" sz="1200" b="1" dirty="0" smtClean="0">
              <a:solidFill>
                <a:srgbClr val="7030A0"/>
              </a:solidFill>
            </a:endParaRPr>
          </a:p>
          <a:p>
            <a:r>
              <a:rPr lang="es-MX" sz="1200" dirty="0" smtClean="0">
                <a:solidFill>
                  <a:srgbClr val="FF0000"/>
                </a:solidFill>
              </a:rPr>
              <a:t>		</a:t>
            </a:r>
            <a:r>
              <a:rPr lang="es-MX" sz="1200" b="1" dirty="0" smtClean="0">
                <a:solidFill>
                  <a:srgbClr val="7030A0"/>
                </a:solidFill>
              </a:rPr>
              <a:t>Responsable: </a:t>
            </a:r>
            <a:r>
              <a:rPr lang="es-MX" sz="1200" dirty="0" smtClean="0">
                <a:solidFill>
                  <a:srgbClr val="7030A0"/>
                </a:solidFill>
              </a:rPr>
              <a:t>Integraciones </a:t>
            </a:r>
          </a:p>
          <a:p>
            <a:r>
              <a:rPr lang="es-MX" sz="1200" dirty="0" smtClean="0">
                <a:solidFill>
                  <a:srgbClr val="7030A0"/>
                </a:solidFill>
              </a:rPr>
              <a:t>		</a:t>
            </a:r>
            <a:r>
              <a:rPr lang="es-MX" sz="1200" b="1" dirty="0" smtClean="0">
                <a:solidFill>
                  <a:srgbClr val="7030A0"/>
                </a:solidFill>
              </a:rPr>
              <a:t>Contactos: </a:t>
            </a:r>
            <a:r>
              <a:rPr lang="es-MX" sz="1200" dirty="0" smtClean="0">
                <a:solidFill>
                  <a:srgbClr val="7030A0"/>
                </a:solidFill>
              </a:rPr>
              <a:t>Antonio Palafox y Ramon C.</a:t>
            </a:r>
          </a:p>
          <a:p>
            <a:endParaRPr lang="es-MX" sz="1200" dirty="0" smtClean="0">
              <a:solidFill>
                <a:srgbClr val="7030A0"/>
              </a:solidFill>
            </a:endParaRPr>
          </a:p>
          <a:p>
            <a:endParaRPr lang="es-MX" sz="1200" dirty="0" smtClean="0">
              <a:solidFill>
                <a:srgbClr val="7030A0"/>
              </a:solidFill>
            </a:endParaRPr>
          </a:p>
          <a:p>
            <a:endParaRPr lang="es-MX" sz="1200" dirty="0" smtClean="0">
              <a:solidFill>
                <a:srgbClr val="7030A0"/>
              </a:solidFill>
            </a:endParaRPr>
          </a:p>
          <a:p>
            <a:r>
              <a:rPr lang="es-MX" sz="1200" dirty="0" smtClean="0">
                <a:solidFill>
                  <a:srgbClr val="7030A0"/>
                </a:solidFill>
              </a:rPr>
              <a:t>*</a:t>
            </a:r>
            <a:r>
              <a:rPr lang="es-MX" sz="1200" dirty="0" err="1" smtClean="0">
                <a:solidFill>
                  <a:srgbClr val="7030A0"/>
                </a:solidFill>
              </a:rPr>
              <a:t>W_Dc_Pallet_PDP</a:t>
            </a:r>
            <a:r>
              <a:rPr lang="es-MX" sz="1200" dirty="0" smtClean="0">
                <a:solidFill>
                  <a:srgbClr val="7030A0"/>
                </a:solidFill>
              </a:rPr>
              <a:t>   ----&gt; </a:t>
            </a:r>
            <a:r>
              <a:rPr lang="es-MX" sz="1200" b="1" dirty="0" err="1" smtClean="0">
                <a:solidFill>
                  <a:srgbClr val="7030A0"/>
                </a:solidFill>
              </a:rPr>
              <a:t>job</a:t>
            </a:r>
            <a:r>
              <a:rPr lang="es-MX" sz="1200" b="1" dirty="0" smtClean="0">
                <a:solidFill>
                  <a:srgbClr val="7030A0"/>
                </a:solidFill>
              </a:rPr>
              <a:t> :</a:t>
            </a:r>
            <a:r>
              <a:rPr lang="es-MX" sz="1200" dirty="0" smtClean="0">
                <a:solidFill>
                  <a:srgbClr val="7030A0"/>
                </a:solidFill>
              </a:rPr>
              <a:t> </a:t>
            </a:r>
            <a:r>
              <a:rPr lang="es-MX" sz="1200" dirty="0" err="1" smtClean="0">
                <a:solidFill>
                  <a:srgbClr val="7030A0"/>
                </a:solidFill>
              </a:rPr>
              <a:t>DC_Pallet_PDP</a:t>
            </a:r>
            <a:r>
              <a:rPr lang="es-MX" sz="1200" dirty="0" smtClean="0">
                <a:solidFill>
                  <a:srgbClr val="7030A0"/>
                </a:solidFill>
              </a:rPr>
              <a:t>  </a:t>
            </a:r>
          </a:p>
          <a:p>
            <a:r>
              <a:rPr lang="es-MX" sz="1200" dirty="0" smtClean="0">
                <a:solidFill>
                  <a:srgbClr val="7030A0"/>
                </a:solidFill>
              </a:rPr>
              <a:t>		</a:t>
            </a:r>
            <a:r>
              <a:rPr lang="es-MX" sz="1200" b="1" dirty="0" smtClean="0">
                <a:solidFill>
                  <a:srgbClr val="7030A0"/>
                </a:solidFill>
              </a:rPr>
              <a:t>Grupo: </a:t>
            </a:r>
            <a:r>
              <a:rPr lang="es-MX" sz="1200" dirty="0" smtClean="0">
                <a:solidFill>
                  <a:srgbClr val="7030A0"/>
                </a:solidFill>
              </a:rPr>
              <a:t>INBOUND : </a:t>
            </a:r>
          </a:p>
          <a:p>
            <a:r>
              <a:rPr lang="es-MX" sz="1200" dirty="0" smtClean="0">
                <a:solidFill>
                  <a:srgbClr val="7030A0"/>
                </a:solidFill>
              </a:rPr>
              <a:t>		Corre a las 12:10 am  solo una vez al día</a:t>
            </a:r>
          </a:p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US" sz="1200" b="1" dirty="0" err="1" smtClean="0">
                <a:solidFill>
                  <a:schemeClr val="accent2">
                    <a:lumMod val="75000"/>
                  </a:schemeClr>
                </a:solidFill>
              </a:rPr>
              <a:t>Codigo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 :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en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correo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de Ramon C. en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importantes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US" sz="1200" b="1" dirty="0" err="1" smtClean="0">
                <a:solidFill>
                  <a:schemeClr val="accent2">
                    <a:lumMod val="75000"/>
                  </a:schemeClr>
                </a:solidFill>
              </a:rPr>
              <a:t>Objetivo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s-ES" sz="1200" b="1" dirty="0" smtClean="0">
                <a:solidFill>
                  <a:srgbClr val="7030A0"/>
                </a:solidFill>
              </a:rPr>
              <a:t> </a:t>
            </a:r>
            <a:r>
              <a:rPr lang="es-ES" sz="1200" dirty="0" smtClean="0">
                <a:solidFill>
                  <a:srgbClr val="7030A0"/>
                </a:solidFill>
              </a:rPr>
              <a:t>el objetivo es traer las tarimas de todo </a:t>
            </a:r>
            <a:r>
              <a:rPr lang="es-ES" sz="1200" dirty="0" err="1" smtClean="0">
                <a:solidFill>
                  <a:srgbClr val="7030A0"/>
                </a:solidFill>
              </a:rPr>
              <a:t>dia</a:t>
            </a:r>
            <a:r>
              <a:rPr lang="es-ES" sz="1200" dirty="0" smtClean="0">
                <a:solidFill>
                  <a:srgbClr val="7030A0"/>
                </a:solidFill>
              </a:rPr>
              <a:t> que </a:t>
            </a:r>
            <a:r>
              <a:rPr lang="es-ES" sz="1200" dirty="0" err="1" smtClean="0">
                <a:solidFill>
                  <a:srgbClr val="7030A0"/>
                </a:solidFill>
              </a:rPr>
              <a:t>esten</a:t>
            </a:r>
            <a:r>
              <a:rPr lang="es-ES" sz="1200" dirty="0" smtClean="0">
                <a:solidFill>
                  <a:srgbClr val="7030A0"/>
                </a:solidFill>
              </a:rPr>
              <a:t> </a:t>
            </a:r>
            <a:r>
              <a:rPr lang="es-ES" sz="1200" dirty="0" err="1" smtClean="0">
                <a:solidFill>
                  <a:srgbClr val="7030A0"/>
                </a:solidFill>
              </a:rPr>
              <a:t>cerrardas</a:t>
            </a:r>
            <a:r>
              <a:rPr lang="es-ES" sz="1200" dirty="0" smtClean="0">
                <a:solidFill>
                  <a:srgbClr val="7030A0"/>
                </a:solidFill>
              </a:rPr>
              <a:t> y que no hayan pasado aun</a:t>
            </a:r>
            <a:endParaRPr lang="es-MX" sz="1200" dirty="0" smtClean="0">
              <a:solidFill>
                <a:srgbClr val="7030A0"/>
              </a:solidFill>
            </a:endParaRPr>
          </a:p>
          <a:p>
            <a:r>
              <a:rPr lang="es-MX" sz="1200" dirty="0" smtClean="0">
                <a:solidFill>
                  <a:srgbClr val="7030A0"/>
                </a:solidFill>
              </a:rPr>
              <a:t>		</a:t>
            </a:r>
            <a:r>
              <a:rPr lang="es-MX" sz="1200" b="1" dirty="0" smtClean="0">
                <a:solidFill>
                  <a:srgbClr val="7030A0"/>
                </a:solidFill>
              </a:rPr>
              <a:t>Descripción :</a:t>
            </a:r>
            <a:r>
              <a:rPr lang="es-MX" sz="1200" dirty="0" smtClean="0">
                <a:solidFill>
                  <a:srgbClr val="7030A0"/>
                </a:solidFill>
              </a:rPr>
              <a:t>checa que </a:t>
            </a:r>
            <a:r>
              <a:rPr lang="es-MX" sz="1200" dirty="0" err="1" smtClean="0">
                <a:solidFill>
                  <a:srgbClr val="7030A0"/>
                </a:solidFill>
              </a:rPr>
              <a:t>esten</a:t>
            </a:r>
            <a:r>
              <a:rPr lang="es-MX" sz="1200" dirty="0" smtClean="0">
                <a:solidFill>
                  <a:srgbClr val="7030A0"/>
                </a:solidFill>
              </a:rPr>
              <a:t> en </a:t>
            </a:r>
            <a:r>
              <a:rPr lang="es-MX" sz="1200" dirty="0" err="1" smtClean="0">
                <a:solidFill>
                  <a:srgbClr val="7030A0"/>
                </a:solidFill>
              </a:rPr>
              <a:t>ishd</a:t>
            </a:r>
            <a:r>
              <a:rPr lang="es-MX" sz="1200" dirty="0" smtClean="0">
                <a:solidFill>
                  <a:srgbClr val="7030A0"/>
                </a:solidFill>
              </a:rPr>
              <a:t> y en </a:t>
            </a:r>
            <a:r>
              <a:rPr lang="es-MX" sz="1200" dirty="0" err="1" smtClean="0">
                <a:solidFill>
                  <a:srgbClr val="7030A0"/>
                </a:solidFill>
              </a:rPr>
              <a:t>iord</a:t>
            </a:r>
            <a:r>
              <a:rPr lang="es-MX" sz="1200" dirty="0" smtClean="0">
                <a:solidFill>
                  <a:srgbClr val="7030A0"/>
                </a:solidFill>
              </a:rPr>
              <a:t> con el campo </a:t>
            </a:r>
            <a:r>
              <a:rPr lang="es-ES" sz="1200" dirty="0" err="1" smtClean="0">
                <a:solidFill>
                  <a:srgbClr val="7030A0"/>
                </a:solidFill>
              </a:rPr>
              <a:t>osta_id</a:t>
            </a:r>
            <a:r>
              <a:rPr lang="es-ES" sz="1200" dirty="0" smtClean="0">
                <a:solidFill>
                  <a:srgbClr val="7030A0"/>
                </a:solidFill>
              </a:rPr>
              <a:t> =CLO y la fecha </a:t>
            </a:r>
            <a:r>
              <a:rPr lang="es-ES" sz="1200" dirty="0" err="1" smtClean="0">
                <a:solidFill>
                  <a:srgbClr val="7030A0"/>
                </a:solidFill>
              </a:rPr>
              <a:t>change_dtim</a:t>
            </a:r>
            <a:r>
              <a:rPr lang="es-ES" sz="1200" dirty="0" smtClean="0">
                <a:solidFill>
                  <a:srgbClr val="7030A0"/>
                </a:solidFill>
              </a:rPr>
              <a:t> 		=</a:t>
            </a:r>
            <a:r>
              <a:rPr lang="es-ES" sz="1200" dirty="0" err="1" smtClean="0">
                <a:solidFill>
                  <a:srgbClr val="7030A0"/>
                </a:solidFill>
              </a:rPr>
              <a:t>sysdate</a:t>
            </a:r>
            <a:r>
              <a:rPr lang="es-ES" sz="1200" dirty="0" smtClean="0">
                <a:solidFill>
                  <a:srgbClr val="7030A0"/>
                </a:solidFill>
              </a:rPr>
              <a:t> -1 que tenga peso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icwal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sum(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catch_wgt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), 0, y </a:t>
            </a:r>
            <a:r>
              <a:rPr lang="en-US" sz="1200" b="1" dirty="0" err="1" smtClean="0">
                <a:solidFill>
                  <a:schemeClr val="accent2">
                    <a:lumMod val="75000"/>
                  </a:schemeClr>
                </a:solidFill>
              </a:rPr>
              <a:t>que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 no </a:t>
            </a:r>
            <a:r>
              <a:rPr lang="en-US" sz="1200" b="1" dirty="0" err="1" smtClean="0">
                <a:solidFill>
                  <a:schemeClr val="accent2">
                    <a:lumMod val="75000"/>
                  </a:schemeClr>
                </a:solidFill>
              </a:rPr>
              <a:t>hayan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2">
                    <a:lumMod val="75000"/>
                  </a:schemeClr>
                </a:solidFill>
              </a:rPr>
              <a:t>pasado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 antes ?</a:t>
            </a:r>
          </a:p>
          <a:p>
            <a:r>
              <a:rPr lang="es-MX" sz="1200" dirty="0" smtClean="0">
                <a:solidFill>
                  <a:srgbClr val="7030A0"/>
                </a:solidFill>
              </a:rPr>
              <a:t>		</a:t>
            </a:r>
            <a:r>
              <a:rPr lang="es-MX" sz="1200" b="1" dirty="0" smtClean="0">
                <a:solidFill>
                  <a:srgbClr val="7030A0"/>
                </a:solidFill>
              </a:rPr>
              <a:t>Responsable: </a:t>
            </a:r>
            <a:r>
              <a:rPr lang="es-MX" sz="1200" dirty="0" smtClean="0">
                <a:solidFill>
                  <a:srgbClr val="7030A0"/>
                </a:solidFill>
              </a:rPr>
              <a:t>Integraciones </a:t>
            </a:r>
          </a:p>
          <a:p>
            <a:r>
              <a:rPr lang="es-MX" sz="1200" dirty="0" smtClean="0">
                <a:solidFill>
                  <a:srgbClr val="7030A0"/>
                </a:solidFill>
              </a:rPr>
              <a:t>		</a:t>
            </a:r>
            <a:r>
              <a:rPr lang="es-MX" sz="1200" b="1" dirty="0" smtClean="0">
                <a:solidFill>
                  <a:srgbClr val="7030A0"/>
                </a:solidFill>
              </a:rPr>
              <a:t>Contactos: </a:t>
            </a:r>
            <a:r>
              <a:rPr lang="es-MX" sz="1200" dirty="0" smtClean="0">
                <a:solidFill>
                  <a:srgbClr val="7030A0"/>
                </a:solidFill>
              </a:rPr>
              <a:t>Antonio Palafox y Ramon C.</a:t>
            </a:r>
          </a:p>
          <a:p>
            <a:endParaRPr lang="es-MX" sz="1200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Mis NOTAS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142844" y="571480"/>
            <a:ext cx="9001156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7030A0"/>
                </a:solidFill>
              </a:rPr>
              <a:t>C</a:t>
            </a:r>
            <a:r>
              <a:rPr lang="es-MX" sz="1200" dirty="0" smtClean="0">
                <a:solidFill>
                  <a:srgbClr val="7030A0"/>
                </a:solidFill>
              </a:rPr>
              <a:t>.-Revisar en el servidor SRD201001 las tablas SRP y DC pallet que contengan la misma información x pallet , revisar en SRP</a:t>
            </a:r>
          </a:p>
          <a:p>
            <a:r>
              <a:rPr lang="es-MX" sz="1200" dirty="0" err="1" smtClean="0">
                <a:solidFill>
                  <a:srgbClr val="7030A0"/>
                </a:solidFill>
              </a:rPr>
              <a:t>Eai_processflag</a:t>
            </a:r>
            <a:r>
              <a:rPr lang="es-MX" sz="1200" dirty="0" smtClean="0">
                <a:solidFill>
                  <a:srgbClr val="7030A0"/>
                </a:solidFill>
              </a:rPr>
              <a:t> = N   no se ha procesado  , ver si corre </a:t>
            </a:r>
            <a:r>
              <a:rPr lang="es-MX" sz="1200" dirty="0" err="1" smtClean="0">
                <a:solidFill>
                  <a:srgbClr val="7030A0"/>
                </a:solidFill>
              </a:rPr>
              <a:t>X_valida</a:t>
            </a:r>
            <a:r>
              <a:rPr lang="es-MX" sz="1200" dirty="0" smtClean="0">
                <a:solidFill>
                  <a:srgbClr val="7030A0"/>
                </a:solidFill>
              </a:rPr>
              <a:t> pallet</a:t>
            </a:r>
          </a:p>
          <a:p>
            <a:r>
              <a:rPr lang="es-MX" sz="1200" dirty="0" err="1" smtClean="0">
                <a:solidFill>
                  <a:srgbClr val="7030A0"/>
                </a:solidFill>
              </a:rPr>
              <a:t>Eai_processflag</a:t>
            </a:r>
            <a:r>
              <a:rPr lang="es-MX" sz="1200" dirty="0" smtClean="0">
                <a:solidFill>
                  <a:srgbClr val="7030A0"/>
                </a:solidFill>
              </a:rPr>
              <a:t>=  Y    ya la valido </a:t>
            </a:r>
            <a:r>
              <a:rPr lang="es-MX" sz="1200" dirty="0" err="1" smtClean="0">
                <a:solidFill>
                  <a:srgbClr val="7030A0"/>
                </a:solidFill>
              </a:rPr>
              <a:t>X_valida</a:t>
            </a:r>
            <a:r>
              <a:rPr lang="es-MX" sz="1200" dirty="0" smtClean="0">
                <a:solidFill>
                  <a:srgbClr val="7030A0"/>
                </a:solidFill>
              </a:rPr>
              <a:t> pallet revisar </a:t>
            </a:r>
            <a:r>
              <a:rPr lang="es-ES" sz="1200" dirty="0" smtClean="0">
                <a:solidFill>
                  <a:srgbClr val="7030A0"/>
                </a:solidFill>
              </a:rPr>
              <a:t>SDITRFDTI_EXE </a:t>
            </a:r>
            <a:endParaRPr lang="es-MX" sz="1200" dirty="0" smtClean="0">
              <a:solidFill>
                <a:srgbClr val="7030A0"/>
              </a:solidFill>
            </a:endParaRPr>
          </a:p>
          <a:p>
            <a:r>
              <a:rPr lang="es-MX" sz="1200" dirty="0" err="1" smtClean="0">
                <a:solidFill>
                  <a:srgbClr val="7030A0"/>
                </a:solidFill>
              </a:rPr>
              <a:t>Eai_processflag</a:t>
            </a:r>
            <a:r>
              <a:rPr lang="es-MX" sz="1200" dirty="0" smtClean="0">
                <a:solidFill>
                  <a:srgbClr val="7030A0"/>
                </a:solidFill>
              </a:rPr>
              <a:t>=  D   hay diferencia en registros  o no han llegado aun a alguna tabla.</a:t>
            </a:r>
          </a:p>
          <a:p>
            <a:r>
              <a:rPr lang="es-MX" sz="1200" dirty="0" err="1" smtClean="0">
                <a:solidFill>
                  <a:srgbClr val="7030A0"/>
                </a:solidFill>
              </a:rPr>
              <a:t>Eai_processflag</a:t>
            </a:r>
            <a:r>
              <a:rPr lang="es-MX" sz="1200" dirty="0" smtClean="0">
                <a:solidFill>
                  <a:srgbClr val="7030A0"/>
                </a:solidFill>
              </a:rPr>
              <a:t>=  F   paso 2 veces </a:t>
            </a:r>
            <a:r>
              <a:rPr lang="es-MX" sz="1200" dirty="0" smtClean="0">
                <a:solidFill>
                  <a:srgbClr val="F60000"/>
                </a:solidFill>
              </a:rPr>
              <a:t>REVISAR</a:t>
            </a:r>
            <a:r>
              <a:rPr lang="es-MX" sz="1200" dirty="0" smtClean="0">
                <a:solidFill>
                  <a:srgbClr val="7030A0"/>
                </a:solidFill>
              </a:rPr>
              <a:t>    </a:t>
            </a:r>
          </a:p>
          <a:p>
            <a:endParaRPr lang="es-MX" sz="1200" dirty="0" smtClean="0">
              <a:solidFill>
                <a:srgbClr val="7030A0"/>
              </a:solidFill>
            </a:endParaRPr>
          </a:p>
          <a:p>
            <a:r>
              <a:rPr lang="es-MX" sz="1200" dirty="0" smtClean="0">
                <a:solidFill>
                  <a:srgbClr val="F60000"/>
                </a:solidFill>
              </a:rPr>
              <a:t>Que proceso inserta la información en Valida pallet y cual en </a:t>
            </a:r>
            <a:r>
              <a:rPr lang="es-MX" sz="1200" dirty="0" err="1" smtClean="0">
                <a:solidFill>
                  <a:srgbClr val="F60000"/>
                </a:solidFill>
              </a:rPr>
              <a:t>sditrfdti</a:t>
            </a:r>
            <a:r>
              <a:rPr lang="es-MX" sz="1200" dirty="0" smtClean="0">
                <a:solidFill>
                  <a:srgbClr val="F60000"/>
                </a:solidFill>
              </a:rPr>
              <a:t>?</a:t>
            </a:r>
          </a:p>
          <a:p>
            <a:endParaRPr lang="es-MX" sz="1200" dirty="0" smtClean="0">
              <a:solidFill>
                <a:srgbClr val="F60000"/>
              </a:solidFill>
            </a:endParaRPr>
          </a:p>
          <a:p>
            <a:r>
              <a:rPr lang="es-MX" sz="1200" dirty="0" err="1" smtClean="0">
                <a:solidFill>
                  <a:srgbClr val="F60000"/>
                </a:solidFill>
              </a:rPr>
              <a:t>Encontre</a:t>
            </a:r>
            <a:r>
              <a:rPr lang="es-MX" sz="1200" dirty="0" smtClean="0">
                <a:solidFill>
                  <a:srgbClr val="F60000"/>
                </a:solidFill>
              </a:rPr>
              <a:t> estos SP en el 01</a:t>
            </a:r>
          </a:p>
          <a:p>
            <a:endParaRPr lang="es-MX" sz="1200" dirty="0" smtClean="0">
              <a:solidFill>
                <a:srgbClr val="F60000"/>
              </a:solidFill>
            </a:endParaRPr>
          </a:p>
          <a:p>
            <a:endParaRPr lang="es-MX" sz="1200" dirty="0" smtClean="0">
              <a:solidFill>
                <a:srgbClr val="F60000"/>
              </a:solidFill>
            </a:endParaRPr>
          </a:p>
          <a:p>
            <a:endParaRPr lang="es-MX" sz="1200" dirty="0" smtClean="0">
              <a:solidFill>
                <a:srgbClr val="F60000"/>
              </a:solidFill>
            </a:endParaRPr>
          </a:p>
          <a:p>
            <a:endParaRPr lang="es-MX" sz="1200" dirty="0" smtClean="0">
              <a:solidFill>
                <a:srgbClr val="F60000"/>
              </a:solidFill>
            </a:endParaRPr>
          </a:p>
          <a:p>
            <a:endParaRPr lang="es-MX" sz="1200" dirty="0" smtClean="0">
              <a:solidFill>
                <a:srgbClr val="F60000"/>
              </a:solidFill>
            </a:endParaRPr>
          </a:p>
          <a:p>
            <a:endParaRPr lang="es-MX" sz="1200" dirty="0" smtClean="0">
              <a:solidFill>
                <a:srgbClr val="F60000"/>
              </a:solidFill>
            </a:endParaRPr>
          </a:p>
          <a:p>
            <a:endParaRPr lang="es-MX" sz="1200" dirty="0" smtClean="0">
              <a:solidFill>
                <a:srgbClr val="F60000"/>
              </a:solidFill>
            </a:endParaRPr>
          </a:p>
          <a:p>
            <a:endParaRPr lang="es-MX" sz="1200" dirty="0" smtClean="0">
              <a:solidFill>
                <a:srgbClr val="F60000"/>
              </a:solidFill>
            </a:endParaRPr>
          </a:p>
          <a:p>
            <a:endParaRPr lang="es-MX" sz="1200" dirty="0" smtClean="0">
              <a:solidFill>
                <a:srgbClr val="F60000"/>
              </a:solidFill>
            </a:endParaRPr>
          </a:p>
          <a:p>
            <a:endParaRPr lang="es-MX" sz="1200" dirty="0" smtClean="0">
              <a:solidFill>
                <a:srgbClr val="F60000"/>
              </a:solidFill>
            </a:endParaRPr>
          </a:p>
          <a:p>
            <a:endParaRPr lang="es-MX" sz="1200" dirty="0" smtClean="0">
              <a:solidFill>
                <a:srgbClr val="F60000"/>
              </a:solidFill>
            </a:endParaRPr>
          </a:p>
          <a:p>
            <a:endParaRPr lang="es-MX" sz="1200" dirty="0" smtClean="0">
              <a:solidFill>
                <a:srgbClr val="F60000"/>
              </a:solidFill>
            </a:endParaRPr>
          </a:p>
          <a:p>
            <a:endParaRPr lang="es-MX" sz="1200" dirty="0" smtClean="0">
              <a:solidFill>
                <a:srgbClr val="F60000"/>
              </a:solidFill>
            </a:endParaRPr>
          </a:p>
          <a:p>
            <a:endParaRPr lang="es-MX" sz="1200" dirty="0" smtClean="0">
              <a:solidFill>
                <a:srgbClr val="F60000"/>
              </a:solidFill>
            </a:endParaRPr>
          </a:p>
          <a:p>
            <a:endParaRPr lang="es-MX" sz="1200" dirty="0" smtClean="0">
              <a:solidFill>
                <a:srgbClr val="F60000"/>
              </a:solidFill>
            </a:endParaRPr>
          </a:p>
          <a:p>
            <a:endParaRPr lang="es-MX" sz="1200" dirty="0" smtClean="0">
              <a:solidFill>
                <a:srgbClr val="F60000"/>
              </a:solidFill>
            </a:endParaRPr>
          </a:p>
          <a:p>
            <a:endParaRPr lang="es-MX" sz="1200" dirty="0" smtClean="0">
              <a:solidFill>
                <a:srgbClr val="F60000"/>
              </a:solidFill>
            </a:endParaRPr>
          </a:p>
          <a:p>
            <a:endParaRPr lang="es-MX" sz="1200" dirty="0" smtClean="0">
              <a:solidFill>
                <a:srgbClr val="7030A0"/>
              </a:solidFill>
            </a:endParaRPr>
          </a:p>
          <a:p>
            <a:endParaRPr lang="es-MX" sz="1200" dirty="0" smtClean="0">
              <a:solidFill>
                <a:srgbClr val="7030A0"/>
              </a:solidFill>
            </a:endParaRPr>
          </a:p>
          <a:p>
            <a:r>
              <a:rPr lang="es-MX" b="1" dirty="0" smtClean="0">
                <a:solidFill>
                  <a:srgbClr val="7030A0"/>
                </a:solidFill>
              </a:rPr>
              <a:t>D</a:t>
            </a:r>
            <a:r>
              <a:rPr lang="es-MX" sz="1200" dirty="0" smtClean="0">
                <a:solidFill>
                  <a:srgbClr val="7030A0"/>
                </a:solidFill>
              </a:rPr>
              <a:t>.-Revisar</a:t>
            </a:r>
            <a:r>
              <a:rPr lang="es-ES" sz="1200" dirty="0" smtClean="0">
                <a:solidFill>
                  <a:srgbClr val="7030A0"/>
                </a:solidFill>
              </a:rPr>
              <a:t> que estén en </a:t>
            </a:r>
            <a:r>
              <a:rPr lang="es-ES" sz="1200" dirty="0" err="1" smtClean="0">
                <a:solidFill>
                  <a:srgbClr val="7030A0"/>
                </a:solidFill>
              </a:rPr>
              <a:t>Vallida</a:t>
            </a:r>
            <a:r>
              <a:rPr lang="es-ES" sz="1200" dirty="0" smtClean="0">
                <a:solidFill>
                  <a:srgbClr val="7030A0"/>
                </a:solidFill>
              </a:rPr>
              <a:t> Pallet, si no están un proceso que inserta aquí, esta fallando</a:t>
            </a:r>
          </a:p>
          <a:p>
            <a:endParaRPr lang="es-ES" sz="1200" dirty="0" smtClean="0">
              <a:solidFill>
                <a:srgbClr val="7030A0"/>
              </a:solidFill>
            </a:endParaRPr>
          </a:p>
          <a:p>
            <a:r>
              <a:rPr lang="es-MX" b="1" dirty="0" smtClean="0">
                <a:solidFill>
                  <a:srgbClr val="7030A0"/>
                </a:solidFill>
              </a:rPr>
              <a:t>E</a:t>
            </a:r>
            <a:r>
              <a:rPr lang="es-MX" sz="1200" dirty="0" smtClean="0">
                <a:solidFill>
                  <a:srgbClr val="7030A0"/>
                </a:solidFill>
              </a:rPr>
              <a:t>.-Revisar</a:t>
            </a:r>
            <a:r>
              <a:rPr lang="es-ES" sz="1200" dirty="0" smtClean="0">
                <a:solidFill>
                  <a:srgbClr val="7030A0"/>
                </a:solidFill>
              </a:rPr>
              <a:t> que estén en SDITRFDTI_EXE , si no están un proceso que inserta aquí, esta fallando</a:t>
            </a:r>
          </a:p>
          <a:p>
            <a:endParaRPr lang="es-ES" sz="1200" dirty="0" smtClean="0">
              <a:solidFill>
                <a:srgbClr val="7030A0"/>
              </a:solidFill>
            </a:endParaRPr>
          </a:p>
          <a:p>
            <a:endParaRPr lang="es-MX" sz="1200" dirty="0" smtClean="0">
              <a:solidFill>
                <a:srgbClr val="7030A0"/>
              </a:solidFill>
            </a:endParaRPr>
          </a:p>
          <a:p>
            <a:endParaRPr lang="es-MX" sz="1200" dirty="0" smtClean="0">
              <a:solidFill>
                <a:srgbClr val="7030A0"/>
              </a:solidFill>
            </a:endParaRPr>
          </a:p>
          <a:p>
            <a:endParaRPr lang="es-MX" sz="1200" dirty="0" smtClean="0">
              <a:solidFill>
                <a:srgbClr val="7030A0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2000240"/>
            <a:ext cx="421005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"/>
          <p:cNvSpPr/>
          <p:nvPr/>
        </p:nvSpPr>
        <p:spPr>
          <a:xfrm>
            <a:off x="3549925" y="3244334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7030A0"/>
                </a:solidFill>
              </a:rPr>
              <a:t>SDITRFDTI_EXE 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Mis NOTAS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142844" y="571480"/>
            <a:ext cx="900115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7030A0"/>
                </a:solidFill>
              </a:rPr>
              <a:t>F</a:t>
            </a:r>
            <a:r>
              <a:rPr lang="es-MX" sz="1200" dirty="0" smtClean="0">
                <a:solidFill>
                  <a:srgbClr val="7030A0"/>
                </a:solidFill>
              </a:rPr>
              <a:t>.- </a:t>
            </a:r>
            <a:r>
              <a:rPr lang="es-MX" sz="1200" dirty="0" err="1" smtClean="0">
                <a:solidFill>
                  <a:srgbClr val="7030A0"/>
                </a:solidFill>
              </a:rPr>
              <a:t>Imports</a:t>
            </a:r>
            <a:r>
              <a:rPr lang="es-MX" sz="1200" dirty="0" smtClean="0">
                <a:solidFill>
                  <a:srgbClr val="7030A0"/>
                </a:solidFill>
              </a:rPr>
              <a:t> hacia PMM</a:t>
            </a:r>
            <a:endParaRPr lang="es-ES" sz="1200" dirty="0" smtClean="0">
              <a:solidFill>
                <a:srgbClr val="7030A0"/>
              </a:solidFill>
            </a:endParaRPr>
          </a:p>
          <a:p>
            <a:r>
              <a:rPr lang="es-MX" sz="1200" dirty="0" smtClean="0">
                <a:solidFill>
                  <a:srgbClr val="7030A0"/>
                </a:solidFill>
              </a:rPr>
              <a:t>JOB:IMP_TRANSFERENCIAS_EXE_NOC</a:t>
            </a:r>
          </a:p>
          <a:p>
            <a:r>
              <a:rPr lang="es-MX" sz="1200" dirty="0" smtClean="0">
                <a:solidFill>
                  <a:srgbClr val="7030A0"/>
                </a:solidFill>
              </a:rPr>
              <a:t>GRUPO:OC_RECEPCIONES_TRANSFERENCIAS</a:t>
            </a:r>
          </a:p>
          <a:p>
            <a:r>
              <a:rPr lang="es-MX" sz="1200" smtClean="0">
                <a:solidFill>
                  <a:srgbClr val="7030A0"/>
                </a:solidFill>
              </a:rPr>
              <a:t>Cada 10 min.</a:t>
            </a:r>
            <a:endParaRPr lang="es-MX" sz="1200" dirty="0" smtClean="0">
              <a:solidFill>
                <a:srgbClr val="7030A0"/>
              </a:solidFill>
            </a:endParaRPr>
          </a:p>
          <a:p>
            <a:endParaRPr lang="es-MX" sz="1200" dirty="0" smtClean="0">
              <a:solidFill>
                <a:srgbClr val="7030A0"/>
              </a:solidFill>
            </a:endParaRPr>
          </a:p>
          <a:p>
            <a:endParaRPr lang="es-MX" sz="1200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48835FA3045049B28FA8902118E070" ma:contentTypeVersion="0" ma:contentTypeDescription="Create a new document." ma:contentTypeScope="" ma:versionID="4365250a1dd58a6869ae6d689feae719">
  <xsd:schema xmlns:xsd="http://www.w3.org/2001/XMLSchema" xmlns:p="http://schemas.microsoft.com/office/2006/metadata/properties" targetNamespace="http://schemas.microsoft.com/office/2006/metadata/properties" ma:root="true" ma:fieldsID="84d24c2467e79a5b957f305a830827c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29FFE-5FA2-4C9C-8029-CE053DF1D9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8ACE668-1367-4E6D-9D3B-282ED3D4678A}">
  <ds:schemaRefs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8B7EB8-AA21-4C2A-9F86-4270A20378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Estrategia BI</Template>
  <TotalTime>6498</TotalTime>
  <Words>707</Words>
  <Application>Microsoft Office PowerPoint</Application>
  <PresentationFormat>Presentación en pantalla (4:3)</PresentationFormat>
  <Paragraphs>169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Custom Design</vt:lpstr>
      <vt:lpstr>Diapositiva 1</vt:lpstr>
      <vt:lpstr>Estadisticas de tickets Tarimas</vt:lpstr>
      <vt:lpstr>¿Que Nos pueden reportar?</vt:lpstr>
      <vt:lpstr>Proceso técnico de reingeniería de tarimas</vt:lpstr>
      <vt:lpstr>Vista de flujo completo de tarimas y transferencias</vt:lpstr>
      <vt:lpstr>Diapositiva 6</vt:lpstr>
      <vt:lpstr>Mis NOTAS</vt:lpstr>
      <vt:lpstr>Mis NOTAS</vt:lpstr>
      <vt:lpstr>Mis NOTAS</vt:lpstr>
    </vt:vector>
  </TitlesOfParts>
  <Company>Supermercados Internacionales H.E.B.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Modificación al punto de venta para manejo de Meal Deals</dc:title>
  <dc:creator>Alfredo Talamantes</dc:creator>
  <cp:lastModifiedBy>Liliana Muñiz</cp:lastModifiedBy>
  <cp:revision>467</cp:revision>
  <dcterms:created xsi:type="dcterms:W3CDTF">2005-11-14T14:06:59Z</dcterms:created>
  <dcterms:modified xsi:type="dcterms:W3CDTF">2014-01-24T23:08:16Z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0x0101000A48835FA3045049B28FA8902118E070</vt:lpwstr>
  </property>
</Properties>
</file>