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086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965B-209A-4BB6-95F8-526CB5F79A9B}" type="datetimeFigureOut">
              <a:rPr lang="es-MX" smtClean="0"/>
              <a:pPr/>
              <a:t>15/03/2013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431A-9D3B-4908-B468-E3F32ADF3E6C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277599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965B-209A-4BB6-95F8-526CB5F79A9B}" type="datetimeFigureOut">
              <a:rPr lang="es-MX" smtClean="0"/>
              <a:pPr/>
              <a:t>15/03/2013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431A-9D3B-4908-B468-E3F32ADF3E6C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12330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965B-209A-4BB6-95F8-526CB5F79A9B}" type="datetimeFigureOut">
              <a:rPr lang="es-MX" smtClean="0"/>
              <a:pPr/>
              <a:t>15/03/2013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431A-9D3B-4908-B468-E3F32ADF3E6C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213260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965B-209A-4BB6-95F8-526CB5F79A9B}" type="datetimeFigureOut">
              <a:rPr lang="es-MX" smtClean="0"/>
              <a:pPr/>
              <a:t>15/03/2013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431A-9D3B-4908-B468-E3F32ADF3E6C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226118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965B-209A-4BB6-95F8-526CB5F79A9B}" type="datetimeFigureOut">
              <a:rPr lang="es-MX" smtClean="0"/>
              <a:pPr/>
              <a:t>15/03/2013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431A-9D3B-4908-B468-E3F32ADF3E6C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247059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965B-209A-4BB6-95F8-526CB5F79A9B}" type="datetimeFigureOut">
              <a:rPr lang="es-MX" smtClean="0"/>
              <a:pPr/>
              <a:t>15/03/2013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431A-9D3B-4908-B468-E3F32ADF3E6C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83948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965B-209A-4BB6-95F8-526CB5F79A9B}" type="datetimeFigureOut">
              <a:rPr lang="es-MX" smtClean="0"/>
              <a:pPr/>
              <a:t>15/03/2013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431A-9D3B-4908-B468-E3F32ADF3E6C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85544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965B-209A-4BB6-95F8-526CB5F79A9B}" type="datetimeFigureOut">
              <a:rPr lang="es-MX" smtClean="0"/>
              <a:pPr/>
              <a:t>15/03/2013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431A-9D3B-4908-B468-E3F32ADF3E6C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46583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965B-209A-4BB6-95F8-526CB5F79A9B}" type="datetimeFigureOut">
              <a:rPr lang="es-MX" smtClean="0"/>
              <a:pPr/>
              <a:t>15/03/2013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431A-9D3B-4908-B468-E3F32ADF3E6C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170078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965B-209A-4BB6-95F8-526CB5F79A9B}" type="datetimeFigureOut">
              <a:rPr lang="es-MX" smtClean="0"/>
              <a:pPr/>
              <a:t>15/03/2013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431A-9D3B-4908-B468-E3F32ADF3E6C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182553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965B-209A-4BB6-95F8-526CB5F79A9B}" type="datetimeFigureOut">
              <a:rPr lang="es-MX" smtClean="0"/>
              <a:pPr/>
              <a:t>15/03/2013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431A-9D3B-4908-B468-E3F32ADF3E6C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191927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965B-209A-4BB6-95F8-526CB5F79A9B}" type="datetimeFigureOut">
              <a:rPr lang="es-MX" smtClean="0"/>
              <a:pPr/>
              <a:t>15/03/2013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E431A-9D3B-4908-B468-E3F32ADF3E6C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230463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36512" y="861751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 smtClean="0">
                <a:solidFill>
                  <a:schemeClr val="bg1"/>
                </a:solidFill>
              </a:rPr>
              <a:t>DBPMM_PRD_USA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7744" y="44625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>
                <a:solidFill>
                  <a:schemeClr val="bg1"/>
                </a:solidFill>
              </a:rPr>
              <a:t>SRD201080</a:t>
            </a:r>
            <a:endParaRPr lang="es-MX" sz="1000" dirty="0">
              <a:solidFill>
                <a:schemeClr val="bg1"/>
              </a:solidFill>
            </a:endParaRPr>
          </a:p>
        </p:txBody>
      </p:sp>
      <p:grpSp>
        <p:nvGrpSpPr>
          <p:cNvPr id="68" name="67 Grupo"/>
          <p:cNvGrpSpPr/>
          <p:nvPr/>
        </p:nvGrpSpPr>
        <p:grpSpPr>
          <a:xfrm>
            <a:off x="1214414" y="1071546"/>
            <a:ext cx="1071570" cy="1500198"/>
            <a:chOff x="1285852" y="785794"/>
            <a:chExt cx="1008112" cy="1500198"/>
          </a:xfrm>
        </p:grpSpPr>
        <p:sp>
          <p:nvSpPr>
            <p:cNvPr id="18" name="Can 17"/>
            <p:cNvSpPr/>
            <p:nvPr/>
          </p:nvSpPr>
          <p:spPr>
            <a:xfrm>
              <a:off x="1285852" y="785794"/>
              <a:ext cx="1008112" cy="1500198"/>
            </a:xfrm>
            <a:prstGeom prst="can">
              <a:avLst>
                <a:gd name="adj" fmla="val 43985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bg1"/>
                  </a:solidFill>
                  <a:latin typeface="Estrangelo Edessa" pitchFamily="66" charset="0"/>
                  <a:cs typeface="Estrangelo Edessa" pitchFamily="66" charset="0"/>
                </a:rPr>
                <a:t>IRCT</a:t>
              </a:r>
            </a:p>
            <a:p>
              <a:pPr algn="ctr"/>
              <a:r>
                <a:rPr lang="es-MX" sz="1200" dirty="0" smtClean="0">
                  <a:solidFill>
                    <a:schemeClr val="bg1"/>
                  </a:solidFill>
                  <a:latin typeface="Estrangelo Edessa" pitchFamily="66" charset="0"/>
                  <a:cs typeface="Estrangelo Edessa" pitchFamily="66" charset="0"/>
                </a:rPr>
                <a:t>IRCTD</a:t>
              </a:r>
              <a:endParaRPr lang="es-MX" sz="1200" dirty="0">
                <a:solidFill>
                  <a:schemeClr val="bg1"/>
                </a:solidFill>
                <a:latin typeface="Estrangelo Edessa" pitchFamily="66" charset="0"/>
                <a:cs typeface="Estrangelo Edessa" pitchFamily="66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22458" y="785794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PEXE901</a:t>
              </a:r>
            </a:p>
            <a:p>
              <a:pPr algn="ctr"/>
              <a:r>
                <a:rPr lang="es-MX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frescos</a:t>
              </a:r>
              <a:endParaRPr lang="es-MX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67" name="66 Grupo"/>
          <p:cNvGrpSpPr/>
          <p:nvPr/>
        </p:nvGrpSpPr>
        <p:grpSpPr>
          <a:xfrm>
            <a:off x="71406" y="1071546"/>
            <a:ext cx="1071570" cy="1500198"/>
            <a:chOff x="142844" y="538443"/>
            <a:chExt cx="1071570" cy="1428760"/>
          </a:xfrm>
        </p:grpSpPr>
        <p:sp>
          <p:nvSpPr>
            <p:cNvPr id="20" name="Can 19"/>
            <p:cNvSpPr/>
            <p:nvPr/>
          </p:nvSpPr>
          <p:spPr>
            <a:xfrm>
              <a:off x="142844" y="538443"/>
              <a:ext cx="1071570" cy="1428760"/>
            </a:xfrm>
            <a:prstGeom prst="can">
              <a:avLst>
                <a:gd name="adj" fmla="val 48865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bg1"/>
                  </a:solidFill>
                  <a:latin typeface="Estrangelo Edessa" pitchFamily="66" charset="0"/>
                  <a:cs typeface="Estrangelo Edessa" pitchFamily="66" charset="0"/>
                </a:rPr>
                <a:t>IRCT</a:t>
              </a:r>
            </a:p>
            <a:p>
              <a:pPr algn="ctr"/>
              <a:r>
                <a:rPr lang="es-MX" sz="1200" dirty="0" smtClean="0">
                  <a:solidFill>
                    <a:schemeClr val="bg1"/>
                  </a:solidFill>
                  <a:latin typeface="Estrangelo Edessa" pitchFamily="66" charset="0"/>
                  <a:cs typeface="Estrangelo Edessa" pitchFamily="66" charset="0"/>
                </a:rPr>
                <a:t>IRCTD</a:t>
              </a:r>
            </a:p>
            <a:p>
              <a:pPr algn="ctr"/>
              <a:endParaRPr lang="es-MX" sz="900" dirty="0">
                <a:solidFill>
                  <a:schemeClr val="tx1"/>
                </a:solidFill>
                <a:latin typeface="Estrangelo Edessa" pitchFamily="66" charset="0"/>
                <a:cs typeface="Estrangelo Edessa" pitchFamily="66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5720" y="609881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PEXE907</a:t>
              </a:r>
            </a:p>
            <a:p>
              <a:pPr algn="ctr"/>
              <a:r>
                <a:rPr lang="es-MX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secos</a:t>
              </a:r>
              <a:endParaRPr lang="es-MX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357158" y="2988230"/>
            <a:ext cx="785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TIBCO</a:t>
            </a:r>
            <a:endParaRPr lang="es-MX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76" name="175 Grupo"/>
          <p:cNvGrpSpPr/>
          <p:nvPr/>
        </p:nvGrpSpPr>
        <p:grpSpPr>
          <a:xfrm>
            <a:off x="428596" y="3643314"/>
            <a:ext cx="1643074" cy="1928826"/>
            <a:chOff x="642910" y="3643314"/>
            <a:chExt cx="1643074" cy="1928826"/>
          </a:xfrm>
        </p:grpSpPr>
        <p:sp>
          <p:nvSpPr>
            <p:cNvPr id="13" name="Can 12"/>
            <p:cNvSpPr/>
            <p:nvPr/>
          </p:nvSpPr>
          <p:spPr>
            <a:xfrm>
              <a:off x="714348" y="3643314"/>
              <a:ext cx="1500198" cy="1928826"/>
            </a:xfrm>
            <a:prstGeom prst="can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>
                  <a:solidFill>
                    <a:schemeClr val="bg1"/>
                  </a:solidFill>
                  <a:latin typeface="Estrangelo Edessa" pitchFamily="66" charset="0"/>
                  <a:cs typeface="Estrangelo Edessa" pitchFamily="66" charset="0"/>
                </a:rPr>
                <a:t>po_receipt</a:t>
              </a:r>
            </a:p>
            <a:p>
              <a:pPr algn="ctr"/>
              <a:endParaRPr lang="es-MX" sz="1400" dirty="0" smtClean="0">
                <a:solidFill>
                  <a:schemeClr val="bg1"/>
                </a:solidFill>
                <a:latin typeface="Estrangelo Edessa" pitchFamily="66" charset="0"/>
                <a:cs typeface="Estrangelo Edessa" pitchFamily="66" charset="0"/>
              </a:endParaRPr>
            </a:p>
            <a:p>
              <a:pPr algn="ctr"/>
              <a:r>
                <a:rPr lang="es-MX" sz="1400" dirty="0" smtClean="0">
                  <a:solidFill>
                    <a:schemeClr val="bg1"/>
                  </a:solidFill>
                  <a:latin typeface="Estrangelo Edessa" pitchFamily="66" charset="0"/>
                  <a:cs typeface="Estrangelo Edessa" pitchFamily="66" charset="0"/>
                </a:rPr>
                <a:t>po_close</a:t>
              </a:r>
            </a:p>
            <a:p>
              <a:pPr algn="ctr"/>
              <a:endParaRPr lang="es-MX" sz="1400" dirty="0" smtClean="0">
                <a:solidFill>
                  <a:schemeClr val="bg1"/>
                </a:solidFill>
                <a:latin typeface="Estrangelo Edessa" pitchFamily="66" charset="0"/>
                <a:cs typeface="Estrangelo Edessa" pitchFamily="66" charset="0"/>
              </a:endParaRPr>
            </a:p>
            <a:p>
              <a:pPr algn="ctr"/>
              <a:r>
                <a:rPr lang="es-MX" sz="1400" dirty="0" smtClean="0">
                  <a:solidFill>
                    <a:schemeClr val="bg1"/>
                  </a:solidFill>
                  <a:latin typeface="Estrangelo Edessa" pitchFamily="66" charset="0"/>
                  <a:cs typeface="Estrangelo Edessa" pitchFamily="66" charset="0"/>
                </a:rPr>
                <a:t>dc_recibo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2910" y="3643314"/>
              <a:ext cx="1643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SRD201001.Interfase</a:t>
              </a:r>
              <a:endParaRPr lang="es-MX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1357290" y="5929330"/>
            <a:ext cx="1143008" cy="7143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C000"/>
                </a:solidFill>
              </a:rPr>
              <a:t>JOB</a:t>
            </a:r>
          </a:p>
          <a:p>
            <a:pPr algn="ctr"/>
            <a:r>
              <a:rPr lang="es-MX" sz="1200" b="1" dirty="0" smtClean="0">
                <a:solidFill>
                  <a:srgbClr val="FFC000"/>
                </a:solidFill>
              </a:rPr>
              <a:t>DC_RECIBO</a:t>
            </a:r>
            <a:r>
              <a:rPr lang="es-MX" sz="1200" dirty="0" smtClean="0">
                <a:solidFill>
                  <a:srgbClr val="FFC000"/>
                </a:solidFill>
              </a:rPr>
              <a:t> </a:t>
            </a:r>
          </a:p>
          <a:p>
            <a:pPr algn="ctr"/>
            <a:r>
              <a:rPr lang="es-MX" sz="1000" dirty="0" smtClean="0">
                <a:solidFill>
                  <a:srgbClr val="FFC000"/>
                </a:solidFill>
              </a:rPr>
              <a:t>(consulta los últimos 15 min.)</a:t>
            </a:r>
            <a:endParaRPr lang="es-MX" sz="1000" dirty="0">
              <a:solidFill>
                <a:srgbClr val="FFC000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42844" y="5643578"/>
            <a:ext cx="1000132" cy="35719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rgbClr val="FFC000"/>
                </a:solidFill>
              </a:rPr>
              <a:t>trigger </a:t>
            </a:r>
          </a:p>
          <a:p>
            <a:pPr algn="ctr"/>
            <a:r>
              <a:rPr lang="es-ES" sz="1000" dirty="0" smtClean="0">
                <a:solidFill>
                  <a:srgbClr val="FFC000"/>
                </a:solidFill>
              </a:rPr>
              <a:t>po_close_track</a:t>
            </a:r>
            <a:endParaRPr lang="es-MX" sz="1000" dirty="0">
              <a:solidFill>
                <a:srgbClr val="FFC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1406" y="6360524"/>
            <a:ext cx="1143008" cy="2831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po_close_time</a:t>
            </a:r>
            <a:endParaRPr lang="es-MX" sz="1200" b="1" dirty="0">
              <a:solidFill>
                <a:schemeClr val="tx1"/>
              </a:solidFill>
            </a:endParaRPr>
          </a:p>
        </p:txBody>
      </p:sp>
      <p:grpSp>
        <p:nvGrpSpPr>
          <p:cNvPr id="121" name="120 Grupo"/>
          <p:cNvGrpSpPr/>
          <p:nvPr/>
        </p:nvGrpSpPr>
        <p:grpSpPr>
          <a:xfrm>
            <a:off x="214282" y="2643182"/>
            <a:ext cx="642942" cy="2071702"/>
            <a:chOff x="214282" y="2428868"/>
            <a:chExt cx="857256" cy="2287604"/>
          </a:xfrm>
        </p:grpSpPr>
        <p:cxnSp>
          <p:nvCxnSpPr>
            <p:cNvPr id="16" name="Straight Arrow Connector 15"/>
            <p:cNvCxnSpPr/>
            <p:nvPr/>
          </p:nvCxnSpPr>
          <p:spPr>
            <a:xfrm rot="5400000">
              <a:off x="-928726" y="3571876"/>
              <a:ext cx="2286810" cy="794"/>
            </a:xfrm>
            <a:prstGeom prst="straightConnector1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Arrow Connector 43"/>
            <p:cNvCxnSpPr/>
            <p:nvPr/>
          </p:nvCxnSpPr>
          <p:spPr>
            <a:xfrm>
              <a:off x="214282" y="4714884"/>
              <a:ext cx="857256" cy="1588"/>
            </a:xfrm>
            <a:prstGeom prst="straightConnector1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20" name="119 Grupo"/>
          <p:cNvGrpSpPr/>
          <p:nvPr/>
        </p:nvGrpSpPr>
        <p:grpSpPr>
          <a:xfrm>
            <a:off x="357158" y="2643182"/>
            <a:ext cx="428628" cy="1643074"/>
            <a:chOff x="428596" y="2357430"/>
            <a:chExt cx="642942" cy="2001852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428596" y="4357694"/>
              <a:ext cx="642942" cy="1588"/>
            </a:xfrm>
            <a:prstGeom prst="straightConnector1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Straight Arrow Connector 15"/>
            <p:cNvCxnSpPr/>
            <p:nvPr/>
          </p:nvCxnSpPr>
          <p:spPr>
            <a:xfrm rot="5400000">
              <a:off x="-571536" y="3357562"/>
              <a:ext cx="2001058" cy="794"/>
            </a:xfrm>
            <a:prstGeom prst="straightConnector1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9" name="78 Cerrar llave"/>
          <p:cNvSpPr/>
          <p:nvPr/>
        </p:nvSpPr>
        <p:spPr>
          <a:xfrm rot="5400000">
            <a:off x="1035819" y="1535893"/>
            <a:ext cx="285752" cy="2214578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TextBox 7"/>
          <p:cNvSpPr txBox="1"/>
          <p:nvPr/>
        </p:nvSpPr>
        <p:spPr>
          <a:xfrm>
            <a:off x="214282" y="88921"/>
            <a:ext cx="5822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MX" sz="2200" b="1" dirty="0" smtClean="0"/>
              <a:t>Flujo de Recibo de Ordenes de Compra </a:t>
            </a:r>
            <a:endParaRPr lang="es-MX" sz="2200" b="1" dirty="0">
              <a:solidFill>
                <a:srgbClr val="92D050"/>
              </a:solidFill>
            </a:endParaRPr>
          </a:p>
          <a:p>
            <a:pPr marL="285750" indent="-285750">
              <a:buFontTx/>
              <a:buChar char="-"/>
            </a:pPr>
            <a:endParaRPr lang="es-MX" sz="1000" b="1" dirty="0" smtClean="0"/>
          </a:p>
        </p:txBody>
      </p:sp>
      <p:sp>
        <p:nvSpPr>
          <p:cNvPr id="99" name="Rounded Rectangle 38"/>
          <p:cNvSpPr/>
          <p:nvPr/>
        </p:nvSpPr>
        <p:spPr>
          <a:xfrm>
            <a:off x="2571736" y="5857892"/>
            <a:ext cx="1571636" cy="85725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C000"/>
                </a:solidFill>
              </a:rPr>
              <a:t>JOB</a:t>
            </a:r>
          </a:p>
          <a:p>
            <a:pPr algn="ctr"/>
            <a:r>
              <a:rPr lang="es-MX" sz="1200" b="1" dirty="0" smtClean="0">
                <a:solidFill>
                  <a:srgbClr val="FFC000"/>
                </a:solidFill>
              </a:rPr>
              <a:t>PDP_DC_RECIBO</a:t>
            </a:r>
            <a:r>
              <a:rPr lang="es-MX" sz="1200" dirty="0" smtClean="0">
                <a:solidFill>
                  <a:srgbClr val="FFC000"/>
                </a:solidFill>
              </a:rPr>
              <a:t> </a:t>
            </a:r>
          </a:p>
          <a:p>
            <a:pPr algn="ctr"/>
            <a:r>
              <a:rPr lang="es-MX" sz="1200" dirty="0" smtClean="0">
                <a:solidFill>
                  <a:srgbClr val="FFC000"/>
                </a:solidFill>
              </a:rPr>
              <a:t>(</a:t>
            </a:r>
            <a:r>
              <a:rPr lang="es-MX" sz="1000" dirty="0" smtClean="0">
                <a:solidFill>
                  <a:srgbClr val="FFC000"/>
                </a:solidFill>
              </a:rPr>
              <a:t>consulta la información pendiente por procesar</a:t>
            </a:r>
            <a:r>
              <a:rPr lang="es-MX" sz="1200" dirty="0" smtClean="0">
                <a:solidFill>
                  <a:srgbClr val="FFC000"/>
                </a:solidFill>
              </a:rPr>
              <a:t>)</a:t>
            </a:r>
            <a:endParaRPr lang="es-MX" sz="1200" dirty="0">
              <a:solidFill>
                <a:srgbClr val="FFC000"/>
              </a:solidFill>
            </a:endParaRPr>
          </a:p>
        </p:txBody>
      </p:sp>
      <p:sp>
        <p:nvSpPr>
          <p:cNvPr id="114" name="Rounded Rectangle 38"/>
          <p:cNvSpPr/>
          <p:nvPr/>
        </p:nvSpPr>
        <p:spPr>
          <a:xfrm>
            <a:off x="2428860" y="4071942"/>
            <a:ext cx="1285884" cy="50006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C000"/>
                </a:solidFill>
              </a:rPr>
              <a:t>JOB</a:t>
            </a:r>
          </a:p>
          <a:p>
            <a:pPr algn="ctr"/>
            <a:r>
              <a:rPr lang="es-MX" sz="1200" b="1" dirty="0" smtClean="0">
                <a:solidFill>
                  <a:srgbClr val="FFC000"/>
                </a:solidFill>
              </a:rPr>
              <a:t>VALIDA_RECIBO</a:t>
            </a:r>
          </a:p>
        </p:txBody>
      </p:sp>
      <p:cxnSp>
        <p:nvCxnSpPr>
          <p:cNvPr id="135" name="Straight Arrow Connector 43"/>
          <p:cNvCxnSpPr>
            <a:stCxn id="99" idx="0"/>
          </p:cNvCxnSpPr>
          <p:nvPr/>
        </p:nvCxnSpPr>
        <p:spPr>
          <a:xfrm rot="16200000" flipV="1">
            <a:off x="2071670" y="4572008"/>
            <a:ext cx="571504" cy="2000264"/>
          </a:xfrm>
          <a:prstGeom prst="straightConnector1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9" name="Straight Arrow Connector 43"/>
          <p:cNvCxnSpPr>
            <a:stCxn id="39" idx="0"/>
          </p:cNvCxnSpPr>
          <p:nvPr/>
        </p:nvCxnSpPr>
        <p:spPr>
          <a:xfrm rot="16200000" flipV="1">
            <a:off x="1214414" y="5214950"/>
            <a:ext cx="642942" cy="785818"/>
          </a:xfrm>
          <a:prstGeom prst="straightConnector1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Straight Arrow Connector 43"/>
          <p:cNvCxnSpPr/>
          <p:nvPr/>
        </p:nvCxnSpPr>
        <p:spPr>
          <a:xfrm rot="5400000">
            <a:off x="250002" y="5036356"/>
            <a:ext cx="785817" cy="428628"/>
          </a:xfrm>
          <a:prstGeom prst="straightConnector1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7" name="Straight Arrow Connector 43"/>
          <p:cNvCxnSpPr>
            <a:stCxn id="52" idx="2"/>
            <a:endCxn id="59" idx="0"/>
          </p:cNvCxnSpPr>
          <p:nvPr/>
        </p:nvCxnSpPr>
        <p:spPr>
          <a:xfrm rot="5400000">
            <a:off x="463032" y="6180646"/>
            <a:ext cx="359756" cy="1588"/>
          </a:xfrm>
          <a:prstGeom prst="straightConnector1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8" name="Straight Arrow Connector 43"/>
          <p:cNvCxnSpPr>
            <a:endCxn id="114" idx="1"/>
          </p:cNvCxnSpPr>
          <p:nvPr/>
        </p:nvCxnSpPr>
        <p:spPr>
          <a:xfrm flipV="1">
            <a:off x="1643042" y="4321975"/>
            <a:ext cx="785818" cy="392910"/>
          </a:xfrm>
          <a:prstGeom prst="straightConnector1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2" name="Straight Arrow Connector 43"/>
          <p:cNvCxnSpPr>
            <a:endCxn id="114" idx="1"/>
          </p:cNvCxnSpPr>
          <p:nvPr/>
        </p:nvCxnSpPr>
        <p:spPr>
          <a:xfrm>
            <a:off x="1714480" y="4286256"/>
            <a:ext cx="714380" cy="35719"/>
          </a:xfrm>
          <a:prstGeom prst="straightConnector1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5" name="Straight Arrow Connector 43"/>
          <p:cNvCxnSpPr>
            <a:endCxn id="206" idx="1"/>
          </p:cNvCxnSpPr>
          <p:nvPr/>
        </p:nvCxnSpPr>
        <p:spPr>
          <a:xfrm flipV="1">
            <a:off x="6858016" y="5179231"/>
            <a:ext cx="785818" cy="750099"/>
          </a:xfrm>
          <a:prstGeom prst="straightConnector1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6" name="Straight Arrow Connector 43"/>
          <p:cNvCxnSpPr>
            <a:endCxn id="114" idx="1"/>
          </p:cNvCxnSpPr>
          <p:nvPr/>
        </p:nvCxnSpPr>
        <p:spPr>
          <a:xfrm rot="5400000" flipH="1" flipV="1">
            <a:off x="1625177" y="4339843"/>
            <a:ext cx="821551" cy="785816"/>
          </a:xfrm>
          <a:prstGeom prst="straightConnector1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94" name="193 Grupo"/>
          <p:cNvGrpSpPr/>
          <p:nvPr/>
        </p:nvGrpSpPr>
        <p:grpSpPr>
          <a:xfrm>
            <a:off x="4071934" y="3643314"/>
            <a:ext cx="1785950" cy="2000264"/>
            <a:chOff x="4786314" y="3571876"/>
            <a:chExt cx="1643074" cy="2000264"/>
          </a:xfrm>
        </p:grpSpPr>
        <p:sp>
          <p:nvSpPr>
            <p:cNvPr id="115" name="Can 12"/>
            <p:cNvSpPr/>
            <p:nvPr/>
          </p:nvSpPr>
          <p:spPr>
            <a:xfrm>
              <a:off x="4857752" y="3571876"/>
              <a:ext cx="1500198" cy="2000264"/>
            </a:xfrm>
            <a:prstGeom prst="can">
              <a:avLst>
                <a:gd name="adj" fmla="val 24208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400" dirty="0" smtClean="0">
                <a:solidFill>
                  <a:schemeClr val="bg1"/>
                </a:solidFill>
                <a:latin typeface="Estrangelo Edessa" pitchFamily="66" charset="0"/>
                <a:cs typeface="Estrangelo Edessa" pitchFamily="66" charset="0"/>
              </a:endParaRPr>
            </a:p>
            <a:p>
              <a:pPr algn="ctr"/>
              <a:r>
                <a:rPr lang="es-MX" sz="1400" dirty="0" smtClean="0">
                  <a:solidFill>
                    <a:schemeClr val="bg1"/>
                  </a:solidFill>
                  <a:latin typeface="Estrangelo Edessa" pitchFamily="66" charset="0"/>
                  <a:cs typeface="Estrangelo Edessa" pitchFamily="66" charset="0"/>
                </a:rPr>
                <a:t>exe_imp_sdircvhdi</a:t>
              </a:r>
            </a:p>
            <a:p>
              <a:pPr algn="ctr"/>
              <a:r>
                <a:rPr lang="es-MX" sz="1400" dirty="0" smtClean="0">
                  <a:solidFill>
                    <a:schemeClr val="bg1"/>
                  </a:solidFill>
                  <a:latin typeface="Estrangelo Edessa" pitchFamily="66" charset="0"/>
                  <a:cs typeface="Estrangelo Edessa" pitchFamily="66" charset="0"/>
                </a:rPr>
                <a:t>exe_imp_sdircvdti</a:t>
              </a:r>
            </a:p>
            <a:p>
              <a:pPr algn="ctr"/>
              <a:endParaRPr lang="es-MX" sz="1400" dirty="0" smtClean="0">
                <a:solidFill>
                  <a:schemeClr val="bg1"/>
                </a:solidFill>
                <a:latin typeface="Estrangelo Edessa" pitchFamily="66" charset="0"/>
                <a:cs typeface="Estrangelo Edessa" pitchFamily="66" charset="0"/>
              </a:endParaRPr>
            </a:p>
            <a:p>
              <a:pPr algn="ctr"/>
              <a:r>
                <a:rPr lang="es-MX" sz="1400" dirty="0" smtClean="0">
                  <a:solidFill>
                    <a:schemeClr val="bg1"/>
                  </a:solidFill>
                  <a:latin typeface="Estrangelo Edessa" pitchFamily="66" charset="0"/>
                  <a:cs typeface="Estrangelo Edessa" pitchFamily="66" charset="0"/>
                </a:rPr>
                <a:t>po_recibo_folio</a:t>
              </a:r>
            </a:p>
            <a:p>
              <a:pPr algn="ctr"/>
              <a:r>
                <a:rPr lang="es-MX" sz="1400" dirty="0" smtClean="0">
                  <a:solidFill>
                    <a:schemeClr val="bg1"/>
                  </a:solidFill>
                  <a:latin typeface="Estrangelo Edessa" pitchFamily="66" charset="0"/>
                  <a:cs typeface="Estrangelo Edessa" pitchFamily="66" charset="0"/>
                </a:rPr>
                <a:t>po_recibo</a:t>
              </a:r>
            </a:p>
            <a:p>
              <a:pPr algn="ctr"/>
              <a:endParaRPr lang="es-ES" sz="1400" dirty="0" smtClean="0">
                <a:solidFill>
                  <a:schemeClr val="bg1"/>
                </a:solidFill>
                <a:latin typeface="Estrangelo Edessa" pitchFamily="66" charset="0"/>
                <a:cs typeface="Estrangelo Edessa" pitchFamily="66" charset="0"/>
              </a:endParaRPr>
            </a:p>
            <a:p>
              <a:pPr algn="ctr"/>
              <a:r>
                <a:rPr lang="es-ES" sz="1400" dirty="0" smtClean="0">
                  <a:solidFill>
                    <a:schemeClr val="bg1"/>
                  </a:solidFill>
                  <a:latin typeface="Estrangelo Edessa" pitchFamily="66" charset="0"/>
                  <a:cs typeface="Estrangelo Edessa" pitchFamily="66" charset="0"/>
                </a:rPr>
                <a:t>exevrerror</a:t>
              </a:r>
            </a:p>
          </p:txBody>
        </p:sp>
        <p:sp>
          <p:nvSpPr>
            <p:cNvPr id="163" name="TextBox 37"/>
            <p:cNvSpPr txBox="1"/>
            <p:nvPr/>
          </p:nvSpPr>
          <p:spPr>
            <a:xfrm>
              <a:off x="4786314" y="3643315"/>
              <a:ext cx="1643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SRD201001.Interfase</a:t>
              </a:r>
              <a:endParaRPr lang="es-MX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75" name="174 Grupo"/>
          <p:cNvGrpSpPr/>
          <p:nvPr/>
        </p:nvGrpSpPr>
        <p:grpSpPr>
          <a:xfrm>
            <a:off x="5429256" y="5857892"/>
            <a:ext cx="1643074" cy="785818"/>
            <a:chOff x="6715140" y="4286256"/>
            <a:chExt cx="1643074" cy="785818"/>
          </a:xfrm>
        </p:grpSpPr>
        <p:sp>
          <p:nvSpPr>
            <p:cNvPr id="173" name="Can 12"/>
            <p:cNvSpPr/>
            <p:nvPr/>
          </p:nvSpPr>
          <p:spPr>
            <a:xfrm>
              <a:off x="6786578" y="4286256"/>
              <a:ext cx="1500198" cy="785818"/>
            </a:xfrm>
            <a:prstGeom prst="can">
              <a:avLst>
                <a:gd name="adj" fmla="val 41623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>
                  <a:solidFill>
                    <a:schemeClr val="bg1"/>
                  </a:solidFill>
                  <a:latin typeface="Estrangelo Edessa" pitchFamily="66" charset="0"/>
                  <a:cs typeface="Estrangelo Edessa" pitchFamily="66" charset="0"/>
                </a:rPr>
                <a:t>po_recibo</a:t>
              </a:r>
            </a:p>
          </p:txBody>
        </p:sp>
        <p:sp>
          <p:nvSpPr>
            <p:cNvPr id="174" name="TextBox 37"/>
            <p:cNvSpPr txBox="1"/>
            <p:nvPr/>
          </p:nvSpPr>
          <p:spPr>
            <a:xfrm>
              <a:off x="6715140" y="4286256"/>
              <a:ext cx="1643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SRD201008.Interfase</a:t>
              </a:r>
              <a:endParaRPr lang="es-MX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177" name="Rounded Rectangle 38"/>
          <p:cNvSpPr/>
          <p:nvPr/>
        </p:nvSpPr>
        <p:spPr>
          <a:xfrm>
            <a:off x="6072198" y="4500570"/>
            <a:ext cx="1714512" cy="35719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rgbClr val="FFC000"/>
                </a:solidFill>
              </a:rPr>
              <a:t>JOB</a:t>
            </a:r>
          </a:p>
          <a:p>
            <a:pPr algn="ctr"/>
            <a:r>
              <a:rPr lang="es-MX" sz="1000" b="1" dirty="0" smtClean="0">
                <a:solidFill>
                  <a:srgbClr val="FFC000"/>
                </a:solidFill>
              </a:rPr>
              <a:t>INTEGRACION_PO_RECIBO</a:t>
            </a:r>
          </a:p>
        </p:txBody>
      </p:sp>
      <p:cxnSp>
        <p:nvCxnSpPr>
          <p:cNvPr id="197" name="Straight Arrow Connector 43"/>
          <p:cNvCxnSpPr>
            <a:stCxn id="206" idx="2"/>
            <a:endCxn id="209" idx="0"/>
          </p:cNvCxnSpPr>
          <p:nvPr/>
        </p:nvCxnSpPr>
        <p:spPr>
          <a:xfrm rot="5400000">
            <a:off x="8161760" y="5518562"/>
            <a:ext cx="357190" cy="35719"/>
          </a:xfrm>
          <a:prstGeom prst="straightConnector1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8" name="Straight Arrow Connector 43"/>
          <p:cNvCxnSpPr>
            <a:endCxn id="177" idx="1"/>
          </p:cNvCxnSpPr>
          <p:nvPr/>
        </p:nvCxnSpPr>
        <p:spPr>
          <a:xfrm flipV="1">
            <a:off x="5357818" y="4679165"/>
            <a:ext cx="714380" cy="392909"/>
          </a:xfrm>
          <a:prstGeom prst="straightConnector1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9" name="Straight Arrow Connector 43"/>
          <p:cNvCxnSpPr>
            <a:endCxn id="174" idx="0"/>
          </p:cNvCxnSpPr>
          <p:nvPr/>
        </p:nvCxnSpPr>
        <p:spPr>
          <a:xfrm rot="5400000">
            <a:off x="5768588" y="5339968"/>
            <a:ext cx="1000130" cy="35719"/>
          </a:xfrm>
          <a:prstGeom prst="straightConnector1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6" name="Rounded Rectangle 38"/>
          <p:cNvSpPr/>
          <p:nvPr/>
        </p:nvSpPr>
        <p:spPr>
          <a:xfrm>
            <a:off x="7643834" y="5000636"/>
            <a:ext cx="1428760" cy="35719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rgbClr val="FFC000"/>
                </a:solidFill>
              </a:rPr>
              <a:t>JOB</a:t>
            </a:r>
          </a:p>
          <a:p>
            <a:pPr algn="ctr"/>
            <a:r>
              <a:rPr lang="es-MX" sz="1000" b="1" dirty="0" smtClean="0">
                <a:solidFill>
                  <a:srgbClr val="FFC000"/>
                </a:solidFill>
              </a:rPr>
              <a:t>PO_RECIBO_ENC_DET</a:t>
            </a:r>
          </a:p>
        </p:txBody>
      </p:sp>
      <p:grpSp>
        <p:nvGrpSpPr>
          <p:cNvPr id="207" name="206 Grupo"/>
          <p:cNvGrpSpPr/>
          <p:nvPr/>
        </p:nvGrpSpPr>
        <p:grpSpPr>
          <a:xfrm>
            <a:off x="7500958" y="5715016"/>
            <a:ext cx="1643074" cy="785818"/>
            <a:chOff x="6715140" y="4286256"/>
            <a:chExt cx="1643074" cy="785818"/>
          </a:xfrm>
        </p:grpSpPr>
        <p:sp>
          <p:nvSpPr>
            <p:cNvPr id="208" name="Can 12"/>
            <p:cNvSpPr/>
            <p:nvPr/>
          </p:nvSpPr>
          <p:spPr>
            <a:xfrm>
              <a:off x="6786578" y="4286256"/>
              <a:ext cx="1500198" cy="785818"/>
            </a:xfrm>
            <a:prstGeom prst="can">
              <a:avLst>
                <a:gd name="adj" fmla="val 30541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>
                  <a:solidFill>
                    <a:schemeClr val="bg1"/>
                  </a:solidFill>
                  <a:latin typeface="Estrangelo Edessa" pitchFamily="66" charset="0"/>
                  <a:cs typeface="Estrangelo Edessa" pitchFamily="66" charset="0"/>
                </a:rPr>
                <a:t>reciboencabezado</a:t>
              </a:r>
            </a:p>
            <a:p>
              <a:pPr algn="ctr"/>
              <a:r>
                <a:rPr lang="es-MX" sz="1400" dirty="0" smtClean="0">
                  <a:solidFill>
                    <a:schemeClr val="bg1"/>
                  </a:solidFill>
                  <a:latin typeface="Estrangelo Edessa" pitchFamily="66" charset="0"/>
                  <a:cs typeface="Estrangelo Edessa" pitchFamily="66" charset="0"/>
                </a:rPr>
                <a:t>recibodetalle</a:t>
              </a:r>
            </a:p>
          </p:txBody>
        </p:sp>
        <p:sp>
          <p:nvSpPr>
            <p:cNvPr id="209" name="TextBox 37"/>
            <p:cNvSpPr txBox="1"/>
            <p:nvPr/>
          </p:nvSpPr>
          <p:spPr>
            <a:xfrm>
              <a:off x="6715140" y="4286256"/>
              <a:ext cx="1643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SRD201008. bddis</a:t>
              </a:r>
              <a:endParaRPr lang="es-MX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58" name="257 Grupo"/>
          <p:cNvGrpSpPr/>
          <p:nvPr/>
        </p:nvGrpSpPr>
        <p:grpSpPr>
          <a:xfrm>
            <a:off x="5072066" y="428604"/>
            <a:ext cx="2071702" cy="2786082"/>
            <a:chOff x="4929190" y="214290"/>
            <a:chExt cx="2071702" cy="2571768"/>
          </a:xfrm>
        </p:grpSpPr>
        <p:sp>
          <p:nvSpPr>
            <p:cNvPr id="237" name="Can 5"/>
            <p:cNvSpPr/>
            <p:nvPr/>
          </p:nvSpPr>
          <p:spPr>
            <a:xfrm>
              <a:off x="4929190" y="214290"/>
              <a:ext cx="2071702" cy="2571768"/>
            </a:xfrm>
            <a:prstGeom prst="can">
              <a:avLst>
                <a:gd name="adj" fmla="val 14682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>
                  <a:solidFill>
                    <a:schemeClr val="bg1"/>
                  </a:solidFill>
                  <a:latin typeface="Estrangelo Edessa" pitchFamily="66" charset="0"/>
                  <a:cs typeface="Estrangelo Edessa" pitchFamily="66" charset="0"/>
                </a:rPr>
                <a:t>pmm.sdircvdti </a:t>
              </a:r>
            </a:p>
            <a:p>
              <a:pPr algn="ctr"/>
              <a:r>
                <a:rPr lang="es-MX" sz="1400" dirty="0" smtClean="0">
                  <a:solidFill>
                    <a:schemeClr val="bg1"/>
                  </a:solidFill>
                  <a:latin typeface="Estrangelo Edessa" pitchFamily="66" charset="0"/>
                  <a:cs typeface="Estrangelo Edessa" pitchFamily="66" charset="0"/>
                </a:rPr>
                <a:t>pmm.sdircvhdi</a:t>
              </a:r>
            </a:p>
            <a:p>
              <a:pPr algn="ctr"/>
              <a:endParaRPr lang="es-MX" sz="1400" dirty="0" smtClean="0">
                <a:solidFill>
                  <a:schemeClr val="bg1"/>
                </a:solidFill>
                <a:latin typeface="Estrangelo Edessa" pitchFamily="66" charset="0"/>
                <a:cs typeface="Estrangelo Edessa" pitchFamily="66" charset="0"/>
              </a:endParaRPr>
            </a:p>
            <a:p>
              <a:pPr algn="ctr"/>
              <a:r>
                <a:rPr lang="es-MX" sz="1400" dirty="0" smtClean="0">
                  <a:solidFill>
                    <a:schemeClr val="bg1"/>
                  </a:solidFill>
                  <a:latin typeface="Estrangelo Edessa" pitchFamily="66" charset="0"/>
                  <a:cs typeface="Estrangelo Edessa" pitchFamily="66" charset="0"/>
                </a:rPr>
                <a:t>pmm.sdirchrej</a:t>
              </a:r>
            </a:p>
            <a:p>
              <a:pPr algn="ctr"/>
              <a:r>
                <a:rPr lang="es-MX" sz="1400" dirty="0" smtClean="0">
                  <a:solidFill>
                    <a:schemeClr val="bg1"/>
                  </a:solidFill>
                  <a:latin typeface="Estrangelo Edessa" pitchFamily="66" charset="0"/>
                  <a:cs typeface="Estrangelo Edessa" pitchFamily="66" charset="0"/>
                </a:rPr>
                <a:t>pmm.sdircdrej</a:t>
              </a:r>
            </a:p>
            <a:p>
              <a:pPr algn="ctr"/>
              <a:endParaRPr lang="es-MX" sz="1400" dirty="0" smtClean="0">
                <a:solidFill>
                  <a:schemeClr val="bg1"/>
                </a:solidFill>
                <a:latin typeface="Estrangelo Edessa" pitchFamily="66" charset="0"/>
                <a:cs typeface="Estrangelo Edessa" pitchFamily="66" charset="0"/>
              </a:endParaRPr>
            </a:p>
            <a:p>
              <a:pPr algn="ctr"/>
              <a:r>
                <a:rPr lang="es-MX" sz="1400" dirty="0" smtClean="0">
                  <a:solidFill>
                    <a:schemeClr val="bg1"/>
                  </a:solidFill>
                  <a:latin typeface="Estrangelo Edessa" pitchFamily="66" charset="0"/>
                  <a:cs typeface="Estrangelo Edessa" pitchFamily="66" charset="0"/>
                </a:rPr>
                <a:t>pmm.sdirejcd (catalogo rechazo)</a:t>
              </a:r>
            </a:p>
            <a:p>
              <a:pPr algn="ctr"/>
              <a:endParaRPr lang="es-MX" sz="1400" dirty="0" smtClean="0">
                <a:solidFill>
                  <a:schemeClr val="bg1"/>
                </a:solidFill>
                <a:latin typeface="Estrangelo Edessa" pitchFamily="66" charset="0"/>
                <a:cs typeface="Estrangelo Edessa" pitchFamily="66" charset="0"/>
              </a:endParaRPr>
            </a:p>
            <a:p>
              <a:pPr algn="ctr"/>
              <a:r>
                <a:rPr lang="es-MX" sz="1400" dirty="0" smtClean="0">
                  <a:solidFill>
                    <a:schemeClr val="bg1"/>
                  </a:solidFill>
                  <a:latin typeface="Estrangelo Edessa" pitchFamily="66" charset="0"/>
                  <a:cs typeface="Estrangelo Edessa" pitchFamily="66" charset="0"/>
                </a:rPr>
                <a:t>pmm.rcvssdee</a:t>
              </a:r>
            </a:p>
            <a:p>
              <a:pPr algn="ctr"/>
              <a:r>
                <a:rPr lang="es-MX" sz="1400" dirty="0" smtClean="0">
                  <a:solidFill>
                    <a:schemeClr val="bg1"/>
                  </a:solidFill>
                  <a:latin typeface="Estrangelo Edessa" pitchFamily="66" charset="0"/>
                  <a:cs typeface="Estrangelo Edessa" pitchFamily="66" charset="0"/>
                </a:rPr>
                <a:t>pmm.rcvsshee</a:t>
              </a:r>
            </a:p>
          </p:txBody>
        </p:sp>
        <p:sp>
          <p:nvSpPr>
            <p:cNvPr id="238" name="TextBox 7"/>
            <p:cNvSpPr txBox="1"/>
            <p:nvPr/>
          </p:nvSpPr>
          <p:spPr>
            <a:xfrm>
              <a:off x="5071957" y="214290"/>
              <a:ext cx="1857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DBPMM_PRD_USA</a:t>
              </a:r>
              <a:endParaRPr lang="es-MX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240" name="Rounded Rectangle 38"/>
          <p:cNvSpPr/>
          <p:nvPr/>
        </p:nvSpPr>
        <p:spPr>
          <a:xfrm>
            <a:off x="2786050" y="2214554"/>
            <a:ext cx="2071702" cy="35719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rgbClr val="FFC000"/>
                </a:solidFill>
              </a:rPr>
              <a:t>JOB</a:t>
            </a:r>
          </a:p>
          <a:p>
            <a:pPr algn="ctr"/>
            <a:r>
              <a:rPr lang="es-MX" sz="1000" b="1" dirty="0" smtClean="0">
                <a:solidFill>
                  <a:srgbClr val="FFC000"/>
                </a:solidFill>
              </a:rPr>
              <a:t>CARGA_IMPORTS_REC_PMM_DIA</a:t>
            </a:r>
          </a:p>
        </p:txBody>
      </p:sp>
      <p:sp>
        <p:nvSpPr>
          <p:cNvPr id="250" name="Rounded Rectangle 38"/>
          <p:cNvSpPr/>
          <p:nvPr/>
        </p:nvSpPr>
        <p:spPr>
          <a:xfrm>
            <a:off x="7358082" y="785794"/>
            <a:ext cx="1643074" cy="35719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rgbClr val="FFC000"/>
                </a:solidFill>
              </a:rPr>
              <a:t>PROCESO DE PMM</a:t>
            </a:r>
          </a:p>
        </p:txBody>
      </p:sp>
      <p:grpSp>
        <p:nvGrpSpPr>
          <p:cNvPr id="275" name="274 Grupo"/>
          <p:cNvGrpSpPr/>
          <p:nvPr/>
        </p:nvGrpSpPr>
        <p:grpSpPr>
          <a:xfrm>
            <a:off x="6643702" y="1142984"/>
            <a:ext cx="2071702" cy="1714512"/>
            <a:chOff x="7000892" y="857232"/>
            <a:chExt cx="1750230" cy="1716100"/>
          </a:xfrm>
        </p:grpSpPr>
        <p:cxnSp>
          <p:nvCxnSpPr>
            <p:cNvPr id="260" name="Straight Arrow Connector 43"/>
            <p:cNvCxnSpPr/>
            <p:nvPr/>
          </p:nvCxnSpPr>
          <p:spPr>
            <a:xfrm rot="10800000">
              <a:off x="7000892" y="2571744"/>
              <a:ext cx="1714512" cy="1588"/>
            </a:xfrm>
            <a:prstGeom prst="straightConnector1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1" name="Straight Arrow Connector 43"/>
            <p:cNvCxnSpPr/>
            <p:nvPr/>
          </p:nvCxnSpPr>
          <p:spPr>
            <a:xfrm rot="5400000" flipH="1" flipV="1">
              <a:off x="7876007" y="1696629"/>
              <a:ext cx="1714512" cy="35718"/>
            </a:xfrm>
            <a:prstGeom prst="straightConnector1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74" name="273 Grupo"/>
          <p:cNvGrpSpPr/>
          <p:nvPr/>
        </p:nvGrpSpPr>
        <p:grpSpPr>
          <a:xfrm>
            <a:off x="6715140" y="1142984"/>
            <a:ext cx="1571636" cy="428628"/>
            <a:chOff x="7000892" y="928670"/>
            <a:chExt cx="787406" cy="501654"/>
          </a:xfrm>
        </p:grpSpPr>
        <p:cxnSp>
          <p:nvCxnSpPr>
            <p:cNvPr id="262" name="Straight Arrow Connector 43"/>
            <p:cNvCxnSpPr/>
            <p:nvPr/>
          </p:nvCxnSpPr>
          <p:spPr>
            <a:xfrm rot="10800000">
              <a:off x="7000892" y="1428736"/>
              <a:ext cx="785818" cy="1588"/>
            </a:xfrm>
            <a:prstGeom prst="straightConnector1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6" name="Straight Arrow Connector 43"/>
            <p:cNvCxnSpPr/>
            <p:nvPr/>
          </p:nvCxnSpPr>
          <p:spPr>
            <a:xfrm rot="5400000" flipH="1" flipV="1">
              <a:off x="7537471" y="1177909"/>
              <a:ext cx="500066" cy="1588"/>
            </a:xfrm>
            <a:prstGeom prst="straightConnector1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77" name="Rectangle 32"/>
          <p:cNvSpPr/>
          <p:nvPr/>
        </p:nvSpPr>
        <p:spPr>
          <a:xfrm>
            <a:off x="7143768" y="2500306"/>
            <a:ext cx="1428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 smtClean="0">
                <a:solidFill>
                  <a:srgbClr val="FF0000"/>
                </a:solidFill>
              </a:rPr>
              <a:t>Validaciones OK</a:t>
            </a:r>
            <a:endParaRPr lang="es-MX" sz="1400" b="1" dirty="0">
              <a:solidFill>
                <a:srgbClr val="FF0000"/>
              </a:solidFill>
            </a:endParaRPr>
          </a:p>
        </p:txBody>
      </p:sp>
      <p:sp>
        <p:nvSpPr>
          <p:cNvPr id="278" name="Rectangle 32"/>
          <p:cNvSpPr/>
          <p:nvPr/>
        </p:nvSpPr>
        <p:spPr>
          <a:xfrm>
            <a:off x="7286644" y="1263835"/>
            <a:ext cx="10001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 smtClean="0">
                <a:solidFill>
                  <a:srgbClr val="FF0000"/>
                </a:solidFill>
              </a:rPr>
              <a:t>Rechazo</a:t>
            </a:r>
            <a:endParaRPr lang="es-MX" sz="1400" b="1" dirty="0">
              <a:solidFill>
                <a:srgbClr val="FF0000"/>
              </a:solidFill>
            </a:endParaRPr>
          </a:p>
        </p:txBody>
      </p:sp>
      <p:sp>
        <p:nvSpPr>
          <p:cNvPr id="65" name="Rectangle 32"/>
          <p:cNvSpPr/>
          <p:nvPr/>
        </p:nvSpPr>
        <p:spPr>
          <a:xfrm>
            <a:off x="6143604" y="3857628"/>
            <a:ext cx="3000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Flujo Aplicativo de Distribución y Logística (DYL)</a:t>
            </a:r>
            <a:endParaRPr lang="es-MX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Rectangle 32"/>
          <p:cNvSpPr/>
          <p:nvPr/>
        </p:nvSpPr>
        <p:spPr>
          <a:xfrm>
            <a:off x="6215074" y="43883"/>
            <a:ext cx="271464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9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Flujo Aplicativo de PMM</a:t>
            </a:r>
            <a:endParaRPr lang="es-MX" sz="19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1" name="Straight Arrow Connector 43"/>
          <p:cNvCxnSpPr>
            <a:endCxn id="250" idx="1"/>
          </p:cNvCxnSpPr>
          <p:nvPr/>
        </p:nvCxnSpPr>
        <p:spPr>
          <a:xfrm>
            <a:off x="6643702" y="928670"/>
            <a:ext cx="714380" cy="35719"/>
          </a:xfrm>
          <a:prstGeom prst="straightConnector1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57" name="256 Grupo"/>
          <p:cNvGrpSpPr/>
          <p:nvPr/>
        </p:nvGrpSpPr>
        <p:grpSpPr>
          <a:xfrm>
            <a:off x="3857620" y="928670"/>
            <a:ext cx="1714512" cy="1285884"/>
            <a:chOff x="3499636" y="642918"/>
            <a:chExt cx="1429554" cy="1715306"/>
          </a:xfrm>
        </p:grpSpPr>
        <p:cxnSp>
          <p:nvCxnSpPr>
            <p:cNvPr id="195" name="Straight Arrow Connector 43"/>
            <p:cNvCxnSpPr/>
            <p:nvPr/>
          </p:nvCxnSpPr>
          <p:spPr>
            <a:xfrm rot="5400000" flipH="1" flipV="1">
              <a:off x="2642380" y="1500174"/>
              <a:ext cx="1715306" cy="794"/>
            </a:xfrm>
            <a:prstGeom prst="straightConnector1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6" name="Straight Arrow Connector 43"/>
            <p:cNvCxnSpPr/>
            <p:nvPr/>
          </p:nvCxnSpPr>
          <p:spPr>
            <a:xfrm>
              <a:off x="3500430" y="642918"/>
              <a:ext cx="1428760" cy="2006"/>
            </a:xfrm>
            <a:prstGeom prst="straightConnector1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29" name="Straight Arrow Connector 43"/>
          <p:cNvCxnSpPr/>
          <p:nvPr/>
        </p:nvCxnSpPr>
        <p:spPr>
          <a:xfrm>
            <a:off x="3714744" y="4357694"/>
            <a:ext cx="571504" cy="71438"/>
          </a:xfrm>
          <a:prstGeom prst="straightConnector1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Arrow Connector 43"/>
          <p:cNvCxnSpPr/>
          <p:nvPr/>
        </p:nvCxnSpPr>
        <p:spPr>
          <a:xfrm>
            <a:off x="3714744" y="4429132"/>
            <a:ext cx="642942" cy="357190"/>
          </a:xfrm>
          <a:prstGeom prst="straightConnector1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1" name="Straight Arrow Connector 43"/>
          <p:cNvCxnSpPr/>
          <p:nvPr/>
        </p:nvCxnSpPr>
        <p:spPr>
          <a:xfrm>
            <a:off x="3286116" y="4572008"/>
            <a:ext cx="1214446" cy="500066"/>
          </a:xfrm>
          <a:prstGeom prst="straightConnector1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3" name="Rectangle 32"/>
          <p:cNvSpPr/>
          <p:nvPr/>
        </p:nvSpPr>
        <p:spPr>
          <a:xfrm>
            <a:off x="642910" y="742874"/>
            <a:ext cx="10001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000" b="1" dirty="0" smtClean="0">
                <a:solidFill>
                  <a:srgbClr val="00B050"/>
                </a:solidFill>
              </a:rPr>
              <a:t>INICIO</a:t>
            </a:r>
            <a:endParaRPr lang="es-MX" sz="2000" b="1" dirty="0">
              <a:solidFill>
                <a:srgbClr val="00B050"/>
              </a:solidFill>
            </a:endParaRPr>
          </a:p>
        </p:txBody>
      </p:sp>
      <p:cxnSp>
        <p:nvCxnSpPr>
          <p:cNvPr id="154" name="Straight Arrow Connector 43"/>
          <p:cNvCxnSpPr/>
          <p:nvPr/>
        </p:nvCxnSpPr>
        <p:spPr>
          <a:xfrm>
            <a:off x="3714744" y="4143380"/>
            <a:ext cx="571504" cy="71438"/>
          </a:xfrm>
          <a:prstGeom prst="straightConnector1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5" name="164 Grupo"/>
          <p:cNvGrpSpPr/>
          <p:nvPr/>
        </p:nvGrpSpPr>
        <p:grpSpPr>
          <a:xfrm>
            <a:off x="2786050" y="4572008"/>
            <a:ext cx="1714512" cy="928694"/>
            <a:chOff x="3000364" y="4572008"/>
            <a:chExt cx="1428760" cy="928694"/>
          </a:xfrm>
        </p:grpSpPr>
        <p:cxnSp>
          <p:nvCxnSpPr>
            <p:cNvPr id="146" name="Straight Arrow Connector 43"/>
            <p:cNvCxnSpPr/>
            <p:nvPr/>
          </p:nvCxnSpPr>
          <p:spPr>
            <a:xfrm rot="5400000">
              <a:off x="2643968" y="4928404"/>
              <a:ext cx="714380" cy="1588"/>
            </a:xfrm>
            <a:prstGeom prst="straightConnector1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" name="Straight Arrow Connector 43"/>
            <p:cNvCxnSpPr/>
            <p:nvPr/>
          </p:nvCxnSpPr>
          <p:spPr>
            <a:xfrm>
              <a:off x="3000364" y="5286388"/>
              <a:ext cx="1428760" cy="214314"/>
            </a:xfrm>
            <a:prstGeom prst="straightConnector1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66" name="Rectangle 32"/>
          <p:cNvSpPr/>
          <p:nvPr/>
        </p:nvSpPr>
        <p:spPr>
          <a:xfrm rot="458586">
            <a:off x="2633211" y="5103823"/>
            <a:ext cx="15701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" b="1" dirty="0" smtClean="0">
                <a:solidFill>
                  <a:srgbClr val="FF0000"/>
                </a:solidFill>
              </a:rPr>
              <a:t>error validaciones</a:t>
            </a:r>
            <a:endParaRPr lang="es-MX" sz="1200" b="1" dirty="0">
              <a:solidFill>
                <a:srgbClr val="FF0000"/>
              </a:solidFill>
            </a:endParaRPr>
          </a:p>
        </p:txBody>
      </p:sp>
      <p:grpSp>
        <p:nvGrpSpPr>
          <p:cNvPr id="211" name="210 Grupo"/>
          <p:cNvGrpSpPr/>
          <p:nvPr/>
        </p:nvGrpSpPr>
        <p:grpSpPr>
          <a:xfrm>
            <a:off x="3821901" y="2571744"/>
            <a:ext cx="2178859" cy="1857388"/>
            <a:chOff x="3821901" y="2571744"/>
            <a:chExt cx="2178859" cy="1857388"/>
          </a:xfrm>
        </p:grpSpPr>
        <p:cxnSp>
          <p:nvCxnSpPr>
            <p:cNvPr id="153" name="Straight Arrow Connector 43"/>
            <p:cNvCxnSpPr>
              <a:endCxn id="240" idx="2"/>
            </p:cNvCxnSpPr>
            <p:nvPr/>
          </p:nvCxnSpPr>
          <p:spPr>
            <a:xfrm rot="16200000" flipV="1">
              <a:off x="3482571" y="2911074"/>
              <a:ext cx="714380" cy="35719"/>
            </a:xfrm>
            <a:prstGeom prst="straightConnector1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" name="Straight Arrow Connector 43"/>
            <p:cNvCxnSpPr/>
            <p:nvPr/>
          </p:nvCxnSpPr>
          <p:spPr>
            <a:xfrm flipV="1">
              <a:off x="5643570" y="4143380"/>
              <a:ext cx="357190" cy="71438"/>
            </a:xfrm>
            <a:prstGeom prst="straightConnector1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" name="Straight Arrow Connector 43"/>
            <p:cNvCxnSpPr/>
            <p:nvPr/>
          </p:nvCxnSpPr>
          <p:spPr>
            <a:xfrm flipV="1">
              <a:off x="5643570" y="4359282"/>
              <a:ext cx="357190" cy="69850"/>
            </a:xfrm>
            <a:prstGeom prst="straightConnector1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" name="Straight Arrow Connector 43"/>
            <p:cNvCxnSpPr/>
            <p:nvPr/>
          </p:nvCxnSpPr>
          <p:spPr>
            <a:xfrm rot="5400000" flipH="1" flipV="1">
              <a:off x="5572131" y="3929067"/>
              <a:ext cx="857257" cy="1"/>
            </a:xfrm>
            <a:prstGeom prst="straightConnector1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9" name="Straight Arrow Connector 43"/>
            <p:cNvCxnSpPr/>
            <p:nvPr/>
          </p:nvCxnSpPr>
          <p:spPr>
            <a:xfrm rot="10800000">
              <a:off x="3857620" y="3286124"/>
              <a:ext cx="2143140" cy="214314"/>
            </a:xfrm>
            <a:prstGeom prst="straightConnector1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12" name="Rectangle 32"/>
          <p:cNvSpPr/>
          <p:nvPr/>
        </p:nvSpPr>
        <p:spPr>
          <a:xfrm>
            <a:off x="7215206" y="2886014"/>
            <a:ext cx="571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000" b="1" dirty="0" smtClean="0">
                <a:solidFill>
                  <a:srgbClr val="00B050"/>
                </a:solidFill>
              </a:rPr>
              <a:t>FIN</a:t>
            </a:r>
            <a:endParaRPr lang="es-MX" sz="2000" b="1" dirty="0">
              <a:solidFill>
                <a:srgbClr val="00B050"/>
              </a:solidFill>
            </a:endParaRPr>
          </a:p>
        </p:txBody>
      </p:sp>
      <p:sp>
        <p:nvSpPr>
          <p:cNvPr id="220" name="Rectangle 32"/>
          <p:cNvSpPr/>
          <p:nvPr/>
        </p:nvSpPr>
        <p:spPr>
          <a:xfrm>
            <a:off x="8072462" y="6429396"/>
            <a:ext cx="571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000" b="1" dirty="0" smtClean="0">
                <a:solidFill>
                  <a:srgbClr val="00B050"/>
                </a:solidFill>
              </a:rPr>
              <a:t>FIN</a:t>
            </a:r>
            <a:endParaRPr lang="es-MX" sz="2000" b="1" dirty="0">
              <a:solidFill>
                <a:srgbClr val="00B050"/>
              </a:solidFill>
            </a:endParaRPr>
          </a:p>
        </p:txBody>
      </p:sp>
      <p:sp>
        <p:nvSpPr>
          <p:cNvPr id="85" name="Rectangle 32"/>
          <p:cNvSpPr/>
          <p:nvPr/>
        </p:nvSpPr>
        <p:spPr>
          <a:xfrm>
            <a:off x="6072198" y="5000636"/>
            <a:ext cx="1714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Oorco</a:t>
            </a:r>
            <a:r>
              <a:rPr lang="es-MX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y </a:t>
            </a:r>
            <a:r>
              <a:rPr lang="es-MX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oaror</a:t>
            </a:r>
            <a:r>
              <a:rPr lang="es-MX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revisar estatus &lt;&gt; 11 cancelada</a:t>
            </a:r>
            <a:endParaRPr lang="es-MX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724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/>
          <p:cNvSpPr/>
          <p:nvPr/>
        </p:nvSpPr>
        <p:spPr>
          <a:xfrm>
            <a:off x="1500166" y="285728"/>
            <a:ext cx="6000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Monitoreo de Recibo</a:t>
            </a:r>
            <a:endParaRPr lang="es-MX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3499" y="957275"/>
            <a:ext cx="686752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/>
          <p:cNvSpPr/>
          <p:nvPr/>
        </p:nvSpPr>
        <p:spPr>
          <a:xfrm>
            <a:off x="428596" y="928670"/>
            <a:ext cx="7929618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srgbClr val="00B050"/>
                </a:solidFill>
              </a:rPr>
              <a:t>--SRD201001</a:t>
            </a:r>
          </a:p>
          <a:p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use interfase </a:t>
            </a:r>
          </a:p>
          <a:p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go</a:t>
            </a:r>
          </a:p>
          <a:p>
            <a:endParaRPr lang="es-ES" sz="1400" dirty="0" smtClean="0"/>
          </a:p>
          <a:p>
            <a:r>
              <a:rPr lang="en-US" sz="1400" dirty="0" smtClean="0"/>
              <a:t>select pmg_po_number, prd_lvl_number, rcv_session_id, enviado_inicio </a:t>
            </a:r>
          </a:p>
          <a:p>
            <a:r>
              <a:rPr lang="en-US" sz="1400" dirty="0" smtClean="0"/>
              <a:t>from exe_imp_sdircvdti where pmg_po_number = 12306899</a:t>
            </a:r>
          </a:p>
          <a:p>
            <a:endParaRPr lang="es-ES" sz="1400" dirty="0" smtClean="0"/>
          </a:p>
          <a:p>
            <a:r>
              <a:rPr lang="pt-BR" sz="1400" dirty="0" smtClean="0"/>
              <a:t>update exe_imp_sdircvdti set enviado_inicio = 0</a:t>
            </a:r>
          </a:p>
          <a:p>
            <a:r>
              <a:rPr lang="es-ES" sz="1400" dirty="0" smtClean="0"/>
              <a:t>where pmg_po_number = 12306899</a:t>
            </a:r>
          </a:p>
          <a:p>
            <a:endParaRPr lang="es-ES" sz="1400" dirty="0" smtClean="0"/>
          </a:p>
          <a:p>
            <a:r>
              <a:rPr lang="en-US" sz="1400" dirty="0" smtClean="0"/>
              <a:t>select pmg_po_number,  prd_lvl_number, rcv_session_id, enviado_inicio </a:t>
            </a:r>
          </a:p>
          <a:p>
            <a:r>
              <a:rPr lang="en-US" sz="1400" dirty="0" smtClean="0"/>
              <a:t>from exe_imp_sdircvdti where pmg_po_number = 12306899</a:t>
            </a:r>
            <a:endParaRPr lang="es-ES" sz="1400" dirty="0" smtClean="0"/>
          </a:p>
          <a:p>
            <a:endParaRPr lang="es-ES" sz="1400" dirty="0" smtClean="0"/>
          </a:p>
          <a:p>
            <a:r>
              <a:rPr lang="es-ES" sz="1400" dirty="0" smtClean="0"/>
              <a:t>select rcv_session_id, enviado_inicio</a:t>
            </a:r>
          </a:p>
          <a:p>
            <a:r>
              <a:rPr lang="en-US" sz="1400" dirty="0" smtClean="0"/>
              <a:t>from exe_imp_sdircvhdi where rcv_session_id = 2160577407</a:t>
            </a:r>
          </a:p>
          <a:p>
            <a:endParaRPr lang="es-ES" sz="1400" dirty="0" smtClean="0"/>
          </a:p>
          <a:p>
            <a:r>
              <a:rPr lang="pt-BR" sz="1400" dirty="0" smtClean="0"/>
              <a:t>update exe_imp_sdircvhdi set enviado_inicio = 0</a:t>
            </a:r>
          </a:p>
          <a:p>
            <a:r>
              <a:rPr lang="es-ES" sz="1400" dirty="0" smtClean="0"/>
              <a:t>where rcv_session_id = 2160577407</a:t>
            </a:r>
          </a:p>
          <a:p>
            <a:endParaRPr lang="es-ES" sz="1400" dirty="0" smtClean="0"/>
          </a:p>
          <a:p>
            <a:r>
              <a:rPr lang="es-ES" sz="1400" dirty="0" smtClean="0"/>
              <a:t>select rcv_session_id, enviado_inicio</a:t>
            </a:r>
          </a:p>
          <a:p>
            <a:r>
              <a:rPr lang="en-US" sz="1400" dirty="0" smtClean="0"/>
              <a:t>from exe_imp_sdircvhdi where rcv_session_id = 2160577407</a:t>
            </a:r>
          </a:p>
          <a:p>
            <a:endParaRPr lang="en-US" sz="1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MX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32"/>
          <p:cNvSpPr/>
          <p:nvPr/>
        </p:nvSpPr>
        <p:spPr>
          <a:xfrm>
            <a:off x="1357290" y="285728"/>
            <a:ext cx="5929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Script para el reenvió del </a:t>
            </a:r>
            <a:r>
              <a:rPr lang="es-MX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import</a:t>
            </a:r>
            <a:r>
              <a:rPr lang="es-MX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de recibo a PMM</a:t>
            </a:r>
            <a:endParaRPr lang="es-MX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 fontScale="90000"/>
          </a:bodyPr>
          <a:lstStyle/>
          <a:p>
            <a:r>
              <a:rPr lang="es-MX" sz="1800" dirty="0" err="1" smtClean="0"/>
              <a:t>Query</a:t>
            </a:r>
            <a:r>
              <a:rPr lang="es-MX" sz="1800" dirty="0" smtClean="0"/>
              <a:t> para revisar las unidades de la orden de compra en </a:t>
            </a:r>
            <a:r>
              <a:rPr lang="es-MX" sz="1800" dirty="0" err="1" smtClean="0"/>
              <a:t>oracle</a:t>
            </a:r>
            <a:r>
              <a:rPr lang="es-MX" sz="1800" dirty="0" smtClean="0"/>
              <a:t>. Cuando el rechazo marco </a:t>
            </a:r>
            <a:r>
              <a:rPr lang="en-US" sz="1800" dirty="0" smtClean="0"/>
              <a:t>Invalid or missing Weight UOM</a:t>
            </a:r>
            <a:r>
              <a:rPr lang="en-US" dirty="0" smtClean="0"/>
              <a:t/>
            </a:r>
            <a:br>
              <a:rPr lang="en-US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92867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select </a:t>
            </a:r>
            <a:r>
              <a:rPr lang="en-US" sz="2400" dirty="0" err="1" smtClean="0"/>
              <a:t>a.vpc_case_wgt_uom</a:t>
            </a:r>
            <a:r>
              <a:rPr lang="en-US" sz="2400" dirty="0" smtClean="0"/>
              <a:t>, a.* from </a:t>
            </a:r>
            <a:r>
              <a:rPr lang="en-US" sz="2400" dirty="0" err="1" smtClean="0"/>
              <a:t>pmm.pmgdtlee</a:t>
            </a:r>
            <a:r>
              <a:rPr lang="en-US" sz="2400" dirty="0" smtClean="0"/>
              <a:t> a where </a:t>
            </a:r>
            <a:r>
              <a:rPr lang="en-US" sz="2400" dirty="0" err="1" smtClean="0"/>
              <a:t>pmg_po_number</a:t>
            </a:r>
            <a:r>
              <a:rPr lang="en-US" sz="2400" dirty="0" smtClean="0"/>
              <a:t> in (12358540);</a:t>
            </a:r>
            <a:endParaRPr lang="es-MX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231</Words>
  <Application>Microsoft Office PowerPoint</Application>
  <PresentationFormat>Presentación en pantalla (4:3)</PresentationFormat>
  <Paragraphs>95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Office Theme</vt:lpstr>
      <vt:lpstr>Diapositiva 1</vt:lpstr>
      <vt:lpstr>Diapositiva 2</vt:lpstr>
      <vt:lpstr>Diapositiva 3</vt:lpstr>
      <vt:lpstr>Query para revisar las unidades de la orden de compra en oracle. Cuando el rechazo marco Invalid or missing Weight UOM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Roberto Lopez</dc:creator>
  <cp:lastModifiedBy>hrodriguez</cp:lastModifiedBy>
  <cp:revision>86</cp:revision>
  <dcterms:created xsi:type="dcterms:W3CDTF">2012-09-14T17:48:58Z</dcterms:created>
  <dcterms:modified xsi:type="dcterms:W3CDTF">2013-03-15T20:33:09Z</dcterms:modified>
</cp:coreProperties>
</file>