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92" r:id="rId5"/>
    <p:sldId id="310" r:id="rId6"/>
    <p:sldId id="322" r:id="rId7"/>
    <p:sldId id="295" r:id="rId8"/>
    <p:sldId id="311" r:id="rId9"/>
    <p:sldId id="324" r:id="rId10"/>
    <p:sldId id="313" r:id="rId11"/>
    <p:sldId id="323" r:id="rId12"/>
    <p:sldId id="297" r:id="rId13"/>
    <p:sldId id="308" r:id="rId14"/>
    <p:sldId id="326" r:id="rId15"/>
    <p:sldId id="325" r:id="rId16"/>
    <p:sldId id="32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oisa Cortes" initials="E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80" autoAdjust="0"/>
    <p:restoredTop sz="90586" autoAdjust="0"/>
  </p:normalViewPr>
  <p:slideViewPr>
    <p:cSldViewPr snapToGrid="0">
      <p:cViewPr varScale="1">
        <p:scale>
          <a:sx n="66" d="100"/>
          <a:sy n="66" d="100"/>
        </p:scale>
        <p:origin x="1056" y="96"/>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2" d="100"/>
          <a:sy n="82" d="100"/>
        </p:scale>
        <p:origin x="203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5838EE6-0303-4155-8582-B00875805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200B8EEA-BA52-414A-A0F2-4C577AB8CA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ADE333-1E40-4374-95BD-DA231B145501}" type="datetimeFigureOut">
              <a:rPr lang="es-ES" smtClean="0"/>
              <a:t>08/12/2017</a:t>
            </a:fld>
            <a:endParaRPr lang="es-ES"/>
          </a:p>
        </p:txBody>
      </p:sp>
      <p:sp>
        <p:nvSpPr>
          <p:cNvPr id="4" name="Marcador de pie de página 3">
            <a:extLst>
              <a:ext uri="{FF2B5EF4-FFF2-40B4-BE49-F238E27FC236}">
                <a16:creationId xmlns:a16="http://schemas.microsoft.com/office/drawing/2014/main" id="{EF335BE5-3B18-4E3A-AE97-2C8ED01E44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38CE9FAF-03AF-4ABC-BEDE-2CBA48009B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675594-4032-405B-B1A0-B5381560F5E1}" type="slidenum">
              <a:rPr lang="es-ES" smtClean="0"/>
              <a:t>‹Nº›</a:t>
            </a:fld>
            <a:endParaRPr lang="es-ES"/>
          </a:p>
        </p:txBody>
      </p:sp>
    </p:spTree>
    <p:extLst>
      <p:ext uri="{BB962C8B-B14F-4D97-AF65-F5344CB8AC3E}">
        <p14:creationId xmlns:p14="http://schemas.microsoft.com/office/powerpoint/2010/main" val="2750395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48E540-4475-49DD-B5C1-F8B08C30B7B9}" type="datetimeFigureOut">
              <a:rPr lang="es-MX" smtClean="0"/>
              <a:t>08/12/2017</a:t>
            </a:fld>
            <a:endParaRPr lang="es-MX"/>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AAD43-6ED5-4955-9525-BB7F58578F73}" type="slidenum">
              <a:rPr lang="es-MX" smtClean="0"/>
              <a:t>‹Nº›</a:t>
            </a:fld>
            <a:endParaRPr lang="es-MX"/>
          </a:p>
        </p:txBody>
      </p:sp>
    </p:spTree>
    <p:extLst>
      <p:ext uri="{BB962C8B-B14F-4D97-AF65-F5344CB8AC3E}">
        <p14:creationId xmlns:p14="http://schemas.microsoft.com/office/powerpoint/2010/main" val="213731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2</a:t>
            </a:fld>
            <a:endParaRPr lang="es-MX" dirty="0"/>
          </a:p>
        </p:txBody>
      </p:sp>
    </p:spTree>
    <p:extLst>
      <p:ext uri="{BB962C8B-B14F-4D97-AF65-F5344CB8AC3E}">
        <p14:creationId xmlns:p14="http://schemas.microsoft.com/office/powerpoint/2010/main" val="326166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4</a:t>
            </a:fld>
            <a:endParaRPr lang="es-MX" dirty="0"/>
          </a:p>
        </p:txBody>
      </p:sp>
    </p:spTree>
    <p:extLst>
      <p:ext uri="{BB962C8B-B14F-4D97-AF65-F5344CB8AC3E}">
        <p14:creationId xmlns:p14="http://schemas.microsoft.com/office/powerpoint/2010/main" val="3190280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5</a:t>
            </a:fld>
            <a:endParaRPr lang="es-MX" dirty="0"/>
          </a:p>
        </p:txBody>
      </p:sp>
    </p:spTree>
    <p:extLst>
      <p:ext uri="{BB962C8B-B14F-4D97-AF65-F5344CB8AC3E}">
        <p14:creationId xmlns:p14="http://schemas.microsoft.com/office/powerpoint/2010/main" val="1985032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6</a:t>
            </a:fld>
            <a:endParaRPr lang="es-MX" dirty="0"/>
          </a:p>
        </p:txBody>
      </p:sp>
    </p:spTree>
    <p:extLst>
      <p:ext uri="{BB962C8B-B14F-4D97-AF65-F5344CB8AC3E}">
        <p14:creationId xmlns:p14="http://schemas.microsoft.com/office/powerpoint/2010/main" val="2680765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7</a:t>
            </a:fld>
            <a:endParaRPr lang="es-MX" dirty="0"/>
          </a:p>
        </p:txBody>
      </p:sp>
    </p:spTree>
    <p:extLst>
      <p:ext uri="{BB962C8B-B14F-4D97-AF65-F5344CB8AC3E}">
        <p14:creationId xmlns:p14="http://schemas.microsoft.com/office/powerpoint/2010/main" val="1391253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9</a:t>
            </a:fld>
            <a:endParaRPr lang="es-MX" dirty="0"/>
          </a:p>
        </p:txBody>
      </p:sp>
    </p:spTree>
    <p:extLst>
      <p:ext uri="{BB962C8B-B14F-4D97-AF65-F5344CB8AC3E}">
        <p14:creationId xmlns:p14="http://schemas.microsoft.com/office/powerpoint/2010/main" val="267879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E2AAD43-6ED5-4955-9525-BB7F58578F73}" type="slidenum">
              <a:rPr lang="es-MX" smtClean="0"/>
              <a:t>10</a:t>
            </a:fld>
            <a:endParaRPr lang="es-MX" dirty="0"/>
          </a:p>
        </p:txBody>
      </p:sp>
    </p:spTree>
    <p:extLst>
      <p:ext uri="{BB962C8B-B14F-4D97-AF65-F5344CB8AC3E}">
        <p14:creationId xmlns:p14="http://schemas.microsoft.com/office/powerpoint/2010/main" val="685009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48F1F40-9179-4F49-8D80-D25351C55D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a:xfrm>
            <a:off x="-45156" y="0"/>
            <a:ext cx="12232474" cy="6858000"/>
          </a:xfrm>
          <a:prstGeom prst="rect">
            <a:avLst/>
          </a:prstGeom>
          <a:solidFill>
            <a:schemeClr val="dk1">
              <a:alpha val="54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9" name="Straight Connector 8"/>
          <p:cNvCxnSpPr/>
          <p:nvPr userDrawn="1"/>
        </p:nvCxnSpPr>
        <p:spPr>
          <a:xfrm>
            <a:off x="8192920" y="5161037"/>
            <a:ext cx="0" cy="98753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7439380" y="5284951"/>
            <a:ext cx="653230" cy="694284"/>
          </a:xfrm>
          <a:prstGeom prst="rect">
            <a:avLst/>
          </a:prstGeom>
          <a:solidFill>
            <a:srgbClr val="99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pic>
        <p:nvPicPr>
          <p:cNvPr id="11" name="Picture 10"/>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523440" y="5431575"/>
            <a:ext cx="436919" cy="401036"/>
          </a:xfrm>
          <a:prstGeom prst="rect">
            <a:avLst/>
          </a:prstGeom>
        </p:spPr>
      </p:pic>
      <p:sp>
        <p:nvSpPr>
          <p:cNvPr id="2" name="Title 1"/>
          <p:cNvSpPr>
            <a:spLocks noGrp="1"/>
          </p:cNvSpPr>
          <p:nvPr>
            <p:ph type="ctrTitle" hasCustomPrompt="1"/>
          </p:nvPr>
        </p:nvSpPr>
        <p:spPr>
          <a:xfrm>
            <a:off x="8444090" y="5498420"/>
            <a:ext cx="3575494" cy="492105"/>
          </a:xfrm>
        </p:spPr>
        <p:txBody>
          <a:bodyPr anchor="b">
            <a:noAutofit/>
          </a:bodyPr>
          <a:lstStyle>
            <a:lvl1pPr algn="l">
              <a:defRPr sz="4000">
                <a:solidFill>
                  <a:schemeClr val="bg1"/>
                </a:solidFill>
              </a:defRPr>
            </a:lvl1pPr>
          </a:lstStyle>
          <a:p>
            <a:r>
              <a:rPr lang="en-US" dirty="0"/>
              <a:t>Click to edit Master</a:t>
            </a:r>
            <a:endParaRPr lang="es-MX" dirty="0"/>
          </a:p>
        </p:txBody>
      </p:sp>
    </p:spTree>
    <p:extLst>
      <p:ext uri="{BB962C8B-B14F-4D97-AF65-F5344CB8AC3E}">
        <p14:creationId xmlns:p14="http://schemas.microsoft.com/office/powerpoint/2010/main" val="154221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7" name="Straight Connector 6"/>
          <p:cNvCxnSpPr/>
          <p:nvPr userDrawn="1"/>
        </p:nvCxnSpPr>
        <p:spPr>
          <a:xfrm>
            <a:off x="6454430" y="5002991"/>
            <a:ext cx="0" cy="98753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5160078" y="5002991"/>
            <a:ext cx="1115019" cy="987534"/>
          </a:xfrm>
          <a:prstGeom prst="rect">
            <a:avLst/>
          </a:prstGeom>
          <a:solidFill>
            <a:srgbClr val="99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83888" y="5296240"/>
            <a:ext cx="436919" cy="401036"/>
          </a:xfrm>
          <a:prstGeom prst="rect">
            <a:avLst/>
          </a:prstGeom>
        </p:spPr>
      </p:pic>
      <p:sp>
        <p:nvSpPr>
          <p:cNvPr id="12" name="Title 1"/>
          <p:cNvSpPr txBox="1">
            <a:spLocks/>
          </p:cNvSpPr>
          <p:nvPr userDrawn="1"/>
        </p:nvSpPr>
        <p:spPr>
          <a:xfrm>
            <a:off x="6668649" y="4956551"/>
            <a:ext cx="5012267" cy="6406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a:solidFill>
                  <a:schemeClr val="bg1"/>
                </a:solidFill>
                <a:latin typeface="Lato" panose="020F0502020204030203" pitchFamily="34" charset="0"/>
                <a:ea typeface="+mj-ea"/>
                <a:cs typeface="+mj-cs"/>
              </a:defRPr>
            </a:lvl1pPr>
          </a:lstStyle>
          <a:p>
            <a:r>
              <a:rPr lang="en-US" dirty="0">
                <a:solidFill>
                  <a:schemeClr val="tx1">
                    <a:lumMod val="65000"/>
                    <a:lumOff val="35000"/>
                  </a:schemeClr>
                </a:solidFill>
              </a:rPr>
              <a:t>Click to edit Master</a:t>
            </a:r>
            <a:endParaRPr lang="es-MX" dirty="0">
              <a:solidFill>
                <a:schemeClr val="tx1">
                  <a:lumMod val="65000"/>
                  <a:lumOff val="35000"/>
                </a:schemeClr>
              </a:solidFill>
            </a:endParaRPr>
          </a:p>
        </p:txBody>
      </p:sp>
      <p:sp>
        <p:nvSpPr>
          <p:cNvPr id="13" name="Subtitle 2"/>
          <p:cNvSpPr>
            <a:spLocks noGrp="1"/>
          </p:cNvSpPr>
          <p:nvPr>
            <p:ph type="subTitle" idx="1"/>
          </p:nvPr>
        </p:nvSpPr>
        <p:spPr>
          <a:xfrm>
            <a:off x="6685582" y="5629980"/>
            <a:ext cx="4995334" cy="301250"/>
          </a:xfrm>
        </p:spPr>
        <p:txBody>
          <a:bodyPr>
            <a:noAutofit/>
          </a:bodyPr>
          <a:lstStyle>
            <a:lvl1pPr marL="0" indent="0" algn="l">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dirty="0"/>
          </a:p>
        </p:txBody>
      </p:sp>
    </p:spTree>
    <p:extLst>
      <p:ext uri="{BB962C8B-B14F-4D97-AF65-F5344CB8AC3E}">
        <p14:creationId xmlns:p14="http://schemas.microsoft.com/office/powerpoint/2010/main" val="374514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a:t>Click to edit Master title style</a:t>
            </a:r>
            <a:endParaRPr lang="es-MX" dirty="0"/>
          </a:p>
        </p:txBody>
      </p:sp>
      <p:sp>
        <p:nvSpPr>
          <p:cNvPr id="3" name="Content Placeholder 2"/>
          <p:cNvSpPr>
            <a:spLocks noGrp="1"/>
          </p:cNvSpPr>
          <p:nvPr>
            <p:ph idx="1"/>
          </p:nvPr>
        </p:nvSpPr>
        <p:spPr>
          <a:xfrm>
            <a:off x="838200" y="1825625"/>
            <a:ext cx="10515600" cy="3821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cxnSp>
        <p:nvCxnSpPr>
          <p:cNvPr id="7" name="Straight Connector 6"/>
          <p:cNvCxnSpPr/>
          <p:nvPr userDrawn="1"/>
        </p:nvCxnSpPr>
        <p:spPr>
          <a:xfrm>
            <a:off x="1539433" y="6238754"/>
            <a:ext cx="1003525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31450" y="5975240"/>
            <a:ext cx="541257" cy="527027"/>
          </a:xfrm>
          <a:prstGeom prst="rect">
            <a:avLst/>
          </a:prstGeom>
        </p:spPr>
      </p:pic>
      <p:pic>
        <p:nvPicPr>
          <p:cNvPr id="9" name="Picture 8"/>
          <p:cNvPicPr>
            <a:picLocks noChangeAspect="1"/>
          </p:cNvPicPr>
          <p:nvPr userDrawn="1"/>
        </p:nvPicPr>
        <p:blipFill>
          <a:blip r:embed="rId3"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9296070" y="6290895"/>
            <a:ext cx="2309094" cy="285969"/>
          </a:xfrm>
          <a:prstGeom prst="rect">
            <a:avLst/>
          </a:prstGeom>
        </p:spPr>
      </p:pic>
      <p:pic>
        <p:nvPicPr>
          <p:cNvPr id="11" name="Picture 10" descr="FONDO.png"/>
          <p:cNvPicPr>
            <a:picLocks noChangeAspect="1"/>
          </p:cNvPicPr>
          <p:nvPr userDrawn="1"/>
        </p:nvPicPr>
        <p:blipFill rotWithShape="1">
          <a:blip r:embed="rId4" cstate="email">
            <a:grayscl/>
            <a:extLst>
              <a:ext uri="{28A0092B-C50C-407E-A947-70E740481C1C}">
                <a14:useLocalDpi xmlns:a14="http://schemas.microsoft.com/office/drawing/2010/main"/>
              </a:ext>
            </a:extLst>
          </a:blip>
          <a:srcRect/>
          <a:stretch/>
        </p:blipFill>
        <p:spPr>
          <a:xfrm>
            <a:off x="10224174" y="5765076"/>
            <a:ext cx="1350510" cy="505499"/>
          </a:xfrm>
          <a:prstGeom prst="rect">
            <a:avLst/>
          </a:prstGeom>
        </p:spPr>
      </p:pic>
    </p:spTree>
    <p:extLst>
      <p:ext uri="{BB962C8B-B14F-4D97-AF65-F5344CB8AC3E}">
        <p14:creationId xmlns:p14="http://schemas.microsoft.com/office/powerpoint/2010/main" val="229007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cxnSp>
        <p:nvCxnSpPr>
          <p:cNvPr id="7" name="Straight Connector 6"/>
          <p:cNvCxnSpPr/>
          <p:nvPr userDrawn="1"/>
        </p:nvCxnSpPr>
        <p:spPr>
          <a:xfrm flipH="1" flipV="1">
            <a:off x="11663490" y="453331"/>
            <a:ext cx="9712" cy="5249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392414" y="6101331"/>
            <a:ext cx="541257" cy="527027"/>
          </a:xfrm>
          <a:prstGeom prst="rect">
            <a:avLst/>
          </a:prstGeom>
        </p:spPr>
      </p:pic>
      <p:pic>
        <p:nvPicPr>
          <p:cNvPr id="9" name="Picture 8"/>
          <p:cNvPicPr>
            <a:picLocks noChangeAspect="1"/>
          </p:cNvPicPr>
          <p:nvPr userDrawn="1"/>
        </p:nvPicPr>
        <p:blipFill>
          <a:blip r:embed="rId3"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16200000">
            <a:off x="10679219" y="1464895"/>
            <a:ext cx="2309094" cy="285969"/>
          </a:xfrm>
          <a:prstGeom prst="rect">
            <a:avLst/>
          </a:prstGeom>
        </p:spPr>
      </p:pic>
      <p:pic>
        <p:nvPicPr>
          <p:cNvPr id="11" name="Picture 10" descr="FONDO.png"/>
          <p:cNvPicPr>
            <a:picLocks noChangeAspect="1"/>
          </p:cNvPicPr>
          <p:nvPr userDrawn="1"/>
        </p:nvPicPr>
        <p:blipFill rotWithShape="1">
          <a:blip r:embed="rId4" cstate="email">
            <a:grayscl/>
            <a:extLst>
              <a:ext uri="{28A0092B-C50C-407E-A947-70E740481C1C}">
                <a14:useLocalDpi xmlns:a14="http://schemas.microsoft.com/office/drawing/2010/main"/>
              </a:ext>
            </a:extLst>
          </a:blip>
          <a:srcRect/>
          <a:stretch/>
        </p:blipFill>
        <p:spPr>
          <a:xfrm rot="16200000">
            <a:off x="10735038" y="875837"/>
            <a:ext cx="1350510" cy="505499"/>
          </a:xfrm>
          <a:prstGeom prst="rect">
            <a:avLst/>
          </a:prstGeom>
        </p:spPr>
      </p:pic>
      <p:sp>
        <p:nvSpPr>
          <p:cNvPr id="12" name="Title 1"/>
          <p:cNvSpPr txBox="1">
            <a:spLocks/>
          </p:cNvSpPr>
          <p:nvPr userDrawn="1"/>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n-US" dirty="0"/>
              <a:t>Timeline</a:t>
            </a:r>
            <a:endParaRPr lang="es-MX" dirty="0"/>
          </a:p>
        </p:txBody>
      </p:sp>
      <p:sp>
        <p:nvSpPr>
          <p:cNvPr id="13" name="Content Placeholder 2"/>
          <p:cNvSpPr>
            <a:spLocks noGrp="1"/>
          </p:cNvSpPr>
          <p:nvPr>
            <p:ph sz="half" idx="10"/>
          </p:nvPr>
        </p:nvSpPr>
        <p:spPr>
          <a:xfrm>
            <a:off x="838200" y="1803841"/>
            <a:ext cx="10192473" cy="41918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Tree>
    <p:extLst>
      <p:ext uri="{BB962C8B-B14F-4D97-AF65-F5344CB8AC3E}">
        <p14:creationId xmlns:p14="http://schemas.microsoft.com/office/powerpoint/2010/main" val="182897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a:t>Click to edit Master title style</a:t>
            </a:r>
            <a:endParaRPr lang="es-MX"/>
          </a:p>
        </p:txBody>
      </p:sp>
      <p:sp>
        <p:nvSpPr>
          <p:cNvPr id="3" name="Content Placeholder 2"/>
          <p:cNvSpPr>
            <a:spLocks noGrp="1"/>
          </p:cNvSpPr>
          <p:nvPr>
            <p:ph sz="half" idx="1"/>
          </p:nvPr>
        </p:nvSpPr>
        <p:spPr>
          <a:xfrm>
            <a:off x="838200" y="1825625"/>
            <a:ext cx="5181600" cy="3753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p:cNvSpPr>
            <a:spLocks noGrp="1"/>
          </p:cNvSpPr>
          <p:nvPr>
            <p:ph sz="half" idx="2"/>
          </p:nvPr>
        </p:nvSpPr>
        <p:spPr>
          <a:xfrm>
            <a:off x="6172200" y="1825625"/>
            <a:ext cx="5181600" cy="3753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cxnSp>
        <p:nvCxnSpPr>
          <p:cNvPr id="8" name="Straight Connector 7"/>
          <p:cNvCxnSpPr/>
          <p:nvPr userDrawn="1"/>
        </p:nvCxnSpPr>
        <p:spPr>
          <a:xfrm>
            <a:off x="1539433" y="6238754"/>
            <a:ext cx="1003525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31450" y="5975240"/>
            <a:ext cx="541257" cy="527027"/>
          </a:xfrm>
          <a:prstGeom prst="rect">
            <a:avLst/>
          </a:prstGeom>
        </p:spPr>
      </p:pic>
      <p:pic>
        <p:nvPicPr>
          <p:cNvPr id="10" name="Picture 9"/>
          <p:cNvPicPr>
            <a:picLocks noChangeAspect="1"/>
          </p:cNvPicPr>
          <p:nvPr userDrawn="1"/>
        </p:nvPicPr>
        <p:blipFill>
          <a:blip r:embed="rId3"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9296070" y="6290895"/>
            <a:ext cx="2309094" cy="285969"/>
          </a:xfrm>
          <a:prstGeom prst="rect">
            <a:avLst/>
          </a:prstGeom>
        </p:spPr>
      </p:pic>
      <p:pic>
        <p:nvPicPr>
          <p:cNvPr id="12" name="Picture 11" descr="FONDO.png"/>
          <p:cNvPicPr>
            <a:picLocks noChangeAspect="1"/>
          </p:cNvPicPr>
          <p:nvPr userDrawn="1"/>
        </p:nvPicPr>
        <p:blipFill rotWithShape="1">
          <a:blip r:embed="rId4" cstate="email">
            <a:grayscl/>
            <a:extLst>
              <a:ext uri="{28A0092B-C50C-407E-A947-70E740481C1C}">
                <a14:useLocalDpi xmlns:a14="http://schemas.microsoft.com/office/drawing/2010/main"/>
              </a:ext>
            </a:extLst>
          </a:blip>
          <a:srcRect/>
          <a:stretch/>
        </p:blipFill>
        <p:spPr>
          <a:xfrm>
            <a:off x="10224174" y="5765076"/>
            <a:ext cx="1350510" cy="505499"/>
          </a:xfrm>
          <a:prstGeom prst="rect">
            <a:avLst/>
          </a:prstGeom>
        </p:spPr>
      </p:pic>
    </p:spTree>
    <p:extLst>
      <p:ext uri="{BB962C8B-B14F-4D97-AF65-F5344CB8AC3E}">
        <p14:creationId xmlns:p14="http://schemas.microsoft.com/office/powerpoint/2010/main" val="3237294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7CD3C-6C45-4912-BB26-D42E04E388C3}" type="datetimeFigureOut">
              <a:rPr lang="es-MX" smtClean="0"/>
              <a:t>08/12/2017</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EAF38-FB60-409F-ACA2-F176A06DF6B7}" type="slidenum">
              <a:rPr lang="es-MX" smtClean="0"/>
              <a:t>‹Nº›</a:t>
            </a:fld>
            <a:endParaRPr lang="es-MX"/>
          </a:p>
        </p:txBody>
      </p:sp>
    </p:spTree>
    <p:extLst>
      <p:ext uri="{BB962C8B-B14F-4D97-AF65-F5344CB8AC3E}">
        <p14:creationId xmlns:p14="http://schemas.microsoft.com/office/powerpoint/2010/main" val="2747373308"/>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1" r:id="rId4"/>
    <p:sldLayoutId id="2147483652" r:id="rId5"/>
  </p:sldLayoutIdLst>
  <p:txStyles>
    <p:titleStyle>
      <a:lvl1pPr algn="l" defTabSz="914400" rtl="0" eaLnBrk="1" latinLnBrk="0" hangingPunct="1">
        <a:lnSpc>
          <a:spcPct val="90000"/>
        </a:lnSpc>
        <a:spcBef>
          <a:spcPct val="0"/>
        </a:spcBef>
        <a:buNone/>
        <a:defRPr sz="44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86044" y="5215467"/>
            <a:ext cx="3736622" cy="801512"/>
          </a:xfrm>
        </p:spPr>
        <p:txBody>
          <a:bodyPr>
            <a:noAutofit/>
          </a:bodyPr>
          <a:lstStyle/>
          <a:p>
            <a:r>
              <a:rPr lang="es-MX" sz="2400" dirty="0"/>
              <a:t>Automatización citas proveedores CAT</a:t>
            </a:r>
          </a:p>
        </p:txBody>
      </p:sp>
    </p:spTree>
    <p:extLst>
      <p:ext uri="{BB962C8B-B14F-4D97-AF65-F5344CB8AC3E}">
        <p14:creationId xmlns:p14="http://schemas.microsoft.com/office/powerpoint/2010/main" val="2588590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236167"/>
            <a:ext cx="10787742" cy="369332"/>
          </a:xfrm>
          <a:prstGeom prst="rect">
            <a:avLst/>
          </a:prstGeom>
          <a:noFill/>
        </p:spPr>
        <p:txBody>
          <a:bodyPr wrap="square" rtlCol="0">
            <a:spAutoFit/>
          </a:bodyPr>
          <a:lstStyle/>
          <a:p>
            <a:r>
              <a:rPr lang="es-MX" dirty="0">
                <a:solidFill>
                  <a:schemeClr val="accent1">
                    <a:lumMod val="50000"/>
                  </a:schemeClr>
                </a:solidFill>
              </a:rPr>
              <a:t> </a:t>
            </a:r>
          </a:p>
        </p:txBody>
      </p:sp>
      <p:sp>
        <p:nvSpPr>
          <p:cNvPr id="5" name="Title 2"/>
          <p:cNvSpPr txBox="1">
            <a:spLocks/>
          </p:cNvSpPr>
          <p:nvPr/>
        </p:nvSpPr>
        <p:spPr>
          <a:xfrm>
            <a:off x="838200" y="4180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dirty="0"/>
              <a:t>Alcance</a:t>
            </a:r>
          </a:p>
        </p:txBody>
      </p:sp>
      <p:pic>
        <p:nvPicPr>
          <p:cNvPr id="3" name="Imagen 2">
            <a:extLst>
              <a:ext uri="{FF2B5EF4-FFF2-40B4-BE49-F238E27FC236}">
                <a16:creationId xmlns:a16="http://schemas.microsoft.com/office/drawing/2014/main" id="{E82923FA-75F9-4A18-91C1-74EDE6083071}"/>
              </a:ext>
            </a:extLst>
          </p:cNvPr>
          <p:cNvPicPr>
            <a:picLocks noChangeAspect="1"/>
          </p:cNvPicPr>
          <p:nvPr/>
        </p:nvPicPr>
        <p:blipFill>
          <a:blip r:embed="rId3"/>
          <a:stretch>
            <a:fillRect/>
          </a:stretch>
        </p:blipFill>
        <p:spPr>
          <a:xfrm>
            <a:off x="2971800" y="1236167"/>
            <a:ext cx="6108700" cy="4935383"/>
          </a:xfrm>
          <a:prstGeom prst="rect">
            <a:avLst/>
          </a:prstGeom>
        </p:spPr>
      </p:pic>
      <p:sp>
        <p:nvSpPr>
          <p:cNvPr id="4" name="TextBox 3"/>
          <p:cNvSpPr txBox="1"/>
          <p:nvPr/>
        </p:nvSpPr>
        <p:spPr>
          <a:xfrm>
            <a:off x="9080500" y="2423618"/>
            <a:ext cx="3013428" cy="461665"/>
          </a:xfrm>
          <a:prstGeom prst="rect">
            <a:avLst/>
          </a:prstGeom>
          <a:noFill/>
        </p:spPr>
        <p:txBody>
          <a:bodyPr wrap="square" rtlCol="0">
            <a:spAutoFit/>
          </a:bodyPr>
          <a:lstStyle/>
          <a:p>
            <a:r>
              <a:rPr lang="es-419" sz="1200" dirty="0"/>
              <a:t>* La cancelación de OC en RC queda fuera del alcance en esta fase.</a:t>
            </a:r>
            <a:endParaRPr lang="en-US" sz="1200" dirty="0"/>
          </a:p>
        </p:txBody>
      </p:sp>
    </p:spTree>
    <p:extLst>
      <p:ext uri="{BB962C8B-B14F-4D97-AF65-F5344CB8AC3E}">
        <p14:creationId xmlns:p14="http://schemas.microsoft.com/office/powerpoint/2010/main" val="389553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Comentarios/Aclaraciones de Integraciones</a:t>
            </a:r>
            <a:endParaRPr lang="en-US" dirty="0"/>
          </a:p>
        </p:txBody>
      </p:sp>
      <p:sp>
        <p:nvSpPr>
          <p:cNvPr id="3" name="Content Placeholder 2"/>
          <p:cNvSpPr>
            <a:spLocks noGrp="1"/>
          </p:cNvSpPr>
          <p:nvPr>
            <p:ph idx="1"/>
          </p:nvPr>
        </p:nvSpPr>
        <p:spPr/>
        <p:txBody>
          <a:bodyPr/>
          <a:lstStyle/>
          <a:p>
            <a:r>
              <a:rPr lang="es-ES" dirty="0"/>
              <a:t>Podemos insertar información en </a:t>
            </a:r>
            <a:r>
              <a:rPr lang="es-ES" dirty="0" err="1"/>
              <a:t>Rcontrol</a:t>
            </a:r>
            <a:r>
              <a:rPr lang="es-ES" dirty="0"/>
              <a:t> por medio de HTTP</a:t>
            </a:r>
          </a:p>
          <a:p>
            <a:r>
              <a:rPr lang="es-ES" dirty="0"/>
              <a:t>No podremos borrar o cancelar OC-Citas debido a que actualmente </a:t>
            </a:r>
            <a:r>
              <a:rPr lang="es-ES" dirty="0" err="1"/>
              <a:t>Rcontrol</a:t>
            </a:r>
            <a:r>
              <a:rPr lang="es-ES" dirty="0"/>
              <a:t> no lo permite.</a:t>
            </a:r>
          </a:p>
          <a:p>
            <a:r>
              <a:rPr lang="es-ES" dirty="0"/>
              <a:t>Vamos a hacer una integración que genere el reporte de volumen diario mientras se libera el reporte automático por SC.</a:t>
            </a:r>
          </a:p>
          <a:p>
            <a:r>
              <a:rPr lang="es-ES" dirty="0"/>
              <a:t>Será responsabilidad de SC actualizar las citas en la tabla correspondiente, mientras automatizan la captura.</a:t>
            </a:r>
            <a:endParaRPr lang="en-US" dirty="0"/>
          </a:p>
        </p:txBody>
      </p:sp>
    </p:spTree>
    <p:extLst>
      <p:ext uri="{BB962C8B-B14F-4D97-AF65-F5344CB8AC3E}">
        <p14:creationId xmlns:p14="http://schemas.microsoft.com/office/powerpoint/2010/main" val="394466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err="1"/>
              <a:t>TimeLine</a:t>
            </a:r>
            <a:endParaRPr lang="en-US" dirty="0"/>
          </a:p>
        </p:txBody>
      </p:sp>
      <p:sp>
        <p:nvSpPr>
          <p:cNvPr id="10" name="TextBox 9"/>
          <p:cNvSpPr txBox="1"/>
          <p:nvPr/>
        </p:nvSpPr>
        <p:spPr>
          <a:xfrm>
            <a:off x="643464" y="5136444"/>
            <a:ext cx="11091971" cy="646331"/>
          </a:xfrm>
          <a:prstGeom prst="rect">
            <a:avLst/>
          </a:prstGeom>
          <a:noFill/>
        </p:spPr>
        <p:txBody>
          <a:bodyPr wrap="square" rtlCol="0">
            <a:spAutoFit/>
          </a:bodyPr>
          <a:lstStyle/>
          <a:p>
            <a:r>
              <a:rPr lang="es-419" dirty="0"/>
              <a:t>Por parte de integraciones se estima un tiempo aproximado de 5.5 períodos. Considero que podemos terminar fase 1, pero para el resto se requiere presupuesto.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83375118"/>
              </p:ext>
            </p:extLst>
          </p:nvPr>
        </p:nvGraphicFramePr>
        <p:xfrm>
          <a:off x="474663" y="1690688"/>
          <a:ext cx="10693896" cy="3195637"/>
        </p:xfrm>
        <a:graphic>
          <a:graphicData uri="http://schemas.openxmlformats.org/presentationml/2006/ole">
            <mc:AlternateContent xmlns:mc="http://schemas.openxmlformats.org/markup-compatibility/2006">
              <mc:Choice xmlns:v="urn:schemas-microsoft-com:vml" Requires="v">
                <p:oleObj spid="_x0000_s2063" name="Worksheet" r:id="rId3" imgW="19192920" imgH="5734187" progId="Excel.Sheet.12">
                  <p:embed/>
                </p:oleObj>
              </mc:Choice>
              <mc:Fallback>
                <p:oleObj name="Worksheet" r:id="rId3" imgW="19192920" imgH="5734187" progId="Excel.Sheet.12">
                  <p:embed/>
                  <p:pic>
                    <p:nvPicPr>
                      <p:cNvPr id="0" name=""/>
                      <p:cNvPicPr/>
                      <p:nvPr/>
                    </p:nvPicPr>
                    <p:blipFill>
                      <a:blip r:embed="rId4"/>
                      <a:stretch>
                        <a:fillRect/>
                      </a:stretch>
                    </p:blipFill>
                    <p:spPr>
                      <a:xfrm>
                        <a:off x="474663" y="1690688"/>
                        <a:ext cx="10693896" cy="3195637"/>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417426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06F68B5-FA71-460C-883A-EA01AA7CAD0D}"/>
              </a:ext>
            </a:extLst>
          </p:cNvPr>
          <p:cNvSpPr>
            <a:spLocks noGrp="1"/>
          </p:cNvSpPr>
          <p:nvPr>
            <p:ph type="title"/>
          </p:nvPr>
        </p:nvSpPr>
        <p:spPr>
          <a:xfrm>
            <a:off x="4321629" y="2614840"/>
            <a:ext cx="4125686" cy="1325563"/>
          </a:xfrm>
        </p:spPr>
        <p:txBody>
          <a:bodyPr/>
          <a:lstStyle/>
          <a:p>
            <a:r>
              <a:rPr lang="es-MX" dirty="0"/>
              <a:t>Gracias !!</a:t>
            </a:r>
          </a:p>
        </p:txBody>
      </p:sp>
    </p:spTree>
    <p:extLst>
      <p:ext uri="{BB962C8B-B14F-4D97-AF65-F5344CB8AC3E}">
        <p14:creationId xmlns:p14="http://schemas.microsoft.com/office/powerpoint/2010/main" val="131410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a:t>Situación actual</a:t>
            </a:r>
          </a:p>
        </p:txBody>
      </p:sp>
      <p:sp>
        <p:nvSpPr>
          <p:cNvPr id="4" name="Content Placeholder 3"/>
          <p:cNvSpPr>
            <a:spLocks noGrp="1"/>
          </p:cNvSpPr>
          <p:nvPr>
            <p:ph idx="1"/>
          </p:nvPr>
        </p:nvSpPr>
        <p:spPr>
          <a:xfrm>
            <a:off x="838200" y="1690688"/>
            <a:ext cx="10515600" cy="4118429"/>
          </a:xfrm>
        </p:spPr>
        <p:txBody>
          <a:bodyPr>
            <a:normAutofit fontScale="92500" lnSpcReduction="10000"/>
          </a:bodyPr>
          <a:lstStyle/>
          <a:p>
            <a:r>
              <a:rPr lang="es-MX" dirty="0"/>
              <a:t>El proceso para agendar citas en el CAT lo realizan 3 áreas que son </a:t>
            </a:r>
            <a:r>
              <a:rPr lang="es-MX" b="1" dirty="0"/>
              <a:t>Recibo Frescos</a:t>
            </a:r>
            <a:r>
              <a:rPr lang="es-MX" dirty="0"/>
              <a:t>, </a:t>
            </a:r>
            <a:r>
              <a:rPr lang="es-MX" b="1" dirty="0"/>
              <a:t>Recibo Secos</a:t>
            </a:r>
            <a:r>
              <a:rPr lang="es-MX" dirty="0"/>
              <a:t> y </a:t>
            </a:r>
            <a:r>
              <a:rPr lang="es-MX" b="1" dirty="0"/>
              <a:t>Recibo Importaciones</a:t>
            </a:r>
            <a:r>
              <a:rPr lang="es-MX" dirty="0"/>
              <a:t>.</a:t>
            </a:r>
          </a:p>
          <a:p>
            <a:endParaRPr lang="es-MX" dirty="0"/>
          </a:p>
          <a:p>
            <a:r>
              <a:rPr lang="es-MX" dirty="0"/>
              <a:t>Sólo el área de recibo secos ya cuenta con un reporte diario de la relación de ordenes de compra que recibirán al día siguiente, este mismo se lo proporciona el área de sistemas.</a:t>
            </a:r>
          </a:p>
          <a:p>
            <a:endParaRPr lang="es-MX" dirty="0"/>
          </a:p>
          <a:p>
            <a:r>
              <a:rPr lang="es-MX" dirty="0"/>
              <a:t>Se visualiza que las actividades que involucran al proceso de agendar citas son en su totalidad manuales, las cuales implican : </a:t>
            </a:r>
          </a:p>
          <a:p>
            <a:pPr lvl="1"/>
            <a:r>
              <a:rPr lang="es-MX" dirty="0"/>
              <a:t>&gt;Tiempo.</a:t>
            </a:r>
          </a:p>
          <a:p>
            <a:pPr lvl="1"/>
            <a:r>
              <a:rPr lang="es-MX" dirty="0"/>
              <a:t>&gt;Margen de error.</a:t>
            </a:r>
          </a:p>
          <a:p>
            <a:pPr marL="457200" lvl="1" indent="0">
              <a:buNone/>
            </a:pPr>
            <a:endParaRPr lang="es-MX" dirty="0"/>
          </a:p>
          <a:p>
            <a:pPr marL="457200" lvl="1" indent="0">
              <a:buNone/>
            </a:pPr>
            <a:endParaRPr lang="es-MX" dirty="0"/>
          </a:p>
          <a:p>
            <a:endParaRPr lang="es-MX" dirty="0"/>
          </a:p>
        </p:txBody>
      </p:sp>
    </p:spTree>
    <p:extLst>
      <p:ext uri="{BB962C8B-B14F-4D97-AF65-F5344CB8AC3E}">
        <p14:creationId xmlns:p14="http://schemas.microsoft.com/office/powerpoint/2010/main" val="90549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17536EE7-5121-4883-BBED-C1F9D01D2297}"/>
              </a:ext>
            </a:extLst>
          </p:cNvPr>
          <p:cNvSpPr>
            <a:spLocks noGrp="1"/>
          </p:cNvSpPr>
          <p:nvPr>
            <p:ph type="title"/>
          </p:nvPr>
        </p:nvSpPr>
        <p:spPr>
          <a:xfrm>
            <a:off x="867229" y="1526267"/>
            <a:ext cx="10515600" cy="1325563"/>
          </a:xfrm>
        </p:spPr>
        <p:txBody>
          <a:bodyPr>
            <a:normAutofit/>
          </a:bodyPr>
          <a:lstStyle/>
          <a:p>
            <a:r>
              <a:rPr lang="es-MX" sz="2400" dirty="0"/>
              <a:t>Distribución de la carga de trabajo de citas en un día promedio</a:t>
            </a:r>
          </a:p>
        </p:txBody>
      </p:sp>
      <p:sp>
        <p:nvSpPr>
          <p:cNvPr id="7" name="Title 2">
            <a:extLst>
              <a:ext uri="{FF2B5EF4-FFF2-40B4-BE49-F238E27FC236}">
                <a16:creationId xmlns:a16="http://schemas.microsoft.com/office/drawing/2014/main" id="{D47D9D66-7A25-45F5-9E92-2B38C471F7A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dirty="0"/>
              <a:t>Situación actual</a:t>
            </a:r>
          </a:p>
        </p:txBody>
      </p:sp>
      <p:graphicFrame>
        <p:nvGraphicFramePr>
          <p:cNvPr id="3" name="Object 2"/>
          <p:cNvGraphicFramePr>
            <a:graphicFrameLocks noChangeAspect="1"/>
          </p:cNvGraphicFramePr>
          <p:nvPr>
            <p:extLst>
              <p:ext uri="{D42A27DB-BD31-4B8C-83A1-F6EECF244321}">
                <p14:modId xmlns:p14="http://schemas.microsoft.com/office/powerpoint/2010/main" val="2969404123"/>
              </p:ext>
            </p:extLst>
          </p:nvPr>
        </p:nvGraphicFramePr>
        <p:xfrm>
          <a:off x="857704" y="2839304"/>
          <a:ext cx="10534650" cy="2124075"/>
        </p:xfrm>
        <a:graphic>
          <a:graphicData uri="http://schemas.openxmlformats.org/presentationml/2006/ole">
            <mc:AlternateContent xmlns:mc="http://schemas.openxmlformats.org/markup-compatibility/2006">
              <mc:Choice xmlns:v="urn:schemas-microsoft-com:vml" Requires="v">
                <p:oleObj spid="_x0000_s3080" name="Worksheet" r:id="rId3" imgW="10534821" imgH="2123945" progId="Excel.Sheet.12">
                  <p:embed/>
                </p:oleObj>
              </mc:Choice>
              <mc:Fallback>
                <p:oleObj name="Worksheet" r:id="rId3" imgW="10534821" imgH="2123945" progId="Excel.Sheet.12">
                  <p:embed/>
                  <p:pic>
                    <p:nvPicPr>
                      <p:cNvPr id="0" name=""/>
                      <p:cNvPicPr/>
                      <p:nvPr/>
                    </p:nvPicPr>
                    <p:blipFill>
                      <a:blip r:embed="rId4"/>
                      <a:stretch>
                        <a:fillRect/>
                      </a:stretch>
                    </p:blipFill>
                    <p:spPr>
                      <a:xfrm>
                        <a:off x="857704" y="2839304"/>
                        <a:ext cx="10534650" cy="2124075"/>
                      </a:xfrm>
                      <a:prstGeom prst="rect">
                        <a:avLst/>
                      </a:prstGeom>
                    </p:spPr>
                  </p:pic>
                </p:oleObj>
              </mc:Fallback>
            </mc:AlternateContent>
          </a:graphicData>
        </a:graphic>
      </p:graphicFrame>
      <p:sp>
        <p:nvSpPr>
          <p:cNvPr id="2" name="CuadroTexto 1">
            <a:extLst>
              <a:ext uri="{FF2B5EF4-FFF2-40B4-BE49-F238E27FC236}">
                <a16:creationId xmlns:a16="http://schemas.microsoft.com/office/drawing/2014/main" id="{7BA11EDD-99E1-4B08-B738-2FD6E5CCC956}"/>
              </a:ext>
            </a:extLst>
          </p:cNvPr>
          <p:cNvSpPr txBox="1"/>
          <p:nvPr/>
        </p:nvSpPr>
        <p:spPr>
          <a:xfrm>
            <a:off x="8650515" y="4963379"/>
            <a:ext cx="3367314" cy="646331"/>
          </a:xfrm>
          <a:prstGeom prst="rect">
            <a:avLst/>
          </a:prstGeom>
          <a:noFill/>
        </p:spPr>
        <p:txBody>
          <a:bodyPr wrap="square" rtlCol="0">
            <a:spAutoFit/>
          </a:bodyPr>
          <a:lstStyle/>
          <a:p>
            <a:r>
              <a:rPr lang="es-ES" dirty="0"/>
              <a:t>Total: 	 12 </a:t>
            </a:r>
            <a:r>
              <a:rPr lang="es-ES" dirty="0" err="1"/>
              <a:t>Hrs</a:t>
            </a:r>
            <a:r>
              <a:rPr lang="es-ES" dirty="0"/>
              <a:t> x Dia</a:t>
            </a:r>
          </a:p>
          <a:p>
            <a:r>
              <a:rPr lang="es-ES" dirty="0"/>
              <a:t>Periodo :   288 </a:t>
            </a:r>
            <a:r>
              <a:rPr lang="es-ES" dirty="0" err="1"/>
              <a:t>Hrs</a:t>
            </a:r>
            <a:endParaRPr lang="es-ES" dirty="0"/>
          </a:p>
        </p:txBody>
      </p:sp>
    </p:spTree>
    <p:extLst>
      <p:ext uri="{BB962C8B-B14F-4D97-AF65-F5344CB8AC3E}">
        <p14:creationId xmlns:p14="http://schemas.microsoft.com/office/powerpoint/2010/main" val="365754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a:t>Objetivo</a:t>
            </a:r>
          </a:p>
        </p:txBody>
      </p:sp>
      <p:sp>
        <p:nvSpPr>
          <p:cNvPr id="4" name="Content Placeholder 3"/>
          <p:cNvSpPr>
            <a:spLocks noGrp="1"/>
          </p:cNvSpPr>
          <p:nvPr>
            <p:ph idx="1"/>
          </p:nvPr>
        </p:nvSpPr>
        <p:spPr>
          <a:xfrm>
            <a:off x="838200" y="1581074"/>
            <a:ext cx="10515600" cy="1603375"/>
          </a:xfrm>
        </p:spPr>
        <p:txBody>
          <a:bodyPr>
            <a:normAutofit/>
          </a:bodyPr>
          <a:lstStyle/>
          <a:p>
            <a:r>
              <a:rPr lang="es-MX" dirty="0"/>
              <a:t>Optimizar el proceso de citas de proveedor, generando una solución tecnológica que automatice la carga de las mismas a Recurso Confiable ‘</a:t>
            </a:r>
            <a:r>
              <a:rPr lang="es-MX" sz="2000" dirty="0" err="1"/>
              <a:t>RControl</a:t>
            </a:r>
            <a:r>
              <a:rPr lang="es-MX" dirty="0"/>
              <a:t>’.</a:t>
            </a:r>
          </a:p>
        </p:txBody>
      </p:sp>
      <p:sp>
        <p:nvSpPr>
          <p:cNvPr id="2" name="TextBox 1"/>
          <p:cNvSpPr txBox="1"/>
          <p:nvPr/>
        </p:nvSpPr>
        <p:spPr>
          <a:xfrm>
            <a:off x="838200" y="1236167"/>
            <a:ext cx="10787742" cy="369332"/>
          </a:xfrm>
          <a:prstGeom prst="rect">
            <a:avLst/>
          </a:prstGeom>
          <a:noFill/>
        </p:spPr>
        <p:txBody>
          <a:bodyPr wrap="square" rtlCol="0">
            <a:spAutoFit/>
          </a:bodyPr>
          <a:lstStyle/>
          <a:p>
            <a:r>
              <a:rPr lang="es-MX" dirty="0">
                <a:solidFill>
                  <a:schemeClr val="accent1">
                    <a:lumMod val="50000"/>
                  </a:schemeClr>
                </a:solidFill>
              </a:rPr>
              <a:t> </a:t>
            </a:r>
          </a:p>
        </p:txBody>
      </p:sp>
    </p:spTree>
    <p:extLst>
      <p:ext uri="{BB962C8B-B14F-4D97-AF65-F5344CB8AC3E}">
        <p14:creationId xmlns:p14="http://schemas.microsoft.com/office/powerpoint/2010/main" val="191575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s-MX" dirty="0"/>
              <a:t>Situación Actual: Recibo CAT Secos</a:t>
            </a:r>
          </a:p>
        </p:txBody>
      </p:sp>
      <p:pic>
        <p:nvPicPr>
          <p:cNvPr id="5" name="Imagen 4">
            <a:extLst>
              <a:ext uri="{FF2B5EF4-FFF2-40B4-BE49-F238E27FC236}">
                <a16:creationId xmlns:a16="http://schemas.microsoft.com/office/drawing/2014/main" id="{1C4BC664-5340-443B-AE5F-A216C73FE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936" y="1690688"/>
            <a:ext cx="9138064" cy="4175947"/>
          </a:xfrm>
          <a:prstGeom prst="rect">
            <a:avLst/>
          </a:prstGeom>
        </p:spPr>
      </p:pic>
      <p:sp>
        <p:nvSpPr>
          <p:cNvPr id="10" name="Title 2">
            <a:extLst>
              <a:ext uri="{FF2B5EF4-FFF2-40B4-BE49-F238E27FC236}">
                <a16:creationId xmlns:a16="http://schemas.microsoft.com/office/drawing/2014/main" id="{C89B3E73-F892-4780-A190-6846804A1BB4}"/>
              </a:ext>
            </a:extLst>
          </p:cNvPr>
          <p:cNvSpPr txBox="1">
            <a:spLocks/>
          </p:cNvSpPr>
          <p:nvPr/>
        </p:nvSpPr>
        <p:spPr>
          <a:xfrm>
            <a:off x="841168" y="1397823"/>
            <a:ext cx="2127664" cy="29286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sz="1800" dirty="0"/>
              <a:t>Generar Volumen</a:t>
            </a:r>
          </a:p>
        </p:txBody>
      </p:sp>
    </p:spTree>
    <p:extLst>
      <p:ext uri="{BB962C8B-B14F-4D97-AF65-F5344CB8AC3E}">
        <p14:creationId xmlns:p14="http://schemas.microsoft.com/office/powerpoint/2010/main" val="344407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p:spPr>
        <p:txBody>
          <a:bodyPr/>
          <a:lstStyle/>
          <a:p>
            <a:r>
              <a:rPr lang="es-MX" dirty="0"/>
              <a:t>Situación Actual: Recibo CAT Secos</a:t>
            </a:r>
          </a:p>
        </p:txBody>
      </p:sp>
      <p:sp>
        <p:nvSpPr>
          <p:cNvPr id="4" name="Title 2">
            <a:extLst>
              <a:ext uri="{FF2B5EF4-FFF2-40B4-BE49-F238E27FC236}">
                <a16:creationId xmlns:a16="http://schemas.microsoft.com/office/drawing/2014/main" id="{E7EBB3B8-8D57-4994-AECA-354DA7907590}"/>
              </a:ext>
            </a:extLst>
          </p:cNvPr>
          <p:cNvSpPr txBox="1">
            <a:spLocks/>
          </p:cNvSpPr>
          <p:nvPr/>
        </p:nvSpPr>
        <p:spPr>
          <a:xfrm>
            <a:off x="841168" y="1397823"/>
            <a:ext cx="2127664" cy="29286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rgbClr val="C00000"/>
                </a:solidFill>
                <a:latin typeface="Lato" panose="020F0502020204030203" pitchFamily="34" charset="0"/>
                <a:ea typeface="+mj-ea"/>
                <a:cs typeface="+mj-cs"/>
              </a:defRPr>
            </a:lvl1pPr>
          </a:lstStyle>
          <a:p>
            <a:r>
              <a:rPr lang="es-MX" sz="1800" dirty="0"/>
              <a:t>Generar Previo</a:t>
            </a:r>
          </a:p>
        </p:txBody>
      </p:sp>
      <p:pic>
        <p:nvPicPr>
          <p:cNvPr id="6" name="Imagen 5">
            <a:extLst>
              <a:ext uri="{FF2B5EF4-FFF2-40B4-BE49-F238E27FC236}">
                <a16:creationId xmlns:a16="http://schemas.microsoft.com/office/drawing/2014/main" id="{24B908D0-1DCC-4D63-8B9A-DB064FBF7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816" y="1690688"/>
            <a:ext cx="9223168" cy="4214839"/>
          </a:xfrm>
          <a:prstGeom prst="rect">
            <a:avLst/>
          </a:prstGeom>
        </p:spPr>
      </p:pic>
    </p:spTree>
    <p:extLst>
      <p:ext uri="{BB962C8B-B14F-4D97-AF65-F5344CB8AC3E}">
        <p14:creationId xmlns:p14="http://schemas.microsoft.com/office/powerpoint/2010/main" val="266035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8EC77B4-9A2D-4077-9504-33F76D41E429}"/>
              </a:ext>
            </a:extLst>
          </p:cNvPr>
          <p:cNvPicPr>
            <a:picLocks noChangeAspect="1"/>
          </p:cNvPicPr>
          <p:nvPr/>
        </p:nvPicPr>
        <p:blipFill>
          <a:blip r:embed="rId3"/>
          <a:stretch>
            <a:fillRect/>
          </a:stretch>
        </p:blipFill>
        <p:spPr>
          <a:xfrm>
            <a:off x="2077864" y="1457325"/>
            <a:ext cx="7684300" cy="4581816"/>
          </a:xfrm>
          <a:prstGeom prst="rect">
            <a:avLst/>
          </a:prstGeom>
        </p:spPr>
      </p:pic>
      <p:sp>
        <p:nvSpPr>
          <p:cNvPr id="3" name="Title 2"/>
          <p:cNvSpPr>
            <a:spLocks noGrp="1"/>
          </p:cNvSpPr>
          <p:nvPr>
            <p:ph type="title"/>
          </p:nvPr>
        </p:nvSpPr>
        <p:spPr/>
        <p:txBody>
          <a:bodyPr>
            <a:normAutofit/>
          </a:bodyPr>
          <a:lstStyle/>
          <a:p>
            <a:pPr algn="ctr"/>
            <a:r>
              <a:rPr lang="es-MX" sz="4000" dirty="0"/>
              <a:t>TO BE</a:t>
            </a:r>
            <a:r>
              <a:rPr lang="es-MX" sz="2400" dirty="0"/>
              <a:t>(proceso)</a:t>
            </a:r>
          </a:p>
        </p:txBody>
      </p:sp>
      <p:sp>
        <p:nvSpPr>
          <p:cNvPr id="4" name="Rectangle 3"/>
          <p:cNvSpPr/>
          <p:nvPr/>
        </p:nvSpPr>
        <p:spPr>
          <a:xfrm>
            <a:off x="5600700" y="4614863"/>
            <a:ext cx="2900363" cy="785812"/>
          </a:xfrm>
          <a:prstGeom prst="rect">
            <a:avLst/>
          </a:prstGeom>
          <a:solidFill>
            <a:schemeClr val="accent2">
              <a:lumMod val="60000"/>
              <a:lumOff val="40000"/>
              <a:alpha val="59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460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3D61C6C2-A46B-4989-BC94-3E99AB862DA0}"/>
              </a:ext>
            </a:extLst>
          </p:cNvPr>
          <p:cNvSpPr>
            <a:spLocks noGrp="1"/>
          </p:cNvSpPr>
          <p:nvPr>
            <p:ph type="title"/>
          </p:nvPr>
        </p:nvSpPr>
        <p:spPr>
          <a:xfrm>
            <a:off x="838200" y="365125"/>
            <a:ext cx="10515600" cy="1325563"/>
          </a:xfrm>
        </p:spPr>
        <p:txBody>
          <a:bodyPr>
            <a:normAutofit/>
          </a:bodyPr>
          <a:lstStyle/>
          <a:p>
            <a:pPr algn="ctr"/>
            <a:r>
              <a:rPr lang="es-MX" sz="4000" dirty="0"/>
              <a:t>TO BE</a:t>
            </a:r>
            <a:r>
              <a:rPr lang="es-MX" sz="2400" dirty="0"/>
              <a:t>(contexto)</a:t>
            </a:r>
            <a:endParaRPr lang="es-MX" sz="4000" dirty="0"/>
          </a:p>
        </p:txBody>
      </p:sp>
      <p:sp>
        <p:nvSpPr>
          <p:cNvPr id="4" name="Rectangle 3"/>
          <p:cNvSpPr/>
          <p:nvPr/>
        </p:nvSpPr>
        <p:spPr>
          <a:xfrm>
            <a:off x="7710263" y="3414712"/>
            <a:ext cx="2023934" cy="1100137"/>
          </a:xfrm>
          <a:prstGeom prst="rect">
            <a:avLst/>
          </a:prstGeom>
          <a:solidFill>
            <a:schemeClr val="accent2">
              <a:lumMod val="60000"/>
              <a:lumOff val="40000"/>
              <a:alpha val="59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46" name="Imagen 1245">
            <a:extLst>
              <a:ext uri="{FF2B5EF4-FFF2-40B4-BE49-F238E27FC236}">
                <a16:creationId xmlns:a16="http://schemas.microsoft.com/office/drawing/2014/main" id="{ACBF988A-C370-4939-9BD9-18AAF78B5413}"/>
              </a:ext>
            </a:extLst>
          </p:cNvPr>
          <p:cNvPicPr>
            <a:picLocks noChangeAspect="1"/>
          </p:cNvPicPr>
          <p:nvPr/>
        </p:nvPicPr>
        <p:blipFill>
          <a:blip r:embed="rId2"/>
          <a:stretch>
            <a:fillRect/>
          </a:stretch>
        </p:blipFill>
        <p:spPr>
          <a:xfrm>
            <a:off x="2340910" y="2113074"/>
            <a:ext cx="7247373" cy="3385401"/>
          </a:xfrm>
          <a:prstGeom prst="rect">
            <a:avLst/>
          </a:prstGeom>
        </p:spPr>
      </p:pic>
    </p:spTree>
    <p:extLst>
      <p:ext uri="{BB962C8B-B14F-4D97-AF65-F5344CB8AC3E}">
        <p14:creationId xmlns:p14="http://schemas.microsoft.com/office/powerpoint/2010/main" val="196490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MX" dirty="0"/>
              <a:t>Beneficios</a:t>
            </a:r>
          </a:p>
        </p:txBody>
      </p:sp>
      <p:sp>
        <p:nvSpPr>
          <p:cNvPr id="4" name="Content Placeholder 3"/>
          <p:cNvSpPr>
            <a:spLocks noGrp="1"/>
          </p:cNvSpPr>
          <p:nvPr>
            <p:ph idx="1"/>
          </p:nvPr>
        </p:nvSpPr>
        <p:spPr/>
        <p:txBody>
          <a:bodyPr>
            <a:normAutofit fontScale="92500"/>
          </a:bodyPr>
          <a:lstStyle/>
          <a:p>
            <a:r>
              <a:rPr lang="es-MX" dirty="0"/>
              <a:t> Reducción de tiempos.</a:t>
            </a:r>
          </a:p>
          <a:p>
            <a:pPr marL="0" indent="0">
              <a:buNone/>
            </a:pPr>
            <a:endParaRPr lang="es-MX" dirty="0"/>
          </a:p>
          <a:p>
            <a:endParaRPr lang="es-MX" dirty="0"/>
          </a:p>
          <a:p>
            <a:endParaRPr lang="es-MX" dirty="0"/>
          </a:p>
          <a:p>
            <a:r>
              <a:rPr lang="es-MX" dirty="0"/>
              <a:t>Incrementa la productividad del área desarrollando otras tareas en las 5 </a:t>
            </a:r>
            <a:r>
              <a:rPr lang="es-MX" dirty="0" err="1"/>
              <a:t>hrs</a:t>
            </a:r>
            <a:r>
              <a:rPr lang="es-MX" dirty="0"/>
              <a:t>. restantes</a:t>
            </a:r>
          </a:p>
          <a:p>
            <a:r>
              <a:rPr lang="es-MX" dirty="0"/>
              <a:t>Simplifica el proceso minimizando el error humano.</a:t>
            </a:r>
          </a:p>
          <a:p>
            <a:r>
              <a:rPr lang="es-MX" dirty="0"/>
              <a:t>Mayor control del proceso reduciendo 13 actividades manuales a 2.</a:t>
            </a:r>
          </a:p>
          <a:p>
            <a:endParaRPr lang="es-MX" dirty="0"/>
          </a:p>
          <a:p>
            <a:endParaRPr lang="es-MX" dirty="0"/>
          </a:p>
        </p:txBody>
      </p:sp>
      <p:graphicFrame>
        <p:nvGraphicFramePr>
          <p:cNvPr id="5" name="Tabla 4">
            <a:extLst>
              <a:ext uri="{FF2B5EF4-FFF2-40B4-BE49-F238E27FC236}">
                <a16:creationId xmlns:a16="http://schemas.microsoft.com/office/drawing/2014/main" id="{0A851468-7E18-4FDA-8437-084A73484FB6}"/>
              </a:ext>
            </a:extLst>
          </p:cNvPr>
          <p:cNvGraphicFramePr>
            <a:graphicFrameLocks noGrp="1"/>
          </p:cNvGraphicFramePr>
          <p:nvPr>
            <p:extLst>
              <p:ext uri="{D42A27DB-BD31-4B8C-83A1-F6EECF244321}">
                <p14:modId xmlns:p14="http://schemas.microsoft.com/office/powerpoint/2010/main" val="3998306232"/>
              </p:ext>
            </p:extLst>
          </p:nvPr>
        </p:nvGraphicFramePr>
        <p:xfrm>
          <a:off x="2032000" y="2477028"/>
          <a:ext cx="8127999" cy="1112520"/>
        </p:xfrm>
        <a:graphic>
          <a:graphicData uri="http://schemas.openxmlformats.org/drawingml/2006/table">
            <a:tbl>
              <a:tblPr firstRow="1" bandRow="1">
                <a:tableStyleId>{BC89EF96-8CEA-46FF-86C4-4CE0E7609802}</a:tableStyleId>
              </a:tblPr>
              <a:tblGrid>
                <a:gridCol w="2709333">
                  <a:extLst>
                    <a:ext uri="{9D8B030D-6E8A-4147-A177-3AD203B41FA5}">
                      <a16:colId xmlns:a16="http://schemas.microsoft.com/office/drawing/2014/main" val="1263732399"/>
                    </a:ext>
                  </a:extLst>
                </a:gridCol>
                <a:gridCol w="2709333">
                  <a:extLst>
                    <a:ext uri="{9D8B030D-6E8A-4147-A177-3AD203B41FA5}">
                      <a16:colId xmlns:a16="http://schemas.microsoft.com/office/drawing/2014/main" val="1526353064"/>
                    </a:ext>
                  </a:extLst>
                </a:gridCol>
                <a:gridCol w="2709333">
                  <a:extLst>
                    <a:ext uri="{9D8B030D-6E8A-4147-A177-3AD203B41FA5}">
                      <a16:colId xmlns:a16="http://schemas.microsoft.com/office/drawing/2014/main" val="1318441007"/>
                    </a:ext>
                  </a:extLst>
                </a:gridCol>
              </a:tblGrid>
              <a:tr h="370840">
                <a:tc>
                  <a:txBody>
                    <a:bodyPr/>
                    <a:lstStyle/>
                    <a:p>
                      <a:r>
                        <a:rPr lang="es-ES" dirty="0"/>
                        <a:t>ACTIVIDAD</a:t>
                      </a:r>
                    </a:p>
                  </a:txBody>
                  <a:tcPr/>
                </a:tc>
                <a:tc>
                  <a:txBody>
                    <a:bodyPr/>
                    <a:lstStyle/>
                    <a:p>
                      <a:r>
                        <a:rPr lang="es-ES" dirty="0"/>
                        <a:t>TIMPO ACTUAL</a:t>
                      </a:r>
                    </a:p>
                  </a:txBody>
                  <a:tcPr/>
                </a:tc>
                <a:tc>
                  <a:txBody>
                    <a:bodyPr/>
                    <a:lstStyle/>
                    <a:p>
                      <a:r>
                        <a:rPr lang="es-ES" dirty="0"/>
                        <a:t>TIEMPO PROPUESTO</a:t>
                      </a:r>
                    </a:p>
                  </a:txBody>
                  <a:tcPr/>
                </a:tc>
                <a:extLst>
                  <a:ext uri="{0D108BD9-81ED-4DB2-BD59-A6C34878D82A}">
                    <a16:rowId xmlns:a16="http://schemas.microsoft.com/office/drawing/2014/main" val="186420289"/>
                  </a:ext>
                </a:extLst>
              </a:tr>
              <a:tr h="370840">
                <a:tc>
                  <a:txBody>
                    <a:bodyPr/>
                    <a:lstStyle/>
                    <a:p>
                      <a:r>
                        <a:rPr lang="es-ES" dirty="0"/>
                        <a:t>Generación volumen</a:t>
                      </a:r>
                    </a:p>
                  </a:txBody>
                  <a:tcPr/>
                </a:tc>
                <a:tc>
                  <a:txBody>
                    <a:bodyPr/>
                    <a:lstStyle/>
                    <a:p>
                      <a:r>
                        <a:rPr lang="es-ES" dirty="0"/>
                        <a:t>3:00 </a:t>
                      </a:r>
                      <a:r>
                        <a:rPr lang="es-ES" dirty="0" err="1"/>
                        <a:t>Hrs</a:t>
                      </a:r>
                      <a:r>
                        <a:rPr lang="es-ES" dirty="0"/>
                        <a:t>.</a:t>
                      </a:r>
                    </a:p>
                  </a:txBody>
                  <a:tcPr/>
                </a:tc>
                <a:tc rowSpan="2">
                  <a:txBody>
                    <a:bodyPr/>
                    <a:lstStyle/>
                    <a:p>
                      <a:r>
                        <a:rPr lang="es-ES" dirty="0"/>
                        <a:t>10 Min</a:t>
                      </a:r>
                    </a:p>
                  </a:txBody>
                  <a:tcPr/>
                </a:tc>
                <a:extLst>
                  <a:ext uri="{0D108BD9-81ED-4DB2-BD59-A6C34878D82A}">
                    <a16:rowId xmlns:a16="http://schemas.microsoft.com/office/drawing/2014/main" val="1174698189"/>
                  </a:ext>
                </a:extLst>
              </a:tr>
              <a:tr h="370840">
                <a:tc>
                  <a:txBody>
                    <a:bodyPr/>
                    <a:lstStyle/>
                    <a:p>
                      <a:r>
                        <a:rPr lang="es-ES" dirty="0"/>
                        <a:t>Generación previo</a:t>
                      </a:r>
                    </a:p>
                  </a:txBody>
                  <a:tcPr/>
                </a:tc>
                <a:tc>
                  <a:txBody>
                    <a:bodyPr/>
                    <a:lstStyle/>
                    <a:p>
                      <a:r>
                        <a:rPr lang="es-ES" dirty="0"/>
                        <a:t>2:30 </a:t>
                      </a:r>
                      <a:r>
                        <a:rPr lang="es-ES" dirty="0" err="1"/>
                        <a:t>Hrs</a:t>
                      </a:r>
                      <a:r>
                        <a:rPr lang="es-ES" dirty="0"/>
                        <a:t>.</a:t>
                      </a:r>
                    </a:p>
                  </a:txBody>
                  <a:tcPr/>
                </a:tc>
                <a:tc vMerge="1">
                  <a:txBody>
                    <a:bodyPr/>
                    <a:lstStyle/>
                    <a:p>
                      <a:endParaRPr lang="es-ES" dirty="0"/>
                    </a:p>
                  </a:txBody>
                  <a:tcPr/>
                </a:tc>
                <a:extLst>
                  <a:ext uri="{0D108BD9-81ED-4DB2-BD59-A6C34878D82A}">
                    <a16:rowId xmlns:a16="http://schemas.microsoft.com/office/drawing/2014/main" val="700619245"/>
                  </a:ext>
                </a:extLst>
              </a:tr>
            </a:tbl>
          </a:graphicData>
        </a:graphic>
      </p:graphicFrame>
    </p:spTree>
    <p:extLst>
      <p:ext uri="{BB962C8B-B14F-4D97-AF65-F5344CB8AC3E}">
        <p14:creationId xmlns:p14="http://schemas.microsoft.com/office/powerpoint/2010/main" val="1440443497"/>
      </p:ext>
    </p:extLst>
  </p:cSld>
  <p:clrMapOvr>
    <a:masterClrMapping/>
  </p:clrMapOvr>
</p:sld>
</file>

<file path=ppt/theme/theme1.xml><?xml version="1.0" encoding="utf-8"?>
<a:theme xmlns:a="http://schemas.openxmlformats.org/drawingml/2006/main" name="TEMPLATE 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 id="{CD580ACF-34DD-458D-ACFB-E7F07A7B5F12}" vid="{61407295-2A68-4D97-A6BC-8B8A2241B5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484047E5445774184C9335FF650DC71" ma:contentTypeVersion="5" ma:contentTypeDescription="Create a new document." ma:contentTypeScope="" ma:versionID="5f910bb3dc725330940bcd462c4f6608">
  <xsd:schema xmlns:xsd="http://www.w3.org/2001/XMLSchema" xmlns:p="http://schemas.microsoft.com/office/2006/metadata/properties" xmlns:ns2="450cc1a8-60c9-4823-95f4-b71bfdb12dde" targetNamespace="http://schemas.microsoft.com/office/2006/metadata/properties" ma:root="true" ma:fieldsID="efc370de26456ec92de06c63bf5c38d3" ns2:_="">
    <xsd:import namespace="450cc1a8-60c9-4823-95f4-b71bfdb12dde"/>
    <xsd:element name="properties">
      <xsd:complexType>
        <xsd:sequence>
          <xsd:element name="documentManagement">
            <xsd:complexType>
              <xsd:all>
                <xsd:element ref="ns2:Phase" minOccurs="0"/>
                <xsd:element ref="ns2:DocVersion" minOccurs="0"/>
                <xsd:element ref="ns2:Status" minOccurs="0"/>
                <xsd:element ref="ns2:Category" minOccurs="0"/>
              </xsd:all>
            </xsd:complexType>
          </xsd:element>
        </xsd:sequence>
      </xsd:complexType>
    </xsd:element>
  </xsd:schema>
  <xsd:schema xmlns:xsd="http://www.w3.org/2001/XMLSchema" xmlns:dms="http://schemas.microsoft.com/office/2006/documentManagement/types" targetNamespace="450cc1a8-60c9-4823-95f4-b71bfdb12dde" elementFormDefault="qualified">
    <xsd:import namespace="http://schemas.microsoft.com/office/2006/documentManagement/types"/>
    <xsd:element name="Phase" ma:index="8" nillable="true" ma:displayName="Phase" ma:default="NA" ma:format="Dropdown" ma:internalName="Phase">
      <xsd:simpleType>
        <xsd:restriction base="dms:Choice">
          <xsd:enumeration value="NA"/>
          <xsd:enumeration value="1.Feasibility"/>
          <xsd:enumeration value="2.Planning &amp; Analysis"/>
          <xsd:enumeration value="3.Design"/>
          <xsd:enumeration value="4.Construct"/>
          <xsd:enumeration value="5.Certify"/>
          <xsd:enumeration value="6.Implement"/>
          <xsd:enumeration value="7.Close Project"/>
        </xsd:restriction>
      </xsd:simpleType>
    </xsd:element>
    <xsd:element name="DocVersion" ma:index="9" nillable="true" ma:displayName="DocVersion" ma:decimals="2" ma:internalName="DocVersion">
      <xsd:simpleType>
        <xsd:restriction base="dms:Number"/>
      </xsd:simpleType>
    </xsd:element>
    <xsd:element name="Status" ma:index="10" nillable="true" ma:displayName="Status" ma:default="Approved" ma:format="Dropdown" ma:internalName="Status">
      <xsd:simpleType>
        <xsd:restriction base="dms:Choice">
          <xsd:enumeration value="Approved"/>
          <xsd:enumeration value="Unused"/>
        </xsd:restriction>
      </xsd:simpleType>
    </xsd:element>
    <xsd:element name="Category" ma:index="11" nillable="true" ma:displayName="Category" ma:default="Template" ma:format="Dropdown" ma:internalName="Category">
      <xsd:simpleType>
        <xsd:restriction base="dms:Choice">
          <xsd:enumeration value="Template"/>
          <xsd:enumeration value="Guide"/>
          <xsd:enumeration value="Standard"/>
          <xsd:enumeration value="Police"/>
          <xsd:enumeration value="Suppor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Deliverab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Status xmlns="450cc1a8-60c9-4823-95f4-b71bfdb12dde">Approved</Status>
    <Phase xmlns="450cc1a8-60c9-4823-95f4-b71bfdb12dde">1.Feasibility</Phase>
    <DocVersion xmlns="450cc1a8-60c9-4823-95f4-b71bfdb12dde">1</DocVersion>
    <Category xmlns="450cc1a8-60c9-4823-95f4-b71bfdb12dde">Template</Category>
  </documentManagement>
</p:properties>
</file>

<file path=customXml/itemProps1.xml><?xml version="1.0" encoding="utf-8"?>
<ds:datastoreItem xmlns:ds="http://schemas.openxmlformats.org/officeDocument/2006/customXml" ds:itemID="{A806C425-905C-49AE-B984-E8982EB1E2A8}">
  <ds:schemaRefs>
    <ds:schemaRef ds:uri="http://schemas.microsoft.com/sharepoint/v3/contenttype/forms"/>
  </ds:schemaRefs>
</ds:datastoreItem>
</file>

<file path=customXml/itemProps2.xml><?xml version="1.0" encoding="utf-8"?>
<ds:datastoreItem xmlns:ds="http://schemas.openxmlformats.org/officeDocument/2006/customXml" ds:itemID="{B945EF12-A402-4EEE-9FAE-FADB300F0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0cc1a8-60c9-4823-95f4-b71bfdb12dd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D4B1295-F1EA-45F8-875D-65B329A99A32}">
  <ds:schemaRefs>
    <ds:schemaRef ds:uri="http://schemas.microsoft.com/office/2006/metadata/properties"/>
    <ds:schemaRef ds:uri="http://purl.org/dc/elements/1.1/"/>
    <ds:schemaRef ds:uri="http://purl.org/dc/terms/"/>
    <ds:schemaRef ds:uri="450cc1a8-60c9-4823-95f4-b71bfdb12dde"/>
    <ds:schemaRef ds:uri="http://schemas.microsoft.com/office/2006/documentManagement/types"/>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26518</TotalTime>
  <Words>341</Words>
  <Application>Microsoft Office PowerPoint</Application>
  <PresentationFormat>Panorámica</PresentationFormat>
  <Paragraphs>57</Paragraphs>
  <Slides>13</Slides>
  <Notes>7</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13</vt:i4>
      </vt:variant>
    </vt:vector>
  </HeadingPairs>
  <TitlesOfParts>
    <vt:vector size="18" baseType="lpstr">
      <vt:lpstr>Arial</vt:lpstr>
      <vt:lpstr>Calibri</vt:lpstr>
      <vt:lpstr>Lato</vt:lpstr>
      <vt:lpstr>TEMPLATE PPT</vt:lpstr>
      <vt:lpstr>Worksheet</vt:lpstr>
      <vt:lpstr>Automatización citas proveedores CAT</vt:lpstr>
      <vt:lpstr>Situación actual</vt:lpstr>
      <vt:lpstr>Distribución de la carga de trabajo de citas en un día promedio</vt:lpstr>
      <vt:lpstr>Objetivo</vt:lpstr>
      <vt:lpstr>Situación Actual: Recibo CAT Secos</vt:lpstr>
      <vt:lpstr>Situación Actual: Recibo CAT Secos</vt:lpstr>
      <vt:lpstr>TO BE(proceso)</vt:lpstr>
      <vt:lpstr>TO BE(contexto)</vt:lpstr>
      <vt:lpstr>Beneficios</vt:lpstr>
      <vt:lpstr>Presentación de PowerPoint</vt:lpstr>
      <vt:lpstr>Comentarios/Aclaraciones de Integraciones</vt:lpstr>
      <vt:lpstr>TimeLine</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AFAC-NOMBRE_PROYECTO</dc:title>
  <dc:creator>Teresa Villarreal</dc:creator>
  <cp:lastModifiedBy>Luis Castor</cp:lastModifiedBy>
  <cp:revision>259</cp:revision>
  <dcterms:created xsi:type="dcterms:W3CDTF">2014-08-22T16:39:07Z</dcterms:created>
  <dcterms:modified xsi:type="dcterms:W3CDTF">2017-12-08T17:13:32Z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0x010100A484047E5445774184C9335FF650DC71</vt:lpwstr>
  </property>
  <property fmtid="{D5CDD505-2E9C-101B-9397-08002B2CF9AE}" pid="3" name="Order">
    <vt:r8>7100</vt:r8>
  </property>
</Properties>
</file>