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69" r:id="rId13"/>
    <p:sldId id="282" r:id="rId14"/>
    <p:sldId id="266" r:id="rId15"/>
    <p:sldId id="283" r:id="rId16"/>
    <p:sldId id="284" r:id="rId17"/>
    <p:sldId id="267" r:id="rId18"/>
    <p:sldId id="268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4660"/>
  </p:normalViewPr>
  <p:slideViewPr>
    <p:cSldViewPr snapToGrid="0">
      <p:cViewPr varScale="1">
        <p:scale>
          <a:sx n="82" d="100"/>
          <a:sy n="82" d="100"/>
        </p:scale>
        <p:origin x="4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D88C8-DEF6-4D38-9AFB-CB95E25935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2BA145-852A-4BC7-8E0A-C9DD0D8045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6400F-0106-47BE-AB04-5B7C58D7D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8FCD3-2780-4BE3-8349-E9A18B82DE49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CD95D-A01D-4288-A5AE-AFA24D94F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E5735-8552-4C29-8C60-79045188C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ED51-E95C-4248-8B27-B0F18D38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54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EFF98-856D-4EA4-ADA9-9E3FF2CD7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A05B37-3BEE-4A0D-81B3-BB277E966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2473B-AF40-41F5-96E2-BE0D223BD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8FCD3-2780-4BE3-8349-E9A18B82DE49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5ADAF-7338-481C-B5AD-BFE7A6039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0A04E-8C4E-4FF6-B186-E43CB2C29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ED51-E95C-4248-8B27-B0F18D38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595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C65927-DF21-44E9-B879-30E905918B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7F0462-2B47-4008-8535-E61E5D491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5C3DE-58F1-4A20-A1BE-3B20A594B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8FCD3-2780-4BE3-8349-E9A18B82DE49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D7108-B49A-4E45-8C69-24C06222E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964BC-B40D-4779-AA1B-1737688AD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ED51-E95C-4248-8B27-B0F18D38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911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ABD64-9565-4CBC-8069-00512950B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3F692-1867-4FE7-91D9-80199D6B3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5CD0A-0BF2-45D6-88EA-B0CC284A6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8FCD3-2780-4BE3-8349-E9A18B82DE49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55ECB-FAA3-417A-A1DC-326331782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76C95-500B-4365-909C-A6AB936FD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ED51-E95C-4248-8B27-B0F18D38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7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93329-2248-45AC-8DFE-E5C5C8993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C68A2-169F-464C-BA3E-84CF340FB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F5B5D-18DA-49EF-B008-AB4EC1C7A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8FCD3-2780-4BE3-8349-E9A18B82DE49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C97EF-9581-4922-9B4B-091926467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1B977-4933-447E-B2D7-E30DBFAD2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ED51-E95C-4248-8B27-B0F18D38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7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7DBB7-9364-4D6F-947D-FC954E315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2E7B0-77BF-4CB3-B744-1D4653BE5C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2F2300-A672-4530-8A4E-0E1E3B2553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EDDA7D-6CF6-41C0-BA69-3F6FA54E3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8FCD3-2780-4BE3-8349-E9A18B82DE49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B49C9C-B4C5-4CFF-99AF-115753276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B0A86C-BA37-4F7D-B13C-11F9C18FA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ED51-E95C-4248-8B27-B0F18D38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175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DA019-B2CB-49F7-A5A6-BB5CFF864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08012D-D3E3-4729-90A2-2AA7271F6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FED8A-6CF6-4BCD-A091-A2B2F35E7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3338AB-2E4F-493D-AA2F-36CEF88DFC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24ED33-5039-41F5-98E9-1B079EB8C1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DC6B04-6509-46C3-8751-24DC40121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8FCD3-2780-4BE3-8349-E9A18B82DE49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D2B0BD-768E-43FF-9C2F-0A798C472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E8402B-EA29-4F97-9E09-7DD1DD1F8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ED51-E95C-4248-8B27-B0F18D38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516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B2268-5241-4411-8026-396A2DD66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DDDE73-4AB6-4E5C-9198-6F650EF38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8FCD3-2780-4BE3-8349-E9A18B82DE49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3A3270-FEE3-4210-9A3F-6036FDB6A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DBF0DC-4D50-4132-9988-94C330C92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ED51-E95C-4248-8B27-B0F18D38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929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53DF5D-D4E0-4E5D-BB98-39C7F503B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8FCD3-2780-4BE3-8349-E9A18B82DE49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41919E-D47D-4AFB-BE23-461D037ED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1DEFB-859C-4A38-84D4-7F03EB246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ED51-E95C-4248-8B27-B0F18D38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118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8443F-6AFA-44BE-80F0-E8305E8F6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6AEBB-C5EB-48CF-8BC6-27810AD2E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0612FF-247A-401B-911A-CF35FA75D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5B9B00-62B8-423D-9260-3D4FA2F0C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8FCD3-2780-4BE3-8349-E9A18B82DE49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69195-1C3A-456C-B40F-B1DA2D52C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A372E-79AD-4B20-BE0E-14D046A3F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ED51-E95C-4248-8B27-B0F18D38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682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4566E-2D58-437D-8379-3ED091BAA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9CA871-8125-4EF9-9667-B601B966AA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97B8D6-0AC7-4978-A15D-B240611FA6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3F4164-DC36-4170-B5B7-7B6A15EC4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8FCD3-2780-4BE3-8349-E9A18B82DE49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9DC3A-35EC-4065-B01D-0146B7DAF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09232E-12B8-47E0-876B-0E0308BAD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ED51-E95C-4248-8B27-B0F18D38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97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DD810F-031E-4A2F-9C81-C0EC0D5E3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F7C11-4749-4F81-AB5F-0A5BD4F0B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60E53-A3B2-408B-BA1E-5B28434431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8FCD3-2780-4BE3-8349-E9A18B82DE49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7FE02-A8D4-4285-AF13-63AD1A49C9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E5E46-7EC6-4730-A033-4A444B7DBB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CED51-E95C-4248-8B27-B0F18D38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421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rd7/vctm-sess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5F2A2-954D-4135-A42B-82873CA5D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59051"/>
          </a:xfrm>
        </p:spPr>
        <p:txBody>
          <a:bodyPr>
            <a:normAutofit/>
          </a:bodyPr>
          <a:lstStyle/>
          <a:p>
            <a:r>
              <a:rPr lang="en-US" sz="6600" dirty="0"/>
              <a:t>Session - 1</a:t>
            </a:r>
          </a:p>
        </p:txBody>
      </p:sp>
    </p:spTree>
    <p:extLst>
      <p:ext uri="{BB962C8B-B14F-4D97-AF65-F5344CB8AC3E}">
        <p14:creationId xmlns:p14="http://schemas.microsoft.com/office/powerpoint/2010/main" val="389920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90E77-8B03-4FED-A278-45B7C3BDB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Installation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FBCB8-D79D-486A-82C1-D68F5D58E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9976"/>
            <a:ext cx="10515600" cy="1754156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apt-get install </a:t>
            </a:r>
            <a:r>
              <a:rPr lang="en-US" dirty="0" err="1"/>
              <a:t>nasm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apt-get install build-essential make libglib2.0-dev</a:t>
            </a:r>
          </a:p>
        </p:txBody>
      </p:sp>
    </p:spTree>
    <p:extLst>
      <p:ext uri="{BB962C8B-B14F-4D97-AF65-F5344CB8AC3E}">
        <p14:creationId xmlns:p14="http://schemas.microsoft.com/office/powerpoint/2010/main" val="1057075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92D44-22F1-4CF4-82A1-8530274A1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863"/>
          </a:xfrm>
        </p:spPr>
        <p:txBody>
          <a:bodyPr/>
          <a:lstStyle/>
          <a:p>
            <a:pPr algn="ctr"/>
            <a:r>
              <a:rPr lang="en-US" dirty="0"/>
              <a:t>Assembly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8585E-B14B-424B-AB55-54E160BBF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4988"/>
            <a:ext cx="10515600" cy="4991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Global _start</a:t>
            </a:r>
          </a:p>
          <a:p>
            <a:pPr marL="0" indent="0">
              <a:buNone/>
            </a:pPr>
            <a:r>
              <a:rPr lang="en-US" dirty="0"/>
              <a:t>Section .text</a:t>
            </a:r>
          </a:p>
          <a:p>
            <a:pPr marL="0" indent="0">
              <a:buNone/>
            </a:pPr>
            <a:r>
              <a:rPr lang="en-US" dirty="0"/>
              <a:t>_start:</a:t>
            </a:r>
          </a:p>
          <a:p>
            <a:pPr marL="0" indent="0">
              <a:buNone/>
            </a:pPr>
            <a:r>
              <a:rPr lang="en-US" dirty="0"/>
              <a:t>	----</a:t>
            </a:r>
          </a:p>
          <a:p>
            <a:pPr marL="0" indent="0">
              <a:buNone/>
            </a:pPr>
            <a:r>
              <a:rPr lang="en-US" dirty="0"/>
              <a:t>	----</a:t>
            </a:r>
          </a:p>
          <a:p>
            <a:pPr marL="0" indent="0">
              <a:buNone/>
            </a:pPr>
            <a:r>
              <a:rPr lang="en-US" dirty="0"/>
              <a:t>Section .data</a:t>
            </a:r>
          </a:p>
          <a:p>
            <a:pPr marL="0" indent="0">
              <a:buNone/>
            </a:pPr>
            <a:r>
              <a:rPr lang="en-US" dirty="0"/>
              <a:t>	----</a:t>
            </a:r>
          </a:p>
          <a:p>
            <a:pPr marL="0" indent="0">
              <a:buNone/>
            </a:pPr>
            <a:r>
              <a:rPr lang="en-US" dirty="0"/>
              <a:t>Section .</a:t>
            </a:r>
            <a:r>
              <a:rPr lang="en-US" dirty="0" err="1"/>
              <a:t>bss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-----</a:t>
            </a:r>
          </a:p>
        </p:txBody>
      </p:sp>
    </p:spTree>
    <p:extLst>
      <p:ext uri="{BB962C8B-B14F-4D97-AF65-F5344CB8AC3E}">
        <p14:creationId xmlns:p14="http://schemas.microsoft.com/office/powerpoint/2010/main" val="2751163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C2E05-266F-4205-B3E5-F0F8E280F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0532"/>
          </a:xfrm>
        </p:spPr>
        <p:txBody>
          <a:bodyPr/>
          <a:lstStyle/>
          <a:p>
            <a:r>
              <a:rPr lang="en-US" dirty="0"/>
              <a:t>MOV, LEA and XCHG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E9102-5686-4624-B607-815466CC2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9592"/>
            <a:ext cx="10515600" cy="4777371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 err="1"/>
              <a:t>mov</a:t>
            </a:r>
            <a:r>
              <a:rPr lang="en-US" dirty="0"/>
              <a:t> </a:t>
            </a:r>
            <a:r>
              <a:rPr lang="en-US" dirty="0" err="1"/>
              <a:t>eax</a:t>
            </a:r>
            <a:r>
              <a:rPr lang="en-US" dirty="0"/>
              <a:t>, 0x4</a:t>
            </a:r>
          </a:p>
          <a:p>
            <a:pPr>
              <a:buFontTx/>
              <a:buChar char="-"/>
            </a:pPr>
            <a:r>
              <a:rPr lang="en-US" dirty="0" err="1"/>
              <a:t>mov</a:t>
            </a:r>
            <a:r>
              <a:rPr lang="en-US" dirty="0"/>
              <a:t> </a:t>
            </a:r>
            <a:r>
              <a:rPr lang="en-US" dirty="0" err="1"/>
              <a:t>ebx</a:t>
            </a:r>
            <a:r>
              <a:rPr lang="en-US" dirty="0"/>
              <a:t>, </a:t>
            </a:r>
            <a:r>
              <a:rPr lang="en-US" dirty="0" err="1"/>
              <a:t>eax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mov</a:t>
            </a:r>
            <a:r>
              <a:rPr lang="en-US" dirty="0"/>
              <a:t> </a:t>
            </a:r>
            <a:r>
              <a:rPr lang="en-US" dirty="0" err="1"/>
              <a:t>eax</a:t>
            </a:r>
            <a:r>
              <a:rPr lang="en-US" dirty="0"/>
              <a:t>, [example]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lea </a:t>
            </a:r>
            <a:r>
              <a:rPr lang="en-US" dirty="0" err="1"/>
              <a:t>ebx</a:t>
            </a:r>
            <a:r>
              <a:rPr lang="en-US" dirty="0"/>
              <a:t>, [</a:t>
            </a:r>
            <a:r>
              <a:rPr lang="en-US" dirty="0" err="1"/>
              <a:t>eax</a:t>
            </a:r>
            <a:r>
              <a:rPr lang="en-US" dirty="0"/>
              <a:t>]</a:t>
            </a:r>
          </a:p>
          <a:p>
            <a:pPr>
              <a:buFontTx/>
              <a:buChar char="-"/>
            </a:pPr>
            <a:r>
              <a:rPr lang="en-US" dirty="0"/>
              <a:t>lea </a:t>
            </a:r>
            <a:r>
              <a:rPr lang="en-US" dirty="0" err="1"/>
              <a:t>eax</a:t>
            </a:r>
            <a:r>
              <a:rPr lang="en-US" dirty="0"/>
              <a:t>, [example]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xchg</a:t>
            </a:r>
            <a:r>
              <a:rPr lang="en-US" dirty="0"/>
              <a:t> </a:t>
            </a:r>
            <a:r>
              <a:rPr lang="en-US" dirty="0" err="1"/>
              <a:t>eax</a:t>
            </a:r>
            <a:r>
              <a:rPr lang="en-US" dirty="0"/>
              <a:t>, </a:t>
            </a:r>
            <a:r>
              <a:rPr lang="en-US" dirty="0" err="1"/>
              <a:t>ebx</a:t>
            </a: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075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BA039-2907-42A6-BC63-2CADF90F0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run our first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40700-7B7C-4164-8ADE-0ED883BBC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err="1"/>
              <a:t>nasm</a:t>
            </a:r>
            <a:r>
              <a:rPr lang="en-US" dirty="0"/>
              <a:t> -f elf32 -o </a:t>
            </a:r>
            <a:r>
              <a:rPr lang="en-US" dirty="0" err="1"/>
              <a:t>code.o</a:t>
            </a:r>
            <a:r>
              <a:rPr lang="en-US" dirty="0"/>
              <a:t> </a:t>
            </a:r>
            <a:r>
              <a:rPr lang="en-US" dirty="0" err="1"/>
              <a:t>code.nasm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ld</a:t>
            </a:r>
            <a:r>
              <a:rPr lang="en-US" dirty="0"/>
              <a:t> –o code </a:t>
            </a:r>
            <a:r>
              <a:rPr lang="en-US" dirty="0" err="1"/>
              <a:t>code.o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./code</a:t>
            </a:r>
          </a:p>
        </p:txBody>
      </p:sp>
    </p:spTree>
    <p:extLst>
      <p:ext uri="{BB962C8B-B14F-4D97-AF65-F5344CB8AC3E}">
        <p14:creationId xmlns:p14="http://schemas.microsoft.com/office/powerpoint/2010/main" val="3945769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70A16-EB55-451A-A973-A038C8BFF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1DF27-558C-4587-A3DD-F6BCC816D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Byte – 8 bits</a:t>
            </a:r>
          </a:p>
          <a:p>
            <a:pPr>
              <a:buFontTx/>
              <a:buChar char="-"/>
            </a:pPr>
            <a:r>
              <a:rPr lang="en-US" dirty="0"/>
              <a:t>Word – 16 bits</a:t>
            </a:r>
          </a:p>
          <a:p>
            <a:pPr>
              <a:buFontTx/>
              <a:buChar char="-"/>
            </a:pPr>
            <a:r>
              <a:rPr lang="en-US" dirty="0"/>
              <a:t>Double Word – 32 bits</a:t>
            </a:r>
          </a:p>
          <a:p>
            <a:pPr>
              <a:buFontTx/>
              <a:buChar char="-"/>
            </a:pPr>
            <a:r>
              <a:rPr lang="en-US" dirty="0"/>
              <a:t>Quad Word – 64 bits</a:t>
            </a:r>
          </a:p>
          <a:p>
            <a:pPr>
              <a:buFontTx/>
              <a:buChar char="-"/>
            </a:pPr>
            <a:r>
              <a:rPr lang="en-US" dirty="0"/>
              <a:t>Double Quad Word – 128 bits</a:t>
            </a:r>
          </a:p>
        </p:txBody>
      </p:sp>
    </p:spTree>
    <p:extLst>
      <p:ext uri="{BB962C8B-B14F-4D97-AF65-F5344CB8AC3E}">
        <p14:creationId xmlns:p14="http://schemas.microsoft.com/office/powerpoint/2010/main" val="834188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88E3C-9A86-4167-A93F-0A05CC5B6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8565"/>
          </a:xfrm>
        </p:spPr>
        <p:txBody>
          <a:bodyPr/>
          <a:lstStyle/>
          <a:p>
            <a:pPr algn="ctr"/>
            <a:r>
              <a:rPr lang="en-US" dirty="0"/>
              <a:t>GDB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8BC03-3721-4722-A316-B163BEF69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6327"/>
            <a:ext cx="10515600" cy="50106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- Run time analysis</a:t>
            </a:r>
          </a:p>
          <a:p>
            <a:pPr marL="0" indent="0">
              <a:buNone/>
            </a:pPr>
            <a:r>
              <a:rPr lang="en-US" dirty="0"/>
              <a:t>- Debugging</a:t>
            </a:r>
          </a:p>
          <a:p>
            <a:pPr marL="0" indent="0">
              <a:buNone/>
            </a:pPr>
            <a:r>
              <a:rPr lang="en-US" dirty="0"/>
              <a:t>- Changing program flow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Commands: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gdb</a:t>
            </a:r>
            <a:r>
              <a:rPr lang="en-US" dirty="0"/>
              <a:t> –q code</a:t>
            </a:r>
          </a:p>
          <a:p>
            <a:pPr>
              <a:buFontTx/>
              <a:buChar char="-"/>
            </a:pPr>
            <a:r>
              <a:rPr lang="en-US" dirty="0"/>
              <a:t>set disassembly-flavor intel</a:t>
            </a:r>
          </a:p>
          <a:p>
            <a:pPr>
              <a:buFontTx/>
              <a:buChar char="-"/>
            </a:pPr>
            <a:r>
              <a:rPr lang="en-US" dirty="0"/>
              <a:t>disassemble</a:t>
            </a:r>
          </a:p>
          <a:p>
            <a:pPr>
              <a:buFontTx/>
              <a:buChar char="-"/>
            </a:pPr>
            <a:r>
              <a:rPr lang="en-US" dirty="0"/>
              <a:t>shell cat $file </a:t>
            </a:r>
          </a:p>
        </p:txBody>
      </p:sp>
    </p:spTree>
    <p:extLst>
      <p:ext uri="{BB962C8B-B14F-4D97-AF65-F5344CB8AC3E}">
        <p14:creationId xmlns:p14="http://schemas.microsoft.com/office/powerpoint/2010/main" val="2243812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D1939-F7F5-42DF-A7F8-FAC6BE2FD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0588"/>
            <a:ext cx="10515600" cy="5906375"/>
          </a:xfrm>
        </p:spPr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US" dirty="0"/>
              <a:t>break _start</a:t>
            </a:r>
          </a:p>
          <a:p>
            <a:pPr>
              <a:buFontTx/>
              <a:buChar char="-"/>
            </a:pPr>
            <a:r>
              <a:rPr lang="en-US" dirty="0"/>
              <a:t>Info registers</a:t>
            </a:r>
          </a:p>
          <a:p>
            <a:pPr>
              <a:buFontTx/>
              <a:buChar char="-"/>
            </a:pPr>
            <a:r>
              <a:rPr lang="en-US" dirty="0"/>
              <a:t>Info functions</a:t>
            </a:r>
          </a:p>
          <a:p>
            <a:pPr>
              <a:buFontTx/>
              <a:buChar char="-"/>
            </a:pPr>
            <a:r>
              <a:rPr lang="en-US" dirty="0"/>
              <a:t>Info breakpoints</a:t>
            </a:r>
          </a:p>
          <a:p>
            <a:pPr>
              <a:buFontTx/>
              <a:buChar char="-"/>
            </a:pPr>
            <a:r>
              <a:rPr lang="en-US" dirty="0"/>
              <a:t>print/x $register</a:t>
            </a:r>
          </a:p>
          <a:p>
            <a:pPr>
              <a:buFontTx/>
              <a:buChar char="-"/>
            </a:pPr>
            <a:r>
              <a:rPr lang="en-US" dirty="0"/>
              <a:t>help x</a:t>
            </a:r>
          </a:p>
          <a:p>
            <a:pPr>
              <a:buFontTx/>
              <a:buChar char="-"/>
            </a:pPr>
            <a:r>
              <a:rPr lang="en-US" dirty="0"/>
              <a:t>x/4xb </a:t>
            </a:r>
            <a:r>
              <a:rPr lang="en-US" dirty="0" err="1"/>
              <a:t>memory_address</a:t>
            </a:r>
            <a:r>
              <a:rPr lang="en-US" dirty="0"/>
              <a:t> or $register</a:t>
            </a:r>
          </a:p>
          <a:p>
            <a:pPr>
              <a:buFontTx/>
              <a:buChar char="-"/>
            </a:pPr>
            <a:r>
              <a:rPr lang="en-US" dirty="0"/>
              <a:t>continue</a:t>
            </a:r>
          </a:p>
          <a:p>
            <a:pPr>
              <a:buFontTx/>
              <a:buChar char="-"/>
            </a:pPr>
            <a:r>
              <a:rPr lang="en-US" dirty="0"/>
              <a:t>define hook-stop</a:t>
            </a:r>
          </a:p>
          <a:p>
            <a:pPr lvl="1">
              <a:buFontTx/>
              <a:buChar char="-"/>
            </a:pPr>
            <a:r>
              <a:rPr lang="en-US" dirty="0"/>
              <a:t>Print/x $</a:t>
            </a:r>
            <a:r>
              <a:rPr lang="en-US" dirty="0" err="1"/>
              <a:t>eax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/>
              <a:t>x/4xb $</a:t>
            </a:r>
            <a:r>
              <a:rPr lang="en-US" dirty="0" err="1"/>
              <a:t>esp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/>
              <a:t>Disassemble $</a:t>
            </a:r>
            <a:r>
              <a:rPr lang="en-US" dirty="0" err="1"/>
              <a:t>eip</a:t>
            </a:r>
            <a:r>
              <a:rPr lang="en-US" dirty="0"/>
              <a:t>, +10</a:t>
            </a:r>
          </a:p>
          <a:p>
            <a:pPr lvl="1">
              <a:buFontTx/>
              <a:buChar char="-"/>
            </a:pPr>
            <a:r>
              <a:rPr lang="en-US" dirty="0"/>
              <a:t>end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533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491EC-26CD-4DC6-8CB9-5BE5F7F50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Little Endian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E1A54-270E-40D5-A3C0-F68AFC7A9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- Least significant bit goes to the lower memory address and most significant bit goes to the higher memory address.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8E569E-B0A0-485C-9A80-A0FC56EDA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258" y="3079791"/>
            <a:ext cx="5934903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100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65F5A-3708-449C-B564-F1C5CD389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09C3F-AE50-48F8-9101-50DAF3056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Stores local variables</a:t>
            </a:r>
          </a:p>
          <a:p>
            <a:pPr>
              <a:buFontTx/>
              <a:buChar char="-"/>
            </a:pPr>
            <a:r>
              <a:rPr lang="en-US" dirty="0"/>
              <a:t>Return addresses</a:t>
            </a:r>
          </a:p>
          <a:p>
            <a:pPr>
              <a:buFontTx/>
              <a:buChar char="-"/>
            </a:pPr>
            <a:r>
              <a:rPr lang="en-US" dirty="0"/>
              <a:t>LIFO data structure</a:t>
            </a:r>
          </a:p>
          <a:p>
            <a:pPr>
              <a:buFontTx/>
              <a:buChar char="-"/>
            </a:pPr>
            <a:r>
              <a:rPr lang="en-US" dirty="0"/>
              <a:t>Grows from higher to lower memory</a:t>
            </a:r>
          </a:p>
          <a:p>
            <a:pPr>
              <a:buFontTx/>
              <a:buChar char="-"/>
            </a:pPr>
            <a:r>
              <a:rPr lang="en-US" dirty="0"/>
              <a:t>PUSH – pushes a value onto Stack</a:t>
            </a:r>
          </a:p>
          <a:p>
            <a:pPr>
              <a:buFontTx/>
              <a:buChar char="-"/>
            </a:pPr>
            <a:r>
              <a:rPr lang="en-US" dirty="0"/>
              <a:t>POP – Removes the topmost value from the stack</a:t>
            </a:r>
          </a:p>
          <a:p>
            <a:pPr>
              <a:buFontTx/>
              <a:buChar char="-"/>
            </a:pPr>
            <a:r>
              <a:rPr lang="en-US" dirty="0"/>
              <a:t>ESP – Point to the top of the stack</a:t>
            </a:r>
          </a:p>
        </p:txBody>
      </p:sp>
    </p:spTree>
    <p:extLst>
      <p:ext uri="{BB962C8B-B14F-4D97-AF65-F5344CB8AC3E}">
        <p14:creationId xmlns:p14="http://schemas.microsoft.com/office/powerpoint/2010/main" val="3880770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62070-39EA-49DA-9F6C-DA105B60F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Jump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9B8DE-E6BF-4B8A-863F-06DA8FCFD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Unconditional jump – JMP</a:t>
            </a:r>
          </a:p>
          <a:p>
            <a:pPr>
              <a:buFontTx/>
              <a:buChar char="-"/>
            </a:pPr>
            <a:r>
              <a:rPr lang="en-US" dirty="0"/>
              <a:t>Conditional jumps</a:t>
            </a:r>
          </a:p>
          <a:p>
            <a:pPr lvl="1">
              <a:buFontTx/>
              <a:buChar char="-"/>
            </a:pPr>
            <a:r>
              <a:rPr lang="en-US" dirty="0"/>
              <a:t>Uses flags to determine jumps</a:t>
            </a:r>
          </a:p>
          <a:p>
            <a:pPr lvl="1">
              <a:buFontTx/>
              <a:buChar char="-"/>
            </a:pPr>
            <a:r>
              <a:rPr lang="en-US" dirty="0"/>
              <a:t>For example a decrement situation led to 0</a:t>
            </a:r>
          </a:p>
          <a:p>
            <a:pPr lvl="1">
              <a:buFontTx/>
              <a:buChar char="-"/>
            </a:pPr>
            <a:r>
              <a:rPr lang="en-US" dirty="0" err="1"/>
              <a:t>jz</a:t>
            </a:r>
            <a:r>
              <a:rPr lang="en-US" dirty="0"/>
              <a:t>, </a:t>
            </a:r>
            <a:r>
              <a:rPr lang="en-US" dirty="0" err="1"/>
              <a:t>jnz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321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38B59-6DAC-42B4-B0BB-C92ED54CF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9355" y="177284"/>
            <a:ext cx="9144000" cy="811762"/>
          </a:xfrm>
        </p:spPr>
        <p:txBody>
          <a:bodyPr>
            <a:normAutofit fontScale="90000"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D1B0FD-F64A-4B2C-93DD-2053CF7259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01011"/>
            <a:ext cx="9144000" cy="5197151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en-US" dirty="0"/>
              <a:t>Basics of Assembly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System calls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Registers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Memory Mapping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Stack</a:t>
            </a:r>
          </a:p>
          <a:p>
            <a:pPr marL="342900" indent="-342900" algn="l">
              <a:buFontTx/>
              <a:buChar char="-"/>
            </a:pPr>
            <a:r>
              <a:rPr lang="en-US" dirty="0" err="1"/>
              <a:t>Gdb</a:t>
            </a:r>
            <a:endParaRPr lang="en-US" dirty="0"/>
          </a:p>
          <a:p>
            <a:pPr marL="342900" indent="-342900" algn="l">
              <a:buFontTx/>
              <a:buChar char="-"/>
            </a:pPr>
            <a:r>
              <a:rPr lang="en-US" dirty="0"/>
              <a:t>Buffer Overflows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Bit of reversing</a:t>
            </a:r>
          </a:p>
        </p:txBody>
      </p:sp>
    </p:spTree>
    <p:extLst>
      <p:ext uri="{BB962C8B-B14F-4D97-AF65-F5344CB8AC3E}">
        <p14:creationId xmlns:p14="http://schemas.microsoft.com/office/powerpoint/2010/main" val="1627685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AE396-A24E-4D4D-8721-9747BDF00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Before we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E31BD-157F-4AC3-9720-C6287EB43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Please download all the code files and scripts from the below repository: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https://github.com/rrd7/vctm-session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184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597EF-5DE3-4F52-8A3A-774E661D5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Assembly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8D6B8-B9C7-4CD7-91AD-72CD9DC63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It is a low level programming language which communicates with the processor directly.</a:t>
            </a:r>
          </a:p>
          <a:p>
            <a:pPr>
              <a:buFontTx/>
              <a:buChar char="-"/>
            </a:pPr>
            <a:r>
              <a:rPr lang="en-US" dirty="0"/>
              <a:t>We will be dealing with Linux 32 bit intel assembly.</a:t>
            </a:r>
          </a:p>
          <a:p>
            <a:pPr>
              <a:buFontTx/>
              <a:buChar char="-"/>
            </a:pPr>
            <a:r>
              <a:rPr lang="en-US" dirty="0"/>
              <a:t>Different for Intel and ARM.</a:t>
            </a:r>
          </a:p>
          <a:p>
            <a:pPr>
              <a:buFontTx/>
              <a:buChar char="-"/>
            </a:pPr>
            <a:r>
              <a:rPr lang="en-US" dirty="0"/>
              <a:t>Even Intel architecture is divided into 2:</a:t>
            </a:r>
          </a:p>
          <a:p>
            <a:pPr lvl="1">
              <a:buFontTx/>
              <a:buChar char="-"/>
            </a:pPr>
            <a:r>
              <a:rPr lang="en-US" dirty="0"/>
              <a:t>IA 32</a:t>
            </a:r>
          </a:p>
          <a:p>
            <a:pPr lvl="1">
              <a:buFontTx/>
              <a:buChar char="-"/>
            </a:pPr>
            <a:r>
              <a:rPr lang="en-US" dirty="0"/>
              <a:t>IA 64</a:t>
            </a:r>
          </a:p>
          <a:p>
            <a:pPr>
              <a:buFontTx/>
              <a:buChar char="-"/>
            </a:pPr>
            <a:r>
              <a:rPr lang="en-US" dirty="0"/>
              <a:t>Here we will be specifically dealing with IA 32 LINUX  assembly.</a:t>
            </a:r>
          </a:p>
        </p:txBody>
      </p:sp>
    </p:spTree>
    <p:extLst>
      <p:ext uri="{BB962C8B-B14F-4D97-AF65-F5344CB8AC3E}">
        <p14:creationId xmlns:p14="http://schemas.microsoft.com/office/powerpoint/2010/main" val="561265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DE42F1-6C4D-4EF3-8807-5FE3CA383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645" y="382555"/>
            <a:ext cx="7203233" cy="623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052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599FE-0576-477A-9687-AAE8E10A2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057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Registers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8ED1C7-E245-4CB6-B5CB-5F69A7316A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216" y="1231642"/>
            <a:ext cx="7305870" cy="4963886"/>
          </a:xfrm>
        </p:spPr>
      </p:pic>
    </p:spTree>
    <p:extLst>
      <p:ext uri="{BB962C8B-B14F-4D97-AF65-F5344CB8AC3E}">
        <p14:creationId xmlns:p14="http://schemas.microsoft.com/office/powerpoint/2010/main" val="128604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E51D5-81E7-499C-9F97-7A08944EA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6449"/>
            <a:ext cx="10515600" cy="5430514"/>
          </a:xfrm>
        </p:spPr>
        <p:txBody>
          <a:bodyPr/>
          <a:lstStyle/>
          <a:p>
            <a:r>
              <a:rPr lang="en-US" dirty="0"/>
              <a:t>EAX – Will contain system calls</a:t>
            </a:r>
          </a:p>
          <a:p>
            <a:r>
              <a:rPr lang="en-US" dirty="0"/>
              <a:t>EBX – First argument for system calls</a:t>
            </a:r>
          </a:p>
          <a:p>
            <a:r>
              <a:rPr lang="en-US" dirty="0"/>
              <a:t>ECX – Second argument for system calls</a:t>
            </a:r>
          </a:p>
          <a:p>
            <a:r>
              <a:rPr lang="en-US" dirty="0"/>
              <a:t>EDX – Third argument for system calls</a:t>
            </a:r>
          </a:p>
          <a:p>
            <a:r>
              <a:rPr lang="en-US" dirty="0"/>
              <a:t>ESI and EDI – We can use arbitrarily or for the remaining arguments</a:t>
            </a:r>
          </a:p>
          <a:p>
            <a:r>
              <a:rPr lang="en-US" dirty="0"/>
              <a:t>EIP – Holy grail of </a:t>
            </a:r>
            <a:r>
              <a:rPr lang="en-US" dirty="0" err="1"/>
              <a:t>shellcoding</a:t>
            </a:r>
            <a:r>
              <a:rPr lang="en-US" dirty="0"/>
              <a:t>. Will contain the address of the next instruction to be executed. (32 bit)</a:t>
            </a:r>
          </a:p>
          <a:p>
            <a:r>
              <a:rPr lang="en-US" dirty="0"/>
              <a:t>ESP – Will point to top of the stack.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Note: - Apart from the usage mentioned in this slide, the registers have other usage as well.</a:t>
            </a:r>
          </a:p>
        </p:txBody>
      </p:sp>
    </p:spTree>
    <p:extLst>
      <p:ext uri="{BB962C8B-B14F-4D97-AF65-F5344CB8AC3E}">
        <p14:creationId xmlns:p14="http://schemas.microsoft.com/office/powerpoint/2010/main" val="1440823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D27B1-D1D1-4356-A204-7AA0CE355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Memory Model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4CE71D7-387F-4B89-8BD7-F75A9C42E7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4339878"/>
              </p:ext>
            </p:extLst>
          </p:nvPr>
        </p:nvGraphicFramePr>
        <p:xfrm>
          <a:off x="2416629" y="1825624"/>
          <a:ext cx="8108302" cy="449120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8108302">
                  <a:extLst>
                    <a:ext uri="{9D8B030D-6E8A-4147-A177-3AD203B41FA5}">
                      <a16:colId xmlns:a16="http://schemas.microsoft.com/office/drawing/2014/main" val="1309823058"/>
                    </a:ext>
                  </a:extLst>
                </a:gridCol>
              </a:tblGrid>
              <a:tr h="6416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Kernel Space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941696"/>
                  </a:ext>
                </a:extLst>
              </a:tr>
              <a:tr h="641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Stack (Function </a:t>
                      </a:r>
                      <a:r>
                        <a:rPr lang="en-US" dirty="0" err="1"/>
                        <a:t>args</a:t>
                      </a:r>
                      <a:r>
                        <a:rPr lang="en-US" dirty="0"/>
                        <a:t> + Local variables)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042938"/>
                  </a:ext>
                </a:extLst>
              </a:tr>
              <a:tr h="641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Shared libs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706179"/>
                  </a:ext>
                </a:extLst>
              </a:tr>
              <a:tr h="641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Heap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164664"/>
                  </a:ext>
                </a:extLst>
              </a:tr>
              <a:tr h="641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BSS (Uninitialized data)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05457"/>
                  </a:ext>
                </a:extLst>
              </a:tr>
              <a:tr h="641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(Initialized data)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614964"/>
                  </a:ext>
                </a:extLst>
              </a:tr>
              <a:tr h="641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Text (Initialized data)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318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3763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F5809-3CF5-401F-80A2-D00643B3D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8524"/>
          </a:xfrm>
        </p:spPr>
        <p:txBody>
          <a:bodyPr/>
          <a:lstStyle/>
          <a:p>
            <a:pPr algn="ctr"/>
            <a:r>
              <a:rPr lang="en-US" dirty="0"/>
              <a:t>System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4B8B4-4A91-430C-AE9F-9E2266D72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650"/>
            <a:ext cx="10515600" cy="4973313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Leverage OS for tasks</a:t>
            </a:r>
          </a:p>
          <a:p>
            <a:pPr>
              <a:buFontTx/>
              <a:buChar char="-"/>
            </a:pPr>
            <a:r>
              <a:rPr lang="en-US" dirty="0"/>
              <a:t>Provides a simple interface for user space programs to the kernel</a:t>
            </a:r>
          </a:p>
          <a:p>
            <a:pPr>
              <a:buFontTx/>
              <a:buChar char="-"/>
            </a:pPr>
            <a:r>
              <a:rPr lang="en-US" dirty="0" err="1"/>
              <a:t>Int</a:t>
            </a:r>
            <a:r>
              <a:rPr lang="en-US" dirty="0"/>
              <a:t> 0x80 to invoke a system call</a:t>
            </a:r>
          </a:p>
          <a:p>
            <a:pPr>
              <a:buFontTx/>
              <a:buChar char="-"/>
            </a:pPr>
            <a:r>
              <a:rPr lang="en-US" dirty="0"/>
              <a:t>/</a:t>
            </a:r>
            <a:r>
              <a:rPr lang="en-US" dirty="0" err="1"/>
              <a:t>usr</a:t>
            </a:r>
            <a:r>
              <a:rPr lang="en-US" dirty="0"/>
              <a:t>/include/i386-linux-gnu/</a:t>
            </a:r>
            <a:r>
              <a:rPr lang="en-US" dirty="0" err="1"/>
              <a:t>asm</a:t>
            </a:r>
            <a:r>
              <a:rPr lang="en-US" dirty="0"/>
              <a:t>/unistd_32.h”</a:t>
            </a:r>
          </a:p>
          <a:p>
            <a:pPr>
              <a:buFontTx/>
              <a:buChar char="-"/>
            </a:pPr>
            <a:r>
              <a:rPr lang="en-US" dirty="0"/>
              <a:t>For write system call</a:t>
            </a:r>
          </a:p>
          <a:p>
            <a:pPr lvl="1">
              <a:buFontTx/>
              <a:buChar char="-"/>
            </a:pPr>
            <a:r>
              <a:rPr lang="en-US" i="1" dirty="0" err="1"/>
              <a:t>mov</a:t>
            </a:r>
            <a:r>
              <a:rPr lang="en-US" i="1" dirty="0"/>
              <a:t> </a:t>
            </a:r>
            <a:r>
              <a:rPr lang="en-US" i="1" dirty="0" err="1"/>
              <a:t>eax</a:t>
            </a:r>
            <a:r>
              <a:rPr lang="en-US" i="1" dirty="0"/>
              <a:t>, (system call number)</a:t>
            </a:r>
          </a:p>
          <a:p>
            <a:pPr lvl="1">
              <a:buFontTx/>
              <a:buChar char="-"/>
            </a:pPr>
            <a:r>
              <a:rPr lang="en-US" i="1" dirty="0" err="1"/>
              <a:t>mov</a:t>
            </a:r>
            <a:r>
              <a:rPr lang="en-US" i="1" dirty="0"/>
              <a:t> </a:t>
            </a:r>
            <a:r>
              <a:rPr lang="en-US" i="1" dirty="0" err="1"/>
              <a:t>ebx</a:t>
            </a:r>
            <a:r>
              <a:rPr lang="en-US" i="1" dirty="0"/>
              <a:t>, (file descriptor for </a:t>
            </a:r>
            <a:r>
              <a:rPr lang="en-US" i="1" dirty="0" err="1"/>
              <a:t>stdout</a:t>
            </a:r>
            <a:r>
              <a:rPr lang="en-US" i="1" dirty="0"/>
              <a:t>)</a:t>
            </a:r>
          </a:p>
          <a:p>
            <a:pPr lvl="1">
              <a:buFontTx/>
              <a:buChar char="-"/>
            </a:pPr>
            <a:r>
              <a:rPr lang="en-US" i="1" dirty="0" err="1"/>
              <a:t>mov</a:t>
            </a:r>
            <a:r>
              <a:rPr lang="en-US" i="1" dirty="0"/>
              <a:t> </a:t>
            </a:r>
            <a:r>
              <a:rPr lang="en-US" i="1" dirty="0" err="1"/>
              <a:t>ecx</a:t>
            </a:r>
            <a:r>
              <a:rPr lang="en-US" i="1" dirty="0"/>
              <a:t>, (pointer to the what has to be written)</a:t>
            </a:r>
          </a:p>
          <a:p>
            <a:pPr lvl="1">
              <a:buFontTx/>
              <a:buChar char="-"/>
            </a:pPr>
            <a:r>
              <a:rPr lang="en-US" i="1" dirty="0" err="1"/>
              <a:t>mov</a:t>
            </a:r>
            <a:r>
              <a:rPr lang="en-US" i="1" dirty="0"/>
              <a:t> </a:t>
            </a:r>
            <a:r>
              <a:rPr lang="en-US" i="1" dirty="0" err="1"/>
              <a:t>edx</a:t>
            </a:r>
            <a:r>
              <a:rPr lang="en-US" i="1" dirty="0"/>
              <a:t>, (length)</a:t>
            </a:r>
          </a:p>
          <a:p>
            <a:pPr lvl="1">
              <a:buFontTx/>
              <a:buChar char="-"/>
            </a:pPr>
            <a:r>
              <a:rPr lang="en-US" i="1" dirty="0" err="1"/>
              <a:t>int</a:t>
            </a:r>
            <a:r>
              <a:rPr lang="en-US" i="1" dirty="0"/>
              <a:t> 0x80</a:t>
            </a:r>
          </a:p>
        </p:txBody>
      </p:sp>
    </p:spTree>
    <p:extLst>
      <p:ext uri="{BB962C8B-B14F-4D97-AF65-F5344CB8AC3E}">
        <p14:creationId xmlns:p14="http://schemas.microsoft.com/office/powerpoint/2010/main" val="98370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572</Words>
  <Application>Microsoft Office PowerPoint</Application>
  <PresentationFormat>Widescreen</PresentationFormat>
  <Paragraphs>124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Session - 1</vt:lpstr>
      <vt:lpstr>Agenda</vt:lpstr>
      <vt:lpstr>Before we start</vt:lpstr>
      <vt:lpstr>Assembly Language</vt:lpstr>
      <vt:lpstr>PowerPoint Presentation</vt:lpstr>
      <vt:lpstr>Registers</vt:lpstr>
      <vt:lpstr>PowerPoint Presentation</vt:lpstr>
      <vt:lpstr>Memory Model</vt:lpstr>
      <vt:lpstr>System Calls</vt:lpstr>
      <vt:lpstr>Installation instructions</vt:lpstr>
      <vt:lpstr>Assembly Syntax</vt:lpstr>
      <vt:lpstr>MOV, LEA and XCHG instructions</vt:lpstr>
      <vt:lpstr>Let’s run our first program</vt:lpstr>
      <vt:lpstr>Data Types</vt:lpstr>
      <vt:lpstr>GDB</vt:lpstr>
      <vt:lpstr>PowerPoint Presentation</vt:lpstr>
      <vt:lpstr>Little Endian</vt:lpstr>
      <vt:lpstr>Stack</vt:lpstr>
      <vt:lpstr>Jump Instructions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Joshi, Shikhar</dc:creator>
  <cp:lastModifiedBy>Joshi, Shikhar</cp:lastModifiedBy>
  <cp:revision>20</cp:revision>
  <dcterms:created xsi:type="dcterms:W3CDTF">2019-05-23T05:14:49Z</dcterms:created>
  <dcterms:modified xsi:type="dcterms:W3CDTF">2019-05-30T08:25:44Z</dcterms:modified>
</cp:coreProperties>
</file>