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1" r:id="rId1"/>
  </p:sldMasterIdLst>
  <p:notesMasterIdLst>
    <p:notesMasterId r:id="rId14"/>
  </p:notesMasterIdLst>
  <p:sldIdLst>
    <p:sldId id="256" r:id="rId2"/>
    <p:sldId id="257" r:id="rId3"/>
    <p:sldId id="258" r:id="rId4"/>
    <p:sldId id="266" r:id="rId5"/>
    <p:sldId id="259" r:id="rId6"/>
    <p:sldId id="260" r:id="rId7"/>
    <p:sldId id="268" r:id="rId8"/>
    <p:sldId id="264" r:id="rId9"/>
    <p:sldId id="267" r:id="rId10"/>
    <p:sldId id="265" r:id="rId11"/>
    <p:sldId id="261" r:id="rId12"/>
    <p:sldId id="26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783"/>
    <p:restoredTop sz="93095"/>
  </p:normalViewPr>
  <p:slideViewPr>
    <p:cSldViewPr snapToGrid="0" snapToObjects="1">
      <p:cViewPr varScale="1">
        <p:scale>
          <a:sx n="48" d="100"/>
          <a:sy n="48" d="100"/>
        </p:scale>
        <p:origin x="208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C22973-7966-F74D-B9CC-1CBE9CA41BA3}" type="datetimeFigureOut">
              <a:rPr lang="en-US" smtClean="0"/>
              <a:t>10/24/16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3A6EF5-2117-A140-AC6A-4B62CCB74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9532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3A6EF5-2117-A140-AC6A-4B62CCB744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926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10/23/16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804669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385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75559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043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9698774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10/23/16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59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10/23/16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512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10/23/16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298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10/23/16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295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10/23/16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689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10/23/16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206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10/23/16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569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siliconstraits.vn/building-web-crawler-scrapy/" TargetMode="External"/><Relationship Id="rId4" Type="http://schemas.openxmlformats.org/officeDocument/2006/relationships/hyperlink" Target="https://doc.scrapy.org/en/latest/intro/tutorial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bgrva.github.io/blog/2014/03/04/scrapy-after-tutorials-part-1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2" y="1143293"/>
            <a:ext cx="9692501" cy="4268965"/>
          </a:xfrm>
        </p:spPr>
        <p:txBody>
          <a:bodyPr>
            <a:normAutofit/>
          </a:bodyPr>
          <a:lstStyle/>
          <a:p>
            <a:r>
              <a:rPr lang="en-US" sz="6000" b="1" i="0" cap="none" dirty="0" err="1" smtClean="0">
                <a:latin typeface="Archer Medium" charset="0"/>
                <a:ea typeface="Archer Medium" charset="0"/>
                <a:cs typeface="Archer Medium" charset="0"/>
              </a:rPr>
              <a:t>Webscraping</a:t>
            </a:r>
            <a:r>
              <a:rPr lang="en-US" sz="6000" b="1" i="0" cap="none" dirty="0" smtClean="0">
                <a:latin typeface="Archer Medium" charset="0"/>
                <a:ea typeface="Archer Medium" charset="0"/>
                <a:cs typeface="Archer Medium" charset="0"/>
              </a:rPr>
              <a:t> with XPATH, </a:t>
            </a:r>
            <a:r>
              <a:rPr lang="en-US" sz="6000" b="1" i="0" cap="none" dirty="0" err="1" smtClean="0">
                <a:latin typeface="Archer Medium" charset="0"/>
                <a:ea typeface="Archer Medium" charset="0"/>
                <a:cs typeface="Archer Medium" charset="0"/>
              </a:rPr>
              <a:t>Scrapy</a:t>
            </a:r>
            <a:r>
              <a:rPr lang="en-US" sz="6000" b="1" i="0" cap="none" dirty="0" smtClean="0">
                <a:latin typeface="Archer Medium" charset="0"/>
                <a:ea typeface="Archer Medium" charset="0"/>
                <a:cs typeface="Archer Medium" charset="0"/>
              </a:rPr>
              <a:t> and Selenium</a:t>
            </a:r>
            <a:endParaRPr lang="en-US" sz="6000" b="1" i="0" cap="none" dirty="0">
              <a:latin typeface="Archer Medium" charset="0"/>
              <a:ea typeface="Archer Medium" charset="0"/>
              <a:cs typeface="Archer Medium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4" y="5537925"/>
            <a:ext cx="8629244" cy="706355"/>
          </a:xfrm>
        </p:spPr>
        <p:txBody>
          <a:bodyPr/>
          <a:lstStyle/>
          <a:p>
            <a:r>
              <a:rPr lang="en-US" dirty="0" smtClean="0"/>
              <a:t>Rahul Desai – 10/24/16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(probably) useful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 smtClean="0"/>
              <a:t>Jobs </a:t>
            </a:r>
          </a:p>
          <a:p>
            <a:pPr lvl="1"/>
            <a:r>
              <a:rPr lang="en-US" sz="2400" dirty="0" smtClean="0"/>
              <a:t>Can pause and resume scraping for larger projects</a:t>
            </a:r>
          </a:p>
          <a:p>
            <a:r>
              <a:rPr lang="en-US" sz="2800" dirty="0" smtClean="0"/>
              <a:t>Items</a:t>
            </a:r>
          </a:p>
          <a:p>
            <a:pPr lvl="1"/>
            <a:r>
              <a:rPr lang="en-US" sz="2400" dirty="0" smtClean="0"/>
              <a:t>Allow you to pre-define fields to be scraped, can ensure data types are correct</a:t>
            </a:r>
          </a:p>
          <a:p>
            <a:pPr lvl="1"/>
            <a:r>
              <a:rPr lang="en-US" sz="2400" dirty="0" smtClean="0"/>
              <a:t>Good for complicated projects; keeping items grouped across pages/spiders</a:t>
            </a:r>
          </a:p>
          <a:p>
            <a:r>
              <a:rPr lang="en-US" sz="2800" dirty="0"/>
              <a:t>Pipelines</a:t>
            </a:r>
          </a:p>
          <a:p>
            <a:pPr lvl="1"/>
            <a:r>
              <a:rPr lang="en-US" sz="2400" dirty="0"/>
              <a:t>Process scraped </a:t>
            </a:r>
            <a:r>
              <a:rPr lang="en-US" sz="2400" dirty="0" smtClean="0"/>
              <a:t>data</a:t>
            </a:r>
          </a:p>
          <a:p>
            <a:r>
              <a:rPr lang="en-US" sz="2800" dirty="0" smtClean="0"/>
              <a:t>Crawl Depth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5993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Selenium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Web Browser Automation</a:t>
            </a:r>
          </a:p>
          <a:p>
            <a:r>
              <a:rPr lang="en-US" sz="3200" dirty="0" smtClean="0"/>
              <a:t>Useful when the information isn’t easily accessible</a:t>
            </a:r>
          </a:p>
          <a:p>
            <a:pPr lvl="1"/>
            <a:r>
              <a:rPr lang="en-US" sz="2800" dirty="0" smtClean="0"/>
              <a:t>Page doesn’t load immediately</a:t>
            </a:r>
          </a:p>
          <a:p>
            <a:pPr lvl="1"/>
            <a:r>
              <a:rPr lang="en-US" sz="2800" dirty="0" smtClean="0"/>
              <a:t>Information loading is conditional on some action</a:t>
            </a:r>
          </a:p>
          <a:p>
            <a:pPr lvl="1"/>
            <a:r>
              <a:rPr lang="en-US" sz="2800" dirty="0" smtClean="0"/>
              <a:t>Need to select/download files or features</a:t>
            </a:r>
          </a:p>
          <a:p>
            <a:r>
              <a:rPr lang="en-US" sz="3200" dirty="0" smtClean="0"/>
              <a:t>Can be used within the </a:t>
            </a:r>
            <a:r>
              <a:rPr lang="en-US" sz="3200" dirty="0" err="1" smtClean="0"/>
              <a:t>scrapy</a:t>
            </a:r>
            <a:r>
              <a:rPr lang="en-US" sz="3200" dirty="0" smtClean="0"/>
              <a:t> framework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4509560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817581"/>
          </a:xfrm>
        </p:spPr>
        <p:txBody>
          <a:bodyPr anchor="t"/>
          <a:lstStyle/>
          <a:p>
            <a:r>
              <a:rPr lang="en-US" dirty="0" smtClean="0"/>
              <a:t>Tutorials </a:t>
            </a:r>
            <a:r>
              <a:rPr lang="en-US" smtClean="0"/>
              <a:t>&amp; Resources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183342"/>
            <a:ext cx="9692640" cy="4996796"/>
          </a:xfrm>
        </p:spPr>
        <p:txBody>
          <a:bodyPr>
            <a:normAutofit/>
          </a:bodyPr>
          <a:lstStyle/>
          <a:p>
            <a:r>
              <a:rPr lang="en-US" sz="4000" dirty="0">
                <a:hlinkClick r:id="rId2"/>
              </a:rPr>
              <a:t>http://bgrva.github.io/blog/2014/03/04/scrapy-after-tutorials-part-1</a:t>
            </a:r>
            <a:r>
              <a:rPr lang="en-US" sz="4000" dirty="0" smtClean="0">
                <a:hlinkClick r:id="rId2"/>
              </a:rPr>
              <a:t>/</a:t>
            </a:r>
            <a:endParaRPr lang="en-US" sz="4000" dirty="0" smtClean="0"/>
          </a:p>
          <a:p>
            <a:r>
              <a:rPr lang="en-US" sz="4000" dirty="0">
                <a:hlinkClick r:id="rId3"/>
              </a:rPr>
              <a:t>http://blog.siliconstraits.vn/building-web-crawler-scrapy</a:t>
            </a:r>
            <a:r>
              <a:rPr lang="en-US" sz="4000" dirty="0" smtClean="0">
                <a:hlinkClick r:id="rId3"/>
              </a:rPr>
              <a:t>/</a:t>
            </a:r>
            <a:endParaRPr lang="en-US" sz="4000" dirty="0" smtClean="0"/>
          </a:p>
          <a:p>
            <a:r>
              <a:rPr lang="en-US" sz="4000" dirty="0">
                <a:hlinkClick r:id="rId4"/>
              </a:rPr>
              <a:t>https://</a:t>
            </a:r>
            <a:r>
              <a:rPr lang="en-US" sz="4000" dirty="0" smtClean="0">
                <a:hlinkClick r:id="rId4"/>
              </a:rPr>
              <a:t>doc.scrapy.org/en/latest/intro/tutorial.html</a:t>
            </a:r>
            <a:endParaRPr lang="en-US" sz="4000" dirty="0"/>
          </a:p>
          <a:p>
            <a:r>
              <a:rPr lang="en-US" sz="4000" dirty="0" smtClean="0"/>
              <a:t>More to come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10409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059003"/>
          </a:xfrm>
        </p:spPr>
        <p:txBody>
          <a:bodyPr anchor="t">
            <a:normAutofit/>
          </a:bodyPr>
          <a:lstStyle/>
          <a:p>
            <a:r>
              <a:rPr lang="en-US" sz="6000" dirty="0" smtClean="0"/>
              <a:t>Why not just BS4?</a:t>
            </a:r>
            <a:endParaRPr lang="en-US" sz="60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261872" y="1424763"/>
            <a:ext cx="8595360" cy="4351337"/>
          </a:xfrm>
        </p:spPr>
        <p:txBody>
          <a:bodyPr/>
          <a:lstStyle/>
          <a:p>
            <a:r>
              <a:rPr lang="en-US" sz="4400" dirty="0" smtClean="0"/>
              <a:t> Extensibility (</a:t>
            </a:r>
            <a:r>
              <a:rPr lang="en-US" sz="4400" dirty="0" err="1" smtClean="0"/>
              <a:t>scrapy</a:t>
            </a:r>
            <a:r>
              <a:rPr lang="en-US" sz="4400" dirty="0" smtClean="0"/>
              <a:t>)</a:t>
            </a:r>
          </a:p>
          <a:p>
            <a:pPr lvl="1"/>
            <a:r>
              <a:rPr lang="en-US" sz="4200" dirty="0" smtClean="0"/>
              <a:t>Ease of use</a:t>
            </a:r>
          </a:p>
          <a:p>
            <a:r>
              <a:rPr lang="en-US" sz="4400" dirty="0" smtClean="0"/>
              <a:t> need for interaction (selenium)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26956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782556"/>
          </a:xfrm>
        </p:spPr>
        <p:txBody>
          <a:bodyPr anchor="t"/>
          <a:lstStyle/>
          <a:p>
            <a:r>
              <a:rPr lang="en-US" dirty="0" smtClean="0"/>
              <a:t>XPATH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148316"/>
            <a:ext cx="8595360" cy="4976037"/>
          </a:xfrm>
        </p:spPr>
        <p:txBody>
          <a:bodyPr>
            <a:noAutofit/>
          </a:bodyPr>
          <a:lstStyle/>
          <a:p>
            <a:r>
              <a:rPr lang="en-US" sz="3200" dirty="0" smtClean="0"/>
              <a:t>Why? </a:t>
            </a:r>
          </a:p>
          <a:p>
            <a:pPr lvl="1"/>
            <a:r>
              <a:rPr lang="en-US" sz="2800" dirty="0" smtClean="0"/>
              <a:t>Same syntax can be used across packages</a:t>
            </a:r>
          </a:p>
          <a:p>
            <a:pPr lvl="1"/>
            <a:r>
              <a:rPr lang="en-US" sz="2800" dirty="0" smtClean="0"/>
              <a:t>specific &amp; flexible, multiple ways to access a certain element</a:t>
            </a:r>
          </a:p>
          <a:p>
            <a:r>
              <a:rPr lang="en-US" sz="3200" dirty="0" smtClean="0"/>
              <a:t>How does it work?</a:t>
            </a:r>
          </a:p>
          <a:p>
            <a:pPr lvl="1"/>
            <a:r>
              <a:rPr lang="en-US" sz="2800" dirty="0" smtClean="0"/>
              <a:t>Elements arranged like a computer file system </a:t>
            </a:r>
          </a:p>
          <a:p>
            <a:pPr lvl="1"/>
            <a:r>
              <a:rPr lang="en-US" sz="2800" dirty="0" smtClean="0"/>
              <a:t>/ </a:t>
            </a:r>
            <a:r>
              <a:rPr lang="en-US" sz="2800" dirty="0"/>
              <a:t>–</a:t>
            </a:r>
            <a:r>
              <a:rPr lang="en-US" sz="2800" dirty="0" smtClean="0"/>
              <a:t>  finds element, searches from root node</a:t>
            </a:r>
          </a:p>
          <a:p>
            <a:pPr lvl="1"/>
            <a:r>
              <a:rPr lang="en-US" sz="2800" dirty="0" smtClean="0"/>
              <a:t>./ – continues search from current position</a:t>
            </a:r>
          </a:p>
          <a:p>
            <a:pPr lvl="1"/>
            <a:r>
              <a:rPr lang="en-US" sz="2800" dirty="0" smtClean="0"/>
              <a:t>// </a:t>
            </a:r>
            <a:r>
              <a:rPr lang="en-US" sz="2800" dirty="0"/>
              <a:t>–</a:t>
            </a:r>
            <a:r>
              <a:rPr lang="en-US" sz="2800" dirty="0" smtClean="0"/>
              <a:t> finds all elements </a:t>
            </a:r>
          </a:p>
          <a:p>
            <a:pPr lvl="1"/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35649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202" y="5709683"/>
            <a:ext cx="9692640" cy="63795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b="1" dirty="0" smtClean="0"/>
              <a:t>headlines = ‘//</a:t>
            </a:r>
            <a:r>
              <a:rPr lang="en-US" sz="3200" b="1" dirty="0"/>
              <a:t>h2[@</a:t>
            </a:r>
            <a:r>
              <a:rPr lang="en-US" sz="3200" b="1" dirty="0" smtClean="0"/>
              <a:t>class=“story-heading”]/a/’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300" y="375386"/>
            <a:ext cx="10660444" cy="481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507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867617"/>
          </a:xfrm>
        </p:spPr>
        <p:txBody>
          <a:bodyPr anchor="t"/>
          <a:lstStyle/>
          <a:p>
            <a:r>
              <a:rPr lang="en-US" dirty="0" err="1" smtClean="0"/>
              <a:t>Scrapy</a:t>
            </a:r>
            <a:r>
              <a:rPr lang="en-US" dirty="0" smtClean="0"/>
              <a:t> Features &amp; Benefits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233377"/>
            <a:ext cx="8595360" cy="5328788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Shell</a:t>
            </a:r>
          </a:p>
          <a:p>
            <a:pPr lvl="1"/>
            <a:r>
              <a:rPr lang="en-US" sz="2600" dirty="0" smtClean="0"/>
              <a:t>Kind of like </a:t>
            </a:r>
            <a:r>
              <a:rPr lang="en-US" sz="2600" dirty="0" err="1" smtClean="0"/>
              <a:t>iPython</a:t>
            </a:r>
            <a:endParaRPr lang="en-US" sz="2600" dirty="0" smtClean="0"/>
          </a:p>
          <a:p>
            <a:r>
              <a:rPr lang="en-US" sz="2800" dirty="0" smtClean="0"/>
              <a:t>Speed (concurrency, generators)</a:t>
            </a:r>
          </a:p>
          <a:p>
            <a:r>
              <a:rPr lang="en-US" sz="2800" dirty="0" smtClean="0"/>
              <a:t>Can adjust all features manually</a:t>
            </a:r>
          </a:p>
          <a:p>
            <a:pPr lvl="1"/>
            <a:r>
              <a:rPr lang="en-US" sz="2400" dirty="0" smtClean="0"/>
              <a:t>Rate limit (per domain)</a:t>
            </a:r>
          </a:p>
          <a:p>
            <a:pPr lvl="1"/>
            <a:r>
              <a:rPr lang="en-US" sz="2400" dirty="0" smtClean="0"/>
              <a:t>Concurrent requests</a:t>
            </a:r>
          </a:p>
          <a:p>
            <a:pPr lvl="1"/>
            <a:r>
              <a:rPr lang="en-US" sz="2400" dirty="0" smtClean="0"/>
              <a:t>Headers</a:t>
            </a:r>
            <a:endParaRPr lang="en-US" sz="2400" dirty="0"/>
          </a:p>
          <a:p>
            <a:r>
              <a:rPr lang="en-US" sz="2800" dirty="0" smtClean="0"/>
              <a:t>Can stand alone but also compatible with BS4 &amp; Selenium</a:t>
            </a:r>
          </a:p>
          <a:p>
            <a:r>
              <a:rPr lang="en-US" sz="2800" dirty="0" smtClean="0"/>
              <a:t>Clean code</a:t>
            </a:r>
          </a:p>
        </p:txBody>
      </p:sp>
    </p:spTree>
    <p:extLst>
      <p:ext uri="{BB962C8B-B14F-4D97-AF65-F5344CB8AC3E}">
        <p14:creationId xmlns:p14="http://schemas.microsoft.com/office/powerpoint/2010/main" val="1498617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6691" y="247217"/>
            <a:ext cx="9692640" cy="825087"/>
          </a:xfrm>
        </p:spPr>
        <p:txBody>
          <a:bodyPr anchor="t"/>
          <a:lstStyle/>
          <a:p>
            <a:r>
              <a:rPr lang="en-US" dirty="0" err="1" smtClean="0"/>
              <a:t>Scrapy</a:t>
            </a:r>
            <a:r>
              <a:rPr lang="en-US" dirty="0" smtClean="0"/>
              <a:t> Structure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2331" y="1007258"/>
            <a:ext cx="6379535" cy="563737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423597" y="1444778"/>
            <a:ext cx="6337004" cy="297711"/>
          </a:xfrm>
          <a:prstGeom prst="rect">
            <a:avLst/>
          </a:prstGeom>
          <a:solidFill>
            <a:schemeClr val="bg1">
              <a:alpha val="36078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427142" y="2001213"/>
            <a:ext cx="6337004" cy="297711"/>
          </a:xfrm>
          <a:prstGeom prst="rect">
            <a:avLst/>
          </a:prstGeom>
          <a:solidFill>
            <a:schemeClr val="bg1">
              <a:alpha val="36078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427142" y="2320189"/>
            <a:ext cx="6337004" cy="297711"/>
          </a:xfrm>
          <a:prstGeom prst="rect">
            <a:avLst/>
          </a:prstGeom>
          <a:solidFill>
            <a:schemeClr val="bg1">
              <a:alpha val="36078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427142" y="2639168"/>
            <a:ext cx="6337004" cy="297711"/>
          </a:xfrm>
          <a:prstGeom prst="rect">
            <a:avLst/>
          </a:prstGeom>
          <a:solidFill>
            <a:schemeClr val="bg1">
              <a:alpha val="36078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405877" y="3808750"/>
            <a:ext cx="6337004" cy="297711"/>
          </a:xfrm>
          <a:prstGeom prst="rect">
            <a:avLst/>
          </a:prstGeom>
          <a:solidFill>
            <a:schemeClr val="bg1">
              <a:alpha val="36078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405877" y="4382907"/>
            <a:ext cx="6337004" cy="297711"/>
          </a:xfrm>
          <a:prstGeom prst="rect">
            <a:avLst/>
          </a:prstGeom>
          <a:solidFill>
            <a:schemeClr val="bg1">
              <a:alpha val="36078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405877" y="4701886"/>
            <a:ext cx="6337004" cy="297711"/>
          </a:xfrm>
          <a:prstGeom prst="rect">
            <a:avLst/>
          </a:prstGeom>
          <a:solidFill>
            <a:schemeClr val="bg1">
              <a:alpha val="36078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405877" y="4999598"/>
            <a:ext cx="6337004" cy="297711"/>
          </a:xfrm>
          <a:prstGeom prst="rect">
            <a:avLst/>
          </a:prstGeom>
          <a:solidFill>
            <a:schemeClr val="bg1">
              <a:alpha val="36078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405877" y="6169175"/>
            <a:ext cx="6337004" cy="297711"/>
          </a:xfrm>
          <a:prstGeom prst="rect">
            <a:avLst/>
          </a:prstGeom>
          <a:solidFill>
            <a:schemeClr val="bg1">
              <a:alpha val="36078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036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6691" y="247217"/>
            <a:ext cx="9692640" cy="825087"/>
          </a:xfrm>
        </p:spPr>
        <p:txBody>
          <a:bodyPr anchor="t"/>
          <a:lstStyle/>
          <a:p>
            <a:r>
              <a:rPr lang="en-US" dirty="0" err="1" smtClean="0"/>
              <a:t>Scrapy</a:t>
            </a:r>
            <a:r>
              <a:rPr lang="en-US" dirty="0" smtClean="0"/>
              <a:t> Structure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284" y="1034152"/>
            <a:ext cx="6379535" cy="5637378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185095" y="2347083"/>
            <a:ext cx="6337004" cy="297711"/>
          </a:xfrm>
          <a:prstGeom prst="rect">
            <a:avLst/>
          </a:prstGeom>
          <a:solidFill>
            <a:srgbClr val="FFC000">
              <a:alpha val="3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160283" y="1402707"/>
            <a:ext cx="6361815" cy="345411"/>
          </a:xfrm>
          <a:prstGeom prst="rect">
            <a:avLst/>
          </a:prstGeom>
          <a:solidFill>
            <a:srgbClr val="FF0000">
              <a:alpha val="3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163830" y="5026492"/>
            <a:ext cx="6337004" cy="297711"/>
          </a:xfrm>
          <a:prstGeom prst="rect">
            <a:avLst/>
          </a:prstGeom>
          <a:solidFill>
            <a:srgbClr val="FFC000">
              <a:alpha val="3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333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a Spider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Start URLs</a:t>
            </a:r>
          </a:p>
          <a:p>
            <a:pPr lvl="1"/>
            <a:r>
              <a:rPr lang="en-US" sz="2800" dirty="0" smtClean="0"/>
              <a:t>Yield a request object for each, define a callback function</a:t>
            </a:r>
          </a:p>
          <a:p>
            <a:r>
              <a:rPr lang="en-US" sz="2800" dirty="0" smtClean="0"/>
              <a:t>Callback function</a:t>
            </a:r>
          </a:p>
          <a:p>
            <a:pPr lvl="1"/>
            <a:r>
              <a:rPr lang="en-US" sz="2800" dirty="0" smtClean="0"/>
              <a:t>Extracts information from response</a:t>
            </a:r>
          </a:p>
          <a:p>
            <a:pPr lvl="1"/>
            <a:r>
              <a:rPr lang="en-US" sz="2800" dirty="0" smtClean="0"/>
              <a:t>Can yield additional urls</a:t>
            </a:r>
          </a:p>
          <a:p>
            <a:pPr lvl="1"/>
            <a:r>
              <a:rPr lang="en-US" sz="2800" dirty="0" smtClean="0"/>
              <a:t>Can have multiple callbacks within one script</a:t>
            </a:r>
          </a:p>
          <a:p>
            <a:pPr lvl="1"/>
            <a:r>
              <a:rPr lang="en-US" sz="2800" dirty="0" smtClean="0"/>
              <a:t>Can yield an item object to another callback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2009778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70" y="672350"/>
            <a:ext cx="12105030" cy="540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215546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1300</TotalTime>
  <Words>282</Words>
  <Application>Microsoft Macintosh PowerPoint</Application>
  <PresentationFormat>Widescreen</PresentationFormat>
  <Paragraphs>59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Archer Medium</vt:lpstr>
      <vt:lpstr>Calibri</vt:lpstr>
      <vt:lpstr>Century Schoolbook</vt:lpstr>
      <vt:lpstr>Wingdings 2</vt:lpstr>
      <vt:lpstr>Arial</vt:lpstr>
      <vt:lpstr>View</vt:lpstr>
      <vt:lpstr>Webscraping with XPATH, Scrapy and Selenium</vt:lpstr>
      <vt:lpstr>Why not just BS4?</vt:lpstr>
      <vt:lpstr>XPATH</vt:lpstr>
      <vt:lpstr>PowerPoint Presentation</vt:lpstr>
      <vt:lpstr>Scrapy Features &amp; Benefits</vt:lpstr>
      <vt:lpstr>Scrapy Structure</vt:lpstr>
      <vt:lpstr>Scrapy Structure</vt:lpstr>
      <vt:lpstr>Writing a Spider</vt:lpstr>
      <vt:lpstr>PowerPoint Presentation</vt:lpstr>
      <vt:lpstr>Other (probably) useful features</vt:lpstr>
      <vt:lpstr>Selenium</vt:lpstr>
      <vt:lpstr>Tutorials &amp; Resources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Webscraping with XPATH, Scrapy and Selenium</dc:title>
  <dc:creator>Microsoft Office User</dc:creator>
  <cp:lastModifiedBy>Microsoft Office User</cp:lastModifiedBy>
  <cp:revision>28</cp:revision>
  <dcterms:created xsi:type="dcterms:W3CDTF">2016-10-23T19:51:37Z</dcterms:created>
  <dcterms:modified xsi:type="dcterms:W3CDTF">2016-10-24T17:32:28Z</dcterms:modified>
</cp:coreProperties>
</file>