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DEAC39-E8E5-4876-956F-124599A080D1}">
  <a:tblStyle styleId="{8BDEAC39-E8E5-4876-956F-124599A080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a6ddeecf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a6ddeecf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a6ddeecf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a6ddeecf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aed3b2b2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aed3b2b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a6ddeecf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a6ddeecf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a6ddeecf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a6ddeecf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a6ddeecf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a6ddeecf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a6ddeecf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a6ddeecf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aed3b2b2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aed3b2b2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a6ddeecf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a6ddeecf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aed3b2b2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aed3b2b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0a6ddeecf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0a6ddeecf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a6ddeecf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0a6ddeecf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0a6ddeecf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0a6ddeecf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0a6ddeecf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0a6ddeecf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a6ddeecf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0a6ddeecf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0a6ddeecf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0a6ddeecf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aed3b2b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aed3b2b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d45922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d45922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e838a79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e838a79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a6ddeecf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a6ddeecf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6ddeecf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a6ddeecf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a6ddeecf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a6ddeecf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a6ddeecf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a6ddeecf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a6ddeecf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a6ddeecf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ahian.salsabil@bracu.ac.b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hyperlink" Target="http://www.asciitabl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.cc/cse110_resources_NNS" TargetMode="External"/><Relationship Id="rId4" Type="http://schemas.openxmlformats.org/officeDocument/2006/relationships/hyperlink" Target="http://tiny.cc/cse110_slac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CSE110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I</a:t>
            </a:r>
            <a:endParaRPr sz="2400"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Membership</a:t>
            </a:r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1394375" y="1412300"/>
            <a:ext cx="25653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“elephant”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“ph”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“ant”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748200" y="1412300"/>
            <a:ext cx="25653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Immutability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11700" y="1266325"/>
            <a:ext cx="8520600" cy="3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Strings are immutable, meaning they cannot be changed after they are created.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763425" y="2087600"/>
            <a:ext cx="189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text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“Python”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text[0]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“C”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425" y="2859000"/>
            <a:ext cx="6103951" cy="20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1700" y="1266325"/>
            <a:ext cx="85206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a copy of the string because string is immutable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len()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lower()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upper()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strip()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lstrip()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rstrip()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c</a:t>
            </a:r>
            <a:r>
              <a:rPr lang="en">
                <a:solidFill>
                  <a:srgbClr val="6AA84F"/>
                </a:solidFill>
              </a:rPr>
              <a:t>ount()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startswith()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endswith()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find()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replace()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the length of the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1536475" y="2294800"/>
            <a:ext cx="21102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“abcdef”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(x))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5816125" y="2294800"/>
            <a:ext cx="1892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a copy of the string with all upper case letters converted to lower 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 </a:t>
            </a:r>
            <a:r>
              <a:rPr lang="en"/>
              <a:t>remains unchanged afterwards.</a:t>
            </a:r>
            <a:endParaRPr/>
          </a:p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1424350" y="2881675"/>
            <a:ext cx="27762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text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“Hello, World!”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small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text.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(text)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(small)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5545750" y="2881675"/>
            <a:ext cx="20640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a copy of the string with all lower case letters converted to upper 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 </a:t>
            </a:r>
            <a:r>
              <a:rPr lang="en"/>
              <a:t>remains unchanged afterwards.</a:t>
            </a:r>
            <a:endParaRPr/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1391375" y="2881675"/>
            <a:ext cx="27762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text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“Hello, World!”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big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text.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(text)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(big)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5545750" y="2881675"/>
            <a:ext cx="20640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311700" y="1266325"/>
            <a:ext cx="8520600" cy="3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another_string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Returns True if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 </a:t>
            </a:r>
            <a:r>
              <a:rPr lang="en"/>
              <a:t>starts with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another_string </a:t>
            </a:r>
            <a:r>
              <a:rPr lang="en"/>
              <a:t>(or if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another_string </a:t>
            </a:r>
            <a:r>
              <a:rPr lang="en"/>
              <a:t>is a prefix of 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745175" y="2571750"/>
            <a:ext cx="39828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“Hello World!”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prefix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“hello”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(prefix)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(“Prefix matched!”)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(“Prefix did not match!”)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6014375" y="2631875"/>
            <a:ext cx="30069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Prefix did not match!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311700" y="1266325"/>
            <a:ext cx="8520600" cy="3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another_string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Returns True if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 </a:t>
            </a:r>
            <a:r>
              <a:rPr lang="en"/>
              <a:t>starts with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another_string </a:t>
            </a:r>
            <a:r>
              <a:rPr lang="en"/>
              <a:t>(or if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another_string </a:t>
            </a:r>
            <a:r>
              <a:rPr lang="en"/>
              <a:t>is a prefix of 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29"/>
          <p:cNvSpPr txBox="1"/>
          <p:nvPr/>
        </p:nvSpPr>
        <p:spPr>
          <a:xfrm>
            <a:off x="745175" y="2571750"/>
            <a:ext cx="39828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“Hello World!”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prefix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“Hel”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(prefix)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(“Prefix matched!”)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(“Prefix did not match!”)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6014375" y="2631875"/>
            <a:ext cx="30069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Prefix matched!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311700" y="1266325"/>
            <a:ext cx="8520600" cy="3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another_string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Returns True if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 </a:t>
            </a:r>
            <a:r>
              <a:rPr lang="en"/>
              <a:t>ends with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another_string </a:t>
            </a:r>
            <a:r>
              <a:rPr lang="en"/>
              <a:t>(or if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another_string </a:t>
            </a:r>
            <a:r>
              <a:rPr lang="en"/>
              <a:t>is a suffix of 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0"/>
          <p:cNvSpPr txBox="1"/>
          <p:nvPr/>
        </p:nvSpPr>
        <p:spPr>
          <a:xfrm>
            <a:off x="745175" y="2571750"/>
            <a:ext cx="39828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“Hello World!”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suffix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“Hello World!”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(suffix)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(“Suffix  matched!”)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(“Suffix did not match!”)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6018650" y="2571750"/>
            <a:ext cx="22815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Suffix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matched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311700" y="1266325"/>
            <a:ext cx="8520600" cy="3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another_string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Returns True if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 </a:t>
            </a:r>
            <a:r>
              <a:rPr lang="en"/>
              <a:t>ends with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another_string </a:t>
            </a:r>
            <a:r>
              <a:rPr lang="en"/>
              <a:t>(or if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another_string </a:t>
            </a:r>
            <a:r>
              <a:rPr lang="en"/>
              <a:t>is a suffix of 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1"/>
          <p:cNvSpPr txBox="1"/>
          <p:nvPr/>
        </p:nvSpPr>
        <p:spPr>
          <a:xfrm>
            <a:off x="745175" y="2571750"/>
            <a:ext cx="39828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“Hello World!”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suffix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“world!”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(suffix)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(“Suffix  matched!”)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(“Suffix did not match!”)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6018650" y="2571750"/>
            <a:ext cx="3002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Suffix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did not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match!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Brief Profile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Nahian Salsabil (NNS)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Lecturer, CSE, BRACU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BSc: CSE, BUET, 2023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Email:</a:t>
            </a:r>
            <a:r>
              <a:rPr lang="en"/>
              <a:t> </a:t>
            </a:r>
            <a:r>
              <a:rPr b="1" lang="en"/>
              <a:t>Email: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nahian.salsabil@bracu.ac.bd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Room No</a:t>
            </a:r>
            <a:r>
              <a:rPr lang="en"/>
              <a:t>.</a:t>
            </a:r>
            <a:r>
              <a:rPr lang="en"/>
              <a:t> UB80601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Consultation Hour</a:t>
            </a:r>
            <a:r>
              <a:rPr lang="en"/>
              <a:t>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Sunday: 11:00am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Monday: 9:30am - 10:50am, 12:30pm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Wednesday: 9:30am - 10:50am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sub_str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Returns total occurrences of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sub_str </a:t>
            </a:r>
            <a:r>
              <a:rPr lang="en"/>
              <a:t>in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2"/>
          <p:cNvSpPr txBox="1"/>
          <p:nvPr/>
        </p:nvSpPr>
        <p:spPr>
          <a:xfrm>
            <a:off x="877025" y="2495425"/>
            <a:ext cx="3442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“abcabcab”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substr_count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x.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(“abc”)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(substr_count)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5704025" y="2495425"/>
            <a:ext cx="19056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strip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Removes all whitespaces (</a:t>
            </a:r>
            <a:r>
              <a:rPr i="1" lang="en"/>
              <a:t>spaces</a:t>
            </a:r>
            <a:r>
              <a:rPr lang="en"/>
              <a:t>, </a:t>
            </a:r>
            <a:r>
              <a:rPr i="1" lang="en"/>
              <a:t>tabs</a:t>
            </a:r>
            <a:r>
              <a:rPr lang="en"/>
              <a:t>, </a:t>
            </a:r>
            <a:r>
              <a:rPr i="1" lang="en"/>
              <a:t>newlines </a:t>
            </a:r>
            <a:r>
              <a:rPr lang="en"/>
              <a:t>etc.) from </a:t>
            </a:r>
            <a:r>
              <a:rPr b="1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lang="en"/>
              <a:t> </a:t>
            </a:r>
            <a:r>
              <a:rPr b="1" lang="en" u="sng">
                <a:solidFill>
                  <a:srgbClr val="93C47D"/>
                </a:solidFill>
              </a:rPr>
              <a:t>at the beginning</a:t>
            </a:r>
            <a:r>
              <a:rPr lang="en"/>
              <a:t> and </a:t>
            </a:r>
            <a:r>
              <a:rPr b="1" lang="en" u="sng">
                <a:solidFill>
                  <a:srgbClr val="93C47D"/>
                </a:solidFill>
              </a:rPr>
              <a:t>in the end</a:t>
            </a:r>
            <a:r>
              <a:rPr lang="en"/>
              <a:t> and returns the 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 </a:t>
            </a:r>
            <a:r>
              <a:rPr lang="en"/>
              <a:t>remains unchanged afterwards.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3"/>
          <p:cNvSpPr txBox="1"/>
          <p:nvPr/>
        </p:nvSpPr>
        <p:spPr>
          <a:xfrm>
            <a:off x="975950" y="2901450"/>
            <a:ext cx="3495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‘	 I love Python	    ’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x.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strip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5347700" y="2901450"/>
            <a:ext cx="32670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‘	 I love Python	    ’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‘I love Python’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9" name="Google Shape;259;p33"/>
          <p:cNvCxnSpPr/>
          <p:nvPr/>
        </p:nvCxnSpPr>
        <p:spPr>
          <a:xfrm flipH="1">
            <a:off x="5446925" y="3620225"/>
            <a:ext cx="2373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3"/>
          <p:cNvCxnSpPr/>
          <p:nvPr/>
        </p:nvCxnSpPr>
        <p:spPr>
          <a:xfrm flipH="1">
            <a:off x="5809425" y="3587250"/>
            <a:ext cx="4353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33"/>
          <p:cNvSpPr txBox="1"/>
          <p:nvPr/>
        </p:nvSpPr>
        <p:spPr>
          <a:xfrm>
            <a:off x="4842950" y="4042350"/>
            <a:ext cx="303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 at the beginning or in the end, so not removed.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Removes all whitespaces (</a:t>
            </a:r>
            <a:r>
              <a:rPr i="1" lang="en"/>
              <a:t>spaces</a:t>
            </a:r>
            <a:r>
              <a:rPr lang="en"/>
              <a:t>, </a:t>
            </a:r>
            <a:r>
              <a:rPr i="1" lang="en"/>
              <a:t>tabs</a:t>
            </a:r>
            <a:r>
              <a:rPr lang="en"/>
              <a:t>, </a:t>
            </a:r>
            <a:r>
              <a:rPr i="1" lang="en"/>
              <a:t>newlines </a:t>
            </a:r>
            <a:r>
              <a:rPr lang="en"/>
              <a:t>etc.) from </a:t>
            </a:r>
            <a:r>
              <a:rPr b="1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lang="en"/>
              <a:t> </a:t>
            </a:r>
            <a:r>
              <a:rPr b="1" lang="en">
                <a:solidFill>
                  <a:srgbClr val="93C47D"/>
                </a:solidFill>
              </a:rPr>
              <a:t>at the beginning</a:t>
            </a:r>
            <a:r>
              <a:rPr lang="en"/>
              <a:t> </a:t>
            </a:r>
            <a:r>
              <a:rPr lang="en" strike="sngStrike"/>
              <a:t>and </a:t>
            </a:r>
            <a:r>
              <a:rPr i="1" lang="en" strike="sngStrike"/>
              <a:t>in the end</a:t>
            </a:r>
            <a:r>
              <a:rPr lang="en"/>
              <a:t> and returns the 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 </a:t>
            </a:r>
            <a:r>
              <a:rPr lang="en"/>
              <a:t>remains unchanged afterwards.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975950" y="2901450"/>
            <a:ext cx="3495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‘	 I love Python	    ’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x.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5347700" y="2901450"/>
            <a:ext cx="32670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‘I love Python	    ’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‘I love Python’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Removes all whitespaces (</a:t>
            </a:r>
            <a:r>
              <a:rPr i="1" lang="en"/>
              <a:t>spaces</a:t>
            </a:r>
            <a:r>
              <a:rPr lang="en"/>
              <a:t>, </a:t>
            </a:r>
            <a:r>
              <a:rPr i="1" lang="en"/>
              <a:t>tabs</a:t>
            </a:r>
            <a:r>
              <a:rPr lang="en"/>
              <a:t>, </a:t>
            </a:r>
            <a:r>
              <a:rPr i="1" lang="en"/>
              <a:t>newlines </a:t>
            </a:r>
            <a:r>
              <a:rPr lang="en"/>
              <a:t>etc.) from </a:t>
            </a:r>
            <a:r>
              <a:rPr b="1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lang="en"/>
              <a:t> </a:t>
            </a:r>
            <a:r>
              <a:rPr i="1" lang="en" strike="sngStrike"/>
              <a:t>at the beginning</a:t>
            </a:r>
            <a:r>
              <a:rPr lang="en" strike="sngStrike"/>
              <a:t> and</a:t>
            </a:r>
            <a:r>
              <a:rPr lang="en"/>
              <a:t> </a:t>
            </a:r>
            <a:r>
              <a:rPr b="1" lang="en">
                <a:solidFill>
                  <a:srgbClr val="93C47D"/>
                </a:solidFill>
              </a:rPr>
              <a:t>in the end</a:t>
            </a:r>
            <a:r>
              <a:rPr lang="en"/>
              <a:t> and returns the 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 </a:t>
            </a:r>
            <a:r>
              <a:rPr lang="en"/>
              <a:t>remains unchanged afterwards.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5"/>
          <p:cNvSpPr txBox="1"/>
          <p:nvPr/>
        </p:nvSpPr>
        <p:spPr>
          <a:xfrm>
            <a:off x="975950" y="2901450"/>
            <a:ext cx="3495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‘	 I love Python	    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x.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5347700" y="2901450"/>
            <a:ext cx="32670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‘	 I love Python’	  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‘I love Python’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old_str,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new_str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Replace every instance of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old_str </a:t>
            </a:r>
            <a:r>
              <a:rPr lang="en"/>
              <a:t>with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new_str </a:t>
            </a:r>
            <a:r>
              <a:rPr lang="en"/>
              <a:t>in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lang="en"/>
              <a:t> and returns the new 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 </a:t>
            </a:r>
            <a:r>
              <a:rPr lang="en"/>
              <a:t>remains unchanged afterwards.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36"/>
          <p:cNvSpPr txBox="1"/>
          <p:nvPr/>
        </p:nvSpPr>
        <p:spPr>
          <a:xfrm>
            <a:off x="863825" y="2844925"/>
            <a:ext cx="36072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“Hello World!”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x.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(“World”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“Python”)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5710625" y="2844925"/>
            <a:ext cx="19056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Hello Python!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sub_str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Returns the index of the first occurrence of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sub_str </a:t>
            </a:r>
            <a:r>
              <a:rPr lang="en"/>
              <a:t>in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7"/>
          <p:cNvSpPr txBox="1"/>
          <p:nvPr/>
        </p:nvSpPr>
        <p:spPr>
          <a:xfrm>
            <a:off x="877025" y="2495425"/>
            <a:ext cx="3442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“abcabcab”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substr_index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x.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(“bca”)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(substr_index)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5704025" y="2495425"/>
            <a:ext cx="19056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</a:t>
            </a:r>
            <a:endParaRPr/>
          </a:p>
        </p:txBody>
      </p:sp>
      <p:sp>
        <p:nvSpPr>
          <p:cNvPr id="303" name="Google Shape;30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50" y="1593175"/>
            <a:ext cx="8006701" cy="24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8"/>
          <p:cNvSpPr txBox="1"/>
          <p:nvPr/>
        </p:nvSpPr>
        <p:spPr>
          <a:xfrm>
            <a:off x="857600" y="4606400"/>
            <a:ext cx="29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http://www.asciitable.com/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http://tiny.cc/cse110_resources_NNS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Slack: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http://tiny.cc/cse110_slack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Slicing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Slicing is used for getting a substring of a particular 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more general terms, it is used for accessing a particular range of characters.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(:)</a:t>
            </a:r>
            <a:r>
              <a:rPr lang="en"/>
              <a:t> is used as a slicing operator.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/>
              <a:t> the index where slicing starts (inclusive). Default value is 0.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end:</a:t>
            </a:r>
            <a:r>
              <a:rPr b="1" lang="en" sz="1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the index where slicing stops (Not inclusive). By default includes the rest of the string from the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step_size:</a:t>
            </a:r>
            <a:r>
              <a:rPr b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Increment of the index value. Default value is 1.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1517700" y="2658200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string_name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beginning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end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step_size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Slicing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2426675" y="1266325"/>
            <a:ext cx="36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text = “I love Python!”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 rot="10800000">
            <a:off x="3435600" y="1187075"/>
            <a:ext cx="0" cy="2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 txBox="1"/>
          <p:nvPr/>
        </p:nvSpPr>
        <p:spPr>
          <a:xfrm>
            <a:off x="3296100" y="866125"/>
            <a:ext cx="1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3547700" y="1353850"/>
            <a:ext cx="509100" cy="3936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8"/>
          <p:cNvCxnSpPr/>
          <p:nvPr/>
        </p:nvCxnSpPr>
        <p:spPr>
          <a:xfrm flipH="1" rot="10800000">
            <a:off x="4813800" y="1167300"/>
            <a:ext cx="594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/>
        </p:nvSpPr>
        <p:spPr>
          <a:xfrm>
            <a:off x="4668700" y="8661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547700" y="1666525"/>
            <a:ext cx="6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[2:6]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104000" y="866125"/>
            <a:ext cx="16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Positive Indexing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4101600" y="1350550"/>
            <a:ext cx="771600" cy="4002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4219200" y="1666513"/>
            <a:ext cx="7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[7:13]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867900" y="209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{8BDEAC39-E8E5-4876-956F-124599A080D1}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Code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text[2:6]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love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text[0:6]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 love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text[:6]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 love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text[7:13]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Python!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text[7:]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Python!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text[2:10:2]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lv y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p18"/>
          <p:cNvSpPr/>
          <p:nvPr/>
        </p:nvSpPr>
        <p:spPr>
          <a:xfrm>
            <a:off x="3683825" y="996925"/>
            <a:ext cx="932100" cy="13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Slicing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2426675" y="1266325"/>
            <a:ext cx="36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text = “I love Python!”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5" name="Google Shape;125;p19"/>
          <p:cNvCxnSpPr/>
          <p:nvPr/>
        </p:nvCxnSpPr>
        <p:spPr>
          <a:xfrm rot="10800000">
            <a:off x="3435600" y="1187075"/>
            <a:ext cx="0" cy="2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9"/>
          <p:cNvSpPr txBox="1"/>
          <p:nvPr/>
        </p:nvSpPr>
        <p:spPr>
          <a:xfrm>
            <a:off x="3181050" y="866125"/>
            <a:ext cx="5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-14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3547700" y="1353850"/>
            <a:ext cx="509100" cy="3936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9"/>
          <p:cNvCxnSpPr/>
          <p:nvPr/>
        </p:nvCxnSpPr>
        <p:spPr>
          <a:xfrm flipH="1" rot="10800000">
            <a:off x="4813800" y="1167300"/>
            <a:ext cx="594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9"/>
          <p:cNvSpPr txBox="1"/>
          <p:nvPr/>
        </p:nvSpPr>
        <p:spPr>
          <a:xfrm>
            <a:off x="4701650" y="8661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369650" y="1666525"/>
            <a:ext cx="8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[-12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-8]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5104000" y="866125"/>
            <a:ext cx="16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Negative Indexing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4101600" y="1350550"/>
            <a:ext cx="771600" cy="4002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4252200" y="1666525"/>
            <a:ext cx="7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[-7:]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4" name="Google Shape;134;p19"/>
          <p:cNvGraphicFramePr/>
          <p:nvPr/>
        </p:nvGraphicFramePr>
        <p:xfrm>
          <a:off x="867900" y="209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{8BDEAC39-E8E5-4876-956F-124599A080D1}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Code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text[-12:-8]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love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text[:-8]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 love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text[-12:6]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love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text[-7:-1]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Python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text[-7:]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Python!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text[-12:-4:2]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lv y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19"/>
          <p:cNvSpPr/>
          <p:nvPr/>
        </p:nvSpPr>
        <p:spPr>
          <a:xfrm>
            <a:off x="3734400" y="993625"/>
            <a:ext cx="837600" cy="1452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Operators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Concatenation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1312250" y="1813400"/>
            <a:ext cx="2479500" cy="255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“abc”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“def”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(z)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 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 = “ghi”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y + a + 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(z)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229225" y="1813400"/>
            <a:ext cx="22947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abcdef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abc def ghi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Repetition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Repetition: Creates a new string with the specified number of copies of the input string.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1398000" y="2215700"/>
            <a:ext cx="18333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“abc”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499600" y="2215700"/>
            <a:ext cx="15366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abcabcabc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