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78" r:id="rId2"/>
    <p:sldId id="277" r:id="rId3"/>
    <p:sldId id="279" r:id="rId4"/>
    <p:sldId id="258" r:id="rId5"/>
    <p:sldId id="262" r:id="rId6"/>
    <p:sldId id="266" r:id="rId7"/>
    <p:sldId id="280" r:id="rId8"/>
    <p:sldId id="281" r:id="rId9"/>
    <p:sldId id="282" r:id="rId10"/>
    <p:sldId id="28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Light" panose="020B0604020202020204" charset="0"/>
      <p:regular r:id="rId17"/>
      <p:bold r:id="rId18"/>
      <p:italic r:id="rId19"/>
      <p:boldItalic r:id="rId20"/>
    </p:embeddedFont>
    <p:embeddedFont>
      <p:font typeface="Poppi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A9033-C938-4EA8-882E-2483101C0CFD}">
  <a:tblStyle styleId="{873A9033-C938-4EA8-882E-2483101C0C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62234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3598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3AFDDE-5BA3-477A-8C58-DE45800798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18112" r="21293"/>
          <a:stretch/>
        </p:blipFill>
        <p:spPr>
          <a:xfrm>
            <a:off x="0" y="0"/>
            <a:ext cx="9144000" cy="51397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C15C37-9B31-4288-A61A-AB1B753326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1</a:t>
            </a:fld>
            <a:endParaRPr lang="es-EC" dirty="0"/>
          </a:p>
        </p:txBody>
      </p:sp>
      <p:sp>
        <p:nvSpPr>
          <p:cNvPr id="15" name="Google Shape;311;p12">
            <a:extLst>
              <a:ext uri="{FF2B5EF4-FFF2-40B4-BE49-F238E27FC236}">
                <a16:creationId xmlns:a16="http://schemas.microsoft.com/office/drawing/2014/main" id="{48400628-DE37-49A1-9712-A672297393D1}"/>
              </a:ext>
            </a:extLst>
          </p:cNvPr>
          <p:cNvSpPr txBox="1">
            <a:spLocks/>
          </p:cNvSpPr>
          <p:nvPr/>
        </p:nvSpPr>
        <p:spPr>
          <a:xfrm>
            <a:off x="1823775" y="989325"/>
            <a:ext cx="7112925" cy="33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C" sz="3600" dirty="0">
                <a:solidFill>
                  <a:srgbClr val="FFFF00"/>
                </a:solidFill>
              </a:rPr>
              <a:t>Aplicación web de la medición de consumo eléctrico.</a:t>
            </a:r>
          </a:p>
          <a:p>
            <a:pPr algn="r"/>
            <a:r>
              <a:rPr lang="es-ES" b="0" dirty="0">
                <a:solidFill>
                  <a:schemeClr val="bg1"/>
                </a:solidFill>
              </a:rPr>
              <a:t>LUIS BALDOMERO ANTE COROZO</a:t>
            </a:r>
          </a:p>
          <a:p>
            <a:pPr algn="r"/>
            <a:r>
              <a:rPr lang="es-ES" b="0" dirty="0">
                <a:solidFill>
                  <a:schemeClr val="bg1"/>
                </a:solidFill>
              </a:rPr>
              <a:t>CHRISTIAN ANDRES RAMOS MESIAS</a:t>
            </a:r>
          </a:p>
          <a:p>
            <a:pPr algn="r"/>
            <a:r>
              <a:rPr lang="es-ES" b="0" dirty="0">
                <a:solidFill>
                  <a:schemeClr val="bg1"/>
                </a:solidFill>
              </a:rPr>
              <a:t>RONNIE LEONEL REA CAÑARTE</a:t>
            </a:r>
          </a:p>
          <a:p>
            <a:pPr algn="r"/>
            <a:r>
              <a:rPr lang="es-ES" b="0" dirty="0">
                <a:solidFill>
                  <a:schemeClr val="bg1"/>
                </a:solidFill>
              </a:rPr>
              <a:t>ARIEL ALEXANDER VELEZ AGUILERA</a:t>
            </a:r>
          </a:p>
        </p:txBody>
      </p:sp>
    </p:spTree>
    <p:extLst>
      <p:ext uri="{BB962C8B-B14F-4D97-AF65-F5344CB8AC3E}">
        <p14:creationId xmlns:p14="http://schemas.microsoft.com/office/powerpoint/2010/main" val="120543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02BA071-23B9-4B14-8C00-F55250951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10</a:t>
            </a:fld>
            <a:endParaRPr lang="es-EC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685A1D-948A-4D9C-946A-172D53239E94}"/>
              </a:ext>
            </a:extLst>
          </p:cNvPr>
          <p:cNvSpPr txBox="1"/>
          <p:nvPr/>
        </p:nvSpPr>
        <p:spPr>
          <a:xfrm>
            <a:off x="1775222" y="224136"/>
            <a:ext cx="559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b="1" dirty="0"/>
              <a:t>SCRIPTS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64CBCE-30A2-4F55-8F28-53CD3C27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015"/>
            <a:ext cx="9144000" cy="32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6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201208" y="1104606"/>
            <a:ext cx="4371857" cy="332766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672250" y="4643724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6" name="Google Shape;325;p14">
            <a:extLst>
              <a:ext uri="{FF2B5EF4-FFF2-40B4-BE49-F238E27FC236}">
                <a16:creationId xmlns:a16="http://schemas.microsoft.com/office/drawing/2014/main" id="{AD7E90B6-94B2-44B5-A3A0-2F35DD1F017B}"/>
              </a:ext>
            </a:extLst>
          </p:cNvPr>
          <p:cNvSpPr txBox="1">
            <a:spLocks/>
          </p:cNvSpPr>
          <p:nvPr/>
        </p:nvSpPr>
        <p:spPr>
          <a:xfrm>
            <a:off x="183874" y="-36887"/>
            <a:ext cx="5924031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C" sz="5400" dirty="0">
                <a:solidFill>
                  <a:schemeClr val="accent2"/>
                </a:solidFill>
              </a:rPr>
              <a:t>DESCRIPCION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12AE942-63F0-44EF-AB48-0AE43A2C6A96}"/>
              </a:ext>
            </a:extLst>
          </p:cNvPr>
          <p:cNvSpPr txBox="1"/>
          <p:nvPr/>
        </p:nvSpPr>
        <p:spPr>
          <a:xfrm>
            <a:off x="2382898" y="1580247"/>
            <a:ext cx="400847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C" sz="1600" dirty="0"/>
              <a:t>Las ciudades inteligentes utilizan infraestructuras con tecnologías LORA o</a:t>
            </a:r>
          </a:p>
          <a:p>
            <a:pPr algn="just"/>
            <a:r>
              <a:rPr lang="es-EC" sz="1600" dirty="0"/>
              <a:t>AMI para conectar artefactos electrónicos con el fin de obtener datos, la medición de</a:t>
            </a:r>
          </a:p>
          <a:p>
            <a:pPr algn="just"/>
            <a:r>
              <a:rPr lang="es-EC" sz="1600" dirty="0"/>
              <a:t>consumo eléctrico es uno de ellos, ya se han que se utilicen medidores analógicos o digitales.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457EC35-DA69-41B7-B666-A1E037F563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3</a:t>
            </a:fld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31E7C5-398E-46C6-89B0-481CAB24CD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5" y="885180"/>
            <a:ext cx="8215789" cy="3848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81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750094" y="675023"/>
            <a:ext cx="8112178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2"/>
                </a:solidFill>
              </a:rPr>
              <a:t>MODELO ENTIDAD-RELACION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E57D74-F3F9-4103-B175-0D3B5D66285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5"/>
          <a:stretch/>
        </p:blipFill>
        <p:spPr bwMode="auto">
          <a:xfrm>
            <a:off x="728107" y="1285874"/>
            <a:ext cx="7687786" cy="297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410325" y="846159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6000" dirty="0"/>
              <a:t>Proceso</a:t>
            </a:r>
            <a:endParaRPr sz="6000" dirty="0"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14" name="Google Shape;537;p32">
            <a:extLst>
              <a:ext uri="{FF2B5EF4-FFF2-40B4-BE49-F238E27FC236}">
                <a16:creationId xmlns:a16="http://schemas.microsoft.com/office/drawing/2014/main" id="{7E01DDED-49C8-454C-AE42-7C2579993A1F}"/>
              </a:ext>
            </a:extLst>
          </p:cNvPr>
          <p:cNvGrpSpPr/>
          <p:nvPr/>
        </p:nvGrpSpPr>
        <p:grpSpPr>
          <a:xfrm>
            <a:off x="5496888" y="546402"/>
            <a:ext cx="2740586" cy="4097322"/>
            <a:chOff x="1123157" y="423600"/>
            <a:chExt cx="3395050" cy="5338074"/>
          </a:xfrm>
        </p:grpSpPr>
        <p:sp>
          <p:nvSpPr>
            <p:cNvPr id="15" name="Google Shape;538;p32">
              <a:extLst>
                <a:ext uri="{FF2B5EF4-FFF2-40B4-BE49-F238E27FC236}">
                  <a16:creationId xmlns:a16="http://schemas.microsoft.com/office/drawing/2014/main" id="{F48EBEC5-2147-4FBD-AD71-E463F7D666EF}"/>
                </a:ext>
              </a:extLst>
            </p:cNvPr>
            <p:cNvSpPr/>
            <p:nvPr/>
          </p:nvSpPr>
          <p:spPr>
            <a:xfrm>
              <a:off x="1123157" y="522924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39;p32">
              <a:extLst>
                <a:ext uri="{FF2B5EF4-FFF2-40B4-BE49-F238E27FC236}">
                  <a16:creationId xmlns:a16="http://schemas.microsoft.com/office/drawing/2014/main" id="{FBF1B15A-5274-4078-8714-D97BEBC6AC75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2">
              <a:extLst>
                <a:ext uri="{FF2B5EF4-FFF2-40B4-BE49-F238E27FC236}">
                  <a16:creationId xmlns:a16="http://schemas.microsoft.com/office/drawing/2014/main" id="{1A9B4915-A7AD-4C75-B414-35F9EDE87F16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2">
              <a:extLst>
                <a:ext uri="{FF2B5EF4-FFF2-40B4-BE49-F238E27FC236}">
                  <a16:creationId xmlns:a16="http://schemas.microsoft.com/office/drawing/2014/main" id="{FA7F29A4-FC45-49C8-A874-5AE0B8037C46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B79C275-F821-4354-BC3B-73BBA7045640}"/>
              </a:ext>
            </a:extLst>
          </p:cNvPr>
          <p:cNvSpPr txBox="1"/>
          <p:nvPr/>
        </p:nvSpPr>
        <p:spPr>
          <a:xfrm>
            <a:off x="5574940" y="1264916"/>
            <a:ext cx="2584482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USOS:</a:t>
            </a:r>
          </a:p>
          <a:p>
            <a:r>
              <a:rPr lang="es-ES" dirty="0"/>
              <a:t>1. Acceso a la información del cliente.</a:t>
            </a:r>
          </a:p>
          <a:p>
            <a:r>
              <a:rPr lang="es-ES" dirty="0"/>
              <a:t>2. Fácil acceso a administrar los dispositivos.</a:t>
            </a:r>
          </a:p>
          <a:p>
            <a:r>
              <a:rPr lang="es-ES" dirty="0"/>
              <a:t>3. Presentación de los Medidores que posee cada usuario</a:t>
            </a:r>
          </a:p>
          <a:p>
            <a:r>
              <a:rPr lang="es-ES" dirty="0"/>
              <a:t>4. Visualización del consumo de cada medidor.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1646530" y="818015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4800" b="0" dirty="0">
                <a:solidFill>
                  <a:schemeClr val="lt1"/>
                </a:solidFill>
              </a:rPr>
              <a:t>DEMOSTRACION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" name="Google Shape;1250;p38">
            <a:extLst>
              <a:ext uri="{FF2B5EF4-FFF2-40B4-BE49-F238E27FC236}">
                <a16:creationId xmlns:a16="http://schemas.microsoft.com/office/drawing/2014/main" id="{8CD65BF3-8C29-41E6-8AE8-1638994881A4}"/>
              </a:ext>
            </a:extLst>
          </p:cNvPr>
          <p:cNvGrpSpPr/>
          <p:nvPr/>
        </p:nvGrpSpPr>
        <p:grpSpPr>
          <a:xfrm>
            <a:off x="5899384" y="1568834"/>
            <a:ext cx="373053" cy="445791"/>
            <a:chOff x="8095060" y="5664590"/>
            <a:chExt cx="497404" cy="594389"/>
          </a:xfrm>
        </p:grpSpPr>
        <p:grpSp>
          <p:nvGrpSpPr>
            <p:cNvPr id="5" name="Google Shape;1251;p38">
              <a:extLst>
                <a:ext uri="{FF2B5EF4-FFF2-40B4-BE49-F238E27FC236}">
                  <a16:creationId xmlns:a16="http://schemas.microsoft.com/office/drawing/2014/main" id="{313B36D7-6E3A-4150-B3AB-FCB854804AEF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8" name="Google Shape;1252;p38">
                <a:extLst>
                  <a:ext uri="{FF2B5EF4-FFF2-40B4-BE49-F238E27FC236}">
                    <a16:creationId xmlns:a16="http://schemas.microsoft.com/office/drawing/2014/main" id="{C2F775AA-0494-4FE0-8B11-A2DDC90AC89D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253;p38">
                <a:extLst>
                  <a:ext uri="{FF2B5EF4-FFF2-40B4-BE49-F238E27FC236}">
                    <a16:creationId xmlns:a16="http://schemas.microsoft.com/office/drawing/2014/main" id="{E1A16FB0-4027-4FC8-846C-B49AF6771A40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254;p38">
                <a:extLst>
                  <a:ext uri="{FF2B5EF4-FFF2-40B4-BE49-F238E27FC236}">
                    <a16:creationId xmlns:a16="http://schemas.microsoft.com/office/drawing/2014/main" id="{A2C19F9C-FDAF-4480-9291-860CA71F415B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1255;p38">
              <a:extLst>
                <a:ext uri="{FF2B5EF4-FFF2-40B4-BE49-F238E27FC236}">
                  <a16:creationId xmlns:a16="http://schemas.microsoft.com/office/drawing/2014/main" id="{7EC31DB3-0ED2-4704-9583-E36F7A13D79E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" name="Google Shape;1256;p38">
                <a:extLst>
                  <a:ext uri="{FF2B5EF4-FFF2-40B4-BE49-F238E27FC236}">
                    <a16:creationId xmlns:a16="http://schemas.microsoft.com/office/drawing/2014/main" id="{5F7FAD8B-E390-4E65-827A-C9507613E593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257;p38">
                <a:extLst>
                  <a:ext uri="{FF2B5EF4-FFF2-40B4-BE49-F238E27FC236}">
                    <a16:creationId xmlns:a16="http://schemas.microsoft.com/office/drawing/2014/main" id="{FBECB021-40CC-45CF-AC2B-1C3A6A85A963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258;p38">
                <a:extLst>
                  <a:ext uri="{FF2B5EF4-FFF2-40B4-BE49-F238E27FC236}">
                    <a16:creationId xmlns:a16="http://schemas.microsoft.com/office/drawing/2014/main" id="{C3A1BF12-8D37-4CAA-B2C3-579706BDDA0E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1259;p38">
              <a:extLst>
                <a:ext uri="{FF2B5EF4-FFF2-40B4-BE49-F238E27FC236}">
                  <a16:creationId xmlns:a16="http://schemas.microsoft.com/office/drawing/2014/main" id="{693D2F98-B331-4B9A-A436-000B6D9D6F1E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" name="Google Shape;1260;p38">
                <a:extLst>
                  <a:ext uri="{FF2B5EF4-FFF2-40B4-BE49-F238E27FC236}">
                    <a16:creationId xmlns:a16="http://schemas.microsoft.com/office/drawing/2014/main" id="{24D5D80F-8F4C-4660-89F9-7B79224B00D8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261;p38">
                <a:extLst>
                  <a:ext uri="{FF2B5EF4-FFF2-40B4-BE49-F238E27FC236}">
                    <a16:creationId xmlns:a16="http://schemas.microsoft.com/office/drawing/2014/main" id="{065699FE-9E52-43CE-881A-DDADC274275C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262;p38">
                <a:extLst>
                  <a:ext uri="{FF2B5EF4-FFF2-40B4-BE49-F238E27FC236}">
                    <a16:creationId xmlns:a16="http://schemas.microsoft.com/office/drawing/2014/main" id="{D091724C-5ECE-48A4-96DE-707647069C4D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1263;p38">
              <a:extLst>
                <a:ext uri="{FF2B5EF4-FFF2-40B4-BE49-F238E27FC236}">
                  <a16:creationId xmlns:a16="http://schemas.microsoft.com/office/drawing/2014/main" id="{6A12FB4F-5CEB-488F-BD0C-E745C6926F65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9" name="Google Shape;1264;p38">
                <a:extLst>
                  <a:ext uri="{FF2B5EF4-FFF2-40B4-BE49-F238E27FC236}">
                    <a16:creationId xmlns:a16="http://schemas.microsoft.com/office/drawing/2014/main" id="{4564D612-30B1-4716-B5C1-3EB491297E59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265;p38">
                <a:extLst>
                  <a:ext uri="{FF2B5EF4-FFF2-40B4-BE49-F238E27FC236}">
                    <a16:creationId xmlns:a16="http://schemas.microsoft.com/office/drawing/2014/main" id="{839A7766-8CF7-43BD-BA1A-C3AED46BDD60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266;p38">
                <a:extLst>
                  <a:ext uri="{FF2B5EF4-FFF2-40B4-BE49-F238E27FC236}">
                    <a16:creationId xmlns:a16="http://schemas.microsoft.com/office/drawing/2014/main" id="{892E61C2-5F3B-410F-8FE4-D96CE8DF1348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8F5F5C3-109D-411C-9B93-93FB2EB4C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7</a:t>
            </a:fld>
            <a:endParaRPr lang="es-EC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A2D35F-F405-4CEC-9100-39C062FB0AA5}"/>
              </a:ext>
            </a:extLst>
          </p:cNvPr>
          <p:cNvSpPr txBox="1"/>
          <p:nvPr/>
        </p:nvSpPr>
        <p:spPr>
          <a:xfrm>
            <a:off x="1775222" y="274142"/>
            <a:ext cx="559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b="1" dirty="0"/>
              <a:t>SCRIPTS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1A5F1B-E600-4023-BA7D-FB9005BF4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95" y="852612"/>
            <a:ext cx="7786409" cy="40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1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BC90CA8-4897-4DE3-BAA2-B1E45FEBF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8</a:t>
            </a:fld>
            <a:endParaRPr lang="es-EC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6BC5A6-4D06-4CAD-AED4-99E5F3D0EA79}"/>
              </a:ext>
            </a:extLst>
          </p:cNvPr>
          <p:cNvSpPr txBox="1"/>
          <p:nvPr/>
        </p:nvSpPr>
        <p:spPr>
          <a:xfrm>
            <a:off x="1775222" y="224136"/>
            <a:ext cx="559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b="1" dirty="0"/>
              <a:t>SCRIPTS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67D95D-737E-4EA1-846D-24730CC6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790574"/>
            <a:ext cx="8058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4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D632DFD-36CA-4A79-A231-E38A362AFB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9</a:t>
            </a:fld>
            <a:endParaRPr lang="es-EC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811503-E92D-4D80-8335-31147F3B239B}"/>
              </a:ext>
            </a:extLst>
          </p:cNvPr>
          <p:cNvSpPr txBox="1"/>
          <p:nvPr/>
        </p:nvSpPr>
        <p:spPr>
          <a:xfrm>
            <a:off x="1775222" y="224136"/>
            <a:ext cx="559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b="1" dirty="0"/>
              <a:t>SCRIPTS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1A4F64-338A-4E7F-BBBC-2EE00757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937"/>
            <a:ext cx="9144000" cy="32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73545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219</TotalTime>
  <Words>125</Words>
  <Application>Microsoft Office PowerPoint</Application>
  <PresentationFormat>Presentación en pantalla (16:9)</PresentationFormat>
  <Paragraphs>31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</vt:lpstr>
      <vt:lpstr>Arial</vt:lpstr>
      <vt:lpstr>Montserrat Light</vt:lpstr>
      <vt:lpstr>Poppins</vt:lpstr>
      <vt:lpstr>Volsce template</vt:lpstr>
      <vt:lpstr>Presentación de PowerPoint</vt:lpstr>
      <vt:lpstr>Presentación de PowerPoint</vt:lpstr>
      <vt:lpstr>Presentación de PowerPoint</vt:lpstr>
      <vt:lpstr>MODELO ENTIDAD-RELACION</vt:lpstr>
      <vt:lpstr>Proceso</vt:lpstr>
      <vt:lpstr>DEMOSTRACION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Y CASOS DE ESTUDIO DE LAS WSN.</dc:title>
  <dc:creator>Pedro Conforme</dc:creator>
  <cp:lastModifiedBy>Christian Andres Ramos Mesias</cp:lastModifiedBy>
  <cp:revision>13</cp:revision>
  <dcterms:modified xsi:type="dcterms:W3CDTF">2020-09-12T14:52:21Z</dcterms:modified>
</cp:coreProperties>
</file>