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3"/>
  </p:notesMasterIdLst>
  <p:handoutMasterIdLst>
    <p:handoutMasterId r:id="rId14"/>
  </p:handoutMasterIdLst>
  <p:sldIdLst>
    <p:sldId id="447" r:id="rId6"/>
    <p:sldId id="364" r:id="rId7"/>
    <p:sldId id="439" r:id="rId8"/>
    <p:sldId id="450" r:id="rId9"/>
    <p:sldId id="443" r:id="rId10"/>
    <p:sldId id="445" r:id="rId11"/>
    <p:sldId id="265" r:id="rId12"/>
  </p:sldIdLst>
  <p:sldSz cx="12195175" cy="6858000"/>
  <p:notesSz cx="7102475" cy="10234613"/>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amish, Yehudit" initials="HY" lastIdx="2" clrIdx="0">
    <p:extLst>
      <p:ext uri="{19B8F6BF-5375-455C-9EA6-DF929625EA0E}">
        <p15:presenceInfo xmlns:p15="http://schemas.microsoft.com/office/powerpoint/2012/main" userId="S-1-5-21-74642-3284969411-2123768488-3392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4FD133-C9AF-401B-A6A6-5EE42A152224}" v="17" dt="2019-07-09T13:01:21.28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252" autoAdjust="0"/>
  </p:normalViewPr>
  <p:slideViewPr>
    <p:cSldViewPr snapToGrid="0">
      <p:cViewPr varScale="1">
        <p:scale>
          <a:sx n="57" d="100"/>
          <a:sy n="57" d="100"/>
        </p:scale>
        <p:origin x="1651" y="53"/>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mish, Yehudit" userId="S::yehudit.halamish@sap.com::7f1bfdd8-ea5e-490e-92a8-5ef1675a5bc8" providerId="AD" clId="Web-{DFD72FFD-B0FD-48B3-AD62-1360EF6846C8}"/>
  </pc:docChgLst>
  <pc:docChgLst>
    <pc:chgData name="Halamish, Yehudit" userId="S::yehudit.halamish@sap.com::7f1bfdd8-ea5e-490e-92a8-5ef1675a5bc8" providerId="AD" clId="Web-{32F99764-7953-470C-9FFE-9394A97AF9D4}"/>
  </pc:docChgLst>
  <pc:docChgLst>
    <pc:chgData name="Papai, Krisztian" userId="45ce17a5-7050-4b06-9306-4e3e15f2359a" providerId="ADAL" clId="{FDBCF222-53E3-4AFF-8BB4-07C4258E39A7}"/>
  </pc:docChgLst>
  <pc:docChgLst>
    <pc:chgData name="Halamish, Yehudit" userId="7f1bfdd8-ea5e-490e-92a8-5ef1675a5bc8" providerId="ADAL" clId="{ECDB5026-6FCD-449B-8366-BB2CD23EBDBD}"/>
  </pc:docChgLst>
  <pc:docChgLst>
    <pc:chgData name="Papai, Krisztian" userId="45ce17a5-7050-4b06-9306-4e3e15f2359a" providerId="ADAL" clId="{4DF51952-74D2-4918-B0CF-4265BDFA88F2}"/>
  </pc:docChgLst>
  <pc:docChgLst>
    <pc:chgData name="Papai, Krisztian" userId="45ce17a5-7050-4b06-9306-4e3e15f2359a" providerId="ADAL" clId="{EA4FD133-C9AF-401B-A6A6-5EE42A152224}"/>
    <pc:docChg chg="custSel modSld modNotesMaster modHandout">
      <pc:chgData name="Papai, Krisztian" userId="45ce17a5-7050-4b06-9306-4e3e15f2359a" providerId="ADAL" clId="{EA4FD133-C9AF-401B-A6A6-5EE42A152224}" dt="2019-07-09T13:01:21.280" v="16" actId="20577"/>
      <pc:docMkLst>
        <pc:docMk/>
      </pc:docMkLst>
      <pc:sldChg chg="modNotes">
        <pc:chgData name="Papai, Krisztian" userId="45ce17a5-7050-4b06-9306-4e3e15f2359a" providerId="ADAL" clId="{EA4FD133-C9AF-401B-A6A6-5EE42A152224}" dt="2019-07-08T10:07:48.080" v="5"/>
        <pc:sldMkLst>
          <pc:docMk/>
          <pc:sldMk cId="0" sldId="265"/>
        </pc:sldMkLst>
      </pc:sldChg>
      <pc:sldChg chg="modNotesTx">
        <pc:chgData name="Papai, Krisztian" userId="45ce17a5-7050-4b06-9306-4e3e15f2359a" providerId="ADAL" clId="{EA4FD133-C9AF-401B-A6A6-5EE42A152224}" dt="2019-07-09T13:01:05.717" v="11" actId="255"/>
        <pc:sldMkLst>
          <pc:docMk/>
          <pc:sldMk cId="3602749482" sldId="364"/>
        </pc:sldMkLst>
      </pc:sldChg>
      <pc:sldChg chg="modNotesTx">
        <pc:chgData name="Papai, Krisztian" userId="45ce17a5-7050-4b06-9306-4e3e15f2359a" providerId="ADAL" clId="{EA4FD133-C9AF-401B-A6A6-5EE42A152224}" dt="2019-07-09T13:01:00.927" v="10" actId="255"/>
        <pc:sldMkLst>
          <pc:docMk/>
          <pc:sldMk cId="2283606582" sldId="439"/>
        </pc:sldMkLst>
      </pc:sldChg>
      <pc:sldChg chg="modNotes modNotesTx">
        <pc:chgData name="Papai, Krisztian" userId="45ce17a5-7050-4b06-9306-4e3e15f2359a" providerId="ADAL" clId="{EA4FD133-C9AF-401B-A6A6-5EE42A152224}" dt="2019-07-09T13:01:21.280" v="16" actId="20577"/>
        <pc:sldMkLst>
          <pc:docMk/>
          <pc:sldMk cId="780549292" sldId="443"/>
        </pc:sldMkLst>
      </pc:sldChg>
      <pc:sldChg chg="modNotesTx">
        <pc:chgData name="Papai, Krisztian" userId="45ce17a5-7050-4b06-9306-4e3e15f2359a" providerId="ADAL" clId="{EA4FD133-C9AF-401B-A6A6-5EE42A152224}" dt="2019-07-08T10:41:20.724" v="8" actId="255"/>
        <pc:sldMkLst>
          <pc:docMk/>
          <pc:sldMk cId="353910614" sldId="445"/>
        </pc:sldMkLst>
      </pc:sldChg>
      <pc:sldChg chg="modSp">
        <pc:chgData name="Papai, Krisztian" userId="45ce17a5-7050-4b06-9306-4e3e15f2359a" providerId="ADAL" clId="{EA4FD133-C9AF-401B-A6A6-5EE42A152224}" dt="2019-07-08T07:40:41.751" v="3" actId="20577"/>
        <pc:sldMkLst>
          <pc:docMk/>
          <pc:sldMk cId="3262179408" sldId="447"/>
        </pc:sldMkLst>
        <pc:spChg chg="mod">
          <ac:chgData name="Papai, Krisztian" userId="45ce17a5-7050-4b06-9306-4e3e15f2359a" providerId="ADAL" clId="{EA4FD133-C9AF-401B-A6A6-5EE42A152224}" dt="2019-07-08T07:40:41.751" v="3" actId="20577"/>
          <ac:spMkLst>
            <pc:docMk/>
            <pc:sldMk cId="3262179408" sldId="447"/>
            <ac:spMk id="35" creationId="{00000000-0000-0000-0000-000000000000}"/>
          </ac:spMkLst>
        </pc:spChg>
      </pc:sldChg>
      <pc:sldChg chg="modNotesTx">
        <pc:chgData name="Papai, Krisztian" userId="45ce17a5-7050-4b06-9306-4e3e15f2359a" providerId="ADAL" clId="{EA4FD133-C9AF-401B-A6A6-5EE42A152224}" dt="2019-07-09T13:00:51.120" v="9" actId="255"/>
        <pc:sldMkLst>
          <pc:docMk/>
          <pc:sldMk cId="3846252665" sldId="450"/>
        </pc:sldMkLst>
      </pc:sldChg>
    </pc:docChg>
  </pc:docChgLst>
  <pc:docChgLst>
    <pc:chgData name="Papai, Krisztian" userId="45ce17a5-7050-4b06-9306-4e3e15f2359a" providerId="ADAL" clId="{D5AC565A-C4C7-4D91-BFE1-E415F8ABCB14}"/>
  </pc:docChgLst>
  <pc:docChgLst>
    <pc:chgData name="Papai, Krisztian" userId="45ce17a5-7050-4b06-9306-4e3e15f2359a" providerId="ADAL" clId="{BE87961B-8278-46C8-969E-191E03836A94}"/>
  </pc:docChgLst>
  <pc:docChgLst>
    <pc:chgData name="Halamish, Yehudit" userId="S::yehudit.halamish@sap.com::7f1bfdd8-ea5e-490e-92a8-5ef1675a5bc8" providerId="AD" clId="Web-{E610E2B4-5943-4B32-BB98-77327A378E9C}"/>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012368" y="9721106"/>
            <a:ext cx="3077739" cy="511731"/>
          </a:xfrm>
          <a:prstGeom prst="rect">
            <a:avLst/>
          </a:prstGeom>
        </p:spPr>
        <p:txBody>
          <a:bodyPr vert="horz" lIns="96661" tIns="48331" rIns="96661" bIns="48331" rtlCol="0" anchor="b"/>
          <a:lstStyle>
            <a:lvl1pPr algn="r">
              <a:defRPr sz="1300"/>
            </a:lvl1pPr>
          </a:lstStyle>
          <a:p>
            <a:pPr algn="ctr"/>
            <a:fld id="{47855BD9-AF71-426C-9B9B-B0E52B88852E}" type="slidenum">
              <a:rPr lang="de-DE" sz="1100"/>
              <a:pPr algn="ctr"/>
              <a:t>‹#›</a:t>
            </a:fld>
            <a:endParaRPr lang="de-DE" sz="11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7025" y="685800"/>
            <a:ext cx="6448425" cy="3627438"/>
          </a:xfrm>
          <a:prstGeom prst="rect">
            <a:avLst/>
          </a:prstGeom>
          <a:noFill/>
          <a:ln w="12700">
            <a:solidFill>
              <a:prstClr val="black"/>
            </a:solidFill>
          </a:ln>
        </p:spPr>
        <p:txBody>
          <a:bodyPr vert="horz" lIns="96661" tIns="48331" rIns="96661" bIns="48331" rtlCol="0" anchor="ctr"/>
          <a:lstStyle/>
          <a:p>
            <a:endParaRPr lang="de-DE"/>
          </a:p>
        </p:txBody>
      </p:sp>
      <p:sp>
        <p:nvSpPr>
          <p:cNvPr id="5" name="Notes Placeholder 4"/>
          <p:cNvSpPr>
            <a:spLocks noGrp="1"/>
          </p:cNvSpPr>
          <p:nvPr>
            <p:ph type="body" sz="quarter" idx="3"/>
          </p:nvPr>
        </p:nvSpPr>
        <p:spPr>
          <a:xfrm>
            <a:off x="568571" y="4611577"/>
            <a:ext cx="5965333" cy="51078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3062943" y="10001494"/>
            <a:ext cx="976591" cy="229851"/>
          </a:xfrm>
          <a:prstGeom prst="rect">
            <a:avLst/>
          </a:prstGeom>
        </p:spPr>
        <p:txBody>
          <a:bodyPr vert="horz" lIns="96661" tIns="48331" rIns="96661" bIns="48331"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Arial"/>
              </a:rPr>
              <a:t>Welcome to the </a:t>
            </a:r>
            <a:r>
              <a:rPr lang="en-US" b="1" i="1" dirty="0">
                <a:cs typeface="Arial"/>
              </a:rPr>
              <a:t>SAP Business One SDK Overview </a:t>
            </a:r>
            <a:r>
              <a:rPr lang="en-US" dirty="0">
                <a:cs typeface="Arial"/>
              </a:rPr>
              <a:t>course topic.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following are the prerequisites for taking this course:</a:t>
            </a:r>
          </a:p>
          <a:p>
            <a:pPr marL="302066" indent="-302066" defTabSz="1150945">
              <a:buFont typeface="Arial" panose="020B0604020202020204" pitchFamily="34" charset="0"/>
              <a:buChar char="•"/>
              <a:defRPr/>
            </a:pPr>
            <a:r>
              <a:rPr lang="en-US" sz="1400" kern="0" dirty="0">
                <a:ea typeface="Arial Unicode MS" pitchFamily="34" charset="-128"/>
                <a:cs typeface="Arial Unicode MS" pitchFamily="34" charset="-128"/>
              </a:rPr>
              <a:t>SAP Business One standard business and IT processes. </a:t>
            </a:r>
            <a:r>
              <a:rPr lang="en-US" sz="1400" dirty="0"/>
              <a:t>This prerequisite can be met by completing the courses in the </a:t>
            </a:r>
            <a:r>
              <a:rPr lang="en-US" sz="1400" i="1" dirty="0"/>
              <a:t>Product essentials Learning Map</a:t>
            </a:r>
            <a:r>
              <a:rPr lang="en-US" sz="1400" dirty="0"/>
              <a:t>.</a:t>
            </a:r>
          </a:p>
          <a:p>
            <a:pPr marL="302066" indent="-302066">
              <a:buFont typeface="Arial" panose="020B0604020202020204" pitchFamily="34" charset="0"/>
              <a:buChar char="•"/>
            </a:pPr>
            <a:r>
              <a:rPr lang="en-US" sz="1400" dirty="0"/>
              <a:t>Basic knowledge and experience with Microsoft .NET technology. </a:t>
            </a:r>
          </a:p>
          <a:p>
            <a:pPr marL="302066" indent="-302066">
              <a:buFont typeface="Arial" panose="020B0604020202020204" pitchFamily="34" charset="0"/>
              <a:buChar char="•"/>
            </a:pPr>
            <a:r>
              <a:rPr lang="en-US" sz="1400" dirty="0"/>
              <a:t>Basic knowledge of and experience with software development processes.</a:t>
            </a:r>
          </a:p>
          <a:p>
            <a:endParaRPr lang="en-US" sz="1400" strike="sngStrike"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Tree>
    <p:extLst>
      <p:ext uri="{BB962C8B-B14F-4D97-AF65-F5344CB8AC3E}">
        <p14:creationId xmlns:p14="http://schemas.microsoft.com/office/powerpoint/2010/main" val="367935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9966" lvl="1" indent="-189966"/>
            <a:r>
              <a:rPr lang="en-US" sz="1400" strike="noStrike" dirty="0">
                <a:cs typeface="Arial"/>
              </a:rPr>
              <a:t>The target audience of this course are </a:t>
            </a:r>
            <a:r>
              <a:rPr lang="en-US" sz="1400" dirty="0"/>
              <a:t>SAP Business One development consultants who will be creating additional functionality for SAP Business One.</a:t>
            </a:r>
          </a:p>
          <a:p>
            <a:pPr marL="0" lvl="1" indent="0">
              <a:buNone/>
            </a:pPr>
            <a:endParaRPr lang="en-US" sz="1400" strike="noStrike" dirty="0">
              <a:cs typeface="Arial"/>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a:p>
        </p:txBody>
      </p:sp>
    </p:spTree>
    <p:extLst>
      <p:ext uri="{BB962C8B-B14F-4D97-AF65-F5344CB8AC3E}">
        <p14:creationId xmlns:p14="http://schemas.microsoft.com/office/powerpoint/2010/main" val="389236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You would need to use the SAP Business One SDK when:</a:t>
            </a:r>
          </a:p>
          <a:p>
            <a:pPr marL="302066" indent="-302066" fontAlgn="base">
              <a:spcBef>
                <a:spcPct val="50000"/>
              </a:spcBef>
              <a:spcAft>
                <a:spcPct val="0"/>
              </a:spcAft>
              <a:buClr>
                <a:srgbClr val="F0AB00"/>
              </a:buClr>
              <a:buSzPct val="80000"/>
              <a:buFont typeface="Wingdings" panose="05000000000000000000" pitchFamily="2" charset="2"/>
              <a:buChar char="§"/>
            </a:pPr>
            <a:r>
              <a:rPr lang="en-US" sz="1400" kern="0" dirty="0">
                <a:ea typeface="Arial Unicode MS"/>
                <a:cs typeface="Arial Unicode MS"/>
              </a:rPr>
              <a:t>Your customer requires additional features, which are not included in the SAP Business One package.</a:t>
            </a:r>
          </a:p>
          <a:p>
            <a:pPr marL="302066" indent="-302066" fontAlgn="base">
              <a:spcBef>
                <a:spcPct val="50000"/>
              </a:spcBef>
              <a:spcAft>
                <a:spcPct val="0"/>
              </a:spcAft>
              <a:buClr>
                <a:srgbClr val="F0AB00"/>
              </a:buClr>
              <a:buSzPct val="80000"/>
              <a:buFont typeface="Wingdings" panose="05000000000000000000" pitchFamily="2" charset="2"/>
              <a:buChar char="§"/>
            </a:pPr>
            <a:r>
              <a:rPr lang="en-US" sz="1400" kern="0" dirty="0">
                <a:ea typeface="Arial Unicode MS"/>
                <a:cs typeface="Arial Unicode MS"/>
              </a:rPr>
              <a:t>You would like to change the user interface to match other extensions or solutions you have.</a:t>
            </a:r>
          </a:p>
          <a:p>
            <a:pPr marL="302066" indent="-302066" fontAlgn="base">
              <a:spcBef>
                <a:spcPct val="50000"/>
              </a:spcBef>
              <a:spcAft>
                <a:spcPct val="0"/>
              </a:spcAft>
              <a:buClr>
                <a:srgbClr val="F0AB00"/>
              </a:buClr>
              <a:buSzPct val="80000"/>
              <a:buFont typeface="Wingdings" panose="05000000000000000000" pitchFamily="2" charset="2"/>
              <a:buChar char="§"/>
            </a:pPr>
            <a:r>
              <a:rPr lang="en-US" sz="1400" kern="0" dirty="0">
                <a:ea typeface="Arial Unicode MS"/>
                <a:cs typeface="Arial Unicode MS"/>
              </a:rPr>
              <a:t>Your customer need a data export or import interface to use regularly.</a:t>
            </a:r>
          </a:p>
          <a:p>
            <a:pPr marL="302066" indent="-302066" fontAlgn="base">
              <a:spcBef>
                <a:spcPct val="50000"/>
              </a:spcBef>
              <a:spcAft>
                <a:spcPct val="0"/>
              </a:spcAft>
              <a:buClr>
                <a:srgbClr val="F0AB00"/>
              </a:buClr>
              <a:buSzPct val="80000"/>
              <a:buFont typeface="Wingdings" panose="05000000000000000000" pitchFamily="2" charset="2"/>
              <a:buChar char="§"/>
            </a:pPr>
            <a:r>
              <a:rPr lang="en-US" sz="1400" kern="0" dirty="0">
                <a:ea typeface="Arial Unicode MS"/>
                <a:cs typeface="Arial Unicode MS"/>
              </a:rPr>
              <a:t>You want to sell a feature for a specific industry, build into the product.</a:t>
            </a:r>
          </a:p>
          <a:p>
            <a:pPr marL="302066" indent="-302066" fontAlgn="base">
              <a:spcBef>
                <a:spcPct val="50000"/>
              </a:spcBef>
              <a:spcAft>
                <a:spcPct val="0"/>
              </a:spcAft>
              <a:buClr>
                <a:srgbClr val="F0AB00"/>
              </a:buClr>
              <a:buSzPct val="80000"/>
              <a:buFont typeface="Wingdings" panose="05000000000000000000" pitchFamily="2" charset="2"/>
              <a:buChar char="§"/>
            </a:pPr>
            <a:r>
              <a:rPr lang="en-US" sz="1400" kern="0" dirty="0">
                <a:ea typeface="Arial Unicode MS"/>
                <a:cs typeface="Arial Unicode MS"/>
              </a:rPr>
              <a:t>You need to have a seamless look and design for your customization</a:t>
            </a:r>
          </a:p>
          <a:p>
            <a:pPr marL="302066" indent="-302066" fontAlgn="base">
              <a:spcBef>
                <a:spcPct val="50000"/>
              </a:spcBef>
              <a:spcAft>
                <a:spcPct val="0"/>
              </a:spcAft>
              <a:buClr>
                <a:srgbClr val="F0AB00"/>
              </a:buClr>
              <a:buSzPct val="80000"/>
              <a:buFont typeface="Wingdings" panose="05000000000000000000" pitchFamily="2" charset="2"/>
              <a:buChar char="§"/>
            </a:pPr>
            <a:r>
              <a:rPr lang="en-US" sz="1400" kern="0" dirty="0">
                <a:ea typeface="Arial Unicode MS"/>
                <a:cs typeface="Arial Unicode MS"/>
              </a:rPr>
              <a:t>You want to customize the current business logic or functionality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a:p>
        </p:txBody>
      </p:sp>
    </p:spTree>
    <p:extLst>
      <p:ext uri="{BB962C8B-B14F-4D97-AF65-F5344CB8AC3E}">
        <p14:creationId xmlns:p14="http://schemas.microsoft.com/office/powerpoint/2010/main" val="298296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1150945" fontAlgn="base">
              <a:spcBef>
                <a:spcPct val="50000"/>
              </a:spcBef>
              <a:spcAft>
                <a:spcPct val="0"/>
              </a:spcAft>
              <a:buClr>
                <a:srgbClr val="F0AB00"/>
              </a:buClr>
              <a:buSzPct val="80000"/>
              <a:defRPr/>
            </a:pPr>
            <a:r>
              <a:rPr lang="en-US" sz="1400" kern="0" dirty="0">
                <a:latin typeface="+mn-lt"/>
                <a:ea typeface="Arial Unicode MS" pitchFamily="34" charset="-128"/>
                <a:cs typeface="Arial Unicode MS" pitchFamily="34" charset="-128"/>
              </a:rPr>
              <a:t>After completing this course, you will be able to:</a:t>
            </a:r>
          </a:p>
          <a:p>
            <a:pPr fontAlgn="base">
              <a:spcBef>
                <a:spcPct val="50000"/>
              </a:spcBef>
              <a:spcAft>
                <a:spcPct val="0"/>
              </a:spcAft>
              <a:buClr>
                <a:srgbClr val="F0AB00"/>
              </a:buClr>
              <a:buSzPct val="80000"/>
            </a:pPr>
            <a:r>
              <a:rPr lang="en-US" sz="1400" kern="0" dirty="0">
                <a:latin typeface="+mn-lt"/>
                <a:ea typeface="Arial Unicode MS" pitchFamily="34" charset="-128"/>
                <a:cs typeface="Arial Unicode MS" pitchFamily="34" charset="-128"/>
              </a:rPr>
              <a:t>Develop simple additional functions (add-ons) using the </a:t>
            </a:r>
          </a:p>
          <a:p>
            <a:pPr marL="877539" lvl="1" indent="-302066" fontAlgn="base">
              <a:spcBef>
                <a:spcPct val="50000"/>
              </a:spcBef>
              <a:spcAft>
                <a:spcPct val="0"/>
              </a:spcAft>
              <a:buClr>
                <a:srgbClr val="F0AB00"/>
              </a:buClr>
              <a:buSzPct val="80000"/>
              <a:buFont typeface="Wingdings" panose="05000000000000000000" pitchFamily="2" charset="2"/>
              <a:buChar char="ü"/>
            </a:pPr>
            <a:r>
              <a:rPr lang="en-US" sz="1400" kern="0" dirty="0">
                <a:latin typeface="+mn-lt"/>
                <a:ea typeface="Arial Unicode MS" pitchFamily="34" charset="-128"/>
                <a:cs typeface="Arial Unicode MS" pitchFamily="34" charset="-128"/>
              </a:rPr>
              <a:t>Data Interface (DI) Application Programming Interface (API) </a:t>
            </a:r>
          </a:p>
          <a:p>
            <a:pPr marL="877539" lvl="1" indent="-302066" fontAlgn="base">
              <a:spcBef>
                <a:spcPct val="50000"/>
              </a:spcBef>
              <a:spcAft>
                <a:spcPct val="0"/>
              </a:spcAft>
              <a:buClr>
                <a:srgbClr val="F0AB00"/>
              </a:buClr>
              <a:buSzPct val="80000"/>
              <a:buFont typeface="Wingdings" panose="05000000000000000000" pitchFamily="2" charset="2"/>
              <a:buChar char="ü"/>
            </a:pPr>
            <a:r>
              <a:rPr lang="en-US" sz="1400" kern="0" dirty="0">
                <a:latin typeface="+mn-lt"/>
                <a:ea typeface="Arial Unicode MS" pitchFamily="34" charset="-128"/>
                <a:cs typeface="Arial Unicode MS" pitchFamily="34" charset="-128"/>
              </a:rPr>
              <a:t>User Interface and the API (UI API) </a:t>
            </a:r>
            <a:endParaRPr lang="he-IL" sz="1400" kern="0" dirty="0">
              <a:latin typeface="+mn-lt"/>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400" kern="0" dirty="0">
                <a:latin typeface="+mn-lt"/>
                <a:ea typeface="Arial Unicode MS" pitchFamily="34" charset="-128"/>
                <a:cs typeface="Arial Unicode MS" pitchFamily="34" charset="-128"/>
              </a:rPr>
              <a:t>Use the User-Defined Objects (UDO) feature</a:t>
            </a:r>
          </a:p>
          <a:p>
            <a:pPr fontAlgn="base">
              <a:spcBef>
                <a:spcPct val="50000"/>
              </a:spcBef>
              <a:spcAft>
                <a:spcPct val="0"/>
              </a:spcAft>
              <a:buClr>
                <a:srgbClr val="F0AB00"/>
              </a:buClr>
              <a:buSzPct val="80000"/>
            </a:pPr>
            <a:r>
              <a:rPr lang="en-US" sz="1400" kern="0" dirty="0">
                <a:latin typeface="+mn-lt"/>
                <a:ea typeface="Arial Unicode MS" pitchFamily="34" charset="-128"/>
                <a:cs typeface="Arial Unicode MS" pitchFamily="34" charset="-128"/>
              </a:rPr>
              <a:t>Use SDK components in (customer) projects</a:t>
            </a:r>
          </a:p>
          <a:p>
            <a:pPr fontAlgn="base">
              <a:spcBef>
                <a:spcPct val="50000"/>
              </a:spcBef>
              <a:spcAft>
                <a:spcPct val="0"/>
              </a:spcAft>
              <a:buClr>
                <a:srgbClr val="F0AB00"/>
              </a:buClr>
              <a:buSzPct val="80000"/>
            </a:pPr>
            <a:r>
              <a:rPr lang="en-US" sz="1400" kern="0" dirty="0">
                <a:latin typeface="+mn-lt"/>
                <a:ea typeface="Arial Unicode MS" pitchFamily="34" charset="-128"/>
                <a:cs typeface="Arial Unicode MS" pitchFamily="34" charset="-128"/>
              </a:rPr>
              <a:t>Modify business processes with the SDK</a:t>
            </a:r>
          </a:p>
          <a:p>
            <a:pPr fontAlgn="base">
              <a:spcBef>
                <a:spcPct val="50000"/>
              </a:spcBef>
              <a:spcAft>
                <a:spcPct val="0"/>
              </a:spcAft>
              <a:buClr>
                <a:srgbClr val="F0AB00"/>
              </a:buClr>
              <a:buSzPct val="80000"/>
            </a:pPr>
            <a:r>
              <a:rPr lang="en-US" sz="1400" kern="0" dirty="0">
                <a:latin typeface="+mn-lt"/>
                <a:ea typeface="Arial Unicode MS" pitchFamily="34" charset="-128"/>
                <a:cs typeface="Arial Unicode MS" pitchFamily="34" charset="-128"/>
              </a:rPr>
              <a:t>Create and deliver an add-on installation package, including using the </a:t>
            </a:r>
          </a:p>
          <a:p>
            <a:pPr lvl="1" fontAlgn="base">
              <a:spcBef>
                <a:spcPct val="50000"/>
              </a:spcBef>
              <a:spcAft>
                <a:spcPct val="0"/>
              </a:spcAft>
              <a:buClr>
                <a:srgbClr val="F0AB00"/>
              </a:buClr>
              <a:buSzPct val="80000"/>
              <a:buNone/>
            </a:pPr>
            <a:r>
              <a:rPr lang="en-US" sz="1400" kern="0" dirty="0">
                <a:latin typeface="+mn-lt"/>
                <a:ea typeface="Arial Unicode MS" pitchFamily="34" charset="-128"/>
                <a:cs typeface="Arial Unicode MS" pitchFamily="34" charset="-128"/>
              </a:rPr>
              <a:t>license mechanism</a:t>
            </a:r>
          </a:p>
          <a:p>
            <a:pPr fontAlgn="base">
              <a:spcBef>
                <a:spcPct val="50000"/>
              </a:spcBef>
              <a:spcAft>
                <a:spcPct val="0"/>
              </a:spcAft>
              <a:buClr>
                <a:srgbClr val="F0AB00"/>
              </a:buClr>
              <a:buSzPct val="80000"/>
            </a:pPr>
            <a:r>
              <a:rPr lang="en-US" sz="1400" kern="0" dirty="0">
                <a:latin typeface="+mn-lt"/>
                <a:ea typeface="Arial Unicode MS" pitchFamily="34" charset="-128"/>
                <a:cs typeface="Arial Unicode MS" pitchFamily="34" charset="-128"/>
              </a:rPr>
              <a:t>Use the SDK relevant information resources</a:t>
            </a:r>
          </a:p>
          <a:p>
            <a:pPr fontAlgn="base">
              <a:spcBef>
                <a:spcPct val="50000"/>
              </a:spcBef>
              <a:spcAft>
                <a:spcPct val="0"/>
              </a:spcAft>
              <a:buClr>
                <a:srgbClr val="F0AB00"/>
              </a:buClr>
              <a:buSzPct val="80000"/>
            </a:pPr>
            <a:r>
              <a:rPr lang="en-US" sz="1400" kern="0" dirty="0">
                <a:latin typeface="+mn-lt"/>
                <a:ea typeface="Arial Unicode MS" pitchFamily="34" charset="-128"/>
                <a:cs typeface="Arial Unicode MS" pitchFamily="34" charset="-128"/>
              </a:rPr>
              <a:t>Explain the SAP solution </a:t>
            </a:r>
            <a:r>
              <a:rPr lang="en-US" sz="1400" kern="0">
                <a:latin typeface="+mn-lt"/>
                <a:ea typeface="Arial Unicode MS" pitchFamily="34" charset="-128"/>
                <a:cs typeface="Arial Unicode MS" pitchFamily="34" charset="-128"/>
              </a:rPr>
              <a:t>certification requirements</a:t>
            </a:r>
            <a:endParaRPr lang="en-US" sz="1400" kern="0" dirty="0">
              <a:latin typeface="+mn-lt"/>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1698781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This course is designed to be used in a classroom or taken as a self study course.</a:t>
            </a:r>
          </a:p>
          <a:p>
            <a:endParaRPr lang="he-IL" sz="1400" dirty="0"/>
          </a:p>
          <a:p>
            <a:r>
              <a:rPr lang="en-GB" sz="1400" dirty="0"/>
              <a:t>The SDK course is divided into 9 units. Each unit is composed of several topics.</a:t>
            </a:r>
          </a:p>
          <a:p>
            <a:r>
              <a:rPr lang="en-GB" sz="1400" dirty="0"/>
              <a:t>This is the list of units in this course:</a:t>
            </a:r>
          </a:p>
          <a:p>
            <a:endParaRPr lang="en-GB" sz="1400" dirty="0"/>
          </a:p>
          <a:p>
            <a:r>
              <a:rPr lang="en-GB" sz="1400" dirty="0"/>
              <a:t>1. Course overview and introduction</a:t>
            </a:r>
          </a:p>
          <a:p>
            <a:r>
              <a:rPr lang="en-GB" sz="1400" dirty="0"/>
              <a:t>2. The Data Interface API (DI API)</a:t>
            </a:r>
          </a:p>
          <a:p>
            <a:r>
              <a:rPr lang="en-GB" sz="1400" dirty="0"/>
              <a:t>3. The User Interface (UI API)</a:t>
            </a:r>
          </a:p>
          <a:p>
            <a:r>
              <a:rPr lang="en-GB" sz="1400" dirty="0"/>
              <a:t>4. </a:t>
            </a:r>
            <a:r>
              <a:rPr lang="en-US" sz="1400" dirty="0"/>
              <a:t>SAP Business One development tools</a:t>
            </a:r>
            <a:endParaRPr lang="en-GB" sz="1400" dirty="0"/>
          </a:p>
          <a:p>
            <a:r>
              <a:rPr lang="it-IT" sz="1400" dirty="0"/>
              <a:t>5. Cross UI API/DI API topics</a:t>
            </a:r>
          </a:p>
          <a:p>
            <a:pPr defTabSz="1150945">
              <a:defRPr/>
            </a:pPr>
            <a:r>
              <a:rPr lang="en-GB" sz="1400" dirty="0">
                <a:solidFill>
                  <a:srgbClr val="000000"/>
                </a:solidFill>
                <a:ea typeface="ＭＳ Ｐゴシック" charset="0"/>
                <a:cs typeface="ＭＳ Ｐゴシック" charset="0"/>
              </a:rPr>
              <a:t>6. The Service Layer</a:t>
            </a:r>
          </a:p>
          <a:p>
            <a:r>
              <a:rPr lang="en-US" sz="1400" dirty="0"/>
              <a:t>7. Add-on packaging, add-on administration &amp; licensing</a:t>
            </a:r>
          </a:p>
          <a:p>
            <a:r>
              <a:rPr lang="en-GB" sz="1400" dirty="0"/>
              <a:t>8. </a:t>
            </a:r>
            <a:r>
              <a:rPr lang="en-GB" sz="1400" dirty="0">
                <a:solidFill>
                  <a:srgbClr val="000000"/>
                </a:solidFill>
              </a:rPr>
              <a:t>Lightweight Deployment</a:t>
            </a:r>
            <a:endParaRPr lang="en-GB" sz="1400" dirty="0"/>
          </a:p>
          <a:p>
            <a:r>
              <a:rPr lang="en-GB" sz="1400" dirty="0"/>
              <a:t>9. Additional topics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3304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a:p>
        </p:txBody>
      </p:sp>
      <p:sp>
        <p:nvSpPr>
          <p:cNvPr id="6" name="Slide Image Placeholder 5"/>
          <p:cNvSpPr>
            <a:spLocks noGrp="1" noRot="1" noChangeAspect="1"/>
          </p:cNvSpPr>
          <p:nvPr>
            <p:ph type="sldImg"/>
          </p:nvPr>
        </p:nvSpPr>
        <p:spPr>
          <a:xfrm>
            <a:off x="327025" y="685800"/>
            <a:ext cx="6448425" cy="36274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a:xfrm>
            <a:off x="288000" y="5130489"/>
            <a:ext cx="10899174" cy="430887"/>
          </a:xfrm>
        </p:spPr>
        <p:txBody>
          <a:bodyPr/>
          <a:lstStyle/>
          <a:p>
            <a:pPr lvl="0"/>
            <a:r>
              <a:rPr lang="en-US"/>
              <a:t>July, </a:t>
            </a:r>
            <a:r>
              <a:rPr lang="en-US" dirty="0"/>
              <a:t>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Course Overview</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a:ea typeface="ＭＳ Ｐゴシック" pitchFamily="34" charset="-128"/>
              </a:rPr>
              <a:t>Course Prerequisites</a:t>
            </a:r>
            <a:endParaRPr lang="en-US"/>
          </a:p>
        </p:txBody>
      </p:sp>
      <p:pic>
        <p:nvPicPr>
          <p:cNvPr id="7" name="Picture 6">
            <a:extLst>
              <a:ext uri="{FF2B5EF4-FFF2-40B4-BE49-F238E27FC236}">
                <a16:creationId xmlns:a16="http://schemas.microsoft.com/office/drawing/2014/main" id="{9254B438-DED4-4E15-9C6A-73F78D2DF5DE}"/>
              </a:ext>
            </a:extLst>
          </p:cNvPr>
          <p:cNvPicPr>
            <a:picLocks noChangeAspect="1"/>
          </p:cNvPicPr>
          <p:nvPr/>
        </p:nvPicPr>
        <p:blipFill>
          <a:blip r:embed="rId4"/>
          <a:stretch>
            <a:fillRect/>
          </a:stretch>
        </p:blipFill>
        <p:spPr>
          <a:xfrm>
            <a:off x="622755" y="1448367"/>
            <a:ext cx="932688" cy="932688"/>
          </a:xfrm>
          <a:prstGeom prst="rect">
            <a:avLst/>
          </a:prstGeom>
        </p:spPr>
      </p:pic>
      <p:sp>
        <p:nvSpPr>
          <p:cNvPr id="2" name="TextBox 1">
            <a:extLst>
              <a:ext uri="{FF2B5EF4-FFF2-40B4-BE49-F238E27FC236}">
                <a16:creationId xmlns:a16="http://schemas.microsoft.com/office/drawing/2014/main" id="{BB966D6B-CED5-4512-A047-363CD7187A53}"/>
              </a:ext>
            </a:extLst>
          </p:cNvPr>
          <p:cNvSpPr txBox="1"/>
          <p:nvPr/>
        </p:nvSpPr>
        <p:spPr>
          <a:xfrm>
            <a:off x="1777914" y="2583644"/>
            <a:ext cx="9457776"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SAP Business One standard business and IT processes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Microsoft .NET technology – ideally Visual Basic .NET or C#</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Software development processes</a:t>
            </a:r>
          </a:p>
        </p:txBody>
      </p:sp>
      <p:sp>
        <p:nvSpPr>
          <p:cNvPr id="6" name="TextBox 5">
            <a:extLst>
              <a:ext uri="{FF2B5EF4-FFF2-40B4-BE49-F238E27FC236}">
                <a16:creationId xmlns:a16="http://schemas.microsoft.com/office/drawing/2014/main" id="{933D5086-C679-4CA3-B1A2-5FEA43BF1388}"/>
              </a:ext>
            </a:extLst>
          </p:cNvPr>
          <p:cNvSpPr txBox="1"/>
          <p:nvPr/>
        </p:nvSpPr>
        <p:spPr>
          <a:xfrm>
            <a:off x="1777914" y="1730045"/>
            <a:ext cx="6412012"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a:ea typeface="Arial Unicode MS" pitchFamily="34" charset="-128"/>
                <a:cs typeface="Arial Unicode MS" pitchFamily="34" charset="-128"/>
              </a:rPr>
              <a:t>In order to successfully complete the entire SDK course topics </a:t>
            </a:r>
            <a:br>
              <a:rPr lang="en-US" sz="1800" kern="0">
                <a:ea typeface="Arial Unicode MS" pitchFamily="34" charset="-128"/>
                <a:cs typeface="Arial Unicode MS" pitchFamily="34" charset="-128"/>
              </a:rPr>
            </a:br>
            <a:r>
              <a:rPr lang="en-US" sz="1800" kern="0">
                <a:ea typeface="Arial Unicode MS" pitchFamily="34" charset="-128"/>
                <a:cs typeface="Arial Unicode MS" pitchFamily="34" charset="-128"/>
              </a:rPr>
              <a:t>you should have a basic knowledge and experience in:</a:t>
            </a:r>
          </a:p>
        </p:txBody>
      </p:sp>
    </p:spTree>
    <p:custDataLst>
      <p:tags r:id="rId1"/>
    </p:custDataLst>
    <p:extLst>
      <p:ext uri="{BB962C8B-B14F-4D97-AF65-F5344CB8AC3E}">
        <p14:creationId xmlns:p14="http://schemas.microsoft.com/office/powerpoint/2010/main" val="360274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a:ea typeface="ＭＳ Ｐゴシック" pitchFamily="34" charset="-128"/>
              </a:rPr>
              <a:t>Target Audience</a:t>
            </a:r>
            <a:endParaRPr lang="en-US"/>
          </a:p>
        </p:txBody>
      </p:sp>
      <p:sp>
        <p:nvSpPr>
          <p:cNvPr id="3" name="Rectangle 3">
            <a:extLst>
              <a:ext uri="{FF2B5EF4-FFF2-40B4-BE49-F238E27FC236}">
                <a16:creationId xmlns:a16="http://schemas.microsoft.com/office/drawing/2014/main" id="{21EF6B16-039D-4235-901F-BB97053F95D6}"/>
              </a:ext>
            </a:extLst>
          </p:cNvPr>
          <p:cNvSpPr>
            <a:spLocks noChangeArrowheads="1"/>
          </p:cNvSpPr>
          <p:nvPr/>
        </p:nvSpPr>
        <p:spPr bwMode="gray">
          <a:xfrm>
            <a:off x="2130630" y="1526948"/>
            <a:ext cx="8382268" cy="1107996"/>
          </a:xfrm>
          <a:prstGeom prst="rect">
            <a:avLst/>
          </a:prstGeom>
          <a:noFill/>
          <a:ln w="12700">
            <a:noFill/>
            <a:miter lim="800000"/>
            <a:headEnd/>
            <a:tailEnd/>
          </a:ln>
        </p:spPr>
        <p:txBody>
          <a:bodyPr wrap="square" lIns="0" tIns="0" rIns="0" bIns="0">
            <a:spAutoFit/>
          </a:bodyPr>
          <a:lstStyle/>
          <a:p>
            <a:pPr>
              <a:spcBef>
                <a:spcPct val="75000"/>
              </a:spcBef>
              <a:buClr>
                <a:schemeClr val="tx1"/>
              </a:buClr>
            </a:pPr>
            <a:r>
              <a:rPr lang="en-US" sz="2400"/>
              <a:t>The target audience for this course are SAP Business One development consultants who will be creating additional functionality for SAP Business One.</a:t>
            </a:r>
          </a:p>
        </p:txBody>
      </p:sp>
      <p:pic>
        <p:nvPicPr>
          <p:cNvPr id="5" name="Picture 4">
            <a:extLst>
              <a:ext uri="{FF2B5EF4-FFF2-40B4-BE49-F238E27FC236}">
                <a16:creationId xmlns:a16="http://schemas.microsoft.com/office/drawing/2014/main" id="{4080D142-C28B-449D-B3E5-7D07003CA745}"/>
              </a:ext>
            </a:extLst>
          </p:cNvPr>
          <p:cNvPicPr>
            <a:picLocks noChangeAspect="1"/>
          </p:cNvPicPr>
          <p:nvPr/>
        </p:nvPicPr>
        <p:blipFill>
          <a:blip r:embed="rId4"/>
          <a:stretch>
            <a:fillRect/>
          </a:stretch>
        </p:blipFill>
        <p:spPr>
          <a:xfrm>
            <a:off x="741508" y="1318160"/>
            <a:ext cx="932688" cy="932688"/>
          </a:xfrm>
          <a:prstGeom prst="rect">
            <a:avLst/>
          </a:prstGeom>
        </p:spPr>
      </p:pic>
    </p:spTree>
    <p:custDataLst>
      <p:tags r:id="rId1"/>
    </p:custDataLst>
    <p:extLst>
      <p:ext uri="{BB962C8B-B14F-4D97-AF65-F5344CB8AC3E}">
        <p14:creationId xmlns:p14="http://schemas.microsoft.com/office/powerpoint/2010/main" val="228360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kern="0">
                <a:ea typeface="Arial Unicode MS" pitchFamily="34" charset="-128"/>
                <a:cs typeface="Arial Unicode MS" pitchFamily="34" charset="-128"/>
              </a:rPr>
              <a:t>When to use SAP Business One SDK?</a:t>
            </a:r>
            <a:endParaRPr lang="en-US" strike="sngStrike"/>
          </a:p>
        </p:txBody>
      </p:sp>
      <p:sp>
        <p:nvSpPr>
          <p:cNvPr id="2" name="TextBox 1">
            <a:extLst>
              <a:ext uri="{FF2B5EF4-FFF2-40B4-BE49-F238E27FC236}">
                <a16:creationId xmlns:a16="http://schemas.microsoft.com/office/drawing/2014/main" id="{BB966D6B-CED5-4512-A047-363CD7187A53}"/>
              </a:ext>
            </a:extLst>
          </p:cNvPr>
          <p:cNvSpPr txBox="1"/>
          <p:nvPr/>
        </p:nvSpPr>
        <p:spPr>
          <a:xfrm>
            <a:off x="1993899" y="1563948"/>
            <a:ext cx="9499406" cy="2908489"/>
          </a:xfrm>
          <a:prstGeom prst="rect">
            <a:avLst/>
          </a:prstGeom>
          <a:noFill/>
        </p:spPr>
        <p:txBody>
          <a:bodyPr wrap="square" lIns="0" tIns="0" rIns="0" bIns="0" rtlCol="0" anchor="t">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a:cs typeface="Arial Unicode MS"/>
              </a:rPr>
              <a:t>Your customer requires additional features, which are not included in the SAP Business One package.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a:cs typeface="Arial Unicode MS"/>
              </a:rPr>
              <a:t>You would like to change the user interface to match other extensions or solutions you have.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a:cs typeface="Arial Unicode MS"/>
              </a:rPr>
              <a:t>Your customer need a data export or import interface to use regularly.</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a:cs typeface="Arial Unicode MS"/>
              </a:rPr>
              <a:t>You want to sell a feature for a specific industry, build into the product.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a:cs typeface="Arial Unicode MS"/>
              </a:rPr>
              <a:t>You need to have a seamless look and design for your customization</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a:cs typeface="Arial Unicode MS"/>
              </a:rPr>
              <a:t>You want to customize the current business logic or functionality</a:t>
            </a:r>
          </a:p>
        </p:txBody>
      </p:sp>
      <p:pic>
        <p:nvPicPr>
          <p:cNvPr id="4" name="Picture 3">
            <a:extLst>
              <a:ext uri="{FF2B5EF4-FFF2-40B4-BE49-F238E27FC236}">
                <a16:creationId xmlns:a16="http://schemas.microsoft.com/office/drawing/2014/main" id="{4B8FD48B-754D-4380-8274-49F470DA7CD6}"/>
              </a:ext>
            </a:extLst>
          </p:cNvPr>
          <p:cNvPicPr>
            <a:picLocks noChangeAspect="1"/>
          </p:cNvPicPr>
          <p:nvPr/>
        </p:nvPicPr>
        <p:blipFill>
          <a:blip r:embed="rId4"/>
          <a:stretch>
            <a:fillRect/>
          </a:stretch>
        </p:blipFill>
        <p:spPr>
          <a:xfrm>
            <a:off x="802655" y="1563948"/>
            <a:ext cx="932688" cy="932688"/>
          </a:xfrm>
          <a:prstGeom prst="rect">
            <a:avLst/>
          </a:prstGeom>
        </p:spPr>
      </p:pic>
    </p:spTree>
    <p:custDataLst>
      <p:tags r:id="rId1"/>
    </p:custDataLst>
    <p:extLst>
      <p:ext uri="{BB962C8B-B14F-4D97-AF65-F5344CB8AC3E}">
        <p14:creationId xmlns:p14="http://schemas.microsoft.com/office/powerpoint/2010/main" val="384625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a:ea typeface="ＭＳ Ｐゴシック" pitchFamily="34" charset="-128"/>
              </a:rPr>
              <a:t>SDK Course Objectives</a:t>
            </a:r>
            <a:endParaRPr lang="en-US"/>
          </a:p>
        </p:txBody>
      </p:sp>
      <p:pic>
        <p:nvPicPr>
          <p:cNvPr id="4" name="Picture 3">
            <a:extLst>
              <a:ext uri="{FF2B5EF4-FFF2-40B4-BE49-F238E27FC236}">
                <a16:creationId xmlns:a16="http://schemas.microsoft.com/office/drawing/2014/main" id="{059CE230-0F02-4864-9CBB-C65159CF7A8A}"/>
              </a:ext>
            </a:extLst>
          </p:cNvPr>
          <p:cNvPicPr>
            <a:picLocks noChangeAspect="1"/>
          </p:cNvPicPr>
          <p:nvPr/>
        </p:nvPicPr>
        <p:blipFill>
          <a:blip r:embed="rId4"/>
          <a:stretch>
            <a:fillRect/>
          </a:stretch>
        </p:blipFill>
        <p:spPr>
          <a:xfrm>
            <a:off x="844660" y="1377423"/>
            <a:ext cx="931757" cy="932688"/>
          </a:xfrm>
          <a:prstGeom prst="rect">
            <a:avLst/>
          </a:prstGeom>
        </p:spPr>
      </p:pic>
      <p:sp>
        <p:nvSpPr>
          <p:cNvPr id="2" name="TextBox 1">
            <a:extLst>
              <a:ext uri="{FF2B5EF4-FFF2-40B4-BE49-F238E27FC236}">
                <a16:creationId xmlns:a16="http://schemas.microsoft.com/office/drawing/2014/main" id="{1547DEF7-4CE5-4ECC-B780-60D535E45951}"/>
              </a:ext>
            </a:extLst>
          </p:cNvPr>
          <p:cNvSpPr txBox="1"/>
          <p:nvPr/>
        </p:nvSpPr>
        <p:spPr>
          <a:xfrm>
            <a:off x="2105761" y="1562089"/>
            <a:ext cx="9451174" cy="438581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Develop simple additional functions (add-ons) using the </a:t>
            </a:r>
          </a:p>
          <a:p>
            <a:pPr marL="830138" lvl="1" indent="-285750" fontAlgn="base">
              <a:spcBef>
                <a:spcPct val="50000"/>
              </a:spcBef>
              <a:spcAft>
                <a:spcPct val="0"/>
              </a:spcAft>
              <a:buClr>
                <a:srgbClr val="F0AB00"/>
              </a:buClr>
              <a:buSzPct val="80000"/>
              <a:buFont typeface="Wingdings" panose="05000000000000000000" pitchFamily="2" charset="2"/>
              <a:buChar char="ü"/>
            </a:pPr>
            <a:r>
              <a:rPr lang="en-US" sz="1800" kern="0">
                <a:ea typeface="Arial Unicode MS" pitchFamily="34" charset="-128"/>
                <a:cs typeface="Arial Unicode MS" pitchFamily="34" charset="-128"/>
              </a:rPr>
              <a:t>Data Interface (DI) Application Programming Interface (API)  </a:t>
            </a:r>
          </a:p>
          <a:p>
            <a:pPr marL="830138" lvl="1" indent="-285750" fontAlgn="base">
              <a:spcBef>
                <a:spcPct val="50000"/>
              </a:spcBef>
              <a:spcAft>
                <a:spcPct val="0"/>
              </a:spcAft>
              <a:buClr>
                <a:srgbClr val="F0AB00"/>
              </a:buClr>
              <a:buSzPct val="80000"/>
              <a:buFont typeface="Wingdings" panose="05000000000000000000" pitchFamily="2" charset="2"/>
              <a:buChar char="ü"/>
            </a:pPr>
            <a:r>
              <a:rPr lang="en-US" sz="1800" kern="0">
                <a:ea typeface="Arial Unicode MS" pitchFamily="34" charset="-128"/>
                <a:cs typeface="Arial Unicode MS" pitchFamily="34" charset="-128"/>
              </a:rPr>
              <a:t>User Interface and the API (UI API) </a:t>
            </a:r>
            <a:endParaRPr lang="he-IL" sz="1800" ker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a:ea typeface="Arial Unicode MS" pitchFamily="34" charset="-128"/>
                <a:cs typeface="Arial Unicode MS" pitchFamily="34" charset="-128"/>
              </a:rPr>
              <a:t>Use the User-Defined Objects (UDO) feature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Use SDK components in (customer) projects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Modify business processes with the SDK</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Create and deliver an add-on installation package, including using the </a:t>
            </a:r>
          </a:p>
          <a:p>
            <a:pPr lvl="1" fontAlgn="base">
              <a:spcBef>
                <a:spcPct val="50000"/>
              </a:spcBef>
              <a:spcAft>
                <a:spcPct val="0"/>
              </a:spcAft>
              <a:buClr>
                <a:srgbClr val="F0AB00"/>
              </a:buClr>
              <a:buSzPct val="80000"/>
              <a:buNone/>
            </a:pPr>
            <a:r>
              <a:rPr lang="en-US" sz="1800" kern="0">
                <a:ea typeface="Arial Unicode MS" pitchFamily="34" charset="-128"/>
                <a:cs typeface="Arial Unicode MS" pitchFamily="34" charset="-128"/>
              </a:rPr>
              <a:t>license mechanism</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Use the SDK relevant information resources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Explain the SAP solution certification requirements</a:t>
            </a:r>
          </a:p>
          <a:p>
            <a:pPr marL="285750" indent="-285750" fontAlgn="base">
              <a:spcBef>
                <a:spcPct val="50000"/>
              </a:spcBef>
              <a:spcAft>
                <a:spcPct val="0"/>
              </a:spcAft>
              <a:buClr>
                <a:srgbClr val="F0AB00"/>
              </a:buClr>
              <a:buSzPct val="80000"/>
              <a:buFont typeface="Wingdings" panose="05000000000000000000" pitchFamily="2" charset="2"/>
              <a:buChar char="§"/>
            </a:pPr>
            <a:endParaRPr lang="en-US" sz="1600" kern="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78054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a:ea typeface="ＭＳ Ｐゴシック" pitchFamily="34" charset="-128"/>
              </a:rPr>
              <a:t>Course Content</a:t>
            </a:r>
            <a:endParaRPr lang="en-US"/>
          </a:p>
        </p:txBody>
      </p:sp>
      <p:pic>
        <p:nvPicPr>
          <p:cNvPr id="13" name="Picture 12">
            <a:extLst>
              <a:ext uri="{FF2B5EF4-FFF2-40B4-BE49-F238E27FC236}">
                <a16:creationId xmlns:a16="http://schemas.microsoft.com/office/drawing/2014/main" id="{BD19BF27-EC25-4CAD-85F0-8D4F5D8BE762}"/>
              </a:ext>
            </a:extLst>
          </p:cNvPr>
          <p:cNvPicPr>
            <a:picLocks noChangeAspect="1"/>
          </p:cNvPicPr>
          <p:nvPr/>
        </p:nvPicPr>
        <p:blipFill>
          <a:blip r:embed="rId4"/>
          <a:stretch>
            <a:fillRect/>
          </a:stretch>
        </p:blipFill>
        <p:spPr>
          <a:xfrm>
            <a:off x="802812" y="1303840"/>
            <a:ext cx="932688" cy="932688"/>
          </a:xfrm>
          <a:prstGeom prst="rect">
            <a:avLst/>
          </a:prstGeom>
        </p:spPr>
      </p:pic>
      <p:graphicFrame>
        <p:nvGraphicFramePr>
          <p:cNvPr id="3" name="Table 2">
            <a:extLst>
              <a:ext uri="{FF2B5EF4-FFF2-40B4-BE49-F238E27FC236}">
                <a16:creationId xmlns:a16="http://schemas.microsoft.com/office/drawing/2014/main" id="{15038245-C028-4A49-8698-8CF6FA478740}"/>
              </a:ext>
            </a:extLst>
          </p:cNvPr>
          <p:cNvGraphicFramePr>
            <a:graphicFrameLocks noGrp="1"/>
          </p:cNvGraphicFramePr>
          <p:nvPr>
            <p:extLst>
              <p:ext uri="{D42A27DB-BD31-4B8C-83A1-F6EECF244321}">
                <p14:modId xmlns:p14="http://schemas.microsoft.com/office/powerpoint/2010/main" val="2152263981"/>
              </p:ext>
            </p:extLst>
          </p:nvPr>
        </p:nvGraphicFramePr>
        <p:xfrm>
          <a:off x="2236438" y="1493661"/>
          <a:ext cx="8431561" cy="4137519"/>
        </p:xfrm>
        <a:graphic>
          <a:graphicData uri="http://schemas.openxmlformats.org/drawingml/2006/table">
            <a:tbl>
              <a:tblPr rtl="1" firstRow="1" bandRow="1">
                <a:tableStyleId>{5FD0F851-EC5A-4D38-B0AD-8093EC10F338}</a:tableStyleId>
              </a:tblPr>
              <a:tblGrid>
                <a:gridCol w="7569199">
                  <a:extLst>
                    <a:ext uri="{9D8B030D-6E8A-4147-A177-3AD203B41FA5}">
                      <a16:colId xmlns:a16="http://schemas.microsoft.com/office/drawing/2014/main" val="1993897483"/>
                    </a:ext>
                  </a:extLst>
                </a:gridCol>
                <a:gridCol w="862362">
                  <a:extLst>
                    <a:ext uri="{9D8B030D-6E8A-4147-A177-3AD203B41FA5}">
                      <a16:colId xmlns:a16="http://schemas.microsoft.com/office/drawing/2014/main" val="2624246948"/>
                    </a:ext>
                  </a:extLst>
                </a:gridCol>
              </a:tblGrid>
              <a:tr h="434199">
                <a:tc>
                  <a:txBody>
                    <a:bodyPr/>
                    <a:lstStyle/>
                    <a:p>
                      <a:pPr rtl="1"/>
                      <a:r>
                        <a:rPr lang="en-US"/>
                        <a:t>Unit</a:t>
                      </a:r>
                      <a:endParaRPr lang="he-IL"/>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967475206"/>
                  </a:ext>
                </a:extLst>
              </a:tr>
              <a:tr h="370840">
                <a:tc>
                  <a:txBody>
                    <a:bodyPr/>
                    <a:lstStyle/>
                    <a:p>
                      <a:pPr rtl="1"/>
                      <a:r>
                        <a:rPr lang="en-GB" sz="1800">
                          <a:solidFill>
                            <a:srgbClr val="000000"/>
                          </a:solidFill>
                          <a:ea typeface="ＭＳ Ｐゴシック" charset="0"/>
                          <a:cs typeface="ＭＳ Ｐゴシック" charset="0"/>
                        </a:rPr>
                        <a:t>Course overview and introduction</a:t>
                      </a:r>
                      <a:endParaRPr lang="he-IL" sz="1800"/>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1</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6024510"/>
                  </a:ext>
                </a:extLst>
              </a:tr>
              <a:tr h="370840">
                <a:tc>
                  <a:txBody>
                    <a:bodyPr/>
                    <a:lstStyle/>
                    <a:p>
                      <a:pPr rtl="1"/>
                      <a:r>
                        <a:rPr lang="en-US" sz="1800"/>
                        <a:t>SAP Business One Development Tools</a:t>
                      </a:r>
                      <a:endParaRPr lang="he-IL" sz="1800"/>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2</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043922006"/>
                  </a:ext>
                </a:extLst>
              </a:tr>
              <a:tr h="370840">
                <a:tc>
                  <a:txBody>
                    <a:bodyPr/>
                    <a:lstStyle/>
                    <a:p>
                      <a:pPr marL="0" marR="0" lvl="0" indent="0" algn="l" defTabSz="1088558" rtl="1" eaLnBrk="1" fontAlgn="auto" latinLnBrk="0" hangingPunct="1">
                        <a:lnSpc>
                          <a:spcPct val="100000"/>
                        </a:lnSpc>
                        <a:spcBef>
                          <a:spcPts val="0"/>
                        </a:spcBef>
                        <a:spcAft>
                          <a:spcPts val="0"/>
                        </a:spcAft>
                        <a:buClrTx/>
                        <a:buSzTx/>
                        <a:buFontTx/>
                        <a:buNone/>
                        <a:tabLst/>
                        <a:defRPr/>
                      </a:pPr>
                      <a:r>
                        <a:rPr lang="en-GB" sz="1800"/>
                        <a:t>The User Interface (UI API)</a:t>
                      </a:r>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3</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132989051"/>
                  </a:ext>
                </a:extLst>
              </a:tr>
              <a:tr h="370840">
                <a:tc>
                  <a:txBody>
                    <a:bodyPr/>
                    <a:lstStyle/>
                    <a:p>
                      <a:pPr rtl="1"/>
                      <a:r>
                        <a:rPr lang="en-US" sz="1800"/>
                        <a:t>SAP Business One development tools</a:t>
                      </a:r>
                      <a:endParaRPr lang="he-IL" sz="1800"/>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4</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190100434"/>
                  </a:ext>
                </a:extLst>
              </a:tr>
              <a:tr h="370840">
                <a:tc>
                  <a:txBody>
                    <a:bodyPr/>
                    <a:lstStyle/>
                    <a:p>
                      <a:pPr rtl="1"/>
                      <a:r>
                        <a:rPr lang="it-IT" sz="1800"/>
                        <a:t>Cross UI API/DI API </a:t>
                      </a:r>
                      <a:r>
                        <a:rPr lang="it-IT" sz="1800" err="1"/>
                        <a:t>topics</a:t>
                      </a:r>
                      <a:endParaRPr lang="he-IL" sz="1800"/>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5</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882025739"/>
                  </a:ext>
                </a:extLst>
              </a:tr>
              <a:tr h="370840">
                <a:tc>
                  <a:txBody>
                    <a:bodyPr/>
                    <a:lstStyle/>
                    <a:p>
                      <a:pPr rtl="1"/>
                      <a:r>
                        <a:rPr lang="en-GB" sz="1800">
                          <a:solidFill>
                            <a:srgbClr val="000000"/>
                          </a:solidFill>
                          <a:ea typeface="ＭＳ Ｐゴシック" charset="0"/>
                          <a:cs typeface="ＭＳ Ｐゴシック" charset="0"/>
                        </a:rPr>
                        <a:t>The Service Layer</a:t>
                      </a:r>
                      <a:endParaRPr lang="he-IL" sz="1800"/>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6</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3067193831"/>
                  </a:ext>
                </a:extLst>
              </a:tr>
              <a:tr h="370840">
                <a:tc>
                  <a:txBody>
                    <a:bodyPr/>
                    <a:lstStyle/>
                    <a:p>
                      <a:pPr rtl="1"/>
                      <a:r>
                        <a:rPr lang="en-US" sz="1800"/>
                        <a:t>Add-on packaging, add-on administration &amp; licensing</a:t>
                      </a:r>
                      <a:endParaRPr lang="he-IL" sz="1800"/>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7</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1307860535"/>
                  </a:ext>
                </a:extLst>
              </a:tr>
              <a:tr h="370840">
                <a:tc>
                  <a:txBody>
                    <a:bodyPr/>
                    <a:lstStyle/>
                    <a:p>
                      <a:pPr rtl="1"/>
                      <a:r>
                        <a:rPr lang="en-GB" sz="1800">
                          <a:solidFill>
                            <a:srgbClr val="000000"/>
                          </a:solidFill>
                        </a:rPr>
                        <a:t>Lightweight Deployment</a:t>
                      </a:r>
                      <a:endParaRPr lang="he-IL" sz="1800"/>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8</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1270982632"/>
                  </a:ext>
                </a:extLst>
              </a:tr>
              <a:tr h="370840">
                <a:tc>
                  <a:txBody>
                    <a:bodyPr/>
                    <a:lstStyle/>
                    <a:p>
                      <a:pPr rtl="1"/>
                      <a:r>
                        <a:rPr lang="en-GB" sz="1800"/>
                        <a:t>Additional topics</a:t>
                      </a:r>
                      <a:endParaRPr lang="he-IL" sz="1800"/>
                    </a:p>
                  </a:txBody>
                  <a:tcPr>
                    <a:lnL w="127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tcPr>
                </a:tc>
                <a:tc>
                  <a:txBody>
                    <a:bodyPr/>
                    <a:lstStyle/>
                    <a:p>
                      <a:pPr rtl="1"/>
                      <a:r>
                        <a:rPr lang="en-US"/>
                        <a:t>9</a:t>
                      </a:r>
                      <a:endParaRPr lang="he-IL"/>
                    </a:p>
                  </a:txBody>
                  <a:tcPr>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150766197"/>
                  </a:ext>
                </a:extLst>
              </a:tr>
            </a:tbl>
          </a:graphicData>
        </a:graphic>
      </p:graphicFrame>
    </p:spTree>
    <p:custDataLst>
      <p:tags r:id="rId1"/>
    </p:custDataLst>
    <p:extLst>
      <p:ext uri="{BB962C8B-B14F-4D97-AF65-F5344CB8AC3E}">
        <p14:creationId xmlns:p14="http://schemas.microsoft.com/office/powerpoint/2010/main" val="35391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81E809-6A68-4D67-ACE8-C22107889E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4A97C303-CC91-4186-A2AD-07BFA17B52D8}">
  <ds:schemaRefs>
    <ds:schemaRef ds:uri="http://schemas.microsoft.com/office/infopath/2007/PartnerControls"/>
    <ds:schemaRef ds:uri="http://purl.org/dc/elements/1.1/"/>
    <ds:schemaRef ds:uri="3fae74cb-f942-4bac-8069-91b943c92c56"/>
    <ds:schemaRef ds:uri="http://www.w3.org/XML/1998/namespace"/>
    <ds:schemaRef ds:uri="http://schemas.microsoft.com/office/2006/documentManagement/types"/>
    <ds:schemaRef ds:uri="http://purl.org/dc/terms/"/>
    <ds:schemaRef ds:uri="http://schemas.openxmlformats.org/package/2006/metadata/core-properties"/>
    <ds:schemaRef ds:uri="1f6b8702-ff64-493f-af7e-9281170a6e8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SAP_2019_16x9_white</Template>
  <TotalTime>74</TotalTime>
  <Words>520</Words>
  <Application>Microsoft Office PowerPoint</Application>
  <PresentationFormat>Custom</PresentationFormat>
  <Paragraphs>93</Paragraphs>
  <Slides>7</Slides>
  <Notes>7</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ＭＳ Ｐゴシック</vt:lpstr>
      <vt:lpstr>Arial</vt:lpstr>
      <vt:lpstr>Arial Unicode MS</vt:lpstr>
      <vt:lpstr>Courier New</vt:lpstr>
      <vt:lpstr>Symbol</vt:lpstr>
      <vt:lpstr>Wingdings</vt:lpstr>
      <vt:lpstr>Wingdings</vt:lpstr>
      <vt:lpstr>SAP 2019 16x9 white</vt:lpstr>
      <vt:lpstr>SAP 2019 16x9 blue</vt:lpstr>
      <vt:lpstr>TB 1300 - SAP Business One SDK Course Overview</vt:lpstr>
      <vt:lpstr>Course Prerequisites</vt:lpstr>
      <vt:lpstr>Target Audience</vt:lpstr>
      <vt:lpstr>When to use SAP Business One SDK?</vt:lpstr>
      <vt:lpstr>SDK Course Objectives</vt:lpstr>
      <vt:lpstr>Course Content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Course Overview</dc:title>
  <dc:creator>krisztian.papai@sap.com</dc:creator>
  <cp:keywords>2019/16:9/white</cp:keywords>
  <cp:lastModifiedBy>Papai, Krisztian</cp:lastModifiedBy>
  <cp:revision>1</cp:revision>
  <cp:lastPrinted>2019-07-08T10:08:16Z</cp:lastPrinted>
  <dcterms:created xsi:type="dcterms:W3CDTF">2019-01-14T14:01:02Z</dcterms:created>
  <dcterms:modified xsi:type="dcterms:W3CDTF">2019-07-09T13:01:22Z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4848">
    <vt:lpwstr>6</vt:lpwstr>
  </property>
</Properties>
</file>