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5"/>
  </p:notesMasterIdLst>
  <p:handoutMasterIdLst>
    <p:handoutMasterId r:id="rId36"/>
  </p:handoutMasterIdLst>
  <p:sldIdLst>
    <p:sldId id="447" r:id="rId6"/>
    <p:sldId id="364" r:id="rId7"/>
    <p:sldId id="444" r:id="rId8"/>
    <p:sldId id="527" r:id="rId9"/>
    <p:sldId id="528" r:id="rId10"/>
    <p:sldId id="529" r:id="rId11"/>
    <p:sldId id="530" r:id="rId12"/>
    <p:sldId id="531" r:id="rId13"/>
    <p:sldId id="535" r:id="rId14"/>
    <p:sldId id="532" r:id="rId15"/>
    <p:sldId id="533" r:id="rId16"/>
    <p:sldId id="534" r:id="rId17"/>
    <p:sldId id="458" r:id="rId18"/>
    <p:sldId id="460" r:id="rId19"/>
    <p:sldId id="536" r:id="rId20"/>
    <p:sldId id="463" r:id="rId21"/>
    <p:sldId id="465" r:id="rId22"/>
    <p:sldId id="466" r:id="rId23"/>
    <p:sldId id="467" r:id="rId24"/>
    <p:sldId id="537" r:id="rId25"/>
    <p:sldId id="515" r:id="rId26"/>
    <p:sldId id="517" r:id="rId27"/>
    <p:sldId id="518" r:id="rId28"/>
    <p:sldId id="519" r:id="rId29"/>
    <p:sldId id="538" r:id="rId30"/>
    <p:sldId id="471" r:id="rId31"/>
    <p:sldId id="473" r:id="rId32"/>
    <p:sldId id="474" r:id="rId33"/>
    <p:sldId id="265" r:id="rId3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amish, Yehudit" initials="HY" lastIdx="13" clrIdx="0">
    <p:extLst>
      <p:ext uri="{19B8F6BF-5375-455C-9EA6-DF929625EA0E}">
        <p15:presenceInfo xmlns:p15="http://schemas.microsoft.com/office/powerpoint/2012/main" userId="S-1-5-21-74642-3284969411-2123768488-3392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B8DB1-0069-4781-8253-0F5D8C2074AA}" v="55" dt="2019-07-09T12:59:17.47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3275" autoAdjust="0"/>
  </p:normalViewPr>
  <p:slideViewPr>
    <p:cSldViewPr snapToGrid="0" showGuides="1">
      <p:cViewPr varScale="1">
        <p:scale>
          <a:sx n="54" d="100"/>
          <a:sy n="54" d="100"/>
        </p:scale>
        <p:origin x="1714"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F133FC54-105B-4927-8CB5-55C2349B3CDC}"/>
  </pc:docChgLst>
  <pc:docChgLst>
    <pc:chgData name="Papai, Krisztian" userId="45ce17a5-7050-4b06-9306-4e3e15f2359a" providerId="ADAL" clId="{FF5E5208-5223-49D1-997E-8A9ED388547F}"/>
  </pc:docChgLst>
  <pc:docChgLst>
    <pc:chgData name="Papai, Krisztian" userId="45ce17a5-7050-4b06-9306-4e3e15f2359a" providerId="ADAL" clId="{A8DEB554-65FA-4365-885A-4A26D97FB0CF}"/>
  </pc:docChgLst>
  <pc:docChgLst>
    <pc:chgData name="Papai, Krisztian" userId="45ce17a5-7050-4b06-9306-4e3e15f2359a" providerId="ADAL" clId="{882B8DB1-0069-4781-8253-0F5D8C2074AA}"/>
    <pc:docChg chg="custSel modSld">
      <pc:chgData name="Papai, Krisztian" userId="45ce17a5-7050-4b06-9306-4e3e15f2359a" providerId="ADAL" clId="{882B8DB1-0069-4781-8253-0F5D8C2074AA}" dt="2019-07-09T12:59:17.470" v="51" actId="108"/>
      <pc:docMkLst>
        <pc:docMk/>
      </pc:docMkLst>
      <pc:sldChg chg="modNotesTx">
        <pc:chgData name="Papai, Krisztian" userId="45ce17a5-7050-4b06-9306-4e3e15f2359a" providerId="ADAL" clId="{882B8DB1-0069-4781-8253-0F5D8C2074AA}" dt="2019-07-09T12:50:03.675" v="50" actId="2710"/>
        <pc:sldMkLst>
          <pc:docMk/>
          <pc:sldMk cId="3602749482" sldId="364"/>
        </pc:sldMkLst>
      </pc:sldChg>
      <pc:sldChg chg="modNotesTx">
        <pc:chgData name="Papai, Krisztian" userId="45ce17a5-7050-4b06-9306-4e3e15f2359a" providerId="ADAL" clId="{882B8DB1-0069-4781-8253-0F5D8C2074AA}" dt="2019-07-09T10:43:46.827" v="12" actId="207"/>
        <pc:sldMkLst>
          <pc:docMk/>
          <pc:sldMk cId="142796927" sldId="444"/>
        </pc:sldMkLst>
      </pc:sldChg>
      <pc:sldChg chg="modSp modNotesTx">
        <pc:chgData name="Papai, Krisztian" userId="45ce17a5-7050-4b06-9306-4e3e15f2359a" providerId="ADAL" clId="{882B8DB1-0069-4781-8253-0F5D8C2074AA}" dt="2019-07-09T10:44:52.395" v="20" actId="207"/>
        <pc:sldMkLst>
          <pc:docMk/>
          <pc:sldMk cId="3262179408" sldId="447"/>
        </pc:sldMkLst>
        <pc:spChg chg="mod">
          <ac:chgData name="Papai, Krisztian" userId="45ce17a5-7050-4b06-9306-4e3e15f2359a" providerId="ADAL" clId="{882B8DB1-0069-4781-8253-0F5D8C2074AA}" dt="2019-07-08T07:41:02.413" v="3" actId="20577"/>
          <ac:spMkLst>
            <pc:docMk/>
            <pc:sldMk cId="3262179408" sldId="447"/>
            <ac:spMk id="35" creationId="{00000000-0000-0000-0000-000000000000}"/>
          </ac:spMkLst>
        </pc:spChg>
      </pc:sldChg>
      <pc:sldChg chg="modNotesTx">
        <pc:chgData name="Papai, Krisztian" userId="45ce17a5-7050-4b06-9306-4e3e15f2359a" providerId="ADAL" clId="{882B8DB1-0069-4781-8253-0F5D8C2074AA}" dt="2019-07-09T10:46:11.492" v="31" actId="255"/>
        <pc:sldMkLst>
          <pc:docMk/>
          <pc:sldMk cId="3220098902" sldId="458"/>
        </pc:sldMkLst>
      </pc:sldChg>
      <pc:sldChg chg="modNotesTx">
        <pc:chgData name="Papai, Krisztian" userId="45ce17a5-7050-4b06-9306-4e3e15f2359a" providerId="ADAL" clId="{882B8DB1-0069-4781-8253-0F5D8C2074AA}" dt="2019-07-09T12:48:56.413" v="46" actId="207"/>
        <pc:sldMkLst>
          <pc:docMk/>
          <pc:sldMk cId="2045819066" sldId="460"/>
        </pc:sldMkLst>
      </pc:sldChg>
      <pc:sldChg chg="modNotesTx">
        <pc:chgData name="Papai, Krisztian" userId="45ce17a5-7050-4b06-9306-4e3e15f2359a" providerId="ADAL" clId="{882B8DB1-0069-4781-8253-0F5D8C2074AA}" dt="2019-07-09T12:48:41.749" v="45" actId="20577"/>
        <pc:sldMkLst>
          <pc:docMk/>
          <pc:sldMk cId="1349982489" sldId="463"/>
        </pc:sldMkLst>
      </pc:sldChg>
      <pc:sldChg chg="modNotes modNotesTx">
        <pc:chgData name="Papai, Krisztian" userId="45ce17a5-7050-4b06-9306-4e3e15f2359a" providerId="ADAL" clId="{882B8DB1-0069-4781-8253-0F5D8C2074AA}" dt="2019-07-09T11:02:06.763" v="39" actId="255"/>
        <pc:sldMkLst>
          <pc:docMk/>
          <pc:sldMk cId="3485198578" sldId="465"/>
        </pc:sldMkLst>
      </pc:sldChg>
      <pc:sldChg chg="modNotesTx">
        <pc:chgData name="Papai, Krisztian" userId="45ce17a5-7050-4b06-9306-4e3e15f2359a" providerId="ADAL" clId="{882B8DB1-0069-4781-8253-0F5D8C2074AA}" dt="2019-07-09T12:48:30.470" v="44" actId="20577"/>
        <pc:sldMkLst>
          <pc:docMk/>
          <pc:sldMk cId="1353002851" sldId="466"/>
        </pc:sldMkLst>
      </pc:sldChg>
      <pc:sldChg chg="modNotesTx">
        <pc:chgData name="Papai, Krisztian" userId="45ce17a5-7050-4b06-9306-4e3e15f2359a" providerId="ADAL" clId="{882B8DB1-0069-4781-8253-0F5D8C2074AA}" dt="2019-07-09T12:48:03.176" v="40" actId="20577"/>
        <pc:sldMkLst>
          <pc:docMk/>
          <pc:sldMk cId="2241124147" sldId="471"/>
        </pc:sldMkLst>
      </pc:sldChg>
      <pc:sldChg chg="modNotesTx">
        <pc:chgData name="Papai, Krisztian" userId="45ce17a5-7050-4b06-9306-4e3e15f2359a" providerId="ADAL" clId="{882B8DB1-0069-4781-8253-0F5D8C2074AA}" dt="2019-07-09T10:44:43.624" v="19" actId="20577"/>
        <pc:sldMkLst>
          <pc:docMk/>
          <pc:sldMk cId="4122445665" sldId="473"/>
        </pc:sldMkLst>
      </pc:sldChg>
      <pc:sldChg chg="modNotesTx">
        <pc:chgData name="Papai, Krisztian" userId="45ce17a5-7050-4b06-9306-4e3e15f2359a" providerId="ADAL" clId="{882B8DB1-0069-4781-8253-0F5D8C2074AA}" dt="2019-07-09T12:59:17.470" v="51" actId="108"/>
        <pc:sldMkLst>
          <pc:docMk/>
          <pc:sldMk cId="2580095716" sldId="474"/>
        </pc:sldMkLst>
      </pc:sldChg>
      <pc:sldChg chg="modNotesTx">
        <pc:chgData name="Papai, Krisztian" userId="45ce17a5-7050-4b06-9306-4e3e15f2359a" providerId="ADAL" clId="{882B8DB1-0069-4781-8253-0F5D8C2074AA}" dt="2019-07-09T12:48:14.162" v="41" actId="20577"/>
        <pc:sldMkLst>
          <pc:docMk/>
          <pc:sldMk cId="3443659540" sldId="515"/>
        </pc:sldMkLst>
      </pc:sldChg>
      <pc:sldChg chg="modNotesTx">
        <pc:chgData name="Papai, Krisztian" userId="45ce17a5-7050-4b06-9306-4e3e15f2359a" providerId="ADAL" clId="{882B8DB1-0069-4781-8253-0F5D8C2074AA}" dt="2019-07-09T10:45:43.146" v="25" actId="20577"/>
        <pc:sldMkLst>
          <pc:docMk/>
          <pc:sldMk cId="3618879649" sldId="531"/>
        </pc:sldMkLst>
      </pc:sldChg>
      <pc:sldChg chg="modNotesTx">
        <pc:chgData name="Papai, Krisztian" userId="45ce17a5-7050-4b06-9306-4e3e15f2359a" providerId="ADAL" clId="{882B8DB1-0069-4781-8253-0F5D8C2074AA}" dt="2019-07-09T12:49:09.445" v="48" actId="20577"/>
        <pc:sldMkLst>
          <pc:docMk/>
          <pc:sldMk cId="2739182292" sldId="532"/>
        </pc:sldMkLst>
      </pc:sldChg>
      <pc:sldChg chg="modNotesTx">
        <pc:chgData name="Papai, Krisztian" userId="45ce17a5-7050-4b06-9306-4e3e15f2359a" providerId="ADAL" clId="{882B8DB1-0069-4781-8253-0F5D8C2074AA}" dt="2019-07-09T10:45:59.522" v="29" actId="255"/>
        <pc:sldMkLst>
          <pc:docMk/>
          <pc:sldMk cId="2578469948" sldId="533"/>
        </pc:sldMkLst>
      </pc:sldChg>
      <pc:sldChg chg="modNotesTx">
        <pc:chgData name="Papai, Krisztian" userId="45ce17a5-7050-4b06-9306-4e3e15f2359a" providerId="ADAL" clId="{882B8DB1-0069-4781-8253-0F5D8C2074AA}" dt="2019-07-09T10:48:21.772" v="33" actId="255"/>
        <pc:sldMkLst>
          <pc:docMk/>
          <pc:sldMk cId="1099571770" sldId="534"/>
        </pc:sldMkLst>
      </pc:sldChg>
      <pc:sldChg chg="modNotesTx">
        <pc:chgData name="Papai, Krisztian" userId="45ce17a5-7050-4b06-9306-4e3e15f2359a" providerId="ADAL" clId="{882B8DB1-0069-4781-8253-0F5D8C2074AA}" dt="2019-07-09T10:45:47.682" v="26" actId="255"/>
        <pc:sldMkLst>
          <pc:docMk/>
          <pc:sldMk cId="1126507164" sldId="535"/>
        </pc:sldMkLst>
      </pc:sldChg>
      <pc:sldChg chg="modNotesTx">
        <pc:chgData name="Papai, Krisztian" userId="45ce17a5-7050-4b06-9306-4e3e15f2359a" providerId="ADAL" clId="{882B8DB1-0069-4781-8253-0F5D8C2074AA}" dt="2019-07-09T10:44:21.337" v="15" actId="255"/>
        <pc:sldMkLst>
          <pc:docMk/>
          <pc:sldMk cId="581777057" sldId="537"/>
        </pc:sldMkLst>
      </pc:sldChg>
      <pc:sldChg chg="modNotesTx">
        <pc:chgData name="Papai, Krisztian" userId="45ce17a5-7050-4b06-9306-4e3e15f2359a" providerId="ADAL" clId="{882B8DB1-0069-4781-8253-0F5D8C2074AA}" dt="2019-07-09T10:44:34.147" v="16" actId="255"/>
        <pc:sldMkLst>
          <pc:docMk/>
          <pc:sldMk cId="4009104672" sldId="538"/>
        </pc:sldMkLst>
      </pc:sldChg>
    </pc:docChg>
  </pc:docChgLst>
  <pc:docChgLst>
    <pc:chgData name="Papai, Krisztian" userId="45ce17a5-7050-4b06-9306-4e3e15f2359a" providerId="ADAL" clId="{D5AC565A-C4C7-4D91-BFE1-E415F8ABCB14}"/>
  </pc:docChgLst>
  <pc:docChgLst>
    <pc:chgData name="Halamish, Yehudit" userId="7f1bfdd8-ea5e-490e-92a8-5ef1675a5bc8" providerId="ADAL" clId="{7AD464F0-263F-4C82-8E2C-D5B8B0BB652E}"/>
  </pc:docChgLst>
  <pc:docChgLst>
    <pc:chgData name="Papai, Krisztian" userId="45ce17a5-7050-4b06-9306-4e3e15f2359a" providerId="ADAL" clId="{6AB57F5E-AC41-4F6D-875D-0281D159A33D}"/>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EA9D40-FFD1-4339-BE01-14F47285FF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CF2A106-AF53-4488-8F57-E2C9FE5B77EC}">
      <dgm:prSet phldrT="[Text]" custT="1"/>
      <dgm:spPr/>
      <dgm:t>
        <a:bodyPr/>
        <a:lstStyle/>
        <a:p>
          <a:r>
            <a:rPr lang="en-US" sz="2400" noProof="0" dirty="0"/>
            <a:t>Data level integration of existing applications</a:t>
          </a:r>
        </a:p>
      </dgm:t>
    </dgm:pt>
    <dgm:pt modelId="{20D50C7A-2194-4AD0-8577-1063AFE194ED}" type="parTrans" cxnId="{E04D1D09-93F2-4D90-BB5E-97017D9256DF}">
      <dgm:prSet/>
      <dgm:spPr/>
      <dgm:t>
        <a:bodyPr/>
        <a:lstStyle/>
        <a:p>
          <a:endParaRPr lang="en-US"/>
        </a:p>
      </dgm:t>
    </dgm:pt>
    <dgm:pt modelId="{7C1467F6-D28C-4D51-B288-9AAF663E4FCF}" type="sibTrans" cxnId="{E04D1D09-93F2-4D90-BB5E-97017D9256DF}">
      <dgm:prSet/>
      <dgm:spPr/>
      <dgm:t>
        <a:bodyPr/>
        <a:lstStyle/>
        <a:p>
          <a:endParaRPr lang="en-US"/>
        </a:p>
      </dgm:t>
    </dgm:pt>
    <dgm:pt modelId="{417F4D60-70F8-4B1C-BF07-6807D097F044}">
      <dgm:prSet phldrT="[Text]" custT="1"/>
      <dgm:spPr/>
      <dgm:t>
        <a:bodyPr/>
        <a:lstStyle/>
        <a:p>
          <a:r>
            <a:rPr lang="de-DE" sz="2400" dirty="0"/>
            <a:t>Data </a:t>
          </a:r>
          <a:r>
            <a:rPr lang="de-DE" sz="2400" dirty="0" err="1"/>
            <a:t>import</a:t>
          </a:r>
          <a:r>
            <a:rPr lang="de-DE" sz="2400" dirty="0"/>
            <a:t> / </a:t>
          </a:r>
          <a:r>
            <a:rPr lang="de-DE" sz="2400" dirty="0" err="1"/>
            <a:t>export</a:t>
          </a:r>
          <a:r>
            <a:rPr lang="de-DE" sz="2400" dirty="0"/>
            <a:t> </a:t>
          </a:r>
          <a:r>
            <a:rPr lang="en-US" sz="2400" noProof="0" dirty="0"/>
            <a:t>scenarios</a:t>
          </a:r>
          <a:r>
            <a:rPr lang="de-DE" sz="2400" dirty="0"/>
            <a:t> </a:t>
          </a:r>
          <a:endParaRPr lang="en-US" sz="2400" dirty="0"/>
        </a:p>
      </dgm:t>
    </dgm:pt>
    <dgm:pt modelId="{F4D1A56F-5DA5-4415-BBF0-0AC81BEA5325}" type="parTrans" cxnId="{D1DEA56A-12AB-4A05-9B61-847EB17DAA26}">
      <dgm:prSet/>
      <dgm:spPr/>
      <dgm:t>
        <a:bodyPr/>
        <a:lstStyle/>
        <a:p>
          <a:endParaRPr lang="en-US"/>
        </a:p>
      </dgm:t>
    </dgm:pt>
    <dgm:pt modelId="{6F59EB53-F126-45F0-8E33-D07C6745D244}" type="sibTrans" cxnId="{D1DEA56A-12AB-4A05-9B61-847EB17DAA26}">
      <dgm:prSet/>
      <dgm:spPr/>
      <dgm:t>
        <a:bodyPr/>
        <a:lstStyle/>
        <a:p>
          <a:endParaRPr lang="en-US"/>
        </a:p>
      </dgm:t>
    </dgm:pt>
    <dgm:pt modelId="{C95652A0-CE55-4418-A23C-FF2AF681A789}">
      <dgm:prSet phldrT="[Text]" custT="1"/>
      <dgm:spPr/>
      <dgm:t>
        <a:bodyPr/>
        <a:lstStyle/>
        <a:p>
          <a:r>
            <a:rPr lang="en-US" sz="2400" noProof="0" dirty="0"/>
            <a:t>Handling data in an add-on that uses UI API</a:t>
          </a:r>
        </a:p>
      </dgm:t>
    </dgm:pt>
    <dgm:pt modelId="{13FAC5BD-A2E2-447E-99E2-6EC037B0AE2D}" type="parTrans" cxnId="{0D52E706-F36C-4F5E-BA08-AEAEF665A254}">
      <dgm:prSet/>
      <dgm:spPr/>
      <dgm:t>
        <a:bodyPr/>
        <a:lstStyle/>
        <a:p>
          <a:endParaRPr lang="en-US"/>
        </a:p>
      </dgm:t>
    </dgm:pt>
    <dgm:pt modelId="{4593FE6B-053B-42B8-8B86-DF7E68DAE9C1}" type="sibTrans" cxnId="{0D52E706-F36C-4F5E-BA08-AEAEF665A254}">
      <dgm:prSet/>
      <dgm:spPr/>
      <dgm:t>
        <a:bodyPr/>
        <a:lstStyle/>
        <a:p>
          <a:endParaRPr lang="en-US"/>
        </a:p>
      </dgm:t>
    </dgm:pt>
    <dgm:pt modelId="{8A714CAE-7D03-4A1F-8BAB-07A887A3C870}" type="pres">
      <dgm:prSet presAssocID="{1DEA9D40-FFD1-4339-BE01-14F47285FF19}" presName="diagram" presStyleCnt="0">
        <dgm:presLayoutVars>
          <dgm:dir/>
          <dgm:resizeHandles val="exact"/>
        </dgm:presLayoutVars>
      </dgm:prSet>
      <dgm:spPr/>
    </dgm:pt>
    <dgm:pt modelId="{CEEE2188-4365-4BC6-9F62-32682AEE3F0D}" type="pres">
      <dgm:prSet presAssocID="{FCF2A106-AF53-4488-8F57-E2C9FE5B77EC}" presName="node" presStyleLbl="node1" presStyleIdx="0" presStyleCnt="3" custLinFactNeighborX="-5829" custLinFactNeighborY="-1715">
        <dgm:presLayoutVars>
          <dgm:bulletEnabled val="1"/>
        </dgm:presLayoutVars>
      </dgm:prSet>
      <dgm:spPr/>
    </dgm:pt>
    <dgm:pt modelId="{CE1DD7E7-5D60-4D30-8896-658149388C1A}" type="pres">
      <dgm:prSet presAssocID="{7C1467F6-D28C-4D51-B288-9AAF663E4FCF}" presName="sibTrans" presStyleCnt="0"/>
      <dgm:spPr/>
    </dgm:pt>
    <dgm:pt modelId="{A2692AF5-70F9-4FD3-B8AC-CD8364EB70E8}" type="pres">
      <dgm:prSet presAssocID="{417F4D60-70F8-4B1C-BF07-6807D097F044}" presName="node" presStyleLbl="node1" presStyleIdx="1" presStyleCnt="3">
        <dgm:presLayoutVars>
          <dgm:bulletEnabled val="1"/>
        </dgm:presLayoutVars>
      </dgm:prSet>
      <dgm:spPr/>
    </dgm:pt>
    <dgm:pt modelId="{AB86744B-D37F-404A-B7F5-19C6427F63C7}" type="pres">
      <dgm:prSet presAssocID="{6F59EB53-F126-45F0-8E33-D07C6745D244}" presName="sibTrans" presStyleCnt="0"/>
      <dgm:spPr/>
    </dgm:pt>
    <dgm:pt modelId="{68816C87-C324-4C92-AE15-368F401FC02E}" type="pres">
      <dgm:prSet presAssocID="{C95652A0-CE55-4418-A23C-FF2AF681A789}" presName="node" presStyleLbl="node1" presStyleIdx="2" presStyleCnt="3">
        <dgm:presLayoutVars>
          <dgm:bulletEnabled val="1"/>
        </dgm:presLayoutVars>
      </dgm:prSet>
      <dgm:spPr/>
    </dgm:pt>
  </dgm:ptLst>
  <dgm:cxnLst>
    <dgm:cxn modelId="{0D52E706-F36C-4F5E-BA08-AEAEF665A254}" srcId="{1DEA9D40-FFD1-4339-BE01-14F47285FF19}" destId="{C95652A0-CE55-4418-A23C-FF2AF681A789}" srcOrd="2" destOrd="0" parTransId="{13FAC5BD-A2E2-447E-99E2-6EC037B0AE2D}" sibTransId="{4593FE6B-053B-42B8-8B86-DF7E68DAE9C1}"/>
    <dgm:cxn modelId="{E04D1D09-93F2-4D90-BB5E-97017D9256DF}" srcId="{1DEA9D40-FFD1-4339-BE01-14F47285FF19}" destId="{FCF2A106-AF53-4488-8F57-E2C9FE5B77EC}" srcOrd="0" destOrd="0" parTransId="{20D50C7A-2194-4AD0-8577-1063AFE194ED}" sibTransId="{7C1467F6-D28C-4D51-B288-9AAF663E4FCF}"/>
    <dgm:cxn modelId="{CA4D7B3D-3C16-4543-820E-1B58AE895E6B}" type="presOf" srcId="{1DEA9D40-FFD1-4339-BE01-14F47285FF19}" destId="{8A714CAE-7D03-4A1F-8BAB-07A887A3C870}" srcOrd="0" destOrd="0" presId="urn:microsoft.com/office/officeart/2005/8/layout/default"/>
    <dgm:cxn modelId="{D1DEA56A-12AB-4A05-9B61-847EB17DAA26}" srcId="{1DEA9D40-FFD1-4339-BE01-14F47285FF19}" destId="{417F4D60-70F8-4B1C-BF07-6807D097F044}" srcOrd="1" destOrd="0" parTransId="{F4D1A56F-5DA5-4415-BBF0-0AC81BEA5325}" sibTransId="{6F59EB53-F126-45F0-8E33-D07C6745D244}"/>
    <dgm:cxn modelId="{1650B750-5E30-423F-B780-E47A85BB9B30}" type="presOf" srcId="{417F4D60-70F8-4B1C-BF07-6807D097F044}" destId="{A2692AF5-70F9-4FD3-B8AC-CD8364EB70E8}" srcOrd="0" destOrd="0" presId="urn:microsoft.com/office/officeart/2005/8/layout/default"/>
    <dgm:cxn modelId="{896784C3-E4DD-492D-AE99-745DC8B467AE}" type="presOf" srcId="{FCF2A106-AF53-4488-8F57-E2C9FE5B77EC}" destId="{CEEE2188-4365-4BC6-9F62-32682AEE3F0D}" srcOrd="0" destOrd="0" presId="urn:microsoft.com/office/officeart/2005/8/layout/default"/>
    <dgm:cxn modelId="{08C405E8-2E02-490D-8E17-71F750CE14CB}" type="presOf" srcId="{C95652A0-CE55-4418-A23C-FF2AF681A789}" destId="{68816C87-C324-4C92-AE15-368F401FC02E}" srcOrd="0" destOrd="0" presId="urn:microsoft.com/office/officeart/2005/8/layout/default"/>
    <dgm:cxn modelId="{D0CF904D-BB25-4F8B-B230-685E1F23B657}" type="presParOf" srcId="{8A714CAE-7D03-4A1F-8BAB-07A887A3C870}" destId="{CEEE2188-4365-4BC6-9F62-32682AEE3F0D}" srcOrd="0" destOrd="0" presId="urn:microsoft.com/office/officeart/2005/8/layout/default"/>
    <dgm:cxn modelId="{A607E50C-DAB8-4A0E-9FBD-9F7DB032240E}" type="presParOf" srcId="{8A714CAE-7D03-4A1F-8BAB-07A887A3C870}" destId="{CE1DD7E7-5D60-4D30-8896-658149388C1A}" srcOrd="1" destOrd="0" presId="urn:microsoft.com/office/officeart/2005/8/layout/default"/>
    <dgm:cxn modelId="{7F7B5BB7-202A-478B-85B2-C6FD70FE17B2}" type="presParOf" srcId="{8A714CAE-7D03-4A1F-8BAB-07A887A3C870}" destId="{A2692AF5-70F9-4FD3-B8AC-CD8364EB70E8}" srcOrd="2" destOrd="0" presId="urn:microsoft.com/office/officeart/2005/8/layout/default"/>
    <dgm:cxn modelId="{62415DF3-B9B0-4D46-86BB-8694EC3D00AE}" type="presParOf" srcId="{8A714CAE-7D03-4A1F-8BAB-07A887A3C870}" destId="{AB86744B-D37F-404A-B7F5-19C6427F63C7}" srcOrd="3" destOrd="0" presId="urn:microsoft.com/office/officeart/2005/8/layout/default"/>
    <dgm:cxn modelId="{6768432D-FA09-41B0-AEB6-F64C1C85C7A0}" type="presParOf" srcId="{8A714CAE-7D03-4A1F-8BAB-07A887A3C870}" destId="{68816C87-C324-4C92-AE15-368F401FC02E}"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EA9D40-FFD1-4339-BE01-14F47285FF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CF2A106-AF53-4488-8F57-E2C9FE5B77EC}">
      <dgm:prSet phldrT="[Text]" custT="1"/>
      <dgm:spPr/>
      <dgm:t>
        <a:bodyPr/>
        <a:lstStyle/>
        <a:p>
          <a:r>
            <a:rPr lang="en-US" sz="2400" noProof="0" dirty="0"/>
            <a:t>Visual Elements Customization</a:t>
          </a:r>
        </a:p>
      </dgm:t>
    </dgm:pt>
    <dgm:pt modelId="{20D50C7A-2194-4AD0-8577-1063AFE194ED}" type="parTrans" cxnId="{E04D1D09-93F2-4D90-BB5E-97017D9256DF}">
      <dgm:prSet/>
      <dgm:spPr/>
      <dgm:t>
        <a:bodyPr/>
        <a:lstStyle/>
        <a:p>
          <a:endParaRPr lang="en-US"/>
        </a:p>
      </dgm:t>
    </dgm:pt>
    <dgm:pt modelId="{7C1467F6-D28C-4D51-B288-9AAF663E4FCF}" type="sibTrans" cxnId="{E04D1D09-93F2-4D90-BB5E-97017D9256DF}">
      <dgm:prSet/>
      <dgm:spPr/>
      <dgm:t>
        <a:bodyPr/>
        <a:lstStyle/>
        <a:p>
          <a:endParaRPr lang="en-US"/>
        </a:p>
      </dgm:t>
    </dgm:pt>
    <dgm:pt modelId="{417F4D60-70F8-4B1C-BF07-6807D097F044}">
      <dgm:prSet phldrT="[Text]" custT="1"/>
      <dgm:spPr/>
      <dgm:t>
        <a:bodyPr/>
        <a:lstStyle/>
        <a:p>
          <a:r>
            <a:rPr lang="en-US" sz="2400" dirty="0"/>
            <a:t>Manipulate SAP Business One standard functionality </a:t>
          </a:r>
        </a:p>
      </dgm:t>
    </dgm:pt>
    <dgm:pt modelId="{F4D1A56F-5DA5-4415-BBF0-0AC81BEA5325}" type="parTrans" cxnId="{D1DEA56A-12AB-4A05-9B61-847EB17DAA26}">
      <dgm:prSet/>
      <dgm:spPr/>
      <dgm:t>
        <a:bodyPr/>
        <a:lstStyle/>
        <a:p>
          <a:endParaRPr lang="en-US"/>
        </a:p>
      </dgm:t>
    </dgm:pt>
    <dgm:pt modelId="{6F59EB53-F126-45F0-8E33-D07C6745D244}" type="sibTrans" cxnId="{D1DEA56A-12AB-4A05-9B61-847EB17DAA26}">
      <dgm:prSet/>
      <dgm:spPr/>
      <dgm:t>
        <a:bodyPr/>
        <a:lstStyle/>
        <a:p>
          <a:endParaRPr lang="en-US"/>
        </a:p>
      </dgm:t>
    </dgm:pt>
    <dgm:pt modelId="{8A714CAE-7D03-4A1F-8BAB-07A887A3C870}" type="pres">
      <dgm:prSet presAssocID="{1DEA9D40-FFD1-4339-BE01-14F47285FF19}" presName="diagram" presStyleCnt="0">
        <dgm:presLayoutVars>
          <dgm:dir/>
          <dgm:resizeHandles val="exact"/>
        </dgm:presLayoutVars>
      </dgm:prSet>
      <dgm:spPr/>
    </dgm:pt>
    <dgm:pt modelId="{CEEE2188-4365-4BC6-9F62-32682AEE3F0D}" type="pres">
      <dgm:prSet presAssocID="{FCF2A106-AF53-4488-8F57-E2C9FE5B77EC}" presName="node" presStyleLbl="node1" presStyleIdx="0" presStyleCnt="2" custScaleX="40871" custScaleY="27247" custLinFactNeighborX="2606" custLinFactNeighborY="352">
        <dgm:presLayoutVars>
          <dgm:bulletEnabled val="1"/>
        </dgm:presLayoutVars>
      </dgm:prSet>
      <dgm:spPr/>
    </dgm:pt>
    <dgm:pt modelId="{CE1DD7E7-5D60-4D30-8896-658149388C1A}" type="pres">
      <dgm:prSet presAssocID="{7C1467F6-D28C-4D51-B288-9AAF663E4FCF}" presName="sibTrans" presStyleCnt="0"/>
      <dgm:spPr/>
    </dgm:pt>
    <dgm:pt modelId="{A2692AF5-70F9-4FD3-B8AC-CD8364EB70E8}" type="pres">
      <dgm:prSet presAssocID="{417F4D60-70F8-4B1C-BF07-6807D097F044}" presName="node" presStyleLbl="node1" presStyleIdx="1" presStyleCnt="2" custScaleX="40871" custScaleY="27247" custLinFactNeighborX="-5000" custLinFactNeighborY="584">
        <dgm:presLayoutVars>
          <dgm:bulletEnabled val="1"/>
        </dgm:presLayoutVars>
      </dgm:prSet>
      <dgm:spPr/>
    </dgm:pt>
  </dgm:ptLst>
  <dgm:cxnLst>
    <dgm:cxn modelId="{E04D1D09-93F2-4D90-BB5E-97017D9256DF}" srcId="{1DEA9D40-FFD1-4339-BE01-14F47285FF19}" destId="{FCF2A106-AF53-4488-8F57-E2C9FE5B77EC}" srcOrd="0" destOrd="0" parTransId="{20D50C7A-2194-4AD0-8577-1063AFE194ED}" sibTransId="{7C1467F6-D28C-4D51-B288-9AAF663E4FCF}"/>
    <dgm:cxn modelId="{CA4D7B3D-3C16-4543-820E-1B58AE895E6B}" type="presOf" srcId="{1DEA9D40-FFD1-4339-BE01-14F47285FF19}" destId="{8A714CAE-7D03-4A1F-8BAB-07A887A3C870}" srcOrd="0" destOrd="0" presId="urn:microsoft.com/office/officeart/2005/8/layout/default"/>
    <dgm:cxn modelId="{D1DEA56A-12AB-4A05-9B61-847EB17DAA26}" srcId="{1DEA9D40-FFD1-4339-BE01-14F47285FF19}" destId="{417F4D60-70F8-4B1C-BF07-6807D097F044}" srcOrd="1" destOrd="0" parTransId="{F4D1A56F-5DA5-4415-BBF0-0AC81BEA5325}" sibTransId="{6F59EB53-F126-45F0-8E33-D07C6745D244}"/>
    <dgm:cxn modelId="{1650B750-5E30-423F-B780-E47A85BB9B30}" type="presOf" srcId="{417F4D60-70F8-4B1C-BF07-6807D097F044}" destId="{A2692AF5-70F9-4FD3-B8AC-CD8364EB70E8}" srcOrd="0" destOrd="0" presId="urn:microsoft.com/office/officeart/2005/8/layout/default"/>
    <dgm:cxn modelId="{896784C3-E4DD-492D-AE99-745DC8B467AE}" type="presOf" srcId="{FCF2A106-AF53-4488-8F57-E2C9FE5B77EC}" destId="{CEEE2188-4365-4BC6-9F62-32682AEE3F0D}" srcOrd="0" destOrd="0" presId="urn:microsoft.com/office/officeart/2005/8/layout/default"/>
    <dgm:cxn modelId="{D0CF904D-BB25-4F8B-B230-685E1F23B657}" type="presParOf" srcId="{8A714CAE-7D03-4A1F-8BAB-07A887A3C870}" destId="{CEEE2188-4365-4BC6-9F62-32682AEE3F0D}" srcOrd="0" destOrd="0" presId="urn:microsoft.com/office/officeart/2005/8/layout/default"/>
    <dgm:cxn modelId="{A607E50C-DAB8-4A0E-9FBD-9F7DB032240E}" type="presParOf" srcId="{8A714CAE-7D03-4A1F-8BAB-07A887A3C870}" destId="{CE1DD7E7-5D60-4D30-8896-658149388C1A}" srcOrd="1" destOrd="0" presId="urn:microsoft.com/office/officeart/2005/8/layout/default"/>
    <dgm:cxn modelId="{7F7B5BB7-202A-478B-85B2-C6FD70FE17B2}" type="presParOf" srcId="{8A714CAE-7D03-4A1F-8BAB-07A887A3C870}" destId="{A2692AF5-70F9-4FD3-B8AC-CD8364EB70E8}"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E2188-4365-4BC6-9F62-32682AEE3F0D}">
      <dsp:nvSpPr>
        <dsp:cNvPr id="0" name=""/>
        <dsp:cNvSpPr/>
      </dsp:nvSpPr>
      <dsp:spPr>
        <a:xfrm>
          <a:off x="0" y="154360"/>
          <a:ext cx="3870539" cy="23223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noProof="0" dirty="0"/>
            <a:t>Data level integration of existing applications</a:t>
          </a:r>
        </a:p>
      </dsp:txBody>
      <dsp:txXfrm>
        <a:off x="0" y="154360"/>
        <a:ext cx="3870539" cy="2322323"/>
      </dsp:txXfrm>
    </dsp:sp>
    <dsp:sp modelId="{A2692AF5-70F9-4FD3-B8AC-CD8364EB70E8}">
      <dsp:nvSpPr>
        <dsp:cNvPr id="0" name=""/>
        <dsp:cNvSpPr/>
      </dsp:nvSpPr>
      <dsp:spPr>
        <a:xfrm>
          <a:off x="4258585" y="194188"/>
          <a:ext cx="3870539" cy="23223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de-DE" sz="2400" kern="1200" dirty="0"/>
            <a:t>Data </a:t>
          </a:r>
          <a:r>
            <a:rPr lang="de-DE" sz="2400" kern="1200" dirty="0" err="1"/>
            <a:t>import</a:t>
          </a:r>
          <a:r>
            <a:rPr lang="de-DE" sz="2400" kern="1200" dirty="0"/>
            <a:t> / </a:t>
          </a:r>
          <a:r>
            <a:rPr lang="de-DE" sz="2400" kern="1200" dirty="0" err="1"/>
            <a:t>export</a:t>
          </a:r>
          <a:r>
            <a:rPr lang="de-DE" sz="2400" kern="1200" dirty="0"/>
            <a:t> </a:t>
          </a:r>
          <a:r>
            <a:rPr lang="en-US" sz="2400" kern="1200" noProof="0" dirty="0"/>
            <a:t>scenarios</a:t>
          </a:r>
          <a:r>
            <a:rPr lang="de-DE" sz="2400" kern="1200" dirty="0"/>
            <a:t> </a:t>
          </a:r>
          <a:endParaRPr lang="en-US" sz="2400" kern="1200" dirty="0"/>
        </a:p>
      </dsp:txBody>
      <dsp:txXfrm>
        <a:off x="4258585" y="194188"/>
        <a:ext cx="3870539" cy="2322323"/>
      </dsp:txXfrm>
    </dsp:sp>
    <dsp:sp modelId="{68816C87-C324-4C92-AE15-368F401FC02E}">
      <dsp:nvSpPr>
        <dsp:cNvPr id="0" name=""/>
        <dsp:cNvSpPr/>
      </dsp:nvSpPr>
      <dsp:spPr>
        <a:xfrm>
          <a:off x="2129788" y="2903565"/>
          <a:ext cx="3870539" cy="23223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noProof="0" dirty="0"/>
            <a:t>Handling data in an add-on that uses UI API</a:t>
          </a:r>
        </a:p>
      </dsp:txBody>
      <dsp:txXfrm>
        <a:off x="2129788" y="2903565"/>
        <a:ext cx="3870539" cy="2322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E2188-4365-4BC6-9F62-32682AEE3F0D}">
      <dsp:nvSpPr>
        <dsp:cNvPr id="0" name=""/>
        <dsp:cNvSpPr/>
      </dsp:nvSpPr>
      <dsp:spPr>
        <a:xfrm>
          <a:off x="753409" y="1593891"/>
          <a:ext cx="4572024" cy="182878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noProof="0" dirty="0"/>
            <a:t>Visual Elements Customization</a:t>
          </a:r>
        </a:p>
      </dsp:txBody>
      <dsp:txXfrm>
        <a:off x="753409" y="1593891"/>
        <a:ext cx="4572024" cy="1828787"/>
      </dsp:txXfrm>
    </dsp:sp>
    <dsp:sp modelId="{A2692AF5-70F9-4FD3-B8AC-CD8364EB70E8}">
      <dsp:nvSpPr>
        <dsp:cNvPr id="0" name=""/>
        <dsp:cNvSpPr/>
      </dsp:nvSpPr>
      <dsp:spPr>
        <a:xfrm>
          <a:off x="5593237" y="1609462"/>
          <a:ext cx="4572024" cy="182878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Manipulate SAP Business One standard functionality </a:t>
          </a:r>
        </a:p>
      </dsp:txBody>
      <dsp:txXfrm>
        <a:off x="5593237" y="1609462"/>
        <a:ext cx="4572024" cy="18287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SDK introduction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marR="0" lvl="1" indent="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None/>
              <a:tabLst/>
              <a:defRPr/>
            </a:pPr>
            <a:r>
              <a:rPr lang="en-GB" sz="1400" dirty="0"/>
              <a:t>The objectives for the current topic are:</a:t>
            </a:r>
            <a:endParaRPr lang="en-US" sz="14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Describe purpose and components of the SDK</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Explain in high level about the SDK packages and licenses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Find further information and use the community to ask questions and get answers</a:t>
            </a:r>
          </a:p>
          <a:p>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65675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altLang="ja-JP" sz="1400" dirty="0"/>
              <a:t>So why use the SDK? </a:t>
            </a:r>
          </a:p>
          <a:p>
            <a:pPr marL="0" indent="0">
              <a:buFontTx/>
              <a:buNone/>
            </a:pPr>
            <a:endParaRPr lang="en-US" altLang="ja-JP" sz="140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The SDK has powerful customization capabilities. You can change the existing system behavior and you can modify the user interface in SAP Business One client using the UI API technology.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t>The data related changes can be performed using the DI API and Service Layer.</a:t>
            </a:r>
          </a:p>
          <a:p>
            <a:pPr marL="0" indent="0">
              <a:buFontTx/>
              <a:buNone/>
            </a:pPr>
            <a:r>
              <a:rPr lang="en-US" sz="1400" kern="1200" dirty="0">
                <a:solidFill>
                  <a:schemeClr val="tx1"/>
                </a:solidFill>
                <a:effectLst/>
                <a:latin typeface="+mn-lt"/>
                <a:ea typeface="+mn-ea"/>
                <a:cs typeface="+mn-cs"/>
              </a:rPr>
              <a:t>However not all objects can be changed using these technologies, that’s why it cannot answer all requirements.</a:t>
            </a:r>
            <a:endParaRPr lang="en-US" altLang="ja-JP" sz="140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The SAP Business One source code is not accessible, it is not an open source software, where you can change the source code directly.</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t>SAP delivers the SAP Business One as a digital core. The SDK can be used for customizing the digital core. The SDK ensures the data integrity and the seamless look of your solution.</a:t>
            </a:r>
          </a:p>
          <a:p>
            <a:pPr marL="1588" lvl="1" indent="0">
              <a:lnSpc>
                <a:spcPts val="2160"/>
              </a:lnSpc>
              <a:spcBef>
                <a:spcPts val="600"/>
              </a:spcBef>
              <a:spcAft>
                <a:spcPts val="600"/>
              </a:spcAft>
              <a:buClr>
                <a:srgbClr val="F0AB00"/>
              </a:buClr>
              <a:buSzPct val="80000"/>
              <a:buFont typeface="Wingdings" panose="05000000000000000000" pitchFamily="2" charset="2"/>
              <a:buNone/>
              <a:defRPr/>
            </a:pPr>
            <a:r>
              <a:rPr lang="en-US" sz="1400" kern="0" dirty="0"/>
              <a:t>You can use several Add-Ons solution which had been created by SAP, but if the implementation requires some industry specific features, then you can use the SDK to integrate it to the digital core.</a:t>
            </a:r>
          </a:p>
          <a:p>
            <a:pPr marL="1588" lvl="1" indent="0">
              <a:lnSpc>
                <a:spcPts val="2160"/>
              </a:lnSpc>
              <a:spcBef>
                <a:spcPts val="600"/>
              </a:spcBef>
              <a:spcAft>
                <a:spcPts val="600"/>
              </a:spcAft>
              <a:buClr>
                <a:srgbClr val="F0AB00"/>
              </a:buClr>
              <a:buSzPct val="80000"/>
              <a:buFont typeface="Wingdings" panose="05000000000000000000" pitchFamily="2" charset="2"/>
              <a:buNone/>
              <a:defRPr/>
            </a:pPr>
            <a:endParaRPr lang="en-US" sz="1400" kern="0" dirty="0"/>
          </a:p>
          <a:p>
            <a:pPr marL="0" indent="0">
              <a:buFontTx/>
              <a:buNone/>
            </a:pPr>
            <a:endParaRPr lang="en-US" altLang="ja-JP"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840746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r>
              <a:rPr lang="en-US" sz="1200" dirty="0"/>
              <a:t>On the current slide you can see the basic architectural diagram for SAP Business One components related to the SDK.</a:t>
            </a:r>
          </a:p>
          <a:p>
            <a:pPr marL="0" indent="0">
              <a:buFont typeface="Wingdings" panose="05000000000000000000" pitchFamily="2" charset="2"/>
              <a:buNone/>
            </a:pPr>
            <a:r>
              <a:rPr lang="en-US" sz="1200" dirty="0"/>
              <a:t>The different application programming interfaces (APIs) included in the SDK use open Microsoft standards that allow access to a lot of business objects provided by SAP Business One.</a:t>
            </a:r>
          </a:p>
          <a:p>
            <a:pPr marL="0" indent="0">
              <a:buFont typeface="Wingdings" panose="05000000000000000000" pitchFamily="2" charset="2"/>
              <a:buNone/>
            </a:pPr>
            <a:r>
              <a:rPr lang="en-US" sz="1200" dirty="0"/>
              <a:t>API runtimes are installed with the SAP Business One client application – except for the DI Server which is part of the SAP Business One Server Tools installation</a:t>
            </a:r>
          </a:p>
          <a:p>
            <a:pPr marL="0" indent="0">
              <a:buFont typeface="Wingdings" panose="05000000000000000000" pitchFamily="2" charset="2"/>
              <a:buNone/>
            </a:pPr>
            <a:r>
              <a:rPr lang="en-US" sz="1200" dirty="0"/>
              <a:t>You can access SAP Business One </a:t>
            </a:r>
          </a:p>
          <a:p>
            <a:pPr marL="360000" lvl="2" indent="-180000">
              <a:buFont typeface="Wingdings" panose="05000000000000000000" pitchFamily="2" charset="2"/>
              <a:buChar char="§"/>
            </a:pPr>
            <a:r>
              <a:rPr lang="en-US" sz="1200" dirty="0"/>
              <a:t>on business data level through the Data Interface API (DI API). Most SAP Business One business objects are exposed in this API. They can be accessed by external programs. If you prefer using Java, use “Java Connector” to access DI API.</a:t>
            </a:r>
          </a:p>
          <a:p>
            <a:pPr marL="360000" lvl="2" indent="-180000">
              <a:buFont typeface="Wingdings" panose="05000000000000000000" pitchFamily="2" charset="2"/>
              <a:buChar char="§"/>
            </a:pPr>
            <a:r>
              <a:rPr lang="en-US" sz="1200" dirty="0"/>
              <a:t>on business data level through Data Interface Server (DI). DI Server is a DCOM service that runs on the SAP Business One server and accepts XML data packed in SOAP (Simple Object Access Protocol) “envelopes”.</a:t>
            </a:r>
          </a:p>
          <a:p>
            <a:pPr marL="360000" lvl="2" indent="-180000">
              <a:buFont typeface="Wingdings" panose="05000000000000000000" pitchFamily="2" charset="2"/>
              <a:buChar char="§"/>
            </a:pPr>
            <a:r>
              <a:rPr lang="en-US" sz="1200" dirty="0"/>
              <a:t>on user interface level: The User Interface API (UI API) provides access to a running application where you can add or modify forms, and provide your own event handlers to actively influence the existing business logic.</a:t>
            </a:r>
          </a:p>
          <a:p>
            <a:pPr marL="360000" lvl="2" indent="-180000">
              <a:buFont typeface="Wingdings" panose="05000000000000000000" pitchFamily="2" charset="2"/>
              <a:buChar char="§"/>
            </a:pPr>
            <a:r>
              <a:rPr lang="en-US" sz="1200" dirty="0"/>
              <a:t>In addition to that, you can define your own business objects, User-Defined Objects (UDO), that are joined to the SAP Business One business object collection.</a:t>
            </a:r>
          </a:p>
          <a:p>
            <a:endParaRPr lang="en-US" sz="12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28688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r>
              <a:rPr lang="en-US" sz="1400" noProof="0" dirty="0"/>
              <a:t>With the SAP Business One installation you will get:</a:t>
            </a:r>
          </a:p>
          <a:p>
            <a:pPr marL="360000" lvl="2" indent="-180000">
              <a:buFont typeface="Wingdings" panose="05000000000000000000" pitchFamily="2" charset="2"/>
              <a:buChar char="§"/>
            </a:pPr>
            <a:r>
              <a:rPr lang="en-US" sz="1400" dirty="0"/>
              <a:t>The official documentation for SDK, UI API , DI API, database table reference and additional help documents.</a:t>
            </a:r>
          </a:p>
          <a:p>
            <a:pPr marL="360000" lvl="2" indent="-180000">
              <a:buFont typeface="Wingdings" panose="05000000000000000000" pitchFamily="2" charset="2"/>
              <a:buChar char="§"/>
            </a:pPr>
            <a:r>
              <a:rPr lang="en-US" sz="1400" dirty="0"/>
              <a:t>Code samples for C# and Visual Basic demonstrating the usage of UI, DI API and DI Server.</a:t>
            </a:r>
          </a:p>
          <a:p>
            <a:pPr marL="360000" lvl="2" indent="-180000">
              <a:buFont typeface="Wingdings" panose="05000000000000000000" pitchFamily="2" charset="2"/>
              <a:buChar char="§"/>
            </a:pPr>
            <a:r>
              <a:rPr lang="en-US" sz="1400" dirty="0"/>
              <a:t>Additional tools like the Add-On and Extension Registration Data Generator.</a:t>
            </a:r>
          </a:p>
          <a:p>
            <a:pPr marL="360000" lvl="2" indent="-180000">
              <a:buFont typeface="Wingdings" panose="05000000000000000000" pitchFamily="2" charset="2"/>
              <a:buChar char="§"/>
            </a:pPr>
            <a:r>
              <a:rPr lang="en-US" sz="1400" noProof="0" dirty="0"/>
              <a:t>SAPBusinessOneSDK.dll - </a:t>
            </a:r>
            <a:r>
              <a:rPr lang="en-US" sz="1400" b="0" i="0" kern="1200" dirty="0">
                <a:solidFill>
                  <a:schemeClr val="tx1"/>
                </a:solidFill>
                <a:effectLst/>
                <a:latin typeface="+mn-lt"/>
                <a:ea typeface="+mn-ea"/>
                <a:cs typeface="+mn-cs"/>
              </a:rPr>
              <a:t> This is a combination of </a:t>
            </a:r>
            <a:r>
              <a:rPr lang="en-US" sz="1400" b="0" i="1" kern="1200" dirty="0">
                <a:solidFill>
                  <a:schemeClr val="tx1"/>
                </a:solidFill>
                <a:effectLst/>
                <a:latin typeface="+mn-lt"/>
                <a:ea typeface="+mn-ea"/>
                <a:cs typeface="+mn-cs"/>
              </a:rPr>
              <a:t>DI API </a:t>
            </a:r>
            <a:r>
              <a:rPr lang="en-US" sz="1400" b="0" i="0" kern="1200" dirty="0">
                <a:solidFill>
                  <a:schemeClr val="tx1"/>
                </a:solidFill>
                <a:effectLst/>
                <a:latin typeface="+mn-lt"/>
                <a:ea typeface="+mn-ea"/>
                <a:cs typeface="+mn-cs"/>
              </a:rPr>
              <a:t>and </a:t>
            </a:r>
            <a:r>
              <a:rPr lang="en-US" sz="1400" b="0" i="1" kern="1200" dirty="0">
                <a:solidFill>
                  <a:schemeClr val="tx1"/>
                </a:solidFill>
                <a:effectLst/>
                <a:latin typeface="+mn-lt"/>
                <a:ea typeface="+mn-ea"/>
                <a:cs typeface="+mn-cs"/>
              </a:rPr>
              <a:t>UI API </a:t>
            </a:r>
            <a:r>
              <a:rPr lang="en-US" sz="1400" b="0" i="0" kern="1200" dirty="0">
                <a:solidFill>
                  <a:schemeClr val="tx1"/>
                </a:solidFill>
                <a:effectLst/>
                <a:latin typeface="+mn-lt"/>
                <a:ea typeface="+mn-ea"/>
                <a:cs typeface="+mn-cs"/>
              </a:rPr>
              <a:t>libraries</a:t>
            </a:r>
            <a:r>
              <a:rPr lang="en-US" sz="1400" b="0" i="1" kern="1200" dirty="0">
                <a:solidFill>
                  <a:schemeClr val="tx1"/>
                </a:solidFill>
                <a:effectLst/>
                <a:latin typeface="+mn-lt"/>
                <a:ea typeface="+mn-ea"/>
                <a:cs typeface="+mn-cs"/>
              </a:rPr>
              <a:t>.</a:t>
            </a:r>
            <a:r>
              <a:rPr lang="en-US" sz="1400" b="0" i="0" kern="1200" dirty="0">
                <a:solidFill>
                  <a:schemeClr val="tx1"/>
                </a:solidFill>
                <a:effectLst/>
                <a:latin typeface="+mn-lt"/>
                <a:ea typeface="+mn-ea"/>
                <a:cs typeface="+mn-cs"/>
              </a:rPr>
              <a:t> You can only add this reference instead of separated COM libraries into your add-on solution.</a:t>
            </a:r>
            <a:endParaRPr lang="en-US" sz="1400" noProof="0" dirty="0"/>
          </a:p>
          <a:p>
            <a:pPr marL="0" indent="0">
              <a:buFont typeface="Wingdings" panose="05000000000000000000" pitchFamily="2" charset="2"/>
              <a:buNone/>
            </a:pPr>
            <a:endParaRPr lang="en-US" sz="1400" noProof="0" dirty="0"/>
          </a:p>
          <a:p>
            <a:pPr marL="0" indent="0">
              <a:buFont typeface="Wingdings" panose="05000000000000000000" pitchFamily="2" charset="2"/>
              <a:buNone/>
            </a:pPr>
            <a:r>
              <a:rPr lang="en-US" sz="1400" noProof="0" dirty="0"/>
              <a:t>There is</a:t>
            </a:r>
            <a:r>
              <a:rPr lang="de-DE" altLang="ja-JP" sz="1400" dirty="0"/>
              <a:t> </a:t>
            </a:r>
            <a:r>
              <a:rPr lang="en-US" altLang="ja-JP" sz="1400" noProof="0" dirty="0"/>
              <a:t>only one set of APIs – no debug or release. </a:t>
            </a:r>
          </a:p>
          <a:p>
            <a:pPr marL="0" indent="0">
              <a:buFont typeface="Wingdings" panose="05000000000000000000" pitchFamily="2" charset="2"/>
              <a:buNone/>
            </a:pPr>
            <a:r>
              <a:rPr lang="en-US" sz="1400" dirty="0"/>
              <a:t>By installing the SAP Business One client, the runtime for the UI and DI API is installed as well.</a:t>
            </a:r>
          </a:p>
          <a:p>
            <a:pPr marL="0" indent="0">
              <a:buFont typeface="Wingdings" panose="05000000000000000000" pitchFamily="2" charset="2"/>
              <a:buNone/>
            </a:pPr>
            <a:r>
              <a:rPr lang="en-US" sz="1400" dirty="0"/>
              <a:t>For productive and development usage, only the SAP Business One client installation is needed.</a:t>
            </a:r>
          </a:p>
          <a:p>
            <a:pPr marL="0" indent="0">
              <a:buFont typeface="Wingdings" panose="05000000000000000000" pitchFamily="2" charset="2"/>
              <a:buNone/>
            </a:pPr>
            <a:r>
              <a:rPr lang="en-US" sz="1400" dirty="0"/>
              <a:t>If you would like to create a pure DI API based solution, then the SAP Business One client installation is not required, because the DI API has a standalone installation as well.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380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dirty="0">
                <a:solidFill>
                  <a:schemeClr val="tx1"/>
                </a:solidFill>
              </a:rPr>
              <a:t>In the SAP Business One is the SAP </a:t>
            </a:r>
            <a:r>
              <a:rPr lang="en-US" sz="1400" dirty="0">
                <a:solidFill>
                  <a:schemeClr val="tx1"/>
                </a:solidFill>
              </a:rPr>
              <a:t>Community Network, you can raise your own question to the community or browse among existing questions and answers</a:t>
            </a:r>
            <a:r>
              <a:rPr lang="en-US" dirty="0">
                <a:solidFill>
                  <a:schemeClr val="tx1"/>
                </a:solidFill>
              </a:rPr>
              <a:t>. </a:t>
            </a:r>
          </a:p>
          <a:p>
            <a:pPr marL="0" indent="0">
              <a:buFont typeface="Wingdings" panose="05000000000000000000" pitchFamily="2" charset="2"/>
              <a:buNone/>
            </a:pPr>
            <a:r>
              <a:rPr lang="en-US" dirty="0">
                <a:solidFill>
                  <a:schemeClr val="tx1"/>
                </a:solidFill>
              </a:rPr>
              <a:t>This is a general SAP Business One forum that also includes SDK. </a:t>
            </a:r>
          </a:p>
          <a:p>
            <a:pPr marL="0" indent="0">
              <a:buFont typeface="Wingdings" panose="05000000000000000000" pitchFamily="2" charset="2"/>
              <a:buNone/>
            </a:pPr>
            <a:r>
              <a:rPr lang="en-US" dirty="0">
                <a:solidFill>
                  <a:schemeClr val="tx1"/>
                </a:solidFill>
              </a:rPr>
              <a:t>You can access it via </a:t>
            </a:r>
            <a:r>
              <a:rPr lang="en-US" dirty="0">
                <a:solidFill>
                  <a:schemeClr val="tx1"/>
                </a:solidFill>
                <a:sym typeface="Wingdings" pitchFamily="2" charset="2"/>
              </a:rPr>
              <a:t>sap.com. </a:t>
            </a:r>
          </a:p>
          <a:p>
            <a:pPr marL="0" indent="0">
              <a:buFont typeface="Wingdings" panose="05000000000000000000" pitchFamily="2" charset="2"/>
              <a:buNone/>
            </a:pPr>
            <a:r>
              <a:rPr lang="en-US" strike="noStrike" dirty="0">
                <a:solidFill>
                  <a:schemeClr val="tx1"/>
                </a:solidFill>
                <a:sym typeface="Wingdings" pitchFamily="2" charset="2"/>
              </a:rPr>
              <a:t>Use the search option to find the topics relevant for you.</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7648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have a look into the introduction to the DI API.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1643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marR="0" lvl="1" indent="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None/>
              <a:tabLst/>
              <a:defRPr/>
            </a:pPr>
            <a:r>
              <a:rPr lang="en-GB" sz="1400" dirty="0"/>
              <a:t>The objectives for the current topic are: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Explain what DI API is in high-level</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Tell how DI API is used</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Explain about DI Server in high level</a:t>
            </a:r>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422726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The DI API and the DI Server simply allow data related operation on top of the SAP Business One environment.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are the main features:</a:t>
            </a:r>
          </a:p>
          <a:p>
            <a:pPr lvl="1"/>
            <a:r>
              <a:rPr lang="en-US" sz="1200" kern="1200" dirty="0">
                <a:solidFill>
                  <a:schemeClr val="tx1"/>
                </a:solidFill>
                <a:effectLst/>
                <a:latin typeface="+mn-lt"/>
                <a:ea typeface="+mn-ea"/>
                <a:cs typeface="+mn-cs"/>
              </a:rPr>
              <a:t>It exposes the database tables, which are organized to objects and services structure, which contains the methods and properties.</a:t>
            </a:r>
          </a:p>
          <a:p>
            <a:pPr lvl="1"/>
            <a:r>
              <a:rPr lang="en-US" sz="1200" kern="1200" dirty="0">
                <a:solidFill>
                  <a:schemeClr val="tx1"/>
                </a:solidFill>
                <a:effectLst/>
                <a:latin typeface="+mn-lt"/>
                <a:ea typeface="+mn-ea"/>
                <a:cs typeface="+mn-cs"/>
              </a:rPr>
              <a:t>The data integrity is performed in this level, because it executes the same validations as the SAP Business One client.</a:t>
            </a:r>
          </a:p>
          <a:p>
            <a:pPr lvl="1"/>
            <a:r>
              <a:rPr lang="en-US" sz="1200" kern="1200" dirty="0">
                <a:solidFill>
                  <a:schemeClr val="tx1"/>
                </a:solidFill>
                <a:effectLst/>
                <a:latin typeface="+mn-lt"/>
                <a:ea typeface="+mn-ea"/>
                <a:cs typeface="+mn-cs"/>
              </a:rPr>
              <a:t>It can be used for integration with existing third-party solution by mapping the data between the two environments.</a:t>
            </a:r>
          </a:p>
          <a:p>
            <a:pPr lvl="1"/>
            <a:r>
              <a:rPr lang="en-US" sz="1200" kern="1200" dirty="0">
                <a:solidFill>
                  <a:schemeClr val="tx1"/>
                </a:solidFill>
                <a:effectLst/>
                <a:latin typeface="+mn-lt"/>
                <a:ea typeface="+mn-ea"/>
                <a:cs typeface="+mn-cs"/>
              </a:rPr>
              <a:t>You can create your add-on using the COM capable development tools, like to Microsoft Visual Studio.</a:t>
            </a:r>
          </a:p>
          <a:p>
            <a:pPr lvl="1"/>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DI API is designed to be used on the client side. The third-party application connects to the DI API, which manages the communication with the company database. </a:t>
            </a:r>
          </a:p>
          <a:p>
            <a:r>
              <a:rPr lang="en-US" sz="1200" kern="1200" dirty="0">
                <a:solidFill>
                  <a:schemeClr val="tx1"/>
                </a:solidFill>
                <a:effectLst/>
                <a:latin typeface="+mn-lt"/>
                <a:ea typeface="+mn-ea"/>
                <a:cs typeface="+mn-cs"/>
              </a:rPr>
              <a:t>This process is demonstrated in the diagram with the green arrows.</a:t>
            </a:r>
          </a:p>
          <a:p>
            <a:r>
              <a:rPr lang="en-US" sz="1200" kern="1200" dirty="0">
                <a:solidFill>
                  <a:schemeClr val="tx1"/>
                </a:solidFill>
                <a:effectLst/>
                <a:latin typeface="+mn-lt"/>
                <a:ea typeface="+mn-ea"/>
                <a:cs typeface="+mn-cs"/>
              </a:rPr>
              <a:t>The DI Server is designed to be used on the server side. The web application connects to the DI Server. </a:t>
            </a:r>
          </a:p>
          <a:p>
            <a:r>
              <a:rPr lang="en-US" sz="1200" kern="1200" dirty="0">
                <a:solidFill>
                  <a:schemeClr val="tx1"/>
                </a:solidFill>
                <a:effectLst/>
                <a:latin typeface="+mn-lt"/>
                <a:ea typeface="+mn-ea"/>
                <a:cs typeface="+mn-cs"/>
              </a:rPr>
              <a:t>The DI Server communicates with the DI API instance that is deployed on the server side and finally the DI API manages the low level communication with the company database.</a:t>
            </a:r>
          </a:p>
          <a:p>
            <a:r>
              <a:rPr lang="en-US" sz="1200" kern="1200" dirty="0">
                <a:solidFill>
                  <a:schemeClr val="tx1"/>
                </a:solidFill>
                <a:effectLst/>
                <a:latin typeface="+mn-lt"/>
                <a:ea typeface="+mn-ea"/>
                <a:cs typeface="+mn-cs"/>
              </a:rPr>
              <a:t>This process is demonstrated in the diagram with the black arrows.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24428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r>
              <a:rPr lang="en-US" sz="1400" dirty="0"/>
              <a:t>There are a couple of scenarios where Data Interface API is engaged:</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sz="1400" dirty="0"/>
              <a:t>Data level integration of existing applications - when it is needed to read or write data from or to SAP Business One.</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sz="1400" dirty="0"/>
              <a:t>Data import / export scenarios which are not covered by SAP tools and where the functionalities of the SAP Business One application are not sufficient. Nevertheless, depending on the architecture of the overall solution, you might consider to use DI Server.</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sz="1400" dirty="0"/>
              <a:t>Handling data in an add-on that uses UI API (see next unit) beyond UI API‘s capabilities. by default, writing data to the SAP Business One database requires usage of DI API. Even though other techniques may be faster when it comes to reading data from the database, DI API is often a better choice in terms of usability (no need to request additional credentials etc.). In addition, data coherence is las better for example when the required data is stored in various tables.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32596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The DI Server is designed to run on a server machine and supplies a light-weight SOAP-based access layer</a:t>
            </a:r>
          </a:p>
          <a:p>
            <a:pPr marL="0" marR="0" lvl="0" indent="0" algn="l" defTabSz="108877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DI Server uses the same XML format as DI API – just wrapped in a SOAP „envelope“. In addition it gets a SOAP response.</a:t>
            </a:r>
          </a:p>
          <a:p>
            <a:pPr marL="285750" indent="-285750">
              <a:buFont typeface="Arial" panose="020B0604020202020204" pitchFamily="34" charset="0"/>
              <a:buChar char="•"/>
            </a:pPr>
            <a:r>
              <a:rPr lang="en-US" dirty="0"/>
              <a:t>Based on the DI API technology but acts as a “Server” (as a service)</a:t>
            </a:r>
          </a:p>
          <a:p>
            <a:pPr marL="285750" indent="-285750">
              <a:buFont typeface="Arial" panose="020B0604020202020204" pitchFamily="34" charset="0"/>
              <a:buChar char="•"/>
            </a:pPr>
            <a:r>
              <a:rPr lang="en-US" dirty="0"/>
              <a:t>Supports all business objects that are exposed by the DI API</a:t>
            </a:r>
          </a:p>
          <a:p>
            <a:pPr marL="285750" indent="-285750">
              <a:buFont typeface="Arial" panose="020B0604020202020204" pitchFamily="34" charset="0"/>
              <a:buChar char="•"/>
            </a:pPr>
            <a:r>
              <a:rPr lang="en-US" dirty="0"/>
              <a:t>Enables to develop SOAP-based solutions</a:t>
            </a:r>
          </a:p>
          <a:p>
            <a:pPr marL="285750" indent="-285750">
              <a:buFont typeface="Arial" panose="020B0604020202020204" pitchFamily="34" charset="0"/>
              <a:buChar char="•"/>
            </a:pPr>
            <a:r>
              <a:rPr lang="en-US" dirty="0"/>
              <a:t>Potential Solution to heavy duty operations (e.g. batch)</a:t>
            </a:r>
          </a:p>
          <a:p>
            <a:pPr marL="285750" indent="-285750">
              <a:buFont typeface="Arial" panose="020B0604020202020204" pitchFamily="34" charset="0"/>
              <a:buChar char="•"/>
            </a:pPr>
            <a:r>
              <a:rPr lang="en-US" dirty="0"/>
              <a:t>Can support larger number of clients working at the same time.</a:t>
            </a:r>
          </a:p>
          <a:p>
            <a:pPr>
              <a:lnSpc>
                <a:spcPct val="90000"/>
              </a:lnSpc>
              <a:buSzPct val="80000"/>
            </a:pPr>
            <a:endParaRPr lang="en-GB" sz="1400" dirty="0"/>
          </a:p>
          <a:p>
            <a:pPr>
              <a:lnSpc>
                <a:spcPct val="90000"/>
              </a:lnSpc>
              <a:buSzPct val="80000"/>
            </a:pPr>
            <a:r>
              <a:rPr lang="en-GB" sz="1400" dirty="0"/>
              <a:t>The DI Server implements a connection pooling mechanism to enhance performance and scalability of the server.</a:t>
            </a:r>
          </a:p>
          <a:p>
            <a:pPr>
              <a:lnSpc>
                <a:spcPct val="90000"/>
              </a:lnSpc>
              <a:buSzPct val="80000"/>
            </a:pPr>
            <a:r>
              <a:rPr lang="en-GB" sz="1400" dirty="0"/>
              <a:t>As the DI Server is a SOAP-based interface, it does not limit the client to a COM interface, but allows a wide range of possible client technologies.</a:t>
            </a:r>
          </a:p>
          <a:p>
            <a:pPr>
              <a:lnSpc>
                <a:spcPct val="90000"/>
              </a:lnSpc>
              <a:buSzPct val="80000"/>
            </a:pPr>
            <a:endParaRPr lang="en-GB" sz="1400" dirty="0"/>
          </a:p>
          <a:p>
            <a:pPr>
              <a:lnSpc>
                <a:spcPct val="90000"/>
              </a:lnSpc>
              <a:buSzPct val="80000"/>
            </a:pPr>
            <a:r>
              <a:rPr lang="en-GB" sz="1400" dirty="0"/>
              <a:t>There are 2 limitations to working with a DI server:</a:t>
            </a:r>
          </a:p>
          <a:p>
            <a:pPr marL="285750" indent="-285750">
              <a:buFont typeface="Arial" panose="020B0604020202020204" pitchFamily="34" charset="0"/>
              <a:buChar char="•"/>
            </a:pPr>
            <a:r>
              <a:rPr lang="en-GB" sz="1400" dirty="0"/>
              <a:t>First, meta data operations are not supported</a:t>
            </a:r>
          </a:p>
          <a:p>
            <a:pPr marL="285750" indent="-285750">
              <a:buFont typeface="Arial" panose="020B0604020202020204" pitchFamily="34" charset="0"/>
              <a:buChar char="•"/>
            </a:pPr>
            <a:r>
              <a:rPr lang="de-DE" sz="1400" dirty="0"/>
              <a:t>Global Transactions </a:t>
            </a:r>
            <a:r>
              <a:rPr lang="en-US" sz="1400" noProof="0" dirty="0"/>
              <a:t>are</a:t>
            </a:r>
            <a:r>
              <a:rPr lang="de-DE" sz="1400" dirty="0"/>
              <a:t> not </a:t>
            </a:r>
            <a:r>
              <a:rPr lang="en-US" sz="1400" noProof="0" dirty="0"/>
              <a:t>supported</a:t>
            </a:r>
          </a:p>
          <a:p>
            <a:pPr marL="285750" indent="-285750">
              <a:buFont typeface="Arial" panose="020B0604020202020204" pitchFamily="34" charset="0"/>
              <a:buChar char="•"/>
            </a:pPr>
            <a:endParaRPr lang="de-DE" dirty="0"/>
          </a:p>
          <a:p>
            <a:pPr marL="0" marR="0" lvl="0" indent="0" algn="l" defTabSz="108877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Refer to the DI Server helpfile for more details.</a:t>
            </a:r>
          </a:p>
          <a:p>
            <a:pPr marL="285750" indent="-285750">
              <a:buFont typeface="Arial" panose="020B0604020202020204" pitchFamily="34" charset="0"/>
              <a:buChar char="•"/>
            </a:pP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95321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400" dirty="0"/>
              <a:t>In this unit we will cover the following topics: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Deployment model and Technology</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The SAP Business One SDK</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GB" sz="1400" kern="0" dirty="0"/>
              <a:t>Introduction to DI API</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GB" sz="1400" kern="0" dirty="0"/>
              <a:t>Introduction to Service Layer</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GB" sz="1400" kern="0" dirty="0"/>
              <a:t>Introduction to UI API</a:t>
            </a:r>
          </a:p>
          <a:p>
            <a:pPr marL="1588" marR="0" lvl="1" indent="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None/>
              <a:tabLst/>
              <a:defRPr/>
            </a:pPr>
            <a:endParaRPr lang="en-GB" sz="1400" kern="0" dirty="0"/>
          </a:p>
          <a:p>
            <a:pPr marL="1588" marR="0" lvl="1" indent="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None/>
              <a:tabLst/>
              <a:defRPr/>
            </a:pPr>
            <a:r>
              <a:rPr lang="en-GB" sz="1400" kern="0" dirty="0"/>
              <a:t>Let us start with the first item on the list - </a:t>
            </a:r>
            <a:r>
              <a:rPr lang="en-US" sz="1400" kern="0" dirty="0"/>
              <a:t>deployment model</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endParaRPr lang="en-GB" sz="1400" kern="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next chapter is about the SAP Business One Service Layer.</a:t>
            </a:r>
            <a:endParaRPr lang="en-GB" sz="1400" kern="0" dirty="0"/>
          </a:p>
          <a:p>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057581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indent="0">
              <a:lnSpc>
                <a:spcPts val="2160"/>
              </a:lnSpc>
              <a:spcBef>
                <a:spcPts val="600"/>
              </a:spcBef>
              <a:spcAft>
                <a:spcPts val="600"/>
              </a:spcAft>
              <a:buClr>
                <a:srgbClr val="F0AB00"/>
              </a:buClr>
              <a:buSzPct val="80000"/>
              <a:buFont typeface="Wingdings" panose="05000000000000000000" pitchFamily="2" charset="2"/>
              <a:buNone/>
            </a:pPr>
            <a:r>
              <a:rPr lang="en-GB" sz="1400" dirty="0"/>
              <a:t>The objectives for the current topic are:</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400" dirty="0"/>
              <a:t>Describe in high level the Service Layer fundamentals and architecture</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400" dirty="0"/>
              <a:t>List the OData key points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764607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dirty="0"/>
              <a:t>The Service Layer is available only for SAP Business One, version for SAP HANA.</a:t>
            </a:r>
          </a:p>
          <a:p>
            <a:endParaRPr lang="en-US" dirty="0"/>
          </a:p>
          <a:p>
            <a:r>
              <a:rPr lang="en-US" sz="1400" dirty="0"/>
              <a:t>Using this technology you can create new generation of extensions for consuming SAP Business One data and </a:t>
            </a:r>
            <a:r>
              <a:rPr lang="fr-FR" sz="1400" dirty="0"/>
              <a:t>services.</a:t>
            </a:r>
          </a:p>
          <a:p>
            <a:endParaRPr lang="fr-FR" sz="1400" dirty="0"/>
          </a:p>
          <a:p>
            <a:r>
              <a:rPr lang="en-US" sz="1400" noProof="0" dirty="0"/>
              <a:t>The service layer is using the same business object structure as the DI API with small naming differences. </a:t>
            </a:r>
          </a:p>
          <a:p>
            <a:r>
              <a:rPr lang="en-US" sz="1400" noProof="0" dirty="0"/>
              <a:t>It is designed for core protocols like HTTP and oData.</a:t>
            </a:r>
          </a:p>
          <a:p>
            <a:r>
              <a:rPr lang="en-US" sz="1400" noProof="0" dirty="0"/>
              <a:t>This architecture allows parallel processing that means it is highly scalable. You might have multiple Service Layer services for the same environment.</a:t>
            </a:r>
          </a:p>
          <a:p>
            <a:r>
              <a:rPr lang="en-US" sz="1400" kern="1200" dirty="0">
                <a:solidFill>
                  <a:schemeClr val="tx1"/>
                </a:solidFill>
                <a:effectLst/>
                <a:latin typeface="+mn-lt"/>
                <a:ea typeface="+mn-ea"/>
                <a:cs typeface="+mn-cs"/>
              </a:rPr>
              <a:t>In addition, the built-in Load Balance feature provides high availability.</a:t>
            </a:r>
          </a:p>
          <a:p>
            <a:endParaRPr lang="en-US" sz="1400" noProof="0" dirty="0"/>
          </a:p>
          <a:p>
            <a:r>
              <a:rPr lang="en-US" sz="1400" noProof="0" dirty="0"/>
              <a:t>The Service Layer provides a new architecture for the extensibilities. Now it is easier than before to create mobile and web based solutions that can leverage the OLTP, OLAP and development platform in One Box.</a:t>
            </a:r>
          </a:p>
          <a:p>
            <a:r>
              <a:rPr lang="en-US" sz="1400" noProof="0" dirty="0"/>
              <a:t>This opens a door to other customer segments and industries.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238971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dirty="0"/>
              <a:t>SAP Business One Service Layer has a 3-tier architecture: the clients communicate with the Web server using HTTP/OData, and the Web server relies on the database for data persistence.</a:t>
            </a:r>
          </a:p>
          <a:p>
            <a:endParaRPr lang="en-US" dirty="0"/>
          </a:p>
          <a:p>
            <a:r>
              <a:rPr lang="en-US" dirty="0"/>
              <a:t>The SAP HANA server contains the database engine, where the physical tables are located and the Service Layer service. The communication between them is managed over the ODBC technology.</a:t>
            </a:r>
          </a:p>
          <a:p>
            <a:r>
              <a:rPr lang="en-US" dirty="0"/>
              <a:t>OBServer is the body of business logic dealing with the actual work, for example, tax calculation, posting, and so on. Service Layer achieves high performance and scalability by leveraging multi-processing.</a:t>
            </a:r>
          </a:p>
          <a:p>
            <a:r>
              <a:rPr lang="en-US" dirty="0"/>
              <a:t>The DI Core is the interface for accessing SAP Business One objects and services, the same one that is used by SAP Business One DI API</a:t>
            </a:r>
          </a:p>
          <a:p>
            <a:r>
              <a:rPr lang="en-US" dirty="0"/>
              <a:t>The session manager implements session stickiness, working with the Service Layer load balancer, so that requests from the same client will be handled by the same Service Layer node.</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0758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dirty="0"/>
              <a:t>The OData Parser looks at the requested URL and HTTP methods (GET/POST/PATCH/DELETE), translates them into the business objects to be operated on, and calls each object's respective method for create/retrieve/update/delete (CRUD) operations. In reverse, the OData Parser also receives the returned data from business objects, translates them into HTTP return code and JSON data representatives, and responds to the original client.</a:t>
            </a:r>
          </a:p>
          <a:p>
            <a:endParaRPr lang="en-US" b="0" dirty="0"/>
          </a:p>
          <a:p>
            <a:r>
              <a:rPr lang="en-US" b="0" dirty="0"/>
              <a:t>The OData has:</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400" dirty="0"/>
              <a:t>HTTP based communication channel</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400" dirty="0"/>
              <a:t>Uniform action or methods, like </a:t>
            </a:r>
            <a:r>
              <a:rPr lang="en-US" dirty="0"/>
              <a:t>GET/POST/PATCH/DELETE</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400" dirty="0"/>
              <a:t>Uniform</a:t>
            </a:r>
            <a:r>
              <a:rPr lang="en-US" sz="1400" dirty="0"/>
              <a:t> data structure – Atom and JSON</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sz="1400" dirty="0"/>
              <a:t>Uniform URL conventions - Navigation, filtering, sorting, paging, joins, etc.</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endParaRPr lang="en-US" sz="1400" b="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pPr>
            <a:endParaRPr lang="en-GB"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679048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next chapter is about the SAP Business One Service Layer.</a:t>
            </a:r>
            <a:endParaRPr lang="en-GB" sz="1400" kern="0" dirty="0"/>
          </a:p>
          <a:p>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856684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indent="0">
              <a:lnSpc>
                <a:spcPts val="2160"/>
              </a:lnSpc>
              <a:spcBef>
                <a:spcPts val="600"/>
              </a:spcBef>
              <a:spcAft>
                <a:spcPts val="600"/>
              </a:spcAft>
              <a:buClr>
                <a:srgbClr val="F0AB00"/>
              </a:buClr>
              <a:buSzPct val="80000"/>
              <a:buFont typeface="Wingdings" panose="05000000000000000000" pitchFamily="2" charset="2"/>
              <a:buNone/>
            </a:pPr>
            <a:r>
              <a:rPr lang="en-GB" sz="1400" dirty="0"/>
              <a:t>The objectives for the current topic are:</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400" dirty="0"/>
              <a:t>Explain what UI API is in high-level</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400" dirty="0"/>
              <a:t>Tell how UI API is used</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endParaRPr lang="en-GB" sz="140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013182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Wingdings" panose="05000000000000000000" pitchFamily="2" charset="2"/>
              <a:buNone/>
            </a:pPr>
            <a:r>
              <a:rPr lang="en-US" sz="1400" dirty="0"/>
              <a:t>To use UI API, you must use a development environment and programming language that supports Microsoft COM (component object model) technology.</a:t>
            </a:r>
          </a:p>
          <a:p>
            <a:pPr marL="0" lvl="0" indent="0">
              <a:buFont typeface="Wingdings" panose="05000000000000000000" pitchFamily="2" charset="2"/>
              <a:buNone/>
            </a:pPr>
            <a:r>
              <a:rPr lang="en-US" sz="1400" dirty="0"/>
              <a:t>The UI API has no Java libraries. Often you also use DI API and UI API in the same Add-On / 3rd party application</a:t>
            </a:r>
          </a:p>
          <a:p>
            <a:pPr marL="0" lvl="0" indent="0">
              <a:buFont typeface="Wingdings" panose="05000000000000000000" pitchFamily="2" charset="2"/>
              <a:buNone/>
            </a:pPr>
            <a:r>
              <a:rPr lang="en-US" sz="1400" dirty="0"/>
              <a:t>The UDO feature is supported by UI API.</a:t>
            </a:r>
          </a:p>
          <a:p>
            <a:pPr marL="1588" marR="0" lvl="1" indent="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None/>
              <a:tabLst/>
              <a:defRPr/>
            </a:pPr>
            <a:r>
              <a:rPr lang="en-US" sz="1400" dirty="0"/>
              <a:t>The UI API:</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sz="1400" dirty="0"/>
              <a:t>Provides objects and methods to access screen objects of the User Interface</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sz="1400" dirty="0"/>
              <a:t>It access to internal system events of the user interface</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sz="1400" dirty="0"/>
              <a:t>It Enables modifying or adding menus, windows, or fields</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sz="1400" dirty="0"/>
              <a:t>And provides one integrated user interface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3657500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r>
              <a:rPr lang="en-US" dirty="0"/>
              <a:t>User Interface API is usually used to:</a:t>
            </a:r>
          </a:p>
          <a:p>
            <a:pPr marL="0" indent="0">
              <a:buFont typeface="Wingdings" panose="05000000000000000000" pitchFamily="2" charset="2"/>
              <a:buNone/>
            </a:pPr>
            <a:endParaRPr lang="en-US" dirty="0"/>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lang="en-US" dirty="0"/>
              <a:t>Achieve a seamless integration of additional functionality with SAP Business One (usually requested by customers) including:</a:t>
            </a:r>
          </a:p>
          <a:p>
            <a:pPr marL="465750" lvl="1" indent="-285750">
              <a:buFont typeface="Wingdings" panose="05000000000000000000" pitchFamily="2" charset="2"/>
              <a:buChar char="§"/>
            </a:pPr>
            <a:r>
              <a:rPr lang="en-US" dirty="0"/>
              <a:t>hooking on SAP Business One standard processes</a:t>
            </a:r>
          </a:p>
          <a:p>
            <a:pPr marL="465750" lvl="1" indent="-285750">
              <a:buFont typeface="Wingdings" panose="05000000000000000000" pitchFamily="2" charset="2"/>
              <a:buChar char="§"/>
            </a:pPr>
            <a:r>
              <a:rPr lang="en-US" dirty="0"/>
              <a:t>adding own GUI elements into SAP Business One standard forms</a:t>
            </a:r>
          </a:p>
          <a:p>
            <a:pPr marL="465750" lvl="1" indent="-285750">
              <a:buFont typeface="Wingdings" panose="05000000000000000000" pitchFamily="2" charset="2"/>
              <a:buChar char="§"/>
            </a:pPr>
            <a:r>
              <a:rPr lang="en-US" dirty="0"/>
              <a:t>adding own forms and plugging the corresponding data behind</a:t>
            </a:r>
          </a:p>
          <a:p>
            <a:pPr marL="465750" lvl="1" indent="-285750">
              <a:buFont typeface="Wingdings" panose="05000000000000000000" pitchFamily="2" charset="2"/>
              <a:buChar char="§"/>
            </a:pPr>
            <a:endParaRPr lang="en-US" dirty="0"/>
          </a:p>
          <a:p>
            <a:pPr marL="285750" lvl="0" indent="-285750">
              <a:buFont typeface="Wingdings" panose="05000000000000000000" pitchFamily="2" charset="2"/>
              <a:buChar char="§"/>
            </a:pPr>
            <a:r>
              <a:rPr lang="en-US" sz="1400" kern="1200" dirty="0">
                <a:solidFill>
                  <a:schemeClr val="tx1"/>
                </a:solidFill>
                <a:latin typeface="+mn-lt"/>
                <a:ea typeface="+mn-ea"/>
                <a:cs typeface="+mn-cs"/>
              </a:rPr>
              <a:t>Manipulate</a:t>
            </a:r>
            <a:r>
              <a:rPr lang="en-US" dirty="0"/>
              <a:t> SAP Business One standard functionality, when standard options do not meet the customer‘s processes, including:</a:t>
            </a:r>
          </a:p>
          <a:p>
            <a:pPr marL="465750" lvl="1" indent="-285750">
              <a:buFont typeface="Wingdings" panose="05000000000000000000" pitchFamily="2" charset="2"/>
              <a:buChar char="§"/>
            </a:pPr>
            <a:r>
              <a:rPr lang="en-US" dirty="0"/>
              <a:t>hiding SAP Business One GUI elements</a:t>
            </a:r>
          </a:p>
          <a:p>
            <a:pPr marL="465750" lvl="1" indent="-285750">
              <a:buFont typeface="Wingdings" panose="05000000000000000000" pitchFamily="2" charset="2"/>
              <a:buChar char="§"/>
            </a:pPr>
            <a:r>
              <a:rPr lang="en-US" dirty="0"/>
              <a:t>blocking SAP Business One events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113130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ea typeface="Calibri" panose="020F0502020204030204" pitchFamily="34" charset="0"/>
              </a:rPr>
              <a:t>In the graphics you can see a diagram of the compatibility mode solutions.</a:t>
            </a:r>
          </a:p>
          <a:p>
            <a:pPr rtl="0"/>
            <a:r>
              <a:rPr lang="en-US" sz="1400" kern="1200" dirty="0">
                <a:solidFill>
                  <a:schemeClr val="tx1"/>
                </a:solidFill>
                <a:effectLst/>
                <a:latin typeface="+mn-lt"/>
                <a:ea typeface="+mn-ea"/>
                <a:cs typeface="+mn-cs"/>
              </a:rPr>
              <a:t>This diagram illustrates the solution, where all components are located in one environment. </a:t>
            </a:r>
            <a:br>
              <a:rPr lang="en-US" sz="1400" kern="1200" dirty="0">
                <a:solidFill>
                  <a:schemeClr val="tx1"/>
                </a:solidFill>
                <a:effectLst/>
                <a:latin typeface="+mn-lt"/>
                <a:ea typeface="+mn-ea"/>
                <a:cs typeface="+mn-cs"/>
              </a:rPr>
            </a:br>
            <a:r>
              <a:rPr lang="en-US" sz="1400" kern="1200" dirty="0">
                <a:solidFill>
                  <a:schemeClr val="tx1"/>
                </a:solidFill>
                <a:effectLst/>
                <a:latin typeface="+mn-lt"/>
                <a:ea typeface="+mn-ea"/>
                <a:cs typeface="+mn-cs"/>
              </a:rPr>
              <a:t>The Add-on solution can use the DI and the UI API on Microsoft SQL and SAP HANA database environments.</a:t>
            </a:r>
          </a:p>
          <a:p>
            <a:pPr rtl="0"/>
            <a:r>
              <a:rPr lang="en-US" sz="1400" kern="1200" dirty="0">
                <a:solidFill>
                  <a:schemeClr val="tx1"/>
                </a:solidFill>
                <a:effectLst/>
                <a:latin typeface="+mn-lt"/>
                <a:ea typeface="+mn-ea"/>
                <a:cs typeface="+mn-cs"/>
              </a:rPr>
              <a:t>The add-on can be extended with the functionality to operate with data using the SAP Business One Service Layer as well. The Service Layer can work only for SAP Business One, version for SAP HANA.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 general, there can be only one single version of add-on operating on these supported platforms. </a:t>
            </a:r>
            <a:endParaRPr lang="en-US" dirty="0">
              <a:solidFill>
                <a:schemeClr val="tx1"/>
              </a:solidFill>
              <a:latin typeface="+mn-lt"/>
            </a:endParaRPr>
          </a:p>
          <a:p>
            <a:endParaRPr lang="en-US" dirty="0">
              <a:solidFill>
                <a:schemeClr val="tx1"/>
              </a:solidFill>
              <a:latin typeface="+mn-lt"/>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89774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dirty="0"/>
              <a:t>A tightly coupled solution means that the extensibility is strongly connected to the environment and deployed as a HTML based extension on top of the SAP HANA XS engine. </a:t>
            </a:r>
          </a:p>
          <a:p>
            <a:r>
              <a:rPr lang="en-US" dirty="0"/>
              <a:t>This diagram displays a module of a tightly coupled addon.</a:t>
            </a:r>
          </a:p>
          <a:p>
            <a:r>
              <a:rPr lang="en-US" dirty="0"/>
              <a:t>The solution consumes the SAP Business One data using the SAP Business One service layer technology.</a:t>
            </a:r>
          </a:p>
          <a:p>
            <a:r>
              <a:rPr lang="en-US" dirty="0"/>
              <a:t>The solution can be consumed by any kind of device using web browser, in mobile and desktop.</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3122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dirty="0"/>
              <a:t>In the loosely coupled model the solution runs in the SAP Cloud Platform and it interacts with the SAP Business One using the service Layers technologies. </a:t>
            </a:r>
          </a:p>
          <a:p>
            <a:r>
              <a:rPr lang="en-US" dirty="0"/>
              <a:t>This kind of solution is completely independent from the SAP Business One live cycle management. </a:t>
            </a:r>
          </a:p>
          <a:p>
            <a:r>
              <a:rPr lang="en-US" dirty="0"/>
              <a:t>On the Cloud, the solution has a wide range of technologies in order the communicate with the other external services. </a:t>
            </a:r>
          </a:p>
          <a:p>
            <a:r>
              <a:rPr lang="en-US" dirty="0"/>
              <a:t>The loosely coupled solution runs in a separated environment while the digital core (</a:t>
            </a:r>
            <a:r>
              <a:rPr lang="en-US" dirty="0" err="1"/>
              <a:t>a.k.a</a:t>
            </a:r>
            <a:r>
              <a:rPr lang="en-US" dirty="0"/>
              <a:t> SAP Business One) stays vanilla, with no or small customization.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71052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dirty="0"/>
              <a:t>Usually in real life the architecture is more complex then the one we saw on the previous slides. </a:t>
            </a:r>
          </a:p>
          <a:p>
            <a:r>
              <a:rPr lang="en-US" dirty="0"/>
              <a:t>The customer implementation requires various extensions based on the exact business model and available partner Add-On or Solution offerings.</a:t>
            </a:r>
          </a:p>
          <a:p>
            <a:r>
              <a:rPr lang="en-US" dirty="0"/>
              <a:t>If the customer requires some additional feature to the digital core, then it is achieved by using the compatibility solutions on top of the UI API, DI API or using the Service Layer service as an interaction with the UI API.</a:t>
            </a:r>
          </a:p>
          <a:p>
            <a:r>
              <a:rPr lang="en-US" dirty="0"/>
              <a:t>The best option to run the local web services is deploying the extension solution in a tightly coupled way, directly into the SAP HANA XS Engine. </a:t>
            </a:r>
          </a:p>
          <a:p>
            <a:r>
              <a:rPr lang="en-US" dirty="0"/>
              <a:t>When communication to external services should to be performed then the loosely coupled solution can be the best option (like, payment gateways, delivery companies, maps services, etc.)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48321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SAP Business One is shifting from ERP system model to Business Platform model. This model can connect multiple entities and integrate them into a single system.</a:t>
            </a:r>
          </a:p>
          <a:p>
            <a:r>
              <a:rPr lang="en-US" dirty="0"/>
              <a:t>SAP Business One can be deployed in Cloud or OnPremise.</a:t>
            </a:r>
          </a:p>
          <a:p>
            <a:r>
              <a:rPr lang="en-US" dirty="0"/>
              <a:t>It offers two types of database environments, the Microsoft SQL Server and the SAP HANA Database. The latest one comes with in-memory technology to merge the analytical and transactional requirement in one place.</a:t>
            </a:r>
          </a:p>
          <a:p>
            <a:r>
              <a:rPr lang="en-US" dirty="0"/>
              <a:t>SAP Business One offers several alternatives to extend the current solution – SDK, Integration Framework and Service Layer. The Service Layer is available only for SAP HANA.</a:t>
            </a:r>
          </a:p>
          <a:p>
            <a:r>
              <a:rPr lang="en-US" dirty="0"/>
              <a:t>On top of the extensibility layer it is possible to build various solutions, like third-party add-ons, mobile app, analytics app and reports. You can also perform some additional integration with SAP and non SAP products.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2215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mn-lt"/>
                <a:ea typeface="+mn-ea"/>
                <a:cs typeface="+mn-cs"/>
              </a:rPr>
              <a:t>SAP Business One has implemented as a two-layer architecture. The system is based on a HANA database/ Microsoft SQL Server where data is stored centrally. The business logic is mostly processed on the client software (fat client). </a:t>
            </a:r>
          </a:p>
          <a:p>
            <a:r>
              <a:rPr lang="en-US" sz="1400" kern="1200" dirty="0">
                <a:solidFill>
                  <a:schemeClr val="tx1"/>
                </a:solidFill>
                <a:effectLst/>
                <a:latin typeface="+mn-lt"/>
                <a:ea typeface="+mn-ea"/>
                <a:cs typeface="+mn-cs"/>
              </a:rPr>
              <a:t>In detail, the client software consists of a graphical user interface and the business object classes connecting to the database.</a:t>
            </a:r>
          </a:p>
          <a:p>
            <a:r>
              <a:rPr lang="en-US" sz="1400" kern="1200" dirty="0">
                <a:solidFill>
                  <a:schemeClr val="tx1"/>
                </a:solidFill>
                <a:effectLst/>
                <a:latin typeface="+mn-lt"/>
                <a:ea typeface="+mn-ea"/>
                <a:cs typeface="+mn-cs"/>
              </a:rPr>
              <a:t>There are several built-in integration capabilities, interfaces and customization features (see “Adaptation”, “MS Office Integration” and “Interfaces”)</a:t>
            </a:r>
          </a:p>
          <a:p>
            <a:pPr lvl="1"/>
            <a:r>
              <a:rPr lang="en-US" sz="1400" kern="1200" dirty="0">
                <a:solidFill>
                  <a:schemeClr val="tx1"/>
                </a:solidFill>
                <a:effectLst/>
                <a:latin typeface="+mn-lt"/>
                <a:ea typeface="+mn-ea"/>
                <a:cs typeface="+mn-cs"/>
              </a:rPr>
              <a:t>Besides all the adaptation capabilities accessible for customers, SAP Business One SDK enables partners to implement a solution extending SAP Business One using APIs and other features.</a:t>
            </a:r>
          </a:p>
          <a:p>
            <a:pPr lvl="1"/>
            <a:r>
              <a:rPr lang="en-US" sz="1400" kern="1200" dirty="0">
                <a:solidFill>
                  <a:schemeClr val="tx1"/>
                </a:solidFill>
                <a:effectLst/>
                <a:latin typeface="+mn-lt"/>
                <a:ea typeface="+mn-ea"/>
                <a:cs typeface="+mn-cs"/>
              </a:rPr>
              <a:t>The DI Server, for example, enables partners to use SAP Business One data in a Browser without the need to install any SAP Business One component on the client or the application server of the web-based application.</a:t>
            </a:r>
          </a:p>
          <a:p>
            <a:pPr lvl="1"/>
            <a:r>
              <a:rPr lang="en-US" sz="1400" kern="1200" dirty="0">
                <a:solidFill>
                  <a:schemeClr val="tx1"/>
                </a:solidFill>
                <a:effectLst/>
                <a:latin typeface="+mn-lt"/>
                <a:ea typeface="+mn-ea"/>
                <a:cs typeface="+mn-cs"/>
              </a:rPr>
              <a:t>The UDO feature is a further step to ease creation of additional functionality inside SAP Business One.</a:t>
            </a:r>
          </a:p>
          <a:p>
            <a:r>
              <a:rPr lang="en-US" sz="1400" kern="1200" dirty="0">
                <a:solidFill>
                  <a:schemeClr val="tx1"/>
                </a:solidFill>
                <a:effectLst/>
                <a:latin typeface="+mn-lt"/>
                <a:ea typeface="+mn-ea"/>
                <a:cs typeface="+mn-cs"/>
              </a:rPr>
              <a:t>Licenses are also managed centrally. Partners can use the mechanism for own purposes.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0617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Now we will have a closer look to the next topics, which is The SAP Business One Software Development Kit (SDK).</a:t>
            </a:r>
            <a:endParaRPr lang="en-GB" sz="1400" kern="0" dirty="0"/>
          </a:p>
          <a:p>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35590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000"/>
            <a:ext cx="5555046"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432113" y="1692000"/>
            <a:ext cx="5555046"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8854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20.png"/><Relationship Id="rId4" Type="http://schemas.openxmlformats.org/officeDocument/2006/relationships/hyperlink" Target="https://www.sap.com/community/topics/business-one.html"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8.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2.xml"/><Relationship Id="rId7"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tags" Target="../tags/tag2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23.xml"/><Relationship Id="rId7"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8.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s://www.sap.com/community/topics/business-one-extensibility.html" TargetMode="External"/><Relationship Id="rId3" Type="http://schemas.openxmlformats.org/officeDocument/2006/relationships/notesSlide" Target="../notesSlides/notesSlide5.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hyperlink" Target="https://www.youtube.com/playlist?list=PLMdHXbewhZ2QsgYSICRQuoL8lkoEHjNz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6.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Introduction</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Introducing SAP Business One SDK:</a:t>
            </a:r>
            <a:r>
              <a:rPr lang="en-GB" dirty="0">
                <a:ea typeface="ＭＳ Ｐゴシック" pitchFamily="34" charset="-128"/>
              </a:rPr>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17246" y="1659338"/>
            <a:ext cx="9874376" cy="157222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purpose and components of the SDK</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in high level about the SDK packages and licenses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Find further information and use the community to ask questions and get answers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73918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SAP Business One SDK - Motivation</a:t>
            </a:r>
            <a:endParaRPr lang="en-US" dirty="0"/>
          </a:p>
        </p:txBody>
      </p:sp>
      <p:sp>
        <p:nvSpPr>
          <p:cNvPr id="5" name="Text Box 5">
            <a:extLst>
              <a:ext uri="{FF2B5EF4-FFF2-40B4-BE49-F238E27FC236}">
                <a16:creationId xmlns:a16="http://schemas.microsoft.com/office/drawing/2014/main" id="{7DEA010B-6963-41DE-840D-303CFC092A2F}"/>
              </a:ext>
            </a:extLst>
          </p:cNvPr>
          <p:cNvSpPr txBox="1">
            <a:spLocks noChangeArrowheads="1"/>
          </p:cNvSpPr>
          <p:nvPr/>
        </p:nvSpPr>
        <p:spPr bwMode="auto">
          <a:xfrm>
            <a:off x="327024" y="1508125"/>
            <a:ext cx="4149973" cy="984250"/>
          </a:xfrm>
          <a:prstGeom prst="rect">
            <a:avLst/>
          </a:prstGeom>
          <a:noFill/>
          <a:ln w="12700">
            <a:noFill/>
            <a:miter lim="800000"/>
            <a:headEnd/>
            <a:tailEnd/>
          </a:ln>
        </p:spPr>
        <p:txBody>
          <a:bodyPr lIns="0" tIns="0" rIns="0" bIns="0"/>
          <a:lstStyle/>
          <a:p>
            <a:pPr marL="276225" indent="-276225" defTabSz="687388" eaLnBrk="0" hangingPunct="0">
              <a:spcAft>
                <a:spcPct val="50000"/>
              </a:spcAft>
              <a:buClr>
                <a:srgbClr val="F0AB00"/>
              </a:buClr>
              <a:buSzPct val="80000"/>
              <a:buFont typeface="Arial" pitchFamily="34" charset="0"/>
              <a:buChar char="■"/>
            </a:pPr>
            <a:r>
              <a:rPr lang="en-GB" b="1" dirty="0">
                <a:solidFill>
                  <a:schemeClr val="bg2">
                    <a:lumMod val="50000"/>
                  </a:schemeClr>
                </a:solidFill>
              </a:rPr>
              <a:t>Customization capabilities are powerful!</a:t>
            </a:r>
            <a:endParaRPr lang="de-DE" b="1" dirty="0">
              <a:solidFill>
                <a:schemeClr val="bg2">
                  <a:lumMod val="50000"/>
                </a:schemeClr>
              </a:solidFill>
            </a:endParaRPr>
          </a:p>
        </p:txBody>
      </p:sp>
      <p:sp>
        <p:nvSpPr>
          <p:cNvPr id="7" name="Text Box 6">
            <a:extLst>
              <a:ext uri="{FF2B5EF4-FFF2-40B4-BE49-F238E27FC236}">
                <a16:creationId xmlns:a16="http://schemas.microsoft.com/office/drawing/2014/main" id="{05DE97A2-1446-4677-AF9A-B39B3DACE237}"/>
              </a:ext>
            </a:extLst>
          </p:cNvPr>
          <p:cNvSpPr txBox="1">
            <a:spLocks noChangeArrowheads="1"/>
          </p:cNvSpPr>
          <p:nvPr/>
        </p:nvSpPr>
        <p:spPr bwMode="auto">
          <a:xfrm>
            <a:off x="341312" y="2392242"/>
            <a:ext cx="4149973" cy="1204913"/>
          </a:xfrm>
          <a:prstGeom prst="rect">
            <a:avLst/>
          </a:prstGeom>
          <a:noFill/>
          <a:ln w="12700">
            <a:noFill/>
            <a:miter lim="800000"/>
            <a:headEnd/>
            <a:tailEnd/>
          </a:ln>
        </p:spPr>
        <p:txBody>
          <a:bodyPr lIns="0" tIns="0" rIns="0" bIns="0"/>
          <a:lstStyle/>
          <a:p>
            <a:pPr marL="276225" indent="-276225" defTabSz="687388" eaLnBrk="0" hangingPunct="0">
              <a:spcAft>
                <a:spcPct val="50000"/>
              </a:spcAft>
              <a:buClr>
                <a:srgbClr val="F0AB00"/>
              </a:buClr>
              <a:buSzPct val="80000"/>
              <a:buFont typeface="Arial" pitchFamily="34" charset="0"/>
              <a:buChar char="■"/>
            </a:pPr>
            <a:r>
              <a:rPr lang="en-GB" b="1" dirty="0">
                <a:solidFill>
                  <a:schemeClr val="bg2">
                    <a:lumMod val="50000"/>
                  </a:schemeClr>
                </a:solidFill>
              </a:rPr>
              <a:t>However the customization capabilities cannot solve every requirement</a:t>
            </a:r>
            <a:endParaRPr lang="de-DE" b="1" dirty="0">
              <a:solidFill>
                <a:schemeClr val="bg2">
                  <a:lumMod val="50000"/>
                </a:schemeClr>
              </a:solidFill>
            </a:endParaRPr>
          </a:p>
        </p:txBody>
      </p:sp>
      <p:sp>
        <p:nvSpPr>
          <p:cNvPr id="8" name="Text Box 3">
            <a:extLst>
              <a:ext uri="{FF2B5EF4-FFF2-40B4-BE49-F238E27FC236}">
                <a16:creationId xmlns:a16="http://schemas.microsoft.com/office/drawing/2014/main" id="{7F50A904-58C7-4D7B-945F-F815A7DBE173}"/>
              </a:ext>
            </a:extLst>
          </p:cNvPr>
          <p:cNvSpPr txBox="1">
            <a:spLocks noChangeArrowheads="1"/>
          </p:cNvSpPr>
          <p:nvPr/>
        </p:nvSpPr>
        <p:spPr bwMode="auto">
          <a:xfrm>
            <a:off x="341312" y="3609301"/>
            <a:ext cx="4135685" cy="1121569"/>
          </a:xfrm>
          <a:prstGeom prst="rect">
            <a:avLst/>
          </a:prstGeom>
          <a:noFill/>
          <a:ln w="12700">
            <a:noFill/>
            <a:miter lim="800000"/>
            <a:headEnd/>
            <a:tailEnd/>
          </a:ln>
        </p:spPr>
        <p:txBody>
          <a:bodyPr lIns="0" tIns="0" rIns="0" bIns="0"/>
          <a:lstStyle/>
          <a:p>
            <a:pPr marL="276225" indent="-276225" defTabSz="687388" eaLnBrk="0" hangingPunct="0">
              <a:spcAft>
                <a:spcPct val="50000"/>
              </a:spcAft>
              <a:buClr>
                <a:srgbClr val="F0AB00"/>
              </a:buClr>
              <a:buSzPct val="80000"/>
              <a:buFont typeface="Arial" pitchFamily="34" charset="0"/>
              <a:buChar char="■"/>
            </a:pPr>
            <a:r>
              <a:rPr lang="en-GB" b="1" dirty="0">
                <a:solidFill>
                  <a:schemeClr val="bg2">
                    <a:lumMod val="50000"/>
                  </a:schemeClr>
                </a:solidFill>
              </a:rPr>
              <a:t>The Source code of </a:t>
            </a:r>
            <a:r>
              <a:rPr lang="en-GB" b="1" i="1" dirty="0">
                <a:solidFill>
                  <a:schemeClr val="bg2">
                    <a:lumMod val="50000"/>
                  </a:schemeClr>
                </a:solidFill>
              </a:rPr>
              <a:t>SAP Business One </a:t>
            </a:r>
            <a:r>
              <a:rPr lang="en-GB" b="1" dirty="0">
                <a:solidFill>
                  <a:schemeClr val="bg2">
                    <a:lumMod val="50000"/>
                  </a:schemeClr>
                </a:solidFill>
              </a:rPr>
              <a:t>is not accessible </a:t>
            </a:r>
            <a:endParaRPr lang="de-DE" b="1" dirty="0">
              <a:solidFill>
                <a:schemeClr val="bg2">
                  <a:lumMod val="50000"/>
                </a:schemeClr>
              </a:solidFill>
            </a:endParaRPr>
          </a:p>
        </p:txBody>
      </p:sp>
      <p:grpSp>
        <p:nvGrpSpPr>
          <p:cNvPr id="10" name="Group 9">
            <a:extLst>
              <a:ext uri="{FF2B5EF4-FFF2-40B4-BE49-F238E27FC236}">
                <a16:creationId xmlns:a16="http://schemas.microsoft.com/office/drawing/2014/main" id="{833CC60E-0765-4117-9CF8-3591FC20F53D}"/>
              </a:ext>
            </a:extLst>
          </p:cNvPr>
          <p:cNvGrpSpPr/>
          <p:nvPr/>
        </p:nvGrpSpPr>
        <p:grpSpPr>
          <a:xfrm>
            <a:off x="5089353" y="1151646"/>
            <a:ext cx="6601124" cy="5187242"/>
            <a:chOff x="2184400" y="1204913"/>
            <a:chExt cx="6959600" cy="5468937"/>
          </a:xfrm>
        </p:grpSpPr>
        <p:pic>
          <p:nvPicPr>
            <p:cNvPr id="11" name="Picture 14" descr="circle.png">
              <a:extLst>
                <a:ext uri="{FF2B5EF4-FFF2-40B4-BE49-F238E27FC236}">
                  <a16:creationId xmlns:a16="http://schemas.microsoft.com/office/drawing/2014/main" id="{1E5A4BC1-BA52-4581-9630-9139BFAE33F2}"/>
                </a:ext>
              </a:extLst>
            </p:cNvPr>
            <p:cNvPicPr>
              <a:picLocks noChangeAspect="1"/>
            </p:cNvPicPr>
            <p:nvPr/>
          </p:nvPicPr>
          <p:blipFill>
            <a:blip r:embed="rId4" cstate="print"/>
            <a:srcRect b="3781"/>
            <a:stretch>
              <a:fillRect/>
            </a:stretch>
          </p:blipFill>
          <p:spPr bwMode="auto">
            <a:xfrm>
              <a:off x="2951163" y="1214438"/>
              <a:ext cx="5916612" cy="5388952"/>
            </a:xfrm>
            <a:prstGeom prst="rect">
              <a:avLst/>
            </a:prstGeom>
            <a:noFill/>
            <a:ln w="9525">
              <a:noFill/>
              <a:miter lim="800000"/>
              <a:headEnd/>
              <a:tailEnd/>
            </a:ln>
          </p:spPr>
        </p:pic>
        <p:sp>
          <p:nvSpPr>
            <p:cNvPr id="12" name="TextBox 9">
              <a:extLst>
                <a:ext uri="{FF2B5EF4-FFF2-40B4-BE49-F238E27FC236}">
                  <a16:creationId xmlns:a16="http://schemas.microsoft.com/office/drawing/2014/main" id="{E63B5DE6-29CC-430B-AD9E-D9AB6ECB9DD5}"/>
                </a:ext>
              </a:extLst>
            </p:cNvPr>
            <p:cNvSpPr txBox="1">
              <a:spLocks noChangeArrowheads="1"/>
            </p:cNvSpPr>
            <p:nvPr/>
          </p:nvSpPr>
          <p:spPr bwMode="auto">
            <a:xfrm>
              <a:off x="2438400" y="1204913"/>
              <a:ext cx="1552575" cy="584200"/>
            </a:xfrm>
            <a:prstGeom prst="rect">
              <a:avLst/>
            </a:prstGeom>
            <a:noFill/>
            <a:ln w="9525">
              <a:noFill/>
              <a:miter lim="800000"/>
              <a:headEnd/>
              <a:tailEnd/>
            </a:ln>
          </p:spPr>
          <p:txBody>
            <a:bodyPr>
              <a:spAutoFit/>
            </a:bodyPr>
            <a:lstStyle/>
            <a:p>
              <a:pPr algn="ctr"/>
              <a:r>
                <a:rPr lang="en-GB" b="1" dirty="0"/>
                <a:t>SAP</a:t>
              </a:r>
            </a:p>
            <a:p>
              <a:pPr algn="ctr"/>
              <a:r>
                <a:rPr lang="en-GB" b="1" dirty="0"/>
                <a:t>Add-Ons</a:t>
              </a:r>
              <a:endParaRPr lang="en-US" b="1" dirty="0"/>
            </a:p>
          </p:txBody>
        </p:sp>
        <p:sp>
          <p:nvSpPr>
            <p:cNvPr id="13" name="TextBox 10">
              <a:extLst>
                <a:ext uri="{FF2B5EF4-FFF2-40B4-BE49-F238E27FC236}">
                  <a16:creationId xmlns:a16="http://schemas.microsoft.com/office/drawing/2014/main" id="{0E851246-91C6-486B-A78D-8EC6C26FFCC9}"/>
                </a:ext>
              </a:extLst>
            </p:cNvPr>
            <p:cNvSpPr txBox="1">
              <a:spLocks noChangeArrowheads="1"/>
            </p:cNvSpPr>
            <p:nvPr/>
          </p:nvSpPr>
          <p:spPr bwMode="auto">
            <a:xfrm>
              <a:off x="2184400" y="6088063"/>
              <a:ext cx="2387600" cy="585787"/>
            </a:xfrm>
            <a:prstGeom prst="rect">
              <a:avLst/>
            </a:prstGeom>
            <a:noFill/>
            <a:ln w="9525">
              <a:noFill/>
              <a:miter lim="800000"/>
              <a:headEnd/>
              <a:tailEnd/>
            </a:ln>
          </p:spPr>
          <p:txBody>
            <a:bodyPr>
              <a:spAutoFit/>
            </a:bodyPr>
            <a:lstStyle/>
            <a:p>
              <a:pPr algn="ctr"/>
              <a:r>
                <a:rPr lang="en-GB" b="1" dirty="0"/>
                <a:t>Software</a:t>
              </a:r>
            </a:p>
            <a:p>
              <a:pPr algn="ctr"/>
              <a:r>
                <a:rPr lang="en-GB" b="1" dirty="0"/>
                <a:t>Development Kit</a:t>
              </a:r>
            </a:p>
          </p:txBody>
        </p:sp>
        <p:sp>
          <p:nvSpPr>
            <p:cNvPr id="14" name="TextBox 11">
              <a:extLst>
                <a:ext uri="{FF2B5EF4-FFF2-40B4-BE49-F238E27FC236}">
                  <a16:creationId xmlns:a16="http://schemas.microsoft.com/office/drawing/2014/main" id="{CF25D94F-60C2-42CE-BFCC-0DF8F32156BB}"/>
                </a:ext>
              </a:extLst>
            </p:cNvPr>
            <p:cNvSpPr txBox="1">
              <a:spLocks noChangeArrowheads="1"/>
            </p:cNvSpPr>
            <p:nvPr/>
          </p:nvSpPr>
          <p:spPr bwMode="auto">
            <a:xfrm>
              <a:off x="7591425" y="1204913"/>
              <a:ext cx="1552575" cy="584200"/>
            </a:xfrm>
            <a:prstGeom prst="rect">
              <a:avLst/>
            </a:prstGeom>
            <a:noFill/>
            <a:ln w="9525">
              <a:noFill/>
              <a:miter lim="800000"/>
              <a:headEnd/>
              <a:tailEnd/>
            </a:ln>
          </p:spPr>
          <p:txBody>
            <a:bodyPr>
              <a:spAutoFit/>
            </a:bodyPr>
            <a:lstStyle/>
            <a:p>
              <a:pPr algn="ctr"/>
              <a:r>
                <a:rPr lang="en-GB" b="1" dirty="0"/>
                <a:t>Partner</a:t>
              </a:r>
            </a:p>
            <a:p>
              <a:pPr algn="ctr"/>
              <a:r>
                <a:rPr lang="en-GB" b="1" dirty="0"/>
                <a:t>Add-Ons</a:t>
              </a:r>
              <a:endParaRPr lang="en-US" b="1" dirty="0"/>
            </a:p>
          </p:txBody>
        </p:sp>
        <p:sp>
          <p:nvSpPr>
            <p:cNvPr id="15" name="TextBox 12">
              <a:extLst>
                <a:ext uri="{FF2B5EF4-FFF2-40B4-BE49-F238E27FC236}">
                  <a16:creationId xmlns:a16="http://schemas.microsoft.com/office/drawing/2014/main" id="{9B1B63E1-7F09-4AAE-8398-0CF580F486FF}"/>
                </a:ext>
              </a:extLst>
            </p:cNvPr>
            <p:cNvSpPr txBox="1">
              <a:spLocks noChangeArrowheads="1"/>
            </p:cNvSpPr>
            <p:nvPr/>
          </p:nvSpPr>
          <p:spPr bwMode="auto">
            <a:xfrm>
              <a:off x="4909543" y="3678965"/>
              <a:ext cx="1987550" cy="681430"/>
            </a:xfrm>
            <a:prstGeom prst="rect">
              <a:avLst/>
            </a:prstGeom>
            <a:noFill/>
            <a:ln w="9525">
              <a:noFill/>
              <a:miter lim="800000"/>
              <a:headEnd/>
              <a:tailEnd/>
            </a:ln>
          </p:spPr>
          <p:txBody>
            <a:bodyPr>
              <a:spAutoFit/>
            </a:bodyPr>
            <a:lstStyle/>
            <a:p>
              <a:pPr algn="ctr"/>
              <a:r>
                <a:rPr lang="en-GB" sz="1800" b="1" dirty="0">
                  <a:solidFill>
                    <a:schemeClr val="bg1"/>
                  </a:solidFill>
                </a:rPr>
                <a:t>SAP </a:t>
              </a:r>
            </a:p>
            <a:p>
              <a:pPr algn="ctr"/>
              <a:r>
                <a:rPr lang="en-GB" sz="1800" b="1" dirty="0">
                  <a:solidFill>
                    <a:schemeClr val="bg1"/>
                  </a:solidFill>
                </a:rPr>
                <a:t>Business One</a:t>
              </a:r>
              <a:endParaRPr lang="en-US" sz="1800" b="1" dirty="0">
                <a:solidFill>
                  <a:schemeClr val="bg1"/>
                </a:solidFill>
              </a:endParaRPr>
            </a:p>
          </p:txBody>
        </p:sp>
        <p:cxnSp>
          <p:nvCxnSpPr>
            <p:cNvPr id="16" name="Straight Connector 16">
              <a:extLst>
                <a:ext uri="{FF2B5EF4-FFF2-40B4-BE49-F238E27FC236}">
                  <a16:creationId xmlns:a16="http://schemas.microsoft.com/office/drawing/2014/main" id="{4C5EBB43-3742-4E6A-A12E-373BA293E2C3}"/>
                </a:ext>
              </a:extLst>
            </p:cNvPr>
            <p:cNvCxnSpPr>
              <a:cxnSpLocks noChangeShapeType="1"/>
              <a:stCxn id="12" idx="2"/>
            </p:cNvCxnSpPr>
            <p:nvPr/>
          </p:nvCxnSpPr>
          <p:spPr bwMode="auto">
            <a:xfrm rot="16200000" flipH="1">
              <a:off x="2603500" y="2400301"/>
              <a:ext cx="1476375" cy="254000"/>
            </a:xfrm>
            <a:prstGeom prst="line">
              <a:avLst/>
            </a:prstGeom>
            <a:ln>
              <a:headEnd/>
              <a:tailEnd type="triangle" w="sm" len="lg"/>
            </a:ln>
          </p:spPr>
          <p:style>
            <a:lnRef idx="1">
              <a:schemeClr val="accent5"/>
            </a:lnRef>
            <a:fillRef idx="0">
              <a:schemeClr val="accent5"/>
            </a:fillRef>
            <a:effectRef idx="0">
              <a:schemeClr val="accent5"/>
            </a:effectRef>
            <a:fontRef idx="minor">
              <a:schemeClr val="tx1"/>
            </a:fontRef>
          </p:style>
        </p:cxnSp>
        <p:cxnSp>
          <p:nvCxnSpPr>
            <p:cNvPr id="17" name="Straight Connector 27">
              <a:extLst>
                <a:ext uri="{FF2B5EF4-FFF2-40B4-BE49-F238E27FC236}">
                  <a16:creationId xmlns:a16="http://schemas.microsoft.com/office/drawing/2014/main" id="{9894DFE9-FF58-42A5-8128-6C6DC05392A1}"/>
                </a:ext>
              </a:extLst>
            </p:cNvPr>
            <p:cNvCxnSpPr>
              <a:cxnSpLocks noChangeShapeType="1"/>
              <a:stCxn id="14" idx="2"/>
            </p:cNvCxnSpPr>
            <p:nvPr/>
          </p:nvCxnSpPr>
          <p:spPr bwMode="auto">
            <a:xfrm rot="5400000">
              <a:off x="7618413" y="1689100"/>
              <a:ext cx="649287" cy="849313"/>
            </a:xfrm>
            <a:prstGeom prst="line">
              <a:avLst/>
            </a:prstGeom>
            <a:ln>
              <a:headEnd/>
              <a:tailEnd type="triangle" w="sm" len="lg"/>
            </a:ln>
          </p:spPr>
          <p:style>
            <a:lnRef idx="1">
              <a:schemeClr val="accent5"/>
            </a:lnRef>
            <a:fillRef idx="0">
              <a:schemeClr val="accent5"/>
            </a:fillRef>
            <a:effectRef idx="0">
              <a:schemeClr val="accent5"/>
            </a:effectRef>
            <a:fontRef idx="minor">
              <a:schemeClr val="tx1"/>
            </a:fontRef>
          </p:style>
        </p:cxnSp>
        <p:cxnSp>
          <p:nvCxnSpPr>
            <p:cNvPr id="18" name="Straight Connector 19">
              <a:extLst>
                <a:ext uri="{FF2B5EF4-FFF2-40B4-BE49-F238E27FC236}">
                  <a16:creationId xmlns:a16="http://schemas.microsoft.com/office/drawing/2014/main" id="{F4E33697-DA04-47D5-9D89-2E34E6B4A09D}"/>
                </a:ext>
              </a:extLst>
            </p:cNvPr>
            <p:cNvCxnSpPr>
              <a:cxnSpLocks noChangeShapeType="1"/>
            </p:cNvCxnSpPr>
            <p:nvPr/>
          </p:nvCxnSpPr>
          <p:spPr bwMode="auto">
            <a:xfrm flipV="1">
              <a:off x="3570287" y="5317140"/>
              <a:ext cx="1339256" cy="837599"/>
            </a:xfrm>
            <a:prstGeom prst="line">
              <a:avLst/>
            </a:prstGeom>
            <a:ln>
              <a:headEnd/>
              <a:tailEnd type="triangle" w="sm" len="lg"/>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grpSp>
      <p:sp>
        <p:nvSpPr>
          <p:cNvPr id="19" name="Text Box 3">
            <a:extLst>
              <a:ext uri="{FF2B5EF4-FFF2-40B4-BE49-F238E27FC236}">
                <a16:creationId xmlns:a16="http://schemas.microsoft.com/office/drawing/2014/main" id="{9E944930-3E80-4E02-BFF6-3CCC669B213A}"/>
              </a:ext>
            </a:extLst>
          </p:cNvPr>
          <p:cNvSpPr txBox="1">
            <a:spLocks noChangeArrowheads="1"/>
          </p:cNvSpPr>
          <p:nvPr/>
        </p:nvSpPr>
        <p:spPr bwMode="auto">
          <a:xfrm>
            <a:off x="327024" y="5391805"/>
            <a:ext cx="4500331" cy="962195"/>
          </a:xfrm>
          <a:prstGeom prst="rect">
            <a:avLst/>
          </a:prstGeom>
          <a:noFill/>
          <a:ln w="12700">
            <a:noFill/>
            <a:miter lim="800000"/>
            <a:headEnd/>
            <a:tailEnd/>
          </a:ln>
        </p:spPr>
        <p:txBody>
          <a:bodyPr lIns="0" tIns="0" rIns="0" bIns="0"/>
          <a:lstStyle/>
          <a:p>
            <a:pPr marL="276225" indent="-276225" defTabSz="687388" eaLnBrk="0" hangingPunct="0">
              <a:spcAft>
                <a:spcPct val="50000"/>
              </a:spcAft>
              <a:buClr>
                <a:srgbClr val="F0AB00"/>
              </a:buClr>
              <a:buSzPct val="80000"/>
              <a:buFont typeface="Arial" pitchFamily="34" charset="0"/>
              <a:buChar char="■"/>
            </a:pPr>
            <a:r>
              <a:rPr lang="en-GB" sz="2400" b="1" dirty="0">
                <a:solidFill>
                  <a:schemeClr val="bg2">
                    <a:lumMod val="50000"/>
                  </a:schemeClr>
                </a:solidFill>
              </a:rPr>
              <a:t>Therefore you can use the SDK to develop the required solution.</a:t>
            </a:r>
            <a:endParaRPr lang="de-DE" sz="2400" b="1" dirty="0">
              <a:solidFill>
                <a:schemeClr val="bg2">
                  <a:lumMod val="50000"/>
                </a:schemeClr>
              </a:solidFill>
            </a:endParaRPr>
          </a:p>
        </p:txBody>
      </p:sp>
      <p:sp>
        <p:nvSpPr>
          <p:cNvPr id="21" name="Arrow: Down 20">
            <a:extLst>
              <a:ext uri="{FF2B5EF4-FFF2-40B4-BE49-F238E27FC236}">
                <a16:creationId xmlns:a16="http://schemas.microsoft.com/office/drawing/2014/main" id="{0FDD70A9-D25E-4780-B7E8-2D0D1B339ED4}"/>
              </a:ext>
            </a:extLst>
          </p:cNvPr>
          <p:cNvSpPr/>
          <p:nvPr/>
        </p:nvSpPr>
        <p:spPr bwMode="gray">
          <a:xfrm>
            <a:off x="1867658" y="4691214"/>
            <a:ext cx="548640" cy="582460"/>
          </a:xfrm>
          <a:prstGeom prst="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57846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SAP Business </a:t>
            </a:r>
            <a:r>
              <a:rPr lang="en-US">
                <a:ea typeface="ＭＳ Ｐゴシック" pitchFamily="34" charset="-128"/>
              </a:rPr>
              <a:t>One SDK – </a:t>
            </a:r>
            <a:r>
              <a:rPr lang="en-US" dirty="0">
                <a:ea typeface="ＭＳ Ｐゴシック" pitchFamily="34" charset="-128"/>
              </a:rPr>
              <a:t>Components Overview</a:t>
            </a:r>
            <a:endParaRPr lang="en-US" dirty="0"/>
          </a:p>
        </p:txBody>
      </p:sp>
      <p:grpSp>
        <p:nvGrpSpPr>
          <p:cNvPr id="5" name="Group 4">
            <a:extLst>
              <a:ext uri="{FF2B5EF4-FFF2-40B4-BE49-F238E27FC236}">
                <a16:creationId xmlns:a16="http://schemas.microsoft.com/office/drawing/2014/main" id="{6905E8C0-DDFD-4FFC-B97B-4E0152342C32}"/>
              </a:ext>
            </a:extLst>
          </p:cNvPr>
          <p:cNvGrpSpPr/>
          <p:nvPr/>
        </p:nvGrpSpPr>
        <p:grpSpPr>
          <a:xfrm>
            <a:off x="504001" y="1338533"/>
            <a:ext cx="11186476" cy="5042948"/>
            <a:chOff x="371475" y="1039813"/>
            <a:chExt cx="8534400" cy="5640387"/>
          </a:xfrm>
        </p:grpSpPr>
        <p:sp>
          <p:nvSpPr>
            <p:cNvPr id="7" name="Oval 2">
              <a:extLst>
                <a:ext uri="{FF2B5EF4-FFF2-40B4-BE49-F238E27FC236}">
                  <a16:creationId xmlns:a16="http://schemas.microsoft.com/office/drawing/2014/main" id="{7C3DF158-EDB9-4562-9653-39423543B1EA}"/>
                </a:ext>
              </a:extLst>
            </p:cNvPr>
            <p:cNvSpPr>
              <a:spLocks noChangeArrowheads="1"/>
            </p:cNvSpPr>
            <p:nvPr/>
          </p:nvSpPr>
          <p:spPr bwMode="auto">
            <a:xfrm>
              <a:off x="2038350" y="1909763"/>
              <a:ext cx="1482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dirty="0"/>
            </a:p>
          </p:txBody>
        </p:sp>
        <p:sp>
          <p:nvSpPr>
            <p:cNvPr id="8" name="Oval 3">
              <a:extLst>
                <a:ext uri="{FF2B5EF4-FFF2-40B4-BE49-F238E27FC236}">
                  <a16:creationId xmlns:a16="http://schemas.microsoft.com/office/drawing/2014/main" id="{B1A513EC-3D2F-44F5-B2C5-53B9FA209EA5}"/>
                </a:ext>
              </a:extLst>
            </p:cNvPr>
            <p:cNvSpPr>
              <a:spLocks noChangeArrowheads="1"/>
            </p:cNvSpPr>
            <p:nvPr/>
          </p:nvSpPr>
          <p:spPr bwMode="auto">
            <a:xfrm>
              <a:off x="898525" y="4105275"/>
              <a:ext cx="3133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dirty="0"/>
            </a:p>
          </p:txBody>
        </p:sp>
        <p:sp>
          <p:nvSpPr>
            <p:cNvPr id="9" name="Oval 4">
              <a:extLst>
                <a:ext uri="{FF2B5EF4-FFF2-40B4-BE49-F238E27FC236}">
                  <a16:creationId xmlns:a16="http://schemas.microsoft.com/office/drawing/2014/main" id="{F3D385D2-96D1-4554-87F6-89E8159F45B2}"/>
                </a:ext>
              </a:extLst>
            </p:cNvPr>
            <p:cNvSpPr>
              <a:spLocks noChangeArrowheads="1"/>
            </p:cNvSpPr>
            <p:nvPr/>
          </p:nvSpPr>
          <p:spPr bwMode="auto">
            <a:xfrm>
              <a:off x="898525" y="4140200"/>
              <a:ext cx="3133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dirty="0"/>
            </a:p>
          </p:txBody>
        </p:sp>
        <p:sp>
          <p:nvSpPr>
            <p:cNvPr id="10" name="Oval 5">
              <a:extLst>
                <a:ext uri="{FF2B5EF4-FFF2-40B4-BE49-F238E27FC236}">
                  <a16:creationId xmlns:a16="http://schemas.microsoft.com/office/drawing/2014/main" id="{7752B59B-027A-4862-959E-1D0694C5900A}"/>
                </a:ext>
              </a:extLst>
            </p:cNvPr>
            <p:cNvSpPr>
              <a:spLocks noChangeArrowheads="1"/>
            </p:cNvSpPr>
            <p:nvPr/>
          </p:nvSpPr>
          <p:spPr bwMode="auto">
            <a:xfrm>
              <a:off x="4786313" y="3670300"/>
              <a:ext cx="3133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dirty="0"/>
            </a:p>
          </p:txBody>
        </p:sp>
        <p:sp>
          <p:nvSpPr>
            <p:cNvPr id="11" name="Rectangle 7">
              <a:extLst>
                <a:ext uri="{FF2B5EF4-FFF2-40B4-BE49-F238E27FC236}">
                  <a16:creationId xmlns:a16="http://schemas.microsoft.com/office/drawing/2014/main" id="{7EEBFDFA-591F-42DD-87F6-E9EAC0E4ACD2}"/>
                </a:ext>
              </a:extLst>
            </p:cNvPr>
            <p:cNvSpPr>
              <a:spLocks noChangeArrowheads="1"/>
            </p:cNvSpPr>
            <p:nvPr/>
          </p:nvSpPr>
          <p:spPr bwMode="auto">
            <a:xfrm>
              <a:off x="5553075" y="1041400"/>
              <a:ext cx="3352800" cy="3676650"/>
            </a:xfrm>
            <a:prstGeom prst="rect">
              <a:avLst/>
            </a:prstGeom>
            <a:noFill/>
            <a:ln w="12700">
              <a:solidFill>
                <a:srgbClr val="F0AB00"/>
              </a:solidFill>
              <a:miter lim="800000"/>
              <a:headEnd/>
              <a:tailEnd/>
            </a:ln>
          </p:spPr>
          <p:txBody>
            <a:bodyPr wrap="none">
              <a:noAutofit/>
            </a:bodyPr>
            <a:lstStyle/>
            <a:p>
              <a:pPr algn="r"/>
              <a:r>
                <a:rPr lang="de-DE" b="1" dirty="0">
                  <a:solidFill>
                    <a:srgbClr val="F0AB00"/>
                  </a:solidFill>
                </a:rPr>
                <a:t>Server</a:t>
              </a:r>
              <a:endParaRPr lang="en-US" b="1" dirty="0">
                <a:solidFill>
                  <a:srgbClr val="F0AB00"/>
                </a:solidFill>
              </a:endParaRPr>
            </a:p>
          </p:txBody>
        </p:sp>
        <p:sp>
          <p:nvSpPr>
            <p:cNvPr id="12" name="Rectangle 8">
              <a:extLst>
                <a:ext uri="{FF2B5EF4-FFF2-40B4-BE49-F238E27FC236}">
                  <a16:creationId xmlns:a16="http://schemas.microsoft.com/office/drawing/2014/main" id="{D6C65E11-9377-4C40-98F4-C1133908726A}"/>
                </a:ext>
              </a:extLst>
            </p:cNvPr>
            <p:cNvSpPr>
              <a:spLocks noChangeArrowheads="1"/>
            </p:cNvSpPr>
            <p:nvPr/>
          </p:nvSpPr>
          <p:spPr bwMode="auto">
            <a:xfrm>
              <a:off x="5553075" y="4718050"/>
              <a:ext cx="3352800" cy="1517650"/>
            </a:xfrm>
            <a:prstGeom prst="rect">
              <a:avLst/>
            </a:prstGeom>
            <a:noFill/>
            <a:ln w="12700">
              <a:solidFill>
                <a:srgbClr val="F0AB00"/>
              </a:solidFill>
              <a:miter lim="800000"/>
              <a:headEnd/>
              <a:tailEnd/>
            </a:ln>
          </p:spPr>
          <p:txBody>
            <a:bodyPr wrap="none">
              <a:noAutofit/>
            </a:bodyPr>
            <a:lstStyle/>
            <a:p>
              <a:pPr algn="r"/>
              <a:r>
                <a:rPr lang="de-DE" b="1" dirty="0">
                  <a:solidFill>
                    <a:srgbClr val="F0AB00"/>
                  </a:solidFill>
                </a:rPr>
                <a:t>Server</a:t>
              </a:r>
              <a:endParaRPr lang="en-US" b="1" dirty="0">
                <a:solidFill>
                  <a:srgbClr val="F0AB00"/>
                </a:solidFill>
              </a:endParaRPr>
            </a:p>
          </p:txBody>
        </p:sp>
        <p:cxnSp>
          <p:nvCxnSpPr>
            <p:cNvPr id="13" name="AutoShape 9">
              <a:extLst>
                <a:ext uri="{FF2B5EF4-FFF2-40B4-BE49-F238E27FC236}">
                  <a16:creationId xmlns:a16="http://schemas.microsoft.com/office/drawing/2014/main" id="{4599011E-5909-4A5B-AAF7-0F5A3C346107}"/>
                </a:ext>
              </a:extLst>
            </p:cNvPr>
            <p:cNvCxnSpPr>
              <a:cxnSpLocks noChangeShapeType="1"/>
              <a:endCxn id="19" idx="0"/>
            </p:cNvCxnSpPr>
            <p:nvPr/>
          </p:nvCxnSpPr>
          <p:spPr bwMode="auto">
            <a:xfrm rot="16200000" flipH="1">
              <a:off x="1554956" y="2439194"/>
              <a:ext cx="881063" cy="1343025"/>
            </a:xfrm>
            <a:prstGeom prst="bentConnector3">
              <a:avLst>
                <a:gd name="adj1" fmla="val 49912"/>
              </a:avLst>
            </a:prstGeom>
            <a:noFill/>
            <a:ln w="19050">
              <a:solidFill>
                <a:schemeClr val="tx1"/>
              </a:solidFill>
              <a:miter lim="800000"/>
              <a:headEnd type="triangle" w="med" len="med"/>
              <a:tailEnd type="triangle" w="med" len="med"/>
            </a:ln>
          </p:spPr>
        </p:cxnSp>
        <p:sp>
          <p:nvSpPr>
            <p:cNvPr id="14" name="AutoShape 10">
              <a:extLst>
                <a:ext uri="{FF2B5EF4-FFF2-40B4-BE49-F238E27FC236}">
                  <a16:creationId xmlns:a16="http://schemas.microsoft.com/office/drawing/2014/main" id="{7737D01F-C444-40A4-9C8B-4D9546312C41}"/>
                </a:ext>
              </a:extLst>
            </p:cNvPr>
            <p:cNvSpPr>
              <a:spLocks noChangeArrowheads="1"/>
            </p:cNvSpPr>
            <p:nvPr/>
          </p:nvSpPr>
          <p:spPr bwMode="auto">
            <a:xfrm>
              <a:off x="6175375" y="1247775"/>
              <a:ext cx="2133600" cy="1485900"/>
            </a:xfrm>
            <a:prstGeom prst="flowChartMagneticDisk">
              <a:avLst/>
            </a:prstGeom>
            <a:solidFill>
              <a:srgbClr val="CCCCCC"/>
            </a:solidFill>
            <a:ln w="12700">
              <a:solidFill>
                <a:schemeClr val="tx1"/>
              </a:solidFill>
              <a:round/>
              <a:headEnd/>
              <a:tailEnd/>
            </a:ln>
          </p:spPr>
          <p:txBody>
            <a:bodyPr wrap="none" anchor="ctr">
              <a:noAutofit/>
            </a:bodyPr>
            <a:lstStyle/>
            <a:p>
              <a:pPr algn="ctr">
                <a:spcBef>
                  <a:spcPct val="20000"/>
                </a:spcBef>
                <a:buClr>
                  <a:srgbClr val="F48B00"/>
                </a:buClr>
                <a:buFont typeface="Wingdings" pitchFamily="2" charset="2"/>
                <a:buNone/>
              </a:pPr>
              <a:r>
                <a:rPr lang="de-DE" sz="1400" b="1" dirty="0"/>
                <a:t>SAP Business One</a:t>
              </a:r>
              <a:br>
                <a:rPr lang="de-DE" sz="1400" b="1" dirty="0"/>
              </a:br>
              <a:r>
                <a:rPr lang="de-DE" sz="1400" b="1" dirty="0"/>
                <a:t>Database</a:t>
              </a:r>
              <a:endParaRPr lang="en-US" sz="1400" b="1" dirty="0"/>
            </a:p>
          </p:txBody>
        </p:sp>
        <p:cxnSp>
          <p:nvCxnSpPr>
            <p:cNvPr id="15" name="AutoShape 11">
              <a:extLst>
                <a:ext uri="{FF2B5EF4-FFF2-40B4-BE49-F238E27FC236}">
                  <a16:creationId xmlns:a16="http://schemas.microsoft.com/office/drawing/2014/main" id="{DB8D0818-4DAC-47A6-B59D-350998354E70}"/>
                </a:ext>
              </a:extLst>
            </p:cNvPr>
            <p:cNvCxnSpPr>
              <a:cxnSpLocks noChangeShapeType="1"/>
              <a:endCxn id="14" idx="2"/>
            </p:cNvCxnSpPr>
            <p:nvPr/>
          </p:nvCxnSpPr>
          <p:spPr bwMode="auto">
            <a:xfrm>
              <a:off x="5299075" y="1976438"/>
              <a:ext cx="876300" cy="14287"/>
            </a:xfrm>
            <a:prstGeom prst="straightConnector1">
              <a:avLst/>
            </a:prstGeom>
            <a:noFill/>
            <a:ln w="25400">
              <a:solidFill>
                <a:schemeClr val="tx1"/>
              </a:solidFill>
              <a:round/>
              <a:headEnd/>
              <a:tailEnd/>
            </a:ln>
          </p:spPr>
        </p:cxnSp>
        <p:cxnSp>
          <p:nvCxnSpPr>
            <p:cNvPr id="16" name="AutoShape 17">
              <a:extLst>
                <a:ext uri="{FF2B5EF4-FFF2-40B4-BE49-F238E27FC236}">
                  <a16:creationId xmlns:a16="http://schemas.microsoft.com/office/drawing/2014/main" id="{89FCB144-BAB1-4D26-9661-919484CF6AA7}"/>
                </a:ext>
              </a:extLst>
            </p:cNvPr>
            <p:cNvCxnSpPr>
              <a:cxnSpLocks noChangeShapeType="1"/>
            </p:cNvCxnSpPr>
            <p:nvPr/>
          </p:nvCxnSpPr>
          <p:spPr bwMode="auto">
            <a:xfrm>
              <a:off x="2200275" y="2022475"/>
              <a:ext cx="1143000" cy="0"/>
            </a:xfrm>
            <a:prstGeom prst="straightConnector1">
              <a:avLst/>
            </a:prstGeom>
            <a:noFill/>
            <a:ln w="19050">
              <a:solidFill>
                <a:schemeClr val="tx1"/>
              </a:solidFill>
              <a:round/>
              <a:headEnd type="triangle" w="med" len="med"/>
              <a:tailEnd type="triangle" w="med" len="med"/>
            </a:ln>
          </p:spPr>
        </p:cxnSp>
        <p:cxnSp>
          <p:nvCxnSpPr>
            <p:cNvPr id="17" name="AutoShape 18">
              <a:extLst>
                <a:ext uri="{FF2B5EF4-FFF2-40B4-BE49-F238E27FC236}">
                  <a16:creationId xmlns:a16="http://schemas.microsoft.com/office/drawing/2014/main" id="{87581EE6-5127-499A-9CC9-5C54266E4510}"/>
                </a:ext>
              </a:extLst>
            </p:cNvPr>
            <p:cNvCxnSpPr>
              <a:cxnSpLocks noChangeShapeType="1"/>
              <a:stCxn id="19" idx="6"/>
              <a:endCxn id="14" idx="2"/>
            </p:cNvCxnSpPr>
            <p:nvPr/>
          </p:nvCxnSpPr>
          <p:spPr bwMode="auto">
            <a:xfrm flipV="1">
              <a:off x="3429000" y="1990725"/>
              <a:ext cx="2746375" cy="2322513"/>
            </a:xfrm>
            <a:prstGeom prst="bentConnector3">
              <a:avLst>
                <a:gd name="adj1" fmla="val 69421"/>
              </a:avLst>
            </a:prstGeom>
            <a:noFill/>
            <a:ln w="25400">
              <a:solidFill>
                <a:schemeClr val="tx1"/>
              </a:solidFill>
              <a:miter lim="800000"/>
              <a:headEnd/>
              <a:tailEnd/>
            </a:ln>
          </p:spPr>
        </p:cxnSp>
        <p:sp>
          <p:nvSpPr>
            <p:cNvPr id="18" name="PubPieSlice">
              <a:extLst>
                <a:ext uri="{FF2B5EF4-FFF2-40B4-BE49-F238E27FC236}">
                  <a16:creationId xmlns:a16="http://schemas.microsoft.com/office/drawing/2014/main" id="{094D3956-D7D5-47FB-9AFC-DF8F1A3579BC}"/>
                </a:ext>
              </a:extLst>
            </p:cNvPr>
            <p:cNvSpPr>
              <a:spLocks noEditPoints="1" noChangeArrowheads="1"/>
            </p:cNvSpPr>
            <p:nvPr/>
          </p:nvSpPr>
          <p:spPr bwMode="auto">
            <a:xfrm rot="16200000">
              <a:off x="1470025" y="3094038"/>
              <a:ext cx="2438400" cy="2438400"/>
            </a:xfrm>
            <a:custGeom>
              <a:avLst/>
              <a:gdLst>
                <a:gd name="G0" fmla="+- 0 0 0"/>
                <a:gd name="G1" fmla="sin 10800 -3378167"/>
                <a:gd name="G2" fmla="cos 10800 -3378167"/>
                <a:gd name="G3" fmla="sin 10800 -8522431"/>
                <a:gd name="G4" fmla="cos 10800 -8522431"/>
                <a:gd name="G5" fmla="+- G1 10800 0"/>
                <a:gd name="G6" fmla="+- G2 10800 0"/>
                <a:gd name="G7" fmla="+- G3 10800 0"/>
                <a:gd name="G8" fmla="+- G4 10800 0"/>
                <a:gd name="G9" fmla="+- 10800 0 0"/>
                <a:gd name="T0" fmla="*/ 17516 w 21600"/>
                <a:gd name="T1" fmla="*/ 2342 h 21600"/>
                <a:gd name="T2" fmla="*/ 10800 w 21600"/>
                <a:gd name="T3" fmla="*/ 10800 h 21600"/>
                <a:gd name="T4" fmla="*/ 3851 w 21600"/>
                <a:gd name="T5" fmla="*/ 2531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7515" y="2342"/>
                  </a:moveTo>
                  <a:cubicBezTo>
                    <a:pt x="15605" y="825"/>
                    <a:pt x="13238" y="0"/>
                    <a:pt x="10800" y="0"/>
                  </a:cubicBezTo>
                  <a:cubicBezTo>
                    <a:pt x="8258" y="-1"/>
                    <a:pt x="5797" y="896"/>
                    <a:pt x="3851" y="2531"/>
                  </a:cubicBezTo>
                  <a:lnTo>
                    <a:pt x="10800" y="10800"/>
                  </a:lnTo>
                  <a:close/>
                </a:path>
              </a:pathLst>
            </a:custGeom>
            <a:gradFill flip="none" rotWithShape="1">
              <a:gsLst>
                <a:gs pos="0">
                  <a:srgbClr val="7D96A4"/>
                </a:gs>
                <a:gs pos="50000">
                  <a:schemeClr val="accent1">
                    <a:tint val="44500"/>
                    <a:satMod val="160000"/>
                  </a:schemeClr>
                </a:gs>
                <a:gs pos="100000">
                  <a:schemeClr val="accent1">
                    <a:tint val="23500"/>
                    <a:satMod val="160000"/>
                  </a:schemeClr>
                </a:gs>
              </a:gsLst>
              <a:lin ang="2700000" scaled="1"/>
              <a:tileRect/>
            </a:gradFill>
            <a:ln w="12700" algn="ctr">
              <a:solidFill>
                <a:schemeClr val="tx1"/>
              </a:solidFill>
              <a:prstDash val="lgDash"/>
              <a:miter lim="800000"/>
              <a:headEnd/>
              <a:tailEnd/>
            </a:ln>
            <a:effectLst/>
          </p:spPr>
          <p:txBody>
            <a:bodyPr vert="eaVert" wrap="none" lIns="90000" tIns="46800" rIns="90000" bIns="46800" anchor="ctr">
              <a:noAutofit/>
            </a:bodyPr>
            <a:lstStyle/>
            <a:p>
              <a:pPr algn="ctr">
                <a:defRPr/>
              </a:pPr>
              <a:endParaRPr lang="de-DE" b="1" dirty="0">
                <a:latin typeface="Arial" charset="0"/>
                <a:ea typeface="+mn-ea"/>
              </a:endParaRPr>
            </a:p>
          </p:txBody>
        </p:sp>
        <p:sp>
          <p:nvSpPr>
            <p:cNvPr id="19" name="Oval 20">
              <a:extLst>
                <a:ext uri="{FF2B5EF4-FFF2-40B4-BE49-F238E27FC236}">
                  <a16:creationId xmlns:a16="http://schemas.microsoft.com/office/drawing/2014/main" id="{C06B5ACA-B122-4B8F-BBAE-B8104835D5E7}"/>
                </a:ext>
              </a:extLst>
            </p:cNvPr>
            <p:cNvSpPr>
              <a:spLocks noChangeArrowheads="1"/>
            </p:cNvSpPr>
            <p:nvPr/>
          </p:nvSpPr>
          <p:spPr bwMode="auto">
            <a:xfrm>
              <a:off x="1905000" y="3551238"/>
              <a:ext cx="1524000" cy="1524000"/>
            </a:xfrm>
            <a:prstGeom prst="ellipse">
              <a:avLst/>
            </a:prstGeom>
            <a:solidFill>
              <a:srgbClr val="7D96A4"/>
            </a:solidFill>
            <a:ln w="12700">
              <a:noFill/>
              <a:round/>
              <a:headEnd/>
              <a:tailEnd/>
            </a:ln>
          </p:spPr>
          <p:txBody>
            <a:bodyPr wrap="none" lIns="90000" tIns="46800" rIns="90000" bIns="46800" anchor="ctr">
              <a:noAutofit/>
            </a:bodyPr>
            <a:lstStyle/>
            <a:p>
              <a:pPr algn="ctr"/>
              <a:r>
                <a:rPr lang="en-US" b="1" dirty="0"/>
                <a:t>Data</a:t>
              </a:r>
              <a:r>
                <a:rPr lang="de-DE" b="1" dirty="0"/>
                <a:t> </a:t>
              </a:r>
              <a:br>
                <a:rPr lang="de-DE" b="1" dirty="0"/>
              </a:br>
              <a:r>
                <a:rPr lang="de-DE" b="1" dirty="0"/>
                <a:t>Interface</a:t>
              </a:r>
              <a:br>
                <a:rPr lang="de-DE" b="1" dirty="0"/>
              </a:br>
              <a:r>
                <a:rPr lang="de-DE" b="1" dirty="0"/>
                <a:t>API</a:t>
              </a:r>
              <a:endParaRPr lang="en-US" b="1" dirty="0"/>
            </a:p>
          </p:txBody>
        </p:sp>
        <p:sp>
          <p:nvSpPr>
            <p:cNvPr id="20" name="Text Box 21">
              <a:extLst>
                <a:ext uri="{FF2B5EF4-FFF2-40B4-BE49-F238E27FC236}">
                  <a16:creationId xmlns:a16="http://schemas.microsoft.com/office/drawing/2014/main" id="{1F38B7BD-A48A-4819-9F55-09B61F445CEB}"/>
                </a:ext>
              </a:extLst>
            </p:cNvPr>
            <p:cNvSpPr txBox="1">
              <a:spLocks noChangeArrowheads="1"/>
            </p:cNvSpPr>
            <p:nvPr/>
          </p:nvSpPr>
          <p:spPr bwMode="auto">
            <a:xfrm rot="16200000">
              <a:off x="1168400" y="4186238"/>
              <a:ext cx="958850" cy="336550"/>
            </a:xfrm>
            <a:prstGeom prst="rect">
              <a:avLst/>
            </a:prstGeom>
            <a:noFill/>
            <a:ln w="19050">
              <a:noFill/>
              <a:miter lim="800000"/>
              <a:headEnd/>
              <a:tailEnd/>
            </a:ln>
          </p:spPr>
          <p:txBody>
            <a:bodyPr wrap="none" lIns="90000" tIns="46800" rIns="90000" bIns="46800">
              <a:noAutofit/>
            </a:bodyPr>
            <a:lstStyle/>
            <a:p>
              <a:r>
                <a:rPr lang="en-US" b="1" dirty="0"/>
                <a:t>Java Co</a:t>
              </a:r>
            </a:p>
          </p:txBody>
        </p:sp>
        <p:cxnSp>
          <p:nvCxnSpPr>
            <p:cNvPr id="21" name="AutoShape 22">
              <a:extLst>
                <a:ext uri="{FF2B5EF4-FFF2-40B4-BE49-F238E27FC236}">
                  <a16:creationId xmlns:a16="http://schemas.microsoft.com/office/drawing/2014/main" id="{1E54C65F-B487-428C-8E4C-1C0A8801440A}"/>
                </a:ext>
              </a:extLst>
            </p:cNvPr>
            <p:cNvCxnSpPr>
              <a:cxnSpLocks noChangeShapeType="1"/>
              <a:endCxn id="20" idx="0"/>
            </p:cNvCxnSpPr>
            <p:nvPr/>
          </p:nvCxnSpPr>
          <p:spPr bwMode="auto">
            <a:xfrm rot="16200000" flipH="1">
              <a:off x="559594" y="3434556"/>
              <a:ext cx="1684338" cy="155575"/>
            </a:xfrm>
            <a:prstGeom prst="bentConnector2">
              <a:avLst/>
            </a:prstGeom>
            <a:noFill/>
            <a:ln w="19050">
              <a:solidFill>
                <a:schemeClr val="tx1"/>
              </a:solidFill>
              <a:miter lim="800000"/>
              <a:headEnd type="triangle" w="med" len="med"/>
              <a:tailEnd type="triangle" w="med" len="med"/>
            </a:ln>
          </p:spPr>
        </p:cxnSp>
        <p:sp>
          <p:nvSpPr>
            <p:cNvPr id="22" name="Oval 24">
              <a:extLst>
                <a:ext uri="{FF2B5EF4-FFF2-40B4-BE49-F238E27FC236}">
                  <a16:creationId xmlns:a16="http://schemas.microsoft.com/office/drawing/2014/main" id="{0C9D4F71-70E5-4E25-9077-1EF24D423822}"/>
                </a:ext>
              </a:extLst>
            </p:cNvPr>
            <p:cNvSpPr>
              <a:spLocks noChangeArrowheads="1"/>
            </p:cNvSpPr>
            <p:nvPr/>
          </p:nvSpPr>
          <p:spPr bwMode="auto">
            <a:xfrm>
              <a:off x="6611938" y="4770438"/>
              <a:ext cx="1403350" cy="1444625"/>
            </a:xfrm>
            <a:prstGeom prst="ellipse">
              <a:avLst/>
            </a:prstGeom>
            <a:solidFill>
              <a:srgbClr val="7D96A4"/>
            </a:solidFill>
            <a:ln w="12700">
              <a:noFill/>
              <a:round/>
              <a:headEnd/>
              <a:tailEnd/>
            </a:ln>
          </p:spPr>
          <p:txBody>
            <a:bodyPr wrap="none" lIns="90000" tIns="46800" rIns="90000" bIns="46800" anchor="ctr">
              <a:noAutofit/>
            </a:bodyPr>
            <a:lstStyle/>
            <a:p>
              <a:endParaRPr lang="en-US" b="1" dirty="0"/>
            </a:p>
          </p:txBody>
        </p:sp>
        <p:sp>
          <p:nvSpPr>
            <p:cNvPr id="23" name="Text Box 25">
              <a:extLst>
                <a:ext uri="{FF2B5EF4-FFF2-40B4-BE49-F238E27FC236}">
                  <a16:creationId xmlns:a16="http://schemas.microsoft.com/office/drawing/2014/main" id="{B85C88CD-177F-4BB5-947C-BC2C927F2E8C}"/>
                </a:ext>
              </a:extLst>
            </p:cNvPr>
            <p:cNvSpPr txBox="1">
              <a:spLocks noChangeArrowheads="1"/>
            </p:cNvSpPr>
            <p:nvPr/>
          </p:nvSpPr>
          <p:spPr bwMode="auto">
            <a:xfrm>
              <a:off x="6845300" y="5203331"/>
              <a:ext cx="938213" cy="536575"/>
            </a:xfrm>
            <a:prstGeom prst="rect">
              <a:avLst/>
            </a:prstGeom>
            <a:noFill/>
            <a:ln w="12700">
              <a:noFill/>
              <a:miter lim="800000"/>
              <a:headEnd/>
              <a:tailEnd/>
            </a:ln>
          </p:spPr>
          <p:txBody>
            <a:bodyPr wrap="none" lIns="90000" tIns="46800" rIns="90000" bIns="46800" anchor="ctr">
              <a:noAutofit/>
            </a:bodyPr>
            <a:lstStyle/>
            <a:p>
              <a:pPr algn="ctr"/>
              <a:r>
                <a:rPr lang="de-DE" b="1" dirty="0"/>
                <a:t>License</a:t>
              </a:r>
            </a:p>
            <a:p>
              <a:pPr algn="ctr"/>
              <a:r>
                <a:rPr lang="de-DE" b="1" dirty="0"/>
                <a:t>Service</a:t>
              </a:r>
            </a:p>
          </p:txBody>
        </p:sp>
        <p:cxnSp>
          <p:nvCxnSpPr>
            <p:cNvPr id="25" name="AutoShape 26">
              <a:extLst>
                <a:ext uri="{FF2B5EF4-FFF2-40B4-BE49-F238E27FC236}">
                  <a16:creationId xmlns:a16="http://schemas.microsoft.com/office/drawing/2014/main" id="{20701653-D5B4-46CC-B9F5-7F931965C178}"/>
                </a:ext>
              </a:extLst>
            </p:cNvPr>
            <p:cNvCxnSpPr>
              <a:cxnSpLocks noChangeShapeType="1"/>
            </p:cNvCxnSpPr>
            <p:nvPr/>
          </p:nvCxnSpPr>
          <p:spPr bwMode="auto">
            <a:xfrm>
              <a:off x="917575" y="2668588"/>
              <a:ext cx="5508625" cy="1974850"/>
            </a:xfrm>
            <a:prstGeom prst="bentConnector4">
              <a:avLst>
                <a:gd name="adj1" fmla="val -144"/>
                <a:gd name="adj2" fmla="val 134806"/>
              </a:avLst>
            </a:prstGeom>
            <a:noFill/>
            <a:ln w="19050">
              <a:solidFill>
                <a:schemeClr val="tx1"/>
              </a:solidFill>
              <a:miter lim="800000"/>
              <a:headEnd type="triangle" w="med" len="med"/>
              <a:tailEnd type="triangle" w="med" len="med"/>
            </a:ln>
          </p:spPr>
        </p:cxnSp>
        <p:cxnSp>
          <p:nvCxnSpPr>
            <p:cNvPr id="26" name="AutoShape 27">
              <a:extLst>
                <a:ext uri="{FF2B5EF4-FFF2-40B4-BE49-F238E27FC236}">
                  <a16:creationId xmlns:a16="http://schemas.microsoft.com/office/drawing/2014/main" id="{552C5BE8-D0DE-4215-B27C-7DEFACF4651C}"/>
                </a:ext>
              </a:extLst>
            </p:cNvPr>
            <p:cNvCxnSpPr>
              <a:cxnSpLocks noChangeShapeType="1"/>
              <a:stCxn id="14" idx="3"/>
              <a:endCxn id="27" idx="6"/>
            </p:cNvCxnSpPr>
            <p:nvPr/>
          </p:nvCxnSpPr>
          <p:spPr bwMode="auto">
            <a:xfrm rot="5400000">
              <a:off x="6586537" y="3275013"/>
              <a:ext cx="1196975" cy="114300"/>
            </a:xfrm>
            <a:prstGeom prst="bentConnector2">
              <a:avLst/>
            </a:prstGeom>
            <a:noFill/>
            <a:ln w="19050">
              <a:solidFill>
                <a:schemeClr val="tx1"/>
              </a:solidFill>
              <a:miter lim="800000"/>
              <a:headEnd/>
              <a:tailEnd/>
            </a:ln>
          </p:spPr>
        </p:cxnSp>
        <p:sp>
          <p:nvSpPr>
            <p:cNvPr id="27" name="Oval 28">
              <a:extLst>
                <a:ext uri="{FF2B5EF4-FFF2-40B4-BE49-F238E27FC236}">
                  <a16:creationId xmlns:a16="http://schemas.microsoft.com/office/drawing/2014/main" id="{605AF2DF-85DF-4D28-A418-7675C0700A2E}"/>
                </a:ext>
              </a:extLst>
            </p:cNvPr>
            <p:cNvSpPr>
              <a:spLocks noChangeArrowheads="1"/>
            </p:cNvSpPr>
            <p:nvPr/>
          </p:nvSpPr>
          <p:spPr bwMode="auto">
            <a:xfrm>
              <a:off x="5724525" y="3208338"/>
              <a:ext cx="1403350" cy="1444625"/>
            </a:xfrm>
            <a:prstGeom prst="ellipse">
              <a:avLst/>
            </a:prstGeom>
            <a:solidFill>
              <a:srgbClr val="7D96A4"/>
            </a:solidFill>
            <a:ln w="12700">
              <a:noFill/>
              <a:round/>
              <a:headEnd/>
              <a:tailEnd/>
            </a:ln>
          </p:spPr>
          <p:txBody>
            <a:bodyPr wrap="none" lIns="90000" tIns="46800" rIns="90000" bIns="46800" anchor="ctr">
              <a:noAutofit/>
            </a:bodyPr>
            <a:lstStyle/>
            <a:p>
              <a:endParaRPr lang="en-US" b="1" dirty="0"/>
            </a:p>
          </p:txBody>
        </p:sp>
        <p:sp>
          <p:nvSpPr>
            <p:cNvPr id="28" name="Text Box 29">
              <a:extLst>
                <a:ext uri="{FF2B5EF4-FFF2-40B4-BE49-F238E27FC236}">
                  <a16:creationId xmlns:a16="http://schemas.microsoft.com/office/drawing/2014/main" id="{1262D56C-9F9F-452B-B078-F9A61E7448F1}"/>
                </a:ext>
              </a:extLst>
            </p:cNvPr>
            <p:cNvSpPr txBox="1">
              <a:spLocks noChangeArrowheads="1"/>
            </p:cNvSpPr>
            <p:nvPr/>
          </p:nvSpPr>
          <p:spPr bwMode="auto">
            <a:xfrm>
              <a:off x="5901479" y="3754332"/>
              <a:ext cx="1073150" cy="336550"/>
            </a:xfrm>
            <a:prstGeom prst="rect">
              <a:avLst/>
            </a:prstGeom>
            <a:noFill/>
            <a:ln w="12700">
              <a:noFill/>
              <a:miter lim="800000"/>
              <a:headEnd/>
              <a:tailEnd/>
            </a:ln>
          </p:spPr>
          <p:txBody>
            <a:bodyPr wrap="none" lIns="90000" tIns="46800" rIns="90000" bIns="46800" anchor="ctr">
              <a:noAutofit/>
            </a:bodyPr>
            <a:lstStyle/>
            <a:p>
              <a:pPr algn="ctr"/>
              <a:r>
                <a:rPr lang="de-DE" b="1" dirty="0"/>
                <a:t>DI Server</a:t>
              </a:r>
            </a:p>
          </p:txBody>
        </p:sp>
        <p:sp>
          <p:nvSpPr>
            <p:cNvPr id="29" name="Rectangle 30">
              <a:extLst>
                <a:ext uri="{FF2B5EF4-FFF2-40B4-BE49-F238E27FC236}">
                  <a16:creationId xmlns:a16="http://schemas.microsoft.com/office/drawing/2014/main" id="{E7420091-8B07-469F-AEA9-1ADE324D8604}"/>
                </a:ext>
              </a:extLst>
            </p:cNvPr>
            <p:cNvSpPr>
              <a:spLocks noChangeArrowheads="1"/>
            </p:cNvSpPr>
            <p:nvPr/>
          </p:nvSpPr>
          <p:spPr bwMode="auto">
            <a:xfrm>
              <a:off x="4200525" y="5715000"/>
              <a:ext cx="990600" cy="965200"/>
            </a:xfrm>
            <a:prstGeom prst="rect">
              <a:avLst/>
            </a:prstGeom>
            <a:solidFill>
              <a:srgbClr val="7D96A4"/>
            </a:solidFill>
            <a:ln w="12700">
              <a:solidFill>
                <a:schemeClr val="tx1"/>
              </a:solidFill>
              <a:miter lim="800000"/>
              <a:headEnd/>
              <a:tailEnd/>
            </a:ln>
          </p:spPr>
          <p:txBody>
            <a:bodyPr wrap="none" lIns="90000" tIns="46800" rIns="90000" bIns="46800" anchor="ctr">
              <a:noAutofit/>
            </a:bodyPr>
            <a:lstStyle/>
            <a:p>
              <a:pPr algn="ctr"/>
              <a:endParaRPr lang="en-US" b="1" dirty="0"/>
            </a:p>
          </p:txBody>
        </p:sp>
        <p:sp>
          <p:nvSpPr>
            <p:cNvPr id="30" name="Rectangle 31">
              <a:extLst>
                <a:ext uri="{FF2B5EF4-FFF2-40B4-BE49-F238E27FC236}">
                  <a16:creationId xmlns:a16="http://schemas.microsoft.com/office/drawing/2014/main" id="{CEAF109E-E51A-4895-AA89-A4189DD8DBAA}"/>
                </a:ext>
              </a:extLst>
            </p:cNvPr>
            <p:cNvSpPr>
              <a:spLocks noChangeArrowheads="1"/>
            </p:cNvSpPr>
            <p:nvPr/>
          </p:nvSpPr>
          <p:spPr bwMode="auto">
            <a:xfrm>
              <a:off x="4184650" y="5629275"/>
              <a:ext cx="990600" cy="1033463"/>
            </a:xfrm>
            <a:prstGeom prst="rect">
              <a:avLst/>
            </a:prstGeom>
            <a:noFill/>
            <a:ln w="19050">
              <a:solidFill>
                <a:schemeClr val="tx1"/>
              </a:solidFill>
              <a:miter lim="800000"/>
              <a:headEnd/>
              <a:tailEnd/>
            </a:ln>
          </p:spPr>
          <p:txBody>
            <a:bodyPr wrap="none" lIns="90000" tIns="46800" rIns="90000" bIns="46800">
              <a:noAutofit/>
            </a:bodyPr>
            <a:lstStyle/>
            <a:p>
              <a:pPr algn="ctr"/>
              <a:endParaRPr lang="en-US" b="1" dirty="0"/>
            </a:p>
          </p:txBody>
        </p:sp>
        <p:sp>
          <p:nvSpPr>
            <p:cNvPr id="31" name="Line 33">
              <a:extLst>
                <a:ext uri="{FF2B5EF4-FFF2-40B4-BE49-F238E27FC236}">
                  <a16:creationId xmlns:a16="http://schemas.microsoft.com/office/drawing/2014/main" id="{41B40526-135C-4EAC-B513-2D8903D6139A}"/>
                </a:ext>
              </a:extLst>
            </p:cNvPr>
            <p:cNvSpPr>
              <a:spLocks noChangeShapeType="1"/>
            </p:cNvSpPr>
            <p:nvPr/>
          </p:nvSpPr>
          <p:spPr bwMode="auto">
            <a:xfrm>
              <a:off x="4276725" y="62674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32" name="Line 34">
              <a:extLst>
                <a:ext uri="{FF2B5EF4-FFF2-40B4-BE49-F238E27FC236}">
                  <a16:creationId xmlns:a16="http://schemas.microsoft.com/office/drawing/2014/main" id="{C3150A11-E5E6-4008-8D38-4EC1AE2EAD6C}"/>
                </a:ext>
              </a:extLst>
            </p:cNvPr>
            <p:cNvSpPr>
              <a:spLocks noChangeShapeType="1"/>
            </p:cNvSpPr>
            <p:nvPr/>
          </p:nvSpPr>
          <p:spPr bwMode="auto">
            <a:xfrm>
              <a:off x="4276725" y="63436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33" name="Line 35">
              <a:extLst>
                <a:ext uri="{FF2B5EF4-FFF2-40B4-BE49-F238E27FC236}">
                  <a16:creationId xmlns:a16="http://schemas.microsoft.com/office/drawing/2014/main" id="{6A37CBC8-EF89-4D36-AC12-7D94F58B05C9}"/>
                </a:ext>
              </a:extLst>
            </p:cNvPr>
            <p:cNvSpPr>
              <a:spLocks noChangeShapeType="1"/>
            </p:cNvSpPr>
            <p:nvPr/>
          </p:nvSpPr>
          <p:spPr bwMode="auto">
            <a:xfrm>
              <a:off x="4276725" y="64198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34" name="Line 36">
              <a:extLst>
                <a:ext uri="{FF2B5EF4-FFF2-40B4-BE49-F238E27FC236}">
                  <a16:creationId xmlns:a16="http://schemas.microsoft.com/office/drawing/2014/main" id="{A348C811-33DC-48C0-8E78-ED395DC93F40}"/>
                </a:ext>
              </a:extLst>
            </p:cNvPr>
            <p:cNvSpPr>
              <a:spLocks noChangeShapeType="1"/>
            </p:cNvSpPr>
            <p:nvPr/>
          </p:nvSpPr>
          <p:spPr bwMode="auto">
            <a:xfrm>
              <a:off x="4276725" y="64960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35" name="Line 37">
              <a:extLst>
                <a:ext uri="{FF2B5EF4-FFF2-40B4-BE49-F238E27FC236}">
                  <a16:creationId xmlns:a16="http://schemas.microsoft.com/office/drawing/2014/main" id="{AF5A4C61-158A-4544-8F58-BBAEB7DFE633}"/>
                </a:ext>
              </a:extLst>
            </p:cNvPr>
            <p:cNvSpPr>
              <a:spLocks noChangeShapeType="1"/>
            </p:cNvSpPr>
            <p:nvPr/>
          </p:nvSpPr>
          <p:spPr bwMode="auto">
            <a:xfrm>
              <a:off x="4276725" y="65722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36" name="Line 38">
              <a:extLst>
                <a:ext uri="{FF2B5EF4-FFF2-40B4-BE49-F238E27FC236}">
                  <a16:creationId xmlns:a16="http://schemas.microsoft.com/office/drawing/2014/main" id="{1FF2B9F6-04CA-432D-8D81-BF18506FCB3A}"/>
                </a:ext>
              </a:extLst>
            </p:cNvPr>
            <p:cNvSpPr>
              <a:spLocks noChangeShapeType="1"/>
            </p:cNvSpPr>
            <p:nvPr/>
          </p:nvSpPr>
          <p:spPr bwMode="auto">
            <a:xfrm>
              <a:off x="4276725" y="66484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37" name="Line 40">
              <a:extLst>
                <a:ext uri="{FF2B5EF4-FFF2-40B4-BE49-F238E27FC236}">
                  <a16:creationId xmlns:a16="http://schemas.microsoft.com/office/drawing/2014/main" id="{405AF2E6-FE5C-4FAD-BB20-5262AF73E52F}"/>
                </a:ext>
              </a:extLst>
            </p:cNvPr>
            <p:cNvSpPr>
              <a:spLocks noChangeShapeType="1"/>
            </p:cNvSpPr>
            <p:nvPr/>
          </p:nvSpPr>
          <p:spPr bwMode="auto">
            <a:xfrm>
              <a:off x="4276725" y="58864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38" name="Line 41">
              <a:extLst>
                <a:ext uri="{FF2B5EF4-FFF2-40B4-BE49-F238E27FC236}">
                  <a16:creationId xmlns:a16="http://schemas.microsoft.com/office/drawing/2014/main" id="{E7A1A232-9981-4E84-B45D-1021B2553764}"/>
                </a:ext>
              </a:extLst>
            </p:cNvPr>
            <p:cNvSpPr>
              <a:spLocks noChangeShapeType="1"/>
            </p:cNvSpPr>
            <p:nvPr/>
          </p:nvSpPr>
          <p:spPr bwMode="auto">
            <a:xfrm>
              <a:off x="4276725" y="59626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39" name="Line 42">
              <a:extLst>
                <a:ext uri="{FF2B5EF4-FFF2-40B4-BE49-F238E27FC236}">
                  <a16:creationId xmlns:a16="http://schemas.microsoft.com/office/drawing/2014/main" id="{D418706E-4BFA-4E62-BFBA-F947B2312A6C}"/>
                </a:ext>
              </a:extLst>
            </p:cNvPr>
            <p:cNvSpPr>
              <a:spLocks noChangeShapeType="1"/>
            </p:cNvSpPr>
            <p:nvPr/>
          </p:nvSpPr>
          <p:spPr bwMode="auto">
            <a:xfrm>
              <a:off x="4276725" y="60388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40" name="Line 43">
              <a:extLst>
                <a:ext uri="{FF2B5EF4-FFF2-40B4-BE49-F238E27FC236}">
                  <a16:creationId xmlns:a16="http://schemas.microsoft.com/office/drawing/2014/main" id="{D63302FB-1438-40B4-87E9-3AE079E57F2A}"/>
                </a:ext>
              </a:extLst>
            </p:cNvPr>
            <p:cNvSpPr>
              <a:spLocks noChangeShapeType="1"/>
            </p:cNvSpPr>
            <p:nvPr/>
          </p:nvSpPr>
          <p:spPr bwMode="auto">
            <a:xfrm>
              <a:off x="4276725" y="61150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41" name="Line 44">
              <a:extLst>
                <a:ext uri="{FF2B5EF4-FFF2-40B4-BE49-F238E27FC236}">
                  <a16:creationId xmlns:a16="http://schemas.microsoft.com/office/drawing/2014/main" id="{E14E3500-2A8A-416F-B456-5D5D0C8C39A1}"/>
                </a:ext>
              </a:extLst>
            </p:cNvPr>
            <p:cNvSpPr>
              <a:spLocks noChangeShapeType="1"/>
            </p:cNvSpPr>
            <p:nvPr/>
          </p:nvSpPr>
          <p:spPr bwMode="auto">
            <a:xfrm>
              <a:off x="4276725" y="6191250"/>
              <a:ext cx="838200" cy="0"/>
            </a:xfrm>
            <a:prstGeom prst="line">
              <a:avLst/>
            </a:prstGeom>
            <a:noFill/>
            <a:ln w="19050">
              <a:solidFill>
                <a:schemeClr val="tx1"/>
              </a:solidFill>
              <a:round/>
              <a:headEnd/>
              <a:tailEnd/>
            </a:ln>
          </p:spPr>
          <p:txBody>
            <a:bodyPr wrap="none" lIns="90000" tIns="46800" rIns="90000" bIns="46800">
              <a:noAutofit/>
            </a:bodyPr>
            <a:lstStyle/>
            <a:p>
              <a:endParaRPr lang="de-DE" dirty="0"/>
            </a:p>
          </p:txBody>
        </p:sp>
        <p:sp>
          <p:nvSpPr>
            <p:cNvPr id="42" name="Line 45">
              <a:extLst>
                <a:ext uri="{FF2B5EF4-FFF2-40B4-BE49-F238E27FC236}">
                  <a16:creationId xmlns:a16="http://schemas.microsoft.com/office/drawing/2014/main" id="{058AFAC9-69A1-4BB0-98E2-873796346E5B}"/>
                </a:ext>
              </a:extLst>
            </p:cNvPr>
            <p:cNvSpPr>
              <a:spLocks noChangeShapeType="1"/>
            </p:cNvSpPr>
            <p:nvPr/>
          </p:nvSpPr>
          <p:spPr bwMode="auto">
            <a:xfrm>
              <a:off x="4198938" y="2667000"/>
              <a:ext cx="1587" cy="2255838"/>
            </a:xfrm>
            <a:prstGeom prst="line">
              <a:avLst/>
            </a:prstGeom>
            <a:noFill/>
            <a:ln w="6350">
              <a:solidFill>
                <a:schemeClr val="tx1"/>
              </a:solidFill>
              <a:prstDash val="dash"/>
              <a:round/>
              <a:headEnd type="triangle" w="med" len="med"/>
              <a:tailEnd/>
            </a:ln>
          </p:spPr>
          <p:txBody>
            <a:bodyPr lIns="90000" tIns="46800" rIns="90000" bIns="46800">
              <a:noAutofit/>
            </a:bodyPr>
            <a:lstStyle/>
            <a:p>
              <a:endParaRPr lang="de-DE" dirty="0"/>
            </a:p>
          </p:txBody>
        </p:sp>
        <p:sp>
          <p:nvSpPr>
            <p:cNvPr id="43" name="Line 46">
              <a:extLst>
                <a:ext uri="{FF2B5EF4-FFF2-40B4-BE49-F238E27FC236}">
                  <a16:creationId xmlns:a16="http://schemas.microsoft.com/office/drawing/2014/main" id="{C01A50B5-2F37-4AF7-9385-74F2B2994903}"/>
                </a:ext>
              </a:extLst>
            </p:cNvPr>
            <p:cNvSpPr>
              <a:spLocks noChangeShapeType="1"/>
            </p:cNvSpPr>
            <p:nvPr/>
          </p:nvSpPr>
          <p:spPr bwMode="auto">
            <a:xfrm>
              <a:off x="4200525" y="4922838"/>
              <a:ext cx="2644775" cy="0"/>
            </a:xfrm>
            <a:prstGeom prst="line">
              <a:avLst/>
            </a:prstGeom>
            <a:noFill/>
            <a:ln w="6350">
              <a:solidFill>
                <a:schemeClr val="tx1"/>
              </a:solidFill>
              <a:prstDash val="dash"/>
              <a:round/>
              <a:headEnd/>
              <a:tailEnd type="triangle" w="med" len="med"/>
            </a:ln>
          </p:spPr>
          <p:txBody>
            <a:bodyPr wrap="none" lIns="90000" tIns="46800" rIns="90000" bIns="46800">
              <a:noAutofit/>
            </a:bodyPr>
            <a:lstStyle/>
            <a:p>
              <a:endParaRPr lang="de-DE" dirty="0"/>
            </a:p>
          </p:txBody>
        </p:sp>
        <p:sp>
          <p:nvSpPr>
            <p:cNvPr id="44" name="Line 47">
              <a:extLst>
                <a:ext uri="{FF2B5EF4-FFF2-40B4-BE49-F238E27FC236}">
                  <a16:creationId xmlns:a16="http://schemas.microsoft.com/office/drawing/2014/main" id="{E409DE23-F7BB-4FB4-9FBF-4AA2D47BC5AF}"/>
                </a:ext>
              </a:extLst>
            </p:cNvPr>
            <p:cNvSpPr>
              <a:spLocks noChangeShapeType="1"/>
            </p:cNvSpPr>
            <p:nvPr/>
          </p:nvSpPr>
          <p:spPr bwMode="auto">
            <a:xfrm>
              <a:off x="3348038" y="4538663"/>
              <a:ext cx="2466975" cy="0"/>
            </a:xfrm>
            <a:prstGeom prst="line">
              <a:avLst/>
            </a:prstGeom>
            <a:noFill/>
            <a:ln w="6350">
              <a:solidFill>
                <a:schemeClr val="tx1"/>
              </a:solidFill>
              <a:prstDash val="dash"/>
              <a:round/>
              <a:headEnd type="triangle" w="med" len="med"/>
              <a:tailEnd/>
            </a:ln>
          </p:spPr>
          <p:txBody>
            <a:bodyPr lIns="90000" tIns="46800" rIns="90000" bIns="46800">
              <a:noAutofit/>
            </a:bodyPr>
            <a:lstStyle/>
            <a:p>
              <a:endParaRPr lang="de-DE" dirty="0"/>
            </a:p>
          </p:txBody>
        </p:sp>
        <p:sp>
          <p:nvSpPr>
            <p:cNvPr id="45" name="Oval 48">
              <a:extLst>
                <a:ext uri="{FF2B5EF4-FFF2-40B4-BE49-F238E27FC236}">
                  <a16:creationId xmlns:a16="http://schemas.microsoft.com/office/drawing/2014/main" id="{AE79425D-F5AA-4CA9-A4D3-D9E8B0C4B3B1}"/>
                </a:ext>
              </a:extLst>
            </p:cNvPr>
            <p:cNvSpPr>
              <a:spLocks noChangeArrowheads="1"/>
            </p:cNvSpPr>
            <p:nvPr/>
          </p:nvSpPr>
          <p:spPr bwMode="auto">
            <a:xfrm>
              <a:off x="1397000" y="6029325"/>
              <a:ext cx="2117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dirty="0"/>
            </a:p>
          </p:txBody>
        </p:sp>
        <p:sp>
          <p:nvSpPr>
            <p:cNvPr id="46" name="Line 49">
              <a:extLst>
                <a:ext uri="{FF2B5EF4-FFF2-40B4-BE49-F238E27FC236}">
                  <a16:creationId xmlns:a16="http://schemas.microsoft.com/office/drawing/2014/main" id="{6A843786-4863-4806-8511-B6ECDF19EAE1}"/>
                </a:ext>
              </a:extLst>
            </p:cNvPr>
            <p:cNvSpPr>
              <a:spLocks noChangeShapeType="1"/>
            </p:cNvSpPr>
            <p:nvPr/>
          </p:nvSpPr>
          <p:spPr bwMode="auto">
            <a:xfrm>
              <a:off x="5815013" y="4538663"/>
              <a:ext cx="0" cy="938212"/>
            </a:xfrm>
            <a:prstGeom prst="line">
              <a:avLst/>
            </a:prstGeom>
            <a:noFill/>
            <a:ln w="6350">
              <a:solidFill>
                <a:schemeClr val="tx1"/>
              </a:solidFill>
              <a:prstDash val="dash"/>
              <a:round/>
              <a:headEnd/>
              <a:tailEnd/>
            </a:ln>
          </p:spPr>
          <p:txBody>
            <a:bodyPr wrap="none" lIns="90000" tIns="46800" rIns="90000" bIns="46800">
              <a:noAutofit/>
            </a:bodyPr>
            <a:lstStyle/>
            <a:p>
              <a:endParaRPr lang="de-DE" dirty="0"/>
            </a:p>
          </p:txBody>
        </p:sp>
        <p:sp>
          <p:nvSpPr>
            <p:cNvPr id="47" name="Line 50">
              <a:extLst>
                <a:ext uri="{FF2B5EF4-FFF2-40B4-BE49-F238E27FC236}">
                  <a16:creationId xmlns:a16="http://schemas.microsoft.com/office/drawing/2014/main" id="{CF187CD6-B385-4229-B8B9-0362894E93E3}"/>
                </a:ext>
              </a:extLst>
            </p:cNvPr>
            <p:cNvSpPr>
              <a:spLocks noChangeShapeType="1"/>
            </p:cNvSpPr>
            <p:nvPr/>
          </p:nvSpPr>
          <p:spPr bwMode="auto">
            <a:xfrm>
              <a:off x="5815013" y="5476875"/>
              <a:ext cx="796925" cy="0"/>
            </a:xfrm>
            <a:prstGeom prst="line">
              <a:avLst/>
            </a:prstGeom>
            <a:noFill/>
            <a:ln w="6350">
              <a:solidFill>
                <a:schemeClr val="tx1"/>
              </a:solidFill>
              <a:prstDash val="dash"/>
              <a:round/>
              <a:headEnd/>
              <a:tailEnd type="triangle" w="med" len="med"/>
            </a:ln>
          </p:spPr>
          <p:txBody>
            <a:bodyPr wrap="none" lIns="90000" tIns="46800" rIns="90000" bIns="46800">
              <a:noAutofit/>
            </a:bodyPr>
            <a:lstStyle/>
            <a:p>
              <a:endParaRPr lang="de-DE" dirty="0"/>
            </a:p>
          </p:txBody>
        </p:sp>
        <p:sp>
          <p:nvSpPr>
            <p:cNvPr id="48" name="Line 51">
              <a:extLst>
                <a:ext uri="{FF2B5EF4-FFF2-40B4-BE49-F238E27FC236}">
                  <a16:creationId xmlns:a16="http://schemas.microsoft.com/office/drawing/2014/main" id="{F12765D1-4804-49A7-8A96-CEDED4C6B72E}"/>
                </a:ext>
              </a:extLst>
            </p:cNvPr>
            <p:cNvSpPr>
              <a:spLocks noChangeShapeType="1"/>
            </p:cNvSpPr>
            <p:nvPr/>
          </p:nvSpPr>
          <p:spPr bwMode="auto">
            <a:xfrm>
              <a:off x="6845300" y="4354513"/>
              <a:ext cx="396875" cy="415925"/>
            </a:xfrm>
            <a:prstGeom prst="line">
              <a:avLst/>
            </a:prstGeom>
            <a:noFill/>
            <a:ln w="6350">
              <a:solidFill>
                <a:schemeClr val="tx1"/>
              </a:solidFill>
              <a:prstDash val="dash"/>
              <a:round/>
              <a:headEnd type="triangle" w="med" len="med"/>
              <a:tailEnd type="triangle" w="med" len="med"/>
            </a:ln>
          </p:spPr>
          <p:txBody>
            <a:bodyPr wrap="none" lIns="90000" tIns="46800" rIns="90000" bIns="46800">
              <a:noAutofit/>
            </a:bodyPr>
            <a:lstStyle/>
            <a:p>
              <a:endParaRPr lang="de-DE" dirty="0"/>
            </a:p>
          </p:txBody>
        </p:sp>
        <p:sp>
          <p:nvSpPr>
            <p:cNvPr id="49" name="Oval 52">
              <a:extLst>
                <a:ext uri="{FF2B5EF4-FFF2-40B4-BE49-F238E27FC236}">
                  <a16:creationId xmlns:a16="http://schemas.microsoft.com/office/drawing/2014/main" id="{36A13691-540A-41D8-94E6-564239FAB8A5}"/>
                </a:ext>
              </a:extLst>
            </p:cNvPr>
            <p:cNvSpPr>
              <a:spLocks noChangeArrowheads="1"/>
            </p:cNvSpPr>
            <p:nvPr/>
          </p:nvSpPr>
          <p:spPr bwMode="auto">
            <a:xfrm>
              <a:off x="2058988" y="5740400"/>
              <a:ext cx="795337" cy="835025"/>
            </a:xfrm>
            <a:prstGeom prst="ellipse">
              <a:avLst/>
            </a:prstGeom>
            <a:solidFill>
              <a:srgbClr val="7D96A4"/>
            </a:solidFill>
            <a:ln w="12700">
              <a:noFill/>
              <a:round/>
              <a:headEnd/>
              <a:tailEnd/>
            </a:ln>
          </p:spPr>
          <p:txBody>
            <a:bodyPr wrap="none" lIns="90000" tIns="46800" rIns="90000" bIns="46800" anchor="ctr">
              <a:noAutofit/>
            </a:bodyPr>
            <a:lstStyle/>
            <a:p>
              <a:endParaRPr lang="en-US" b="1" dirty="0"/>
            </a:p>
          </p:txBody>
        </p:sp>
        <p:sp>
          <p:nvSpPr>
            <p:cNvPr id="50" name="Text Box 53">
              <a:extLst>
                <a:ext uri="{FF2B5EF4-FFF2-40B4-BE49-F238E27FC236}">
                  <a16:creationId xmlns:a16="http://schemas.microsoft.com/office/drawing/2014/main" id="{717E2855-36D6-4866-904D-F7D9E13C4051}"/>
                </a:ext>
              </a:extLst>
            </p:cNvPr>
            <p:cNvSpPr txBox="1">
              <a:spLocks noChangeArrowheads="1"/>
            </p:cNvSpPr>
            <p:nvPr/>
          </p:nvSpPr>
          <p:spPr bwMode="auto">
            <a:xfrm>
              <a:off x="2146547" y="6074022"/>
              <a:ext cx="608013" cy="195263"/>
            </a:xfrm>
            <a:prstGeom prst="rect">
              <a:avLst/>
            </a:prstGeom>
            <a:noFill/>
            <a:ln w="12700">
              <a:noFill/>
              <a:miter lim="800000"/>
              <a:headEnd/>
              <a:tailEnd/>
            </a:ln>
          </p:spPr>
          <p:txBody>
            <a:bodyPr wrap="none" lIns="90000" tIns="46800" rIns="90000" bIns="46800" anchor="ctr">
              <a:noAutofit/>
            </a:bodyPr>
            <a:lstStyle/>
            <a:p>
              <a:pPr algn="ctr"/>
              <a:r>
                <a:rPr lang="de-DE" b="1" dirty="0"/>
                <a:t>UDO</a:t>
              </a:r>
            </a:p>
          </p:txBody>
        </p:sp>
        <p:sp>
          <p:nvSpPr>
            <p:cNvPr id="51" name="Rectangle 54">
              <a:extLst>
                <a:ext uri="{FF2B5EF4-FFF2-40B4-BE49-F238E27FC236}">
                  <a16:creationId xmlns:a16="http://schemas.microsoft.com/office/drawing/2014/main" id="{88425B69-2717-4968-A493-D6A25D1D7988}"/>
                </a:ext>
              </a:extLst>
            </p:cNvPr>
            <p:cNvSpPr>
              <a:spLocks noChangeArrowheads="1"/>
            </p:cNvSpPr>
            <p:nvPr/>
          </p:nvSpPr>
          <p:spPr bwMode="auto">
            <a:xfrm>
              <a:off x="371475" y="1039813"/>
              <a:ext cx="4992688" cy="4437062"/>
            </a:xfrm>
            <a:prstGeom prst="rect">
              <a:avLst/>
            </a:prstGeom>
            <a:noFill/>
            <a:ln w="12700">
              <a:solidFill>
                <a:srgbClr val="F0AB00"/>
              </a:solidFill>
              <a:miter lim="800000"/>
              <a:headEnd/>
              <a:tailEnd/>
            </a:ln>
          </p:spPr>
          <p:txBody>
            <a:bodyPr wrap="none">
              <a:noAutofit/>
            </a:bodyPr>
            <a:lstStyle/>
            <a:p>
              <a:r>
                <a:rPr lang="de-DE" b="1" dirty="0">
                  <a:solidFill>
                    <a:srgbClr val="F0AB00"/>
                  </a:solidFill>
                </a:rPr>
                <a:t>Client</a:t>
              </a:r>
              <a:endParaRPr lang="en-US" b="1" dirty="0">
                <a:solidFill>
                  <a:srgbClr val="F0AB00"/>
                </a:solidFill>
              </a:endParaRPr>
            </a:p>
          </p:txBody>
        </p:sp>
        <p:sp>
          <p:nvSpPr>
            <p:cNvPr id="52" name="TextBox 53">
              <a:extLst>
                <a:ext uri="{FF2B5EF4-FFF2-40B4-BE49-F238E27FC236}">
                  <a16:creationId xmlns:a16="http://schemas.microsoft.com/office/drawing/2014/main" id="{F48E0414-EC06-406D-A02A-FDB4F6A74B63}"/>
                </a:ext>
              </a:extLst>
            </p:cNvPr>
            <p:cNvSpPr txBox="1">
              <a:spLocks noChangeArrowheads="1"/>
            </p:cNvSpPr>
            <p:nvPr/>
          </p:nvSpPr>
          <p:spPr bwMode="auto">
            <a:xfrm>
              <a:off x="5195888" y="5689600"/>
              <a:ext cx="493712" cy="461963"/>
            </a:xfrm>
            <a:prstGeom prst="rect">
              <a:avLst/>
            </a:prstGeom>
            <a:noFill/>
            <a:ln w="9525">
              <a:noFill/>
              <a:miter lim="800000"/>
              <a:headEnd/>
              <a:tailEnd/>
            </a:ln>
          </p:spPr>
          <p:txBody>
            <a:bodyPr>
              <a:noAutofit/>
            </a:bodyPr>
            <a:lstStyle/>
            <a:p>
              <a:endParaRPr lang="en-US" sz="2400" b="1" dirty="0">
                <a:solidFill>
                  <a:srgbClr val="F0AB00"/>
                </a:solidFill>
              </a:endParaRPr>
            </a:p>
          </p:txBody>
        </p:sp>
        <p:sp>
          <p:nvSpPr>
            <p:cNvPr id="53" name="Rectangle 247">
              <a:extLst>
                <a:ext uri="{FF2B5EF4-FFF2-40B4-BE49-F238E27FC236}">
                  <a16:creationId xmlns:a16="http://schemas.microsoft.com/office/drawing/2014/main" id="{0081FD51-0444-4B19-918E-D6EFBD8EF0C7}"/>
                </a:ext>
              </a:extLst>
            </p:cNvPr>
            <p:cNvSpPr>
              <a:spLocks noChangeArrowheads="1"/>
            </p:cNvSpPr>
            <p:nvPr/>
          </p:nvSpPr>
          <p:spPr bwMode="auto">
            <a:xfrm>
              <a:off x="531813" y="1398588"/>
              <a:ext cx="1628775" cy="1295400"/>
            </a:xfrm>
            <a:prstGeom prst="rect">
              <a:avLst/>
            </a:prstGeom>
            <a:solidFill>
              <a:srgbClr val="BBC8AC"/>
            </a:solidFill>
            <a:ln w="12700">
              <a:solidFill>
                <a:schemeClr val="tx1"/>
              </a:solidFill>
              <a:miter lim="800000"/>
              <a:headEnd/>
              <a:tailEnd/>
            </a:ln>
          </p:spPr>
          <p:txBody>
            <a:bodyPr wrap="none" lIns="90000" tIns="46800" rIns="90000" bIns="46800" anchor="ctr">
              <a:noAutofit/>
            </a:bodyPr>
            <a:lstStyle/>
            <a:p>
              <a:pPr algn="ctr"/>
              <a:r>
                <a:rPr lang="en-US" b="1" dirty="0"/>
                <a:t>3rd Party</a:t>
              </a:r>
              <a:br>
                <a:rPr lang="en-US" b="1" dirty="0"/>
              </a:br>
              <a:r>
                <a:rPr lang="en-US" b="1" dirty="0"/>
                <a:t>Application</a:t>
              </a:r>
            </a:p>
          </p:txBody>
        </p:sp>
        <p:sp>
          <p:nvSpPr>
            <p:cNvPr id="54" name="Rectangle 248">
              <a:extLst>
                <a:ext uri="{FF2B5EF4-FFF2-40B4-BE49-F238E27FC236}">
                  <a16:creationId xmlns:a16="http://schemas.microsoft.com/office/drawing/2014/main" id="{C8212FB0-5AF0-4499-BB19-F0DE5EF97A8F}"/>
                </a:ext>
              </a:extLst>
            </p:cNvPr>
            <p:cNvSpPr>
              <a:spLocks noChangeArrowheads="1"/>
            </p:cNvSpPr>
            <p:nvPr/>
          </p:nvSpPr>
          <p:spPr bwMode="auto">
            <a:xfrm>
              <a:off x="550863" y="1406525"/>
              <a:ext cx="1617662" cy="165100"/>
            </a:xfrm>
            <a:prstGeom prst="rect">
              <a:avLst/>
            </a:prstGeom>
            <a:solidFill>
              <a:srgbClr val="557630"/>
            </a:solidFill>
            <a:ln w="19050">
              <a:noFill/>
              <a:miter lim="800000"/>
              <a:headEnd/>
              <a:tailEnd/>
            </a:ln>
          </p:spPr>
          <p:txBody>
            <a:bodyPr wrap="none" lIns="90000" tIns="46800" rIns="90000" bIns="46800" anchor="ctr">
              <a:noAutofit/>
            </a:bodyPr>
            <a:lstStyle/>
            <a:p>
              <a:endParaRPr lang="en-US" dirty="0"/>
            </a:p>
          </p:txBody>
        </p:sp>
        <p:sp>
          <p:nvSpPr>
            <p:cNvPr id="55" name="Rectangle 245">
              <a:extLst>
                <a:ext uri="{FF2B5EF4-FFF2-40B4-BE49-F238E27FC236}">
                  <a16:creationId xmlns:a16="http://schemas.microsoft.com/office/drawing/2014/main" id="{D6A40075-CCFF-4CC7-B0FF-CDF797D66C64}"/>
                </a:ext>
              </a:extLst>
            </p:cNvPr>
            <p:cNvSpPr>
              <a:spLocks noChangeArrowheads="1"/>
            </p:cNvSpPr>
            <p:nvPr/>
          </p:nvSpPr>
          <p:spPr bwMode="auto">
            <a:xfrm>
              <a:off x="3289300" y="1449388"/>
              <a:ext cx="1981200" cy="1287462"/>
            </a:xfrm>
            <a:prstGeom prst="rect">
              <a:avLst/>
            </a:prstGeom>
            <a:solidFill>
              <a:srgbClr val="B4C3CB"/>
            </a:solidFill>
            <a:ln w="12700">
              <a:solidFill>
                <a:schemeClr val="tx1"/>
              </a:solidFill>
              <a:miter lim="800000"/>
              <a:headEnd/>
              <a:tailEnd/>
            </a:ln>
          </p:spPr>
          <p:txBody>
            <a:bodyPr wrap="none" lIns="90000" tIns="46800" rIns="90000" bIns="46800" anchor="ctr">
              <a:noAutofit/>
            </a:bodyPr>
            <a:lstStyle/>
            <a:p>
              <a:pPr algn="ctr"/>
              <a:r>
                <a:rPr lang="en-US" b="1" dirty="0"/>
                <a:t>SAP </a:t>
              </a:r>
              <a:br>
                <a:rPr lang="en-US" b="1" dirty="0"/>
              </a:br>
              <a:r>
                <a:rPr lang="en-US" b="1" dirty="0"/>
                <a:t>Business One</a:t>
              </a:r>
            </a:p>
          </p:txBody>
        </p:sp>
        <p:sp>
          <p:nvSpPr>
            <p:cNvPr id="56" name="Rectangle 246">
              <a:extLst>
                <a:ext uri="{FF2B5EF4-FFF2-40B4-BE49-F238E27FC236}">
                  <a16:creationId xmlns:a16="http://schemas.microsoft.com/office/drawing/2014/main" id="{FE3E4C3A-B0BC-4BF9-90C6-FA93FE2A689F}"/>
                </a:ext>
              </a:extLst>
            </p:cNvPr>
            <p:cNvSpPr>
              <a:spLocks noChangeArrowheads="1"/>
            </p:cNvSpPr>
            <p:nvPr/>
          </p:nvSpPr>
          <p:spPr bwMode="auto">
            <a:xfrm>
              <a:off x="3298825" y="1455738"/>
              <a:ext cx="1965325" cy="171450"/>
            </a:xfrm>
            <a:prstGeom prst="rect">
              <a:avLst/>
            </a:prstGeom>
            <a:solidFill>
              <a:srgbClr val="44697D"/>
            </a:solidFill>
            <a:ln w="19050">
              <a:noFill/>
              <a:miter lim="800000"/>
              <a:headEnd/>
              <a:tailEnd/>
            </a:ln>
          </p:spPr>
          <p:txBody>
            <a:bodyPr wrap="none" lIns="90000" tIns="46800" rIns="90000" bIns="46800" anchor="ctr">
              <a:noAutofit/>
            </a:bodyPr>
            <a:lstStyle/>
            <a:p>
              <a:endParaRPr lang="en-US" dirty="0"/>
            </a:p>
          </p:txBody>
        </p:sp>
        <p:sp>
          <p:nvSpPr>
            <p:cNvPr id="57" name="Oval 318">
              <a:extLst>
                <a:ext uri="{FF2B5EF4-FFF2-40B4-BE49-F238E27FC236}">
                  <a16:creationId xmlns:a16="http://schemas.microsoft.com/office/drawing/2014/main" id="{1D891AEC-A935-4306-9FB6-E597B5155121}"/>
                </a:ext>
              </a:extLst>
            </p:cNvPr>
            <p:cNvSpPr>
              <a:spLocks noChangeArrowheads="1"/>
            </p:cNvSpPr>
            <p:nvPr/>
          </p:nvSpPr>
          <p:spPr bwMode="auto">
            <a:xfrm rot="16200000">
              <a:off x="1748631" y="1859757"/>
              <a:ext cx="1849437" cy="685800"/>
            </a:xfrm>
            <a:prstGeom prst="ellipse">
              <a:avLst/>
            </a:prstGeom>
            <a:solidFill>
              <a:srgbClr val="7D96A4"/>
            </a:solidFill>
            <a:ln w="12700">
              <a:noFill/>
              <a:round/>
              <a:headEnd/>
              <a:tailEnd/>
            </a:ln>
          </p:spPr>
          <p:txBody>
            <a:bodyPr wrap="none" lIns="0" tIns="0" rIns="0" bIns="0" anchor="ctr">
              <a:noAutofit/>
            </a:bodyPr>
            <a:lstStyle/>
            <a:p>
              <a:pPr algn="ctr"/>
              <a:r>
                <a:rPr lang="de-DE" sz="1400" b="1" dirty="0"/>
                <a:t>User Interface API</a:t>
              </a:r>
              <a:endParaRPr lang="en-US" sz="1400" b="1" dirty="0"/>
            </a:p>
          </p:txBody>
        </p:sp>
      </p:grpSp>
      <p:sp>
        <p:nvSpPr>
          <p:cNvPr id="3" name="Rectangle 2">
            <a:extLst>
              <a:ext uri="{FF2B5EF4-FFF2-40B4-BE49-F238E27FC236}">
                <a16:creationId xmlns:a16="http://schemas.microsoft.com/office/drawing/2014/main" id="{553EFEE1-50C9-47A0-A67D-FF8C1986E4DC}"/>
              </a:ext>
            </a:extLst>
          </p:cNvPr>
          <p:cNvSpPr/>
          <p:nvPr/>
        </p:nvSpPr>
        <p:spPr bwMode="gray">
          <a:xfrm>
            <a:off x="5302366" y="5355292"/>
            <a:ext cx="1745807" cy="1252939"/>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109957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SAP Business One SDK – Terminology and Packaging</a:t>
            </a:r>
            <a:endParaRPr lang="en-US" dirty="0"/>
          </a:p>
        </p:txBody>
      </p:sp>
      <p:sp>
        <p:nvSpPr>
          <p:cNvPr id="5" name="Rectangle 3">
            <a:extLst>
              <a:ext uri="{FF2B5EF4-FFF2-40B4-BE49-F238E27FC236}">
                <a16:creationId xmlns:a16="http://schemas.microsoft.com/office/drawing/2014/main" id="{FD67E547-21EB-4BC3-AD19-FE699B822AED}"/>
              </a:ext>
            </a:extLst>
          </p:cNvPr>
          <p:cNvSpPr txBox="1">
            <a:spLocks noChangeArrowheads="1"/>
          </p:cNvSpPr>
          <p:nvPr/>
        </p:nvSpPr>
        <p:spPr bwMode="gray">
          <a:xfrm>
            <a:off x="504001" y="1484313"/>
            <a:ext cx="11186475" cy="3674283"/>
          </a:xfrm>
          <a:prstGeom prst="rect">
            <a:avLst/>
          </a:prstGeom>
          <a:noFill/>
          <a:ln w="12700">
            <a:noFill/>
            <a:miter lim="800000"/>
            <a:headEnd/>
            <a:tailEnd/>
          </a:ln>
        </p:spPr>
        <p:txBody>
          <a:bodyPr lIns="0" tIns="0" rIns="0" bIns="0"/>
          <a:lstStyle/>
          <a:p>
            <a:pPr>
              <a:lnSpc>
                <a:spcPct val="80000"/>
              </a:lnSpc>
              <a:spcBef>
                <a:spcPct val="75000"/>
              </a:spcBef>
              <a:buClr>
                <a:schemeClr val="accent1"/>
              </a:buClr>
              <a:buSzPct val="80000"/>
            </a:pPr>
            <a:r>
              <a:rPr lang="en-US" b="1" dirty="0"/>
              <a:t>SDK Installation</a:t>
            </a:r>
            <a:br>
              <a:rPr lang="en-US" b="1" dirty="0"/>
            </a:br>
            <a:endParaRPr lang="en-US" b="1" dirty="0"/>
          </a:p>
          <a:p>
            <a:pPr marL="768350" lvl="1" indent="-285750">
              <a:lnSpc>
                <a:spcPct val="80000"/>
              </a:lnSpc>
              <a:spcBef>
                <a:spcPct val="25000"/>
              </a:spcBef>
              <a:buClr>
                <a:schemeClr val="accent1"/>
              </a:buClr>
              <a:buSzPct val="80000"/>
              <a:buFont typeface="Wingdings" panose="05000000000000000000" pitchFamily="2" charset="2"/>
              <a:buChar char="§"/>
            </a:pPr>
            <a:r>
              <a:rPr lang="en-US" sz="1800" dirty="0"/>
              <a:t>Development package for partners – includes SDK help, code samples, tools and SAPBusinessOneSDK.dll</a:t>
            </a:r>
          </a:p>
          <a:p>
            <a:pPr marL="482600" lvl="1">
              <a:lnSpc>
                <a:spcPct val="80000"/>
              </a:lnSpc>
              <a:spcBef>
                <a:spcPct val="25000"/>
              </a:spcBef>
              <a:buClr>
                <a:schemeClr val="accent1"/>
              </a:buClr>
              <a:buSzPct val="80000"/>
              <a:buNone/>
            </a:pPr>
            <a:endParaRPr lang="en-US" sz="1800" dirty="0"/>
          </a:p>
          <a:p>
            <a:pPr>
              <a:lnSpc>
                <a:spcPct val="80000"/>
              </a:lnSpc>
              <a:spcBef>
                <a:spcPct val="75000"/>
              </a:spcBef>
              <a:buClr>
                <a:schemeClr val="tx1"/>
              </a:buClr>
              <a:buSzPct val="80000"/>
              <a:buFont typeface="Wingdings" pitchFamily="2" charset="2"/>
              <a:buNone/>
            </a:pPr>
            <a:r>
              <a:rPr lang="en-US" b="1" dirty="0"/>
              <a:t>Runtime:</a:t>
            </a:r>
            <a:endParaRPr lang="de-DE" b="1" dirty="0"/>
          </a:p>
          <a:p>
            <a:pPr marL="285750" indent="-285750">
              <a:lnSpc>
                <a:spcPct val="80000"/>
              </a:lnSpc>
              <a:spcBef>
                <a:spcPct val="75000"/>
              </a:spcBef>
              <a:buClr>
                <a:schemeClr val="accent1"/>
              </a:buClr>
              <a:buSzPct val="80000"/>
              <a:buFont typeface="Wingdings" panose="05000000000000000000" pitchFamily="2" charset="2"/>
              <a:buChar char="§"/>
            </a:pPr>
            <a:r>
              <a:rPr lang="en-US" sz="1800" dirty="0"/>
              <a:t>Only one runtime is available for development and productive usage.</a:t>
            </a:r>
          </a:p>
          <a:p>
            <a:pPr marL="223962" indent="-285750">
              <a:lnSpc>
                <a:spcPct val="80000"/>
              </a:lnSpc>
              <a:spcBef>
                <a:spcPct val="75000"/>
              </a:spcBef>
              <a:buClr>
                <a:schemeClr val="accent1"/>
              </a:buClr>
              <a:buSzPct val="80000"/>
              <a:buFont typeface="Wingdings" panose="05000000000000000000" pitchFamily="2" charset="2"/>
              <a:buChar char="§"/>
            </a:pPr>
            <a:r>
              <a:rPr lang="en-US" sz="1800" dirty="0"/>
              <a:t>The runtimes (DI API + UI API) are installed together with the SAP Business One client application</a:t>
            </a:r>
          </a:p>
          <a:p>
            <a:pPr marL="223962" indent="-285750">
              <a:lnSpc>
                <a:spcPct val="80000"/>
              </a:lnSpc>
              <a:spcBef>
                <a:spcPct val="75000"/>
              </a:spcBef>
              <a:buClr>
                <a:schemeClr val="accent1"/>
              </a:buClr>
              <a:buSzPct val="80000"/>
              <a:buFont typeface="Wingdings" panose="05000000000000000000" pitchFamily="2" charset="2"/>
              <a:buChar char="§"/>
            </a:pPr>
            <a:r>
              <a:rPr lang="en-US" sz="1800" dirty="0"/>
              <a:t>DI API can be installed stand-alone (separate installer package available)</a:t>
            </a:r>
          </a:p>
          <a:p>
            <a:pPr marL="768350" lvl="1" indent="-285750">
              <a:lnSpc>
                <a:spcPct val="80000"/>
              </a:lnSpc>
              <a:spcBef>
                <a:spcPct val="25000"/>
              </a:spcBef>
              <a:buClr>
                <a:srgbClr val="333333"/>
              </a:buClr>
              <a:buSzPct val="80000"/>
              <a:buFont typeface="Wingdings" pitchFamily="2" charset="2"/>
              <a:buChar char="n"/>
            </a:pPr>
            <a:endParaRPr lang="en-US" sz="1400" dirty="0"/>
          </a:p>
          <a:p>
            <a:pPr>
              <a:lnSpc>
                <a:spcPct val="80000"/>
              </a:lnSpc>
              <a:spcBef>
                <a:spcPct val="75000"/>
              </a:spcBef>
              <a:buClr>
                <a:srgbClr val="333333"/>
              </a:buClr>
              <a:buSzPct val="80000"/>
              <a:buFont typeface="Wingdings" pitchFamily="2" charset="2"/>
              <a:buNone/>
            </a:pPr>
            <a:endParaRPr lang="de-DE" sz="1400" dirty="0"/>
          </a:p>
        </p:txBody>
      </p:sp>
    </p:spTree>
    <p:custDataLst>
      <p:tags r:id="rId1"/>
    </p:custDataLst>
    <p:extLst>
      <p:ext uri="{BB962C8B-B14F-4D97-AF65-F5344CB8AC3E}">
        <p14:creationId xmlns:p14="http://schemas.microsoft.com/office/powerpoint/2010/main" val="322009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What You Can Find on </a:t>
            </a:r>
            <a:r>
              <a:rPr lang="en-US" dirty="0">
                <a:solidFill>
                  <a:schemeClr val="bg2">
                    <a:lumMod val="50000"/>
                  </a:schemeClr>
                </a:solidFill>
              </a:rPr>
              <a:t>SAP Community Network</a:t>
            </a:r>
            <a:r>
              <a:rPr lang="en-US" dirty="0">
                <a:ea typeface="ＭＳ Ｐゴシック" pitchFamily="34" charset="-128"/>
              </a:rPr>
              <a:t>: People like you...</a:t>
            </a:r>
            <a:endParaRPr lang="en-US" dirty="0"/>
          </a:p>
        </p:txBody>
      </p:sp>
      <p:sp>
        <p:nvSpPr>
          <p:cNvPr id="8" name="Text Box 6">
            <a:extLst>
              <a:ext uri="{FF2B5EF4-FFF2-40B4-BE49-F238E27FC236}">
                <a16:creationId xmlns:a16="http://schemas.microsoft.com/office/drawing/2014/main" id="{09353893-7744-4190-8C3C-EBEAD8FDA45F}"/>
              </a:ext>
            </a:extLst>
          </p:cNvPr>
          <p:cNvSpPr txBox="1">
            <a:spLocks noChangeArrowheads="1"/>
          </p:cNvSpPr>
          <p:nvPr/>
        </p:nvSpPr>
        <p:spPr bwMode="auto">
          <a:xfrm>
            <a:off x="255770" y="5498408"/>
            <a:ext cx="11434705" cy="855592"/>
          </a:xfrm>
          <a:prstGeom prst="rect">
            <a:avLst/>
          </a:prstGeom>
          <a:noFill/>
          <a:ln w="12700">
            <a:noFill/>
            <a:miter lim="800000"/>
            <a:headEnd/>
            <a:tailEnd/>
          </a:ln>
        </p:spPr>
        <p:txBody>
          <a:bodyPr lIns="0" tIns="0" rIns="0" bIns="0"/>
          <a:lstStyle/>
          <a:p>
            <a:pPr defTabSz="687388" eaLnBrk="0" hangingPunct="0">
              <a:spcAft>
                <a:spcPct val="50000"/>
              </a:spcAft>
              <a:buClr>
                <a:srgbClr val="F0AB00"/>
              </a:buClr>
              <a:buSzPct val="80000"/>
            </a:pPr>
            <a:r>
              <a:rPr lang="en-US" sz="1800" b="1" dirty="0">
                <a:solidFill>
                  <a:schemeClr val="bg2">
                    <a:lumMod val="50000"/>
                  </a:schemeClr>
                </a:solidFill>
              </a:rPr>
              <a:t>The most important source of information for developers (SAP Community Network):</a:t>
            </a:r>
          </a:p>
          <a:p>
            <a:pPr marL="276225" indent="-276225" defTabSz="687388" eaLnBrk="0" hangingPunct="0">
              <a:spcAft>
                <a:spcPct val="50000"/>
              </a:spcAft>
              <a:buClr>
                <a:srgbClr val="F0AB00"/>
              </a:buClr>
              <a:buSzPct val="80000"/>
              <a:buFont typeface="Arial" pitchFamily="34" charset="0"/>
              <a:buChar char="■"/>
            </a:pPr>
            <a:r>
              <a:rPr lang="en-US" sz="1600" dirty="0">
                <a:solidFill>
                  <a:schemeClr val="bg2">
                    <a:lumMod val="50000"/>
                  </a:schemeClr>
                </a:solidFill>
                <a:hlinkClick r:id="rId4"/>
              </a:rPr>
              <a:t>https://www.sap.com/community/topics/business-one.html</a:t>
            </a:r>
            <a:endParaRPr lang="en-US" sz="1600" dirty="0">
              <a:solidFill>
                <a:schemeClr val="bg2">
                  <a:lumMod val="50000"/>
                </a:schemeClr>
              </a:solidFill>
            </a:endParaRPr>
          </a:p>
          <a:p>
            <a:pPr marL="276225" indent="-276225" defTabSz="687388" eaLnBrk="0" hangingPunct="0">
              <a:spcAft>
                <a:spcPct val="50000"/>
              </a:spcAft>
              <a:buClr>
                <a:srgbClr val="F0AB00"/>
              </a:buClr>
              <a:buSzPct val="80000"/>
              <a:buFont typeface="Arial" pitchFamily="34" charset="0"/>
              <a:buChar char="■"/>
            </a:pPr>
            <a:endParaRPr lang="en-US" sz="1600" dirty="0">
              <a:solidFill>
                <a:schemeClr val="bg2">
                  <a:lumMod val="50000"/>
                </a:schemeClr>
              </a:solidFill>
            </a:endParaRPr>
          </a:p>
        </p:txBody>
      </p:sp>
      <p:pic>
        <p:nvPicPr>
          <p:cNvPr id="3" name="Picture 2">
            <a:extLst>
              <a:ext uri="{FF2B5EF4-FFF2-40B4-BE49-F238E27FC236}">
                <a16:creationId xmlns:a16="http://schemas.microsoft.com/office/drawing/2014/main" id="{50E0D2BC-3BD4-4A81-941B-1544DBB1C1ED}"/>
              </a:ext>
            </a:extLst>
          </p:cNvPr>
          <p:cNvPicPr>
            <a:picLocks noChangeAspect="1"/>
          </p:cNvPicPr>
          <p:nvPr/>
        </p:nvPicPr>
        <p:blipFill>
          <a:blip r:embed="rId5"/>
          <a:stretch>
            <a:fillRect/>
          </a:stretch>
        </p:blipFill>
        <p:spPr>
          <a:xfrm>
            <a:off x="1659487" y="1068700"/>
            <a:ext cx="8875504" cy="4234340"/>
          </a:xfrm>
          <a:prstGeom prst="rect">
            <a:avLst/>
          </a:prstGeom>
        </p:spPr>
      </p:pic>
    </p:spTree>
    <p:custDataLst>
      <p:tags r:id="rId1"/>
    </p:custDataLst>
    <p:extLst>
      <p:ext uri="{BB962C8B-B14F-4D97-AF65-F5344CB8AC3E}">
        <p14:creationId xmlns:p14="http://schemas.microsoft.com/office/powerpoint/2010/main" val="20458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2035018" y="1914711"/>
            <a:ext cx="7393990" cy="2008242"/>
          </a:xfrm>
          <a:prstGeom prst="rect">
            <a:avLst/>
          </a:prstGeom>
          <a:noFill/>
        </p:spPr>
        <p:txBody>
          <a:bodyPr wrap="square" lIns="0" tIns="0" rIns="0" bIns="0" rtlCol="0">
            <a:spAutoFit/>
          </a:bodyPr>
          <a:lstStyle/>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Deployment model and Technology</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The SAP Business One SDK</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DI API</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Service Layer</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UI API</a:t>
            </a:r>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
        <p:nvSpPr>
          <p:cNvPr id="5" name="Rectangle 4">
            <a:extLst>
              <a:ext uri="{FF2B5EF4-FFF2-40B4-BE49-F238E27FC236}">
                <a16:creationId xmlns:a16="http://schemas.microsoft.com/office/drawing/2014/main" id="{EA0ECA16-8E5B-4B47-BE6B-E7714BD50CE2}"/>
              </a:ext>
            </a:extLst>
          </p:cNvPr>
          <p:cNvSpPr/>
          <p:nvPr/>
        </p:nvSpPr>
        <p:spPr bwMode="gray">
          <a:xfrm>
            <a:off x="1871431" y="2690232"/>
            <a:ext cx="5447385" cy="4572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419319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Introducing Data Interface API (DI API) :</a:t>
            </a:r>
            <a:r>
              <a:rPr lang="en-GB" dirty="0">
                <a:ea typeface="ＭＳ Ｐゴシック" pitchFamily="34" charset="-128"/>
              </a:rPr>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874376" cy="157222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what DI API is in high-level</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Tell how DI API is used</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about DI Server in high level</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134998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SAP Business One SDK – Data Interface API / DI Server</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504001" y="1691500"/>
            <a:ext cx="5055431" cy="4296561"/>
          </a:xfrm>
          <a:prstGeom prst="rect">
            <a:avLst/>
          </a:prstGeom>
          <a:noFill/>
        </p:spPr>
        <p:txBody>
          <a:bodyPr wrap="square" lIns="0" tIns="0" rIns="0" bIns="0" rtlCol="0">
            <a:spAutoFit/>
          </a:bodyPr>
          <a:lstStyle/>
          <a:p>
            <a:pPr marL="290513" lvl="1" indent="-276225">
              <a:lnSpc>
                <a:spcPct val="90000"/>
              </a:lnSpc>
              <a:spcBef>
                <a:spcPct val="25000"/>
              </a:spcBef>
              <a:buClr>
                <a:srgbClr val="F0AB00"/>
              </a:buClr>
              <a:buSzPct val="80000"/>
              <a:buFont typeface="Arial" pitchFamily="34" charset="0"/>
              <a:buChar char="■"/>
            </a:pPr>
            <a:r>
              <a:rPr lang="en-US" sz="1800" dirty="0"/>
              <a:t>Provides objects and methods (add, update etc.) to work on data level. </a:t>
            </a:r>
          </a:p>
          <a:p>
            <a:pPr marL="558676" lvl="2">
              <a:lnSpc>
                <a:spcPct val="90000"/>
              </a:lnSpc>
              <a:spcBef>
                <a:spcPct val="25000"/>
              </a:spcBef>
              <a:buClr>
                <a:srgbClr val="F0AB00"/>
              </a:buClr>
              <a:buNone/>
            </a:pPr>
            <a:r>
              <a:rPr lang="en-US" sz="1600" dirty="0"/>
              <a:t>Installing the SAP Business One client application is not required</a:t>
            </a:r>
          </a:p>
          <a:p>
            <a:pPr marL="558676" lvl="2">
              <a:lnSpc>
                <a:spcPct val="90000"/>
              </a:lnSpc>
              <a:spcBef>
                <a:spcPct val="25000"/>
              </a:spcBef>
              <a:buClr>
                <a:srgbClr val="F0AB00"/>
              </a:buClr>
              <a:buNone/>
            </a:pPr>
            <a:endParaRPr lang="en-US" sz="1600" dirty="0"/>
          </a:p>
          <a:p>
            <a:pPr marL="290513" lvl="1" indent="-276225">
              <a:lnSpc>
                <a:spcPct val="90000"/>
              </a:lnSpc>
              <a:spcBef>
                <a:spcPct val="25000"/>
              </a:spcBef>
              <a:buClr>
                <a:srgbClr val="F0AB00"/>
              </a:buClr>
              <a:buSzPct val="80000"/>
              <a:buFont typeface="Arial" pitchFamily="34" charset="0"/>
              <a:buChar char="■"/>
            </a:pPr>
            <a:r>
              <a:rPr lang="en-US" sz="1800" dirty="0"/>
              <a:t>Provides access to business objects </a:t>
            </a:r>
          </a:p>
          <a:p>
            <a:pPr marL="558676" lvl="2">
              <a:lnSpc>
                <a:spcPct val="90000"/>
              </a:lnSpc>
              <a:spcBef>
                <a:spcPct val="25000"/>
              </a:spcBef>
              <a:buClr>
                <a:srgbClr val="F0AB00"/>
              </a:buClr>
              <a:buNone/>
            </a:pPr>
            <a:r>
              <a:rPr lang="en-US" sz="1600" dirty="0"/>
              <a:t>e.g. master data, transactional data and services</a:t>
            </a:r>
          </a:p>
          <a:p>
            <a:pPr marL="558676" lvl="2">
              <a:lnSpc>
                <a:spcPct val="90000"/>
              </a:lnSpc>
              <a:spcBef>
                <a:spcPct val="25000"/>
              </a:spcBef>
              <a:buClr>
                <a:srgbClr val="F0AB00"/>
              </a:buClr>
              <a:buNone/>
            </a:pPr>
            <a:endParaRPr lang="en-US" sz="1600" dirty="0"/>
          </a:p>
          <a:p>
            <a:pPr marL="290513" lvl="1" indent="-276225">
              <a:lnSpc>
                <a:spcPct val="90000"/>
              </a:lnSpc>
              <a:spcBef>
                <a:spcPct val="25000"/>
              </a:spcBef>
              <a:buClr>
                <a:srgbClr val="F0AB00"/>
              </a:buClr>
              <a:buSzPct val="80000"/>
              <a:buFont typeface="Arial" pitchFamily="34" charset="0"/>
              <a:buChar char="■"/>
            </a:pPr>
            <a:r>
              <a:rPr lang="en-US" sz="1800" dirty="0"/>
              <a:t>Performs the same validations as the SAP Business One client application</a:t>
            </a:r>
          </a:p>
          <a:p>
            <a:pPr marL="290513" lvl="1" indent="-276225">
              <a:lnSpc>
                <a:spcPct val="90000"/>
              </a:lnSpc>
              <a:spcBef>
                <a:spcPct val="25000"/>
              </a:spcBef>
              <a:buClr>
                <a:srgbClr val="F0AB00"/>
              </a:buClr>
              <a:buSzPct val="80000"/>
              <a:buFont typeface="Arial" pitchFamily="34" charset="0"/>
              <a:buChar char="■"/>
            </a:pPr>
            <a:endParaRPr lang="en-US" sz="1800" dirty="0"/>
          </a:p>
          <a:p>
            <a:pPr marL="290513" lvl="1" indent="-276225">
              <a:lnSpc>
                <a:spcPct val="90000"/>
              </a:lnSpc>
              <a:spcBef>
                <a:spcPct val="25000"/>
              </a:spcBef>
              <a:buClr>
                <a:srgbClr val="F0AB00"/>
              </a:buClr>
              <a:buSzPct val="80000"/>
              <a:buFont typeface="Arial" pitchFamily="34" charset="0"/>
              <a:buChar char="■"/>
            </a:pPr>
            <a:r>
              <a:rPr lang="en-US" sz="1800" dirty="0"/>
              <a:t>Links existing third-party solutions “as-is”</a:t>
            </a:r>
          </a:p>
          <a:p>
            <a:pPr marL="290513" lvl="1" indent="-276225">
              <a:lnSpc>
                <a:spcPct val="90000"/>
              </a:lnSpc>
              <a:spcBef>
                <a:spcPct val="25000"/>
              </a:spcBef>
              <a:buClr>
                <a:srgbClr val="F0AB00"/>
              </a:buClr>
              <a:buSzPct val="80000"/>
              <a:buFont typeface="Arial" pitchFamily="34" charset="0"/>
              <a:buChar char="■"/>
            </a:pPr>
            <a:endParaRPr lang="en-US" sz="1800" dirty="0"/>
          </a:p>
          <a:p>
            <a:pPr marL="290513" lvl="1" indent="-276225">
              <a:lnSpc>
                <a:spcPct val="90000"/>
              </a:lnSpc>
              <a:spcBef>
                <a:spcPct val="25000"/>
              </a:spcBef>
              <a:buClr>
                <a:srgbClr val="F0AB00"/>
              </a:buClr>
              <a:buSzPct val="80000"/>
              <a:buFont typeface="Arial" pitchFamily="34" charset="0"/>
              <a:buChar char="■"/>
            </a:pPr>
            <a:r>
              <a:rPr lang="en-US" sz="1800" dirty="0"/>
              <a:t>Use COM capable development tools</a:t>
            </a:r>
          </a:p>
          <a:p>
            <a:pPr marL="558676" lvl="2">
              <a:lnSpc>
                <a:spcPct val="90000"/>
              </a:lnSpc>
              <a:spcBef>
                <a:spcPct val="25000"/>
              </a:spcBef>
              <a:buClr>
                <a:srgbClr val="F0AB00"/>
              </a:buClr>
              <a:buNone/>
            </a:pPr>
            <a:r>
              <a:rPr lang="en-US" sz="1600" dirty="0"/>
              <a:t>e.g. Microsoft Visual Studio</a:t>
            </a:r>
          </a:p>
        </p:txBody>
      </p:sp>
      <p:pic>
        <p:nvPicPr>
          <p:cNvPr id="1026" name="Picture 2" descr="C:\Users\i043582\AppData\Local\Temp\SNAGHTMLe40d2c1.PNG">
            <a:extLst>
              <a:ext uri="{FF2B5EF4-FFF2-40B4-BE49-F238E27FC236}">
                <a16:creationId xmlns:a16="http://schemas.microsoft.com/office/drawing/2014/main" id="{80D02837-C5D0-4BCA-BE56-3B9136EFC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463" y="1905431"/>
            <a:ext cx="6131045" cy="38686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8519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de-DE" dirty="0">
                <a:ea typeface="ＭＳ Ｐゴシック" pitchFamily="34" charset="-128"/>
              </a:rPr>
              <a:t>Data Interface API – </a:t>
            </a:r>
            <a:r>
              <a:rPr lang="en-US" dirty="0">
                <a:ea typeface="ＭＳ Ｐゴシック" pitchFamily="34" charset="-128"/>
              </a:rPr>
              <a:t>Use cases</a:t>
            </a:r>
            <a:endParaRPr lang="en-US" dirty="0"/>
          </a:p>
        </p:txBody>
      </p:sp>
      <p:graphicFrame>
        <p:nvGraphicFramePr>
          <p:cNvPr id="3" name="Diagram 2">
            <a:extLst>
              <a:ext uri="{FF2B5EF4-FFF2-40B4-BE49-F238E27FC236}">
                <a16:creationId xmlns:a16="http://schemas.microsoft.com/office/drawing/2014/main" id="{25BBE2FD-F249-4D22-BF2A-C050E5888943}"/>
              </a:ext>
            </a:extLst>
          </p:cNvPr>
          <p:cNvGraphicFramePr/>
          <p:nvPr>
            <p:extLst>
              <p:ext uri="{D42A27DB-BD31-4B8C-83A1-F6EECF244321}">
                <p14:modId xmlns:p14="http://schemas.microsoft.com/office/powerpoint/2010/main" val="2889909601"/>
              </p:ext>
            </p:extLst>
          </p:nvPr>
        </p:nvGraphicFramePr>
        <p:xfrm>
          <a:off x="2032180" y="1134598"/>
          <a:ext cx="8130117" cy="54200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5300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it-IT" dirty="0">
                <a:ea typeface="ＭＳ Ｐゴシック" pitchFamily="34" charset="-128"/>
              </a:rPr>
              <a:t>SAP Business One SDK – DI Server</a:t>
            </a:r>
            <a:endParaRPr lang="en-US" dirty="0"/>
          </a:p>
        </p:txBody>
      </p:sp>
      <p:sp>
        <p:nvSpPr>
          <p:cNvPr id="2" name="TextBox 1">
            <a:extLst>
              <a:ext uri="{FF2B5EF4-FFF2-40B4-BE49-F238E27FC236}">
                <a16:creationId xmlns:a16="http://schemas.microsoft.com/office/drawing/2014/main" id="{3CF0272F-7E88-46F0-9E4F-F06D498E4BA3}"/>
              </a:ext>
            </a:extLst>
          </p:cNvPr>
          <p:cNvSpPr txBox="1"/>
          <p:nvPr/>
        </p:nvSpPr>
        <p:spPr>
          <a:xfrm>
            <a:off x="504001" y="1468369"/>
            <a:ext cx="11186476" cy="2677656"/>
          </a:xfrm>
          <a:prstGeom prst="rect">
            <a:avLst/>
          </a:prstGeom>
          <a:noFill/>
        </p:spPr>
        <p:txBody>
          <a:bodyPr wrap="square" lIns="0" tIns="0" rIns="0" bIns="0" rtlCol="0">
            <a:spAutoFit/>
          </a:bodyPr>
          <a:lstStyle/>
          <a:p>
            <a:pPr>
              <a:lnSpc>
                <a:spcPct val="90000"/>
              </a:lnSpc>
              <a:spcBef>
                <a:spcPct val="75000"/>
              </a:spcBef>
              <a:buClr>
                <a:schemeClr val="tx1"/>
              </a:buClr>
              <a:buSzPct val="80000"/>
              <a:buFont typeface="Wingdings" pitchFamily="2" charset="2"/>
              <a:buNone/>
            </a:pPr>
            <a:r>
              <a:rPr lang="en-US" sz="2000" dirty="0"/>
              <a:t>The DI Server is designed to run on a server machine and supply a light-weight SOAP-based access layer</a:t>
            </a:r>
          </a:p>
          <a:p>
            <a:pPr marL="357188" lvl="1" indent="-342900">
              <a:lnSpc>
                <a:spcPct val="90000"/>
              </a:lnSpc>
              <a:spcBef>
                <a:spcPct val="25000"/>
              </a:spcBef>
              <a:buClr>
                <a:srgbClr val="F0AB00"/>
              </a:buClr>
              <a:buSzPct val="80000"/>
              <a:buFont typeface="Wingdings" panose="05000000000000000000" pitchFamily="2" charset="2"/>
              <a:buChar char="§"/>
            </a:pPr>
            <a:endParaRPr lang="en-US" sz="2000" dirty="0"/>
          </a:p>
          <a:p>
            <a:pPr marL="357188" lvl="1" indent="-342900">
              <a:lnSpc>
                <a:spcPct val="90000"/>
              </a:lnSpc>
              <a:spcBef>
                <a:spcPct val="25000"/>
              </a:spcBef>
              <a:buClr>
                <a:srgbClr val="F0AB00"/>
              </a:buClr>
              <a:buSzPct val="80000"/>
              <a:buFont typeface="Wingdings" panose="05000000000000000000" pitchFamily="2" charset="2"/>
              <a:buChar char="§"/>
            </a:pPr>
            <a:r>
              <a:rPr lang="en-US" sz="2000" dirty="0"/>
              <a:t>Based on the DI API technology but functions as a </a:t>
            </a:r>
            <a:r>
              <a:rPr lang="en-US" altLang="en-US" sz="2000" dirty="0"/>
              <a:t>“</a:t>
            </a:r>
            <a:r>
              <a:rPr lang="en-US" sz="2000" dirty="0"/>
              <a:t>Server</a:t>
            </a:r>
            <a:r>
              <a:rPr lang="en-US" altLang="en-US" sz="2000" dirty="0"/>
              <a:t>”</a:t>
            </a:r>
            <a:r>
              <a:rPr lang="en-US" sz="2000" dirty="0"/>
              <a:t> (as a service)</a:t>
            </a:r>
          </a:p>
          <a:p>
            <a:pPr marL="357188" lvl="1" indent="-342900">
              <a:lnSpc>
                <a:spcPct val="90000"/>
              </a:lnSpc>
              <a:spcBef>
                <a:spcPct val="25000"/>
              </a:spcBef>
              <a:buClr>
                <a:srgbClr val="F0AB00"/>
              </a:buClr>
              <a:buSzPct val="80000"/>
              <a:buFont typeface="Wingdings" panose="05000000000000000000" pitchFamily="2" charset="2"/>
              <a:buChar char="§"/>
            </a:pPr>
            <a:r>
              <a:rPr lang="en-GB" sz="2000" dirty="0"/>
              <a:t>Supports all business objects that are exposed by the DI API</a:t>
            </a:r>
          </a:p>
          <a:p>
            <a:pPr marL="357188" lvl="1" indent="-342900">
              <a:lnSpc>
                <a:spcPct val="90000"/>
              </a:lnSpc>
              <a:spcBef>
                <a:spcPct val="25000"/>
              </a:spcBef>
              <a:buClr>
                <a:srgbClr val="F0AB00"/>
              </a:buClr>
              <a:buSzPct val="80000"/>
              <a:buFont typeface="Wingdings" panose="05000000000000000000" pitchFamily="2" charset="2"/>
              <a:buChar char="§"/>
            </a:pPr>
            <a:r>
              <a:rPr lang="en-US" sz="2000" dirty="0"/>
              <a:t>Enables developing SOAP-based solutions</a:t>
            </a:r>
          </a:p>
          <a:p>
            <a:pPr marL="357188" lvl="1" indent="-342900">
              <a:lnSpc>
                <a:spcPct val="90000"/>
              </a:lnSpc>
              <a:spcBef>
                <a:spcPct val="25000"/>
              </a:spcBef>
              <a:buClr>
                <a:srgbClr val="F0AB00"/>
              </a:buClr>
              <a:buSzPct val="80000"/>
              <a:buFont typeface="Wingdings" panose="05000000000000000000" pitchFamily="2" charset="2"/>
              <a:buChar char="§"/>
            </a:pPr>
            <a:r>
              <a:rPr lang="en-US" sz="2000" dirty="0"/>
              <a:t>Potential solution to heavy duty operations (e.g. batch)</a:t>
            </a:r>
          </a:p>
          <a:p>
            <a:pPr marL="357188" lvl="1" indent="-342900">
              <a:lnSpc>
                <a:spcPct val="90000"/>
              </a:lnSpc>
              <a:spcBef>
                <a:spcPct val="25000"/>
              </a:spcBef>
              <a:buClr>
                <a:srgbClr val="F0AB00"/>
              </a:buClr>
              <a:buSzPct val="80000"/>
              <a:buFont typeface="Wingdings" panose="05000000000000000000" pitchFamily="2" charset="2"/>
              <a:buChar char="§"/>
            </a:pPr>
            <a:r>
              <a:rPr lang="en-US" sz="2000" dirty="0"/>
              <a:t>Can support larger number of clients working at the same time.</a:t>
            </a:r>
          </a:p>
        </p:txBody>
      </p:sp>
    </p:spTree>
    <p:custDataLst>
      <p:tags r:id="rId1"/>
    </p:custDataLst>
    <p:extLst>
      <p:ext uri="{BB962C8B-B14F-4D97-AF65-F5344CB8AC3E}">
        <p14:creationId xmlns:p14="http://schemas.microsoft.com/office/powerpoint/2010/main" val="270533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2035018" y="1914711"/>
            <a:ext cx="7393990" cy="2008242"/>
          </a:xfrm>
          <a:prstGeom prst="rect">
            <a:avLst/>
          </a:prstGeom>
          <a:noFill/>
        </p:spPr>
        <p:txBody>
          <a:bodyPr wrap="square" lIns="0" tIns="0" rIns="0" bIns="0" rtlCol="0">
            <a:spAutoFit/>
          </a:bodyPr>
          <a:lstStyle/>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Deployment model and Technology</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The SAP Business One SDK</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DI API</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Service Layer</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UI API</a:t>
            </a:r>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
        <p:nvSpPr>
          <p:cNvPr id="5" name="Rectangle 4">
            <a:extLst>
              <a:ext uri="{FF2B5EF4-FFF2-40B4-BE49-F238E27FC236}">
                <a16:creationId xmlns:a16="http://schemas.microsoft.com/office/drawing/2014/main" id="{B87E9A59-C199-4610-B7CD-79C86407D9FE}"/>
              </a:ext>
            </a:extLst>
          </p:cNvPr>
          <p:cNvSpPr/>
          <p:nvPr/>
        </p:nvSpPr>
        <p:spPr bwMode="gray">
          <a:xfrm>
            <a:off x="1857983" y="1828800"/>
            <a:ext cx="5447385" cy="4572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360274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2035018" y="1914711"/>
            <a:ext cx="7393990" cy="2008242"/>
          </a:xfrm>
          <a:prstGeom prst="rect">
            <a:avLst/>
          </a:prstGeom>
          <a:noFill/>
        </p:spPr>
        <p:txBody>
          <a:bodyPr wrap="square" lIns="0" tIns="0" rIns="0" bIns="0" rtlCol="0">
            <a:spAutoFit/>
          </a:bodyPr>
          <a:lstStyle/>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Deployment model and Technology</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The SAP Business One SDK</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DI API</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Service Layer</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UI API</a:t>
            </a:r>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
        <p:nvSpPr>
          <p:cNvPr id="5" name="Rectangle 4">
            <a:extLst>
              <a:ext uri="{FF2B5EF4-FFF2-40B4-BE49-F238E27FC236}">
                <a16:creationId xmlns:a16="http://schemas.microsoft.com/office/drawing/2014/main" id="{EA0ECA16-8E5B-4B47-BE6B-E7714BD50CE2}"/>
              </a:ext>
            </a:extLst>
          </p:cNvPr>
          <p:cNvSpPr/>
          <p:nvPr/>
        </p:nvSpPr>
        <p:spPr bwMode="gray">
          <a:xfrm>
            <a:off x="1871431" y="3107089"/>
            <a:ext cx="5447385" cy="4572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581777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Introducing Service Layer:</a:t>
            </a:r>
            <a:r>
              <a:rPr lang="en-GB" dirty="0">
                <a:ea typeface="ＭＳ Ｐゴシック" pitchFamily="34" charset="-128"/>
              </a:rPr>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34624"/>
            <a:ext cx="9874376" cy="1136208"/>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800" dirty="0"/>
              <a:t>Describe in high level the Service Layer fundamentals and architecture</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800" dirty="0"/>
              <a:t>List the OData key points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344365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SAP Business One Service Layer - Extensibility for Next Generations Apps</a:t>
            </a:r>
          </a:p>
        </p:txBody>
      </p:sp>
      <p:sp>
        <p:nvSpPr>
          <p:cNvPr id="7" name="TextBox 6"/>
          <p:cNvSpPr txBox="1"/>
          <p:nvPr/>
        </p:nvSpPr>
        <p:spPr>
          <a:xfrm>
            <a:off x="698431" y="2336968"/>
            <a:ext cx="5732359" cy="2746906"/>
          </a:xfrm>
          <a:prstGeom prst="rect">
            <a:avLst/>
          </a:prstGeom>
          <a:noFill/>
        </p:spPr>
        <p:txBody>
          <a:bodyPr wrap="square" lIns="0" tIns="0" rIns="0" bIns="0" rtlCol="0">
            <a:spAutoFit/>
          </a:bodyPr>
          <a:lstStyle/>
          <a:p>
            <a:pPr marL="239944" indent="-239944" defTabSz="767822" fontAlgn="base">
              <a:spcBef>
                <a:spcPts val="252"/>
              </a:spcBef>
              <a:spcAft>
                <a:spcPct val="0"/>
              </a:spcAft>
              <a:buClr>
                <a:srgbClr val="F0AB00"/>
              </a:buClr>
              <a:buSzPct val="100000"/>
              <a:buFont typeface="Wingdings" panose="05000000000000000000" pitchFamily="2" charset="2"/>
              <a:buChar char="q"/>
            </a:pPr>
            <a:r>
              <a:rPr lang="en-US" sz="1500" kern="0" dirty="0">
                <a:ea typeface="Arial Unicode MS" pitchFamily="34" charset="-128"/>
                <a:cs typeface="Arial Unicode MS" pitchFamily="34" charset="-128"/>
              </a:rPr>
              <a:t>Equivalent BO coverage to DI API</a:t>
            </a:r>
          </a:p>
          <a:p>
            <a:pPr marL="239944" indent="-239944" defTabSz="767822" fontAlgn="base">
              <a:spcBef>
                <a:spcPts val="252"/>
              </a:spcBef>
              <a:spcAft>
                <a:spcPct val="0"/>
              </a:spcAft>
              <a:buClr>
                <a:srgbClr val="F0AB00"/>
              </a:buClr>
              <a:buSzPct val="100000"/>
              <a:buFont typeface="Wingdings" panose="05000000000000000000" pitchFamily="2" charset="2"/>
              <a:buChar char="q"/>
            </a:pPr>
            <a:r>
              <a:rPr lang="en-US" sz="1500" kern="0" dirty="0">
                <a:ea typeface="Arial Unicode MS" pitchFamily="34" charset="-128"/>
                <a:cs typeface="Arial Unicode MS" pitchFamily="34" charset="-128"/>
              </a:rPr>
              <a:t>built on core protocols such as</a:t>
            </a:r>
            <a:r>
              <a:rPr lang="en-US" sz="1500" b="1" kern="0" dirty="0">
                <a:ea typeface="Arial Unicode MS" pitchFamily="34" charset="-128"/>
                <a:cs typeface="Arial Unicode MS" pitchFamily="34" charset="-128"/>
              </a:rPr>
              <a:t> HTTP </a:t>
            </a:r>
            <a:r>
              <a:rPr lang="en-US" sz="1500" kern="0" dirty="0">
                <a:ea typeface="Arial Unicode MS" pitchFamily="34" charset="-128"/>
                <a:cs typeface="Arial Unicode MS" pitchFamily="34" charset="-128"/>
              </a:rPr>
              <a:t>and</a:t>
            </a:r>
            <a:r>
              <a:rPr lang="en-US" sz="1500" b="1" kern="0" dirty="0">
                <a:ea typeface="Arial Unicode MS" pitchFamily="34" charset="-128"/>
                <a:cs typeface="Arial Unicode MS" pitchFamily="34" charset="-128"/>
              </a:rPr>
              <a:t> OData</a:t>
            </a:r>
            <a:endParaRPr lang="en-US" sz="1500" kern="0" dirty="0">
              <a:ea typeface="Arial Unicode MS" pitchFamily="34" charset="-128"/>
              <a:cs typeface="Arial Unicode MS" pitchFamily="34" charset="-128"/>
            </a:endParaRPr>
          </a:p>
          <a:p>
            <a:pPr marL="239944" indent="-239944" defTabSz="767822" fontAlgn="base">
              <a:spcBef>
                <a:spcPts val="252"/>
              </a:spcBef>
              <a:spcAft>
                <a:spcPct val="0"/>
              </a:spcAft>
              <a:buClr>
                <a:srgbClr val="F0AB00"/>
              </a:buClr>
              <a:buSzPct val="100000"/>
              <a:buFont typeface="Wingdings" panose="05000000000000000000" pitchFamily="2" charset="2"/>
              <a:buChar char="q"/>
            </a:pPr>
            <a:r>
              <a:rPr lang="en-US" sz="1500" kern="0" dirty="0">
                <a:ea typeface="Arial Unicode MS" pitchFamily="34" charset="-128"/>
                <a:cs typeface="Arial Unicode MS" pitchFamily="34" charset="-128"/>
              </a:rPr>
              <a:t>highly scalable (parallel-processing) </a:t>
            </a:r>
          </a:p>
          <a:p>
            <a:pPr marL="239944" indent="-239944" defTabSz="767822" fontAlgn="base">
              <a:spcBef>
                <a:spcPts val="252"/>
              </a:spcBef>
              <a:spcAft>
                <a:spcPct val="0"/>
              </a:spcAft>
              <a:buClr>
                <a:srgbClr val="F0AB00"/>
              </a:buClr>
              <a:buSzPct val="100000"/>
              <a:buFont typeface="Wingdings" panose="05000000000000000000" pitchFamily="2" charset="2"/>
              <a:buChar char="q"/>
            </a:pPr>
            <a:r>
              <a:rPr lang="en-US" sz="1500" kern="0" dirty="0">
                <a:ea typeface="Arial Unicode MS" pitchFamily="34" charset="-128"/>
                <a:cs typeface="Arial Unicode MS" pitchFamily="34" charset="-128"/>
              </a:rPr>
              <a:t>high availability (load balancing)</a:t>
            </a:r>
          </a:p>
          <a:p>
            <a:pPr fontAlgn="base">
              <a:spcBef>
                <a:spcPts val="252"/>
              </a:spcBef>
              <a:spcAft>
                <a:spcPct val="0"/>
              </a:spcAft>
              <a:buClr>
                <a:srgbClr val="F0AB00"/>
              </a:buClr>
              <a:buSzPct val="80000"/>
            </a:pPr>
            <a:endParaRPr lang="en-US" sz="1700" b="1" kern="0" dirty="0">
              <a:solidFill>
                <a:srgbClr val="FFC000"/>
              </a:solidFill>
              <a:ea typeface="Arial Unicode MS" pitchFamily="34" charset="-128"/>
              <a:cs typeface="Arial Unicode MS" pitchFamily="34" charset="-128"/>
            </a:endParaRPr>
          </a:p>
          <a:p>
            <a:pPr fontAlgn="base">
              <a:spcBef>
                <a:spcPts val="252"/>
              </a:spcBef>
              <a:spcAft>
                <a:spcPct val="0"/>
              </a:spcAft>
              <a:buClr>
                <a:srgbClr val="F0AB00"/>
              </a:buClr>
              <a:buSzPct val="80000"/>
            </a:pPr>
            <a:endParaRPr lang="en-US" sz="1700" b="1" kern="0" dirty="0">
              <a:ea typeface="Arial Unicode MS" pitchFamily="34" charset="-128"/>
              <a:cs typeface="Arial Unicode MS" pitchFamily="34" charset="-128"/>
            </a:endParaRPr>
          </a:p>
          <a:p>
            <a:pPr fontAlgn="base">
              <a:spcBef>
                <a:spcPts val="252"/>
              </a:spcBef>
              <a:spcAft>
                <a:spcPct val="0"/>
              </a:spcAft>
              <a:buClr>
                <a:srgbClr val="F0AB00"/>
              </a:buClr>
              <a:buSzPct val="80000"/>
            </a:pPr>
            <a:r>
              <a:rPr lang="en-US" sz="1700" b="1" kern="0" dirty="0">
                <a:ea typeface="Arial Unicode MS" pitchFamily="34" charset="-128"/>
                <a:cs typeface="Arial Unicode MS" pitchFamily="34" charset="-128"/>
              </a:rPr>
              <a:t>Value Proposition</a:t>
            </a:r>
          </a:p>
          <a:p>
            <a:pPr marL="239944" indent="-239944" defTabSz="767822" fontAlgn="base">
              <a:spcBef>
                <a:spcPts val="252"/>
              </a:spcBef>
              <a:spcAft>
                <a:spcPct val="0"/>
              </a:spcAft>
              <a:buClr>
                <a:srgbClr val="F0AB00"/>
              </a:buClr>
              <a:buSzPct val="100000"/>
              <a:buFont typeface="Wingdings" panose="05000000000000000000" pitchFamily="2" charset="2"/>
              <a:buChar char="q"/>
            </a:pPr>
            <a:r>
              <a:rPr lang="en-US" sz="1500" kern="0" dirty="0">
                <a:ea typeface="Arial Unicode MS" pitchFamily="34" charset="-128"/>
                <a:cs typeface="Arial Unicode MS" pitchFamily="34" charset="-128"/>
              </a:rPr>
              <a:t>Cater customer needs of using mobile and web apps</a:t>
            </a:r>
          </a:p>
          <a:p>
            <a:pPr marL="239944" indent="-239944" defTabSz="767822" fontAlgn="base">
              <a:spcBef>
                <a:spcPts val="252"/>
              </a:spcBef>
              <a:spcAft>
                <a:spcPct val="0"/>
              </a:spcAft>
              <a:buClr>
                <a:srgbClr val="F0AB00"/>
              </a:buClr>
              <a:buSzPct val="100000"/>
              <a:buFont typeface="Wingdings" panose="05000000000000000000" pitchFamily="2" charset="2"/>
              <a:buChar char="q"/>
            </a:pPr>
            <a:r>
              <a:rPr lang="en-US" sz="1500" kern="0" dirty="0">
                <a:ea typeface="Arial Unicode MS" pitchFamily="34" charset="-128"/>
                <a:cs typeface="Arial Unicode MS" pitchFamily="34" charset="-128"/>
              </a:rPr>
              <a:t>High volume to support new customer segment and industries</a:t>
            </a:r>
          </a:p>
          <a:p>
            <a:pPr marL="239944" indent="-239944" defTabSz="767822" fontAlgn="base">
              <a:spcBef>
                <a:spcPts val="252"/>
              </a:spcBef>
              <a:spcAft>
                <a:spcPct val="0"/>
              </a:spcAft>
              <a:buClr>
                <a:srgbClr val="F0AB00"/>
              </a:buClr>
              <a:buSzPct val="100000"/>
              <a:buFont typeface="Wingdings" panose="05000000000000000000" pitchFamily="2" charset="2"/>
              <a:buChar char="q"/>
            </a:pPr>
            <a:r>
              <a:rPr lang="en-US" sz="1500" kern="0" dirty="0">
                <a:ea typeface="Arial Unicode MS" pitchFamily="34" charset="-128"/>
                <a:cs typeface="Arial Unicode MS" pitchFamily="34" charset="-128"/>
              </a:rPr>
              <a:t>One Box for OLTP, OLAP and DEV platform</a:t>
            </a:r>
            <a:endParaRPr lang="en-US" sz="1700" kern="0" dirty="0">
              <a:ea typeface="Arial Unicode MS" pitchFamily="34" charset="-128"/>
              <a:cs typeface="Arial Unicode MS" pitchFamily="34" charset="-128"/>
            </a:endParaRPr>
          </a:p>
        </p:txBody>
      </p:sp>
      <p:sp>
        <p:nvSpPr>
          <p:cNvPr id="64" name="Rectangle 63"/>
          <p:cNvSpPr/>
          <p:nvPr/>
        </p:nvSpPr>
        <p:spPr bwMode="gray">
          <a:xfrm>
            <a:off x="6940963" y="4257805"/>
            <a:ext cx="4174341" cy="795023"/>
          </a:xfrm>
          <a:prstGeom prst="rect">
            <a:avLst/>
          </a:prstGeom>
          <a:solidFill>
            <a:schemeClr val="bg1">
              <a:lumMod val="85000"/>
            </a:schemeClr>
          </a:solidFill>
          <a:ln w="28575" algn="ctr">
            <a:noFill/>
            <a:prstDash val="dash"/>
            <a:miter lim="800000"/>
            <a:headEnd/>
            <a:tailEnd/>
          </a:ln>
        </p:spPr>
        <p:txBody>
          <a:bodyPr lIns="75573" tIns="60458" rIns="75573" bIns="60458" rtlCol="0" anchor="t"/>
          <a:lstStyle/>
          <a:p>
            <a:pPr defTabSz="644740" fontAlgn="base">
              <a:spcBef>
                <a:spcPct val="50000"/>
              </a:spcBef>
              <a:spcAft>
                <a:spcPct val="0"/>
              </a:spcAft>
              <a:buClr>
                <a:srgbClr val="F0AB00"/>
              </a:buClr>
              <a:buSzPct val="80000"/>
            </a:pPr>
            <a:endParaRPr lang="en-US" sz="1400" b="1" kern="0" dirty="0">
              <a:ea typeface="Arial Unicode MS" pitchFamily="34" charset="-128"/>
              <a:cs typeface="Arial Unicode MS" pitchFamily="34" charset="-128"/>
            </a:endParaRPr>
          </a:p>
        </p:txBody>
      </p:sp>
      <p:sp>
        <p:nvSpPr>
          <p:cNvPr id="40" name="Can 39"/>
          <p:cNvSpPr/>
          <p:nvPr/>
        </p:nvSpPr>
        <p:spPr bwMode="gray">
          <a:xfrm>
            <a:off x="6940963" y="5093573"/>
            <a:ext cx="4174341" cy="396338"/>
          </a:xfrm>
          <a:prstGeom prst="can">
            <a:avLst/>
          </a:prstGeom>
          <a:solidFill>
            <a:schemeClr val="accent1">
              <a:lumMod val="20000"/>
              <a:lumOff val="80000"/>
            </a:schemeClr>
          </a:solidFill>
          <a:ln w="6350" algn="ctr">
            <a:noFill/>
            <a:miter lim="800000"/>
            <a:headEnd/>
            <a:tailEnd/>
          </a:ln>
        </p:spPr>
        <p:txBody>
          <a:bodyPr lIns="75573" tIns="60458" rIns="75573" bIns="60458" rtlCol="0" anchor="ctr"/>
          <a:lstStyle/>
          <a:p>
            <a:pPr algn="ctr" defTabSz="644740"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Physical Tables</a:t>
            </a:r>
          </a:p>
        </p:txBody>
      </p:sp>
      <p:pic>
        <p:nvPicPr>
          <p:cNvPr id="43" name="Picture 30" descr="InMemory.png"/>
          <p:cNvPicPr>
            <a:picLocks noChangeAspect="1"/>
          </p:cNvPicPr>
          <p:nvPr/>
        </p:nvPicPr>
        <p:blipFill>
          <a:blip r:embed="rId4" cstate="print"/>
          <a:srcRect/>
          <a:stretch>
            <a:fillRect/>
          </a:stretch>
        </p:blipFill>
        <p:spPr bwMode="auto">
          <a:xfrm>
            <a:off x="8205059" y="5835203"/>
            <a:ext cx="371278" cy="468855"/>
          </a:xfrm>
          <a:prstGeom prst="rect">
            <a:avLst/>
          </a:prstGeom>
          <a:noFill/>
          <a:ln w="9525">
            <a:noFill/>
            <a:miter lim="800000"/>
            <a:headEnd/>
            <a:tailEnd/>
          </a:ln>
        </p:spPr>
      </p:pic>
      <p:sp>
        <p:nvSpPr>
          <p:cNvPr id="45" name="TextBox 44"/>
          <p:cNvSpPr txBox="1"/>
          <p:nvPr/>
        </p:nvSpPr>
        <p:spPr>
          <a:xfrm>
            <a:off x="8578588" y="6032561"/>
            <a:ext cx="1476366" cy="184666"/>
          </a:xfrm>
          <a:prstGeom prst="rect">
            <a:avLst/>
          </a:prstGeom>
          <a:solidFill>
            <a:schemeClr val="bg1"/>
          </a:solidFill>
        </p:spPr>
        <p:txBody>
          <a:bodyPr wrap="none" lIns="0" tIns="0" rIns="0" bIns="0" rtlCol="0">
            <a:sp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SAP HANA SERVER</a:t>
            </a:r>
          </a:p>
        </p:txBody>
      </p:sp>
      <p:sp>
        <p:nvSpPr>
          <p:cNvPr id="78" name="TextBox 77"/>
          <p:cNvSpPr txBox="1"/>
          <p:nvPr/>
        </p:nvSpPr>
        <p:spPr>
          <a:xfrm>
            <a:off x="7097538" y="4439393"/>
            <a:ext cx="3870683" cy="400110"/>
          </a:xfrm>
          <a:prstGeom prst="rect">
            <a:avLst/>
          </a:prstGeom>
          <a:noFill/>
        </p:spPr>
        <p:txBody>
          <a:bodyPr vert="horz" wrap="square" lIns="0" tIns="0" rIns="0" bIns="0" rtlCol="0">
            <a:spAutoFit/>
          </a:bodyPr>
          <a:lstStyle/>
          <a:p>
            <a:pPr algn="ctr" fontAlgn="base">
              <a:spcBef>
                <a:spcPct val="50000"/>
              </a:spcBef>
              <a:spcAft>
                <a:spcPct val="0"/>
              </a:spcAft>
              <a:buClr>
                <a:srgbClr val="F0AB00"/>
              </a:buClr>
              <a:buSzPct val="80000"/>
            </a:pPr>
            <a:r>
              <a:rPr lang="en-US" sz="1300" b="1" kern="0" dirty="0">
                <a:ea typeface="Arial Unicode MS" pitchFamily="34" charset="-128"/>
                <a:cs typeface="Arial Unicode MS" pitchFamily="34" charset="-128"/>
              </a:rPr>
              <a:t>SAP Business One </a:t>
            </a:r>
            <a:br>
              <a:rPr lang="en-US" sz="1300" b="1" kern="0" dirty="0">
                <a:ea typeface="Arial Unicode MS" pitchFamily="34" charset="-128"/>
                <a:cs typeface="Arial Unicode MS" pitchFamily="34" charset="-128"/>
              </a:rPr>
            </a:br>
            <a:r>
              <a:rPr lang="en-US" sz="1300" b="1" kern="0" dirty="0">
                <a:ea typeface="Arial Unicode MS" pitchFamily="34" charset="-128"/>
                <a:cs typeface="Arial Unicode MS" pitchFamily="34" charset="-128"/>
              </a:rPr>
              <a:t>Service Layer</a:t>
            </a:r>
          </a:p>
        </p:txBody>
      </p:sp>
      <p:grpSp>
        <p:nvGrpSpPr>
          <p:cNvPr id="79" name="Group 72"/>
          <p:cNvGrpSpPr/>
          <p:nvPr/>
        </p:nvGrpSpPr>
        <p:grpSpPr>
          <a:xfrm>
            <a:off x="6981075" y="4431950"/>
            <a:ext cx="412732" cy="389643"/>
            <a:chOff x="8953275" y="2413901"/>
            <a:chExt cx="599783" cy="520616"/>
          </a:xfrm>
        </p:grpSpPr>
        <p:grpSp>
          <p:nvGrpSpPr>
            <p:cNvPr id="80" name="Group 16"/>
            <p:cNvGrpSpPr/>
            <p:nvPr/>
          </p:nvGrpSpPr>
          <p:grpSpPr>
            <a:xfrm>
              <a:off x="8953275" y="2554649"/>
              <a:ext cx="338490" cy="379868"/>
              <a:chOff x="3771669" y="4428148"/>
              <a:chExt cx="2879357" cy="2971044"/>
            </a:xfrm>
          </p:grpSpPr>
          <p:sp>
            <p:nvSpPr>
              <p:cNvPr id="83" name="Shape 82"/>
              <p:cNvSpPr/>
              <p:nvPr/>
            </p:nvSpPr>
            <p:spPr>
              <a:xfrm rot="167224">
                <a:off x="3771669" y="4428148"/>
                <a:ext cx="2879357" cy="2971044"/>
              </a:xfrm>
              <a:prstGeom prst="gear9">
                <a:avLst>
                  <a:gd name="adj1" fmla="val 13983"/>
                  <a:gd name="adj2" fmla="val 1763"/>
                </a:avLst>
              </a:prstGeom>
              <a:solidFill>
                <a:schemeClr val="bg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84" name="Oval 83"/>
              <p:cNvSpPr/>
              <p:nvPr/>
            </p:nvSpPr>
            <p:spPr bwMode="gray">
              <a:xfrm>
                <a:off x="4810276" y="5528943"/>
                <a:ext cx="802135" cy="769447"/>
              </a:xfrm>
              <a:prstGeom prst="ellipse">
                <a:avLst/>
              </a:prstGeom>
              <a:solidFill>
                <a:schemeClr val="bg1"/>
              </a:solidFill>
              <a:ln w="6350" algn="ctr">
                <a:noFill/>
                <a:miter lim="800000"/>
                <a:headEnd/>
                <a:tailEnd/>
              </a:ln>
            </p:spPr>
            <p:txBody>
              <a:bodyPr lIns="90000" tIns="72000" rIns="90000" bIns="72000" rtlCol="0" anchor="ctr"/>
              <a:lstStyle/>
              <a:p>
                <a:pPr algn="ctr" defTabSz="644740" fontAlgn="base">
                  <a:spcBef>
                    <a:spcPct val="50000"/>
                  </a:spcBef>
                  <a:spcAft>
                    <a:spcPct val="0"/>
                  </a:spcAft>
                  <a:buClr>
                    <a:srgbClr val="F0AB00"/>
                  </a:buClr>
                  <a:buSzPct val="80000"/>
                </a:pPr>
                <a:endParaRPr lang="en-US" sz="1400" kern="0" dirty="0">
                  <a:ea typeface="Arial Unicode MS" pitchFamily="34" charset="-128"/>
                  <a:cs typeface="Arial Unicode MS" pitchFamily="34" charset="-128"/>
                </a:endParaRPr>
              </a:p>
            </p:txBody>
          </p:sp>
        </p:grpSp>
        <p:sp>
          <p:nvSpPr>
            <p:cNvPr id="81" name="Shape 80"/>
            <p:cNvSpPr/>
            <p:nvPr/>
          </p:nvSpPr>
          <p:spPr>
            <a:xfrm rot="167224">
              <a:off x="9214565" y="2413901"/>
              <a:ext cx="338493" cy="379868"/>
            </a:xfrm>
            <a:prstGeom prst="gear9">
              <a:avLst>
                <a:gd name="adj1" fmla="val 13983"/>
                <a:gd name="adj2" fmla="val 1763"/>
              </a:avLst>
            </a:prstGeom>
            <a:solidFill>
              <a:schemeClr val="accent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82" name="Oval 81"/>
            <p:cNvSpPr/>
            <p:nvPr/>
          </p:nvSpPr>
          <p:spPr bwMode="gray">
            <a:xfrm>
              <a:off x="9336661" y="2554648"/>
              <a:ext cx="94297" cy="98379"/>
            </a:xfrm>
            <a:prstGeom prst="ellipse">
              <a:avLst/>
            </a:prstGeom>
            <a:solidFill>
              <a:schemeClr val="bg1"/>
            </a:solidFill>
            <a:ln w="6350" algn="ctr">
              <a:noFill/>
              <a:miter lim="800000"/>
              <a:headEnd/>
              <a:tailEnd/>
            </a:ln>
          </p:spPr>
          <p:txBody>
            <a:bodyPr lIns="90000" tIns="72000" rIns="90000" bIns="72000" rtlCol="0" anchor="ctr"/>
            <a:lstStyle/>
            <a:p>
              <a:pPr algn="ctr" defTabSz="644740" fontAlgn="base">
                <a:spcBef>
                  <a:spcPct val="50000"/>
                </a:spcBef>
                <a:spcAft>
                  <a:spcPct val="0"/>
                </a:spcAft>
                <a:buClr>
                  <a:srgbClr val="F0AB00"/>
                </a:buClr>
                <a:buSzPct val="80000"/>
              </a:pPr>
              <a:endParaRPr lang="en-US" sz="1400" kern="0" dirty="0">
                <a:ea typeface="Arial Unicode MS" pitchFamily="34" charset="-128"/>
                <a:cs typeface="Arial Unicode MS" pitchFamily="34" charset="-128"/>
              </a:endParaRPr>
            </a:p>
          </p:txBody>
        </p:sp>
      </p:grpSp>
      <p:grpSp>
        <p:nvGrpSpPr>
          <p:cNvPr id="5" name="Group 4"/>
          <p:cNvGrpSpPr/>
          <p:nvPr/>
        </p:nvGrpSpPr>
        <p:grpSpPr>
          <a:xfrm>
            <a:off x="10104136" y="1536751"/>
            <a:ext cx="1775607" cy="1209493"/>
            <a:chOff x="6403689" y="591722"/>
            <a:chExt cx="3001735" cy="2089081"/>
          </a:xfrm>
        </p:grpSpPr>
        <p:grpSp>
          <p:nvGrpSpPr>
            <p:cNvPr id="44" name="Group 43"/>
            <p:cNvGrpSpPr/>
            <p:nvPr/>
          </p:nvGrpSpPr>
          <p:grpSpPr>
            <a:xfrm>
              <a:off x="6403689" y="591722"/>
              <a:ext cx="3001735" cy="2089081"/>
              <a:chOff x="5232112" y="3243225"/>
              <a:chExt cx="3656781" cy="2873014"/>
            </a:xfrm>
          </p:grpSpPr>
          <p:pic>
            <p:nvPicPr>
              <p:cNvPr id="46" name="Picture 45" descr="C:\Users\D030215\Desktop\PPT\ipad_frame.png"/>
              <p:cNvPicPr>
                <a:picLocks noChangeAspect="1" noChangeArrowheads="1"/>
              </p:cNvPicPr>
              <p:nvPr/>
            </p:nvPicPr>
            <p:blipFill>
              <a:blip r:embed="rId5" cstate="print"/>
              <a:srcRect/>
              <a:stretch>
                <a:fillRect/>
              </a:stretch>
            </p:blipFill>
            <p:spPr bwMode="auto">
              <a:xfrm rot="5400000">
                <a:off x="5623996" y="2851341"/>
                <a:ext cx="2873014" cy="3656781"/>
              </a:xfrm>
              <a:prstGeom prst="rect">
                <a:avLst/>
              </a:prstGeom>
              <a:noFill/>
              <a:effectLst/>
            </p:spPr>
          </p:pic>
          <p:sp>
            <p:nvSpPr>
              <p:cNvPr id="49" name="Right Triangle 48"/>
              <p:cNvSpPr/>
              <p:nvPr/>
            </p:nvSpPr>
            <p:spPr>
              <a:xfrm rot="10800000">
                <a:off x="7823942" y="3296845"/>
                <a:ext cx="998307" cy="2730916"/>
              </a:xfrm>
              <a:prstGeom prst="rtTriangle">
                <a:avLst/>
              </a:prstGeom>
              <a:gradFill>
                <a:gsLst>
                  <a:gs pos="0">
                    <a:schemeClr val="bg1">
                      <a:alpha val="0"/>
                    </a:schemeClr>
                  </a:gs>
                  <a:gs pos="92000">
                    <a:schemeClr val="bg1">
                      <a:alpha val="37000"/>
                    </a:schemeClr>
                  </a:gs>
                </a:gsLst>
                <a:lin ang="5400000" scaled="0"/>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lang="de-DE" sz="1800" kern="1200">
                    <a:solidFill>
                      <a:schemeClr val="lt1"/>
                    </a:solidFill>
                    <a:latin typeface="+mn-lt"/>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lt1"/>
                    </a:solidFill>
                    <a:latin typeface="+mn-lt"/>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lt1"/>
                    </a:solidFill>
                    <a:latin typeface="+mn-lt"/>
                    <a:ea typeface="+mn-ea"/>
                    <a:cs typeface="+mn-cs"/>
                  </a:defRPr>
                </a:lvl3pPr>
                <a:lvl4pPr marL="1371600" algn="l" defTabSz="914400" rtl="0" eaLnBrk="1" latinLnBrk="0" hangingPunct="1">
                  <a:buClr>
                    <a:srgbClr val="666666"/>
                  </a:buClr>
                  <a:buSzPct val="80000"/>
                  <a:buFont typeface="Arial"/>
                  <a:buChar char=""/>
                  <a:defRPr lang="de-DE" sz="1200" kern="1200">
                    <a:solidFill>
                      <a:schemeClr val="lt1"/>
                    </a:solidFill>
                    <a:latin typeface="+mn-lt"/>
                    <a:ea typeface="+mn-ea"/>
                    <a:cs typeface="+mn-cs"/>
                  </a:defRPr>
                </a:lvl4pPr>
                <a:lvl5pPr marL="1828800" algn="l" defTabSz="914400" rtl="0" eaLnBrk="1" latinLnBrk="0" hangingPunct="1">
                  <a:buClr>
                    <a:srgbClr val="666666"/>
                  </a:buClr>
                  <a:buSzPct val="80000"/>
                  <a:buFont typeface="Arial"/>
                  <a:buChar char=""/>
                  <a:defRPr lang="de-DE" sz="10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grpSp>
        <p:pic>
          <p:nvPicPr>
            <p:cNvPr id="1026" name="Picture 2" descr="C:\Users\i030906\Desktop\Captur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8758" y="777565"/>
              <a:ext cx="2413568" cy="171739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p:cNvSpPr txBox="1"/>
          <p:nvPr/>
        </p:nvSpPr>
        <p:spPr>
          <a:xfrm>
            <a:off x="10729848" y="1749639"/>
            <a:ext cx="524182"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SAP UI5 </a:t>
            </a:r>
          </a:p>
        </p:txBody>
      </p:sp>
      <p:pic>
        <p:nvPicPr>
          <p:cNvPr id="65" name="Picture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6471" y="2858588"/>
            <a:ext cx="656243" cy="919230"/>
          </a:xfrm>
          <a:prstGeom prst="rect">
            <a:avLst/>
          </a:prstGeom>
        </p:spPr>
      </p:pic>
      <p:pic>
        <p:nvPicPr>
          <p:cNvPr id="68" name="Picture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94646" y="1675434"/>
            <a:ext cx="577130" cy="878874"/>
          </a:xfrm>
          <a:prstGeom prst="rect">
            <a:avLst/>
          </a:prstGeom>
        </p:spPr>
      </p:pic>
      <p:sp>
        <p:nvSpPr>
          <p:cNvPr id="8" name="Rounded Rectangle 7"/>
          <p:cNvSpPr/>
          <p:nvPr/>
        </p:nvSpPr>
        <p:spPr bwMode="gray">
          <a:xfrm>
            <a:off x="6396168" y="3918858"/>
            <a:ext cx="5294309" cy="1910455"/>
          </a:xfrm>
          <a:prstGeom prst="roundRect">
            <a:avLst/>
          </a:prstGeom>
          <a:noFill/>
          <a:ln w="635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fr-FR" kern="0" dirty="0">
              <a:ea typeface="Arial Unicode MS" pitchFamily="34" charset="-128"/>
              <a:cs typeface="Arial Unicode MS" pitchFamily="34" charset="-128"/>
            </a:endParaRPr>
          </a:p>
        </p:txBody>
      </p:sp>
      <p:pic>
        <p:nvPicPr>
          <p:cNvPr id="3074" name="Picture 2" descr="C:\Users\i043582\AppData\Local\Temp\SNAGHTMLe5c09cb.PNG">
            <a:extLst>
              <a:ext uri="{FF2B5EF4-FFF2-40B4-BE49-F238E27FC236}">
                <a16:creationId xmlns:a16="http://schemas.microsoft.com/office/drawing/2014/main" id="{DB85D0B5-F502-4953-AE70-63F395001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7614" y="1841819"/>
            <a:ext cx="3124200" cy="133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3536A9-D75F-4FD1-9240-25D1D4F6A48E}"/>
              </a:ext>
            </a:extLst>
          </p:cNvPr>
          <p:cNvSpPr txBox="1"/>
          <p:nvPr/>
        </p:nvSpPr>
        <p:spPr>
          <a:xfrm>
            <a:off x="507859" y="1280641"/>
            <a:ext cx="8863584" cy="969496"/>
          </a:xfrm>
          <a:prstGeom prst="rect">
            <a:avLst/>
          </a:prstGeom>
          <a:noFill/>
        </p:spPr>
        <p:txBody>
          <a:bodyPr wrap="square" lIns="0" tIns="0" rIns="0" bIns="0" rtlCol="1">
            <a:spAutoFit/>
          </a:bodyPr>
          <a:lstStyle/>
          <a:p>
            <a:pPr fontAlgn="base">
              <a:spcBef>
                <a:spcPct val="50000"/>
              </a:spcBef>
              <a:spcAft>
                <a:spcPct val="0"/>
              </a:spcAft>
              <a:buClr>
                <a:srgbClr val="F0AB00"/>
              </a:buClr>
              <a:buSzPct val="80000"/>
            </a:pPr>
            <a:r>
              <a:rPr lang="en-US" sz="1800" dirty="0"/>
              <a:t>New generation of extension API for consuming SAP Business One data and </a:t>
            </a:r>
            <a:r>
              <a:rPr lang="fr-FR" sz="1800" dirty="0"/>
              <a:t>services.</a:t>
            </a:r>
            <a:br>
              <a:rPr lang="fr-FR" sz="1800" dirty="0"/>
            </a:br>
            <a:endParaRPr lang="fr-FR" sz="1800" dirty="0"/>
          </a:p>
          <a:p>
            <a:pPr fontAlgn="base">
              <a:spcBef>
                <a:spcPct val="50000"/>
              </a:spcBef>
              <a:spcAft>
                <a:spcPct val="0"/>
              </a:spcAft>
              <a:buClr>
                <a:srgbClr val="F0AB00"/>
              </a:buClr>
              <a:buSzPct val="80000"/>
            </a:pPr>
            <a:endParaRPr lang="he-IL" sz="1800" kern="0" dirty="0" err="1">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818347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14"/>
          <p:cNvSpPr/>
          <p:nvPr/>
        </p:nvSpPr>
        <p:spPr bwMode="gray">
          <a:xfrm rot="10800000">
            <a:off x="3836525" y="2773534"/>
            <a:ext cx="2804111" cy="581939"/>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fr-FR" kern="0" dirty="0">
              <a:ea typeface="Arial Unicode MS" pitchFamily="34" charset="-128"/>
              <a:cs typeface="Arial Unicode MS" pitchFamily="34" charset="-128"/>
            </a:endParaRPr>
          </a:p>
        </p:txBody>
      </p:sp>
      <p:sp>
        <p:nvSpPr>
          <p:cNvPr id="2" name="Title 1"/>
          <p:cNvSpPr>
            <a:spLocks noGrp="1"/>
          </p:cNvSpPr>
          <p:nvPr>
            <p:ph type="title"/>
          </p:nvPr>
        </p:nvSpPr>
        <p:spPr>
          <a:xfrm>
            <a:off x="504001" y="504000"/>
            <a:ext cx="11186476" cy="369332"/>
          </a:xfrm>
        </p:spPr>
        <p:txBody>
          <a:bodyPr/>
          <a:lstStyle/>
          <a:p>
            <a:r>
              <a:rPr lang="en-US" dirty="0"/>
              <a:t>B1 Service Layer Architecture</a:t>
            </a:r>
          </a:p>
        </p:txBody>
      </p:sp>
      <p:sp>
        <p:nvSpPr>
          <p:cNvPr id="64" name="Rectangle 63"/>
          <p:cNvSpPr/>
          <p:nvPr/>
        </p:nvSpPr>
        <p:spPr bwMode="gray">
          <a:xfrm>
            <a:off x="2264460" y="3695729"/>
            <a:ext cx="6514426" cy="1744432"/>
          </a:xfrm>
          <a:prstGeom prst="rect">
            <a:avLst/>
          </a:prstGeom>
          <a:solidFill>
            <a:schemeClr val="bg1">
              <a:lumMod val="85000"/>
            </a:schemeClr>
          </a:solidFill>
          <a:ln w="28575" cap="rnd" algn="ctr">
            <a:solidFill>
              <a:srgbClr val="999999"/>
            </a:solidFill>
            <a:prstDash val="solid"/>
            <a:round/>
            <a:headEnd/>
            <a:tailEnd/>
          </a:ln>
          <a:effectLst>
            <a:softEdge rad="31750"/>
          </a:effectLst>
        </p:spPr>
        <p:txBody>
          <a:bodyPr lIns="75573" tIns="60458" rIns="75573" bIns="60458" rtlCol="0" anchor="t"/>
          <a:lstStyle/>
          <a:p>
            <a:pPr defTabSz="644740" fontAlgn="base">
              <a:spcBef>
                <a:spcPct val="50000"/>
              </a:spcBef>
              <a:spcAft>
                <a:spcPct val="0"/>
              </a:spcAft>
              <a:buClr>
                <a:srgbClr val="F0AB00"/>
              </a:buClr>
              <a:buSzPct val="80000"/>
            </a:pPr>
            <a:endParaRPr lang="en-US" sz="1200" b="1" kern="0" dirty="0">
              <a:ea typeface="Arial Unicode MS" pitchFamily="34" charset="-128"/>
              <a:cs typeface="Arial Unicode MS" pitchFamily="34" charset="-128"/>
            </a:endParaRPr>
          </a:p>
        </p:txBody>
      </p:sp>
      <p:sp>
        <p:nvSpPr>
          <p:cNvPr id="40" name="Can 39"/>
          <p:cNvSpPr/>
          <p:nvPr/>
        </p:nvSpPr>
        <p:spPr bwMode="gray">
          <a:xfrm>
            <a:off x="4274684" y="5891716"/>
            <a:ext cx="3076853" cy="386628"/>
          </a:xfrm>
          <a:prstGeom prst="can">
            <a:avLst/>
          </a:prstGeom>
          <a:solidFill>
            <a:schemeClr val="accent1">
              <a:lumMod val="20000"/>
              <a:lumOff val="80000"/>
            </a:schemeClr>
          </a:solidFill>
          <a:ln w="6350" algn="ctr">
            <a:solidFill>
              <a:schemeClr val="accent1"/>
            </a:solidFill>
            <a:miter lim="800000"/>
            <a:headEnd/>
            <a:tailEnd/>
          </a:ln>
        </p:spPr>
        <p:txBody>
          <a:bodyPr lIns="75573" tIns="60458" rIns="75573" bIns="60458" rtlCol="0" anchor="ctr"/>
          <a:lstStyle/>
          <a:p>
            <a:pPr algn="ctr" defTabSz="644740"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Physical Tables</a:t>
            </a:r>
          </a:p>
        </p:txBody>
      </p:sp>
      <p:pic>
        <p:nvPicPr>
          <p:cNvPr id="43" name="Picture 30" descr="InMemory.png"/>
          <p:cNvPicPr>
            <a:picLocks noChangeAspect="1"/>
          </p:cNvPicPr>
          <p:nvPr/>
        </p:nvPicPr>
        <p:blipFill>
          <a:blip r:embed="rId4" cstate="print"/>
          <a:srcRect/>
          <a:stretch>
            <a:fillRect/>
          </a:stretch>
        </p:blipFill>
        <p:spPr bwMode="auto">
          <a:xfrm>
            <a:off x="1986631" y="5830554"/>
            <a:ext cx="423356" cy="534621"/>
          </a:xfrm>
          <a:prstGeom prst="rect">
            <a:avLst/>
          </a:prstGeom>
          <a:noFill/>
          <a:ln w="9525">
            <a:noFill/>
            <a:miter lim="800000"/>
            <a:headEnd/>
            <a:tailEnd/>
          </a:ln>
        </p:spPr>
      </p:pic>
      <p:sp>
        <p:nvSpPr>
          <p:cNvPr id="45" name="TextBox 44"/>
          <p:cNvSpPr txBox="1"/>
          <p:nvPr/>
        </p:nvSpPr>
        <p:spPr>
          <a:xfrm>
            <a:off x="2360160" y="6093613"/>
            <a:ext cx="1683454" cy="184666"/>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SAP HANA SERVER</a:t>
            </a:r>
          </a:p>
        </p:txBody>
      </p:sp>
      <p:sp>
        <p:nvSpPr>
          <p:cNvPr id="78" name="TextBox 77"/>
          <p:cNvSpPr txBox="1"/>
          <p:nvPr/>
        </p:nvSpPr>
        <p:spPr>
          <a:xfrm>
            <a:off x="2346434" y="3687052"/>
            <a:ext cx="3270114" cy="200055"/>
          </a:xfrm>
          <a:prstGeom prst="rect">
            <a:avLst/>
          </a:prstGeom>
          <a:noFill/>
        </p:spPr>
        <p:txBody>
          <a:bodyPr vert="horz" wrap="square" lIns="0" tIns="0" rIns="0" bIns="0" rtlCol="0">
            <a:spAutoFit/>
          </a:bodyPr>
          <a:lstStyle/>
          <a:p>
            <a:pPr algn="ctr" fontAlgn="base">
              <a:spcBef>
                <a:spcPct val="50000"/>
              </a:spcBef>
              <a:spcAft>
                <a:spcPct val="0"/>
              </a:spcAft>
              <a:buClr>
                <a:srgbClr val="F0AB00"/>
              </a:buClr>
              <a:buSzPct val="80000"/>
            </a:pPr>
            <a:r>
              <a:rPr lang="en-US" sz="1300" b="1" kern="0" dirty="0">
                <a:ea typeface="Arial Unicode MS" pitchFamily="34" charset="-128"/>
                <a:cs typeface="Arial Unicode MS" pitchFamily="34" charset="-128"/>
              </a:rPr>
              <a:t>SAP Business One Service Layer</a:t>
            </a:r>
          </a:p>
        </p:txBody>
      </p:sp>
      <p:grpSp>
        <p:nvGrpSpPr>
          <p:cNvPr id="79" name="Group 72"/>
          <p:cNvGrpSpPr/>
          <p:nvPr/>
        </p:nvGrpSpPr>
        <p:grpSpPr>
          <a:xfrm>
            <a:off x="2371639" y="4123636"/>
            <a:ext cx="470626" cy="380097"/>
            <a:chOff x="8953275" y="2413901"/>
            <a:chExt cx="599783" cy="520616"/>
          </a:xfrm>
        </p:grpSpPr>
        <p:grpSp>
          <p:nvGrpSpPr>
            <p:cNvPr id="80" name="Group 16"/>
            <p:cNvGrpSpPr/>
            <p:nvPr/>
          </p:nvGrpSpPr>
          <p:grpSpPr>
            <a:xfrm>
              <a:off x="8953275" y="2554649"/>
              <a:ext cx="338490" cy="379868"/>
              <a:chOff x="3771669" y="4428148"/>
              <a:chExt cx="2879357" cy="2971044"/>
            </a:xfrm>
          </p:grpSpPr>
          <p:sp>
            <p:nvSpPr>
              <p:cNvPr id="83" name="Shape 82"/>
              <p:cNvSpPr/>
              <p:nvPr/>
            </p:nvSpPr>
            <p:spPr>
              <a:xfrm rot="167224">
                <a:off x="3771669" y="4428148"/>
                <a:ext cx="2879357" cy="2971044"/>
              </a:xfrm>
              <a:prstGeom prst="gear9">
                <a:avLst>
                  <a:gd name="adj1" fmla="val 13983"/>
                  <a:gd name="adj2" fmla="val 1763"/>
                </a:avLst>
              </a:prstGeom>
              <a:solidFill>
                <a:schemeClr val="bg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84" name="Oval 83"/>
              <p:cNvSpPr/>
              <p:nvPr/>
            </p:nvSpPr>
            <p:spPr bwMode="gray">
              <a:xfrm>
                <a:off x="4810276" y="5528943"/>
                <a:ext cx="802135" cy="769447"/>
              </a:xfrm>
              <a:prstGeom prst="ellipse">
                <a:avLst/>
              </a:prstGeom>
              <a:solidFill>
                <a:schemeClr val="bg1"/>
              </a:solidFill>
              <a:ln w="6350" algn="ctr">
                <a:noFill/>
                <a:miter lim="800000"/>
                <a:headEnd/>
                <a:tailEnd/>
              </a:ln>
            </p:spPr>
            <p:txBody>
              <a:bodyPr lIns="90000" tIns="72000" rIns="90000" bIns="72000" rtlCol="0" anchor="ctr"/>
              <a:lstStyle/>
              <a:p>
                <a:pPr algn="ctr" defTabSz="644740" fontAlgn="base">
                  <a:spcBef>
                    <a:spcPct val="50000"/>
                  </a:spcBef>
                  <a:spcAft>
                    <a:spcPct val="0"/>
                  </a:spcAft>
                  <a:buClr>
                    <a:srgbClr val="F0AB00"/>
                  </a:buClr>
                  <a:buSzPct val="80000"/>
                </a:pPr>
                <a:endParaRPr lang="en-US" sz="1400" kern="0" dirty="0">
                  <a:ea typeface="Arial Unicode MS" pitchFamily="34" charset="-128"/>
                  <a:cs typeface="Arial Unicode MS" pitchFamily="34" charset="-128"/>
                </a:endParaRPr>
              </a:p>
            </p:txBody>
          </p:sp>
        </p:grpSp>
        <p:sp>
          <p:nvSpPr>
            <p:cNvPr id="81" name="Shape 80"/>
            <p:cNvSpPr/>
            <p:nvPr/>
          </p:nvSpPr>
          <p:spPr>
            <a:xfrm rot="167224">
              <a:off x="9214565" y="2413901"/>
              <a:ext cx="338493" cy="379868"/>
            </a:xfrm>
            <a:prstGeom prst="gear9">
              <a:avLst>
                <a:gd name="adj1" fmla="val 13983"/>
                <a:gd name="adj2" fmla="val 1763"/>
              </a:avLst>
            </a:prstGeom>
            <a:solidFill>
              <a:schemeClr val="accent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82" name="Oval 81"/>
            <p:cNvSpPr/>
            <p:nvPr/>
          </p:nvSpPr>
          <p:spPr bwMode="gray">
            <a:xfrm>
              <a:off x="9336661" y="2554648"/>
              <a:ext cx="94297" cy="98379"/>
            </a:xfrm>
            <a:prstGeom prst="ellipse">
              <a:avLst/>
            </a:prstGeom>
            <a:solidFill>
              <a:schemeClr val="bg1"/>
            </a:solidFill>
            <a:ln w="6350" algn="ctr">
              <a:noFill/>
              <a:miter lim="800000"/>
              <a:headEnd/>
              <a:tailEnd/>
            </a:ln>
          </p:spPr>
          <p:txBody>
            <a:bodyPr lIns="90000" tIns="72000" rIns="90000" bIns="72000" rtlCol="0" anchor="ctr"/>
            <a:lstStyle/>
            <a:p>
              <a:pPr algn="ctr" defTabSz="644740" fontAlgn="base">
                <a:spcBef>
                  <a:spcPct val="50000"/>
                </a:spcBef>
                <a:spcAft>
                  <a:spcPct val="0"/>
                </a:spcAft>
                <a:buClr>
                  <a:srgbClr val="F0AB00"/>
                </a:buClr>
                <a:buSzPct val="80000"/>
              </a:pPr>
              <a:endParaRPr lang="en-US" sz="1400" kern="0" dirty="0">
                <a:ea typeface="Arial Unicode MS" pitchFamily="34" charset="-128"/>
                <a:cs typeface="Arial Unicode MS" pitchFamily="34" charset="-128"/>
              </a:endParaRPr>
            </a:p>
          </p:txBody>
        </p:sp>
      </p:gr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8384" y="1746487"/>
            <a:ext cx="748293" cy="1048168"/>
          </a:xfrm>
          <a:prstGeom prst="rect">
            <a:avLst/>
          </a:prstGeom>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1075" y="1295017"/>
            <a:ext cx="658083" cy="1002151"/>
          </a:xfrm>
          <a:prstGeom prst="rect">
            <a:avLst/>
          </a:prstGeom>
        </p:spPr>
      </p:pic>
      <p:sp>
        <p:nvSpPr>
          <p:cNvPr id="3" name="Rectangle 2"/>
          <p:cNvSpPr/>
          <p:nvPr/>
        </p:nvSpPr>
        <p:spPr bwMode="gray">
          <a:xfrm>
            <a:off x="4469688" y="4009082"/>
            <a:ext cx="1200721" cy="387358"/>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DI Core</a:t>
            </a:r>
            <a:endParaRPr lang="fr-FR" sz="1200" b="1" kern="0" dirty="0">
              <a:ea typeface="Arial Unicode MS" pitchFamily="34" charset="-128"/>
              <a:cs typeface="Arial Unicode MS" pitchFamily="34" charset="-128"/>
            </a:endParaRPr>
          </a:p>
        </p:txBody>
      </p:sp>
      <p:sp>
        <p:nvSpPr>
          <p:cNvPr id="8" name="Rounded Rectangle 7"/>
          <p:cNvSpPr/>
          <p:nvPr/>
        </p:nvSpPr>
        <p:spPr bwMode="gray">
          <a:xfrm>
            <a:off x="1779163" y="3630773"/>
            <a:ext cx="7706851" cy="2734402"/>
          </a:xfrm>
          <a:prstGeom prst="roundRect">
            <a:avLst/>
          </a:prstGeom>
          <a:noFill/>
          <a:ln w="1905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fr-FR" kern="0" dirty="0">
              <a:ea typeface="Arial Unicode MS" pitchFamily="34" charset="-128"/>
              <a:cs typeface="Arial Unicode MS" pitchFamily="34" charset="-128"/>
            </a:endParaRPr>
          </a:p>
        </p:txBody>
      </p:sp>
      <p:sp>
        <p:nvSpPr>
          <p:cNvPr id="53" name="TextBox 52"/>
          <p:cNvSpPr txBox="1"/>
          <p:nvPr/>
        </p:nvSpPr>
        <p:spPr>
          <a:xfrm>
            <a:off x="6389169" y="4196965"/>
            <a:ext cx="46275" cy="270213"/>
          </a:xfrm>
          <a:prstGeom prst="rect">
            <a:avLst/>
          </a:prstGeom>
          <a:solidFill>
            <a:srgbClr val="D9D9D9"/>
          </a:solidFill>
        </p:spPr>
        <p:txBody>
          <a:bodyPr wrap="square" lIns="0" tIns="0" rIns="0" bIns="0" rtlCol="0">
            <a:spAutoFit/>
          </a:bodyPr>
          <a:lstStyle/>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4" name="Rectangle 53"/>
          <p:cNvSpPr/>
          <p:nvPr/>
        </p:nvSpPr>
        <p:spPr bwMode="gray">
          <a:xfrm>
            <a:off x="3181686" y="4009080"/>
            <a:ext cx="1200721" cy="387360"/>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OData Parser</a:t>
            </a:r>
          </a:p>
        </p:txBody>
      </p:sp>
      <p:sp>
        <p:nvSpPr>
          <p:cNvPr id="55" name="Rectangle 54"/>
          <p:cNvSpPr/>
          <p:nvPr/>
        </p:nvSpPr>
        <p:spPr bwMode="gray">
          <a:xfrm>
            <a:off x="6515492" y="4022715"/>
            <a:ext cx="1200721" cy="387358"/>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Session </a:t>
            </a:r>
            <a:br>
              <a:rPr lang="en-US" sz="1200" b="1" kern="0" dirty="0">
                <a:ea typeface="Arial Unicode MS" pitchFamily="34" charset="-128"/>
                <a:cs typeface="Arial Unicode MS" pitchFamily="34" charset="-128"/>
              </a:rPr>
            </a:br>
            <a:r>
              <a:rPr lang="en-US" sz="1200" b="1" kern="0" dirty="0">
                <a:ea typeface="Arial Unicode MS" pitchFamily="34" charset="-128"/>
                <a:cs typeface="Arial Unicode MS" pitchFamily="34" charset="-128"/>
              </a:rPr>
              <a:t>Manager</a:t>
            </a:r>
            <a:endParaRPr lang="fr-FR" sz="1200" b="1" kern="0" dirty="0">
              <a:ea typeface="Arial Unicode MS" pitchFamily="34" charset="-128"/>
              <a:cs typeface="Arial Unicode MS" pitchFamily="34" charset="-128"/>
            </a:endParaRPr>
          </a:p>
        </p:txBody>
      </p:sp>
      <p:sp>
        <p:nvSpPr>
          <p:cNvPr id="56" name="Rounded Rectangle 55"/>
          <p:cNvSpPr/>
          <p:nvPr/>
        </p:nvSpPr>
        <p:spPr bwMode="gray">
          <a:xfrm>
            <a:off x="2840552" y="4537819"/>
            <a:ext cx="5699693" cy="817118"/>
          </a:xfrm>
          <a:prstGeom prst="roundRect">
            <a:avLst/>
          </a:prstGeom>
          <a:noFill/>
          <a:ln w="1905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fr-FR" kern="0" dirty="0">
              <a:ea typeface="Arial Unicode MS" pitchFamily="34" charset="-128"/>
              <a:cs typeface="Arial Unicode MS" pitchFamily="34" charset="-128"/>
            </a:endParaRPr>
          </a:p>
        </p:txBody>
      </p:sp>
      <p:sp>
        <p:nvSpPr>
          <p:cNvPr id="57" name="Rectangle 56"/>
          <p:cNvSpPr/>
          <p:nvPr/>
        </p:nvSpPr>
        <p:spPr bwMode="gray">
          <a:xfrm>
            <a:off x="3609888" y="4778635"/>
            <a:ext cx="1117808" cy="490524"/>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50" b="1" kern="0" dirty="0">
                <a:ea typeface="Arial Unicode MS" pitchFamily="34" charset="-128"/>
                <a:cs typeface="Arial Unicode MS" pitchFamily="34" charset="-128"/>
              </a:rPr>
              <a:t>C++ business object</a:t>
            </a:r>
          </a:p>
        </p:txBody>
      </p:sp>
      <p:sp>
        <p:nvSpPr>
          <p:cNvPr id="10" name="Rectangle 9"/>
          <p:cNvSpPr/>
          <p:nvPr/>
        </p:nvSpPr>
        <p:spPr>
          <a:xfrm>
            <a:off x="2890805" y="4479225"/>
            <a:ext cx="1016654" cy="276999"/>
          </a:xfrm>
          <a:prstGeom prst="rect">
            <a:avLst/>
          </a:prstGeom>
        </p:spPr>
        <p:txBody>
          <a:bodyPr wrap="square">
            <a:spAutoFit/>
          </a:bodyPr>
          <a:lstStyle/>
          <a:p>
            <a:r>
              <a:rPr lang="en-US" sz="1200" b="1" kern="0" dirty="0">
                <a:ea typeface="Arial Unicode MS" pitchFamily="34" charset="-128"/>
                <a:cs typeface="Arial Unicode MS" pitchFamily="34" charset="-128"/>
              </a:rPr>
              <a:t>OBServer</a:t>
            </a:r>
            <a:endParaRPr lang="fr-FR" sz="1400" b="1" dirty="0"/>
          </a:p>
        </p:txBody>
      </p:sp>
      <p:sp>
        <p:nvSpPr>
          <p:cNvPr id="11" name="TextBox 10"/>
          <p:cNvSpPr txBox="1"/>
          <p:nvPr/>
        </p:nvSpPr>
        <p:spPr>
          <a:xfrm>
            <a:off x="5875645" y="4049144"/>
            <a:ext cx="26321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a:t>
            </a:r>
            <a:endParaRPr lang="fr-FR" sz="1800" b="1" kern="0" dirty="0">
              <a:ea typeface="Arial Unicode MS" pitchFamily="34" charset="-128"/>
              <a:cs typeface="Arial Unicode MS" pitchFamily="34" charset="-128"/>
            </a:endParaRPr>
          </a:p>
        </p:txBody>
      </p:sp>
      <p:sp>
        <p:nvSpPr>
          <p:cNvPr id="58" name="Rectangle 57"/>
          <p:cNvSpPr/>
          <p:nvPr/>
        </p:nvSpPr>
        <p:spPr bwMode="gray">
          <a:xfrm>
            <a:off x="4816959" y="4775140"/>
            <a:ext cx="1164125" cy="485959"/>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50" b="1" kern="0" dirty="0">
                <a:ea typeface="Arial Unicode MS" pitchFamily="34" charset="-128"/>
                <a:cs typeface="Arial Unicode MS" pitchFamily="34" charset="-128"/>
              </a:rPr>
              <a:t>C++ business object</a:t>
            </a:r>
          </a:p>
        </p:txBody>
      </p:sp>
      <p:sp>
        <p:nvSpPr>
          <p:cNvPr id="59" name="Rectangle 58"/>
          <p:cNvSpPr/>
          <p:nvPr/>
        </p:nvSpPr>
        <p:spPr bwMode="gray">
          <a:xfrm>
            <a:off x="6285414" y="4775373"/>
            <a:ext cx="1144460" cy="495248"/>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50" b="1" kern="0" dirty="0">
                <a:ea typeface="Arial Unicode MS" pitchFamily="34" charset="-128"/>
                <a:cs typeface="Arial Unicode MS" pitchFamily="34" charset="-128"/>
              </a:rPr>
              <a:t>C++ business object</a:t>
            </a:r>
          </a:p>
        </p:txBody>
      </p:sp>
      <p:sp>
        <p:nvSpPr>
          <p:cNvPr id="60" name="TextBox 59"/>
          <p:cNvSpPr txBox="1"/>
          <p:nvPr/>
        </p:nvSpPr>
        <p:spPr>
          <a:xfrm>
            <a:off x="5976298" y="4848758"/>
            <a:ext cx="26321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a:t>
            </a:r>
            <a:endParaRPr lang="fr-FR" sz="1800" b="1" kern="0" dirty="0">
              <a:ea typeface="Arial Unicode MS" pitchFamily="34" charset="-128"/>
              <a:cs typeface="Arial Unicode MS" pitchFamily="34" charset="-128"/>
            </a:endParaRPr>
          </a:p>
        </p:txBody>
      </p:sp>
      <p:sp>
        <p:nvSpPr>
          <p:cNvPr id="12" name="Down Arrow 11"/>
          <p:cNvSpPr/>
          <p:nvPr/>
        </p:nvSpPr>
        <p:spPr bwMode="gray">
          <a:xfrm>
            <a:off x="3782396" y="3072702"/>
            <a:ext cx="2972421" cy="42336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HTTPs/OData</a:t>
            </a:r>
            <a:endParaRPr lang="fr-FR" sz="1400" b="1" kern="0" dirty="0">
              <a:ea typeface="Arial Unicode MS" pitchFamily="34" charset="-128"/>
              <a:cs typeface="Arial Unicode MS" pitchFamily="34" charset="-128"/>
            </a:endParaRPr>
          </a:p>
        </p:txBody>
      </p:sp>
      <p:sp>
        <p:nvSpPr>
          <p:cNvPr id="62" name="Down Arrow 61"/>
          <p:cNvSpPr/>
          <p:nvPr/>
        </p:nvSpPr>
        <p:spPr bwMode="gray">
          <a:xfrm rot="10800000">
            <a:off x="4712897" y="5469562"/>
            <a:ext cx="1971074" cy="332401"/>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ODBC</a:t>
            </a:r>
            <a:endParaRPr lang="fr-FR" sz="1200" b="1" kern="0" dirty="0">
              <a:ea typeface="Arial Unicode MS" pitchFamily="34" charset="-128"/>
              <a:cs typeface="Arial Unicode MS" pitchFamily="34" charset="-128"/>
            </a:endParaRPr>
          </a:p>
        </p:txBody>
      </p:sp>
      <p:sp>
        <p:nvSpPr>
          <p:cNvPr id="13" name="Down Arrow 12"/>
          <p:cNvSpPr/>
          <p:nvPr/>
        </p:nvSpPr>
        <p:spPr bwMode="gray">
          <a:xfrm>
            <a:off x="4722695" y="5601753"/>
            <a:ext cx="1971074" cy="288672"/>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ODBC</a:t>
            </a:r>
            <a:endParaRPr lang="fr-FR" sz="1200" b="1" kern="0" dirty="0">
              <a:ea typeface="Arial Unicode MS" pitchFamily="34" charset="-128"/>
              <a:cs typeface="Arial Unicode MS" pitchFamily="34" charset="-128"/>
            </a:endParaRPr>
          </a:p>
        </p:txBody>
      </p:sp>
      <p:grpSp>
        <p:nvGrpSpPr>
          <p:cNvPr id="6" name="Group 5"/>
          <p:cNvGrpSpPr/>
          <p:nvPr/>
        </p:nvGrpSpPr>
        <p:grpSpPr>
          <a:xfrm>
            <a:off x="1801388" y="1246410"/>
            <a:ext cx="2856251" cy="1490963"/>
            <a:chOff x="1760150" y="1362664"/>
            <a:chExt cx="2504894" cy="1528407"/>
          </a:xfrm>
        </p:grpSpPr>
        <p:grpSp>
          <p:nvGrpSpPr>
            <p:cNvPr id="44" name="Group 43"/>
            <p:cNvGrpSpPr/>
            <p:nvPr/>
          </p:nvGrpSpPr>
          <p:grpSpPr>
            <a:xfrm>
              <a:off x="1760150" y="1362664"/>
              <a:ext cx="2504894" cy="1528407"/>
              <a:chOff x="5232112" y="3243225"/>
              <a:chExt cx="3656781" cy="2873014"/>
            </a:xfrm>
          </p:grpSpPr>
          <p:pic>
            <p:nvPicPr>
              <p:cNvPr id="46" name="Picture 45" descr="C:\Users\D030215\Desktop\PPT\ipad_frame.png"/>
              <p:cNvPicPr>
                <a:picLocks noChangeAspect="1" noChangeArrowheads="1"/>
              </p:cNvPicPr>
              <p:nvPr/>
            </p:nvPicPr>
            <p:blipFill>
              <a:blip r:embed="rId7" cstate="print"/>
              <a:srcRect/>
              <a:stretch>
                <a:fillRect/>
              </a:stretch>
            </p:blipFill>
            <p:spPr bwMode="auto">
              <a:xfrm rot="5400000">
                <a:off x="5623996" y="2851341"/>
                <a:ext cx="2873014" cy="3656781"/>
              </a:xfrm>
              <a:prstGeom prst="rect">
                <a:avLst/>
              </a:prstGeom>
              <a:noFill/>
              <a:effectLst/>
            </p:spPr>
          </p:pic>
          <p:sp>
            <p:nvSpPr>
              <p:cNvPr id="49" name="Right Triangle 48"/>
              <p:cNvSpPr/>
              <p:nvPr/>
            </p:nvSpPr>
            <p:spPr>
              <a:xfrm rot="10800000">
                <a:off x="7823942" y="3296845"/>
                <a:ext cx="998307" cy="2730916"/>
              </a:xfrm>
              <a:prstGeom prst="rtTriangle">
                <a:avLst/>
              </a:prstGeom>
              <a:gradFill>
                <a:gsLst>
                  <a:gs pos="0">
                    <a:schemeClr val="bg1">
                      <a:alpha val="0"/>
                    </a:schemeClr>
                  </a:gs>
                  <a:gs pos="92000">
                    <a:schemeClr val="bg1">
                      <a:alpha val="37000"/>
                    </a:schemeClr>
                  </a:gs>
                </a:gsLst>
                <a:lin ang="5400000" scaled="0"/>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lang="de-DE" sz="1800" kern="1200">
                    <a:solidFill>
                      <a:schemeClr val="lt1"/>
                    </a:solidFill>
                    <a:latin typeface="+mn-lt"/>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lt1"/>
                    </a:solidFill>
                    <a:latin typeface="+mn-lt"/>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lt1"/>
                    </a:solidFill>
                    <a:latin typeface="+mn-lt"/>
                    <a:ea typeface="+mn-ea"/>
                    <a:cs typeface="+mn-cs"/>
                  </a:defRPr>
                </a:lvl3pPr>
                <a:lvl4pPr marL="1371600" algn="l" defTabSz="914400" rtl="0" eaLnBrk="1" latinLnBrk="0" hangingPunct="1">
                  <a:buClr>
                    <a:srgbClr val="666666"/>
                  </a:buClr>
                  <a:buSzPct val="80000"/>
                  <a:buFont typeface="Arial"/>
                  <a:buChar char=""/>
                  <a:defRPr lang="de-DE" sz="1200" kern="1200">
                    <a:solidFill>
                      <a:schemeClr val="lt1"/>
                    </a:solidFill>
                    <a:latin typeface="+mn-lt"/>
                    <a:ea typeface="+mn-ea"/>
                    <a:cs typeface="+mn-cs"/>
                  </a:defRPr>
                </a:lvl4pPr>
                <a:lvl5pPr marL="1828800" algn="l" defTabSz="914400" rtl="0" eaLnBrk="1" latinLnBrk="0" hangingPunct="1">
                  <a:buClr>
                    <a:srgbClr val="666666"/>
                  </a:buClr>
                  <a:buSzPct val="80000"/>
                  <a:buFont typeface="Arial"/>
                  <a:buChar char=""/>
                  <a:defRPr lang="de-DE" sz="10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grpSp>
        <p:pic>
          <p:nvPicPr>
            <p:cNvPr id="1026" name="Picture 2" descr="C:\Users\i030906\Desktop\Captu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4725" y="1498630"/>
              <a:ext cx="2014079" cy="1256476"/>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p:cNvCxnSpPr/>
            <p:nvPr/>
          </p:nvCxnSpPr>
          <p:spPr>
            <a:xfrm flipH="1">
              <a:off x="2591317" y="2295104"/>
              <a:ext cx="430447" cy="0"/>
            </a:xfrm>
            <a:prstGeom prst="straightConnector1">
              <a:avLst/>
            </a:prstGeom>
            <a:noFill/>
            <a:ln w="28575" algn="ctr">
              <a:solidFill>
                <a:schemeClr val="accent1"/>
              </a:solidFill>
              <a:prstDash val="dash"/>
              <a:miter lim="800000"/>
              <a:headEnd/>
              <a:tailEnd/>
            </a:ln>
          </p:spPr>
        </p:cxnSp>
        <p:sp>
          <p:nvSpPr>
            <p:cNvPr id="14" name="TextBox 13"/>
            <p:cNvSpPr txBox="1"/>
            <p:nvPr/>
          </p:nvSpPr>
          <p:spPr>
            <a:xfrm>
              <a:off x="2630327" y="2086439"/>
              <a:ext cx="524182"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SAP UI5 </a:t>
              </a:r>
            </a:p>
          </p:txBody>
        </p:sp>
      </p:grpSp>
      <p:pic>
        <p:nvPicPr>
          <p:cNvPr id="39" name="Picture 2" descr="C:\Users\i043582\AppData\Local\Temp\SNAGHTMLe5c09cb.PNG">
            <a:extLst>
              <a:ext uri="{FF2B5EF4-FFF2-40B4-BE49-F238E27FC236}">
                <a16:creationId xmlns:a16="http://schemas.microsoft.com/office/drawing/2014/main" id="{0E4BFAAD-346E-47DD-B68C-55082C9AC1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8636" y="1131901"/>
            <a:ext cx="2959141" cy="126304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2592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78094" y="1107918"/>
            <a:ext cx="5544732" cy="4401205"/>
          </a:xfrm>
          <a:prstGeom prst="rect">
            <a:avLst/>
          </a:prstGeom>
        </p:spPr>
        <p:txBody>
          <a:bodyPr wrap="square">
            <a:spAutoFit/>
          </a:bodyPr>
          <a:lstStyle/>
          <a:p>
            <a:r>
              <a:rPr lang="en-US" sz="2000" dirty="0"/>
              <a:t>Just HTTP</a:t>
            </a:r>
          </a:p>
          <a:p>
            <a:pPr marL="742950" lvl="1" indent="-285750">
              <a:buFont typeface="Arial" panose="020B0604020202020204" pitchFamily="34" charset="0"/>
              <a:buChar char="•"/>
            </a:pPr>
            <a:r>
              <a:rPr lang="en-US" sz="2000" dirty="0"/>
              <a:t>Data as resources, HTTP methods to act on it</a:t>
            </a:r>
          </a:p>
          <a:p>
            <a:endParaRPr lang="en-US" sz="2000" dirty="0"/>
          </a:p>
          <a:p>
            <a:r>
              <a:rPr lang="en-US" sz="2000" dirty="0"/>
              <a:t>Uniform operations</a:t>
            </a:r>
          </a:p>
          <a:p>
            <a:pPr marL="742950" lvl="1" indent="-285750">
              <a:buFont typeface="Arial" panose="020B0604020202020204" pitchFamily="34" charset="0"/>
              <a:buChar char="•"/>
            </a:pPr>
            <a:r>
              <a:rPr lang="en-US" sz="2000" dirty="0"/>
              <a:t>GET, POST, PATCH, PUT, DELETE always mean the same</a:t>
            </a:r>
          </a:p>
          <a:p>
            <a:endParaRPr lang="en-US" sz="2000" dirty="0"/>
          </a:p>
          <a:p>
            <a:r>
              <a:rPr lang="en-US" sz="2000" dirty="0"/>
              <a:t>Uniform way of representing structured data</a:t>
            </a:r>
          </a:p>
          <a:p>
            <a:pPr marL="742950" lvl="1" indent="-285750">
              <a:buFont typeface="Arial" panose="020B0604020202020204" pitchFamily="34" charset="0"/>
              <a:buChar char="•"/>
            </a:pPr>
            <a:r>
              <a:rPr lang="en-US" sz="2000" dirty="0"/>
              <a:t>Atom</a:t>
            </a:r>
          </a:p>
          <a:p>
            <a:pPr marL="742950" lvl="1" indent="-285750">
              <a:buFont typeface="Arial" panose="020B0604020202020204" pitchFamily="34" charset="0"/>
              <a:buChar char="•"/>
            </a:pPr>
            <a:r>
              <a:rPr lang="en-US" sz="2000" dirty="0"/>
              <a:t>JSON</a:t>
            </a:r>
          </a:p>
          <a:p>
            <a:endParaRPr lang="en-US" sz="2000" dirty="0"/>
          </a:p>
          <a:p>
            <a:r>
              <a:rPr lang="en-US" sz="2000" dirty="0"/>
              <a:t>Uniform URL conventions</a:t>
            </a:r>
          </a:p>
          <a:p>
            <a:pPr marL="742950" lvl="1" indent="-285750">
              <a:buFont typeface="Arial" panose="020B0604020202020204" pitchFamily="34" charset="0"/>
              <a:buChar char="•"/>
            </a:pPr>
            <a:r>
              <a:rPr lang="en-US" sz="2000" dirty="0"/>
              <a:t>Navigation, filtering, sorting, paging, etc.</a:t>
            </a: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271707"/>
            <a:ext cx="5552415" cy="346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04001" y="5377298"/>
            <a:ext cx="4792019" cy="723863"/>
          </a:xfrm>
          <a:prstGeom prst="rect">
            <a:avLst/>
          </a:prstGeom>
        </p:spPr>
        <p:txBody>
          <a:bodyPr wrap="square" lIns="76782" tIns="38391" rIns="76782" bIns="38391">
            <a:spAutoFit/>
          </a:bodyPr>
          <a:lstStyle/>
          <a:p>
            <a:r>
              <a:rPr lang="en-US" b="1" dirty="0"/>
              <a:t>Any OData client can access data provided by any OData data source.</a:t>
            </a:r>
            <a:endParaRPr lang="en-US" dirty="0"/>
          </a:p>
        </p:txBody>
      </p:sp>
      <p:sp>
        <p:nvSpPr>
          <p:cNvPr id="6" name="Title 1">
            <a:extLst>
              <a:ext uri="{FF2B5EF4-FFF2-40B4-BE49-F238E27FC236}">
                <a16:creationId xmlns:a16="http://schemas.microsoft.com/office/drawing/2014/main" id="{51905A55-8233-4434-8B55-F697395C4C07}"/>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OData - Key points</a:t>
            </a:r>
          </a:p>
        </p:txBody>
      </p:sp>
    </p:spTree>
    <p:custDataLst>
      <p:tags r:id="rId1"/>
    </p:custDataLst>
    <p:extLst>
      <p:ext uri="{BB962C8B-B14F-4D97-AF65-F5344CB8AC3E}">
        <p14:creationId xmlns:p14="http://schemas.microsoft.com/office/powerpoint/2010/main" val="25875978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2035018" y="1914711"/>
            <a:ext cx="7393990" cy="2008242"/>
          </a:xfrm>
          <a:prstGeom prst="rect">
            <a:avLst/>
          </a:prstGeom>
          <a:noFill/>
        </p:spPr>
        <p:txBody>
          <a:bodyPr wrap="square" lIns="0" tIns="0" rIns="0" bIns="0" rtlCol="0">
            <a:spAutoFit/>
          </a:bodyPr>
          <a:lstStyle/>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Deployment model and Technology</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The SAP Business One SDK</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DI API</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Service Layer</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UI API</a:t>
            </a:r>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
        <p:nvSpPr>
          <p:cNvPr id="5" name="Rectangle 4">
            <a:extLst>
              <a:ext uri="{FF2B5EF4-FFF2-40B4-BE49-F238E27FC236}">
                <a16:creationId xmlns:a16="http://schemas.microsoft.com/office/drawing/2014/main" id="{EA0ECA16-8E5B-4B47-BE6B-E7714BD50CE2}"/>
              </a:ext>
            </a:extLst>
          </p:cNvPr>
          <p:cNvSpPr/>
          <p:nvPr/>
        </p:nvSpPr>
        <p:spPr bwMode="gray">
          <a:xfrm>
            <a:off x="1871431" y="3523946"/>
            <a:ext cx="5447385" cy="4572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4009104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Introducing User Interface API (UI API):</a:t>
            </a:r>
            <a:r>
              <a:rPr lang="en-GB" dirty="0">
                <a:ea typeface="ＭＳ Ｐゴシック" pitchFamily="34" charset="-128"/>
              </a:rPr>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50197" y="1686467"/>
            <a:ext cx="9874376" cy="115416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 :</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800" dirty="0"/>
              <a:t>Explain what UI API is in high-level</a:t>
            </a:r>
          </a:p>
          <a:p>
            <a:pPr marL="344488" lvl="1" indent="-342900">
              <a:lnSpc>
                <a:spcPts val="2160"/>
              </a:lnSpc>
              <a:spcBef>
                <a:spcPts val="600"/>
              </a:spcBef>
              <a:spcAft>
                <a:spcPts val="600"/>
              </a:spcAft>
              <a:buClr>
                <a:srgbClr val="F0AB00"/>
              </a:buClr>
              <a:buSzPct val="80000"/>
              <a:buFont typeface="Wingdings" panose="05000000000000000000" pitchFamily="2" charset="2"/>
              <a:buChar char="§"/>
            </a:pPr>
            <a:r>
              <a:rPr lang="en-GB" sz="1800" dirty="0"/>
              <a:t>Tell how UI API is used</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241124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SAP Business One SDK – User Interface API</a:t>
            </a:r>
            <a:endParaRPr lang="en-US" dirty="0"/>
          </a:p>
        </p:txBody>
      </p:sp>
      <p:pic>
        <p:nvPicPr>
          <p:cNvPr id="2050" name="Picture 2" descr="C:\Users\i043582\AppData\Local\Temp\SNAGHTMLe47e954.PNG">
            <a:extLst>
              <a:ext uri="{FF2B5EF4-FFF2-40B4-BE49-F238E27FC236}">
                <a16:creationId xmlns:a16="http://schemas.microsoft.com/office/drawing/2014/main" id="{6643B553-12F4-45DE-B2EF-AEF78BE3F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176" y="1793174"/>
            <a:ext cx="6135624" cy="387158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61DA828-8EA4-43FF-B3E0-57681AA813B4}"/>
              </a:ext>
            </a:extLst>
          </p:cNvPr>
          <p:cNvSpPr txBox="1"/>
          <p:nvPr/>
        </p:nvSpPr>
        <p:spPr>
          <a:xfrm>
            <a:off x="504001" y="1869876"/>
            <a:ext cx="5055431" cy="3227037"/>
          </a:xfrm>
          <a:prstGeom prst="rect">
            <a:avLst/>
          </a:prstGeom>
          <a:noFill/>
        </p:spPr>
        <p:txBody>
          <a:bodyPr wrap="square" lIns="0" tIns="0" rIns="0" bIns="0" rtlCol="0">
            <a:spAutoFit/>
          </a:bodyPr>
          <a:lstStyle/>
          <a:p>
            <a:pPr marL="290513" lvl="1" indent="-276225">
              <a:lnSpc>
                <a:spcPct val="90000"/>
              </a:lnSpc>
              <a:spcBef>
                <a:spcPct val="25000"/>
              </a:spcBef>
              <a:buClr>
                <a:srgbClr val="F0AB00"/>
              </a:buClr>
              <a:buSzPct val="80000"/>
              <a:buFont typeface="Arial" pitchFamily="34" charset="0"/>
              <a:buChar char="■"/>
            </a:pPr>
            <a:r>
              <a:rPr lang="en-US" sz="1800" dirty="0"/>
              <a:t>Provides objects and methods to access screen objects of the User Interface</a:t>
            </a:r>
          </a:p>
          <a:p>
            <a:pPr marL="290513" lvl="1" indent="-276225">
              <a:lnSpc>
                <a:spcPct val="90000"/>
              </a:lnSpc>
              <a:spcBef>
                <a:spcPct val="25000"/>
              </a:spcBef>
              <a:buClr>
                <a:srgbClr val="F0AB00"/>
              </a:buClr>
              <a:buSzPct val="80000"/>
              <a:buFont typeface="Arial" pitchFamily="34" charset="0"/>
              <a:buChar char="■"/>
            </a:pPr>
            <a:endParaRPr lang="en-US" sz="1800" dirty="0"/>
          </a:p>
          <a:p>
            <a:pPr marL="290513" lvl="1" indent="-276225">
              <a:lnSpc>
                <a:spcPct val="90000"/>
              </a:lnSpc>
              <a:spcBef>
                <a:spcPct val="25000"/>
              </a:spcBef>
              <a:buClr>
                <a:srgbClr val="F0AB00"/>
              </a:buClr>
              <a:buSzPct val="80000"/>
              <a:buFont typeface="Arial" pitchFamily="34" charset="0"/>
              <a:buChar char="■"/>
            </a:pPr>
            <a:r>
              <a:rPr lang="en-US" sz="1800" dirty="0"/>
              <a:t>Provides access to internal system events of the user interface</a:t>
            </a:r>
          </a:p>
          <a:p>
            <a:pPr marL="290513" lvl="1" indent="-276225">
              <a:lnSpc>
                <a:spcPct val="90000"/>
              </a:lnSpc>
              <a:spcBef>
                <a:spcPct val="25000"/>
              </a:spcBef>
              <a:buClr>
                <a:srgbClr val="F0AB00"/>
              </a:buClr>
              <a:buSzPct val="80000"/>
              <a:buFont typeface="Arial" pitchFamily="34" charset="0"/>
              <a:buChar char="■"/>
            </a:pPr>
            <a:endParaRPr lang="en-US" sz="1800" dirty="0"/>
          </a:p>
          <a:p>
            <a:pPr marL="290513" lvl="1" indent="-276225">
              <a:lnSpc>
                <a:spcPct val="90000"/>
              </a:lnSpc>
              <a:spcBef>
                <a:spcPct val="25000"/>
              </a:spcBef>
              <a:buClr>
                <a:srgbClr val="F0AB00"/>
              </a:buClr>
              <a:buSzPct val="80000"/>
              <a:buFont typeface="Arial" pitchFamily="34" charset="0"/>
              <a:buChar char="■"/>
            </a:pPr>
            <a:r>
              <a:rPr lang="en-US" sz="1800" dirty="0"/>
              <a:t>Provides ability to modify or add menus, windows, or fields</a:t>
            </a:r>
          </a:p>
          <a:p>
            <a:pPr marL="290513" lvl="1" indent="-276225">
              <a:lnSpc>
                <a:spcPct val="90000"/>
              </a:lnSpc>
              <a:spcBef>
                <a:spcPct val="25000"/>
              </a:spcBef>
              <a:buClr>
                <a:srgbClr val="F0AB00"/>
              </a:buClr>
              <a:buSzPct val="80000"/>
              <a:buFont typeface="Arial" pitchFamily="34" charset="0"/>
              <a:buChar char="■"/>
            </a:pPr>
            <a:endParaRPr lang="en-US" sz="1800" dirty="0"/>
          </a:p>
          <a:p>
            <a:pPr marL="290513" lvl="1" indent="-276225">
              <a:lnSpc>
                <a:spcPct val="90000"/>
              </a:lnSpc>
              <a:spcBef>
                <a:spcPct val="25000"/>
              </a:spcBef>
              <a:buClr>
                <a:srgbClr val="F0AB00"/>
              </a:buClr>
              <a:buSzPct val="80000"/>
              <a:buFont typeface="Arial" pitchFamily="34" charset="0"/>
              <a:buChar char="■"/>
            </a:pPr>
            <a:r>
              <a:rPr lang="en-US" sz="1800" dirty="0"/>
              <a:t>Provides one integrated user interface</a:t>
            </a:r>
          </a:p>
          <a:p>
            <a:pPr marL="290513" lvl="1" indent="-276225">
              <a:lnSpc>
                <a:spcPct val="90000"/>
              </a:lnSpc>
              <a:spcBef>
                <a:spcPct val="25000"/>
              </a:spcBef>
              <a:buClr>
                <a:srgbClr val="F0AB00"/>
              </a:buClr>
              <a:buSzPct val="80000"/>
              <a:buFont typeface="Arial" pitchFamily="34" charset="0"/>
              <a:buChar char="■"/>
            </a:pPr>
            <a:endParaRPr lang="en-US" sz="1800" dirty="0"/>
          </a:p>
        </p:txBody>
      </p:sp>
    </p:spTree>
    <p:custDataLst>
      <p:tags r:id="rId1"/>
    </p:custDataLst>
    <p:extLst>
      <p:ext uri="{BB962C8B-B14F-4D97-AF65-F5344CB8AC3E}">
        <p14:creationId xmlns:p14="http://schemas.microsoft.com/office/powerpoint/2010/main" val="4122445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User Interface API – Use Cases</a:t>
            </a:r>
            <a:endParaRPr lang="en-US" dirty="0"/>
          </a:p>
        </p:txBody>
      </p:sp>
      <p:graphicFrame>
        <p:nvGraphicFramePr>
          <p:cNvPr id="19" name="Diagram 18">
            <a:extLst>
              <a:ext uri="{FF2B5EF4-FFF2-40B4-BE49-F238E27FC236}">
                <a16:creationId xmlns:a16="http://schemas.microsoft.com/office/drawing/2014/main" id="{4A57E3D9-D339-499A-AA1A-F1998BDD58CD}"/>
              </a:ext>
            </a:extLst>
          </p:cNvPr>
          <p:cNvGraphicFramePr/>
          <p:nvPr>
            <p:extLst/>
          </p:nvPr>
        </p:nvGraphicFramePr>
        <p:xfrm>
          <a:off x="504001" y="1134599"/>
          <a:ext cx="11186475" cy="49693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80095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2">
            <a:extLst>
              <a:ext uri="{FF2B5EF4-FFF2-40B4-BE49-F238E27FC236}">
                <a16:creationId xmlns:a16="http://schemas.microsoft.com/office/drawing/2014/main" id="{0C819985-1B90-4E0A-9711-DC2A372D707E}"/>
              </a:ext>
            </a:extLst>
          </p:cNvPr>
          <p:cNvSpPr/>
          <p:nvPr/>
        </p:nvSpPr>
        <p:spPr bwMode="gray">
          <a:xfrm>
            <a:off x="4421457" y="4643805"/>
            <a:ext cx="7285898" cy="1234515"/>
          </a:xfrm>
          <a:prstGeom prst="roundRect">
            <a:avLst/>
          </a:prstGeom>
          <a:solidFill>
            <a:schemeClr val="tx2">
              <a:lumMod val="20000"/>
              <a:lumOff val="80000"/>
              <a:alpha val="50000"/>
            </a:schemeClr>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5" name="Rounded Rectangle 2"/>
          <p:cNvSpPr/>
          <p:nvPr/>
        </p:nvSpPr>
        <p:spPr bwMode="gray">
          <a:xfrm>
            <a:off x="4404579" y="1979924"/>
            <a:ext cx="7285898" cy="1951885"/>
          </a:xfrm>
          <a:prstGeom prst="roundRect">
            <a:avLst/>
          </a:prstGeom>
          <a:solidFill>
            <a:schemeClr val="tx2">
              <a:lumMod val="20000"/>
              <a:lumOff val="80000"/>
              <a:alpha val="50000"/>
            </a:schemeClr>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0278" y="3308100"/>
            <a:ext cx="2298586" cy="1312124"/>
          </a:xfrm>
          <a:prstGeom prst="rect">
            <a:avLst/>
          </a:prstGeom>
        </p:spPr>
      </p:pic>
      <p:sp>
        <p:nvSpPr>
          <p:cNvPr id="9" name="Rounded Rectangle 65"/>
          <p:cNvSpPr/>
          <p:nvPr/>
        </p:nvSpPr>
        <p:spPr bwMode="gray">
          <a:xfrm>
            <a:off x="1146473" y="1383310"/>
            <a:ext cx="2298586" cy="804841"/>
          </a:xfrm>
          <a:prstGeom prst="roundRect">
            <a:avLst/>
          </a:prstGeom>
          <a:solidFill>
            <a:schemeClr val="accent1"/>
          </a:solidFill>
          <a:ln w="6350" algn="ctr">
            <a:no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1600" b="1" kern="0" dirty="0">
                <a:ea typeface="Arial Unicode MS" pitchFamily="34" charset="-128"/>
                <a:cs typeface="Arial Unicode MS" pitchFamily="34" charset="-128"/>
              </a:rPr>
              <a:t>COMPATIBILITY </a:t>
            </a:r>
          </a:p>
          <a:p>
            <a:pPr algn="ctr" fontAlgn="base">
              <a:spcBef>
                <a:spcPts val="450"/>
              </a:spcBef>
              <a:spcAft>
                <a:spcPct val="0"/>
              </a:spcAft>
              <a:buClr>
                <a:srgbClr val="F0AB00"/>
              </a:buClr>
              <a:buSzPct val="80000"/>
            </a:pPr>
            <a:r>
              <a:rPr lang="en-US" sz="1600" b="1" kern="0" dirty="0">
                <a:ea typeface="Arial Unicode MS" pitchFamily="34" charset="-128"/>
                <a:cs typeface="Arial Unicode MS" pitchFamily="34" charset="-128"/>
              </a:rPr>
              <a:t>MODE SOLUTIONS</a:t>
            </a:r>
            <a:endParaRPr lang="fr-FR" sz="1600" kern="0" dirty="0">
              <a:ea typeface="Arial Unicode MS" pitchFamily="34" charset="-128"/>
              <a:cs typeface="Arial Unicode MS" pitchFamily="34" charset="-128"/>
            </a:endParaRPr>
          </a:p>
        </p:txBody>
      </p:sp>
      <p:sp>
        <p:nvSpPr>
          <p:cNvPr id="10" name="TextBox 9"/>
          <p:cNvSpPr txBox="1"/>
          <p:nvPr/>
        </p:nvSpPr>
        <p:spPr>
          <a:xfrm flipH="1">
            <a:off x="3754869" y="5012537"/>
            <a:ext cx="837523" cy="4770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a:t>
            </a:r>
            <a:r>
              <a:rPr lang="en-US" sz="2000" kern="0" dirty="0">
                <a:ea typeface="Arial Unicode MS" pitchFamily="34" charset="-128"/>
                <a:cs typeface="Arial Unicode MS" pitchFamily="34" charset="-128"/>
              </a:rPr>
              <a:t>ODBC</a:t>
            </a:r>
            <a:endParaRPr lang="fr-FR" sz="2000" kern="0" dirty="0">
              <a:ea typeface="Arial Unicode MS" pitchFamily="34" charset="-128"/>
              <a:cs typeface="Arial Unicode MS" pitchFamily="34" charset="-128"/>
            </a:endParaRPr>
          </a:p>
        </p:txBody>
      </p:sp>
      <p:sp>
        <p:nvSpPr>
          <p:cNvPr id="11" name="Rectangle 10"/>
          <p:cNvSpPr/>
          <p:nvPr/>
        </p:nvSpPr>
        <p:spPr bwMode="gray">
          <a:xfrm>
            <a:off x="1146473" y="4963376"/>
            <a:ext cx="2298586" cy="854319"/>
          </a:xfrm>
          <a:prstGeom prst="rect">
            <a:avLst/>
          </a:prstGeom>
          <a:noFill/>
          <a:ln w="190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12" name="Rectangle 11"/>
          <p:cNvSpPr/>
          <p:nvPr/>
        </p:nvSpPr>
        <p:spPr bwMode="gray">
          <a:xfrm>
            <a:off x="1146473" y="2645089"/>
            <a:ext cx="2298586" cy="307777"/>
          </a:xfrm>
          <a:prstGeom prst="rect">
            <a:avLst/>
          </a:prstGeom>
          <a:noFill/>
          <a:ln w="190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UI API</a:t>
            </a:r>
            <a:endParaRPr lang="fr-FR" sz="1800" kern="0" dirty="0">
              <a:ea typeface="Arial Unicode MS" pitchFamily="34" charset="-128"/>
              <a:cs typeface="Arial Unicode MS" pitchFamily="34" charset="-128"/>
            </a:endParaRPr>
          </a:p>
        </p:txBody>
      </p:sp>
      <p:cxnSp>
        <p:nvCxnSpPr>
          <p:cNvPr id="13" name="Straight Connector 12"/>
          <p:cNvCxnSpPr>
            <a:cxnSpLocks/>
            <a:stCxn id="15" idx="6"/>
          </p:cNvCxnSpPr>
          <p:nvPr/>
        </p:nvCxnSpPr>
        <p:spPr>
          <a:xfrm>
            <a:off x="3402815" y="5448876"/>
            <a:ext cx="1352365" cy="12018"/>
          </a:xfrm>
          <a:prstGeom prst="line">
            <a:avLst/>
          </a:prstGeom>
          <a:ln w="190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83222" y="4945631"/>
            <a:ext cx="1460169" cy="369332"/>
          </a:xfrm>
          <a:prstGeom prst="rect">
            <a:avLst/>
          </a:prstGeom>
        </p:spPr>
        <p:txBody>
          <a:bodyPr wrap="square">
            <a:spAutoFit/>
          </a:bodyPr>
          <a:lstStyle/>
          <a:p>
            <a:pPr algn="ctr" fontAlgn="base">
              <a:spcBef>
                <a:spcPts val="450"/>
              </a:spcBef>
              <a:spcAft>
                <a:spcPct val="0"/>
              </a:spcAft>
              <a:buClr>
                <a:srgbClr val="F0AB00"/>
              </a:buClr>
              <a:buSzPct val="80000"/>
            </a:pPr>
            <a:r>
              <a:rPr lang="en-US" sz="1800" kern="0" dirty="0">
                <a:ea typeface="Arial Unicode MS" pitchFamily="34" charset="-128"/>
                <a:cs typeface="Arial Unicode MS" pitchFamily="34" charset="-128"/>
              </a:rPr>
              <a:t>DI API</a:t>
            </a:r>
          </a:p>
        </p:txBody>
      </p:sp>
      <p:sp>
        <p:nvSpPr>
          <p:cNvPr id="15" name="Oval 14"/>
          <p:cNvSpPr/>
          <p:nvPr/>
        </p:nvSpPr>
        <p:spPr bwMode="gray">
          <a:xfrm>
            <a:off x="1222635" y="5284535"/>
            <a:ext cx="2180180" cy="328682"/>
          </a:xfrm>
          <a:prstGeom prst="ellipse">
            <a:avLst/>
          </a:prstGeom>
          <a:solidFill>
            <a:schemeClr val="bg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1200" kern="0" dirty="0">
                <a:ea typeface="Arial Unicode MS" pitchFamily="34" charset="-128"/>
                <a:cs typeface="Arial Unicode MS" pitchFamily="34" charset="-128"/>
              </a:rPr>
              <a:t>B1 </a:t>
            </a:r>
            <a:r>
              <a:rPr lang="en-US" sz="1200" kern="0" dirty="0">
                <a:ea typeface="Arial Unicode MS" pitchFamily="34" charset="-128"/>
                <a:cs typeface="Arial Unicode MS" pitchFamily="34" charset="-128"/>
              </a:rPr>
              <a:t>Business Logic</a:t>
            </a:r>
          </a:p>
        </p:txBody>
      </p:sp>
      <p:sp>
        <p:nvSpPr>
          <p:cNvPr id="18" name="Title 1"/>
          <p:cNvSpPr txBox="1">
            <a:spLocks/>
          </p:cNvSpPr>
          <p:nvPr/>
        </p:nvSpPr>
        <p:spPr bwMode="gray">
          <a:xfrm>
            <a:off x="2312725" y="1297566"/>
            <a:ext cx="8496000" cy="756000"/>
          </a:xfrm>
          <a:prstGeom prst="rect">
            <a:avLst/>
          </a:prstGeom>
        </p:spPr>
        <p:txBody>
          <a:bodyPr vert="horz" lIns="0" tIns="0" rIns="0" bIns="0" rtlCol="0" anchor="b" anchorCtr="0">
            <a:noAutofit/>
          </a:bodyPr>
          <a:lstStyle>
            <a:lvl1pPr algn="ctr" defTabSz="914400" rtl="0" eaLnBrk="1" latinLnBrk="0" hangingPunct="1">
              <a:spcBef>
                <a:spcPct val="0"/>
              </a:spcBef>
              <a:buNone/>
              <a:defRPr sz="4500" b="1" kern="1200">
                <a:solidFill>
                  <a:schemeClr val="accent2"/>
                </a:solidFill>
                <a:latin typeface="+mj-lt"/>
                <a:ea typeface="+mj-ea"/>
                <a:cs typeface="+mj-cs"/>
              </a:defRPr>
            </a:lvl1pPr>
          </a:lstStyle>
          <a:p>
            <a:pPr algn="l"/>
            <a:endParaRPr lang="en-US" sz="2400" dirty="0"/>
          </a:p>
        </p:txBody>
      </p:sp>
      <p:sp>
        <p:nvSpPr>
          <p:cNvPr id="2" name="Title 1"/>
          <p:cNvSpPr>
            <a:spLocks noGrp="1"/>
          </p:cNvSpPr>
          <p:nvPr>
            <p:ph type="title"/>
          </p:nvPr>
        </p:nvSpPr>
        <p:spPr>
          <a:xfrm>
            <a:off x="504001" y="504000"/>
            <a:ext cx="11186476" cy="369332"/>
          </a:xfrm>
        </p:spPr>
        <p:txBody>
          <a:bodyPr/>
          <a:lstStyle/>
          <a:p>
            <a:r>
              <a:rPr lang="en-US" dirty="0"/>
              <a:t>Compatibility Mode Solutions: HANA and MSSQL</a:t>
            </a:r>
          </a:p>
        </p:txBody>
      </p:sp>
      <p:sp>
        <p:nvSpPr>
          <p:cNvPr id="20" name="Rectangle 19">
            <a:extLst>
              <a:ext uri="{FF2B5EF4-FFF2-40B4-BE49-F238E27FC236}">
                <a16:creationId xmlns:a16="http://schemas.microsoft.com/office/drawing/2014/main" id="{73945F5D-7CCA-4A54-8109-3454CD5B6F81}"/>
              </a:ext>
            </a:extLst>
          </p:cNvPr>
          <p:cNvSpPr/>
          <p:nvPr/>
        </p:nvSpPr>
        <p:spPr bwMode="gray">
          <a:xfrm>
            <a:off x="7846606" y="2202003"/>
            <a:ext cx="3494761" cy="843349"/>
          </a:xfrm>
          <a:prstGeom prst="rect">
            <a:avLst/>
          </a:prstGeom>
          <a:solidFill>
            <a:schemeClr val="bg1"/>
          </a:solidFill>
          <a:ln w="190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endParaRPr lang="en-US" sz="1400" kern="0" dirty="0">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873FC4FD-E7CD-4545-9E96-2D89B870D27A}"/>
              </a:ext>
            </a:extLst>
          </p:cNvPr>
          <p:cNvSpPr txBox="1"/>
          <p:nvPr/>
        </p:nvSpPr>
        <p:spPr>
          <a:xfrm>
            <a:off x="9730360" y="3107424"/>
            <a:ext cx="774135"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kern="0" dirty="0">
                <a:ea typeface="Arial Unicode MS" pitchFamily="34" charset="-128"/>
                <a:cs typeface="Arial Unicode MS" pitchFamily="34" charset="-128"/>
              </a:rPr>
              <a:t>ODBC</a:t>
            </a:r>
            <a:endParaRPr lang="fr-FR" sz="2000" kern="0" dirty="0">
              <a:ea typeface="Arial Unicode MS" pitchFamily="34" charset="-128"/>
              <a:cs typeface="Arial Unicode MS" pitchFamily="34" charset="-128"/>
            </a:endParaRPr>
          </a:p>
        </p:txBody>
      </p:sp>
      <p:sp>
        <p:nvSpPr>
          <p:cNvPr id="22" name="Oval 21">
            <a:extLst>
              <a:ext uri="{FF2B5EF4-FFF2-40B4-BE49-F238E27FC236}">
                <a16:creationId xmlns:a16="http://schemas.microsoft.com/office/drawing/2014/main" id="{62C39C31-4D88-4283-B3E3-F00F1D625A88}"/>
              </a:ext>
            </a:extLst>
          </p:cNvPr>
          <p:cNvSpPr/>
          <p:nvPr/>
        </p:nvSpPr>
        <p:spPr bwMode="gray">
          <a:xfrm>
            <a:off x="7882488" y="2596890"/>
            <a:ext cx="1711498" cy="378289"/>
          </a:xfrm>
          <a:prstGeom prst="ellipse">
            <a:avLst/>
          </a:prstGeom>
          <a:solidFill>
            <a:schemeClr val="bg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900" kern="0" dirty="0">
                <a:ea typeface="Arial Unicode MS" pitchFamily="34" charset="-128"/>
                <a:cs typeface="Arial Unicode MS" pitchFamily="34" charset="-128"/>
              </a:rPr>
              <a:t>B1 Business </a:t>
            </a:r>
            <a:r>
              <a:rPr lang="en-US" sz="900" kern="0" dirty="0">
                <a:ea typeface="Arial Unicode MS" pitchFamily="34" charset="-128"/>
                <a:cs typeface="Arial Unicode MS" pitchFamily="34" charset="-128"/>
              </a:rPr>
              <a:t>Logic</a:t>
            </a:r>
          </a:p>
        </p:txBody>
      </p:sp>
      <p:sp>
        <p:nvSpPr>
          <p:cNvPr id="24" name="Oval 23">
            <a:extLst>
              <a:ext uri="{FF2B5EF4-FFF2-40B4-BE49-F238E27FC236}">
                <a16:creationId xmlns:a16="http://schemas.microsoft.com/office/drawing/2014/main" id="{00FFBF4B-CFDC-40EF-BA26-F8B2B773043F}"/>
              </a:ext>
            </a:extLst>
          </p:cNvPr>
          <p:cNvSpPr/>
          <p:nvPr/>
        </p:nvSpPr>
        <p:spPr bwMode="gray">
          <a:xfrm>
            <a:off x="9752962" y="2572174"/>
            <a:ext cx="1408047" cy="402910"/>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1050" kern="0" dirty="0">
                <a:ea typeface="Arial Unicode MS" pitchFamily="34" charset="-128"/>
                <a:cs typeface="Arial Unicode MS" pitchFamily="34" charset="-128"/>
              </a:rPr>
              <a:t>Script Engine</a:t>
            </a:r>
          </a:p>
        </p:txBody>
      </p:sp>
      <p:cxnSp>
        <p:nvCxnSpPr>
          <p:cNvPr id="25" name="Straight Arrow Connector 24">
            <a:extLst>
              <a:ext uri="{FF2B5EF4-FFF2-40B4-BE49-F238E27FC236}">
                <a16:creationId xmlns:a16="http://schemas.microsoft.com/office/drawing/2014/main" id="{191C354D-03C6-45A8-867C-8BABB6D9DC7E}"/>
              </a:ext>
            </a:extLst>
          </p:cNvPr>
          <p:cNvCxnSpPr>
            <a:cxnSpLocks/>
            <a:stCxn id="20" idx="2"/>
          </p:cNvCxnSpPr>
          <p:nvPr/>
        </p:nvCxnSpPr>
        <p:spPr>
          <a:xfrm>
            <a:off x="9593987" y="3045352"/>
            <a:ext cx="0" cy="43848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FF2CB90-DE36-46B2-BA7C-DB041486D72B}"/>
              </a:ext>
            </a:extLst>
          </p:cNvPr>
          <p:cNvCxnSpPr>
            <a:cxnSpLocks/>
            <a:endCxn id="20" idx="1"/>
          </p:cNvCxnSpPr>
          <p:nvPr/>
        </p:nvCxnSpPr>
        <p:spPr>
          <a:xfrm>
            <a:off x="3445021" y="1854415"/>
            <a:ext cx="4401585" cy="769263"/>
          </a:xfrm>
          <a:prstGeom prst="line">
            <a:avLst/>
          </a:prstGeom>
          <a:ln w="190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1CD156-1033-4439-B286-D241765052EC}"/>
              </a:ext>
            </a:extLst>
          </p:cNvPr>
          <p:cNvSpPr txBox="1"/>
          <p:nvPr/>
        </p:nvSpPr>
        <p:spPr>
          <a:xfrm rot="657319" flipH="1">
            <a:off x="5566475" y="1982781"/>
            <a:ext cx="1093963" cy="307777"/>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a:t>
            </a:r>
            <a:r>
              <a:rPr lang="en-US" sz="2000" kern="0" dirty="0">
                <a:ea typeface="Arial Unicode MS" pitchFamily="34" charset="-128"/>
                <a:cs typeface="Arial Unicode MS" pitchFamily="34" charset="-128"/>
              </a:rPr>
              <a:t>HTTPS</a:t>
            </a:r>
            <a:endParaRPr lang="fr-FR" sz="2000" kern="0" dirty="0">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EDCFCE57-0430-4985-BAFC-14CB67B163F7}"/>
              </a:ext>
            </a:extLst>
          </p:cNvPr>
          <p:cNvSpPr/>
          <p:nvPr/>
        </p:nvSpPr>
        <p:spPr bwMode="gray">
          <a:xfrm>
            <a:off x="4755179" y="3483839"/>
            <a:ext cx="6618453" cy="299805"/>
          </a:xfrm>
          <a:prstGeom prst="rect">
            <a:avLst/>
          </a:prstGeom>
          <a:solidFill>
            <a:schemeClr val="bg1"/>
          </a:solidFill>
          <a:ln w="190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B1 HANA DB </a:t>
            </a:r>
            <a:endParaRPr lang="fr-FR" sz="1800" kern="0" dirty="0">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2CB9D49F-AA6E-49E2-856D-D84EEC3C2B4C}"/>
              </a:ext>
            </a:extLst>
          </p:cNvPr>
          <p:cNvSpPr/>
          <p:nvPr/>
        </p:nvSpPr>
        <p:spPr>
          <a:xfrm>
            <a:off x="8793000" y="2196802"/>
            <a:ext cx="1711498" cy="369332"/>
          </a:xfrm>
          <a:prstGeom prst="rect">
            <a:avLst/>
          </a:prstGeom>
        </p:spPr>
        <p:txBody>
          <a:bodyPr wrap="square">
            <a:spAutoFit/>
          </a:bodyPr>
          <a:lstStyle/>
          <a:p>
            <a:pPr algn="ctr" fontAlgn="base">
              <a:spcBef>
                <a:spcPts val="450"/>
              </a:spcBef>
              <a:spcAft>
                <a:spcPct val="0"/>
              </a:spcAft>
              <a:buClr>
                <a:srgbClr val="F0AB00"/>
              </a:buClr>
              <a:buSzPct val="80000"/>
            </a:pPr>
            <a:r>
              <a:rPr lang="en-US" sz="1800" kern="0" dirty="0">
                <a:ea typeface="Arial Unicode MS" pitchFamily="34" charset="-128"/>
                <a:cs typeface="Arial Unicode MS" pitchFamily="34" charset="-128"/>
              </a:rPr>
              <a:t>Service Layer</a:t>
            </a:r>
          </a:p>
        </p:txBody>
      </p:sp>
      <p:sp>
        <p:nvSpPr>
          <p:cNvPr id="37" name="Rectangle 36">
            <a:extLst>
              <a:ext uri="{FF2B5EF4-FFF2-40B4-BE49-F238E27FC236}">
                <a16:creationId xmlns:a16="http://schemas.microsoft.com/office/drawing/2014/main" id="{453CFBC1-F63B-48B3-849C-4FBA46E0E6CF}"/>
              </a:ext>
            </a:extLst>
          </p:cNvPr>
          <p:cNvSpPr/>
          <p:nvPr/>
        </p:nvSpPr>
        <p:spPr bwMode="gray">
          <a:xfrm>
            <a:off x="4755179" y="5310287"/>
            <a:ext cx="6618453" cy="299805"/>
          </a:xfrm>
          <a:prstGeom prst="rect">
            <a:avLst/>
          </a:prstGeom>
          <a:solidFill>
            <a:schemeClr val="bg1"/>
          </a:solidFill>
          <a:ln w="190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B1 MSSQL DB</a:t>
            </a:r>
            <a:endParaRPr lang="fr-FR" sz="1800" kern="0" dirty="0">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BA0FB8C1-3478-4E67-A42E-9770F599CFB6}"/>
              </a:ext>
            </a:extLst>
          </p:cNvPr>
          <p:cNvCxnSpPr>
            <a:cxnSpLocks/>
            <a:stCxn id="11" idx="3"/>
          </p:cNvCxnSpPr>
          <p:nvPr/>
        </p:nvCxnSpPr>
        <p:spPr>
          <a:xfrm flipV="1">
            <a:off x="3445059" y="3653606"/>
            <a:ext cx="1310119" cy="1736930"/>
          </a:xfrm>
          <a:prstGeom prst="line">
            <a:avLst/>
          </a:prstGeom>
          <a:ln w="190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F500FAC-D176-4E13-8CD2-F7F5C20F5D31}"/>
              </a:ext>
            </a:extLst>
          </p:cNvPr>
          <p:cNvSpPr txBox="1"/>
          <p:nvPr/>
        </p:nvSpPr>
        <p:spPr>
          <a:xfrm rot="18479253" flipH="1">
            <a:off x="3561855" y="4142787"/>
            <a:ext cx="840850" cy="4770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a:t>
            </a:r>
            <a:r>
              <a:rPr lang="en-US" sz="2000" kern="0" dirty="0">
                <a:ea typeface="Arial Unicode MS" pitchFamily="34" charset="-128"/>
                <a:cs typeface="Arial Unicode MS" pitchFamily="34" charset="-128"/>
              </a:rPr>
              <a:t>ODBC</a:t>
            </a:r>
            <a:endParaRPr lang="fr-FR" sz="2000" kern="0" dirty="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19CA157A-E1B7-403A-80E2-916A1087FD3D}"/>
              </a:ext>
            </a:extLst>
          </p:cNvPr>
          <p:cNvSpPr txBox="1"/>
          <p:nvPr/>
        </p:nvSpPr>
        <p:spPr>
          <a:xfrm>
            <a:off x="998724" y="3825662"/>
            <a:ext cx="2594084" cy="276999"/>
          </a:xfrm>
          <a:prstGeom prst="rect">
            <a:avLst/>
          </a:prstGeom>
          <a:solidFill>
            <a:schemeClr val="bg1"/>
          </a:solidFill>
        </p:spPr>
        <p:txBody>
          <a:bodyPr wrap="square" lIns="0" tIns="0" rIns="0" bIns="0" rtlCol="1">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SAP Business One Client</a:t>
            </a:r>
            <a:endParaRPr lang="he-IL" sz="1800" kern="0" err="1">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14279692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0278" y="3308100"/>
            <a:ext cx="2298586" cy="1312124"/>
          </a:xfrm>
          <a:prstGeom prst="rect">
            <a:avLst/>
          </a:prstGeom>
        </p:spPr>
      </p:pic>
      <p:sp>
        <p:nvSpPr>
          <p:cNvPr id="9" name="Rounded Rectangle 65"/>
          <p:cNvSpPr/>
          <p:nvPr/>
        </p:nvSpPr>
        <p:spPr bwMode="gray">
          <a:xfrm>
            <a:off x="1146473" y="1383310"/>
            <a:ext cx="2298586" cy="804841"/>
          </a:xfrm>
          <a:prstGeom prst="roundRect">
            <a:avLst/>
          </a:prstGeom>
          <a:solidFill>
            <a:schemeClr val="accent1"/>
          </a:solidFill>
          <a:ln w="6350" algn="ctr">
            <a:no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1600" b="1" kern="0" dirty="0">
                <a:ea typeface="Arial Unicode MS" pitchFamily="34" charset="-128"/>
                <a:cs typeface="Arial Unicode MS" pitchFamily="34" charset="-128"/>
              </a:rPr>
              <a:t>COMPATIBILITY </a:t>
            </a:r>
          </a:p>
          <a:p>
            <a:pPr algn="ctr" fontAlgn="base">
              <a:spcBef>
                <a:spcPts val="450"/>
              </a:spcBef>
              <a:spcAft>
                <a:spcPct val="0"/>
              </a:spcAft>
              <a:buClr>
                <a:srgbClr val="F0AB00"/>
              </a:buClr>
              <a:buSzPct val="80000"/>
            </a:pPr>
            <a:r>
              <a:rPr lang="en-US" sz="1600" b="1" kern="0" dirty="0">
                <a:ea typeface="Arial Unicode MS" pitchFamily="34" charset="-128"/>
                <a:cs typeface="Arial Unicode MS" pitchFamily="34" charset="-128"/>
              </a:rPr>
              <a:t>MODE SOLUTIONS</a:t>
            </a:r>
            <a:endParaRPr lang="fr-FR" sz="1600" kern="0" dirty="0">
              <a:ea typeface="Arial Unicode MS" pitchFamily="34" charset="-128"/>
              <a:cs typeface="Arial Unicode MS" pitchFamily="34" charset="-128"/>
            </a:endParaRPr>
          </a:p>
        </p:txBody>
      </p:sp>
      <p:sp>
        <p:nvSpPr>
          <p:cNvPr id="10" name="TextBox 9"/>
          <p:cNvSpPr txBox="1"/>
          <p:nvPr/>
        </p:nvSpPr>
        <p:spPr>
          <a:xfrm rot="891665" flipH="1">
            <a:off x="4070044" y="5257557"/>
            <a:ext cx="451841" cy="35114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ODBC</a:t>
            </a:r>
            <a:endParaRPr lang="fr-FR" sz="1100" kern="0" dirty="0">
              <a:ea typeface="Arial Unicode MS" pitchFamily="34" charset="-128"/>
              <a:cs typeface="Arial Unicode MS" pitchFamily="34" charset="-128"/>
            </a:endParaRPr>
          </a:p>
        </p:txBody>
      </p:sp>
      <p:sp>
        <p:nvSpPr>
          <p:cNvPr id="11" name="Rectangle 10"/>
          <p:cNvSpPr/>
          <p:nvPr/>
        </p:nvSpPr>
        <p:spPr bwMode="gray">
          <a:xfrm>
            <a:off x="1146473" y="4963376"/>
            <a:ext cx="2298586" cy="854319"/>
          </a:xfrm>
          <a:prstGeom prst="rect">
            <a:avLst/>
          </a:prstGeom>
          <a:no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12" name="Rectangle 11"/>
          <p:cNvSpPr/>
          <p:nvPr/>
        </p:nvSpPr>
        <p:spPr bwMode="gray">
          <a:xfrm>
            <a:off x="1146473" y="2645089"/>
            <a:ext cx="2298586" cy="307777"/>
          </a:xfrm>
          <a:prstGeom prst="rect">
            <a:avLst/>
          </a:prstGeom>
          <a:no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UI API</a:t>
            </a:r>
            <a:endParaRPr lang="fr-FR" sz="1800" kern="0" dirty="0">
              <a:ea typeface="Arial Unicode MS" pitchFamily="34" charset="-128"/>
              <a:cs typeface="Arial Unicode MS" pitchFamily="34" charset="-128"/>
            </a:endParaRPr>
          </a:p>
        </p:txBody>
      </p:sp>
      <p:cxnSp>
        <p:nvCxnSpPr>
          <p:cNvPr id="13" name="Straight Connector 12"/>
          <p:cNvCxnSpPr>
            <a:cxnSpLocks/>
            <a:stCxn id="15" idx="6"/>
            <a:endCxn id="68" idx="1"/>
          </p:cNvCxnSpPr>
          <p:nvPr/>
        </p:nvCxnSpPr>
        <p:spPr>
          <a:xfrm>
            <a:off x="3402815" y="5448876"/>
            <a:ext cx="1951106" cy="381896"/>
          </a:xfrm>
          <a:prstGeom prst="line">
            <a:avLst/>
          </a:prstGeom>
          <a:ln w="63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26475" y="4915203"/>
            <a:ext cx="1460169" cy="369332"/>
          </a:xfrm>
          <a:prstGeom prst="rect">
            <a:avLst/>
          </a:prstGeom>
        </p:spPr>
        <p:txBody>
          <a:bodyPr wrap="square">
            <a:spAutoFit/>
          </a:bodyPr>
          <a:lstStyle/>
          <a:p>
            <a:pPr algn="ctr" fontAlgn="base">
              <a:spcBef>
                <a:spcPts val="450"/>
              </a:spcBef>
              <a:spcAft>
                <a:spcPct val="0"/>
              </a:spcAft>
              <a:buClr>
                <a:srgbClr val="F0AB00"/>
              </a:buClr>
              <a:buSzPct val="80000"/>
            </a:pPr>
            <a:r>
              <a:rPr lang="en-US" sz="1800" kern="0" dirty="0">
                <a:ea typeface="Arial Unicode MS" pitchFamily="34" charset="-128"/>
                <a:cs typeface="Arial Unicode MS" pitchFamily="34" charset="-128"/>
              </a:rPr>
              <a:t>DI API</a:t>
            </a:r>
          </a:p>
        </p:txBody>
      </p:sp>
      <p:sp>
        <p:nvSpPr>
          <p:cNvPr id="15" name="Oval 14"/>
          <p:cNvSpPr/>
          <p:nvPr/>
        </p:nvSpPr>
        <p:spPr bwMode="gray">
          <a:xfrm>
            <a:off x="1222635" y="5284535"/>
            <a:ext cx="2180180" cy="328682"/>
          </a:xfrm>
          <a:prstGeom prst="ellipse">
            <a:avLst/>
          </a:prstGeom>
          <a:solidFill>
            <a:schemeClr val="bg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1200" kern="0" dirty="0">
                <a:ea typeface="Arial Unicode MS" pitchFamily="34" charset="-128"/>
                <a:cs typeface="Arial Unicode MS" pitchFamily="34" charset="-128"/>
              </a:rPr>
              <a:t>B1 </a:t>
            </a:r>
            <a:r>
              <a:rPr lang="en-US" sz="1200" kern="0" dirty="0">
                <a:ea typeface="Arial Unicode MS" pitchFamily="34" charset="-128"/>
                <a:cs typeface="Arial Unicode MS" pitchFamily="34" charset="-128"/>
              </a:rPr>
              <a:t>Business Logic</a:t>
            </a:r>
          </a:p>
        </p:txBody>
      </p:sp>
      <p:sp>
        <p:nvSpPr>
          <p:cNvPr id="2" name="Title 1"/>
          <p:cNvSpPr>
            <a:spLocks noGrp="1"/>
          </p:cNvSpPr>
          <p:nvPr>
            <p:ph type="title"/>
          </p:nvPr>
        </p:nvSpPr>
        <p:spPr>
          <a:xfrm>
            <a:off x="504001" y="504000"/>
            <a:ext cx="11186476" cy="369332"/>
          </a:xfrm>
        </p:spPr>
        <p:txBody>
          <a:bodyPr/>
          <a:lstStyle/>
          <a:p>
            <a:r>
              <a:rPr lang="en-US" dirty="0"/>
              <a:t>Tightly Coupled Solutions: HANA only</a:t>
            </a:r>
          </a:p>
        </p:txBody>
      </p:sp>
      <p:sp>
        <p:nvSpPr>
          <p:cNvPr id="67" name="Rounded Rectangle 2">
            <a:extLst>
              <a:ext uri="{FF2B5EF4-FFF2-40B4-BE49-F238E27FC236}">
                <a16:creationId xmlns:a16="http://schemas.microsoft.com/office/drawing/2014/main" id="{162CB1C0-CCF3-4828-892A-BB1F7E9A2F46}"/>
              </a:ext>
            </a:extLst>
          </p:cNvPr>
          <p:cNvSpPr/>
          <p:nvPr/>
        </p:nvSpPr>
        <p:spPr bwMode="gray">
          <a:xfrm>
            <a:off x="5003320" y="4472932"/>
            <a:ext cx="5671959" cy="1623205"/>
          </a:xfrm>
          <a:prstGeom prst="roundRect">
            <a:avLst/>
          </a:prstGeom>
          <a:solidFill>
            <a:schemeClr val="tx2">
              <a:lumMod val="20000"/>
              <a:lumOff val="80000"/>
              <a:alpha val="50000"/>
            </a:schemeClr>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68" name="Rectangle 67">
            <a:extLst>
              <a:ext uri="{FF2B5EF4-FFF2-40B4-BE49-F238E27FC236}">
                <a16:creationId xmlns:a16="http://schemas.microsoft.com/office/drawing/2014/main" id="{ADD61D5E-F2D6-4F29-9E7A-332DBCFB8EBD}"/>
              </a:ext>
            </a:extLst>
          </p:cNvPr>
          <p:cNvSpPr/>
          <p:nvPr/>
        </p:nvSpPr>
        <p:spPr bwMode="gray">
          <a:xfrm>
            <a:off x="5353921" y="5653166"/>
            <a:ext cx="4788962" cy="355211"/>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B1 HANA DB</a:t>
            </a:r>
            <a:endParaRPr lang="fr-FR" sz="1400" kern="0" dirty="0">
              <a:ea typeface="Arial Unicode MS" pitchFamily="34" charset="-128"/>
              <a:cs typeface="Arial Unicode MS" pitchFamily="34" charset="-128"/>
            </a:endParaRPr>
          </a:p>
        </p:txBody>
      </p:sp>
      <p:sp>
        <p:nvSpPr>
          <p:cNvPr id="69" name="Rounded Rectangle 4">
            <a:extLst>
              <a:ext uri="{FF2B5EF4-FFF2-40B4-BE49-F238E27FC236}">
                <a16:creationId xmlns:a16="http://schemas.microsoft.com/office/drawing/2014/main" id="{82CA781E-8891-4D58-A3F5-1C1A17EE60CD}"/>
              </a:ext>
            </a:extLst>
          </p:cNvPr>
          <p:cNvSpPr/>
          <p:nvPr/>
        </p:nvSpPr>
        <p:spPr bwMode="gray">
          <a:xfrm>
            <a:off x="5451324" y="4525509"/>
            <a:ext cx="1766014" cy="1313163"/>
          </a:xfrm>
          <a:prstGeom prst="roundRect">
            <a:avLst/>
          </a:prstGeom>
          <a:solidFill>
            <a:schemeClr val="accent1"/>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889391C3-00B3-4E83-B6D9-E689CCE499BE}"/>
              </a:ext>
            </a:extLst>
          </p:cNvPr>
          <p:cNvSpPr/>
          <p:nvPr/>
        </p:nvSpPr>
        <p:spPr bwMode="gray">
          <a:xfrm>
            <a:off x="5353918" y="4599402"/>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900" kern="0" dirty="0">
                <a:ea typeface="Arial Unicode MS" pitchFamily="34" charset="-128"/>
                <a:cs typeface="Arial Unicode MS" pitchFamily="34" charset="-128"/>
              </a:rPr>
              <a:t>HTML5 / FIORI</a:t>
            </a:r>
            <a:endParaRPr lang="fr-FR" sz="900" kern="0" dirty="0">
              <a:ea typeface="Arial Unicode MS" pitchFamily="34" charset="-128"/>
              <a:cs typeface="Arial Unicode MS" pitchFamily="34" charset="-128"/>
            </a:endParaRPr>
          </a:p>
        </p:txBody>
      </p:sp>
      <p:cxnSp>
        <p:nvCxnSpPr>
          <p:cNvPr id="72" name="Straight Arrow Connector 71">
            <a:extLst>
              <a:ext uri="{FF2B5EF4-FFF2-40B4-BE49-F238E27FC236}">
                <a16:creationId xmlns:a16="http://schemas.microsoft.com/office/drawing/2014/main" id="{66AF1CF1-9D80-477F-B4EB-CCD26AAA5BED}"/>
              </a:ext>
            </a:extLst>
          </p:cNvPr>
          <p:cNvCxnSpPr/>
          <p:nvPr/>
        </p:nvCxnSpPr>
        <p:spPr>
          <a:xfrm>
            <a:off x="7725663" y="4914529"/>
            <a:ext cx="211027" cy="5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0AD14519-7269-482C-BEF0-86B588ECB552}"/>
              </a:ext>
            </a:extLst>
          </p:cNvPr>
          <p:cNvSpPr/>
          <p:nvPr/>
        </p:nvSpPr>
        <p:spPr bwMode="gray">
          <a:xfrm>
            <a:off x="5353918" y="4823008"/>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 XSJS, ODATA, NODEJS</a:t>
            </a:r>
            <a:endParaRPr lang="fr-FR" sz="1600" kern="0" dirty="0">
              <a:ea typeface="Arial Unicode MS" pitchFamily="34" charset="-128"/>
              <a:cs typeface="Arial Unicode MS" pitchFamily="34" charset="-128"/>
            </a:endParaRPr>
          </a:p>
        </p:txBody>
      </p:sp>
      <p:sp>
        <p:nvSpPr>
          <p:cNvPr id="74" name="TextBox 73">
            <a:extLst>
              <a:ext uri="{FF2B5EF4-FFF2-40B4-BE49-F238E27FC236}">
                <a16:creationId xmlns:a16="http://schemas.microsoft.com/office/drawing/2014/main" id="{1D014CDD-0FFC-4F68-ADA8-AC300142BB8C}"/>
              </a:ext>
            </a:extLst>
          </p:cNvPr>
          <p:cNvSpPr txBox="1"/>
          <p:nvPr/>
        </p:nvSpPr>
        <p:spPr>
          <a:xfrm>
            <a:off x="5635665" y="5228349"/>
            <a:ext cx="1335302" cy="402674"/>
          </a:xfrm>
          <a:prstGeom prst="rect">
            <a:avLst/>
          </a:prstGeom>
          <a:noFill/>
        </p:spPr>
        <p:txBody>
          <a:bodyPr wrap="none" lIns="0" tIns="0" rIns="0" bIns="0" rtlCol="0">
            <a:spAutoFit/>
          </a:bodyPr>
          <a:lstStyle/>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TIGHTLY COUPLED</a:t>
            </a:r>
          </a:p>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SOLUTIONS</a:t>
            </a:r>
            <a:endParaRPr lang="fr-FR" sz="1100" b="1" kern="0" dirty="0">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F04A1FAF-79D9-40D2-A5E4-2C0671A7986D}"/>
              </a:ext>
            </a:extLst>
          </p:cNvPr>
          <p:cNvCxnSpPr/>
          <p:nvPr/>
        </p:nvCxnSpPr>
        <p:spPr>
          <a:xfrm>
            <a:off x="7225130" y="5327560"/>
            <a:ext cx="50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68225B-8C30-4C81-81B6-75A82B2AC35A}"/>
              </a:ext>
            </a:extLst>
          </p:cNvPr>
          <p:cNvCxnSpPr/>
          <p:nvPr/>
        </p:nvCxnSpPr>
        <p:spPr>
          <a:xfrm>
            <a:off x="7725662" y="4915069"/>
            <a:ext cx="0" cy="40103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6AF520ED-97A5-4068-8782-35E01915F151}"/>
              </a:ext>
            </a:extLst>
          </p:cNvPr>
          <p:cNvSpPr/>
          <p:nvPr/>
        </p:nvSpPr>
        <p:spPr bwMode="gray">
          <a:xfrm>
            <a:off x="7937825" y="4834622"/>
            <a:ext cx="2216583" cy="592050"/>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endParaRPr lang="en-US" sz="14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E410E051-4DE5-47CD-BD0A-3016894B905E}"/>
              </a:ext>
            </a:extLst>
          </p:cNvPr>
          <p:cNvSpPr txBox="1"/>
          <p:nvPr/>
        </p:nvSpPr>
        <p:spPr>
          <a:xfrm>
            <a:off x="9094819" y="5457428"/>
            <a:ext cx="5108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ODBC</a:t>
            </a:r>
            <a:endParaRPr lang="fr-FR" sz="1200" kern="0" dirty="0">
              <a:ea typeface="Arial Unicode MS" pitchFamily="34" charset="-128"/>
              <a:cs typeface="Arial Unicode MS" pitchFamily="34" charset="-128"/>
            </a:endParaRPr>
          </a:p>
        </p:txBody>
      </p:sp>
      <p:sp>
        <p:nvSpPr>
          <p:cNvPr id="79" name="Oval 78">
            <a:extLst>
              <a:ext uri="{FF2B5EF4-FFF2-40B4-BE49-F238E27FC236}">
                <a16:creationId xmlns:a16="http://schemas.microsoft.com/office/drawing/2014/main" id="{EF0EF166-DA29-4CD7-9965-E1A8D8A2909B}"/>
              </a:ext>
            </a:extLst>
          </p:cNvPr>
          <p:cNvSpPr/>
          <p:nvPr/>
        </p:nvSpPr>
        <p:spPr bwMode="gray">
          <a:xfrm>
            <a:off x="7957493" y="5127955"/>
            <a:ext cx="1139629" cy="269839"/>
          </a:xfrm>
          <a:prstGeom prst="ellipse">
            <a:avLst/>
          </a:prstGeom>
          <a:solidFill>
            <a:schemeClr val="bg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800" kern="0" dirty="0">
                <a:ea typeface="Arial Unicode MS" pitchFamily="34" charset="-128"/>
                <a:cs typeface="Arial Unicode MS" pitchFamily="34" charset="-128"/>
              </a:rPr>
              <a:t>B1 Business Logic</a:t>
            </a:r>
          </a:p>
        </p:txBody>
      </p:sp>
      <p:sp>
        <p:nvSpPr>
          <p:cNvPr id="80" name="Rectangle 79">
            <a:extLst>
              <a:ext uri="{FF2B5EF4-FFF2-40B4-BE49-F238E27FC236}">
                <a16:creationId xmlns:a16="http://schemas.microsoft.com/office/drawing/2014/main" id="{CDE2D9BB-3D50-4D53-8B9B-B20CCD7CAC21}"/>
              </a:ext>
            </a:extLst>
          </p:cNvPr>
          <p:cNvSpPr/>
          <p:nvPr/>
        </p:nvSpPr>
        <p:spPr>
          <a:xfrm>
            <a:off x="7945616" y="4779991"/>
            <a:ext cx="1438214" cy="338554"/>
          </a:xfrm>
          <a:prstGeom prst="rect">
            <a:avLst/>
          </a:prstGeom>
        </p:spPr>
        <p:txBody>
          <a:bodyPr wrap="none">
            <a:spAutoFit/>
          </a:bodyPr>
          <a:lstStyle/>
          <a:p>
            <a:pPr algn="ctr" fontAlgn="base">
              <a:spcBef>
                <a:spcPts val="450"/>
              </a:spcBef>
              <a:spcAft>
                <a:spcPct val="0"/>
              </a:spcAft>
              <a:buClr>
                <a:srgbClr val="F0AB00"/>
              </a:buClr>
              <a:buSzPct val="80000"/>
            </a:pPr>
            <a:r>
              <a:rPr lang="en-US" sz="1600" kern="0" dirty="0">
                <a:ea typeface="Arial Unicode MS" pitchFamily="34" charset="-128"/>
                <a:cs typeface="Arial Unicode MS" pitchFamily="34" charset="-128"/>
              </a:rPr>
              <a:t>Service Layer</a:t>
            </a:r>
          </a:p>
        </p:txBody>
      </p:sp>
      <p:sp>
        <p:nvSpPr>
          <p:cNvPr id="81" name="Oval 80">
            <a:extLst>
              <a:ext uri="{FF2B5EF4-FFF2-40B4-BE49-F238E27FC236}">
                <a16:creationId xmlns:a16="http://schemas.microsoft.com/office/drawing/2014/main" id="{B1730034-9F74-4898-BDEC-BCF6588A4D49}"/>
              </a:ext>
            </a:extLst>
          </p:cNvPr>
          <p:cNvSpPr/>
          <p:nvPr/>
        </p:nvSpPr>
        <p:spPr bwMode="gray">
          <a:xfrm>
            <a:off x="9309282" y="5118545"/>
            <a:ext cx="816722" cy="282852"/>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800" kern="0" dirty="0">
                <a:ea typeface="Arial Unicode MS" pitchFamily="34" charset="-128"/>
                <a:cs typeface="Arial Unicode MS" pitchFamily="34" charset="-128"/>
              </a:rPr>
              <a:t>Script Engine</a:t>
            </a:r>
          </a:p>
        </p:txBody>
      </p:sp>
      <p:pic>
        <p:nvPicPr>
          <p:cNvPr id="82" name="Picture 81">
            <a:extLst>
              <a:ext uri="{FF2B5EF4-FFF2-40B4-BE49-F238E27FC236}">
                <a16:creationId xmlns:a16="http://schemas.microsoft.com/office/drawing/2014/main" id="{BF4B4572-41EF-4CAD-8A33-52D474CCB8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0975" y="3910668"/>
            <a:ext cx="491427" cy="491427"/>
          </a:xfrm>
          <a:prstGeom prst="rect">
            <a:avLst/>
          </a:prstGeom>
        </p:spPr>
      </p:pic>
      <p:pic>
        <p:nvPicPr>
          <p:cNvPr id="83" name="Picture 82">
            <a:extLst>
              <a:ext uri="{FF2B5EF4-FFF2-40B4-BE49-F238E27FC236}">
                <a16:creationId xmlns:a16="http://schemas.microsoft.com/office/drawing/2014/main" id="{A10CC141-73FE-45CD-B8F4-C21E67609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967" y="3913385"/>
            <a:ext cx="694235" cy="491426"/>
          </a:xfrm>
          <a:prstGeom prst="rect">
            <a:avLst/>
          </a:prstGeom>
        </p:spPr>
      </p:pic>
      <p:pic>
        <p:nvPicPr>
          <p:cNvPr id="84" name="Picture 83">
            <a:extLst>
              <a:ext uri="{FF2B5EF4-FFF2-40B4-BE49-F238E27FC236}">
                <a16:creationId xmlns:a16="http://schemas.microsoft.com/office/drawing/2014/main" id="{209A8F82-F0A7-4ABD-8ADA-2A92EF5C26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3916" y="3905177"/>
            <a:ext cx="692978" cy="502408"/>
          </a:xfrm>
          <a:prstGeom prst="rect">
            <a:avLst/>
          </a:prstGeom>
        </p:spPr>
      </p:pic>
      <p:cxnSp>
        <p:nvCxnSpPr>
          <p:cNvPr id="85" name="Straight Arrow Connector 84">
            <a:extLst>
              <a:ext uri="{FF2B5EF4-FFF2-40B4-BE49-F238E27FC236}">
                <a16:creationId xmlns:a16="http://schemas.microsoft.com/office/drawing/2014/main" id="{F2D5AC15-1F33-466D-8A1F-B6F0C0E7F652}"/>
              </a:ext>
            </a:extLst>
          </p:cNvPr>
          <p:cNvCxnSpPr>
            <a:stCxn id="77" idx="2"/>
          </p:cNvCxnSpPr>
          <p:nvPr/>
        </p:nvCxnSpPr>
        <p:spPr>
          <a:xfrm flipH="1">
            <a:off x="9046116" y="5426673"/>
            <a:ext cx="1" cy="231017"/>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0DD3429-550C-4B9A-9A62-3A4B401FDA8D}"/>
              </a:ext>
            </a:extLst>
          </p:cNvPr>
          <p:cNvSpPr/>
          <p:nvPr/>
        </p:nvSpPr>
        <p:spPr bwMode="gray">
          <a:xfrm>
            <a:off x="950500" y="1168311"/>
            <a:ext cx="4045028" cy="5244470"/>
          </a:xfrm>
          <a:prstGeom prst="rect">
            <a:avLst/>
          </a:prstGeom>
          <a:solidFill>
            <a:schemeClr val="bg1">
              <a:alpha val="84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cxnSp>
        <p:nvCxnSpPr>
          <p:cNvPr id="88" name="Straight Connector 87">
            <a:extLst>
              <a:ext uri="{FF2B5EF4-FFF2-40B4-BE49-F238E27FC236}">
                <a16:creationId xmlns:a16="http://schemas.microsoft.com/office/drawing/2014/main" id="{756828F7-82E1-4257-9B2E-573C2A68E007}"/>
              </a:ext>
            </a:extLst>
          </p:cNvPr>
          <p:cNvCxnSpPr/>
          <p:nvPr/>
        </p:nvCxnSpPr>
        <p:spPr>
          <a:xfrm>
            <a:off x="3468864" y="1741337"/>
            <a:ext cx="50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8D0E9-A2FF-4E57-94D5-A72E2DB9B0B3}"/>
              </a:ext>
            </a:extLst>
          </p:cNvPr>
          <p:cNvCxnSpPr>
            <a:cxnSpLocks/>
          </p:cNvCxnSpPr>
          <p:nvPr/>
        </p:nvCxnSpPr>
        <p:spPr>
          <a:xfrm>
            <a:off x="3969397" y="1741337"/>
            <a:ext cx="0" cy="18931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D6BEDA-0023-481C-AA71-2DB19CB03F63}"/>
              </a:ext>
            </a:extLst>
          </p:cNvPr>
          <p:cNvCxnSpPr>
            <a:cxnSpLocks/>
          </p:cNvCxnSpPr>
          <p:nvPr/>
        </p:nvCxnSpPr>
        <p:spPr>
          <a:xfrm>
            <a:off x="3969397" y="3628011"/>
            <a:ext cx="49199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7D326DA-7835-45B4-B768-BCBA20720D25}"/>
              </a:ext>
            </a:extLst>
          </p:cNvPr>
          <p:cNvCxnSpPr>
            <a:cxnSpLocks/>
          </p:cNvCxnSpPr>
          <p:nvPr/>
        </p:nvCxnSpPr>
        <p:spPr>
          <a:xfrm flipH="1">
            <a:off x="8889357" y="3625559"/>
            <a:ext cx="10714" cy="12032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E58A246F-C9E6-45B0-BB7E-883256AD3691}"/>
              </a:ext>
            </a:extLst>
          </p:cNvPr>
          <p:cNvSpPr txBox="1"/>
          <p:nvPr/>
        </p:nvSpPr>
        <p:spPr>
          <a:xfrm flipH="1">
            <a:off x="4115080" y="3259723"/>
            <a:ext cx="526575" cy="3385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HTTPS</a:t>
            </a:r>
            <a:endParaRPr lang="fr-FR" sz="1100" kern="0" dirty="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9792689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0278" y="3308100"/>
            <a:ext cx="2298586" cy="1312124"/>
          </a:xfrm>
          <a:prstGeom prst="rect">
            <a:avLst/>
          </a:prstGeom>
        </p:spPr>
      </p:pic>
      <p:sp>
        <p:nvSpPr>
          <p:cNvPr id="9" name="Rounded Rectangle 65"/>
          <p:cNvSpPr/>
          <p:nvPr/>
        </p:nvSpPr>
        <p:spPr bwMode="gray">
          <a:xfrm>
            <a:off x="1146473" y="1383310"/>
            <a:ext cx="2298586" cy="804841"/>
          </a:xfrm>
          <a:prstGeom prst="roundRect">
            <a:avLst/>
          </a:prstGeom>
          <a:solidFill>
            <a:schemeClr val="accent1"/>
          </a:solidFill>
          <a:ln w="6350" algn="ctr">
            <a:no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1600" b="1" kern="0" dirty="0">
                <a:ea typeface="Arial Unicode MS" pitchFamily="34" charset="-128"/>
                <a:cs typeface="Arial Unicode MS" pitchFamily="34" charset="-128"/>
              </a:rPr>
              <a:t>COMPATIBILITY </a:t>
            </a:r>
          </a:p>
          <a:p>
            <a:pPr algn="ctr" fontAlgn="base">
              <a:spcBef>
                <a:spcPts val="450"/>
              </a:spcBef>
              <a:spcAft>
                <a:spcPct val="0"/>
              </a:spcAft>
              <a:buClr>
                <a:srgbClr val="F0AB00"/>
              </a:buClr>
              <a:buSzPct val="80000"/>
            </a:pPr>
            <a:r>
              <a:rPr lang="en-US" sz="1600" b="1" kern="0" dirty="0">
                <a:ea typeface="Arial Unicode MS" pitchFamily="34" charset="-128"/>
                <a:cs typeface="Arial Unicode MS" pitchFamily="34" charset="-128"/>
              </a:rPr>
              <a:t>MODE SOLUTIONS</a:t>
            </a:r>
            <a:endParaRPr lang="fr-FR" sz="1600" kern="0" dirty="0">
              <a:ea typeface="Arial Unicode MS" pitchFamily="34" charset="-128"/>
              <a:cs typeface="Arial Unicode MS" pitchFamily="34" charset="-128"/>
            </a:endParaRPr>
          </a:p>
        </p:txBody>
      </p:sp>
      <p:sp>
        <p:nvSpPr>
          <p:cNvPr id="10" name="TextBox 9"/>
          <p:cNvSpPr txBox="1"/>
          <p:nvPr/>
        </p:nvSpPr>
        <p:spPr>
          <a:xfrm rot="891665" flipH="1">
            <a:off x="4070044" y="5257557"/>
            <a:ext cx="451841" cy="35114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ODBC</a:t>
            </a:r>
            <a:endParaRPr lang="fr-FR" sz="1100" kern="0" dirty="0">
              <a:ea typeface="Arial Unicode MS" pitchFamily="34" charset="-128"/>
              <a:cs typeface="Arial Unicode MS" pitchFamily="34" charset="-128"/>
            </a:endParaRPr>
          </a:p>
        </p:txBody>
      </p:sp>
      <p:sp>
        <p:nvSpPr>
          <p:cNvPr id="11" name="Rectangle 10"/>
          <p:cNvSpPr/>
          <p:nvPr/>
        </p:nvSpPr>
        <p:spPr bwMode="gray">
          <a:xfrm>
            <a:off x="1146473" y="4963376"/>
            <a:ext cx="2298586" cy="854319"/>
          </a:xfrm>
          <a:prstGeom prst="rect">
            <a:avLst/>
          </a:prstGeom>
          <a:no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12" name="Rectangle 11"/>
          <p:cNvSpPr/>
          <p:nvPr/>
        </p:nvSpPr>
        <p:spPr bwMode="gray">
          <a:xfrm>
            <a:off x="1146473" y="2645089"/>
            <a:ext cx="2298586" cy="307777"/>
          </a:xfrm>
          <a:prstGeom prst="rect">
            <a:avLst/>
          </a:prstGeom>
          <a:no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UI API</a:t>
            </a:r>
            <a:endParaRPr lang="fr-FR" sz="1800" kern="0" dirty="0">
              <a:ea typeface="Arial Unicode MS" pitchFamily="34" charset="-128"/>
              <a:cs typeface="Arial Unicode MS" pitchFamily="34" charset="-128"/>
            </a:endParaRPr>
          </a:p>
        </p:txBody>
      </p:sp>
      <p:cxnSp>
        <p:nvCxnSpPr>
          <p:cNvPr id="13" name="Straight Connector 12"/>
          <p:cNvCxnSpPr>
            <a:cxnSpLocks/>
            <a:stCxn id="15" idx="6"/>
            <a:endCxn id="68" idx="1"/>
          </p:cNvCxnSpPr>
          <p:nvPr/>
        </p:nvCxnSpPr>
        <p:spPr>
          <a:xfrm>
            <a:off x="3402815" y="5448876"/>
            <a:ext cx="1951106" cy="381896"/>
          </a:xfrm>
          <a:prstGeom prst="line">
            <a:avLst/>
          </a:prstGeom>
          <a:ln w="63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26475" y="4915203"/>
            <a:ext cx="1460169" cy="369332"/>
          </a:xfrm>
          <a:prstGeom prst="rect">
            <a:avLst/>
          </a:prstGeom>
        </p:spPr>
        <p:txBody>
          <a:bodyPr wrap="square">
            <a:spAutoFit/>
          </a:bodyPr>
          <a:lstStyle/>
          <a:p>
            <a:pPr algn="ctr" fontAlgn="base">
              <a:spcBef>
                <a:spcPts val="450"/>
              </a:spcBef>
              <a:spcAft>
                <a:spcPct val="0"/>
              </a:spcAft>
              <a:buClr>
                <a:srgbClr val="F0AB00"/>
              </a:buClr>
              <a:buSzPct val="80000"/>
            </a:pPr>
            <a:r>
              <a:rPr lang="en-US" sz="1800" kern="0" dirty="0">
                <a:ea typeface="Arial Unicode MS" pitchFamily="34" charset="-128"/>
                <a:cs typeface="Arial Unicode MS" pitchFamily="34" charset="-128"/>
              </a:rPr>
              <a:t>DI API</a:t>
            </a:r>
          </a:p>
        </p:txBody>
      </p:sp>
      <p:sp>
        <p:nvSpPr>
          <p:cNvPr id="15" name="Oval 14"/>
          <p:cNvSpPr/>
          <p:nvPr/>
        </p:nvSpPr>
        <p:spPr bwMode="gray">
          <a:xfrm>
            <a:off x="1222635" y="5284535"/>
            <a:ext cx="2180180" cy="328682"/>
          </a:xfrm>
          <a:prstGeom prst="ellipse">
            <a:avLst/>
          </a:prstGeom>
          <a:solidFill>
            <a:schemeClr val="bg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1200" kern="0" dirty="0">
                <a:ea typeface="Arial Unicode MS" pitchFamily="34" charset="-128"/>
                <a:cs typeface="Arial Unicode MS" pitchFamily="34" charset="-128"/>
              </a:rPr>
              <a:t>B1 </a:t>
            </a:r>
            <a:r>
              <a:rPr lang="en-US" sz="1200" kern="0" dirty="0">
                <a:ea typeface="Arial Unicode MS" pitchFamily="34" charset="-128"/>
                <a:cs typeface="Arial Unicode MS" pitchFamily="34" charset="-128"/>
              </a:rPr>
              <a:t>Business Logic</a:t>
            </a:r>
          </a:p>
        </p:txBody>
      </p:sp>
      <p:sp>
        <p:nvSpPr>
          <p:cNvPr id="2" name="Title 1"/>
          <p:cNvSpPr>
            <a:spLocks noGrp="1"/>
          </p:cNvSpPr>
          <p:nvPr>
            <p:ph type="title"/>
          </p:nvPr>
        </p:nvSpPr>
        <p:spPr>
          <a:xfrm>
            <a:off x="504001" y="504000"/>
            <a:ext cx="11186476" cy="369332"/>
          </a:xfrm>
        </p:spPr>
        <p:txBody>
          <a:bodyPr/>
          <a:lstStyle/>
          <a:p>
            <a:r>
              <a:rPr lang="en-US" dirty="0"/>
              <a:t>Loosely Coupled Solutions: HANA only</a:t>
            </a:r>
          </a:p>
        </p:txBody>
      </p:sp>
      <p:sp>
        <p:nvSpPr>
          <p:cNvPr id="67" name="Rounded Rectangle 2">
            <a:extLst>
              <a:ext uri="{FF2B5EF4-FFF2-40B4-BE49-F238E27FC236}">
                <a16:creationId xmlns:a16="http://schemas.microsoft.com/office/drawing/2014/main" id="{162CB1C0-CCF3-4828-892A-BB1F7E9A2F46}"/>
              </a:ext>
            </a:extLst>
          </p:cNvPr>
          <p:cNvSpPr/>
          <p:nvPr/>
        </p:nvSpPr>
        <p:spPr bwMode="gray">
          <a:xfrm>
            <a:off x="5496741" y="4345582"/>
            <a:ext cx="5671959" cy="1623205"/>
          </a:xfrm>
          <a:prstGeom prst="roundRect">
            <a:avLst/>
          </a:prstGeom>
          <a:solidFill>
            <a:schemeClr val="tx2">
              <a:lumMod val="20000"/>
              <a:lumOff val="80000"/>
              <a:alpha val="50000"/>
            </a:schemeClr>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68" name="Rectangle 67">
            <a:extLst>
              <a:ext uri="{FF2B5EF4-FFF2-40B4-BE49-F238E27FC236}">
                <a16:creationId xmlns:a16="http://schemas.microsoft.com/office/drawing/2014/main" id="{ADD61D5E-F2D6-4F29-9E7A-332DBCFB8EBD}"/>
              </a:ext>
            </a:extLst>
          </p:cNvPr>
          <p:cNvSpPr/>
          <p:nvPr/>
        </p:nvSpPr>
        <p:spPr bwMode="gray">
          <a:xfrm>
            <a:off x="5353921" y="5653166"/>
            <a:ext cx="4788962" cy="355211"/>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B1 HANA DB</a:t>
            </a:r>
            <a:endParaRPr lang="fr-FR" sz="1400" kern="0" dirty="0">
              <a:ea typeface="Arial Unicode MS" pitchFamily="34" charset="-128"/>
              <a:cs typeface="Arial Unicode MS" pitchFamily="34" charset="-128"/>
            </a:endParaRPr>
          </a:p>
        </p:txBody>
      </p:sp>
      <p:sp>
        <p:nvSpPr>
          <p:cNvPr id="69" name="Rounded Rectangle 4">
            <a:extLst>
              <a:ext uri="{FF2B5EF4-FFF2-40B4-BE49-F238E27FC236}">
                <a16:creationId xmlns:a16="http://schemas.microsoft.com/office/drawing/2014/main" id="{82CA781E-8891-4D58-A3F5-1C1A17EE60CD}"/>
              </a:ext>
            </a:extLst>
          </p:cNvPr>
          <p:cNvSpPr/>
          <p:nvPr/>
        </p:nvSpPr>
        <p:spPr bwMode="gray">
          <a:xfrm>
            <a:off x="5451324" y="4525509"/>
            <a:ext cx="1766014" cy="1313163"/>
          </a:xfrm>
          <a:prstGeom prst="roundRect">
            <a:avLst/>
          </a:prstGeom>
          <a:solidFill>
            <a:schemeClr val="accent1"/>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889391C3-00B3-4E83-B6D9-E689CCE499BE}"/>
              </a:ext>
            </a:extLst>
          </p:cNvPr>
          <p:cNvSpPr/>
          <p:nvPr/>
        </p:nvSpPr>
        <p:spPr bwMode="gray">
          <a:xfrm>
            <a:off x="5353918" y="4599402"/>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900" kern="0" dirty="0">
                <a:ea typeface="Arial Unicode MS" pitchFamily="34" charset="-128"/>
                <a:cs typeface="Arial Unicode MS" pitchFamily="34" charset="-128"/>
              </a:rPr>
              <a:t>HTML5 / FIORI</a:t>
            </a:r>
            <a:endParaRPr lang="fr-FR" sz="900" kern="0" dirty="0">
              <a:ea typeface="Arial Unicode MS" pitchFamily="34" charset="-128"/>
              <a:cs typeface="Arial Unicode MS" pitchFamily="34" charset="-128"/>
            </a:endParaRPr>
          </a:p>
        </p:txBody>
      </p:sp>
      <p:cxnSp>
        <p:nvCxnSpPr>
          <p:cNvPr id="72" name="Straight Arrow Connector 71">
            <a:extLst>
              <a:ext uri="{FF2B5EF4-FFF2-40B4-BE49-F238E27FC236}">
                <a16:creationId xmlns:a16="http://schemas.microsoft.com/office/drawing/2014/main" id="{66AF1CF1-9D80-477F-B4EB-CCD26AAA5BED}"/>
              </a:ext>
            </a:extLst>
          </p:cNvPr>
          <p:cNvCxnSpPr/>
          <p:nvPr/>
        </p:nvCxnSpPr>
        <p:spPr>
          <a:xfrm>
            <a:off x="7725663" y="4914529"/>
            <a:ext cx="211027" cy="5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0AD14519-7269-482C-BEF0-86B588ECB552}"/>
              </a:ext>
            </a:extLst>
          </p:cNvPr>
          <p:cNvSpPr/>
          <p:nvPr/>
        </p:nvSpPr>
        <p:spPr bwMode="gray">
          <a:xfrm>
            <a:off x="5353918" y="4823008"/>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 XSJS, ODATA, NODEJS</a:t>
            </a:r>
            <a:endParaRPr lang="fr-FR" sz="1600" kern="0" dirty="0">
              <a:ea typeface="Arial Unicode MS" pitchFamily="34" charset="-128"/>
              <a:cs typeface="Arial Unicode MS" pitchFamily="34" charset="-128"/>
            </a:endParaRPr>
          </a:p>
        </p:txBody>
      </p:sp>
      <p:sp>
        <p:nvSpPr>
          <p:cNvPr id="74" name="TextBox 73">
            <a:extLst>
              <a:ext uri="{FF2B5EF4-FFF2-40B4-BE49-F238E27FC236}">
                <a16:creationId xmlns:a16="http://schemas.microsoft.com/office/drawing/2014/main" id="{1D014CDD-0FFC-4F68-ADA8-AC300142BB8C}"/>
              </a:ext>
            </a:extLst>
          </p:cNvPr>
          <p:cNvSpPr txBox="1"/>
          <p:nvPr/>
        </p:nvSpPr>
        <p:spPr>
          <a:xfrm>
            <a:off x="5635665" y="5228349"/>
            <a:ext cx="1335302" cy="402674"/>
          </a:xfrm>
          <a:prstGeom prst="rect">
            <a:avLst/>
          </a:prstGeom>
          <a:noFill/>
        </p:spPr>
        <p:txBody>
          <a:bodyPr wrap="none" lIns="0" tIns="0" rIns="0" bIns="0" rtlCol="0">
            <a:spAutoFit/>
          </a:bodyPr>
          <a:lstStyle/>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TIGHTLY COUPLED</a:t>
            </a:r>
          </a:p>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SOLUTIONS</a:t>
            </a:r>
            <a:endParaRPr lang="fr-FR" sz="1100" b="1" kern="0" dirty="0">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F04A1FAF-79D9-40D2-A5E4-2C0671A7986D}"/>
              </a:ext>
            </a:extLst>
          </p:cNvPr>
          <p:cNvCxnSpPr/>
          <p:nvPr/>
        </p:nvCxnSpPr>
        <p:spPr>
          <a:xfrm>
            <a:off x="7225130" y="5327560"/>
            <a:ext cx="50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68225B-8C30-4C81-81B6-75A82B2AC35A}"/>
              </a:ext>
            </a:extLst>
          </p:cNvPr>
          <p:cNvCxnSpPr/>
          <p:nvPr/>
        </p:nvCxnSpPr>
        <p:spPr>
          <a:xfrm>
            <a:off x="7725662" y="4915069"/>
            <a:ext cx="0" cy="40103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6AF520ED-97A5-4068-8782-35E01915F151}"/>
              </a:ext>
            </a:extLst>
          </p:cNvPr>
          <p:cNvSpPr/>
          <p:nvPr/>
        </p:nvSpPr>
        <p:spPr bwMode="gray">
          <a:xfrm>
            <a:off x="7937825" y="4834622"/>
            <a:ext cx="2216583" cy="592050"/>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endParaRPr lang="en-US" sz="14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E410E051-4DE5-47CD-BD0A-3016894B905E}"/>
              </a:ext>
            </a:extLst>
          </p:cNvPr>
          <p:cNvSpPr txBox="1"/>
          <p:nvPr/>
        </p:nvSpPr>
        <p:spPr>
          <a:xfrm>
            <a:off x="9094819" y="5457428"/>
            <a:ext cx="5108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ODBC</a:t>
            </a:r>
            <a:endParaRPr lang="fr-FR" sz="1200" kern="0" dirty="0">
              <a:ea typeface="Arial Unicode MS" pitchFamily="34" charset="-128"/>
              <a:cs typeface="Arial Unicode MS" pitchFamily="34" charset="-128"/>
            </a:endParaRPr>
          </a:p>
        </p:txBody>
      </p:sp>
      <p:sp>
        <p:nvSpPr>
          <p:cNvPr id="79" name="Oval 78">
            <a:extLst>
              <a:ext uri="{FF2B5EF4-FFF2-40B4-BE49-F238E27FC236}">
                <a16:creationId xmlns:a16="http://schemas.microsoft.com/office/drawing/2014/main" id="{EF0EF166-DA29-4CD7-9965-E1A8D8A2909B}"/>
              </a:ext>
            </a:extLst>
          </p:cNvPr>
          <p:cNvSpPr/>
          <p:nvPr/>
        </p:nvSpPr>
        <p:spPr bwMode="gray">
          <a:xfrm>
            <a:off x="7957493" y="5127955"/>
            <a:ext cx="1139629" cy="269839"/>
          </a:xfrm>
          <a:prstGeom prst="ellipse">
            <a:avLst/>
          </a:prstGeom>
          <a:solidFill>
            <a:schemeClr val="bg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800" kern="0" dirty="0">
                <a:ea typeface="Arial Unicode MS" pitchFamily="34" charset="-128"/>
                <a:cs typeface="Arial Unicode MS" pitchFamily="34" charset="-128"/>
              </a:rPr>
              <a:t>B1 Business Logic</a:t>
            </a:r>
          </a:p>
        </p:txBody>
      </p:sp>
      <p:sp>
        <p:nvSpPr>
          <p:cNvPr id="80" name="Rectangle 79">
            <a:extLst>
              <a:ext uri="{FF2B5EF4-FFF2-40B4-BE49-F238E27FC236}">
                <a16:creationId xmlns:a16="http://schemas.microsoft.com/office/drawing/2014/main" id="{CDE2D9BB-3D50-4D53-8B9B-B20CCD7CAC21}"/>
              </a:ext>
            </a:extLst>
          </p:cNvPr>
          <p:cNvSpPr/>
          <p:nvPr/>
        </p:nvSpPr>
        <p:spPr>
          <a:xfrm>
            <a:off x="7945616" y="4779991"/>
            <a:ext cx="1438214" cy="338554"/>
          </a:xfrm>
          <a:prstGeom prst="rect">
            <a:avLst/>
          </a:prstGeom>
        </p:spPr>
        <p:txBody>
          <a:bodyPr wrap="none">
            <a:spAutoFit/>
          </a:bodyPr>
          <a:lstStyle/>
          <a:p>
            <a:pPr algn="ctr" fontAlgn="base">
              <a:spcBef>
                <a:spcPts val="450"/>
              </a:spcBef>
              <a:spcAft>
                <a:spcPct val="0"/>
              </a:spcAft>
              <a:buClr>
                <a:srgbClr val="F0AB00"/>
              </a:buClr>
              <a:buSzPct val="80000"/>
            </a:pPr>
            <a:r>
              <a:rPr lang="en-US" sz="1600" kern="0" dirty="0">
                <a:ea typeface="Arial Unicode MS" pitchFamily="34" charset="-128"/>
                <a:cs typeface="Arial Unicode MS" pitchFamily="34" charset="-128"/>
              </a:rPr>
              <a:t>Service Layer</a:t>
            </a:r>
          </a:p>
        </p:txBody>
      </p:sp>
      <p:sp>
        <p:nvSpPr>
          <p:cNvPr id="81" name="Oval 80">
            <a:extLst>
              <a:ext uri="{FF2B5EF4-FFF2-40B4-BE49-F238E27FC236}">
                <a16:creationId xmlns:a16="http://schemas.microsoft.com/office/drawing/2014/main" id="{B1730034-9F74-4898-BDEC-BCF6588A4D49}"/>
              </a:ext>
            </a:extLst>
          </p:cNvPr>
          <p:cNvSpPr/>
          <p:nvPr/>
        </p:nvSpPr>
        <p:spPr bwMode="gray">
          <a:xfrm>
            <a:off x="9309282" y="5118545"/>
            <a:ext cx="816722" cy="282852"/>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800" kern="0" dirty="0">
                <a:ea typeface="Arial Unicode MS" pitchFamily="34" charset="-128"/>
                <a:cs typeface="Arial Unicode MS" pitchFamily="34" charset="-128"/>
              </a:rPr>
              <a:t>Script Engine</a:t>
            </a:r>
          </a:p>
        </p:txBody>
      </p:sp>
      <p:pic>
        <p:nvPicPr>
          <p:cNvPr id="82" name="Picture 81">
            <a:extLst>
              <a:ext uri="{FF2B5EF4-FFF2-40B4-BE49-F238E27FC236}">
                <a16:creationId xmlns:a16="http://schemas.microsoft.com/office/drawing/2014/main" id="{BF4B4572-41EF-4CAD-8A33-52D474CCB8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0975" y="3910668"/>
            <a:ext cx="491427" cy="491427"/>
          </a:xfrm>
          <a:prstGeom prst="rect">
            <a:avLst/>
          </a:prstGeom>
        </p:spPr>
      </p:pic>
      <p:pic>
        <p:nvPicPr>
          <p:cNvPr id="83" name="Picture 82">
            <a:extLst>
              <a:ext uri="{FF2B5EF4-FFF2-40B4-BE49-F238E27FC236}">
                <a16:creationId xmlns:a16="http://schemas.microsoft.com/office/drawing/2014/main" id="{A10CC141-73FE-45CD-B8F4-C21E67609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967" y="3913385"/>
            <a:ext cx="694235" cy="491426"/>
          </a:xfrm>
          <a:prstGeom prst="rect">
            <a:avLst/>
          </a:prstGeom>
        </p:spPr>
      </p:pic>
      <p:pic>
        <p:nvPicPr>
          <p:cNvPr id="84" name="Picture 83">
            <a:extLst>
              <a:ext uri="{FF2B5EF4-FFF2-40B4-BE49-F238E27FC236}">
                <a16:creationId xmlns:a16="http://schemas.microsoft.com/office/drawing/2014/main" id="{209A8F82-F0A7-4ABD-8ADA-2A92EF5C26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3916" y="3905177"/>
            <a:ext cx="692978" cy="502408"/>
          </a:xfrm>
          <a:prstGeom prst="rect">
            <a:avLst/>
          </a:prstGeom>
        </p:spPr>
      </p:pic>
      <p:cxnSp>
        <p:nvCxnSpPr>
          <p:cNvPr id="85" name="Straight Arrow Connector 84">
            <a:extLst>
              <a:ext uri="{FF2B5EF4-FFF2-40B4-BE49-F238E27FC236}">
                <a16:creationId xmlns:a16="http://schemas.microsoft.com/office/drawing/2014/main" id="{F2D5AC15-1F33-466D-8A1F-B6F0C0E7F652}"/>
              </a:ext>
            </a:extLst>
          </p:cNvPr>
          <p:cNvCxnSpPr>
            <a:stCxn id="77" idx="2"/>
          </p:cNvCxnSpPr>
          <p:nvPr/>
        </p:nvCxnSpPr>
        <p:spPr>
          <a:xfrm flipH="1">
            <a:off x="9046116" y="5426673"/>
            <a:ext cx="1" cy="231017"/>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1">
            <a:extLst>
              <a:ext uri="{FF2B5EF4-FFF2-40B4-BE49-F238E27FC236}">
                <a16:creationId xmlns:a16="http://schemas.microsoft.com/office/drawing/2014/main" id="{7FF4626B-FDDF-4723-A231-C6F8C6E0F719}"/>
              </a:ext>
            </a:extLst>
          </p:cNvPr>
          <p:cNvSpPr/>
          <p:nvPr/>
        </p:nvSpPr>
        <p:spPr bwMode="gray">
          <a:xfrm>
            <a:off x="5003320" y="1548861"/>
            <a:ext cx="5671959" cy="1418292"/>
          </a:xfrm>
          <a:prstGeom prst="roundRect">
            <a:avLst/>
          </a:prstGeom>
          <a:solidFill>
            <a:schemeClr val="accent4">
              <a:lumMod val="20000"/>
              <a:lumOff val="80000"/>
              <a:alpha val="50000"/>
            </a:schemeClr>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114714EC-230E-4FB8-8CBA-877BD4596A7F}"/>
              </a:ext>
            </a:extLst>
          </p:cNvPr>
          <p:cNvSpPr txBox="1"/>
          <p:nvPr/>
        </p:nvSpPr>
        <p:spPr>
          <a:xfrm flipH="1">
            <a:off x="5182831" y="2990019"/>
            <a:ext cx="5099838" cy="2154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0" kern="0" dirty="0">
                <a:ea typeface="Arial Unicode MS" pitchFamily="34" charset="-128"/>
                <a:cs typeface="Arial Unicode MS" pitchFamily="34" charset="-128"/>
              </a:rPr>
              <a:t>SAP Cloud Platform (Cloud Foundry)</a:t>
            </a:r>
            <a:endParaRPr lang="fr-FR" sz="1400" kern="0" dirty="0">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763ED417-526A-4738-B35C-9A1F534006C7}"/>
              </a:ext>
            </a:extLst>
          </p:cNvPr>
          <p:cNvSpPr/>
          <p:nvPr/>
        </p:nvSpPr>
        <p:spPr bwMode="gray">
          <a:xfrm>
            <a:off x="5147446" y="2394747"/>
            <a:ext cx="4862985" cy="413823"/>
          </a:xfrm>
          <a:prstGeom prst="rect">
            <a:avLst/>
          </a:prstGeom>
          <a:solidFill>
            <a:schemeClr val="bg1"/>
          </a:solidFill>
          <a:ln w="6350" algn="ctr">
            <a:solidFill>
              <a:schemeClr val="tx1"/>
            </a:solidFill>
            <a:miter lim="800000"/>
            <a:headEnd/>
            <a:tailEnd/>
          </a:ln>
        </p:spPr>
        <p:txBody>
          <a:bodyPr lIns="67482" tIns="53986" rIns="67482" bIns="53986" rtlCol="0" anchor="ctr"/>
          <a:lstStyle/>
          <a:p>
            <a:pPr defTabSz="6856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HANA DB</a:t>
            </a:r>
            <a:endParaRPr lang="fr-FR" sz="1400" kern="0" dirty="0">
              <a:ea typeface="Arial Unicode MS" pitchFamily="34" charset="-128"/>
              <a:cs typeface="Arial Unicode MS" pitchFamily="34" charset="-128"/>
            </a:endParaRPr>
          </a:p>
        </p:txBody>
      </p:sp>
      <p:sp>
        <p:nvSpPr>
          <p:cNvPr id="33" name="Rounded Rectangle 15">
            <a:extLst>
              <a:ext uri="{FF2B5EF4-FFF2-40B4-BE49-F238E27FC236}">
                <a16:creationId xmlns:a16="http://schemas.microsoft.com/office/drawing/2014/main" id="{1B4F2068-EDE6-46CA-829B-25EEFD48D944}"/>
              </a:ext>
            </a:extLst>
          </p:cNvPr>
          <p:cNvSpPr/>
          <p:nvPr/>
        </p:nvSpPr>
        <p:spPr bwMode="gray">
          <a:xfrm>
            <a:off x="8175620" y="1569957"/>
            <a:ext cx="1701248" cy="1175588"/>
          </a:xfrm>
          <a:prstGeom prst="roundRect">
            <a:avLst/>
          </a:prstGeom>
          <a:solidFill>
            <a:schemeClr val="accent1"/>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9D89AAAD-3922-4809-BFB4-CCE6CE959F9D}"/>
              </a:ext>
            </a:extLst>
          </p:cNvPr>
          <p:cNvSpPr/>
          <p:nvPr/>
        </p:nvSpPr>
        <p:spPr bwMode="gray">
          <a:xfrm>
            <a:off x="8088614" y="1861640"/>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XSJS, ODATA, NODEJS</a:t>
            </a:r>
            <a:endParaRPr lang="fr-FR" sz="900" kern="0" dirty="0">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0353CEBB-64A6-4597-AAEC-F0618D92DEFC}"/>
              </a:ext>
            </a:extLst>
          </p:cNvPr>
          <p:cNvSpPr/>
          <p:nvPr/>
        </p:nvSpPr>
        <p:spPr bwMode="gray">
          <a:xfrm>
            <a:off x="8088614" y="1643475"/>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900" kern="0" dirty="0">
                <a:ea typeface="Arial Unicode MS" pitchFamily="34" charset="-128"/>
                <a:cs typeface="Arial Unicode MS" pitchFamily="34" charset="-128"/>
              </a:rPr>
              <a:t>HTML5 / FIORI</a:t>
            </a:r>
            <a:endParaRPr lang="fr-FR" sz="900" kern="0" dirty="0">
              <a:ea typeface="Arial Unicode MS" pitchFamily="34" charset="-128"/>
              <a:cs typeface="Arial Unicode MS" pitchFamily="34" charset="-128"/>
            </a:endParaRPr>
          </a:p>
        </p:txBody>
      </p:sp>
      <p:pic>
        <p:nvPicPr>
          <p:cNvPr id="36" name="Picture 35">
            <a:extLst>
              <a:ext uri="{FF2B5EF4-FFF2-40B4-BE49-F238E27FC236}">
                <a16:creationId xmlns:a16="http://schemas.microsoft.com/office/drawing/2014/main" id="{89B296DA-AD03-4225-9AA5-534B83F6F7D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76674" y="1060542"/>
            <a:ext cx="470286" cy="482987"/>
          </a:xfrm>
          <a:prstGeom prst="rect">
            <a:avLst/>
          </a:prstGeom>
        </p:spPr>
      </p:pic>
      <p:pic>
        <p:nvPicPr>
          <p:cNvPr id="37" name="Picture 36">
            <a:extLst>
              <a:ext uri="{FF2B5EF4-FFF2-40B4-BE49-F238E27FC236}">
                <a16:creationId xmlns:a16="http://schemas.microsoft.com/office/drawing/2014/main" id="{E644C9C2-A014-4206-A36E-6083418E56A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7612" y="1095195"/>
            <a:ext cx="390640" cy="390640"/>
          </a:xfrm>
          <a:prstGeom prst="rect">
            <a:avLst/>
          </a:prstGeom>
        </p:spPr>
      </p:pic>
      <p:pic>
        <p:nvPicPr>
          <p:cNvPr id="38" name="Picture 37">
            <a:extLst>
              <a:ext uri="{FF2B5EF4-FFF2-40B4-BE49-F238E27FC236}">
                <a16:creationId xmlns:a16="http://schemas.microsoft.com/office/drawing/2014/main" id="{23AA5934-5278-4D86-8A01-3B5BBF23C6B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04796" y="1154265"/>
            <a:ext cx="377404" cy="377404"/>
          </a:xfrm>
          <a:prstGeom prst="rect">
            <a:avLst/>
          </a:prstGeom>
        </p:spPr>
      </p:pic>
      <p:sp>
        <p:nvSpPr>
          <p:cNvPr id="39" name="Rectangle 38">
            <a:extLst>
              <a:ext uri="{FF2B5EF4-FFF2-40B4-BE49-F238E27FC236}">
                <a16:creationId xmlns:a16="http://schemas.microsoft.com/office/drawing/2014/main" id="{4A68DB00-164F-481C-AB50-2567059F2855}"/>
              </a:ext>
            </a:extLst>
          </p:cNvPr>
          <p:cNvSpPr/>
          <p:nvPr/>
        </p:nvSpPr>
        <p:spPr bwMode="gray">
          <a:xfrm>
            <a:off x="5708355" y="2083244"/>
            <a:ext cx="570286" cy="219714"/>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ML</a:t>
            </a:r>
            <a:endParaRPr lang="fr-FR" sz="1600" kern="0" dirty="0">
              <a:ea typeface="Arial Unicode MS" pitchFamily="34" charset="-128"/>
              <a:cs typeface="Arial Unicode MS" pitchFamily="34" charset="-128"/>
            </a:endParaRPr>
          </a:p>
        </p:txBody>
      </p:sp>
      <p:sp>
        <p:nvSpPr>
          <p:cNvPr id="40" name="Up-Down Arrow 28">
            <a:extLst>
              <a:ext uri="{FF2B5EF4-FFF2-40B4-BE49-F238E27FC236}">
                <a16:creationId xmlns:a16="http://schemas.microsoft.com/office/drawing/2014/main" id="{59865A72-3D1F-4235-BF8D-B2BA04935796}"/>
              </a:ext>
            </a:extLst>
          </p:cNvPr>
          <p:cNvSpPr/>
          <p:nvPr/>
        </p:nvSpPr>
        <p:spPr bwMode="gray">
          <a:xfrm>
            <a:off x="5884249" y="1559225"/>
            <a:ext cx="232250" cy="481541"/>
          </a:xfrm>
          <a:prstGeom prst="upDownArrow">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41" name="Up-Down Arrow 29">
            <a:extLst>
              <a:ext uri="{FF2B5EF4-FFF2-40B4-BE49-F238E27FC236}">
                <a16:creationId xmlns:a16="http://schemas.microsoft.com/office/drawing/2014/main" id="{D09CFC87-3E3C-41F0-A01B-4B9C24C5B839}"/>
              </a:ext>
            </a:extLst>
          </p:cNvPr>
          <p:cNvSpPr/>
          <p:nvPr/>
        </p:nvSpPr>
        <p:spPr bwMode="gray">
          <a:xfrm>
            <a:off x="6514739" y="1554854"/>
            <a:ext cx="232250" cy="481541"/>
          </a:xfrm>
          <a:prstGeom prst="upDownArrow">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42" name="Up-Down Arrow 30">
            <a:extLst>
              <a:ext uri="{FF2B5EF4-FFF2-40B4-BE49-F238E27FC236}">
                <a16:creationId xmlns:a16="http://schemas.microsoft.com/office/drawing/2014/main" id="{1620A985-9B37-486F-B8A4-2992343C1C04}"/>
              </a:ext>
            </a:extLst>
          </p:cNvPr>
          <p:cNvSpPr/>
          <p:nvPr/>
        </p:nvSpPr>
        <p:spPr bwMode="gray">
          <a:xfrm>
            <a:off x="7105332" y="1561120"/>
            <a:ext cx="232250" cy="481541"/>
          </a:xfrm>
          <a:prstGeom prst="upDownArrow">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43" name="Up-Down Arrow 31">
            <a:extLst>
              <a:ext uri="{FF2B5EF4-FFF2-40B4-BE49-F238E27FC236}">
                <a16:creationId xmlns:a16="http://schemas.microsoft.com/office/drawing/2014/main" id="{E0F418CC-B5E8-4B8C-B146-5B93FDD5E54D}"/>
              </a:ext>
            </a:extLst>
          </p:cNvPr>
          <p:cNvSpPr/>
          <p:nvPr/>
        </p:nvSpPr>
        <p:spPr bwMode="gray">
          <a:xfrm>
            <a:off x="7667114" y="1567786"/>
            <a:ext cx="232250" cy="481541"/>
          </a:xfrm>
          <a:prstGeom prst="upDownArrow">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pic>
        <p:nvPicPr>
          <p:cNvPr id="44" name="Picture 43">
            <a:extLst>
              <a:ext uri="{FF2B5EF4-FFF2-40B4-BE49-F238E27FC236}">
                <a16:creationId xmlns:a16="http://schemas.microsoft.com/office/drawing/2014/main" id="{6126BEEF-D1E3-4416-AA7E-922B5F34540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501412" y="1127240"/>
            <a:ext cx="525561" cy="408083"/>
          </a:xfrm>
          <a:prstGeom prst="rect">
            <a:avLst/>
          </a:prstGeom>
        </p:spPr>
      </p:pic>
      <p:sp>
        <p:nvSpPr>
          <p:cNvPr id="46" name="Rounded Rectangle 48">
            <a:extLst>
              <a:ext uri="{FF2B5EF4-FFF2-40B4-BE49-F238E27FC236}">
                <a16:creationId xmlns:a16="http://schemas.microsoft.com/office/drawing/2014/main" id="{96B35360-419F-4943-842E-44F16EE4319D}"/>
              </a:ext>
            </a:extLst>
          </p:cNvPr>
          <p:cNvSpPr/>
          <p:nvPr/>
        </p:nvSpPr>
        <p:spPr bwMode="gray">
          <a:xfrm>
            <a:off x="6059439" y="2345130"/>
            <a:ext cx="2502524" cy="400417"/>
          </a:xfrm>
          <a:prstGeom prst="roundRect">
            <a:avLst/>
          </a:prstGeom>
          <a:solidFill>
            <a:schemeClr val="accent1"/>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B42DD769-BBDD-43C6-A8D2-0D7ED36E31F9}"/>
              </a:ext>
            </a:extLst>
          </p:cNvPr>
          <p:cNvSpPr/>
          <p:nvPr/>
        </p:nvSpPr>
        <p:spPr bwMode="gray">
          <a:xfrm>
            <a:off x="6311374" y="2083245"/>
            <a:ext cx="570286" cy="222928"/>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900" kern="0" dirty="0">
                <a:ea typeface="Arial Unicode MS" pitchFamily="34" charset="-128"/>
                <a:cs typeface="Arial Unicode MS" pitchFamily="34" charset="-128"/>
              </a:rPr>
              <a:t>VORA</a:t>
            </a:r>
            <a:endParaRPr lang="fr-FR" sz="900" kern="0" dirty="0">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8166B4F0-B0A4-48F8-B8D0-CEDF45855B0F}"/>
              </a:ext>
            </a:extLst>
          </p:cNvPr>
          <p:cNvSpPr/>
          <p:nvPr/>
        </p:nvSpPr>
        <p:spPr bwMode="gray">
          <a:xfrm>
            <a:off x="6917267" y="2080959"/>
            <a:ext cx="570286" cy="222928"/>
          </a:xfrm>
          <a:prstGeom prst="rect">
            <a:avLst/>
          </a:prstGeom>
          <a:solidFill>
            <a:schemeClr val="bg1"/>
          </a:solidFill>
          <a:ln w="6350" algn="ctr">
            <a:solidFill>
              <a:schemeClr val="tx1"/>
            </a:solidFill>
            <a:miter lim="800000"/>
            <a:headEnd/>
            <a:tailEnd/>
          </a:ln>
        </p:spPr>
        <p:txBody>
          <a:bodyPr lIns="67482" tIns="53986" rIns="67482" bIns="53986" rtlCol="0" anchor="ctr"/>
          <a:lstStyle/>
          <a:p>
            <a:pPr fontAlgn="base">
              <a:spcBef>
                <a:spcPts val="450"/>
              </a:spcBef>
              <a:spcAft>
                <a:spcPct val="0"/>
              </a:spcAft>
              <a:buClr>
                <a:srgbClr val="F0AB00"/>
              </a:buClr>
              <a:buSzPct val="80000"/>
            </a:pPr>
            <a:r>
              <a:rPr lang="en-US" sz="700" kern="0" dirty="0">
                <a:ea typeface="Arial Unicode MS" pitchFamily="34" charset="-128"/>
                <a:cs typeface="Arial Unicode MS" pitchFamily="34" charset="-128"/>
              </a:rPr>
              <a:t>Apple SDK</a:t>
            </a:r>
            <a:endParaRPr lang="fr-FR" sz="7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9DE172EE-232E-4C8F-8400-8ED7A0ECC42A}"/>
              </a:ext>
            </a:extLst>
          </p:cNvPr>
          <p:cNvSpPr/>
          <p:nvPr/>
        </p:nvSpPr>
        <p:spPr bwMode="gray">
          <a:xfrm>
            <a:off x="7526222" y="2083245"/>
            <a:ext cx="570286" cy="222928"/>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IoT</a:t>
            </a:r>
            <a:endParaRPr lang="fr-FR" sz="900" kern="0" dirty="0">
              <a:ea typeface="Arial Unicode MS" pitchFamily="34" charset="-128"/>
              <a:cs typeface="Arial Unicode MS" pitchFamily="34" charset="-128"/>
            </a:endParaRPr>
          </a:p>
        </p:txBody>
      </p:sp>
      <p:pic>
        <p:nvPicPr>
          <p:cNvPr id="50" name="Picture 49">
            <a:extLst>
              <a:ext uri="{FF2B5EF4-FFF2-40B4-BE49-F238E27FC236}">
                <a16:creationId xmlns:a16="http://schemas.microsoft.com/office/drawing/2014/main" id="{6F0810D5-2A5A-4F8C-B068-2A534EDA13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2533" y="980801"/>
            <a:ext cx="491427" cy="491427"/>
          </a:xfrm>
          <a:prstGeom prst="rect">
            <a:avLst/>
          </a:prstGeom>
        </p:spPr>
      </p:pic>
      <p:pic>
        <p:nvPicPr>
          <p:cNvPr id="51" name="Picture 50">
            <a:extLst>
              <a:ext uri="{FF2B5EF4-FFF2-40B4-BE49-F238E27FC236}">
                <a16:creationId xmlns:a16="http://schemas.microsoft.com/office/drawing/2014/main" id="{A609C430-8113-4846-BABE-829ED368B3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70525" y="983518"/>
            <a:ext cx="694235" cy="491426"/>
          </a:xfrm>
          <a:prstGeom prst="rect">
            <a:avLst/>
          </a:prstGeom>
        </p:spPr>
      </p:pic>
      <p:pic>
        <p:nvPicPr>
          <p:cNvPr id="52" name="Picture 51">
            <a:extLst>
              <a:ext uri="{FF2B5EF4-FFF2-40B4-BE49-F238E27FC236}">
                <a16:creationId xmlns:a16="http://schemas.microsoft.com/office/drawing/2014/main" id="{B8D0F15E-2A3D-413A-91E9-3866CD9CBC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15474" y="975310"/>
            <a:ext cx="692978" cy="502408"/>
          </a:xfrm>
          <a:prstGeom prst="rect">
            <a:avLst/>
          </a:prstGeom>
        </p:spPr>
      </p:pic>
      <p:sp>
        <p:nvSpPr>
          <p:cNvPr id="53" name="TextBox 52">
            <a:extLst>
              <a:ext uri="{FF2B5EF4-FFF2-40B4-BE49-F238E27FC236}">
                <a16:creationId xmlns:a16="http://schemas.microsoft.com/office/drawing/2014/main" id="{7BAE3716-0E33-4BB9-A3CB-9F49F333D7B2}"/>
              </a:ext>
            </a:extLst>
          </p:cNvPr>
          <p:cNvSpPr txBox="1"/>
          <p:nvPr/>
        </p:nvSpPr>
        <p:spPr>
          <a:xfrm>
            <a:off x="8290152" y="2250514"/>
            <a:ext cx="1459690" cy="402674"/>
          </a:xfrm>
          <a:prstGeom prst="rect">
            <a:avLst/>
          </a:prstGeom>
          <a:noFill/>
        </p:spPr>
        <p:txBody>
          <a:bodyPr wrap="square" lIns="0" tIns="0" rIns="0" bIns="0" rtlCol="0">
            <a:spAutoFit/>
          </a:bodyPr>
          <a:lstStyle/>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LOOSELY COUPLED</a:t>
            </a:r>
          </a:p>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SOLUTIONS</a:t>
            </a:r>
            <a:endParaRPr lang="fr-FR" sz="1100" b="1" kern="0" dirty="0">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F9172F10-9308-469B-B3F2-280FA5F96FAC}"/>
              </a:ext>
            </a:extLst>
          </p:cNvPr>
          <p:cNvCxnSpPr>
            <a:cxnSpLocks/>
          </p:cNvCxnSpPr>
          <p:nvPr/>
        </p:nvCxnSpPr>
        <p:spPr>
          <a:xfrm flipV="1">
            <a:off x="9838862" y="2302914"/>
            <a:ext cx="380839" cy="4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ADF946D-79C3-4783-83DB-0BDB3FF703EC}"/>
              </a:ext>
            </a:extLst>
          </p:cNvPr>
          <p:cNvCxnSpPr>
            <a:cxnSpLocks/>
          </p:cNvCxnSpPr>
          <p:nvPr/>
        </p:nvCxnSpPr>
        <p:spPr>
          <a:xfrm>
            <a:off x="10213286" y="2302914"/>
            <a:ext cx="0" cy="2385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DA0E2AA4-D02E-4142-B353-585D58FD3856}"/>
              </a:ext>
            </a:extLst>
          </p:cNvPr>
          <p:cNvCxnSpPr/>
          <p:nvPr/>
        </p:nvCxnSpPr>
        <p:spPr>
          <a:xfrm rot="16200000" flipH="1">
            <a:off x="8751161" y="3530358"/>
            <a:ext cx="2520428" cy="277538"/>
          </a:xfrm>
          <a:prstGeom prst="bentConnector4">
            <a:avLst>
              <a:gd name="adj1" fmla="val -9482"/>
              <a:gd name="adj2" fmla="val 182367"/>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62FF3034-F9D7-4752-991D-5FBB72AA6D6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2151" y="3221229"/>
            <a:ext cx="912513" cy="912513"/>
          </a:xfrm>
          <a:prstGeom prst="rect">
            <a:avLst/>
          </a:prstGeom>
        </p:spPr>
      </p:pic>
      <p:cxnSp>
        <p:nvCxnSpPr>
          <p:cNvPr id="59" name="Straight Connector 58">
            <a:extLst>
              <a:ext uri="{FF2B5EF4-FFF2-40B4-BE49-F238E27FC236}">
                <a16:creationId xmlns:a16="http://schemas.microsoft.com/office/drawing/2014/main" id="{0CA80467-7E96-4EB1-A49D-AD7229D4B624}"/>
              </a:ext>
            </a:extLst>
          </p:cNvPr>
          <p:cNvCxnSpPr>
            <a:cxnSpLocks/>
          </p:cNvCxnSpPr>
          <p:nvPr/>
        </p:nvCxnSpPr>
        <p:spPr>
          <a:xfrm flipH="1">
            <a:off x="7407990" y="4675204"/>
            <a:ext cx="28052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62427B-789F-4952-B74F-AEA8E871112E}"/>
              </a:ext>
            </a:extLst>
          </p:cNvPr>
          <p:cNvCxnSpPr>
            <a:cxnSpLocks/>
          </p:cNvCxnSpPr>
          <p:nvPr/>
        </p:nvCxnSpPr>
        <p:spPr>
          <a:xfrm>
            <a:off x="7414520" y="4671024"/>
            <a:ext cx="1" cy="46103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EE7A91-1F3F-4CDD-88E7-DBA7A64461F9}"/>
              </a:ext>
            </a:extLst>
          </p:cNvPr>
          <p:cNvCxnSpPr>
            <a:cxnSpLocks/>
          </p:cNvCxnSpPr>
          <p:nvPr/>
        </p:nvCxnSpPr>
        <p:spPr>
          <a:xfrm>
            <a:off x="7165880" y="5127955"/>
            <a:ext cx="248640" cy="0"/>
          </a:xfrm>
          <a:prstGeom prst="line">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38ED01-6677-4367-A3E4-063A9935CE04}"/>
              </a:ext>
            </a:extLst>
          </p:cNvPr>
          <p:cNvSpPr/>
          <p:nvPr/>
        </p:nvSpPr>
        <p:spPr bwMode="gray">
          <a:xfrm>
            <a:off x="5107295" y="3814228"/>
            <a:ext cx="2205797" cy="983527"/>
          </a:xfrm>
          <a:prstGeom prst="rect">
            <a:avLst/>
          </a:prstGeom>
          <a:solidFill>
            <a:schemeClr val="bg1">
              <a:alpha val="84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cxnSp>
        <p:nvCxnSpPr>
          <p:cNvPr id="88" name="Straight Connector 87">
            <a:extLst>
              <a:ext uri="{FF2B5EF4-FFF2-40B4-BE49-F238E27FC236}">
                <a16:creationId xmlns:a16="http://schemas.microsoft.com/office/drawing/2014/main" id="{964E29A6-A6C6-4DC5-96B5-FA8B7BD606E0}"/>
              </a:ext>
            </a:extLst>
          </p:cNvPr>
          <p:cNvCxnSpPr/>
          <p:nvPr/>
        </p:nvCxnSpPr>
        <p:spPr>
          <a:xfrm>
            <a:off x="3468864" y="1741337"/>
            <a:ext cx="50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9134305-2BCA-4A4F-88E3-6E826556ADE5}"/>
              </a:ext>
            </a:extLst>
          </p:cNvPr>
          <p:cNvCxnSpPr>
            <a:cxnSpLocks/>
          </p:cNvCxnSpPr>
          <p:nvPr/>
        </p:nvCxnSpPr>
        <p:spPr>
          <a:xfrm>
            <a:off x="3969397" y="1741337"/>
            <a:ext cx="0" cy="18931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C17F52F-B3F8-472D-BAB1-055B915ECDB9}"/>
              </a:ext>
            </a:extLst>
          </p:cNvPr>
          <p:cNvCxnSpPr>
            <a:cxnSpLocks/>
          </p:cNvCxnSpPr>
          <p:nvPr/>
        </p:nvCxnSpPr>
        <p:spPr>
          <a:xfrm>
            <a:off x="3969397" y="3628011"/>
            <a:ext cx="49199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D406BDA-D35B-4F40-9F4C-A0D58B4ED58B}"/>
              </a:ext>
            </a:extLst>
          </p:cNvPr>
          <p:cNvCxnSpPr>
            <a:cxnSpLocks/>
          </p:cNvCxnSpPr>
          <p:nvPr/>
        </p:nvCxnSpPr>
        <p:spPr>
          <a:xfrm flipH="1">
            <a:off x="8889357" y="3625559"/>
            <a:ext cx="10714" cy="12032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969D6F0-66CC-4596-A745-E291571897F0}"/>
              </a:ext>
            </a:extLst>
          </p:cNvPr>
          <p:cNvSpPr txBox="1"/>
          <p:nvPr/>
        </p:nvSpPr>
        <p:spPr>
          <a:xfrm flipH="1">
            <a:off x="4115080" y="3259723"/>
            <a:ext cx="526575" cy="3385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HTTPS</a:t>
            </a:r>
            <a:endParaRPr lang="fr-FR" sz="1100" kern="0" dirty="0">
              <a:ea typeface="Arial Unicode MS" pitchFamily="34" charset="-128"/>
              <a:cs typeface="Arial Unicode MS" pitchFamily="34" charset="-128"/>
            </a:endParaRPr>
          </a:p>
        </p:txBody>
      </p:sp>
      <p:sp>
        <p:nvSpPr>
          <p:cNvPr id="94" name="Rectangle 93">
            <a:extLst>
              <a:ext uri="{FF2B5EF4-FFF2-40B4-BE49-F238E27FC236}">
                <a16:creationId xmlns:a16="http://schemas.microsoft.com/office/drawing/2014/main" id="{72933CAD-D75A-40AF-B332-513E9971ED99}"/>
              </a:ext>
            </a:extLst>
          </p:cNvPr>
          <p:cNvSpPr/>
          <p:nvPr/>
        </p:nvSpPr>
        <p:spPr bwMode="gray">
          <a:xfrm>
            <a:off x="950500" y="1168311"/>
            <a:ext cx="4045028" cy="5244470"/>
          </a:xfrm>
          <a:prstGeom prst="rect">
            <a:avLst/>
          </a:prstGeom>
          <a:solidFill>
            <a:schemeClr val="bg1">
              <a:alpha val="84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sp>
        <p:nvSpPr>
          <p:cNvPr id="66" name="Rectangle 65">
            <a:extLst>
              <a:ext uri="{FF2B5EF4-FFF2-40B4-BE49-F238E27FC236}">
                <a16:creationId xmlns:a16="http://schemas.microsoft.com/office/drawing/2014/main" id="{0555507D-5E78-41B2-A2B5-07AA086C9ED9}"/>
              </a:ext>
            </a:extLst>
          </p:cNvPr>
          <p:cNvSpPr/>
          <p:nvPr/>
        </p:nvSpPr>
        <p:spPr>
          <a:xfrm>
            <a:off x="435397" y="6105044"/>
            <a:ext cx="10031853" cy="584775"/>
          </a:xfrm>
          <a:prstGeom prst="rect">
            <a:avLst/>
          </a:prstGeom>
          <a:solidFill>
            <a:schemeClr val="bg1"/>
          </a:solidFill>
          <a:ln w="12700">
            <a:solidFill>
              <a:schemeClr val="tx1"/>
            </a:solidFill>
          </a:ln>
        </p:spPr>
        <p:txBody>
          <a:bodyPr wrap="square">
            <a:spAutoFit/>
          </a:bodyPr>
          <a:lstStyle/>
          <a:p>
            <a:r>
              <a:rPr lang="en-US" sz="1600" b="1" dirty="0">
                <a:solidFill>
                  <a:schemeClr val="accent1"/>
                </a:solidFill>
                <a:latin typeface="Calibri" panose="020F0502020204030204" pitchFamily="34" charset="0"/>
                <a:ea typeface="Calibri" panose="020F0502020204030204" pitchFamily="34" charset="0"/>
              </a:rPr>
              <a:t>When possible The loosely coupled option is recommended over the tightly coupled integration with B1 client Please refer to the </a:t>
            </a:r>
            <a:r>
              <a:rPr lang="en-US" sz="1600" b="1" dirty="0">
                <a:solidFill>
                  <a:schemeClr val="accent1"/>
                </a:solidFill>
                <a:latin typeface="Calibri" panose="020F0502020204030204" pitchFamily="34" charset="0"/>
                <a:ea typeface="Calibri" panose="020F0502020204030204" pitchFamily="34" charset="0"/>
                <a:hlinkClick r:id="rId13"/>
              </a:rPr>
              <a:t>blog</a:t>
            </a:r>
            <a:r>
              <a:rPr lang="en-US" sz="1600" b="1" dirty="0">
                <a:solidFill>
                  <a:schemeClr val="accent1"/>
                </a:solidFill>
                <a:latin typeface="Calibri" panose="020F0502020204030204" pitchFamily="34" charset="0"/>
                <a:ea typeface="Calibri" panose="020F0502020204030204" pitchFamily="34" charset="0"/>
              </a:rPr>
              <a:t> and </a:t>
            </a:r>
            <a:r>
              <a:rPr lang="en-US" sz="1600" b="1" dirty="0">
                <a:solidFill>
                  <a:schemeClr val="accent1"/>
                </a:solidFill>
                <a:latin typeface="Calibri" panose="020F0502020204030204" pitchFamily="34" charset="0"/>
                <a:ea typeface="Calibri" panose="020F0502020204030204" pitchFamily="34" charset="0"/>
                <a:hlinkClick r:id="rId14"/>
              </a:rPr>
              <a:t>YouTube</a:t>
            </a:r>
            <a:r>
              <a:rPr lang="en-US" sz="1600" b="1" dirty="0">
                <a:solidFill>
                  <a:schemeClr val="accent1"/>
                </a:solidFill>
                <a:latin typeface="Calibri" panose="020F0502020204030204" pitchFamily="34" charset="0"/>
                <a:ea typeface="Calibri" panose="020F0502020204030204" pitchFamily="34" charset="0"/>
              </a:rPr>
              <a:t> video series.</a:t>
            </a:r>
            <a:endParaRPr lang="en-US" sz="1400" b="1" dirty="0">
              <a:solidFill>
                <a:schemeClr val="accent1"/>
              </a:solidFill>
            </a:endParaRPr>
          </a:p>
        </p:txBody>
      </p:sp>
    </p:spTree>
    <p:custDataLst>
      <p:tags r:id="rId1"/>
    </p:custDataLst>
    <p:extLst>
      <p:ext uri="{BB962C8B-B14F-4D97-AF65-F5344CB8AC3E}">
        <p14:creationId xmlns:p14="http://schemas.microsoft.com/office/powerpoint/2010/main" val="39903708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0278" y="3308100"/>
            <a:ext cx="2298586" cy="1312124"/>
          </a:xfrm>
          <a:prstGeom prst="rect">
            <a:avLst/>
          </a:prstGeom>
        </p:spPr>
      </p:pic>
      <p:sp>
        <p:nvSpPr>
          <p:cNvPr id="9" name="Rounded Rectangle 65"/>
          <p:cNvSpPr/>
          <p:nvPr/>
        </p:nvSpPr>
        <p:spPr bwMode="gray">
          <a:xfrm>
            <a:off x="1146473" y="1383310"/>
            <a:ext cx="2298586" cy="804841"/>
          </a:xfrm>
          <a:prstGeom prst="roundRect">
            <a:avLst/>
          </a:prstGeom>
          <a:solidFill>
            <a:schemeClr val="accent1"/>
          </a:solidFill>
          <a:ln w="6350" algn="ctr">
            <a:no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1600" b="1" kern="0" dirty="0">
                <a:ea typeface="Arial Unicode MS" pitchFamily="34" charset="-128"/>
                <a:cs typeface="Arial Unicode MS" pitchFamily="34" charset="-128"/>
              </a:rPr>
              <a:t>COMPATIBILITY </a:t>
            </a:r>
          </a:p>
          <a:p>
            <a:pPr algn="ctr" fontAlgn="base">
              <a:spcBef>
                <a:spcPts val="450"/>
              </a:spcBef>
              <a:spcAft>
                <a:spcPct val="0"/>
              </a:spcAft>
              <a:buClr>
                <a:srgbClr val="F0AB00"/>
              </a:buClr>
              <a:buSzPct val="80000"/>
            </a:pPr>
            <a:r>
              <a:rPr lang="en-US" sz="1600" b="1" kern="0" dirty="0">
                <a:ea typeface="Arial Unicode MS" pitchFamily="34" charset="-128"/>
                <a:cs typeface="Arial Unicode MS" pitchFamily="34" charset="-128"/>
              </a:rPr>
              <a:t>MODE SOLUTIONS</a:t>
            </a:r>
            <a:endParaRPr lang="fr-FR" sz="1600" kern="0" dirty="0">
              <a:ea typeface="Arial Unicode MS" pitchFamily="34" charset="-128"/>
              <a:cs typeface="Arial Unicode MS" pitchFamily="34" charset="-128"/>
            </a:endParaRPr>
          </a:p>
        </p:txBody>
      </p:sp>
      <p:sp>
        <p:nvSpPr>
          <p:cNvPr id="10" name="TextBox 9"/>
          <p:cNvSpPr txBox="1"/>
          <p:nvPr/>
        </p:nvSpPr>
        <p:spPr>
          <a:xfrm rot="891665" flipH="1">
            <a:off x="4070044" y="5257557"/>
            <a:ext cx="451841" cy="35114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ODBC</a:t>
            </a:r>
            <a:endParaRPr lang="fr-FR" sz="1100" kern="0" dirty="0">
              <a:ea typeface="Arial Unicode MS" pitchFamily="34" charset="-128"/>
              <a:cs typeface="Arial Unicode MS" pitchFamily="34" charset="-128"/>
            </a:endParaRPr>
          </a:p>
        </p:txBody>
      </p:sp>
      <p:sp>
        <p:nvSpPr>
          <p:cNvPr id="11" name="Rectangle 10"/>
          <p:cNvSpPr/>
          <p:nvPr/>
        </p:nvSpPr>
        <p:spPr bwMode="gray">
          <a:xfrm>
            <a:off x="1146473" y="4963376"/>
            <a:ext cx="2298586" cy="854319"/>
          </a:xfrm>
          <a:prstGeom prst="rect">
            <a:avLst/>
          </a:prstGeom>
          <a:no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12" name="Rectangle 11"/>
          <p:cNvSpPr/>
          <p:nvPr/>
        </p:nvSpPr>
        <p:spPr bwMode="gray">
          <a:xfrm>
            <a:off x="1146473" y="2645089"/>
            <a:ext cx="2298586" cy="307777"/>
          </a:xfrm>
          <a:prstGeom prst="rect">
            <a:avLst/>
          </a:prstGeom>
          <a:no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UI API</a:t>
            </a:r>
            <a:endParaRPr lang="fr-FR" sz="1800" kern="0" dirty="0">
              <a:ea typeface="Arial Unicode MS" pitchFamily="34" charset="-128"/>
              <a:cs typeface="Arial Unicode MS" pitchFamily="34" charset="-128"/>
            </a:endParaRPr>
          </a:p>
        </p:txBody>
      </p:sp>
      <p:cxnSp>
        <p:nvCxnSpPr>
          <p:cNvPr id="13" name="Straight Connector 12"/>
          <p:cNvCxnSpPr>
            <a:cxnSpLocks/>
            <a:stCxn id="15" idx="6"/>
            <a:endCxn id="68" idx="1"/>
          </p:cNvCxnSpPr>
          <p:nvPr/>
        </p:nvCxnSpPr>
        <p:spPr>
          <a:xfrm>
            <a:off x="3402815" y="5448876"/>
            <a:ext cx="1951106" cy="381896"/>
          </a:xfrm>
          <a:prstGeom prst="line">
            <a:avLst/>
          </a:prstGeom>
          <a:ln w="63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26475" y="4915203"/>
            <a:ext cx="1460169" cy="369332"/>
          </a:xfrm>
          <a:prstGeom prst="rect">
            <a:avLst/>
          </a:prstGeom>
        </p:spPr>
        <p:txBody>
          <a:bodyPr wrap="square">
            <a:spAutoFit/>
          </a:bodyPr>
          <a:lstStyle/>
          <a:p>
            <a:pPr algn="ctr" fontAlgn="base">
              <a:spcBef>
                <a:spcPts val="450"/>
              </a:spcBef>
              <a:spcAft>
                <a:spcPct val="0"/>
              </a:spcAft>
              <a:buClr>
                <a:srgbClr val="F0AB00"/>
              </a:buClr>
              <a:buSzPct val="80000"/>
            </a:pPr>
            <a:r>
              <a:rPr lang="en-US" sz="1800" kern="0" dirty="0">
                <a:ea typeface="Arial Unicode MS" pitchFamily="34" charset="-128"/>
                <a:cs typeface="Arial Unicode MS" pitchFamily="34" charset="-128"/>
              </a:rPr>
              <a:t>DI API</a:t>
            </a:r>
          </a:p>
        </p:txBody>
      </p:sp>
      <p:sp>
        <p:nvSpPr>
          <p:cNvPr id="15" name="Oval 14"/>
          <p:cNvSpPr/>
          <p:nvPr/>
        </p:nvSpPr>
        <p:spPr bwMode="gray">
          <a:xfrm>
            <a:off x="1222635" y="5284535"/>
            <a:ext cx="2180180" cy="328682"/>
          </a:xfrm>
          <a:prstGeom prst="ellipse">
            <a:avLst/>
          </a:prstGeom>
          <a:solidFill>
            <a:schemeClr val="bg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1200" kern="0" dirty="0">
                <a:ea typeface="Arial Unicode MS" pitchFamily="34" charset="-128"/>
                <a:cs typeface="Arial Unicode MS" pitchFamily="34" charset="-128"/>
              </a:rPr>
              <a:t>B1 </a:t>
            </a:r>
            <a:r>
              <a:rPr lang="en-US" sz="1200" kern="0" dirty="0">
                <a:ea typeface="Arial Unicode MS" pitchFamily="34" charset="-128"/>
                <a:cs typeface="Arial Unicode MS" pitchFamily="34" charset="-128"/>
              </a:rPr>
              <a:t>Business Logic</a:t>
            </a:r>
          </a:p>
        </p:txBody>
      </p:sp>
      <p:sp>
        <p:nvSpPr>
          <p:cNvPr id="2" name="Title 1"/>
          <p:cNvSpPr>
            <a:spLocks noGrp="1"/>
          </p:cNvSpPr>
          <p:nvPr>
            <p:ph type="title"/>
          </p:nvPr>
        </p:nvSpPr>
        <p:spPr>
          <a:xfrm>
            <a:off x="504001" y="504000"/>
            <a:ext cx="11186476" cy="369332"/>
          </a:xfrm>
        </p:spPr>
        <p:txBody>
          <a:bodyPr/>
          <a:lstStyle/>
          <a:p>
            <a:r>
              <a:rPr lang="en-US" dirty="0"/>
              <a:t>Partner Solution Implementations</a:t>
            </a:r>
          </a:p>
        </p:txBody>
      </p:sp>
      <p:sp>
        <p:nvSpPr>
          <p:cNvPr id="67" name="Rounded Rectangle 2">
            <a:extLst>
              <a:ext uri="{FF2B5EF4-FFF2-40B4-BE49-F238E27FC236}">
                <a16:creationId xmlns:a16="http://schemas.microsoft.com/office/drawing/2014/main" id="{162CB1C0-CCF3-4828-892A-BB1F7E9A2F46}"/>
              </a:ext>
            </a:extLst>
          </p:cNvPr>
          <p:cNvSpPr/>
          <p:nvPr/>
        </p:nvSpPr>
        <p:spPr bwMode="gray">
          <a:xfrm>
            <a:off x="5496741" y="4345582"/>
            <a:ext cx="5671959" cy="1623205"/>
          </a:xfrm>
          <a:prstGeom prst="roundRect">
            <a:avLst/>
          </a:prstGeom>
          <a:solidFill>
            <a:schemeClr val="tx2">
              <a:lumMod val="20000"/>
              <a:lumOff val="80000"/>
              <a:alpha val="50000"/>
            </a:schemeClr>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68" name="Rectangle 67">
            <a:extLst>
              <a:ext uri="{FF2B5EF4-FFF2-40B4-BE49-F238E27FC236}">
                <a16:creationId xmlns:a16="http://schemas.microsoft.com/office/drawing/2014/main" id="{ADD61D5E-F2D6-4F29-9E7A-332DBCFB8EBD}"/>
              </a:ext>
            </a:extLst>
          </p:cNvPr>
          <p:cNvSpPr/>
          <p:nvPr/>
        </p:nvSpPr>
        <p:spPr bwMode="gray">
          <a:xfrm>
            <a:off x="5353921" y="5653166"/>
            <a:ext cx="4788962" cy="355211"/>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B1 HANA DB</a:t>
            </a:r>
            <a:endParaRPr lang="fr-FR" sz="1400" kern="0" dirty="0">
              <a:ea typeface="Arial Unicode MS" pitchFamily="34" charset="-128"/>
              <a:cs typeface="Arial Unicode MS" pitchFamily="34" charset="-128"/>
            </a:endParaRPr>
          </a:p>
        </p:txBody>
      </p:sp>
      <p:sp>
        <p:nvSpPr>
          <p:cNvPr id="69" name="Rounded Rectangle 4">
            <a:extLst>
              <a:ext uri="{FF2B5EF4-FFF2-40B4-BE49-F238E27FC236}">
                <a16:creationId xmlns:a16="http://schemas.microsoft.com/office/drawing/2014/main" id="{82CA781E-8891-4D58-A3F5-1C1A17EE60CD}"/>
              </a:ext>
            </a:extLst>
          </p:cNvPr>
          <p:cNvSpPr/>
          <p:nvPr/>
        </p:nvSpPr>
        <p:spPr bwMode="gray">
          <a:xfrm>
            <a:off x="5451324" y="4525509"/>
            <a:ext cx="1766014" cy="1313163"/>
          </a:xfrm>
          <a:prstGeom prst="roundRect">
            <a:avLst/>
          </a:prstGeom>
          <a:solidFill>
            <a:schemeClr val="accent1"/>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889391C3-00B3-4E83-B6D9-E689CCE499BE}"/>
              </a:ext>
            </a:extLst>
          </p:cNvPr>
          <p:cNvSpPr/>
          <p:nvPr/>
        </p:nvSpPr>
        <p:spPr bwMode="gray">
          <a:xfrm>
            <a:off x="5353918" y="4599402"/>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900" kern="0" dirty="0">
                <a:ea typeface="Arial Unicode MS" pitchFamily="34" charset="-128"/>
                <a:cs typeface="Arial Unicode MS" pitchFamily="34" charset="-128"/>
              </a:rPr>
              <a:t>HTML5 / FIORI</a:t>
            </a:r>
            <a:endParaRPr lang="fr-FR" sz="900" kern="0" dirty="0">
              <a:ea typeface="Arial Unicode MS" pitchFamily="34" charset="-128"/>
              <a:cs typeface="Arial Unicode MS" pitchFamily="34" charset="-128"/>
            </a:endParaRPr>
          </a:p>
        </p:txBody>
      </p:sp>
      <p:cxnSp>
        <p:nvCxnSpPr>
          <p:cNvPr id="72" name="Straight Arrow Connector 71">
            <a:extLst>
              <a:ext uri="{FF2B5EF4-FFF2-40B4-BE49-F238E27FC236}">
                <a16:creationId xmlns:a16="http://schemas.microsoft.com/office/drawing/2014/main" id="{66AF1CF1-9D80-477F-B4EB-CCD26AAA5BED}"/>
              </a:ext>
            </a:extLst>
          </p:cNvPr>
          <p:cNvCxnSpPr/>
          <p:nvPr/>
        </p:nvCxnSpPr>
        <p:spPr>
          <a:xfrm>
            <a:off x="7725663" y="4914529"/>
            <a:ext cx="211027" cy="5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0AD14519-7269-482C-BEF0-86B588ECB552}"/>
              </a:ext>
            </a:extLst>
          </p:cNvPr>
          <p:cNvSpPr/>
          <p:nvPr/>
        </p:nvSpPr>
        <p:spPr bwMode="gray">
          <a:xfrm>
            <a:off x="5353918" y="4823008"/>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 XSJS, ODATA, NODEJS</a:t>
            </a:r>
            <a:endParaRPr lang="fr-FR" sz="1600" kern="0" dirty="0">
              <a:ea typeface="Arial Unicode MS" pitchFamily="34" charset="-128"/>
              <a:cs typeface="Arial Unicode MS" pitchFamily="34" charset="-128"/>
            </a:endParaRPr>
          </a:p>
        </p:txBody>
      </p:sp>
      <p:sp>
        <p:nvSpPr>
          <p:cNvPr id="74" name="TextBox 73">
            <a:extLst>
              <a:ext uri="{FF2B5EF4-FFF2-40B4-BE49-F238E27FC236}">
                <a16:creationId xmlns:a16="http://schemas.microsoft.com/office/drawing/2014/main" id="{1D014CDD-0FFC-4F68-ADA8-AC300142BB8C}"/>
              </a:ext>
            </a:extLst>
          </p:cNvPr>
          <p:cNvSpPr txBox="1"/>
          <p:nvPr/>
        </p:nvSpPr>
        <p:spPr>
          <a:xfrm>
            <a:off x="5635665" y="5228349"/>
            <a:ext cx="1335302" cy="402674"/>
          </a:xfrm>
          <a:prstGeom prst="rect">
            <a:avLst/>
          </a:prstGeom>
          <a:noFill/>
        </p:spPr>
        <p:txBody>
          <a:bodyPr wrap="none" lIns="0" tIns="0" rIns="0" bIns="0" rtlCol="0">
            <a:spAutoFit/>
          </a:bodyPr>
          <a:lstStyle/>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TIGHTLY COUPLED</a:t>
            </a:r>
          </a:p>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SOLUTIONS</a:t>
            </a:r>
            <a:endParaRPr lang="fr-FR" sz="1100" b="1" kern="0" dirty="0">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F04A1FAF-79D9-40D2-A5E4-2C0671A7986D}"/>
              </a:ext>
            </a:extLst>
          </p:cNvPr>
          <p:cNvCxnSpPr/>
          <p:nvPr/>
        </p:nvCxnSpPr>
        <p:spPr>
          <a:xfrm>
            <a:off x="7225130" y="5327560"/>
            <a:ext cx="50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68225B-8C30-4C81-81B6-75A82B2AC35A}"/>
              </a:ext>
            </a:extLst>
          </p:cNvPr>
          <p:cNvCxnSpPr/>
          <p:nvPr/>
        </p:nvCxnSpPr>
        <p:spPr>
          <a:xfrm>
            <a:off x="7725662" y="4915069"/>
            <a:ext cx="0" cy="40103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6AF520ED-97A5-4068-8782-35E01915F151}"/>
              </a:ext>
            </a:extLst>
          </p:cNvPr>
          <p:cNvSpPr/>
          <p:nvPr/>
        </p:nvSpPr>
        <p:spPr bwMode="gray">
          <a:xfrm>
            <a:off x="7937825" y="4834622"/>
            <a:ext cx="2216583" cy="592050"/>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endParaRPr lang="en-US" sz="14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E410E051-4DE5-47CD-BD0A-3016894B905E}"/>
              </a:ext>
            </a:extLst>
          </p:cNvPr>
          <p:cNvSpPr txBox="1"/>
          <p:nvPr/>
        </p:nvSpPr>
        <p:spPr>
          <a:xfrm>
            <a:off x="9094819" y="5457428"/>
            <a:ext cx="5108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ODBC</a:t>
            </a:r>
            <a:endParaRPr lang="fr-FR" sz="1200" kern="0" dirty="0">
              <a:ea typeface="Arial Unicode MS" pitchFamily="34" charset="-128"/>
              <a:cs typeface="Arial Unicode MS" pitchFamily="34" charset="-128"/>
            </a:endParaRPr>
          </a:p>
        </p:txBody>
      </p:sp>
      <p:sp>
        <p:nvSpPr>
          <p:cNvPr id="79" name="Oval 78">
            <a:extLst>
              <a:ext uri="{FF2B5EF4-FFF2-40B4-BE49-F238E27FC236}">
                <a16:creationId xmlns:a16="http://schemas.microsoft.com/office/drawing/2014/main" id="{EF0EF166-DA29-4CD7-9965-E1A8D8A2909B}"/>
              </a:ext>
            </a:extLst>
          </p:cNvPr>
          <p:cNvSpPr/>
          <p:nvPr/>
        </p:nvSpPr>
        <p:spPr bwMode="gray">
          <a:xfrm>
            <a:off x="7957493" y="5127955"/>
            <a:ext cx="1139629" cy="269839"/>
          </a:xfrm>
          <a:prstGeom prst="ellipse">
            <a:avLst/>
          </a:prstGeom>
          <a:solidFill>
            <a:schemeClr val="bg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800" kern="0" dirty="0">
                <a:ea typeface="Arial Unicode MS" pitchFamily="34" charset="-128"/>
                <a:cs typeface="Arial Unicode MS" pitchFamily="34" charset="-128"/>
              </a:rPr>
              <a:t>B1 Business Logic</a:t>
            </a:r>
          </a:p>
        </p:txBody>
      </p:sp>
      <p:sp>
        <p:nvSpPr>
          <p:cNvPr id="80" name="Rectangle 79">
            <a:extLst>
              <a:ext uri="{FF2B5EF4-FFF2-40B4-BE49-F238E27FC236}">
                <a16:creationId xmlns:a16="http://schemas.microsoft.com/office/drawing/2014/main" id="{CDE2D9BB-3D50-4D53-8B9B-B20CCD7CAC21}"/>
              </a:ext>
            </a:extLst>
          </p:cNvPr>
          <p:cNvSpPr/>
          <p:nvPr/>
        </p:nvSpPr>
        <p:spPr>
          <a:xfrm>
            <a:off x="7945616" y="4779991"/>
            <a:ext cx="1438214" cy="338554"/>
          </a:xfrm>
          <a:prstGeom prst="rect">
            <a:avLst/>
          </a:prstGeom>
        </p:spPr>
        <p:txBody>
          <a:bodyPr wrap="none">
            <a:spAutoFit/>
          </a:bodyPr>
          <a:lstStyle/>
          <a:p>
            <a:pPr algn="ctr" fontAlgn="base">
              <a:spcBef>
                <a:spcPts val="450"/>
              </a:spcBef>
              <a:spcAft>
                <a:spcPct val="0"/>
              </a:spcAft>
              <a:buClr>
                <a:srgbClr val="F0AB00"/>
              </a:buClr>
              <a:buSzPct val="80000"/>
            </a:pPr>
            <a:r>
              <a:rPr lang="en-US" sz="1600" kern="0" dirty="0">
                <a:ea typeface="Arial Unicode MS" pitchFamily="34" charset="-128"/>
                <a:cs typeface="Arial Unicode MS" pitchFamily="34" charset="-128"/>
              </a:rPr>
              <a:t>Service Layer</a:t>
            </a:r>
          </a:p>
        </p:txBody>
      </p:sp>
      <p:sp>
        <p:nvSpPr>
          <p:cNvPr id="81" name="Oval 80">
            <a:extLst>
              <a:ext uri="{FF2B5EF4-FFF2-40B4-BE49-F238E27FC236}">
                <a16:creationId xmlns:a16="http://schemas.microsoft.com/office/drawing/2014/main" id="{B1730034-9F74-4898-BDEC-BCF6588A4D49}"/>
              </a:ext>
            </a:extLst>
          </p:cNvPr>
          <p:cNvSpPr/>
          <p:nvPr/>
        </p:nvSpPr>
        <p:spPr bwMode="gray">
          <a:xfrm>
            <a:off x="9309282" y="5118545"/>
            <a:ext cx="816722" cy="282852"/>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fr-FR" sz="800" kern="0" dirty="0">
                <a:ea typeface="Arial Unicode MS" pitchFamily="34" charset="-128"/>
                <a:cs typeface="Arial Unicode MS" pitchFamily="34" charset="-128"/>
              </a:rPr>
              <a:t>Script Engine</a:t>
            </a:r>
          </a:p>
        </p:txBody>
      </p:sp>
      <p:pic>
        <p:nvPicPr>
          <p:cNvPr id="82" name="Picture 81">
            <a:extLst>
              <a:ext uri="{FF2B5EF4-FFF2-40B4-BE49-F238E27FC236}">
                <a16:creationId xmlns:a16="http://schemas.microsoft.com/office/drawing/2014/main" id="{BF4B4572-41EF-4CAD-8A33-52D474CCB8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0975" y="3910668"/>
            <a:ext cx="491427" cy="491427"/>
          </a:xfrm>
          <a:prstGeom prst="rect">
            <a:avLst/>
          </a:prstGeom>
        </p:spPr>
      </p:pic>
      <p:pic>
        <p:nvPicPr>
          <p:cNvPr id="83" name="Picture 82">
            <a:extLst>
              <a:ext uri="{FF2B5EF4-FFF2-40B4-BE49-F238E27FC236}">
                <a16:creationId xmlns:a16="http://schemas.microsoft.com/office/drawing/2014/main" id="{A10CC141-73FE-45CD-B8F4-C21E67609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967" y="3913385"/>
            <a:ext cx="694235" cy="491426"/>
          </a:xfrm>
          <a:prstGeom prst="rect">
            <a:avLst/>
          </a:prstGeom>
        </p:spPr>
      </p:pic>
      <p:pic>
        <p:nvPicPr>
          <p:cNvPr id="84" name="Picture 83">
            <a:extLst>
              <a:ext uri="{FF2B5EF4-FFF2-40B4-BE49-F238E27FC236}">
                <a16:creationId xmlns:a16="http://schemas.microsoft.com/office/drawing/2014/main" id="{209A8F82-F0A7-4ABD-8ADA-2A92EF5C26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3916" y="3905177"/>
            <a:ext cx="692978" cy="502408"/>
          </a:xfrm>
          <a:prstGeom prst="rect">
            <a:avLst/>
          </a:prstGeom>
        </p:spPr>
      </p:pic>
      <p:cxnSp>
        <p:nvCxnSpPr>
          <p:cNvPr id="85" name="Straight Arrow Connector 84">
            <a:extLst>
              <a:ext uri="{FF2B5EF4-FFF2-40B4-BE49-F238E27FC236}">
                <a16:creationId xmlns:a16="http://schemas.microsoft.com/office/drawing/2014/main" id="{F2D5AC15-1F33-466D-8A1F-B6F0C0E7F652}"/>
              </a:ext>
            </a:extLst>
          </p:cNvPr>
          <p:cNvCxnSpPr>
            <a:stCxn id="77" idx="2"/>
          </p:cNvCxnSpPr>
          <p:nvPr/>
        </p:nvCxnSpPr>
        <p:spPr>
          <a:xfrm flipH="1">
            <a:off x="9046116" y="5426673"/>
            <a:ext cx="1" cy="231017"/>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1">
            <a:extLst>
              <a:ext uri="{FF2B5EF4-FFF2-40B4-BE49-F238E27FC236}">
                <a16:creationId xmlns:a16="http://schemas.microsoft.com/office/drawing/2014/main" id="{7FF4626B-FDDF-4723-A231-C6F8C6E0F719}"/>
              </a:ext>
            </a:extLst>
          </p:cNvPr>
          <p:cNvSpPr/>
          <p:nvPr/>
        </p:nvSpPr>
        <p:spPr bwMode="gray">
          <a:xfrm>
            <a:off x="5003320" y="1548861"/>
            <a:ext cx="5671959" cy="1418292"/>
          </a:xfrm>
          <a:prstGeom prst="roundRect">
            <a:avLst/>
          </a:prstGeom>
          <a:solidFill>
            <a:schemeClr val="accent4">
              <a:lumMod val="20000"/>
              <a:lumOff val="80000"/>
              <a:alpha val="50000"/>
            </a:schemeClr>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114714EC-230E-4FB8-8CBA-877BD4596A7F}"/>
              </a:ext>
            </a:extLst>
          </p:cNvPr>
          <p:cNvSpPr txBox="1"/>
          <p:nvPr/>
        </p:nvSpPr>
        <p:spPr>
          <a:xfrm flipH="1">
            <a:off x="5182831" y="2990019"/>
            <a:ext cx="5099838" cy="2154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0" kern="0" dirty="0">
                <a:ea typeface="Arial Unicode MS" pitchFamily="34" charset="-128"/>
                <a:cs typeface="Arial Unicode MS" pitchFamily="34" charset="-128"/>
              </a:rPr>
              <a:t>SAP Cloud Platform (Cloud Foundry)</a:t>
            </a:r>
            <a:endParaRPr lang="fr-FR" sz="1400" kern="0" dirty="0">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763ED417-526A-4738-B35C-9A1F534006C7}"/>
              </a:ext>
            </a:extLst>
          </p:cNvPr>
          <p:cNvSpPr/>
          <p:nvPr/>
        </p:nvSpPr>
        <p:spPr bwMode="gray">
          <a:xfrm>
            <a:off x="5147446" y="2394747"/>
            <a:ext cx="4862985" cy="413823"/>
          </a:xfrm>
          <a:prstGeom prst="rect">
            <a:avLst/>
          </a:prstGeom>
          <a:solidFill>
            <a:schemeClr val="bg1"/>
          </a:solidFill>
          <a:ln w="6350" algn="ctr">
            <a:solidFill>
              <a:schemeClr val="tx1"/>
            </a:solidFill>
            <a:miter lim="800000"/>
            <a:headEnd/>
            <a:tailEnd/>
          </a:ln>
        </p:spPr>
        <p:txBody>
          <a:bodyPr lIns="67482" tIns="53986" rIns="67482" bIns="53986" rtlCol="0" anchor="ctr"/>
          <a:lstStyle/>
          <a:p>
            <a:pPr defTabSz="6856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HANA DB</a:t>
            </a:r>
            <a:endParaRPr lang="fr-FR" sz="1400" kern="0" dirty="0">
              <a:ea typeface="Arial Unicode MS" pitchFamily="34" charset="-128"/>
              <a:cs typeface="Arial Unicode MS" pitchFamily="34" charset="-128"/>
            </a:endParaRPr>
          </a:p>
        </p:txBody>
      </p:sp>
      <p:sp>
        <p:nvSpPr>
          <p:cNvPr id="33" name="Rounded Rectangle 15">
            <a:extLst>
              <a:ext uri="{FF2B5EF4-FFF2-40B4-BE49-F238E27FC236}">
                <a16:creationId xmlns:a16="http://schemas.microsoft.com/office/drawing/2014/main" id="{1B4F2068-EDE6-46CA-829B-25EEFD48D944}"/>
              </a:ext>
            </a:extLst>
          </p:cNvPr>
          <p:cNvSpPr/>
          <p:nvPr/>
        </p:nvSpPr>
        <p:spPr bwMode="gray">
          <a:xfrm>
            <a:off x="8175620" y="1569957"/>
            <a:ext cx="1701248" cy="1175588"/>
          </a:xfrm>
          <a:prstGeom prst="roundRect">
            <a:avLst/>
          </a:prstGeom>
          <a:solidFill>
            <a:schemeClr val="accent1"/>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9D89AAAD-3922-4809-BFB4-CCE6CE959F9D}"/>
              </a:ext>
            </a:extLst>
          </p:cNvPr>
          <p:cNvSpPr/>
          <p:nvPr/>
        </p:nvSpPr>
        <p:spPr bwMode="gray">
          <a:xfrm>
            <a:off x="8088614" y="1861640"/>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XSJS, ODATA, NODEJS</a:t>
            </a:r>
            <a:endParaRPr lang="fr-FR" sz="900" kern="0" dirty="0">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0353CEBB-64A6-4597-AAEC-F0618D92DEFC}"/>
              </a:ext>
            </a:extLst>
          </p:cNvPr>
          <p:cNvSpPr/>
          <p:nvPr/>
        </p:nvSpPr>
        <p:spPr bwMode="gray">
          <a:xfrm>
            <a:off x="8088614" y="1643475"/>
            <a:ext cx="1916624" cy="178849"/>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900" kern="0" dirty="0">
                <a:ea typeface="Arial Unicode MS" pitchFamily="34" charset="-128"/>
                <a:cs typeface="Arial Unicode MS" pitchFamily="34" charset="-128"/>
              </a:rPr>
              <a:t>HTML5 / FIORI</a:t>
            </a:r>
            <a:endParaRPr lang="fr-FR" sz="900" kern="0" dirty="0">
              <a:ea typeface="Arial Unicode MS" pitchFamily="34" charset="-128"/>
              <a:cs typeface="Arial Unicode MS" pitchFamily="34" charset="-128"/>
            </a:endParaRPr>
          </a:p>
        </p:txBody>
      </p:sp>
      <p:pic>
        <p:nvPicPr>
          <p:cNvPr id="36" name="Picture 35">
            <a:extLst>
              <a:ext uri="{FF2B5EF4-FFF2-40B4-BE49-F238E27FC236}">
                <a16:creationId xmlns:a16="http://schemas.microsoft.com/office/drawing/2014/main" id="{89B296DA-AD03-4225-9AA5-534B83F6F7D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76674" y="1060542"/>
            <a:ext cx="470286" cy="482987"/>
          </a:xfrm>
          <a:prstGeom prst="rect">
            <a:avLst/>
          </a:prstGeom>
        </p:spPr>
      </p:pic>
      <p:pic>
        <p:nvPicPr>
          <p:cNvPr id="37" name="Picture 36">
            <a:extLst>
              <a:ext uri="{FF2B5EF4-FFF2-40B4-BE49-F238E27FC236}">
                <a16:creationId xmlns:a16="http://schemas.microsoft.com/office/drawing/2014/main" id="{E644C9C2-A014-4206-A36E-6083418E56A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7612" y="1095195"/>
            <a:ext cx="390640" cy="390640"/>
          </a:xfrm>
          <a:prstGeom prst="rect">
            <a:avLst/>
          </a:prstGeom>
        </p:spPr>
      </p:pic>
      <p:pic>
        <p:nvPicPr>
          <p:cNvPr id="38" name="Picture 37">
            <a:extLst>
              <a:ext uri="{FF2B5EF4-FFF2-40B4-BE49-F238E27FC236}">
                <a16:creationId xmlns:a16="http://schemas.microsoft.com/office/drawing/2014/main" id="{23AA5934-5278-4D86-8A01-3B5BBF23C6B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04796" y="1154265"/>
            <a:ext cx="377404" cy="377404"/>
          </a:xfrm>
          <a:prstGeom prst="rect">
            <a:avLst/>
          </a:prstGeom>
        </p:spPr>
      </p:pic>
      <p:sp>
        <p:nvSpPr>
          <p:cNvPr id="39" name="Rectangle 38">
            <a:extLst>
              <a:ext uri="{FF2B5EF4-FFF2-40B4-BE49-F238E27FC236}">
                <a16:creationId xmlns:a16="http://schemas.microsoft.com/office/drawing/2014/main" id="{4A68DB00-164F-481C-AB50-2567059F2855}"/>
              </a:ext>
            </a:extLst>
          </p:cNvPr>
          <p:cNvSpPr/>
          <p:nvPr/>
        </p:nvSpPr>
        <p:spPr bwMode="gray">
          <a:xfrm>
            <a:off x="5708355" y="2083244"/>
            <a:ext cx="570286" cy="219714"/>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ML</a:t>
            </a:r>
            <a:endParaRPr lang="fr-FR" sz="1600" kern="0" dirty="0">
              <a:ea typeface="Arial Unicode MS" pitchFamily="34" charset="-128"/>
              <a:cs typeface="Arial Unicode MS" pitchFamily="34" charset="-128"/>
            </a:endParaRPr>
          </a:p>
        </p:txBody>
      </p:sp>
      <p:sp>
        <p:nvSpPr>
          <p:cNvPr id="40" name="Up-Down Arrow 28">
            <a:extLst>
              <a:ext uri="{FF2B5EF4-FFF2-40B4-BE49-F238E27FC236}">
                <a16:creationId xmlns:a16="http://schemas.microsoft.com/office/drawing/2014/main" id="{59865A72-3D1F-4235-BF8D-B2BA04935796}"/>
              </a:ext>
            </a:extLst>
          </p:cNvPr>
          <p:cNvSpPr/>
          <p:nvPr/>
        </p:nvSpPr>
        <p:spPr bwMode="gray">
          <a:xfrm>
            <a:off x="5884249" y="1559225"/>
            <a:ext cx="232250" cy="481541"/>
          </a:xfrm>
          <a:prstGeom prst="upDownArrow">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41" name="Up-Down Arrow 29">
            <a:extLst>
              <a:ext uri="{FF2B5EF4-FFF2-40B4-BE49-F238E27FC236}">
                <a16:creationId xmlns:a16="http://schemas.microsoft.com/office/drawing/2014/main" id="{D09CFC87-3E3C-41F0-A01B-4B9C24C5B839}"/>
              </a:ext>
            </a:extLst>
          </p:cNvPr>
          <p:cNvSpPr/>
          <p:nvPr/>
        </p:nvSpPr>
        <p:spPr bwMode="gray">
          <a:xfrm>
            <a:off x="6514739" y="1554854"/>
            <a:ext cx="232250" cy="481541"/>
          </a:xfrm>
          <a:prstGeom prst="upDownArrow">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42" name="Up-Down Arrow 30">
            <a:extLst>
              <a:ext uri="{FF2B5EF4-FFF2-40B4-BE49-F238E27FC236}">
                <a16:creationId xmlns:a16="http://schemas.microsoft.com/office/drawing/2014/main" id="{1620A985-9B37-486F-B8A4-2992343C1C04}"/>
              </a:ext>
            </a:extLst>
          </p:cNvPr>
          <p:cNvSpPr/>
          <p:nvPr/>
        </p:nvSpPr>
        <p:spPr bwMode="gray">
          <a:xfrm>
            <a:off x="7105332" y="1561120"/>
            <a:ext cx="232250" cy="481541"/>
          </a:xfrm>
          <a:prstGeom prst="upDownArrow">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43" name="Up-Down Arrow 31">
            <a:extLst>
              <a:ext uri="{FF2B5EF4-FFF2-40B4-BE49-F238E27FC236}">
                <a16:creationId xmlns:a16="http://schemas.microsoft.com/office/drawing/2014/main" id="{E0F418CC-B5E8-4B8C-B146-5B93FDD5E54D}"/>
              </a:ext>
            </a:extLst>
          </p:cNvPr>
          <p:cNvSpPr/>
          <p:nvPr/>
        </p:nvSpPr>
        <p:spPr bwMode="gray">
          <a:xfrm>
            <a:off x="7667114" y="1567786"/>
            <a:ext cx="232250" cy="481541"/>
          </a:xfrm>
          <a:prstGeom prst="upDownArrow">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pic>
        <p:nvPicPr>
          <p:cNvPr id="44" name="Picture 43">
            <a:extLst>
              <a:ext uri="{FF2B5EF4-FFF2-40B4-BE49-F238E27FC236}">
                <a16:creationId xmlns:a16="http://schemas.microsoft.com/office/drawing/2014/main" id="{6126BEEF-D1E3-4416-AA7E-922B5F34540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501412" y="1127240"/>
            <a:ext cx="525561" cy="408083"/>
          </a:xfrm>
          <a:prstGeom prst="rect">
            <a:avLst/>
          </a:prstGeom>
        </p:spPr>
      </p:pic>
      <p:sp>
        <p:nvSpPr>
          <p:cNvPr id="46" name="Rounded Rectangle 48">
            <a:extLst>
              <a:ext uri="{FF2B5EF4-FFF2-40B4-BE49-F238E27FC236}">
                <a16:creationId xmlns:a16="http://schemas.microsoft.com/office/drawing/2014/main" id="{96B35360-419F-4943-842E-44F16EE4319D}"/>
              </a:ext>
            </a:extLst>
          </p:cNvPr>
          <p:cNvSpPr/>
          <p:nvPr/>
        </p:nvSpPr>
        <p:spPr bwMode="gray">
          <a:xfrm>
            <a:off x="6059439" y="2345130"/>
            <a:ext cx="2502524" cy="400417"/>
          </a:xfrm>
          <a:prstGeom prst="roundRect">
            <a:avLst/>
          </a:prstGeom>
          <a:solidFill>
            <a:schemeClr val="accent1"/>
          </a:solidFill>
          <a:ln w="635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endParaRPr lang="fr-FR" sz="1500" kern="0" dirty="0">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B42DD769-BBDD-43C6-A8D2-0D7ED36E31F9}"/>
              </a:ext>
            </a:extLst>
          </p:cNvPr>
          <p:cNvSpPr/>
          <p:nvPr/>
        </p:nvSpPr>
        <p:spPr bwMode="gray">
          <a:xfrm>
            <a:off x="6311374" y="2083245"/>
            <a:ext cx="570286" cy="222928"/>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fontAlgn="base">
              <a:spcBef>
                <a:spcPts val="450"/>
              </a:spcBef>
              <a:spcAft>
                <a:spcPct val="0"/>
              </a:spcAft>
              <a:buClr>
                <a:srgbClr val="F0AB00"/>
              </a:buClr>
              <a:buSzPct val="80000"/>
            </a:pPr>
            <a:r>
              <a:rPr lang="en-US" sz="900" kern="0" dirty="0">
                <a:ea typeface="Arial Unicode MS" pitchFamily="34" charset="-128"/>
                <a:cs typeface="Arial Unicode MS" pitchFamily="34" charset="-128"/>
              </a:rPr>
              <a:t>VORA</a:t>
            </a:r>
            <a:endParaRPr lang="fr-FR" sz="900" kern="0" dirty="0">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8166B4F0-B0A4-48F8-B8D0-CEDF45855B0F}"/>
              </a:ext>
            </a:extLst>
          </p:cNvPr>
          <p:cNvSpPr/>
          <p:nvPr/>
        </p:nvSpPr>
        <p:spPr bwMode="gray">
          <a:xfrm>
            <a:off x="6917267" y="2080959"/>
            <a:ext cx="570286" cy="222928"/>
          </a:xfrm>
          <a:prstGeom prst="rect">
            <a:avLst/>
          </a:prstGeom>
          <a:solidFill>
            <a:schemeClr val="bg1"/>
          </a:solidFill>
          <a:ln w="6350" algn="ctr">
            <a:solidFill>
              <a:schemeClr val="tx1"/>
            </a:solidFill>
            <a:miter lim="800000"/>
            <a:headEnd/>
            <a:tailEnd/>
          </a:ln>
        </p:spPr>
        <p:txBody>
          <a:bodyPr lIns="67482" tIns="53986" rIns="67482" bIns="53986" rtlCol="0" anchor="ctr"/>
          <a:lstStyle/>
          <a:p>
            <a:pPr fontAlgn="base">
              <a:spcBef>
                <a:spcPts val="450"/>
              </a:spcBef>
              <a:spcAft>
                <a:spcPct val="0"/>
              </a:spcAft>
              <a:buClr>
                <a:srgbClr val="F0AB00"/>
              </a:buClr>
              <a:buSzPct val="80000"/>
            </a:pPr>
            <a:r>
              <a:rPr lang="en-US" sz="700" kern="0" dirty="0">
                <a:ea typeface="Arial Unicode MS" pitchFamily="34" charset="-128"/>
                <a:cs typeface="Arial Unicode MS" pitchFamily="34" charset="-128"/>
              </a:rPr>
              <a:t>Apple SDK</a:t>
            </a:r>
            <a:endParaRPr lang="fr-FR" sz="7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9DE172EE-232E-4C8F-8400-8ED7A0ECC42A}"/>
              </a:ext>
            </a:extLst>
          </p:cNvPr>
          <p:cNvSpPr/>
          <p:nvPr/>
        </p:nvSpPr>
        <p:spPr bwMode="gray">
          <a:xfrm>
            <a:off x="7526222" y="2083245"/>
            <a:ext cx="570286" cy="222928"/>
          </a:xfrm>
          <a:prstGeom prst="rect">
            <a:avLst/>
          </a:prstGeom>
          <a:solidFill>
            <a:schemeClr val="bg1"/>
          </a:solidFill>
          <a:ln w="635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IoT</a:t>
            </a:r>
            <a:endParaRPr lang="fr-FR" sz="900" kern="0" dirty="0">
              <a:ea typeface="Arial Unicode MS" pitchFamily="34" charset="-128"/>
              <a:cs typeface="Arial Unicode MS" pitchFamily="34" charset="-128"/>
            </a:endParaRPr>
          </a:p>
        </p:txBody>
      </p:sp>
      <p:pic>
        <p:nvPicPr>
          <p:cNvPr id="50" name="Picture 49">
            <a:extLst>
              <a:ext uri="{FF2B5EF4-FFF2-40B4-BE49-F238E27FC236}">
                <a16:creationId xmlns:a16="http://schemas.microsoft.com/office/drawing/2014/main" id="{6F0810D5-2A5A-4F8C-B068-2A534EDA13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2533" y="980801"/>
            <a:ext cx="491427" cy="491427"/>
          </a:xfrm>
          <a:prstGeom prst="rect">
            <a:avLst/>
          </a:prstGeom>
        </p:spPr>
      </p:pic>
      <p:pic>
        <p:nvPicPr>
          <p:cNvPr id="51" name="Picture 50">
            <a:extLst>
              <a:ext uri="{FF2B5EF4-FFF2-40B4-BE49-F238E27FC236}">
                <a16:creationId xmlns:a16="http://schemas.microsoft.com/office/drawing/2014/main" id="{A609C430-8113-4846-BABE-829ED368B3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70525" y="983518"/>
            <a:ext cx="694235" cy="491426"/>
          </a:xfrm>
          <a:prstGeom prst="rect">
            <a:avLst/>
          </a:prstGeom>
        </p:spPr>
      </p:pic>
      <p:pic>
        <p:nvPicPr>
          <p:cNvPr id="52" name="Picture 51">
            <a:extLst>
              <a:ext uri="{FF2B5EF4-FFF2-40B4-BE49-F238E27FC236}">
                <a16:creationId xmlns:a16="http://schemas.microsoft.com/office/drawing/2014/main" id="{B8D0F15E-2A3D-413A-91E9-3866CD9CBC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15474" y="975310"/>
            <a:ext cx="692978" cy="502408"/>
          </a:xfrm>
          <a:prstGeom prst="rect">
            <a:avLst/>
          </a:prstGeom>
        </p:spPr>
      </p:pic>
      <p:sp>
        <p:nvSpPr>
          <p:cNvPr id="53" name="TextBox 52">
            <a:extLst>
              <a:ext uri="{FF2B5EF4-FFF2-40B4-BE49-F238E27FC236}">
                <a16:creationId xmlns:a16="http://schemas.microsoft.com/office/drawing/2014/main" id="{7BAE3716-0E33-4BB9-A3CB-9F49F333D7B2}"/>
              </a:ext>
            </a:extLst>
          </p:cNvPr>
          <p:cNvSpPr txBox="1"/>
          <p:nvPr/>
        </p:nvSpPr>
        <p:spPr>
          <a:xfrm>
            <a:off x="8290152" y="2250514"/>
            <a:ext cx="1459690" cy="402674"/>
          </a:xfrm>
          <a:prstGeom prst="rect">
            <a:avLst/>
          </a:prstGeom>
          <a:noFill/>
        </p:spPr>
        <p:txBody>
          <a:bodyPr wrap="square" lIns="0" tIns="0" rIns="0" bIns="0" rtlCol="0">
            <a:spAutoFit/>
          </a:bodyPr>
          <a:lstStyle/>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LOOSELY COUPLED</a:t>
            </a:r>
          </a:p>
          <a:p>
            <a:pPr algn="ctr" fontAlgn="base">
              <a:spcBef>
                <a:spcPts val="450"/>
              </a:spcBef>
              <a:spcAft>
                <a:spcPct val="0"/>
              </a:spcAft>
              <a:buClr>
                <a:srgbClr val="F0AB00"/>
              </a:buClr>
              <a:buSzPct val="80000"/>
            </a:pPr>
            <a:r>
              <a:rPr lang="en-US" sz="1100" b="1" kern="0" dirty="0">
                <a:ea typeface="Arial Unicode MS" pitchFamily="34" charset="-128"/>
                <a:cs typeface="Arial Unicode MS" pitchFamily="34" charset="-128"/>
              </a:rPr>
              <a:t>SOLUTIONS</a:t>
            </a:r>
            <a:endParaRPr lang="fr-FR" sz="1100" b="1" kern="0" dirty="0">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F9172F10-9308-469B-B3F2-280FA5F96FAC}"/>
              </a:ext>
            </a:extLst>
          </p:cNvPr>
          <p:cNvCxnSpPr>
            <a:cxnSpLocks/>
          </p:cNvCxnSpPr>
          <p:nvPr/>
        </p:nvCxnSpPr>
        <p:spPr>
          <a:xfrm flipV="1">
            <a:off x="9838862" y="2302914"/>
            <a:ext cx="380839" cy="4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ADF946D-79C3-4783-83DB-0BDB3FF703EC}"/>
              </a:ext>
            </a:extLst>
          </p:cNvPr>
          <p:cNvCxnSpPr>
            <a:cxnSpLocks/>
          </p:cNvCxnSpPr>
          <p:nvPr/>
        </p:nvCxnSpPr>
        <p:spPr>
          <a:xfrm>
            <a:off x="10213286" y="2302914"/>
            <a:ext cx="0" cy="2385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DA0E2AA4-D02E-4142-B353-585D58FD3856}"/>
              </a:ext>
            </a:extLst>
          </p:cNvPr>
          <p:cNvCxnSpPr/>
          <p:nvPr/>
        </p:nvCxnSpPr>
        <p:spPr>
          <a:xfrm rot="16200000" flipH="1">
            <a:off x="8751161" y="3530358"/>
            <a:ext cx="2520428" cy="277538"/>
          </a:xfrm>
          <a:prstGeom prst="bentConnector4">
            <a:avLst>
              <a:gd name="adj1" fmla="val -9482"/>
              <a:gd name="adj2" fmla="val 182367"/>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62FF3034-F9D7-4752-991D-5FBB72AA6D6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2151" y="3221229"/>
            <a:ext cx="912513" cy="912513"/>
          </a:xfrm>
          <a:prstGeom prst="rect">
            <a:avLst/>
          </a:prstGeom>
        </p:spPr>
      </p:pic>
      <p:cxnSp>
        <p:nvCxnSpPr>
          <p:cNvPr id="59" name="Straight Connector 58">
            <a:extLst>
              <a:ext uri="{FF2B5EF4-FFF2-40B4-BE49-F238E27FC236}">
                <a16:creationId xmlns:a16="http://schemas.microsoft.com/office/drawing/2014/main" id="{0CA80467-7E96-4EB1-A49D-AD7229D4B624}"/>
              </a:ext>
            </a:extLst>
          </p:cNvPr>
          <p:cNvCxnSpPr>
            <a:cxnSpLocks/>
          </p:cNvCxnSpPr>
          <p:nvPr/>
        </p:nvCxnSpPr>
        <p:spPr>
          <a:xfrm flipH="1">
            <a:off x="7407990" y="4675204"/>
            <a:ext cx="28052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62427B-789F-4952-B74F-AEA8E871112E}"/>
              </a:ext>
            </a:extLst>
          </p:cNvPr>
          <p:cNvCxnSpPr>
            <a:cxnSpLocks/>
          </p:cNvCxnSpPr>
          <p:nvPr/>
        </p:nvCxnSpPr>
        <p:spPr>
          <a:xfrm>
            <a:off x="7414520" y="4671024"/>
            <a:ext cx="1" cy="46103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EE7A91-1F3F-4CDD-88E7-DBA7A64461F9}"/>
              </a:ext>
            </a:extLst>
          </p:cNvPr>
          <p:cNvCxnSpPr>
            <a:cxnSpLocks/>
          </p:cNvCxnSpPr>
          <p:nvPr/>
        </p:nvCxnSpPr>
        <p:spPr>
          <a:xfrm>
            <a:off x="7165880" y="5127955"/>
            <a:ext cx="248640" cy="0"/>
          </a:xfrm>
          <a:prstGeom prst="line">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4E29A6-A6C6-4DC5-96B5-FA8B7BD606E0}"/>
              </a:ext>
            </a:extLst>
          </p:cNvPr>
          <p:cNvCxnSpPr/>
          <p:nvPr/>
        </p:nvCxnSpPr>
        <p:spPr>
          <a:xfrm>
            <a:off x="3468864" y="1741337"/>
            <a:ext cx="50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9134305-2BCA-4A4F-88E3-6E826556ADE5}"/>
              </a:ext>
            </a:extLst>
          </p:cNvPr>
          <p:cNvCxnSpPr>
            <a:cxnSpLocks/>
          </p:cNvCxnSpPr>
          <p:nvPr/>
        </p:nvCxnSpPr>
        <p:spPr>
          <a:xfrm>
            <a:off x="3969397" y="1741337"/>
            <a:ext cx="0" cy="18931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C17F52F-B3F8-472D-BAB1-055B915ECDB9}"/>
              </a:ext>
            </a:extLst>
          </p:cNvPr>
          <p:cNvCxnSpPr>
            <a:cxnSpLocks/>
          </p:cNvCxnSpPr>
          <p:nvPr/>
        </p:nvCxnSpPr>
        <p:spPr>
          <a:xfrm>
            <a:off x="3969397" y="3628011"/>
            <a:ext cx="49199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D406BDA-D35B-4F40-9F4C-A0D58B4ED58B}"/>
              </a:ext>
            </a:extLst>
          </p:cNvPr>
          <p:cNvCxnSpPr>
            <a:cxnSpLocks/>
          </p:cNvCxnSpPr>
          <p:nvPr/>
        </p:nvCxnSpPr>
        <p:spPr>
          <a:xfrm flipH="1">
            <a:off x="8889357" y="3625559"/>
            <a:ext cx="10714" cy="12032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969D6F0-66CC-4596-A745-E291571897F0}"/>
              </a:ext>
            </a:extLst>
          </p:cNvPr>
          <p:cNvSpPr txBox="1"/>
          <p:nvPr/>
        </p:nvSpPr>
        <p:spPr>
          <a:xfrm flipH="1">
            <a:off x="4115080" y="3259723"/>
            <a:ext cx="526575" cy="3385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00" kern="0" dirty="0">
                <a:ea typeface="Arial Unicode MS" pitchFamily="34" charset="-128"/>
                <a:cs typeface="Arial Unicode MS" pitchFamily="34" charset="-128"/>
              </a:rPr>
              <a:t>  HTTPS</a:t>
            </a:r>
            <a:endParaRPr lang="fr-FR" sz="1100" kern="0" dirty="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5614949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SAP Business One: Business Platform</a:t>
            </a:r>
            <a:endParaRPr lang="en-US" dirty="0"/>
          </a:p>
        </p:txBody>
      </p:sp>
      <p:sp>
        <p:nvSpPr>
          <p:cNvPr id="8" name="Rectangle 7">
            <a:extLst>
              <a:ext uri="{FF2B5EF4-FFF2-40B4-BE49-F238E27FC236}">
                <a16:creationId xmlns:a16="http://schemas.microsoft.com/office/drawing/2014/main" id="{DFED3EE8-1739-46E1-BE75-1BE3E31DFC9D}"/>
              </a:ext>
            </a:extLst>
          </p:cNvPr>
          <p:cNvSpPr/>
          <p:nvPr/>
        </p:nvSpPr>
        <p:spPr bwMode="gray">
          <a:xfrm flipH="1">
            <a:off x="445202" y="3988232"/>
            <a:ext cx="895121" cy="468611"/>
          </a:xfrm>
          <a:prstGeom prst="rect">
            <a:avLst/>
          </a:prstGeom>
          <a:noFill/>
          <a:ln w="47625" cap="flat" cmpd="sng" algn="ctr">
            <a:noFill/>
            <a:prstDash val="solid"/>
            <a:headEnd/>
            <a:tailEnd type="triangle" w="sm" len="med"/>
          </a:ln>
          <a:effectLst/>
        </p:spPr>
        <p:txBody>
          <a:bodyPr lIns="35991" tIns="35991" rIns="35991" bIns="35991" rtlCol="0" anchor="ctr"/>
          <a:lstStyle/>
          <a:p>
            <a:pPr>
              <a:lnSpc>
                <a:spcPts val="1300"/>
              </a:lnSpc>
              <a:buClr>
                <a:srgbClr val="F0AB00"/>
              </a:buClr>
              <a:buSzPct val="80000"/>
              <a:defRPr/>
            </a:pPr>
            <a:r>
              <a:rPr lang="en-US" sz="1200" kern="0" dirty="0"/>
              <a:t>Extensibility</a:t>
            </a:r>
            <a:endParaRPr lang="en-US" sz="1200" kern="0" dirty="0">
              <a:latin typeface="Arial"/>
            </a:endParaRPr>
          </a:p>
        </p:txBody>
      </p:sp>
      <p:sp>
        <p:nvSpPr>
          <p:cNvPr id="9" name="Rectangle 8">
            <a:extLst>
              <a:ext uri="{FF2B5EF4-FFF2-40B4-BE49-F238E27FC236}">
                <a16:creationId xmlns:a16="http://schemas.microsoft.com/office/drawing/2014/main" id="{E9F0D921-B763-4555-8710-A1B0C59995AD}"/>
              </a:ext>
            </a:extLst>
          </p:cNvPr>
          <p:cNvSpPr/>
          <p:nvPr/>
        </p:nvSpPr>
        <p:spPr bwMode="gray">
          <a:xfrm>
            <a:off x="9940136" y="4677947"/>
            <a:ext cx="1714056" cy="427401"/>
          </a:xfrm>
          <a:prstGeom prst="rect">
            <a:avLst/>
          </a:prstGeom>
          <a:noFill/>
          <a:ln w="47625" cap="flat" cmpd="sng" algn="ctr">
            <a:noFill/>
            <a:prstDash val="solid"/>
            <a:headEnd/>
            <a:tailEnd type="triangle" w="sm" len="med"/>
          </a:ln>
          <a:effectLst/>
        </p:spPr>
        <p:txBody>
          <a:bodyPr lIns="0" tIns="35991" rIns="0" bIns="35991" rtlCol="0" anchor="ctr"/>
          <a:lstStyle/>
          <a:p>
            <a:pPr algn="r">
              <a:lnSpc>
                <a:spcPts val="1300"/>
              </a:lnSpc>
              <a:buClr>
                <a:srgbClr val="F0AB00"/>
              </a:buClr>
              <a:buSzPct val="80000"/>
              <a:defRPr/>
            </a:pPr>
            <a:r>
              <a:rPr lang="en-US" sz="1200" kern="0" dirty="0"/>
              <a:t>Covers all standard</a:t>
            </a:r>
            <a:br>
              <a:rPr lang="en-US" sz="1200" kern="0" dirty="0"/>
            </a:br>
            <a:r>
              <a:rPr lang="en-US" sz="1200" kern="0" dirty="0"/>
              <a:t>business processes</a:t>
            </a:r>
            <a:br>
              <a:rPr lang="en-US" sz="1200" kern="0" dirty="0"/>
            </a:br>
            <a:endParaRPr lang="en-US" sz="1200" kern="0" dirty="0"/>
          </a:p>
        </p:txBody>
      </p:sp>
      <p:sp>
        <p:nvSpPr>
          <p:cNvPr id="10" name="Rectangle 9">
            <a:extLst>
              <a:ext uri="{FF2B5EF4-FFF2-40B4-BE49-F238E27FC236}">
                <a16:creationId xmlns:a16="http://schemas.microsoft.com/office/drawing/2014/main" id="{C9B4479D-8A94-4998-AD74-2AB31C7D5F31}"/>
              </a:ext>
            </a:extLst>
          </p:cNvPr>
          <p:cNvSpPr/>
          <p:nvPr/>
        </p:nvSpPr>
        <p:spPr bwMode="gray">
          <a:xfrm>
            <a:off x="10111541" y="3555049"/>
            <a:ext cx="1542651" cy="316897"/>
          </a:xfrm>
          <a:prstGeom prst="rect">
            <a:avLst/>
          </a:prstGeom>
          <a:noFill/>
          <a:ln w="47625" cap="flat" cmpd="sng" algn="ctr">
            <a:noFill/>
            <a:prstDash val="solid"/>
            <a:headEnd/>
            <a:tailEnd type="triangle" w="sm" len="med"/>
          </a:ln>
          <a:effectLst/>
        </p:spPr>
        <p:txBody>
          <a:bodyPr lIns="89977" tIns="0" rIns="0" bIns="71981" rtlCol="0" anchor="t" anchorCtr="0"/>
          <a:lstStyle/>
          <a:p>
            <a:pPr algn="r">
              <a:lnSpc>
                <a:spcPts val="1300"/>
              </a:lnSpc>
              <a:buClr>
                <a:srgbClr val="F0AB00"/>
              </a:buClr>
              <a:buSzPct val="80000"/>
              <a:defRPr/>
            </a:pPr>
            <a:r>
              <a:rPr lang="en-US" sz="1200" kern="0" dirty="0"/>
              <a:t>Robust integration and collaboration</a:t>
            </a:r>
          </a:p>
        </p:txBody>
      </p:sp>
      <p:sp>
        <p:nvSpPr>
          <p:cNvPr id="11" name="Rectangle 10">
            <a:extLst>
              <a:ext uri="{FF2B5EF4-FFF2-40B4-BE49-F238E27FC236}">
                <a16:creationId xmlns:a16="http://schemas.microsoft.com/office/drawing/2014/main" id="{1800EBEB-8C0F-406A-8FA8-07F93856AF07}"/>
              </a:ext>
            </a:extLst>
          </p:cNvPr>
          <p:cNvSpPr/>
          <p:nvPr/>
        </p:nvSpPr>
        <p:spPr bwMode="gray">
          <a:xfrm>
            <a:off x="9951254" y="5062914"/>
            <a:ext cx="1702938" cy="515213"/>
          </a:xfrm>
          <a:prstGeom prst="rect">
            <a:avLst/>
          </a:prstGeom>
          <a:noFill/>
          <a:ln w="47625" cap="flat" cmpd="sng" algn="ctr">
            <a:noFill/>
            <a:prstDash val="solid"/>
            <a:headEnd/>
            <a:tailEnd type="triangle" w="sm" len="med"/>
          </a:ln>
          <a:effectLst/>
        </p:spPr>
        <p:txBody>
          <a:bodyPr lIns="89977" tIns="71981" rIns="0" bIns="71981" rtlCol="0" anchor="ctr"/>
          <a:lstStyle/>
          <a:p>
            <a:pPr algn="r">
              <a:lnSpc>
                <a:spcPts val="1300"/>
              </a:lnSpc>
              <a:buClr>
                <a:srgbClr val="F0AB00"/>
              </a:buClr>
              <a:buSzPct val="80000"/>
              <a:defRPr/>
            </a:pPr>
            <a:r>
              <a:rPr lang="en-US" sz="1200" dirty="0"/>
              <a:t>Runs on in-memory</a:t>
            </a:r>
          </a:p>
          <a:p>
            <a:pPr algn="r">
              <a:lnSpc>
                <a:spcPts val="1300"/>
              </a:lnSpc>
              <a:buClr>
                <a:srgbClr val="F0AB00"/>
              </a:buClr>
              <a:buSzPct val="80000"/>
              <a:defRPr/>
            </a:pPr>
            <a:r>
              <a:rPr lang="en-US" sz="1200" dirty="0"/>
              <a:t> technology</a:t>
            </a:r>
            <a:endParaRPr lang="en-US" sz="1200" kern="0" dirty="0">
              <a:latin typeface="Arial"/>
            </a:endParaRPr>
          </a:p>
        </p:txBody>
      </p:sp>
      <p:sp>
        <p:nvSpPr>
          <p:cNvPr id="12" name="Rectangle 11">
            <a:extLst>
              <a:ext uri="{FF2B5EF4-FFF2-40B4-BE49-F238E27FC236}">
                <a16:creationId xmlns:a16="http://schemas.microsoft.com/office/drawing/2014/main" id="{83800F1B-B2CF-409C-A1C4-DB747AA67C0E}"/>
              </a:ext>
            </a:extLst>
          </p:cNvPr>
          <p:cNvSpPr/>
          <p:nvPr/>
        </p:nvSpPr>
        <p:spPr bwMode="gray">
          <a:xfrm>
            <a:off x="10406416" y="1921112"/>
            <a:ext cx="1247776" cy="326132"/>
          </a:xfrm>
          <a:prstGeom prst="rect">
            <a:avLst/>
          </a:prstGeom>
          <a:noFill/>
          <a:ln w="47625" cap="flat" cmpd="sng" algn="ctr">
            <a:noFill/>
            <a:prstDash val="solid"/>
            <a:headEnd/>
            <a:tailEnd type="triangle" w="sm" len="med"/>
          </a:ln>
          <a:effectLst/>
        </p:spPr>
        <p:txBody>
          <a:bodyPr lIns="89977" tIns="0" rIns="0" bIns="71981" rtlCol="0" anchor="t" anchorCtr="0"/>
          <a:lstStyle/>
          <a:p>
            <a:pPr algn="r">
              <a:lnSpc>
                <a:spcPts val="1300"/>
              </a:lnSpc>
              <a:buClr>
                <a:srgbClr val="F0AB00"/>
              </a:buClr>
              <a:buSzPct val="80000"/>
              <a:defRPr/>
            </a:pPr>
            <a:r>
              <a:rPr lang="en-US" sz="1200" kern="0" dirty="0"/>
              <a:t>Expands the solution scope</a:t>
            </a:r>
          </a:p>
        </p:txBody>
      </p:sp>
      <p:sp>
        <p:nvSpPr>
          <p:cNvPr id="13" name="Rectangle 12">
            <a:extLst>
              <a:ext uri="{FF2B5EF4-FFF2-40B4-BE49-F238E27FC236}">
                <a16:creationId xmlns:a16="http://schemas.microsoft.com/office/drawing/2014/main" id="{6A513C0E-A29B-400E-ADC2-B59CA87EFC63}"/>
              </a:ext>
            </a:extLst>
          </p:cNvPr>
          <p:cNvSpPr/>
          <p:nvPr/>
        </p:nvSpPr>
        <p:spPr bwMode="gray">
          <a:xfrm flipH="1">
            <a:off x="445201" y="5632486"/>
            <a:ext cx="1788433" cy="427401"/>
          </a:xfrm>
          <a:prstGeom prst="rect">
            <a:avLst/>
          </a:prstGeom>
          <a:noFill/>
          <a:ln w="47625" cap="flat" cmpd="sng" algn="ctr">
            <a:noFill/>
            <a:prstDash val="solid"/>
            <a:headEnd/>
            <a:tailEnd type="triangle" w="sm" len="med"/>
          </a:ln>
          <a:effectLst/>
        </p:spPr>
        <p:txBody>
          <a:bodyPr lIns="35991" tIns="35991" rIns="35991" bIns="35991" rtlCol="0" anchor="ctr"/>
          <a:lstStyle/>
          <a:p>
            <a:pPr>
              <a:lnSpc>
                <a:spcPts val="1300"/>
              </a:lnSpc>
            </a:pPr>
            <a:r>
              <a:rPr lang="en-US" sz="1200" dirty="0"/>
              <a:t>Deployment flexibility</a:t>
            </a:r>
          </a:p>
        </p:txBody>
      </p:sp>
      <p:sp>
        <p:nvSpPr>
          <p:cNvPr id="18" name="Rectangle 17">
            <a:extLst>
              <a:ext uri="{FF2B5EF4-FFF2-40B4-BE49-F238E27FC236}">
                <a16:creationId xmlns:a16="http://schemas.microsoft.com/office/drawing/2014/main" id="{6D41C28A-103F-429C-9972-6BB7D7F162B3}"/>
              </a:ext>
            </a:extLst>
          </p:cNvPr>
          <p:cNvSpPr/>
          <p:nvPr/>
        </p:nvSpPr>
        <p:spPr bwMode="gray">
          <a:xfrm>
            <a:off x="9940136" y="4040907"/>
            <a:ext cx="1714056" cy="427401"/>
          </a:xfrm>
          <a:prstGeom prst="rect">
            <a:avLst/>
          </a:prstGeom>
          <a:noFill/>
          <a:ln w="47625" cap="flat" cmpd="sng" algn="ctr">
            <a:noFill/>
            <a:prstDash val="solid"/>
            <a:headEnd/>
            <a:tailEnd type="triangle" w="sm" len="med"/>
          </a:ln>
          <a:effectLst/>
        </p:spPr>
        <p:txBody>
          <a:bodyPr lIns="0" tIns="35991" rIns="0" bIns="35991" rtlCol="0" anchor="ctr"/>
          <a:lstStyle/>
          <a:p>
            <a:pPr algn="r">
              <a:lnSpc>
                <a:spcPts val="1300"/>
              </a:lnSpc>
              <a:buClr>
                <a:srgbClr val="F0AB00"/>
              </a:buClr>
              <a:buSzPct val="80000"/>
              <a:defRPr/>
            </a:pPr>
            <a:r>
              <a:rPr lang="en-US" sz="1200" kern="0" dirty="0"/>
              <a:t>Interface for </a:t>
            </a:r>
            <a:br>
              <a:rPr lang="en-US" sz="1200" kern="0" dirty="0"/>
            </a:br>
            <a:r>
              <a:rPr lang="en-US" sz="1200" kern="0" dirty="0"/>
              <a:t>SAP HANA apps</a:t>
            </a:r>
          </a:p>
        </p:txBody>
      </p:sp>
      <p:sp>
        <p:nvSpPr>
          <p:cNvPr id="20" name="Rectangle 19">
            <a:extLst>
              <a:ext uri="{FF2B5EF4-FFF2-40B4-BE49-F238E27FC236}">
                <a16:creationId xmlns:a16="http://schemas.microsoft.com/office/drawing/2014/main" id="{D9559DC7-86FE-4767-A232-26BD20A89477}"/>
              </a:ext>
            </a:extLst>
          </p:cNvPr>
          <p:cNvSpPr/>
          <p:nvPr/>
        </p:nvSpPr>
        <p:spPr bwMode="gray">
          <a:xfrm flipH="1">
            <a:off x="517161" y="1591216"/>
            <a:ext cx="1775463" cy="811156"/>
          </a:xfrm>
          <a:prstGeom prst="rect">
            <a:avLst/>
          </a:prstGeom>
          <a:noFill/>
          <a:ln w="47625" cap="flat" cmpd="sng" algn="ctr">
            <a:noFill/>
            <a:prstDash val="solid"/>
            <a:headEnd/>
            <a:tailEnd type="triangle" w="sm" len="med"/>
          </a:ln>
          <a:effectLst/>
        </p:spPr>
        <p:txBody>
          <a:bodyPr lIns="0" tIns="35991" rIns="35991" bIns="35991" rtlCol="0" anchor="ctr">
            <a:noAutofit/>
          </a:bodyPr>
          <a:lstStyle/>
          <a:p>
            <a:pPr lvl="0">
              <a:buClr>
                <a:srgbClr val="F0AB00"/>
              </a:buClr>
              <a:buSzPct val="80000"/>
              <a:defRPr/>
            </a:pPr>
            <a:r>
              <a:rPr lang="en-US" sz="1200" kern="0" dirty="0">
                <a:ea typeface="Arial Unicode MS" pitchFamily="34" charset="-128"/>
                <a:cs typeface="Arial Unicode MS" pitchFamily="34" charset="-128"/>
              </a:rPr>
              <a:t>Low cost of ownership </a:t>
            </a:r>
            <a:br>
              <a:rPr lang="en-US" sz="12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and support</a:t>
            </a:r>
            <a:endParaRPr lang="en-US" sz="1200" kern="0" dirty="0"/>
          </a:p>
        </p:txBody>
      </p:sp>
      <p:pic>
        <p:nvPicPr>
          <p:cNvPr id="1026" name="Picture 2" descr="C:\Users\i043582\AppData\Local\Temp\SNAGHTML5ca4b68.PNG">
            <a:extLst>
              <a:ext uri="{FF2B5EF4-FFF2-40B4-BE49-F238E27FC236}">
                <a16:creationId xmlns:a16="http://schemas.microsoft.com/office/drawing/2014/main" id="{1244262E-BBA9-4D43-BBAC-550E97B0BA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915" y="1557245"/>
            <a:ext cx="7134225" cy="4629150"/>
          </a:xfrm>
          <a:prstGeom prst="rect">
            <a:avLst/>
          </a:prstGeom>
          <a:noFill/>
          <a:extLst>
            <a:ext uri="{909E8E84-426E-40DD-AFC4-6F175D3DCCD1}">
              <a14:hiddenFill xmlns:a14="http://schemas.microsoft.com/office/drawing/2010/main">
                <a:solidFill>
                  <a:srgbClr val="FFFFFF"/>
                </a:solidFill>
              </a14:hiddenFill>
            </a:ext>
          </a:extLst>
        </p:spPr>
      </p:pic>
      <p:sp>
        <p:nvSpPr>
          <p:cNvPr id="22" name="Line 47">
            <a:extLst>
              <a:ext uri="{FF2B5EF4-FFF2-40B4-BE49-F238E27FC236}">
                <a16:creationId xmlns:a16="http://schemas.microsoft.com/office/drawing/2014/main" id="{29D88A41-5A5F-4821-9202-E40D68A6C1E8}"/>
              </a:ext>
            </a:extLst>
          </p:cNvPr>
          <p:cNvSpPr>
            <a:spLocks noChangeShapeType="1"/>
          </p:cNvSpPr>
          <p:nvPr/>
        </p:nvSpPr>
        <p:spPr bwMode="gray">
          <a:xfrm>
            <a:off x="2011373" y="5869436"/>
            <a:ext cx="983287" cy="3533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89977" tIns="46788" rIns="89977" bIns="46788" anchor="ctr"/>
          <a:lstStyle/>
          <a:p>
            <a:endParaRPr lang="de-DE" sz="1799" dirty="0"/>
          </a:p>
        </p:txBody>
      </p:sp>
      <p:sp>
        <p:nvSpPr>
          <p:cNvPr id="14" name="Line 47">
            <a:extLst>
              <a:ext uri="{FF2B5EF4-FFF2-40B4-BE49-F238E27FC236}">
                <a16:creationId xmlns:a16="http://schemas.microsoft.com/office/drawing/2014/main" id="{D591632E-BA42-4F19-A1B1-87C29A0831BD}"/>
              </a:ext>
            </a:extLst>
          </p:cNvPr>
          <p:cNvSpPr>
            <a:spLocks noChangeShapeType="1"/>
          </p:cNvSpPr>
          <p:nvPr/>
        </p:nvSpPr>
        <p:spPr bwMode="gray">
          <a:xfrm>
            <a:off x="1387936" y="2107798"/>
            <a:ext cx="2383964" cy="56685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89977" tIns="46788" rIns="89977" bIns="46788" anchor="ctr"/>
          <a:lstStyle/>
          <a:p>
            <a:endParaRPr lang="de-DE" sz="1799" dirty="0"/>
          </a:p>
        </p:txBody>
      </p:sp>
      <p:sp>
        <p:nvSpPr>
          <p:cNvPr id="15" name="Line 47">
            <a:extLst>
              <a:ext uri="{FF2B5EF4-FFF2-40B4-BE49-F238E27FC236}">
                <a16:creationId xmlns:a16="http://schemas.microsoft.com/office/drawing/2014/main" id="{2B628AC5-1F6C-4BFB-8498-C95EC8A3A52C}"/>
              </a:ext>
            </a:extLst>
          </p:cNvPr>
          <p:cNvSpPr>
            <a:spLocks noChangeShapeType="1"/>
          </p:cNvSpPr>
          <p:nvPr/>
        </p:nvSpPr>
        <p:spPr bwMode="gray">
          <a:xfrm flipH="1">
            <a:off x="7795260" y="2045343"/>
            <a:ext cx="2806006" cy="3486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89977" tIns="46788" rIns="89977" bIns="46788" anchor="ctr"/>
          <a:lstStyle/>
          <a:p>
            <a:endParaRPr lang="de-DE" sz="1799" dirty="0"/>
          </a:p>
        </p:txBody>
      </p:sp>
      <p:sp>
        <p:nvSpPr>
          <p:cNvPr id="16" name="Line 47">
            <a:extLst>
              <a:ext uri="{FF2B5EF4-FFF2-40B4-BE49-F238E27FC236}">
                <a16:creationId xmlns:a16="http://schemas.microsoft.com/office/drawing/2014/main" id="{6B5FD3F4-2078-4FC6-B526-2099FB2D8A75}"/>
              </a:ext>
            </a:extLst>
          </p:cNvPr>
          <p:cNvSpPr>
            <a:spLocks noChangeShapeType="1"/>
          </p:cNvSpPr>
          <p:nvPr/>
        </p:nvSpPr>
        <p:spPr bwMode="gray">
          <a:xfrm flipH="1">
            <a:off x="8869679" y="5394557"/>
            <a:ext cx="1965492" cy="183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89977" tIns="46788" rIns="89977" bIns="46788" anchor="ctr"/>
          <a:lstStyle/>
          <a:p>
            <a:endParaRPr lang="de-DE" sz="1799" dirty="0"/>
          </a:p>
        </p:txBody>
      </p:sp>
      <p:sp>
        <p:nvSpPr>
          <p:cNvPr id="17" name="Line 47">
            <a:extLst>
              <a:ext uri="{FF2B5EF4-FFF2-40B4-BE49-F238E27FC236}">
                <a16:creationId xmlns:a16="http://schemas.microsoft.com/office/drawing/2014/main" id="{098658CE-6D5D-456C-9BC9-B8671A245D58}"/>
              </a:ext>
            </a:extLst>
          </p:cNvPr>
          <p:cNvSpPr>
            <a:spLocks noChangeShapeType="1"/>
          </p:cNvSpPr>
          <p:nvPr/>
        </p:nvSpPr>
        <p:spPr bwMode="gray">
          <a:xfrm flipH="1">
            <a:off x="9180293" y="4727666"/>
            <a:ext cx="1083628" cy="83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89977" tIns="46788" rIns="89977" bIns="46788" anchor="ctr"/>
          <a:lstStyle/>
          <a:p>
            <a:endParaRPr lang="de-DE" sz="1799" dirty="0"/>
          </a:p>
        </p:txBody>
      </p:sp>
      <p:sp>
        <p:nvSpPr>
          <p:cNvPr id="19" name="Line 47">
            <a:extLst>
              <a:ext uri="{FF2B5EF4-FFF2-40B4-BE49-F238E27FC236}">
                <a16:creationId xmlns:a16="http://schemas.microsoft.com/office/drawing/2014/main" id="{A920455C-1BA0-4911-92F7-C479BB7D59EA}"/>
              </a:ext>
            </a:extLst>
          </p:cNvPr>
          <p:cNvSpPr>
            <a:spLocks noChangeShapeType="1"/>
          </p:cNvSpPr>
          <p:nvPr/>
        </p:nvSpPr>
        <p:spPr bwMode="gray">
          <a:xfrm flipH="1">
            <a:off x="9180292" y="4170794"/>
            <a:ext cx="1420975" cy="2285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89977" tIns="46788" rIns="89977" bIns="46788" anchor="ctr"/>
          <a:lstStyle/>
          <a:p>
            <a:endParaRPr lang="de-DE" sz="1799" dirty="0"/>
          </a:p>
        </p:txBody>
      </p:sp>
      <p:sp>
        <p:nvSpPr>
          <p:cNvPr id="21" name="Line 47">
            <a:extLst>
              <a:ext uri="{FF2B5EF4-FFF2-40B4-BE49-F238E27FC236}">
                <a16:creationId xmlns:a16="http://schemas.microsoft.com/office/drawing/2014/main" id="{63804AEE-944A-4BD5-B00E-91C3E5861A0F}"/>
              </a:ext>
            </a:extLst>
          </p:cNvPr>
          <p:cNvSpPr>
            <a:spLocks noChangeShapeType="1"/>
          </p:cNvSpPr>
          <p:nvPr/>
        </p:nvSpPr>
        <p:spPr bwMode="gray">
          <a:xfrm>
            <a:off x="1387935" y="4222745"/>
            <a:ext cx="2292525" cy="1523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89977" tIns="46788" rIns="89977" bIns="46788" anchor="ctr"/>
          <a:lstStyle/>
          <a:p>
            <a:endParaRPr lang="de-DE" sz="1799" dirty="0"/>
          </a:p>
        </p:txBody>
      </p:sp>
      <p:sp>
        <p:nvSpPr>
          <p:cNvPr id="25" name="Line 47">
            <a:extLst>
              <a:ext uri="{FF2B5EF4-FFF2-40B4-BE49-F238E27FC236}">
                <a16:creationId xmlns:a16="http://schemas.microsoft.com/office/drawing/2014/main" id="{29E3B06D-92EC-4084-A155-091312277C08}"/>
              </a:ext>
            </a:extLst>
          </p:cNvPr>
          <p:cNvSpPr>
            <a:spLocks noChangeShapeType="1"/>
          </p:cNvSpPr>
          <p:nvPr/>
        </p:nvSpPr>
        <p:spPr bwMode="gray">
          <a:xfrm flipH="1">
            <a:off x="9180292" y="3794186"/>
            <a:ext cx="1226123" cy="693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89977" tIns="46788" rIns="89977" bIns="46788" anchor="ctr"/>
          <a:lstStyle/>
          <a:p>
            <a:endParaRPr lang="de-DE" sz="1799" dirty="0"/>
          </a:p>
        </p:txBody>
      </p:sp>
    </p:spTree>
    <p:custDataLst>
      <p:tags r:id="rId1"/>
    </p:custDataLst>
    <p:extLst>
      <p:ext uri="{BB962C8B-B14F-4D97-AF65-F5344CB8AC3E}">
        <p14:creationId xmlns:p14="http://schemas.microsoft.com/office/powerpoint/2010/main" val="43670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SAP Business One: Technology and Interfacing</a:t>
            </a:r>
            <a:endParaRPr lang="en-US" dirty="0"/>
          </a:p>
        </p:txBody>
      </p:sp>
      <p:grpSp>
        <p:nvGrpSpPr>
          <p:cNvPr id="90" name="Group 89">
            <a:extLst>
              <a:ext uri="{FF2B5EF4-FFF2-40B4-BE49-F238E27FC236}">
                <a16:creationId xmlns:a16="http://schemas.microsoft.com/office/drawing/2014/main" id="{003F92F2-E0E1-431A-A7E9-26E80265A96E}"/>
              </a:ext>
            </a:extLst>
          </p:cNvPr>
          <p:cNvGrpSpPr/>
          <p:nvPr/>
        </p:nvGrpSpPr>
        <p:grpSpPr>
          <a:xfrm>
            <a:off x="504001" y="1259030"/>
            <a:ext cx="11186475" cy="5151154"/>
            <a:chOff x="139700" y="1198563"/>
            <a:chExt cx="8940800" cy="5424487"/>
          </a:xfrm>
        </p:grpSpPr>
        <p:sp>
          <p:nvSpPr>
            <p:cNvPr id="91" name="Rectangle 3">
              <a:extLst>
                <a:ext uri="{FF2B5EF4-FFF2-40B4-BE49-F238E27FC236}">
                  <a16:creationId xmlns:a16="http://schemas.microsoft.com/office/drawing/2014/main" id="{5EE4A830-F12B-4CCC-BDBD-404508F6EC4D}"/>
                </a:ext>
              </a:extLst>
            </p:cNvPr>
            <p:cNvSpPr>
              <a:spLocks noChangeArrowheads="1"/>
            </p:cNvSpPr>
            <p:nvPr/>
          </p:nvSpPr>
          <p:spPr bwMode="auto">
            <a:xfrm>
              <a:off x="139700" y="1206500"/>
              <a:ext cx="2946400" cy="5416550"/>
            </a:xfrm>
            <a:prstGeom prst="rect">
              <a:avLst/>
            </a:prstGeom>
            <a:solidFill>
              <a:schemeClr val="bg1"/>
            </a:solidFill>
            <a:ln w="12700">
              <a:solidFill>
                <a:srgbClr val="969696"/>
              </a:solidFill>
              <a:prstDash val="sysDot"/>
              <a:miter lim="800000"/>
              <a:headEnd/>
              <a:tailEnd/>
            </a:ln>
          </p:spPr>
          <p:txBody>
            <a:bodyPr wrap="none"/>
            <a:lstStyle/>
            <a:p>
              <a:r>
                <a:rPr lang="en-US" dirty="0">
                  <a:solidFill>
                    <a:schemeClr val="folHlink"/>
                  </a:solidFill>
                  <a:latin typeface="Arial Black" pitchFamily="34" charset="0"/>
                </a:rPr>
                <a:t>SAP</a:t>
              </a:r>
              <a:r>
                <a:rPr lang="en-US" baseline="30000" dirty="0">
                  <a:solidFill>
                    <a:schemeClr val="folHlink"/>
                  </a:solidFill>
                  <a:latin typeface="Arial Black" pitchFamily="34" charset="0"/>
                </a:rPr>
                <a:t>®</a:t>
              </a:r>
              <a:r>
                <a:rPr lang="en-US" dirty="0">
                  <a:solidFill>
                    <a:schemeClr val="folHlink"/>
                  </a:solidFill>
                  <a:latin typeface="Arial Black" pitchFamily="34" charset="0"/>
                </a:rPr>
                <a:t> Business One</a:t>
              </a:r>
            </a:p>
          </p:txBody>
        </p:sp>
        <p:sp>
          <p:nvSpPr>
            <p:cNvPr id="92" name="Freeform 4">
              <a:extLst>
                <a:ext uri="{FF2B5EF4-FFF2-40B4-BE49-F238E27FC236}">
                  <a16:creationId xmlns:a16="http://schemas.microsoft.com/office/drawing/2014/main" id="{4351BAE0-18B0-4D54-A7D1-1DE33395CFD4}"/>
                </a:ext>
              </a:extLst>
            </p:cNvPr>
            <p:cNvSpPr>
              <a:spLocks/>
            </p:cNvSpPr>
            <p:nvPr/>
          </p:nvSpPr>
          <p:spPr bwMode="auto">
            <a:xfrm>
              <a:off x="365125" y="5564188"/>
              <a:ext cx="2503488" cy="1587"/>
            </a:xfrm>
            <a:custGeom>
              <a:avLst/>
              <a:gdLst>
                <a:gd name="T0" fmla="*/ 2147483647 w 1577"/>
                <a:gd name="T1" fmla="*/ 0 h 1587"/>
                <a:gd name="T2" fmla="*/ 0 w 1577"/>
                <a:gd name="T3" fmla="*/ 0 h 1587"/>
                <a:gd name="T4" fmla="*/ 2147483647 w 1577"/>
                <a:gd name="T5" fmla="*/ 0 h 1587"/>
                <a:gd name="T6" fmla="*/ 2147483647 w 1577"/>
                <a:gd name="T7" fmla="*/ 0 h 1587"/>
                <a:gd name="T8" fmla="*/ 0 60000 65536"/>
                <a:gd name="T9" fmla="*/ 0 60000 65536"/>
                <a:gd name="T10" fmla="*/ 0 60000 65536"/>
                <a:gd name="T11" fmla="*/ 0 60000 65536"/>
                <a:gd name="T12" fmla="*/ 0 w 1577"/>
                <a:gd name="T13" fmla="*/ 0 h 1587"/>
                <a:gd name="T14" fmla="*/ 1577 w 1577"/>
                <a:gd name="T15" fmla="*/ 1587 h 1587"/>
              </a:gdLst>
              <a:ahLst/>
              <a:cxnLst>
                <a:cxn ang="T8">
                  <a:pos x="T0" y="T1"/>
                </a:cxn>
                <a:cxn ang="T9">
                  <a:pos x="T2" y="T3"/>
                </a:cxn>
                <a:cxn ang="T10">
                  <a:pos x="T4" y="T5"/>
                </a:cxn>
                <a:cxn ang="T11">
                  <a:pos x="T6" y="T7"/>
                </a:cxn>
              </a:cxnLst>
              <a:rect l="T12" t="T13" r="T14" b="T15"/>
              <a:pathLst>
                <a:path w="1577" h="1587">
                  <a:moveTo>
                    <a:pt x="1577" y="0"/>
                  </a:moveTo>
                  <a:lnTo>
                    <a:pt x="0" y="0"/>
                  </a:lnTo>
                  <a:lnTo>
                    <a:pt x="1577" y="0"/>
                  </a:lnTo>
                  <a:close/>
                </a:path>
              </a:pathLst>
            </a:custGeom>
            <a:solidFill>
              <a:srgbClr val="4F6098"/>
            </a:solidFill>
            <a:ln w="9525">
              <a:noFill/>
              <a:round/>
              <a:headEnd/>
              <a:tailEnd/>
            </a:ln>
          </p:spPr>
          <p:txBody>
            <a:bodyPr/>
            <a:lstStyle/>
            <a:p>
              <a:endParaRPr lang="de-DE" dirty="0"/>
            </a:p>
          </p:txBody>
        </p:sp>
        <p:sp>
          <p:nvSpPr>
            <p:cNvPr id="93" name="Rectangle 5">
              <a:extLst>
                <a:ext uri="{FF2B5EF4-FFF2-40B4-BE49-F238E27FC236}">
                  <a16:creationId xmlns:a16="http://schemas.microsoft.com/office/drawing/2014/main" id="{8D2526ED-ACF9-42F9-AB57-10C80B04523B}"/>
                </a:ext>
              </a:extLst>
            </p:cNvPr>
            <p:cNvSpPr>
              <a:spLocks noChangeArrowheads="1"/>
            </p:cNvSpPr>
            <p:nvPr/>
          </p:nvSpPr>
          <p:spPr bwMode="auto">
            <a:xfrm>
              <a:off x="2868613" y="3163888"/>
              <a:ext cx="1587" cy="2400300"/>
            </a:xfrm>
            <a:prstGeom prst="rect">
              <a:avLst/>
            </a:prstGeom>
            <a:solidFill>
              <a:srgbClr val="758FE1"/>
            </a:solidFill>
            <a:ln w="9525">
              <a:noFill/>
              <a:miter lim="800000"/>
              <a:headEnd/>
              <a:tailEnd/>
            </a:ln>
          </p:spPr>
          <p:txBody>
            <a:bodyPr/>
            <a:lstStyle/>
            <a:p>
              <a:endParaRPr lang="en-US" b="1" dirty="0"/>
            </a:p>
          </p:txBody>
        </p:sp>
        <p:sp>
          <p:nvSpPr>
            <p:cNvPr id="94" name="Rectangle 6">
              <a:extLst>
                <a:ext uri="{FF2B5EF4-FFF2-40B4-BE49-F238E27FC236}">
                  <a16:creationId xmlns:a16="http://schemas.microsoft.com/office/drawing/2014/main" id="{3CCAE822-88C5-44A3-B53C-F1FEE6B0D686}"/>
                </a:ext>
              </a:extLst>
            </p:cNvPr>
            <p:cNvSpPr>
              <a:spLocks noChangeArrowheads="1"/>
            </p:cNvSpPr>
            <p:nvPr/>
          </p:nvSpPr>
          <p:spPr bwMode="auto">
            <a:xfrm>
              <a:off x="342900" y="3163888"/>
              <a:ext cx="2514600" cy="2632075"/>
            </a:xfrm>
            <a:prstGeom prst="rect">
              <a:avLst/>
            </a:prstGeom>
            <a:solidFill>
              <a:srgbClr val="7D96A4"/>
            </a:solidFill>
            <a:ln w="9525">
              <a:noFill/>
              <a:miter lim="800000"/>
              <a:headEnd/>
              <a:tailEnd/>
            </a:ln>
            <a:effectLst/>
          </p:spPr>
          <p:txBody>
            <a:bodyPr lIns="0" tIns="36000" rIns="36000" bIns="0"/>
            <a:lstStyle/>
            <a:p>
              <a:pPr algn="r">
                <a:defRPr/>
              </a:pPr>
              <a:r>
                <a:rPr lang="en-US" sz="1200" b="1" dirty="0">
                  <a:solidFill>
                    <a:schemeClr val="bg1"/>
                  </a:solidFill>
                  <a:latin typeface="Arial" charset="0"/>
                  <a:ea typeface="+mn-ea"/>
                </a:rPr>
                <a:t>Server</a:t>
              </a:r>
            </a:p>
          </p:txBody>
        </p:sp>
        <p:sp>
          <p:nvSpPr>
            <p:cNvPr id="95" name="Freeform 8">
              <a:extLst>
                <a:ext uri="{FF2B5EF4-FFF2-40B4-BE49-F238E27FC236}">
                  <a16:creationId xmlns:a16="http://schemas.microsoft.com/office/drawing/2014/main" id="{74E7D48A-AF76-4131-A0C1-757F9DDE29BB}"/>
                </a:ext>
              </a:extLst>
            </p:cNvPr>
            <p:cNvSpPr>
              <a:spLocks/>
            </p:cNvSpPr>
            <p:nvPr/>
          </p:nvSpPr>
          <p:spPr bwMode="auto">
            <a:xfrm>
              <a:off x="342900" y="3035300"/>
              <a:ext cx="296863" cy="57150"/>
            </a:xfrm>
            <a:custGeom>
              <a:avLst/>
              <a:gdLst>
                <a:gd name="T0" fmla="*/ 2147483647 w 187"/>
                <a:gd name="T1" fmla="*/ 0 h 36"/>
                <a:gd name="T2" fmla="*/ 2147483647 w 187"/>
                <a:gd name="T3" fmla="*/ 2147483647 h 36"/>
                <a:gd name="T4" fmla="*/ 0 w 187"/>
                <a:gd name="T5" fmla="*/ 2147483647 h 36"/>
                <a:gd name="T6" fmla="*/ 2147483647 w 187"/>
                <a:gd name="T7" fmla="*/ 0 h 36"/>
                <a:gd name="T8" fmla="*/ 2147483647 w 187"/>
                <a:gd name="T9" fmla="*/ 0 h 36"/>
                <a:gd name="T10" fmla="*/ 2147483647 w 187"/>
                <a:gd name="T11" fmla="*/ 0 h 36"/>
                <a:gd name="T12" fmla="*/ 0 60000 65536"/>
                <a:gd name="T13" fmla="*/ 0 60000 65536"/>
                <a:gd name="T14" fmla="*/ 0 60000 65536"/>
                <a:gd name="T15" fmla="*/ 0 60000 65536"/>
                <a:gd name="T16" fmla="*/ 0 60000 65536"/>
                <a:gd name="T17" fmla="*/ 0 60000 65536"/>
                <a:gd name="T18" fmla="*/ 0 w 187"/>
                <a:gd name="T19" fmla="*/ 0 h 36"/>
                <a:gd name="T20" fmla="*/ 187 w 187"/>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87" h="36">
                  <a:moveTo>
                    <a:pt x="187" y="0"/>
                  </a:moveTo>
                  <a:lnTo>
                    <a:pt x="145" y="36"/>
                  </a:lnTo>
                  <a:lnTo>
                    <a:pt x="0" y="36"/>
                  </a:lnTo>
                  <a:lnTo>
                    <a:pt x="47" y="0"/>
                  </a:lnTo>
                  <a:lnTo>
                    <a:pt x="187" y="0"/>
                  </a:lnTo>
                  <a:close/>
                </a:path>
              </a:pathLst>
            </a:custGeom>
            <a:solidFill>
              <a:srgbClr val="E5E5E5"/>
            </a:solidFill>
            <a:ln w="7938">
              <a:solidFill>
                <a:srgbClr val="000000"/>
              </a:solidFill>
              <a:round/>
              <a:headEnd/>
              <a:tailEnd/>
            </a:ln>
          </p:spPr>
          <p:txBody>
            <a:bodyPr/>
            <a:lstStyle/>
            <a:p>
              <a:endParaRPr lang="de-DE" dirty="0"/>
            </a:p>
          </p:txBody>
        </p:sp>
        <p:sp>
          <p:nvSpPr>
            <p:cNvPr id="96" name="Freeform 9">
              <a:extLst>
                <a:ext uri="{FF2B5EF4-FFF2-40B4-BE49-F238E27FC236}">
                  <a16:creationId xmlns:a16="http://schemas.microsoft.com/office/drawing/2014/main" id="{A9016155-A3A4-46E1-BDE1-36B7A5C1845E}"/>
                </a:ext>
              </a:extLst>
            </p:cNvPr>
            <p:cNvSpPr>
              <a:spLocks/>
            </p:cNvSpPr>
            <p:nvPr/>
          </p:nvSpPr>
          <p:spPr bwMode="auto">
            <a:xfrm>
              <a:off x="573088" y="3035300"/>
              <a:ext cx="66675" cy="428625"/>
            </a:xfrm>
            <a:custGeom>
              <a:avLst/>
              <a:gdLst>
                <a:gd name="T0" fmla="*/ 2147483647 w 42"/>
                <a:gd name="T1" fmla="*/ 0 h 270"/>
                <a:gd name="T2" fmla="*/ 0 w 42"/>
                <a:gd name="T3" fmla="*/ 2147483647 h 270"/>
                <a:gd name="T4" fmla="*/ 0 w 42"/>
                <a:gd name="T5" fmla="*/ 2147483647 h 270"/>
                <a:gd name="T6" fmla="*/ 2147483647 w 42"/>
                <a:gd name="T7" fmla="*/ 2147483647 h 270"/>
                <a:gd name="T8" fmla="*/ 2147483647 w 42"/>
                <a:gd name="T9" fmla="*/ 0 h 270"/>
                <a:gd name="T10" fmla="*/ 2147483647 w 42"/>
                <a:gd name="T11" fmla="*/ 0 h 270"/>
                <a:gd name="T12" fmla="*/ 0 60000 65536"/>
                <a:gd name="T13" fmla="*/ 0 60000 65536"/>
                <a:gd name="T14" fmla="*/ 0 60000 65536"/>
                <a:gd name="T15" fmla="*/ 0 60000 65536"/>
                <a:gd name="T16" fmla="*/ 0 60000 65536"/>
                <a:gd name="T17" fmla="*/ 0 60000 65536"/>
                <a:gd name="T18" fmla="*/ 0 w 42"/>
                <a:gd name="T19" fmla="*/ 0 h 270"/>
                <a:gd name="T20" fmla="*/ 42 w 42"/>
                <a:gd name="T21" fmla="*/ 270 h 270"/>
              </a:gdLst>
              <a:ahLst/>
              <a:cxnLst>
                <a:cxn ang="T12">
                  <a:pos x="T0" y="T1"/>
                </a:cxn>
                <a:cxn ang="T13">
                  <a:pos x="T2" y="T3"/>
                </a:cxn>
                <a:cxn ang="T14">
                  <a:pos x="T4" y="T5"/>
                </a:cxn>
                <a:cxn ang="T15">
                  <a:pos x="T6" y="T7"/>
                </a:cxn>
                <a:cxn ang="T16">
                  <a:pos x="T8" y="T9"/>
                </a:cxn>
                <a:cxn ang="T17">
                  <a:pos x="T10" y="T11"/>
                </a:cxn>
              </a:cxnLst>
              <a:rect l="T18" t="T19" r="T20" b="T21"/>
              <a:pathLst>
                <a:path w="42" h="270">
                  <a:moveTo>
                    <a:pt x="42" y="0"/>
                  </a:moveTo>
                  <a:lnTo>
                    <a:pt x="0" y="36"/>
                  </a:lnTo>
                  <a:lnTo>
                    <a:pt x="0" y="270"/>
                  </a:lnTo>
                  <a:lnTo>
                    <a:pt x="42" y="229"/>
                  </a:lnTo>
                  <a:lnTo>
                    <a:pt x="42" y="0"/>
                  </a:lnTo>
                  <a:close/>
                </a:path>
              </a:pathLst>
            </a:custGeom>
            <a:solidFill>
              <a:srgbClr val="A2A2A2"/>
            </a:solidFill>
            <a:ln w="7938">
              <a:solidFill>
                <a:srgbClr val="000000"/>
              </a:solidFill>
              <a:round/>
              <a:headEnd/>
              <a:tailEnd/>
            </a:ln>
          </p:spPr>
          <p:txBody>
            <a:bodyPr/>
            <a:lstStyle/>
            <a:p>
              <a:endParaRPr lang="de-DE" dirty="0"/>
            </a:p>
          </p:txBody>
        </p:sp>
        <p:sp>
          <p:nvSpPr>
            <p:cNvPr id="97" name="Rectangle 10">
              <a:extLst>
                <a:ext uri="{FF2B5EF4-FFF2-40B4-BE49-F238E27FC236}">
                  <a16:creationId xmlns:a16="http://schemas.microsoft.com/office/drawing/2014/main" id="{055933C9-24A3-448F-BAA2-D984B80CB160}"/>
                </a:ext>
              </a:extLst>
            </p:cNvPr>
            <p:cNvSpPr>
              <a:spLocks noChangeArrowheads="1"/>
            </p:cNvSpPr>
            <p:nvPr/>
          </p:nvSpPr>
          <p:spPr bwMode="auto">
            <a:xfrm>
              <a:off x="358775" y="3430588"/>
              <a:ext cx="206375" cy="17462"/>
            </a:xfrm>
            <a:prstGeom prst="rect">
              <a:avLst/>
            </a:prstGeom>
            <a:solidFill>
              <a:srgbClr val="3F3D35"/>
            </a:solidFill>
            <a:ln w="9525">
              <a:noFill/>
              <a:miter lim="800000"/>
              <a:headEnd/>
              <a:tailEnd/>
            </a:ln>
          </p:spPr>
          <p:txBody>
            <a:bodyPr/>
            <a:lstStyle/>
            <a:p>
              <a:endParaRPr lang="en-US" b="1" dirty="0"/>
            </a:p>
          </p:txBody>
        </p:sp>
        <p:sp>
          <p:nvSpPr>
            <p:cNvPr id="98" name="Rectangle 11">
              <a:extLst>
                <a:ext uri="{FF2B5EF4-FFF2-40B4-BE49-F238E27FC236}">
                  <a16:creationId xmlns:a16="http://schemas.microsoft.com/office/drawing/2014/main" id="{54428BBE-5E68-4918-BF97-586B0595C6E7}"/>
                </a:ext>
              </a:extLst>
            </p:cNvPr>
            <p:cNvSpPr>
              <a:spLocks noChangeArrowheads="1"/>
            </p:cNvSpPr>
            <p:nvPr/>
          </p:nvSpPr>
          <p:spPr bwMode="auto">
            <a:xfrm>
              <a:off x="342900" y="3092450"/>
              <a:ext cx="230188" cy="371475"/>
            </a:xfrm>
            <a:prstGeom prst="rect">
              <a:avLst/>
            </a:prstGeom>
            <a:solidFill>
              <a:srgbClr val="EEEEEE"/>
            </a:solidFill>
            <a:ln w="7938">
              <a:solidFill>
                <a:srgbClr val="000000"/>
              </a:solidFill>
              <a:miter lim="800000"/>
              <a:headEnd/>
              <a:tailEnd/>
            </a:ln>
          </p:spPr>
          <p:txBody>
            <a:bodyPr/>
            <a:lstStyle/>
            <a:p>
              <a:endParaRPr lang="en-US" b="1" dirty="0"/>
            </a:p>
          </p:txBody>
        </p:sp>
        <p:sp>
          <p:nvSpPr>
            <p:cNvPr id="99" name="Rectangle 12">
              <a:extLst>
                <a:ext uri="{FF2B5EF4-FFF2-40B4-BE49-F238E27FC236}">
                  <a16:creationId xmlns:a16="http://schemas.microsoft.com/office/drawing/2014/main" id="{BF4AF548-6919-4EA4-98CB-A36167E02EE6}"/>
                </a:ext>
              </a:extLst>
            </p:cNvPr>
            <p:cNvSpPr>
              <a:spLocks noChangeArrowheads="1"/>
            </p:cNvSpPr>
            <p:nvPr/>
          </p:nvSpPr>
          <p:spPr bwMode="auto">
            <a:xfrm>
              <a:off x="441325" y="3109913"/>
              <a:ext cx="115888" cy="98425"/>
            </a:xfrm>
            <a:prstGeom prst="rect">
              <a:avLst/>
            </a:prstGeom>
            <a:solidFill>
              <a:srgbClr val="666354"/>
            </a:solidFill>
            <a:ln w="9525">
              <a:noFill/>
              <a:miter lim="800000"/>
              <a:headEnd/>
              <a:tailEnd/>
            </a:ln>
          </p:spPr>
          <p:txBody>
            <a:bodyPr/>
            <a:lstStyle/>
            <a:p>
              <a:endParaRPr lang="en-US" b="1" dirty="0"/>
            </a:p>
          </p:txBody>
        </p:sp>
        <p:sp>
          <p:nvSpPr>
            <p:cNvPr id="100" name="Rectangle 13">
              <a:extLst>
                <a:ext uri="{FF2B5EF4-FFF2-40B4-BE49-F238E27FC236}">
                  <a16:creationId xmlns:a16="http://schemas.microsoft.com/office/drawing/2014/main" id="{15B67335-9E3C-4294-B058-25838D508DC8}"/>
                </a:ext>
              </a:extLst>
            </p:cNvPr>
            <p:cNvSpPr>
              <a:spLocks noChangeArrowheads="1"/>
            </p:cNvSpPr>
            <p:nvPr/>
          </p:nvSpPr>
          <p:spPr bwMode="auto">
            <a:xfrm>
              <a:off x="449263" y="3117850"/>
              <a:ext cx="41275" cy="25400"/>
            </a:xfrm>
            <a:prstGeom prst="rect">
              <a:avLst/>
            </a:prstGeom>
            <a:solidFill>
              <a:srgbClr val="3F3D35"/>
            </a:solidFill>
            <a:ln w="9525">
              <a:noFill/>
              <a:miter lim="800000"/>
              <a:headEnd/>
              <a:tailEnd/>
            </a:ln>
          </p:spPr>
          <p:txBody>
            <a:bodyPr/>
            <a:lstStyle/>
            <a:p>
              <a:endParaRPr lang="en-US" b="1" dirty="0"/>
            </a:p>
          </p:txBody>
        </p:sp>
        <p:sp>
          <p:nvSpPr>
            <p:cNvPr id="101" name="Rectangle 14">
              <a:extLst>
                <a:ext uri="{FF2B5EF4-FFF2-40B4-BE49-F238E27FC236}">
                  <a16:creationId xmlns:a16="http://schemas.microsoft.com/office/drawing/2014/main" id="{46E35E2F-B6CE-40C0-B661-7E72D03F78BD}"/>
                </a:ext>
              </a:extLst>
            </p:cNvPr>
            <p:cNvSpPr>
              <a:spLocks noChangeArrowheads="1"/>
            </p:cNvSpPr>
            <p:nvPr/>
          </p:nvSpPr>
          <p:spPr bwMode="auto">
            <a:xfrm>
              <a:off x="449263" y="3143250"/>
              <a:ext cx="41275" cy="31750"/>
            </a:xfrm>
            <a:prstGeom prst="rect">
              <a:avLst/>
            </a:prstGeom>
            <a:solidFill>
              <a:srgbClr val="3F3D35"/>
            </a:solidFill>
            <a:ln w="9525">
              <a:noFill/>
              <a:miter lim="800000"/>
              <a:headEnd/>
              <a:tailEnd/>
            </a:ln>
          </p:spPr>
          <p:txBody>
            <a:bodyPr/>
            <a:lstStyle/>
            <a:p>
              <a:endParaRPr lang="en-US" b="1" dirty="0"/>
            </a:p>
          </p:txBody>
        </p:sp>
        <p:sp>
          <p:nvSpPr>
            <p:cNvPr id="102" name="Rectangle 15">
              <a:extLst>
                <a:ext uri="{FF2B5EF4-FFF2-40B4-BE49-F238E27FC236}">
                  <a16:creationId xmlns:a16="http://schemas.microsoft.com/office/drawing/2014/main" id="{499F395B-FF68-42AC-B7B6-01147B358F2B}"/>
                </a:ext>
              </a:extLst>
            </p:cNvPr>
            <p:cNvSpPr>
              <a:spLocks noChangeArrowheads="1"/>
            </p:cNvSpPr>
            <p:nvPr/>
          </p:nvSpPr>
          <p:spPr bwMode="auto">
            <a:xfrm>
              <a:off x="508000" y="3117850"/>
              <a:ext cx="49213" cy="57150"/>
            </a:xfrm>
            <a:prstGeom prst="rect">
              <a:avLst/>
            </a:prstGeom>
            <a:solidFill>
              <a:srgbClr val="3F3D35"/>
            </a:solidFill>
            <a:ln w="9525">
              <a:noFill/>
              <a:miter lim="800000"/>
              <a:headEnd/>
              <a:tailEnd/>
            </a:ln>
          </p:spPr>
          <p:txBody>
            <a:bodyPr/>
            <a:lstStyle/>
            <a:p>
              <a:endParaRPr lang="en-US" b="1" dirty="0"/>
            </a:p>
          </p:txBody>
        </p:sp>
        <p:sp>
          <p:nvSpPr>
            <p:cNvPr id="103" name="Rectangle 16">
              <a:extLst>
                <a:ext uri="{FF2B5EF4-FFF2-40B4-BE49-F238E27FC236}">
                  <a16:creationId xmlns:a16="http://schemas.microsoft.com/office/drawing/2014/main" id="{58BA3F85-237B-4438-ACA6-7D3E248F802E}"/>
                </a:ext>
              </a:extLst>
            </p:cNvPr>
            <p:cNvSpPr>
              <a:spLocks noChangeArrowheads="1"/>
            </p:cNvSpPr>
            <p:nvPr/>
          </p:nvSpPr>
          <p:spPr bwMode="auto">
            <a:xfrm>
              <a:off x="449263" y="3192463"/>
              <a:ext cx="107950" cy="7937"/>
            </a:xfrm>
            <a:prstGeom prst="rect">
              <a:avLst/>
            </a:prstGeom>
            <a:solidFill>
              <a:srgbClr val="3F3D35"/>
            </a:solidFill>
            <a:ln w="9525">
              <a:noFill/>
              <a:miter lim="800000"/>
              <a:headEnd/>
              <a:tailEnd/>
            </a:ln>
          </p:spPr>
          <p:txBody>
            <a:bodyPr/>
            <a:lstStyle/>
            <a:p>
              <a:endParaRPr lang="en-US" b="1" dirty="0"/>
            </a:p>
          </p:txBody>
        </p:sp>
        <p:sp>
          <p:nvSpPr>
            <p:cNvPr id="104" name="Freeform 17">
              <a:extLst>
                <a:ext uri="{FF2B5EF4-FFF2-40B4-BE49-F238E27FC236}">
                  <a16:creationId xmlns:a16="http://schemas.microsoft.com/office/drawing/2014/main" id="{4CF85BC5-0F60-486F-9C31-433DC698A318}"/>
                </a:ext>
              </a:extLst>
            </p:cNvPr>
            <p:cNvSpPr>
              <a:spLocks/>
            </p:cNvSpPr>
            <p:nvPr/>
          </p:nvSpPr>
          <p:spPr bwMode="auto">
            <a:xfrm>
              <a:off x="350838" y="3117850"/>
              <a:ext cx="90487" cy="7938"/>
            </a:xfrm>
            <a:custGeom>
              <a:avLst/>
              <a:gdLst>
                <a:gd name="T0" fmla="*/ 2147483647 w 57"/>
                <a:gd name="T1" fmla="*/ 2147483647 h 5"/>
                <a:gd name="T2" fmla="*/ 2147483647 w 57"/>
                <a:gd name="T3" fmla="*/ 0 h 5"/>
                <a:gd name="T4" fmla="*/ 0 w 57"/>
                <a:gd name="T5" fmla="*/ 0 h 5"/>
                <a:gd name="T6" fmla="*/ 0 w 57"/>
                <a:gd name="T7" fmla="*/ 2147483647 h 5"/>
                <a:gd name="T8" fmla="*/ 2147483647 w 57"/>
                <a:gd name="T9" fmla="*/ 2147483647 h 5"/>
                <a:gd name="T10" fmla="*/ 2147483647 w 57"/>
                <a:gd name="T11" fmla="*/ 2147483647 h 5"/>
                <a:gd name="T12" fmla="*/ 2147483647 w 57"/>
                <a:gd name="T13" fmla="*/ 2147483647 h 5"/>
                <a:gd name="T14" fmla="*/ 0 60000 65536"/>
                <a:gd name="T15" fmla="*/ 0 60000 65536"/>
                <a:gd name="T16" fmla="*/ 0 60000 65536"/>
                <a:gd name="T17" fmla="*/ 0 60000 65536"/>
                <a:gd name="T18" fmla="*/ 0 60000 65536"/>
                <a:gd name="T19" fmla="*/ 0 60000 65536"/>
                <a:gd name="T20" fmla="*/ 0 60000 65536"/>
                <a:gd name="T21" fmla="*/ 0 w 57"/>
                <a:gd name="T22" fmla="*/ 0 h 5"/>
                <a:gd name="T23" fmla="*/ 57 w 57"/>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5">
                  <a:moveTo>
                    <a:pt x="57" y="5"/>
                  </a:moveTo>
                  <a:lnTo>
                    <a:pt x="57" y="0"/>
                  </a:lnTo>
                  <a:lnTo>
                    <a:pt x="0" y="0"/>
                  </a:lnTo>
                  <a:lnTo>
                    <a:pt x="0" y="5"/>
                  </a:lnTo>
                  <a:lnTo>
                    <a:pt x="57" y="5"/>
                  </a:lnTo>
                  <a:close/>
                </a:path>
              </a:pathLst>
            </a:custGeom>
            <a:solidFill>
              <a:srgbClr val="4F4F4C"/>
            </a:solidFill>
            <a:ln w="9525">
              <a:noFill/>
              <a:round/>
              <a:headEnd/>
              <a:tailEnd/>
            </a:ln>
          </p:spPr>
          <p:txBody>
            <a:bodyPr/>
            <a:lstStyle/>
            <a:p>
              <a:endParaRPr lang="de-DE" dirty="0"/>
            </a:p>
          </p:txBody>
        </p:sp>
        <p:sp>
          <p:nvSpPr>
            <p:cNvPr id="105" name="Freeform 18">
              <a:extLst>
                <a:ext uri="{FF2B5EF4-FFF2-40B4-BE49-F238E27FC236}">
                  <a16:creationId xmlns:a16="http://schemas.microsoft.com/office/drawing/2014/main" id="{DBF1757D-5984-44C5-8EBF-DF6B5695C693}"/>
                </a:ext>
              </a:extLst>
            </p:cNvPr>
            <p:cNvSpPr>
              <a:spLocks/>
            </p:cNvSpPr>
            <p:nvPr/>
          </p:nvSpPr>
          <p:spPr bwMode="auto">
            <a:xfrm>
              <a:off x="441325" y="3224213"/>
              <a:ext cx="115888" cy="9525"/>
            </a:xfrm>
            <a:custGeom>
              <a:avLst/>
              <a:gdLst>
                <a:gd name="T0" fmla="*/ 2147483647 w 73"/>
                <a:gd name="T1" fmla="*/ 2147483647 h 6"/>
                <a:gd name="T2" fmla="*/ 2147483647 w 73"/>
                <a:gd name="T3" fmla="*/ 0 h 6"/>
                <a:gd name="T4" fmla="*/ 0 w 73"/>
                <a:gd name="T5" fmla="*/ 0 h 6"/>
                <a:gd name="T6" fmla="*/ 0 w 73"/>
                <a:gd name="T7" fmla="*/ 2147483647 h 6"/>
                <a:gd name="T8" fmla="*/ 2147483647 w 73"/>
                <a:gd name="T9" fmla="*/ 2147483647 h 6"/>
                <a:gd name="T10" fmla="*/ 2147483647 w 73"/>
                <a:gd name="T11" fmla="*/ 2147483647 h 6"/>
                <a:gd name="T12" fmla="*/ 2147483647 w 73"/>
                <a:gd name="T13" fmla="*/ 2147483647 h 6"/>
                <a:gd name="T14" fmla="*/ 0 60000 65536"/>
                <a:gd name="T15" fmla="*/ 0 60000 65536"/>
                <a:gd name="T16" fmla="*/ 0 60000 65536"/>
                <a:gd name="T17" fmla="*/ 0 60000 65536"/>
                <a:gd name="T18" fmla="*/ 0 60000 65536"/>
                <a:gd name="T19" fmla="*/ 0 60000 65536"/>
                <a:gd name="T20" fmla="*/ 0 60000 65536"/>
                <a:gd name="T21" fmla="*/ 0 w 73"/>
                <a:gd name="T22" fmla="*/ 0 h 6"/>
                <a:gd name="T23" fmla="*/ 73 w 73"/>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6">
                  <a:moveTo>
                    <a:pt x="73" y="6"/>
                  </a:moveTo>
                  <a:lnTo>
                    <a:pt x="73" y="0"/>
                  </a:lnTo>
                  <a:lnTo>
                    <a:pt x="0" y="0"/>
                  </a:lnTo>
                  <a:lnTo>
                    <a:pt x="0" y="6"/>
                  </a:lnTo>
                  <a:lnTo>
                    <a:pt x="73" y="6"/>
                  </a:lnTo>
                  <a:close/>
                </a:path>
              </a:pathLst>
            </a:custGeom>
            <a:solidFill>
              <a:srgbClr val="4F4F4C"/>
            </a:solidFill>
            <a:ln w="9525">
              <a:noFill/>
              <a:round/>
              <a:headEnd/>
              <a:tailEnd/>
            </a:ln>
          </p:spPr>
          <p:txBody>
            <a:bodyPr/>
            <a:lstStyle/>
            <a:p>
              <a:endParaRPr lang="de-DE" dirty="0"/>
            </a:p>
          </p:txBody>
        </p:sp>
        <p:sp>
          <p:nvSpPr>
            <p:cNvPr id="106" name="Freeform 19">
              <a:extLst>
                <a:ext uri="{FF2B5EF4-FFF2-40B4-BE49-F238E27FC236}">
                  <a16:creationId xmlns:a16="http://schemas.microsoft.com/office/drawing/2014/main" id="{40D19A21-A4EE-4899-96F4-701666A99BA7}"/>
                </a:ext>
              </a:extLst>
            </p:cNvPr>
            <p:cNvSpPr>
              <a:spLocks/>
            </p:cNvSpPr>
            <p:nvPr/>
          </p:nvSpPr>
          <p:spPr bwMode="auto">
            <a:xfrm>
              <a:off x="350838" y="3133725"/>
              <a:ext cx="90487" cy="9525"/>
            </a:xfrm>
            <a:custGeom>
              <a:avLst/>
              <a:gdLst>
                <a:gd name="T0" fmla="*/ 2147483647 w 57"/>
                <a:gd name="T1" fmla="*/ 2147483647 h 6"/>
                <a:gd name="T2" fmla="*/ 2147483647 w 57"/>
                <a:gd name="T3" fmla="*/ 0 h 6"/>
                <a:gd name="T4" fmla="*/ 0 w 57"/>
                <a:gd name="T5" fmla="*/ 0 h 6"/>
                <a:gd name="T6" fmla="*/ 0 w 57"/>
                <a:gd name="T7" fmla="*/ 2147483647 h 6"/>
                <a:gd name="T8" fmla="*/ 2147483647 w 57"/>
                <a:gd name="T9" fmla="*/ 2147483647 h 6"/>
                <a:gd name="T10" fmla="*/ 2147483647 w 57"/>
                <a:gd name="T11" fmla="*/ 2147483647 h 6"/>
                <a:gd name="T12" fmla="*/ 2147483647 w 57"/>
                <a:gd name="T13" fmla="*/ 2147483647 h 6"/>
                <a:gd name="T14" fmla="*/ 0 60000 65536"/>
                <a:gd name="T15" fmla="*/ 0 60000 65536"/>
                <a:gd name="T16" fmla="*/ 0 60000 65536"/>
                <a:gd name="T17" fmla="*/ 0 60000 65536"/>
                <a:gd name="T18" fmla="*/ 0 60000 65536"/>
                <a:gd name="T19" fmla="*/ 0 60000 65536"/>
                <a:gd name="T20" fmla="*/ 0 60000 65536"/>
                <a:gd name="T21" fmla="*/ 0 w 57"/>
                <a:gd name="T22" fmla="*/ 0 h 6"/>
                <a:gd name="T23" fmla="*/ 57 w 5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6">
                  <a:moveTo>
                    <a:pt x="57" y="6"/>
                  </a:moveTo>
                  <a:lnTo>
                    <a:pt x="57" y="0"/>
                  </a:lnTo>
                  <a:lnTo>
                    <a:pt x="0" y="0"/>
                  </a:lnTo>
                  <a:lnTo>
                    <a:pt x="0" y="6"/>
                  </a:lnTo>
                  <a:lnTo>
                    <a:pt x="57" y="6"/>
                  </a:lnTo>
                  <a:close/>
                </a:path>
              </a:pathLst>
            </a:custGeom>
            <a:solidFill>
              <a:srgbClr val="4F4F4C"/>
            </a:solidFill>
            <a:ln w="9525">
              <a:noFill/>
              <a:round/>
              <a:headEnd/>
              <a:tailEnd/>
            </a:ln>
          </p:spPr>
          <p:txBody>
            <a:bodyPr/>
            <a:lstStyle/>
            <a:p>
              <a:endParaRPr lang="de-DE" dirty="0"/>
            </a:p>
          </p:txBody>
        </p:sp>
        <p:sp>
          <p:nvSpPr>
            <p:cNvPr id="107" name="Freeform 20">
              <a:extLst>
                <a:ext uri="{FF2B5EF4-FFF2-40B4-BE49-F238E27FC236}">
                  <a16:creationId xmlns:a16="http://schemas.microsoft.com/office/drawing/2014/main" id="{5D70ADAC-4121-46AC-A9D0-FC0739FED724}"/>
                </a:ext>
              </a:extLst>
            </p:cNvPr>
            <p:cNvSpPr>
              <a:spLocks/>
            </p:cNvSpPr>
            <p:nvPr/>
          </p:nvSpPr>
          <p:spPr bwMode="auto">
            <a:xfrm>
              <a:off x="350838" y="3143250"/>
              <a:ext cx="90487" cy="7938"/>
            </a:xfrm>
            <a:custGeom>
              <a:avLst/>
              <a:gdLst>
                <a:gd name="T0" fmla="*/ 2147483647 w 57"/>
                <a:gd name="T1" fmla="*/ 2147483647 h 5"/>
                <a:gd name="T2" fmla="*/ 2147483647 w 57"/>
                <a:gd name="T3" fmla="*/ 0 h 5"/>
                <a:gd name="T4" fmla="*/ 0 w 57"/>
                <a:gd name="T5" fmla="*/ 0 h 5"/>
                <a:gd name="T6" fmla="*/ 0 w 57"/>
                <a:gd name="T7" fmla="*/ 2147483647 h 5"/>
                <a:gd name="T8" fmla="*/ 2147483647 w 57"/>
                <a:gd name="T9" fmla="*/ 2147483647 h 5"/>
                <a:gd name="T10" fmla="*/ 2147483647 w 57"/>
                <a:gd name="T11" fmla="*/ 2147483647 h 5"/>
                <a:gd name="T12" fmla="*/ 2147483647 w 57"/>
                <a:gd name="T13" fmla="*/ 2147483647 h 5"/>
                <a:gd name="T14" fmla="*/ 0 60000 65536"/>
                <a:gd name="T15" fmla="*/ 0 60000 65536"/>
                <a:gd name="T16" fmla="*/ 0 60000 65536"/>
                <a:gd name="T17" fmla="*/ 0 60000 65536"/>
                <a:gd name="T18" fmla="*/ 0 60000 65536"/>
                <a:gd name="T19" fmla="*/ 0 60000 65536"/>
                <a:gd name="T20" fmla="*/ 0 60000 65536"/>
                <a:gd name="T21" fmla="*/ 0 w 57"/>
                <a:gd name="T22" fmla="*/ 0 h 5"/>
                <a:gd name="T23" fmla="*/ 57 w 57"/>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5">
                  <a:moveTo>
                    <a:pt x="57" y="5"/>
                  </a:moveTo>
                  <a:lnTo>
                    <a:pt x="57" y="0"/>
                  </a:lnTo>
                  <a:lnTo>
                    <a:pt x="0" y="0"/>
                  </a:lnTo>
                  <a:lnTo>
                    <a:pt x="0" y="5"/>
                  </a:lnTo>
                  <a:lnTo>
                    <a:pt x="57" y="5"/>
                  </a:lnTo>
                  <a:close/>
                </a:path>
              </a:pathLst>
            </a:custGeom>
            <a:solidFill>
              <a:srgbClr val="4F4F4C"/>
            </a:solidFill>
            <a:ln w="9525">
              <a:noFill/>
              <a:round/>
              <a:headEnd/>
              <a:tailEnd/>
            </a:ln>
          </p:spPr>
          <p:txBody>
            <a:bodyPr/>
            <a:lstStyle/>
            <a:p>
              <a:endParaRPr lang="de-DE" dirty="0"/>
            </a:p>
          </p:txBody>
        </p:sp>
        <p:sp>
          <p:nvSpPr>
            <p:cNvPr id="108" name="Freeform 21">
              <a:extLst>
                <a:ext uri="{FF2B5EF4-FFF2-40B4-BE49-F238E27FC236}">
                  <a16:creationId xmlns:a16="http://schemas.microsoft.com/office/drawing/2014/main" id="{D9F8792D-4FF0-4038-9AD6-88991817C5FD}"/>
                </a:ext>
              </a:extLst>
            </p:cNvPr>
            <p:cNvSpPr>
              <a:spLocks/>
            </p:cNvSpPr>
            <p:nvPr/>
          </p:nvSpPr>
          <p:spPr bwMode="auto">
            <a:xfrm>
              <a:off x="350838" y="3159125"/>
              <a:ext cx="90487" cy="7938"/>
            </a:xfrm>
            <a:custGeom>
              <a:avLst/>
              <a:gdLst>
                <a:gd name="T0" fmla="*/ 2147483647 w 57"/>
                <a:gd name="T1" fmla="*/ 2147483647 h 5"/>
                <a:gd name="T2" fmla="*/ 2147483647 w 57"/>
                <a:gd name="T3" fmla="*/ 0 h 5"/>
                <a:gd name="T4" fmla="*/ 0 w 57"/>
                <a:gd name="T5" fmla="*/ 0 h 5"/>
                <a:gd name="T6" fmla="*/ 0 w 57"/>
                <a:gd name="T7" fmla="*/ 2147483647 h 5"/>
                <a:gd name="T8" fmla="*/ 2147483647 w 57"/>
                <a:gd name="T9" fmla="*/ 2147483647 h 5"/>
                <a:gd name="T10" fmla="*/ 2147483647 w 57"/>
                <a:gd name="T11" fmla="*/ 2147483647 h 5"/>
                <a:gd name="T12" fmla="*/ 2147483647 w 57"/>
                <a:gd name="T13" fmla="*/ 2147483647 h 5"/>
                <a:gd name="T14" fmla="*/ 0 60000 65536"/>
                <a:gd name="T15" fmla="*/ 0 60000 65536"/>
                <a:gd name="T16" fmla="*/ 0 60000 65536"/>
                <a:gd name="T17" fmla="*/ 0 60000 65536"/>
                <a:gd name="T18" fmla="*/ 0 60000 65536"/>
                <a:gd name="T19" fmla="*/ 0 60000 65536"/>
                <a:gd name="T20" fmla="*/ 0 60000 65536"/>
                <a:gd name="T21" fmla="*/ 0 w 57"/>
                <a:gd name="T22" fmla="*/ 0 h 5"/>
                <a:gd name="T23" fmla="*/ 57 w 57"/>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5">
                  <a:moveTo>
                    <a:pt x="57" y="5"/>
                  </a:moveTo>
                  <a:lnTo>
                    <a:pt x="57" y="0"/>
                  </a:lnTo>
                  <a:lnTo>
                    <a:pt x="0" y="0"/>
                  </a:lnTo>
                  <a:lnTo>
                    <a:pt x="0" y="5"/>
                  </a:lnTo>
                  <a:lnTo>
                    <a:pt x="57" y="5"/>
                  </a:lnTo>
                  <a:close/>
                </a:path>
              </a:pathLst>
            </a:custGeom>
            <a:solidFill>
              <a:srgbClr val="4F4F4C"/>
            </a:solidFill>
            <a:ln w="9525">
              <a:noFill/>
              <a:round/>
              <a:headEnd/>
              <a:tailEnd/>
            </a:ln>
          </p:spPr>
          <p:txBody>
            <a:bodyPr/>
            <a:lstStyle/>
            <a:p>
              <a:endParaRPr lang="de-DE" dirty="0"/>
            </a:p>
          </p:txBody>
        </p:sp>
        <p:sp>
          <p:nvSpPr>
            <p:cNvPr id="109" name="Freeform 22">
              <a:extLst>
                <a:ext uri="{FF2B5EF4-FFF2-40B4-BE49-F238E27FC236}">
                  <a16:creationId xmlns:a16="http://schemas.microsoft.com/office/drawing/2014/main" id="{3E977332-8910-49A3-BFD2-E36414AA46BA}"/>
                </a:ext>
              </a:extLst>
            </p:cNvPr>
            <p:cNvSpPr>
              <a:spLocks/>
            </p:cNvSpPr>
            <p:nvPr/>
          </p:nvSpPr>
          <p:spPr bwMode="auto">
            <a:xfrm>
              <a:off x="350838" y="3175000"/>
              <a:ext cx="90487" cy="1588"/>
            </a:xfrm>
            <a:custGeom>
              <a:avLst/>
              <a:gdLst>
                <a:gd name="T0" fmla="*/ 2147483647 w 57"/>
                <a:gd name="T1" fmla="*/ 0 h 1"/>
                <a:gd name="T2" fmla="*/ 2147483647 w 57"/>
                <a:gd name="T3" fmla="*/ 0 h 1"/>
                <a:gd name="T4" fmla="*/ 0 w 57"/>
                <a:gd name="T5" fmla="*/ 0 h 1"/>
                <a:gd name="T6" fmla="*/ 0 w 57"/>
                <a:gd name="T7" fmla="*/ 0 h 1"/>
                <a:gd name="T8" fmla="*/ 2147483647 w 57"/>
                <a:gd name="T9" fmla="*/ 0 h 1"/>
                <a:gd name="T10" fmla="*/ 2147483647 w 57"/>
                <a:gd name="T11" fmla="*/ 0 h 1"/>
                <a:gd name="T12" fmla="*/ 2147483647 w 57"/>
                <a:gd name="T13" fmla="*/ 0 h 1"/>
                <a:gd name="T14" fmla="*/ 0 60000 65536"/>
                <a:gd name="T15" fmla="*/ 0 60000 65536"/>
                <a:gd name="T16" fmla="*/ 0 60000 65536"/>
                <a:gd name="T17" fmla="*/ 0 60000 65536"/>
                <a:gd name="T18" fmla="*/ 0 60000 65536"/>
                <a:gd name="T19" fmla="*/ 0 60000 65536"/>
                <a:gd name="T20" fmla="*/ 0 60000 65536"/>
                <a:gd name="T21" fmla="*/ 0 w 57"/>
                <a:gd name="T22" fmla="*/ 0 h 1"/>
                <a:gd name="T23" fmla="*/ 57 w 57"/>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
                  <a:moveTo>
                    <a:pt x="57" y="0"/>
                  </a:moveTo>
                  <a:lnTo>
                    <a:pt x="57" y="0"/>
                  </a:lnTo>
                  <a:lnTo>
                    <a:pt x="0" y="0"/>
                  </a:lnTo>
                  <a:lnTo>
                    <a:pt x="57" y="0"/>
                  </a:lnTo>
                  <a:close/>
                </a:path>
              </a:pathLst>
            </a:custGeom>
            <a:solidFill>
              <a:srgbClr val="4F4F4C"/>
            </a:solidFill>
            <a:ln w="9525">
              <a:noFill/>
              <a:round/>
              <a:headEnd/>
              <a:tailEnd/>
            </a:ln>
          </p:spPr>
          <p:txBody>
            <a:bodyPr/>
            <a:lstStyle/>
            <a:p>
              <a:endParaRPr lang="de-DE" dirty="0"/>
            </a:p>
          </p:txBody>
        </p:sp>
        <p:sp>
          <p:nvSpPr>
            <p:cNvPr id="110" name="Freeform 23">
              <a:extLst>
                <a:ext uri="{FF2B5EF4-FFF2-40B4-BE49-F238E27FC236}">
                  <a16:creationId xmlns:a16="http://schemas.microsoft.com/office/drawing/2014/main" id="{BC23EBC0-A7B9-44CF-A82F-FAA86D6F7288}"/>
                </a:ext>
              </a:extLst>
            </p:cNvPr>
            <p:cNvSpPr>
              <a:spLocks/>
            </p:cNvSpPr>
            <p:nvPr/>
          </p:nvSpPr>
          <p:spPr bwMode="auto">
            <a:xfrm>
              <a:off x="350838" y="3182938"/>
              <a:ext cx="90487" cy="9525"/>
            </a:xfrm>
            <a:custGeom>
              <a:avLst/>
              <a:gdLst>
                <a:gd name="T0" fmla="*/ 2147483647 w 57"/>
                <a:gd name="T1" fmla="*/ 2147483647 h 6"/>
                <a:gd name="T2" fmla="*/ 2147483647 w 57"/>
                <a:gd name="T3" fmla="*/ 0 h 6"/>
                <a:gd name="T4" fmla="*/ 0 w 57"/>
                <a:gd name="T5" fmla="*/ 0 h 6"/>
                <a:gd name="T6" fmla="*/ 0 w 57"/>
                <a:gd name="T7" fmla="*/ 2147483647 h 6"/>
                <a:gd name="T8" fmla="*/ 2147483647 w 57"/>
                <a:gd name="T9" fmla="*/ 2147483647 h 6"/>
                <a:gd name="T10" fmla="*/ 2147483647 w 57"/>
                <a:gd name="T11" fmla="*/ 2147483647 h 6"/>
                <a:gd name="T12" fmla="*/ 2147483647 w 57"/>
                <a:gd name="T13" fmla="*/ 2147483647 h 6"/>
                <a:gd name="T14" fmla="*/ 0 60000 65536"/>
                <a:gd name="T15" fmla="*/ 0 60000 65536"/>
                <a:gd name="T16" fmla="*/ 0 60000 65536"/>
                <a:gd name="T17" fmla="*/ 0 60000 65536"/>
                <a:gd name="T18" fmla="*/ 0 60000 65536"/>
                <a:gd name="T19" fmla="*/ 0 60000 65536"/>
                <a:gd name="T20" fmla="*/ 0 60000 65536"/>
                <a:gd name="T21" fmla="*/ 0 w 57"/>
                <a:gd name="T22" fmla="*/ 0 h 6"/>
                <a:gd name="T23" fmla="*/ 57 w 5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6">
                  <a:moveTo>
                    <a:pt x="57" y="6"/>
                  </a:moveTo>
                  <a:lnTo>
                    <a:pt x="57" y="0"/>
                  </a:lnTo>
                  <a:lnTo>
                    <a:pt x="0" y="0"/>
                  </a:lnTo>
                  <a:lnTo>
                    <a:pt x="0" y="6"/>
                  </a:lnTo>
                  <a:lnTo>
                    <a:pt x="57" y="6"/>
                  </a:lnTo>
                  <a:close/>
                </a:path>
              </a:pathLst>
            </a:custGeom>
            <a:solidFill>
              <a:srgbClr val="4F4F4C"/>
            </a:solidFill>
            <a:ln w="9525">
              <a:noFill/>
              <a:round/>
              <a:headEnd/>
              <a:tailEnd/>
            </a:ln>
          </p:spPr>
          <p:txBody>
            <a:bodyPr/>
            <a:lstStyle/>
            <a:p>
              <a:endParaRPr lang="de-DE" dirty="0"/>
            </a:p>
          </p:txBody>
        </p:sp>
        <p:sp>
          <p:nvSpPr>
            <p:cNvPr id="111" name="Freeform 24">
              <a:extLst>
                <a:ext uri="{FF2B5EF4-FFF2-40B4-BE49-F238E27FC236}">
                  <a16:creationId xmlns:a16="http://schemas.microsoft.com/office/drawing/2014/main" id="{2BF05506-54B8-4078-9D59-EF16BDB9A809}"/>
                </a:ext>
              </a:extLst>
            </p:cNvPr>
            <p:cNvSpPr>
              <a:spLocks/>
            </p:cNvSpPr>
            <p:nvPr/>
          </p:nvSpPr>
          <p:spPr bwMode="auto">
            <a:xfrm>
              <a:off x="350838" y="3200400"/>
              <a:ext cx="90487" cy="1588"/>
            </a:xfrm>
            <a:custGeom>
              <a:avLst/>
              <a:gdLst>
                <a:gd name="T0" fmla="*/ 2147483647 w 57"/>
                <a:gd name="T1" fmla="*/ 0 h 1"/>
                <a:gd name="T2" fmla="*/ 2147483647 w 57"/>
                <a:gd name="T3" fmla="*/ 0 h 1"/>
                <a:gd name="T4" fmla="*/ 0 w 57"/>
                <a:gd name="T5" fmla="*/ 0 h 1"/>
                <a:gd name="T6" fmla="*/ 0 w 57"/>
                <a:gd name="T7" fmla="*/ 0 h 1"/>
                <a:gd name="T8" fmla="*/ 2147483647 w 57"/>
                <a:gd name="T9" fmla="*/ 0 h 1"/>
                <a:gd name="T10" fmla="*/ 2147483647 w 57"/>
                <a:gd name="T11" fmla="*/ 0 h 1"/>
                <a:gd name="T12" fmla="*/ 2147483647 w 57"/>
                <a:gd name="T13" fmla="*/ 0 h 1"/>
                <a:gd name="T14" fmla="*/ 0 60000 65536"/>
                <a:gd name="T15" fmla="*/ 0 60000 65536"/>
                <a:gd name="T16" fmla="*/ 0 60000 65536"/>
                <a:gd name="T17" fmla="*/ 0 60000 65536"/>
                <a:gd name="T18" fmla="*/ 0 60000 65536"/>
                <a:gd name="T19" fmla="*/ 0 60000 65536"/>
                <a:gd name="T20" fmla="*/ 0 60000 65536"/>
                <a:gd name="T21" fmla="*/ 0 w 57"/>
                <a:gd name="T22" fmla="*/ 0 h 1"/>
                <a:gd name="T23" fmla="*/ 57 w 57"/>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
                  <a:moveTo>
                    <a:pt x="57" y="0"/>
                  </a:moveTo>
                  <a:lnTo>
                    <a:pt x="57" y="0"/>
                  </a:lnTo>
                  <a:lnTo>
                    <a:pt x="0" y="0"/>
                  </a:lnTo>
                  <a:lnTo>
                    <a:pt x="57" y="0"/>
                  </a:lnTo>
                  <a:close/>
                </a:path>
              </a:pathLst>
            </a:custGeom>
            <a:solidFill>
              <a:srgbClr val="4F4F4C"/>
            </a:solidFill>
            <a:ln w="9525">
              <a:noFill/>
              <a:round/>
              <a:headEnd/>
              <a:tailEnd/>
            </a:ln>
          </p:spPr>
          <p:txBody>
            <a:bodyPr/>
            <a:lstStyle/>
            <a:p>
              <a:endParaRPr lang="de-DE" dirty="0"/>
            </a:p>
          </p:txBody>
        </p:sp>
        <p:sp>
          <p:nvSpPr>
            <p:cNvPr id="112" name="Rectangle 25">
              <a:extLst>
                <a:ext uri="{FF2B5EF4-FFF2-40B4-BE49-F238E27FC236}">
                  <a16:creationId xmlns:a16="http://schemas.microsoft.com/office/drawing/2014/main" id="{A7DBE6F9-A5A8-473C-A23B-6813D8F3FB0E}"/>
                </a:ext>
              </a:extLst>
            </p:cNvPr>
            <p:cNvSpPr>
              <a:spLocks noChangeArrowheads="1"/>
            </p:cNvSpPr>
            <p:nvPr/>
          </p:nvSpPr>
          <p:spPr bwMode="auto">
            <a:xfrm>
              <a:off x="350838" y="3406775"/>
              <a:ext cx="214312" cy="23813"/>
            </a:xfrm>
            <a:prstGeom prst="rect">
              <a:avLst/>
            </a:prstGeom>
            <a:solidFill>
              <a:srgbClr val="666354"/>
            </a:solidFill>
            <a:ln w="9525">
              <a:noFill/>
              <a:miter lim="800000"/>
              <a:headEnd/>
              <a:tailEnd/>
            </a:ln>
          </p:spPr>
          <p:txBody>
            <a:bodyPr/>
            <a:lstStyle/>
            <a:p>
              <a:endParaRPr lang="en-US" b="1" dirty="0"/>
            </a:p>
          </p:txBody>
        </p:sp>
        <p:sp>
          <p:nvSpPr>
            <p:cNvPr id="113" name="Freeform 27">
              <a:extLst>
                <a:ext uri="{FF2B5EF4-FFF2-40B4-BE49-F238E27FC236}">
                  <a16:creationId xmlns:a16="http://schemas.microsoft.com/office/drawing/2014/main" id="{AC5D7669-70E0-4271-8112-9F5275C53147}"/>
                </a:ext>
              </a:extLst>
            </p:cNvPr>
            <p:cNvSpPr>
              <a:spLocks/>
            </p:cNvSpPr>
            <p:nvPr/>
          </p:nvSpPr>
          <p:spPr bwMode="auto">
            <a:xfrm>
              <a:off x="554038" y="5297488"/>
              <a:ext cx="736600" cy="206375"/>
            </a:xfrm>
            <a:custGeom>
              <a:avLst/>
              <a:gdLst>
                <a:gd name="T0" fmla="*/ 2147483647 w 464"/>
                <a:gd name="T1" fmla="*/ 2147483647 h 130"/>
                <a:gd name="T2" fmla="*/ 2147483647 w 464"/>
                <a:gd name="T3" fmla="*/ 2147483647 h 130"/>
                <a:gd name="T4" fmla="*/ 2147483647 w 464"/>
                <a:gd name="T5" fmla="*/ 2147483647 h 130"/>
                <a:gd name="T6" fmla="*/ 2147483647 w 464"/>
                <a:gd name="T7" fmla="*/ 2147483647 h 130"/>
                <a:gd name="T8" fmla="*/ 2147483647 w 464"/>
                <a:gd name="T9" fmla="*/ 0 h 130"/>
                <a:gd name="T10" fmla="*/ 2147483647 w 464"/>
                <a:gd name="T11" fmla="*/ 0 h 130"/>
                <a:gd name="T12" fmla="*/ 2147483647 w 464"/>
                <a:gd name="T13" fmla="*/ 0 h 130"/>
                <a:gd name="T14" fmla="*/ 2147483647 w 464"/>
                <a:gd name="T15" fmla="*/ 2147483647 h 130"/>
                <a:gd name="T16" fmla="*/ 2147483647 w 464"/>
                <a:gd name="T17" fmla="*/ 2147483647 h 130"/>
                <a:gd name="T18" fmla="*/ 2147483647 w 464"/>
                <a:gd name="T19" fmla="*/ 2147483647 h 130"/>
                <a:gd name="T20" fmla="*/ 0 w 464"/>
                <a:gd name="T21" fmla="*/ 2147483647 h 130"/>
                <a:gd name="T22" fmla="*/ 0 w 464"/>
                <a:gd name="T23" fmla="*/ 2147483647 h 130"/>
                <a:gd name="T24" fmla="*/ 2147483647 w 464"/>
                <a:gd name="T25" fmla="*/ 2147483647 h 130"/>
                <a:gd name="T26" fmla="*/ 2147483647 w 464"/>
                <a:gd name="T27" fmla="*/ 2147483647 h 130"/>
                <a:gd name="T28" fmla="*/ 2147483647 w 464"/>
                <a:gd name="T29" fmla="*/ 2147483647 h 130"/>
                <a:gd name="T30" fmla="*/ 2147483647 w 464"/>
                <a:gd name="T31" fmla="*/ 2147483647 h 130"/>
                <a:gd name="T32" fmla="*/ 2147483647 w 464"/>
                <a:gd name="T33" fmla="*/ 2147483647 h 130"/>
                <a:gd name="T34" fmla="*/ 2147483647 w 464"/>
                <a:gd name="T35" fmla="*/ 2147483647 h 130"/>
                <a:gd name="T36" fmla="*/ 2147483647 w 464"/>
                <a:gd name="T37" fmla="*/ 2147483647 h 130"/>
                <a:gd name="T38" fmla="*/ 2147483647 w 464"/>
                <a:gd name="T39" fmla="*/ 2147483647 h 130"/>
                <a:gd name="T40" fmla="*/ 2147483647 w 464"/>
                <a:gd name="T41" fmla="*/ 2147483647 h 130"/>
                <a:gd name="T42" fmla="*/ 2147483647 w 464"/>
                <a:gd name="T43" fmla="*/ 2147483647 h 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4"/>
                <a:gd name="T67" fmla="*/ 0 h 130"/>
                <a:gd name="T68" fmla="*/ 464 w 464"/>
                <a:gd name="T69" fmla="*/ 130 h 1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4" h="130">
                  <a:moveTo>
                    <a:pt x="464" y="63"/>
                  </a:moveTo>
                  <a:lnTo>
                    <a:pt x="453" y="47"/>
                  </a:lnTo>
                  <a:lnTo>
                    <a:pt x="422" y="26"/>
                  </a:lnTo>
                  <a:lnTo>
                    <a:pt x="375" y="11"/>
                  </a:lnTo>
                  <a:lnTo>
                    <a:pt x="318" y="0"/>
                  </a:lnTo>
                  <a:lnTo>
                    <a:pt x="250" y="0"/>
                  </a:lnTo>
                  <a:lnTo>
                    <a:pt x="178" y="0"/>
                  </a:lnTo>
                  <a:lnTo>
                    <a:pt x="115" y="5"/>
                  </a:lnTo>
                  <a:lnTo>
                    <a:pt x="58" y="21"/>
                  </a:lnTo>
                  <a:lnTo>
                    <a:pt x="21" y="37"/>
                  </a:lnTo>
                  <a:lnTo>
                    <a:pt x="0" y="52"/>
                  </a:lnTo>
                  <a:lnTo>
                    <a:pt x="0" y="73"/>
                  </a:lnTo>
                  <a:lnTo>
                    <a:pt x="21" y="94"/>
                  </a:lnTo>
                  <a:lnTo>
                    <a:pt x="58" y="109"/>
                  </a:lnTo>
                  <a:lnTo>
                    <a:pt x="115" y="125"/>
                  </a:lnTo>
                  <a:lnTo>
                    <a:pt x="178" y="130"/>
                  </a:lnTo>
                  <a:lnTo>
                    <a:pt x="250" y="130"/>
                  </a:lnTo>
                  <a:lnTo>
                    <a:pt x="318" y="125"/>
                  </a:lnTo>
                  <a:lnTo>
                    <a:pt x="375" y="114"/>
                  </a:lnTo>
                  <a:lnTo>
                    <a:pt x="422" y="104"/>
                  </a:lnTo>
                  <a:lnTo>
                    <a:pt x="453" y="83"/>
                  </a:lnTo>
                  <a:lnTo>
                    <a:pt x="464" y="63"/>
                  </a:lnTo>
                  <a:close/>
                </a:path>
              </a:pathLst>
            </a:custGeom>
            <a:solidFill>
              <a:schemeClr val="bg2"/>
            </a:solidFill>
            <a:ln w="15875">
              <a:solidFill>
                <a:srgbClr val="000000"/>
              </a:solidFill>
              <a:round/>
              <a:headEnd/>
              <a:tailEnd/>
            </a:ln>
          </p:spPr>
          <p:txBody>
            <a:bodyPr/>
            <a:lstStyle/>
            <a:p>
              <a:endParaRPr lang="de-DE" dirty="0"/>
            </a:p>
          </p:txBody>
        </p:sp>
        <p:sp>
          <p:nvSpPr>
            <p:cNvPr id="114" name="Rectangle 28">
              <a:extLst>
                <a:ext uri="{FF2B5EF4-FFF2-40B4-BE49-F238E27FC236}">
                  <a16:creationId xmlns:a16="http://schemas.microsoft.com/office/drawing/2014/main" id="{C1069563-A521-4B8F-B3D6-4909347E12E6}"/>
                </a:ext>
              </a:extLst>
            </p:cNvPr>
            <p:cNvSpPr>
              <a:spLocks noChangeArrowheads="1"/>
            </p:cNvSpPr>
            <p:nvPr/>
          </p:nvSpPr>
          <p:spPr bwMode="auto">
            <a:xfrm>
              <a:off x="554038" y="4951413"/>
              <a:ext cx="736600" cy="446087"/>
            </a:xfrm>
            <a:prstGeom prst="rect">
              <a:avLst/>
            </a:prstGeom>
            <a:solidFill>
              <a:schemeClr val="bg2"/>
            </a:solidFill>
            <a:ln w="9525">
              <a:noFill/>
              <a:miter lim="800000"/>
              <a:headEnd/>
              <a:tailEnd/>
            </a:ln>
          </p:spPr>
          <p:txBody>
            <a:bodyPr/>
            <a:lstStyle/>
            <a:p>
              <a:endParaRPr lang="en-US" b="1" dirty="0"/>
            </a:p>
          </p:txBody>
        </p:sp>
        <p:sp>
          <p:nvSpPr>
            <p:cNvPr id="115" name="Freeform 29">
              <a:extLst>
                <a:ext uri="{FF2B5EF4-FFF2-40B4-BE49-F238E27FC236}">
                  <a16:creationId xmlns:a16="http://schemas.microsoft.com/office/drawing/2014/main" id="{20B51B7A-9D94-4140-8F06-0470EF6BB7A7}"/>
                </a:ext>
              </a:extLst>
            </p:cNvPr>
            <p:cNvSpPr>
              <a:spLocks/>
            </p:cNvSpPr>
            <p:nvPr/>
          </p:nvSpPr>
          <p:spPr bwMode="auto">
            <a:xfrm>
              <a:off x="554038" y="4819650"/>
              <a:ext cx="736600" cy="206375"/>
            </a:xfrm>
            <a:custGeom>
              <a:avLst/>
              <a:gdLst>
                <a:gd name="T0" fmla="*/ 2147483647 w 464"/>
                <a:gd name="T1" fmla="*/ 2147483647 h 130"/>
                <a:gd name="T2" fmla="*/ 2147483647 w 464"/>
                <a:gd name="T3" fmla="*/ 2147483647 h 130"/>
                <a:gd name="T4" fmla="*/ 2147483647 w 464"/>
                <a:gd name="T5" fmla="*/ 2147483647 h 130"/>
                <a:gd name="T6" fmla="*/ 2147483647 w 464"/>
                <a:gd name="T7" fmla="*/ 2147483647 h 130"/>
                <a:gd name="T8" fmla="*/ 2147483647 w 464"/>
                <a:gd name="T9" fmla="*/ 2147483647 h 130"/>
                <a:gd name="T10" fmla="*/ 2147483647 w 464"/>
                <a:gd name="T11" fmla="*/ 0 h 130"/>
                <a:gd name="T12" fmla="*/ 2147483647 w 464"/>
                <a:gd name="T13" fmla="*/ 0 h 130"/>
                <a:gd name="T14" fmla="*/ 2147483647 w 464"/>
                <a:gd name="T15" fmla="*/ 2147483647 h 130"/>
                <a:gd name="T16" fmla="*/ 2147483647 w 464"/>
                <a:gd name="T17" fmla="*/ 2147483647 h 130"/>
                <a:gd name="T18" fmla="*/ 2147483647 w 464"/>
                <a:gd name="T19" fmla="*/ 2147483647 h 130"/>
                <a:gd name="T20" fmla="*/ 0 w 464"/>
                <a:gd name="T21" fmla="*/ 2147483647 h 130"/>
                <a:gd name="T22" fmla="*/ 0 w 464"/>
                <a:gd name="T23" fmla="*/ 2147483647 h 130"/>
                <a:gd name="T24" fmla="*/ 2147483647 w 464"/>
                <a:gd name="T25" fmla="*/ 2147483647 h 130"/>
                <a:gd name="T26" fmla="*/ 2147483647 w 464"/>
                <a:gd name="T27" fmla="*/ 2147483647 h 130"/>
                <a:gd name="T28" fmla="*/ 2147483647 w 464"/>
                <a:gd name="T29" fmla="*/ 2147483647 h 130"/>
                <a:gd name="T30" fmla="*/ 2147483647 w 464"/>
                <a:gd name="T31" fmla="*/ 2147483647 h 130"/>
                <a:gd name="T32" fmla="*/ 2147483647 w 464"/>
                <a:gd name="T33" fmla="*/ 2147483647 h 130"/>
                <a:gd name="T34" fmla="*/ 2147483647 w 464"/>
                <a:gd name="T35" fmla="*/ 2147483647 h 130"/>
                <a:gd name="T36" fmla="*/ 2147483647 w 464"/>
                <a:gd name="T37" fmla="*/ 2147483647 h 130"/>
                <a:gd name="T38" fmla="*/ 2147483647 w 464"/>
                <a:gd name="T39" fmla="*/ 2147483647 h 130"/>
                <a:gd name="T40" fmla="*/ 2147483647 w 464"/>
                <a:gd name="T41" fmla="*/ 2147483647 h 130"/>
                <a:gd name="T42" fmla="*/ 2147483647 w 464"/>
                <a:gd name="T43" fmla="*/ 2147483647 h 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4"/>
                <a:gd name="T67" fmla="*/ 0 h 130"/>
                <a:gd name="T68" fmla="*/ 464 w 464"/>
                <a:gd name="T69" fmla="*/ 130 h 1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4" h="130">
                  <a:moveTo>
                    <a:pt x="464" y="67"/>
                  </a:moveTo>
                  <a:lnTo>
                    <a:pt x="453" y="46"/>
                  </a:lnTo>
                  <a:lnTo>
                    <a:pt x="422" y="26"/>
                  </a:lnTo>
                  <a:lnTo>
                    <a:pt x="375" y="15"/>
                  </a:lnTo>
                  <a:lnTo>
                    <a:pt x="318" y="5"/>
                  </a:lnTo>
                  <a:lnTo>
                    <a:pt x="250" y="0"/>
                  </a:lnTo>
                  <a:lnTo>
                    <a:pt x="178" y="0"/>
                  </a:lnTo>
                  <a:lnTo>
                    <a:pt x="115" y="5"/>
                  </a:lnTo>
                  <a:lnTo>
                    <a:pt x="58" y="21"/>
                  </a:lnTo>
                  <a:lnTo>
                    <a:pt x="21" y="36"/>
                  </a:lnTo>
                  <a:lnTo>
                    <a:pt x="0" y="57"/>
                  </a:lnTo>
                  <a:lnTo>
                    <a:pt x="0" y="78"/>
                  </a:lnTo>
                  <a:lnTo>
                    <a:pt x="21" y="93"/>
                  </a:lnTo>
                  <a:lnTo>
                    <a:pt x="58" y="109"/>
                  </a:lnTo>
                  <a:lnTo>
                    <a:pt x="115" y="124"/>
                  </a:lnTo>
                  <a:lnTo>
                    <a:pt x="178" y="130"/>
                  </a:lnTo>
                  <a:lnTo>
                    <a:pt x="250" y="130"/>
                  </a:lnTo>
                  <a:lnTo>
                    <a:pt x="318" y="130"/>
                  </a:lnTo>
                  <a:lnTo>
                    <a:pt x="375" y="119"/>
                  </a:lnTo>
                  <a:lnTo>
                    <a:pt x="422" y="104"/>
                  </a:lnTo>
                  <a:lnTo>
                    <a:pt x="453" y="83"/>
                  </a:lnTo>
                  <a:lnTo>
                    <a:pt x="464" y="67"/>
                  </a:lnTo>
                  <a:close/>
                </a:path>
              </a:pathLst>
            </a:custGeom>
            <a:solidFill>
              <a:schemeClr val="bg2"/>
            </a:solidFill>
            <a:ln w="15875">
              <a:solidFill>
                <a:srgbClr val="000000"/>
              </a:solidFill>
              <a:round/>
              <a:headEnd/>
              <a:tailEnd/>
            </a:ln>
          </p:spPr>
          <p:txBody>
            <a:bodyPr/>
            <a:lstStyle/>
            <a:p>
              <a:endParaRPr lang="de-DE" dirty="0"/>
            </a:p>
          </p:txBody>
        </p:sp>
        <p:sp>
          <p:nvSpPr>
            <p:cNvPr id="116" name="Freeform 30">
              <a:extLst>
                <a:ext uri="{FF2B5EF4-FFF2-40B4-BE49-F238E27FC236}">
                  <a16:creationId xmlns:a16="http://schemas.microsoft.com/office/drawing/2014/main" id="{ABF658BB-AFA0-4425-A8B5-36564F3BF853}"/>
                </a:ext>
              </a:extLst>
            </p:cNvPr>
            <p:cNvSpPr>
              <a:spLocks/>
            </p:cNvSpPr>
            <p:nvPr/>
          </p:nvSpPr>
          <p:spPr bwMode="auto">
            <a:xfrm>
              <a:off x="744538" y="4860925"/>
              <a:ext cx="363537" cy="106363"/>
            </a:xfrm>
            <a:custGeom>
              <a:avLst/>
              <a:gdLst>
                <a:gd name="T0" fmla="*/ 2147483647 w 229"/>
                <a:gd name="T1" fmla="*/ 2147483647 h 67"/>
                <a:gd name="T2" fmla="*/ 2147483647 w 229"/>
                <a:gd name="T3" fmla="*/ 2147483647 h 67"/>
                <a:gd name="T4" fmla="*/ 2147483647 w 229"/>
                <a:gd name="T5" fmla="*/ 2147483647 h 67"/>
                <a:gd name="T6" fmla="*/ 2147483647 w 229"/>
                <a:gd name="T7" fmla="*/ 2147483647 h 67"/>
                <a:gd name="T8" fmla="*/ 2147483647 w 229"/>
                <a:gd name="T9" fmla="*/ 0 h 67"/>
                <a:gd name="T10" fmla="*/ 2147483647 w 229"/>
                <a:gd name="T11" fmla="*/ 2147483647 h 67"/>
                <a:gd name="T12" fmla="*/ 2147483647 w 229"/>
                <a:gd name="T13" fmla="*/ 2147483647 h 67"/>
                <a:gd name="T14" fmla="*/ 0 w 229"/>
                <a:gd name="T15" fmla="*/ 2147483647 h 67"/>
                <a:gd name="T16" fmla="*/ 0 w 229"/>
                <a:gd name="T17" fmla="*/ 2147483647 h 67"/>
                <a:gd name="T18" fmla="*/ 2147483647 w 229"/>
                <a:gd name="T19" fmla="*/ 2147483647 h 67"/>
                <a:gd name="T20" fmla="*/ 2147483647 w 229"/>
                <a:gd name="T21" fmla="*/ 2147483647 h 67"/>
                <a:gd name="T22" fmla="*/ 2147483647 w 229"/>
                <a:gd name="T23" fmla="*/ 2147483647 h 67"/>
                <a:gd name="T24" fmla="*/ 2147483647 w 229"/>
                <a:gd name="T25" fmla="*/ 2147483647 h 67"/>
                <a:gd name="T26" fmla="*/ 2147483647 w 229"/>
                <a:gd name="T27" fmla="*/ 2147483647 h 67"/>
                <a:gd name="T28" fmla="*/ 2147483647 w 229"/>
                <a:gd name="T29" fmla="*/ 2147483647 h 67"/>
                <a:gd name="T30" fmla="*/ 2147483647 w 229"/>
                <a:gd name="T31" fmla="*/ 2147483647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9"/>
                <a:gd name="T49" fmla="*/ 0 h 67"/>
                <a:gd name="T50" fmla="*/ 229 w 229"/>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9" h="67">
                  <a:moveTo>
                    <a:pt x="229" y="36"/>
                  </a:moveTo>
                  <a:lnTo>
                    <a:pt x="219" y="20"/>
                  </a:lnTo>
                  <a:lnTo>
                    <a:pt x="188" y="10"/>
                  </a:lnTo>
                  <a:lnTo>
                    <a:pt x="146" y="5"/>
                  </a:lnTo>
                  <a:lnTo>
                    <a:pt x="99" y="0"/>
                  </a:lnTo>
                  <a:lnTo>
                    <a:pt x="52" y="5"/>
                  </a:lnTo>
                  <a:lnTo>
                    <a:pt x="21" y="15"/>
                  </a:lnTo>
                  <a:lnTo>
                    <a:pt x="0" y="31"/>
                  </a:lnTo>
                  <a:lnTo>
                    <a:pt x="0" y="41"/>
                  </a:lnTo>
                  <a:lnTo>
                    <a:pt x="21" y="57"/>
                  </a:lnTo>
                  <a:lnTo>
                    <a:pt x="52" y="62"/>
                  </a:lnTo>
                  <a:lnTo>
                    <a:pt x="99" y="67"/>
                  </a:lnTo>
                  <a:lnTo>
                    <a:pt x="146" y="67"/>
                  </a:lnTo>
                  <a:lnTo>
                    <a:pt x="188" y="62"/>
                  </a:lnTo>
                  <a:lnTo>
                    <a:pt x="219" y="52"/>
                  </a:lnTo>
                  <a:lnTo>
                    <a:pt x="229" y="36"/>
                  </a:lnTo>
                </a:path>
              </a:pathLst>
            </a:custGeom>
            <a:solidFill>
              <a:schemeClr val="bg2"/>
            </a:solidFill>
            <a:ln w="15875">
              <a:solidFill>
                <a:srgbClr val="000000"/>
              </a:solidFill>
              <a:round/>
              <a:headEnd/>
              <a:tailEnd/>
            </a:ln>
          </p:spPr>
          <p:txBody>
            <a:bodyPr/>
            <a:lstStyle/>
            <a:p>
              <a:endParaRPr lang="de-DE" dirty="0"/>
            </a:p>
          </p:txBody>
        </p:sp>
        <p:sp>
          <p:nvSpPr>
            <p:cNvPr id="117" name="Line 31">
              <a:extLst>
                <a:ext uri="{FF2B5EF4-FFF2-40B4-BE49-F238E27FC236}">
                  <a16:creationId xmlns:a16="http://schemas.microsoft.com/office/drawing/2014/main" id="{20D85EA9-BCC4-44EB-9FEF-78BB03FF0530}"/>
                </a:ext>
              </a:extLst>
            </p:cNvPr>
            <p:cNvSpPr>
              <a:spLocks noChangeShapeType="1"/>
            </p:cNvSpPr>
            <p:nvPr/>
          </p:nvSpPr>
          <p:spPr bwMode="auto">
            <a:xfrm>
              <a:off x="554038" y="4926013"/>
              <a:ext cx="1587" cy="471487"/>
            </a:xfrm>
            <a:prstGeom prst="line">
              <a:avLst/>
            </a:prstGeom>
            <a:noFill/>
            <a:ln w="7938">
              <a:solidFill>
                <a:srgbClr val="000000"/>
              </a:solidFill>
              <a:round/>
              <a:headEnd/>
              <a:tailEnd/>
            </a:ln>
          </p:spPr>
          <p:txBody>
            <a:bodyPr/>
            <a:lstStyle/>
            <a:p>
              <a:endParaRPr lang="de-DE" dirty="0"/>
            </a:p>
          </p:txBody>
        </p:sp>
        <p:sp>
          <p:nvSpPr>
            <p:cNvPr id="118" name="Line 32">
              <a:extLst>
                <a:ext uri="{FF2B5EF4-FFF2-40B4-BE49-F238E27FC236}">
                  <a16:creationId xmlns:a16="http://schemas.microsoft.com/office/drawing/2014/main" id="{38FC0534-390B-4A01-BD48-1A45CF1A119D}"/>
                </a:ext>
              </a:extLst>
            </p:cNvPr>
            <p:cNvSpPr>
              <a:spLocks noChangeShapeType="1"/>
            </p:cNvSpPr>
            <p:nvPr/>
          </p:nvSpPr>
          <p:spPr bwMode="auto">
            <a:xfrm>
              <a:off x="1290638" y="4926013"/>
              <a:ext cx="1587" cy="471487"/>
            </a:xfrm>
            <a:prstGeom prst="line">
              <a:avLst/>
            </a:prstGeom>
            <a:noFill/>
            <a:ln w="7938">
              <a:solidFill>
                <a:srgbClr val="000000"/>
              </a:solidFill>
              <a:round/>
              <a:headEnd/>
              <a:tailEnd/>
            </a:ln>
          </p:spPr>
          <p:txBody>
            <a:bodyPr/>
            <a:lstStyle/>
            <a:p>
              <a:endParaRPr lang="de-DE" dirty="0"/>
            </a:p>
          </p:txBody>
        </p:sp>
        <p:sp>
          <p:nvSpPr>
            <p:cNvPr id="119" name="Rectangle 33">
              <a:extLst>
                <a:ext uri="{FF2B5EF4-FFF2-40B4-BE49-F238E27FC236}">
                  <a16:creationId xmlns:a16="http://schemas.microsoft.com/office/drawing/2014/main" id="{212D0B20-41A0-442A-ABAD-BDCBFED55B34}"/>
                </a:ext>
              </a:extLst>
            </p:cNvPr>
            <p:cNvSpPr>
              <a:spLocks noChangeArrowheads="1"/>
            </p:cNvSpPr>
            <p:nvPr/>
          </p:nvSpPr>
          <p:spPr bwMode="auto">
            <a:xfrm>
              <a:off x="679450" y="5165725"/>
              <a:ext cx="458788" cy="152400"/>
            </a:xfrm>
            <a:prstGeom prst="rect">
              <a:avLst/>
            </a:prstGeom>
            <a:solidFill>
              <a:schemeClr val="bg2"/>
            </a:solidFill>
            <a:ln w="9525">
              <a:noFill/>
              <a:miter lim="800000"/>
              <a:headEnd/>
              <a:tailEnd/>
            </a:ln>
          </p:spPr>
          <p:txBody>
            <a:bodyPr wrap="none" lIns="0" tIns="0" rIns="0" bIns="0">
              <a:spAutoFit/>
            </a:bodyPr>
            <a:lstStyle/>
            <a:p>
              <a:r>
                <a:rPr lang="en-US" sz="1000" dirty="0">
                  <a:solidFill>
                    <a:srgbClr val="000000"/>
                  </a:solidFill>
                </a:rPr>
                <a:t>RDBMS</a:t>
              </a:r>
              <a:endParaRPr lang="en-US" b="1" dirty="0">
                <a:solidFill>
                  <a:srgbClr val="333333"/>
                </a:solidFill>
              </a:endParaRPr>
            </a:p>
          </p:txBody>
        </p:sp>
        <p:sp>
          <p:nvSpPr>
            <p:cNvPr id="120" name="Rectangle 34">
              <a:extLst>
                <a:ext uri="{FF2B5EF4-FFF2-40B4-BE49-F238E27FC236}">
                  <a16:creationId xmlns:a16="http://schemas.microsoft.com/office/drawing/2014/main" id="{AC1D7CD1-8FEA-4D06-9FB2-6DEEA721129F}"/>
                </a:ext>
              </a:extLst>
            </p:cNvPr>
            <p:cNvSpPr>
              <a:spLocks noChangeArrowheads="1"/>
            </p:cNvSpPr>
            <p:nvPr/>
          </p:nvSpPr>
          <p:spPr bwMode="auto">
            <a:xfrm>
              <a:off x="1749425" y="3651250"/>
              <a:ext cx="1031875" cy="231775"/>
            </a:xfrm>
            <a:prstGeom prst="rect">
              <a:avLst/>
            </a:prstGeom>
            <a:solidFill>
              <a:srgbClr val="B4C3CB"/>
            </a:solidFill>
            <a:ln w="9525">
              <a:noFill/>
              <a:miter lim="800000"/>
              <a:headEnd/>
              <a:tailEnd/>
            </a:ln>
          </p:spPr>
          <p:txBody>
            <a:bodyPr lIns="0" tIns="0" rIns="0" bIns="0" anchor="ctr"/>
            <a:lstStyle/>
            <a:p>
              <a:pPr algn="ctr"/>
              <a:r>
                <a:rPr lang="en-US" sz="900" b="1" dirty="0"/>
                <a:t>Integration</a:t>
              </a:r>
            </a:p>
          </p:txBody>
        </p:sp>
        <p:sp>
          <p:nvSpPr>
            <p:cNvPr id="121" name="Rectangle 35">
              <a:extLst>
                <a:ext uri="{FF2B5EF4-FFF2-40B4-BE49-F238E27FC236}">
                  <a16:creationId xmlns:a16="http://schemas.microsoft.com/office/drawing/2014/main" id="{D264FF2B-680F-4D22-9B52-C2A553004C21}"/>
                </a:ext>
              </a:extLst>
            </p:cNvPr>
            <p:cNvSpPr>
              <a:spLocks noChangeArrowheads="1"/>
            </p:cNvSpPr>
            <p:nvPr/>
          </p:nvSpPr>
          <p:spPr bwMode="auto">
            <a:xfrm>
              <a:off x="2043113" y="4465638"/>
              <a:ext cx="517525" cy="152400"/>
            </a:xfrm>
            <a:prstGeom prst="rect">
              <a:avLst/>
            </a:prstGeom>
            <a:noFill/>
            <a:ln w="9525">
              <a:noFill/>
              <a:miter lim="800000"/>
              <a:headEnd/>
              <a:tailEnd/>
            </a:ln>
          </p:spPr>
          <p:txBody>
            <a:bodyPr wrap="none" lIns="0" tIns="0" rIns="0" bIns="0">
              <a:spAutoFit/>
            </a:bodyPr>
            <a:lstStyle/>
            <a:p>
              <a:r>
                <a:rPr lang="en-US" sz="1000" b="1" dirty="0">
                  <a:solidFill>
                    <a:srgbClr val="000000"/>
                  </a:solidFill>
                </a:rPr>
                <a:t>Services</a:t>
              </a:r>
              <a:endParaRPr lang="en-US" sz="1000" b="1" dirty="0">
                <a:solidFill>
                  <a:srgbClr val="333333"/>
                </a:solidFill>
              </a:endParaRPr>
            </a:p>
          </p:txBody>
        </p:sp>
        <p:sp>
          <p:nvSpPr>
            <p:cNvPr id="122" name="Freeform 36">
              <a:extLst>
                <a:ext uri="{FF2B5EF4-FFF2-40B4-BE49-F238E27FC236}">
                  <a16:creationId xmlns:a16="http://schemas.microsoft.com/office/drawing/2014/main" id="{D4385748-E0F4-48D7-8EC6-A23D07B3B293}"/>
                </a:ext>
              </a:extLst>
            </p:cNvPr>
            <p:cNvSpPr>
              <a:spLocks/>
            </p:cNvSpPr>
            <p:nvPr/>
          </p:nvSpPr>
          <p:spPr bwMode="auto">
            <a:xfrm>
              <a:off x="736600" y="2544763"/>
              <a:ext cx="925513" cy="1587"/>
            </a:xfrm>
            <a:custGeom>
              <a:avLst/>
              <a:gdLst>
                <a:gd name="T0" fmla="*/ 2147483647 w 583"/>
                <a:gd name="T1" fmla="*/ 0 h 1587"/>
                <a:gd name="T2" fmla="*/ 0 w 583"/>
                <a:gd name="T3" fmla="*/ 0 h 1587"/>
                <a:gd name="T4" fmla="*/ 2147483647 w 583"/>
                <a:gd name="T5" fmla="*/ 0 h 1587"/>
                <a:gd name="T6" fmla="*/ 0 60000 65536"/>
                <a:gd name="T7" fmla="*/ 0 60000 65536"/>
                <a:gd name="T8" fmla="*/ 0 60000 65536"/>
                <a:gd name="T9" fmla="*/ 0 w 583"/>
                <a:gd name="T10" fmla="*/ 0 h 1587"/>
                <a:gd name="T11" fmla="*/ 583 w 583"/>
                <a:gd name="T12" fmla="*/ 1587 h 1587"/>
              </a:gdLst>
              <a:ahLst/>
              <a:cxnLst>
                <a:cxn ang="T6">
                  <a:pos x="T0" y="T1"/>
                </a:cxn>
                <a:cxn ang="T7">
                  <a:pos x="T2" y="T3"/>
                </a:cxn>
                <a:cxn ang="T8">
                  <a:pos x="T4" y="T5"/>
                </a:cxn>
              </a:cxnLst>
              <a:rect l="T9" t="T10" r="T11" b="T12"/>
              <a:pathLst>
                <a:path w="583" h="1587">
                  <a:moveTo>
                    <a:pt x="583" y="0"/>
                  </a:moveTo>
                  <a:lnTo>
                    <a:pt x="0" y="0"/>
                  </a:lnTo>
                  <a:lnTo>
                    <a:pt x="583" y="0"/>
                  </a:lnTo>
                  <a:close/>
                </a:path>
              </a:pathLst>
            </a:custGeom>
            <a:solidFill>
              <a:srgbClr val="4F6098"/>
            </a:solidFill>
            <a:ln w="9525">
              <a:noFill/>
              <a:round/>
              <a:headEnd/>
              <a:tailEnd/>
            </a:ln>
          </p:spPr>
          <p:txBody>
            <a:bodyPr/>
            <a:lstStyle/>
            <a:p>
              <a:endParaRPr lang="de-DE" dirty="0"/>
            </a:p>
          </p:txBody>
        </p:sp>
        <p:sp>
          <p:nvSpPr>
            <p:cNvPr id="123" name="Rectangle 37">
              <a:extLst>
                <a:ext uri="{FF2B5EF4-FFF2-40B4-BE49-F238E27FC236}">
                  <a16:creationId xmlns:a16="http://schemas.microsoft.com/office/drawing/2014/main" id="{D481AA4F-FF9B-4765-A818-B0E6C5C0C6AE}"/>
                </a:ext>
              </a:extLst>
            </p:cNvPr>
            <p:cNvSpPr>
              <a:spLocks noChangeArrowheads="1"/>
            </p:cNvSpPr>
            <p:nvPr/>
          </p:nvSpPr>
          <p:spPr bwMode="auto">
            <a:xfrm>
              <a:off x="736600" y="2017713"/>
              <a:ext cx="1588" cy="527050"/>
            </a:xfrm>
            <a:prstGeom prst="rect">
              <a:avLst/>
            </a:prstGeom>
            <a:solidFill>
              <a:srgbClr val="758FE1"/>
            </a:solidFill>
            <a:ln w="9525">
              <a:noFill/>
              <a:miter lim="800000"/>
              <a:headEnd/>
              <a:tailEnd/>
            </a:ln>
          </p:spPr>
          <p:txBody>
            <a:bodyPr/>
            <a:lstStyle/>
            <a:p>
              <a:endParaRPr lang="en-US" b="1" dirty="0"/>
            </a:p>
          </p:txBody>
        </p:sp>
        <p:sp>
          <p:nvSpPr>
            <p:cNvPr id="124" name="Rectangle 38">
              <a:extLst>
                <a:ext uri="{FF2B5EF4-FFF2-40B4-BE49-F238E27FC236}">
                  <a16:creationId xmlns:a16="http://schemas.microsoft.com/office/drawing/2014/main" id="{BC6823CE-7D7A-4937-8655-7D529FDBDC43}"/>
                </a:ext>
              </a:extLst>
            </p:cNvPr>
            <p:cNvSpPr>
              <a:spLocks noChangeArrowheads="1"/>
            </p:cNvSpPr>
            <p:nvPr/>
          </p:nvSpPr>
          <p:spPr bwMode="auto">
            <a:xfrm>
              <a:off x="342900" y="2017713"/>
              <a:ext cx="2514600" cy="560387"/>
            </a:xfrm>
            <a:prstGeom prst="rect">
              <a:avLst/>
            </a:prstGeom>
            <a:solidFill>
              <a:srgbClr val="7D96A4"/>
            </a:solidFill>
            <a:ln w="9525">
              <a:noFill/>
              <a:miter lim="800000"/>
              <a:headEnd/>
              <a:tailEnd/>
            </a:ln>
          </p:spPr>
          <p:txBody>
            <a:bodyPr lIns="0" tIns="36000" rIns="36000" bIns="0"/>
            <a:lstStyle/>
            <a:p>
              <a:pPr algn="r">
                <a:defRPr/>
              </a:pPr>
              <a:r>
                <a:rPr lang="en-US" sz="1200" b="1" dirty="0">
                  <a:solidFill>
                    <a:schemeClr val="bg1"/>
                  </a:solidFill>
                  <a:latin typeface="Arial" charset="0"/>
                  <a:ea typeface="+mn-ea"/>
                </a:rPr>
                <a:t>Client</a:t>
              </a:r>
            </a:p>
          </p:txBody>
        </p:sp>
        <p:sp>
          <p:nvSpPr>
            <p:cNvPr id="125" name="Freeform 40">
              <a:extLst>
                <a:ext uri="{FF2B5EF4-FFF2-40B4-BE49-F238E27FC236}">
                  <a16:creationId xmlns:a16="http://schemas.microsoft.com/office/drawing/2014/main" id="{BC93CBD5-0BD8-41B1-9152-3A23AD18F1A1}"/>
                </a:ext>
              </a:extLst>
            </p:cNvPr>
            <p:cNvSpPr>
              <a:spLocks/>
            </p:cNvSpPr>
            <p:nvPr/>
          </p:nvSpPr>
          <p:spPr bwMode="auto">
            <a:xfrm>
              <a:off x="549275" y="1955800"/>
              <a:ext cx="100013" cy="114300"/>
            </a:xfrm>
            <a:custGeom>
              <a:avLst/>
              <a:gdLst>
                <a:gd name="T0" fmla="*/ 0 w 63"/>
                <a:gd name="T1" fmla="*/ 2147483647 h 72"/>
                <a:gd name="T2" fmla="*/ 0 w 63"/>
                <a:gd name="T3" fmla="*/ 2147483647 h 72"/>
                <a:gd name="T4" fmla="*/ 2147483647 w 63"/>
                <a:gd name="T5" fmla="*/ 0 h 72"/>
                <a:gd name="T6" fmla="*/ 2147483647 w 63"/>
                <a:gd name="T7" fmla="*/ 2147483647 h 72"/>
                <a:gd name="T8" fmla="*/ 0 w 63"/>
                <a:gd name="T9" fmla="*/ 2147483647 h 72"/>
                <a:gd name="T10" fmla="*/ 0 w 63"/>
                <a:gd name="T11" fmla="*/ 2147483647 h 72"/>
                <a:gd name="T12" fmla="*/ 0 60000 65536"/>
                <a:gd name="T13" fmla="*/ 0 60000 65536"/>
                <a:gd name="T14" fmla="*/ 0 60000 65536"/>
                <a:gd name="T15" fmla="*/ 0 60000 65536"/>
                <a:gd name="T16" fmla="*/ 0 60000 65536"/>
                <a:gd name="T17" fmla="*/ 0 60000 65536"/>
                <a:gd name="T18" fmla="*/ 0 w 63"/>
                <a:gd name="T19" fmla="*/ 0 h 72"/>
                <a:gd name="T20" fmla="*/ 63 w 63"/>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63" h="72">
                  <a:moveTo>
                    <a:pt x="0" y="72"/>
                  </a:moveTo>
                  <a:lnTo>
                    <a:pt x="0" y="36"/>
                  </a:lnTo>
                  <a:lnTo>
                    <a:pt x="63" y="0"/>
                  </a:lnTo>
                  <a:lnTo>
                    <a:pt x="63" y="31"/>
                  </a:lnTo>
                  <a:lnTo>
                    <a:pt x="0" y="72"/>
                  </a:lnTo>
                  <a:close/>
                </a:path>
              </a:pathLst>
            </a:custGeom>
            <a:solidFill>
              <a:srgbClr val="DADADA"/>
            </a:solidFill>
            <a:ln w="9525">
              <a:noFill/>
              <a:round/>
              <a:headEnd/>
              <a:tailEnd/>
            </a:ln>
          </p:spPr>
          <p:txBody>
            <a:bodyPr/>
            <a:lstStyle/>
            <a:p>
              <a:endParaRPr lang="de-DE" dirty="0"/>
            </a:p>
          </p:txBody>
        </p:sp>
        <p:sp>
          <p:nvSpPr>
            <p:cNvPr id="126" name="Freeform 41">
              <a:extLst>
                <a:ext uri="{FF2B5EF4-FFF2-40B4-BE49-F238E27FC236}">
                  <a16:creationId xmlns:a16="http://schemas.microsoft.com/office/drawing/2014/main" id="{87D26A7A-5B74-4F9C-B84A-93FD2845D2B2}"/>
                </a:ext>
              </a:extLst>
            </p:cNvPr>
            <p:cNvSpPr>
              <a:spLocks/>
            </p:cNvSpPr>
            <p:nvPr/>
          </p:nvSpPr>
          <p:spPr bwMode="auto">
            <a:xfrm>
              <a:off x="549275" y="1955800"/>
              <a:ext cx="100013" cy="114300"/>
            </a:xfrm>
            <a:custGeom>
              <a:avLst/>
              <a:gdLst>
                <a:gd name="T0" fmla="*/ 0 w 63"/>
                <a:gd name="T1" fmla="*/ 2147483647 h 72"/>
                <a:gd name="T2" fmla="*/ 0 w 63"/>
                <a:gd name="T3" fmla="*/ 2147483647 h 72"/>
                <a:gd name="T4" fmla="*/ 2147483647 w 63"/>
                <a:gd name="T5" fmla="*/ 0 h 72"/>
                <a:gd name="T6" fmla="*/ 2147483647 w 63"/>
                <a:gd name="T7" fmla="*/ 2147483647 h 72"/>
                <a:gd name="T8" fmla="*/ 0 w 63"/>
                <a:gd name="T9" fmla="*/ 2147483647 h 72"/>
                <a:gd name="T10" fmla="*/ 0 60000 65536"/>
                <a:gd name="T11" fmla="*/ 0 60000 65536"/>
                <a:gd name="T12" fmla="*/ 0 60000 65536"/>
                <a:gd name="T13" fmla="*/ 0 60000 65536"/>
                <a:gd name="T14" fmla="*/ 0 60000 65536"/>
                <a:gd name="T15" fmla="*/ 0 w 63"/>
                <a:gd name="T16" fmla="*/ 0 h 72"/>
                <a:gd name="T17" fmla="*/ 63 w 63"/>
                <a:gd name="T18" fmla="*/ 72 h 72"/>
              </a:gdLst>
              <a:ahLst/>
              <a:cxnLst>
                <a:cxn ang="T10">
                  <a:pos x="T0" y="T1"/>
                </a:cxn>
                <a:cxn ang="T11">
                  <a:pos x="T2" y="T3"/>
                </a:cxn>
                <a:cxn ang="T12">
                  <a:pos x="T4" y="T5"/>
                </a:cxn>
                <a:cxn ang="T13">
                  <a:pos x="T6" y="T7"/>
                </a:cxn>
                <a:cxn ang="T14">
                  <a:pos x="T8" y="T9"/>
                </a:cxn>
              </a:cxnLst>
              <a:rect l="T15" t="T16" r="T17" b="T18"/>
              <a:pathLst>
                <a:path w="63" h="72">
                  <a:moveTo>
                    <a:pt x="0" y="72"/>
                  </a:moveTo>
                  <a:lnTo>
                    <a:pt x="0" y="36"/>
                  </a:lnTo>
                  <a:lnTo>
                    <a:pt x="63" y="0"/>
                  </a:lnTo>
                  <a:lnTo>
                    <a:pt x="63" y="31"/>
                  </a:lnTo>
                  <a:lnTo>
                    <a:pt x="0" y="72"/>
                  </a:lnTo>
                </a:path>
              </a:pathLst>
            </a:custGeom>
            <a:noFill/>
            <a:ln w="7938">
              <a:solidFill>
                <a:srgbClr val="000000"/>
              </a:solidFill>
              <a:round/>
              <a:headEnd/>
              <a:tailEnd/>
            </a:ln>
          </p:spPr>
          <p:txBody>
            <a:bodyPr/>
            <a:lstStyle/>
            <a:p>
              <a:endParaRPr lang="de-DE" dirty="0"/>
            </a:p>
          </p:txBody>
        </p:sp>
        <p:sp>
          <p:nvSpPr>
            <p:cNvPr id="127" name="Freeform 42">
              <a:extLst>
                <a:ext uri="{FF2B5EF4-FFF2-40B4-BE49-F238E27FC236}">
                  <a16:creationId xmlns:a16="http://schemas.microsoft.com/office/drawing/2014/main" id="{AA7C966E-78DD-4A30-958C-A867A23D507F}"/>
                </a:ext>
              </a:extLst>
            </p:cNvPr>
            <p:cNvSpPr>
              <a:spLocks/>
            </p:cNvSpPr>
            <p:nvPr/>
          </p:nvSpPr>
          <p:spPr bwMode="auto">
            <a:xfrm>
              <a:off x="342900" y="1914525"/>
              <a:ext cx="306388" cy="98425"/>
            </a:xfrm>
            <a:custGeom>
              <a:avLst/>
              <a:gdLst>
                <a:gd name="T0" fmla="*/ 2147483647 w 193"/>
                <a:gd name="T1" fmla="*/ 2147483647 h 62"/>
                <a:gd name="T2" fmla="*/ 0 w 193"/>
                <a:gd name="T3" fmla="*/ 2147483647 h 62"/>
                <a:gd name="T4" fmla="*/ 2147483647 w 193"/>
                <a:gd name="T5" fmla="*/ 0 h 62"/>
                <a:gd name="T6" fmla="*/ 2147483647 w 193"/>
                <a:gd name="T7" fmla="*/ 2147483647 h 62"/>
                <a:gd name="T8" fmla="*/ 2147483647 w 193"/>
                <a:gd name="T9" fmla="*/ 2147483647 h 62"/>
                <a:gd name="T10" fmla="*/ 2147483647 w 193"/>
                <a:gd name="T11" fmla="*/ 2147483647 h 62"/>
                <a:gd name="T12" fmla="*/ 0 60000 65536"/>
                <a:gd name="T13" fmla="*/ 0 60000 65536"/>
                <a:gd name="T14" fmla="*/ 0 60000 65536"/>
                <a:gd name="T15" fmla="*/ 0 60000 65536"/>
                <a:gd name="T16" fmla="*/ 0 60000 65536"/>
                <a:gd name="T17" fmla="*/ 0 60000 65536"/>
                <a:gd name="T18" fmla="*/ 0 w 193"/>
                <a:gd name="T19" fmla="*/ 0 h 62"/>
                <a:gd name="T20" fmla="*/ 193 w 193"/>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193" h="62">
                  <a:moveTo>
                    <a:pt x="130" y="62"/>
                  </a:moveTo>
                  <a:lnTo>
                    <a:pt x="0" y="31"/>
                  </a:lnTo>
                  <a:lnTo>
                    <a:pt x="73" y="0"/>
                  </a:lnTo>
                  <a:lnTo>
                    <a:pt x="193" y="26"/>
                  </a:lnTo>
                  <a:lnTo>
                    <a:pt x="130" y="62"/>
                  </a:lnTo>
                  <a:close/>
                </a:path>
              </a:pathLst>
            </a:custGeom>
            <a:solidFill>
              <a:srgbClr val="DADADA"/>
            </a:solidFill>
            <a:ln w="9525">
              <a:noFill/>
              <a:round/>
              <a:headEnd/>
              <a:tailEnd/>
            </a:ln>
          </p:spPr>
          <p:txBody>
            <a:bodyPr/>
            <a:lstStyle/>
            <a:p>
              <a:endParaRPr lang="de-DE" dirty="0"/>
            </a:p>
          </p:txBody>
        </p:sp>
        <p:sp>
          <p:nvSpPr>
            <p:cNvPr id="128" name="Freeform 43">
              <a:extLst>
                <a:ext uri="{FF2B5EF4-FFF2-40B4-BE49-F238E27FC236}">
                  <a16:creationId xmlns:a16="http://schemas.microsoft.com/office/drawing/2014/main" id="{CA8C1B2E-1BB0-4742-AEB9-A42E01189606}"/>
                </a:ext>
              </a:extLst>
            </p:cNvPr>
            <p:cNvSpPr>
              <a:spLocks/>
            </p:cNvSpPr>
            <p:nvPr/>
          </p:nvSpPr>
          <p:spPr bwMode="auto">
            <a:xfrm>
              <a:off x="342900" y="1914525"/>
              <a:ext cx="306388" cy="98425"/>
            </a:xfrm>
            <a:custGeom>
              <a:avLst/>
              <a:gdLst>
                <a:gd name="T0" fmla="*/ 2147483647 w 193"/>
                <a:gd name="T1" fmla="*/ 2147483647 h 62"/>
                <a:gd name="T2" fmla="*/ 0 w 193"/>
                <a:gd name="T3" fmla="*/ 2147483647 h 62"/>
                <a:gd name="T4" fmla="*/ 2147483647 w 193"/>
                <a:gd name="T5" fmla="*/ 0 h 62"/>
                <a:gd name="T6" fmla="*/ 2147483647 w 193"/>
                <a:gd name="T7" fmla="*/ 2147483647 h 62"/>
                <a:gd name="T8" fmla="*/ 2147483647 w 193"/>
                <a:gd name="T9" fmla="*/ 2147483647 h 62"/>
                <a:gd name="T10" fmla="*/ 0 60000 65536"/>
                <a:gd name="T11" fmla="*/ 0 60000 65536"/>
                <a:gd name="T12" fmla="*/ 0 60000 65536"/>
                <a:gd name="T13" fmla="*/ 0 60000 65536"/>
                <a:gd name="T14" fmla="*/ 0 60000 65536"/>
                <a:gd name="T15" fmla="*/ 0 w 193"/>
                <a:gd name="T16" fmla="*/ 0 h 62"/>
                <a:gd name="T17" fmla="*/ 193 w 193"/>
                <a:gd name="T18" fmla="*/ 62 h 62"/>
              </a:gdLst>
              <a:ahLst/>
              <a:cxnLst>
                <a:cxn ang="T10">
                  <a:pos x="T0" y="T1"/>
                </a:cxn>
                <a:cxn ang="T11">
                  <a:pos x="T2" y="T3"/>
                </a:cxn>
                <a:cxn ang="T12">
                  <a:pos x="T4" y="T5"/>
                </a:cxn>
                <a:cxn ang="T13">
                  <a:pos x="T6" y="T7"/>
                </a:cxn>
                <a:cxn ang="T14">
                  <a:pos x="T8" y="T9"/>
                </a:cxn>
              </a:cxnLst>
              <a:rect l="T15" t="T16" r="T17" b="T18"/>
              <a:pathLst>
                <a:path w="193" h="62">
                  <a:moveTo>
                    <a:pt x="130" y="62"/>
                  </a:moveTo>
                  <a:lnTo>
                    <a:pt x="0" y="31"/>
                  </a:lnTo>
                  <a:lnTo>
                    <a:pt x="73" y="0"/>
                  </a:lnTo>
                  <a:lnTo>
                    <a:pt x="193" y="26"/>
                  </a:lnTo>
                  <a:lnTo>
                    <a:pt x="130" y="62"/>
                  </a:lnTo>
                </a:path>
              </a:pathLst>
            </a:custGeom>
            <a:noFill/>
            <a:ln w="7938">
              <a:solidFill>
                <a:srgbClr val="000000"/>
              </a:solidFill>
              <a:round/>
              <a:headEnd/>
              <a:tailEnd/>
            </a:ln>
          </p:spPr>
          <p:txBody>
            <a:bodyPr/>
            <a:lstStyle/>
            <a:p>
              <a:endParaRPr lang="de-DE" dirty="0"/>
            </a:p>
          </p:txBody>
        </p:sp>
        <p:sp>
          <p:nvSpPr>
            <p:cNvPr id="129" name="Freeform 44">
              <a:extLst>
                <a:ext uri="{FF2B5EF4-FFF2-40B4-BE49-F238E27FC236}">
                  <a16:creationId xmlns:a16="http://schemas.microsoft.com/office/drawing/2014/main" id="{FCA3CEDB-1E4D-44B8-9E0F-84DA76E1DA09}"/>
                </a:ext>
              </a:extLst>
            </p:cNvPr>
            <p:cNvSpPr>
              <a:spLocks/>
            </p:cNvSpPr>
            <p:nvPr/>
          </p:nvSpPr>
          <p:spPr bwMode="auto">
            <a:xfrm>
              <a:off x="342900" y="1914525"/>
              <a:ext cx="306388" cy="98425"/>
            </a:xfrm>
            <a:custGeom>
              <a:avLst/>
              <a:gdLst>
                <a:gd name="T0" fmla="*/ 2147483647 w 193"/>
                <a:gd name="T1" fmla="*/ 2147483647 h 62"/>
                <a:gd name="T2" fmla="*/ 0 w 193"/>
                <a:gd name="T3" fmla="*/ 2147483647 h 62"/>
                <a:gd name="T4" fmla="*/ 2147483647 w 193"/>
                <a:gd name="T5" fmla="*/ 0 h 62"/>
                <a:gd name="T6" fmla="*/ 2147483647 w 193"/>
                <a:gd name="T7" fmla="*/ 2147483647 h 62"/>
                <a:gd name="T8" fmla="*/ 2147483647 w 193"/>
                <a:gd name="T9" fmla="*/ 2147483647 h 62"/>
                <a:gd name="T10" fmla="*/ 0 60000 65536"/>
                <a:gd name="T11" fmla="*/ 0 60000 65536"/>
                <a:gd name="T12" fmla="*/ 0 60000 65536"/>
                <a:gd name="T13" fmla="*/ 0 60000 65536"/>
                <a:gd name="T14" fmla="*/ 0 60000 65536"/>
                <a:gd name="T15" fmla="*/ 0 w 193"/>
                <a:gd name="T16" fmla="*/ 0 h 62"/>
                <a:gd name="T17" fmla="*/ 193 w 193"/>
                <a:gd name="T18" fmla="*/ 62 h 62"/>
              </a:gdLst>
              <a:ahLst/>
              <a:cxnLst>
                <a:cxn ang="T10">
                  <a:pos x="T0" y="T1"/>
                </a:cxn>
                <a:cxn ang="T11">
                  <a:pos x="T2" y="T3"/>
                </a:cxn>
                <a:cxn ang="T12">
                  <a:pos x="T4" y="T5"/>
                </a:cxn>
                <a:cxn ang="T13">
                  <a:pos x="T6" y="T7"/>
                </a:cxn>
                <a:cxn ang="T14">
                  <a:pos x="T8" y="T9"/>
                </a:cxn>
              </a:cxnLst>
              <a:rect l="T15" t="T16" r="T17" b="T18"/>
              <a:pathLst>
                <a:path w="193" h="62">
                  <a:moveTo>
                    <a:pt x="130" y="62"/>
                  </a:moveTo>
                  <a:lnTo>
                    <a:pt x="0" y="31"/>
                  </a:lnTo>
                  <a:lnTo>
                    <a:pt x="73" y="0"/>
                  </a:lnTo>
                  <a:lnTo>
                    <a:pt x="193" y="26"/>
                  </a:lnTo>
                  <a:lnTo>
                    <a:pt x="130" y="62"/>
                  </a:lnTo>
                </a:path>
              </a:pathLst>
            </a:custGeom>
            <a:noFill/>
            <a:ln w="7938">
              <a:solidFill>
                <a:srgbClr val="000000"/>
              </a:solidFill>
              <a:round/>
              <a:headEnd/>
              <a:tailEnd/>
            </a:ln>
          </p:spPr>
          <p:txBody>
            <a:bodyPr/>
            <a:lstStyle/>
            <a:p>
              <a:endParaRPr lang="de-DE" dirty="0"/>
            </a:p>
          </p:txBody>
        </p:sp>
        <p:sp>
          <p:nvSpPr>
            <p:cNvPr id="130" name="Freeform 45">
              <a:extLst>
                <a:ext uri="{FF2B5EF4-FFF2-40B4-BE49-F238E27FC236}">
                  <a16:creationId xmlns:a16="http://schemas.microsoft.com/office/drawing/2014/main" id="{E2DEEC69-2177-4763-9831-A41433F551B0}"/>
                </a:ext>
              </a:extLst>
            </p:cNvPr>
            <p:cNvSpPr>
              <a:spLocks/>
            </p:cNvSpPr>
            <p:nvPr/>
          </p:nvSpPr>
          <p:spPr bwMode="auto">
            <a:xfrm>
              <a:off x="342900" y="1963738"/>
              <a:ext cx="206375" cy="106362"/>
            </a:xfrm>
            <a:custGeom>
              <a:avLst/>
              <a:gdLst>
                <a:gd name="T0" fmla="*/ 0 w 130"/>
                <a:gd name="T1" fmla="*/ 0 h 67"/>
                <a:gd name="T2" fmla="*/ 0 w 130"/>
                <a:gd name="T3" fmla="*/ 2147483647 h 67"/>
                <a:gd name="T4" fmla="*/ 2147483647 w 130"/>
                <a:gd name="T5" fmla="*/ 2147483647 h 67"/>
                <a:gd name="T6" fmla="*/ 2147483647 w 130"/>
                <a:gd name="T7" fmla="*/ 2147483647 h 67"/>
                <a:gd name="T8" fmla="*/ 0 w 130"/>
                <a:gd name="T9" fmla="*/ 0 h 67"/>
                <a:gd name="T10" fmla="*/ 0 60000 65536"/>
                <a:gd name="T11" fmla="*/ 0 60000 65536"/>
                <a:gd name="T12" fmla="*/ 0 60000 65536"/>
                <a:gd name="T13" fmla="*/ 0 60000 65536"/>
                <a:gd name="T14" fmla="*/ 0 60000 65536"/>
                <a:gd name="T15" fmla="*/ 0 w 130"/>
                <a:gd name="T16" fmla="*/ 0 h 67"/>
                <a:gd name="T17" fmla="*/ 130 w 130"/>
                <a:gd name="T18" fmla="*/ 67 h 67"/>
              </a:gdLst>
              <a:ahLst/>
              <a:cxnLst>
                <a:cxn ang="T10">
                  <a:pos x="T0" y="T1"/>
                </a:cxn>
                <a:cxn ang="T11">
                  <a:pos x="T2" y="T3"/>
                </a:cxn>
                <a:cxn ang="T12">
                  <a:pos x="T4" y="T5"/>
                </a:cxn>
                <a:cxn ang="T13">
                  <a:pos x="T6" y="T7"/>
                </a:cxn>
                <a:cxn ang="T14">
                  <a:pos x="T8" y="T9"/>
                </a:cxn>
              </a:cxnLst>
              <a:rect l="T15" t="T16" r="T17" b="T18"/>
              <a:pathLst>
                <a:path w="130" h="67">
                  <a:moveTo>
                    <a:pt x="0" y="0"/>
                  </a:moveTo>
                  <a:lnTo>
                    <a:pt x="0" y="31"/>
                  </a:lnTo>
                  <a:lnTo>
                    <a:pt x="130" y="67"/>
                  </a:lnTo>
                  <a:lnTo>
                    <a:pt x="130" y="31"/>
                  </a:lnTo>
                  <a:lnTo>
                    <a:pt x="0" y="0"/>
                  </a:lnTo>
                </a:path>
              </a:pathLst>
            </a:custGeom>
            <a:noFill/>
            <a:ln w="7938">
              <a:solidFill>
                <a:srgbClr val="000000"/>
              </a:solidFill>
              <a:round/>
              <a:headEnd/>
              <a:tailEnd/>
            </a:ln>
          </p:spPr>
          <p:txBody>
            <a:bodyPr/>
            <a:lstStyle/>
            <a:p>
              <a:endParaRPr lang="de-DE" dirty="0"/>
            </a:p>
          </p:txBody>
        </p:sp>
        <p:sp>
          <p:nvSpPr>
            <p:cNvPr id="131" name="Freeform 46">
              <a:extLst>
                <a:ext uri="{FF2B5EF4-FFF2-40B4-BE49-F238E27FC236}">
                  <a16:creationId xmlns:a16="http://schemas.microsoft.com/office/drawing/2014/main" id="{9FC2A850-37D6-407E-A80E-E355294779C0}"/>
                </a:ext>
              </a:extLst>
            </p:cNvPr>
            <p:cNvSpPr>
              <a:spLocks/>
            </p:cNvSpPr>
            <p:nvPr/>
          </p:nvSpPr>
          <p:spPr bwMode="auto">
            <a:xfrm>
              <a:off x="342900" y="1963738"/>
              <a:ext cx="206375" cy="106362"/>
            </a:xfrm>
            <a:custGeom>
              <a:avLst/>
              <a:gdLst>
                <a:gd name="T0" fmla="*/ 0 w 130"/>
                <a:gd name="T1" fmla="*/ 0 h 67"/>
                <a:gd name="T2" fmla="*/ 0 w 130"/>
                <a:gd name="T3" fmla="*/ 2147483647 h 67"/>
                <a:gd name="T4" fmla="*/ 2147483647 w 130"/>
                <a:gd name="T5" fmla="*/ 2147483647 h 67"/>
                <a:gd name="T6" fmla="*/ 2147483647 w 130"/>
                <a:gd name="T7" fmla="*/ 2147483647 h 67"/>
                <a:gd name="T8" fmla="*/ 0 w 130"/>
                <a:gd name="T9" fmla="*/ 0 h 67"/>
                <a:gd name="T10" fmla="*/ 0 w 130"/>
                <a:gd name="T11" fmla="*/ 0 h 67"/>
                <a:gd name="T12" fmla="*/ 0 60000 65536"/>
                <a:gd name="T13" fmla="*/ 0 60000 65536"/>
                <a:gd name="T14" fmla="*/ 0 60000 65536"/>
                <a:gd name="T15" fmla="*/ 0 60000 65536"/>
                <a:gd name="T16" fmla="*/ 0 60000 65536"/>
                <a:gd name="T17" fmla="*/ 0 60000 65536"/>
                <a:gd name="T18" fmla="*/ 0 w 130"/>
                <a:gd name="T19" fmla="*/ 0 h 67"/>
                <a:gd name="T20" fmla="*/ 130 w 130"/>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130" h="67">
                  <a:moveTo>
                    <a:pt x="0" y="0"/>
                  </a:moveTo>
                  <a:lnTo>
                    <a:pt x="0" y="31"/>
                  </a:lnTo>
                  <a:lnTo>
                    <a:pt x="130" y="67"/>
                  </a:lnTo>
                  <a:lnTo>
                    <a:pt x="130" y="31"/>
                  </a:lnTo>
                  <a:lnTo>
                    <a:pt x="0" y="0"/>
                  </a:lnTo>
                  <a:close/>
                </a:path>
              </a:pathLst>
            </a:custGeom>
            <a:solidFill>
              <a:srgbClr val="FFFFFF"/>
            </a:solidFill>
            <a:ln w="9525">
              <a:noFill/>
              <a:round/>
              <a:headEnd/>
              <a:tailEnd/>
            </a:ln>
          </p:spPr>
          <p:txBody>
            <a:bodyPr/>
            <a:lstStyle/>
            <a:p>
              <a:endParaRPr lang="de-DE" dirty="0"/>
            </a:p>
          </p:txBody>
        </p:sp>
        <p:sp>
          <p:nvSpPr>
            <p:cNvPr id="132" name="Freeform 47">
              <a:extLst>
                <a:ext uri="{FF2B5EF4-FFF2-40B4-BE49-F238E27FC236}">
                  <a16:creationId xmlns:a16="http://schemas.microsoft.com/office/drawing/2014/main" id="{52BBC4EA-1FD7-4B2F-A301-08C9FA3ED414}"/>
                </a:ext>
              </a:extLst>
            </p:cNvPr>
            <p:cNvSpPr>
              <a:spLocks/>
            </p:cNvSpPr>
            <p:nvPr/>
          </p:nvSpPr>
          <p:spPr bwMode="auto">
            <a:xfrm>
              <a:off x="342900" y="1963738"/>
              <a:ext cx="206375" cy="106362"/>
            </a:xfrm>
            <a:custGeom>
              <a:avLst/>
              <a:gdLst>
                <a:gd name="T0" fmla="*/ 0 w 130"/>
                <a:gd name="T1" fmla="*/ 0 h 67"/>
                <a:gd name="T2" fmla="*/ 0 w 130"/>
                <a:gd name="T3" fmla="*/ 2147483647 h 67"/>
                <a:gd name="T4" fmla="*/ 2147483647 w 130"/>
                <a:gd name="T5" fmla="*/ 2147483647 h 67"/>
                <a:gd name="T6" fmla="*/ 2147483647 w 130"/>
                <a:gd name="T7" fmla="*/ 2147483647 h 67"/>
                <a:gd name="T8" fmla="*/ 0 w 130"/>
                <a:gd name="T9" fmla="*/ 0 h 67"/>
                <a:gd name="T10" fmla="*/ 0 60000 65536"/>
                <a:gd name="T11" fmla="*/ 0 60000 65536"/>
                <a:gd name="T12" fmla="*/ 0 60000 65536"/>
                <a:gd name="T13" fmla="*/ 0 60000 65536"/>
                <a:gd name="T14" fmla="*/ 0 60000 65536"/>
                <a:gd name="T15" fmla="*/ 0 w 130"/>
                <a:gd name="T16" fmla="*/ 0 h 67"/>
                <a:gd name="T17" fmla="*/ 130 w 130"/>
                <a:gd name="T18" fmla="*/ 67 h 67"/>
              </a:gdLst>
              <a:ahLst/>
              <a:cxnLst>
                <a:cxn ang="T10">
                  <a:pos x="T0" y="T1"/>
                </a:cxn>
                <a:cxn ang="T11">
                  <a:pos x="T2" y="T3"/>
                </a:cxn>
                <a:cxn ang="T12">
                  <a:pos x="T4" y="T5"/>
                </a:cxn>
                <a:cxn ang="T13">
                  <a:pos x="T6" y="T7"/>
                </a:cxn>
                <a:cxn ang="T14">
                  <a:pos x="T8" y="T9"/>
                </a:cxn>
              </a:cxnLst>
              <a:rect l="T15" t="T16" r="T17" b="T18"/>
              <a:pathLst>
                <a:path w="130" h="67">
                  <a:moveTo>
                    <a:pt x="0" y="0"/>
                  </a:moveTo>
                  <a:lnTo>
                    <a:pt x="0" y="31"/>
                  </a:lnTo>
                  <a:lnTo>
                    <a:pt x="130" y="67"/>
                  </a:lnTo>
                  <a:lnTo>
                    <a:pt x="130" y="31"/>
                  </a:lnTo>
                  <a:lnTo>
                    <a:pt x="0" y="0"/>
                  </a:lnTo>
                </a:path>
              </a:pathLst>
            </a:custGeom>
            <a:noFill/>
            <a:ln w="7938">
              <a:solidFill>
                <a:srgbClr val="000000"/>
              </a:solidFill>
              <a:round/>
              <a:headEnd/>
              <a:tailEnd/>
            </a:ln>
          </p:spPr>
          <p:txBody>
            <a:bodyPr/>
            <a:lstStyle/>
            <a:p>
              <a:endParaRPr lang="de-DE" dirty="0"/>
            </a:p>
          </p:txBody>
        </p:sp>
        <p:sp>
          <p:nvSpPr>
            <p:cNvPr id="133" name="Freeform 48">
              <a:extLst>
                <a:ext uri="{FF2B5EF4-FFF2-40B4-BE49-F238E27FC236}">
                  <a16:creationId xmlns:a16="http://schemas.microsoft.com/office/drawing/2014/main" id="{E8BF15B5-954F-4009-A425-1042B7DAC453}"/>
                </a:ext>
              </a:extLst>
            </p:cNvPr>
            <p:cNvSpPr>
              <a:spLocks/>
            </p:cNvSpPr>
            <p:nvPr/>
          </p:nvSpPr>
          <p:spPr bwMode="auto">
            <a:xfrm>
              <a:off x="492125" y="2005013"/>
              <a:ext cx="41275" cy="31750"/>
            </a:xfrm>
            <a:custGeom>
              <a:avLst/>
              <a:gdLst>
                <a:gd name="T0" fmla="*/ 2147483647 w 26"/>
                <a:gd name="T1" fmla="*/ 2147483647 h 20"/>
                <a:gd name="T2" fmla="*/ 0 w 26"/>
                <a:gd name="T3" fmla="*/ 2147483647 h 20"/>
                <a:gd name="T4" fmla="*/ 0 w 26"/>
                <a:gd name="T5" fmla="*/ 0 h 20"/>
                <a:gd name="T6" fmla="*/ 2147483647 w 26"/>
                <a:gd name="T7" fmla="*/ 2147483647 h 20"/>
                <a:gd name="T8" fmla="*/ 2147483647 w 26"/>
                <a:gd name="T9" fmla="*/ 2147483647 h 20"/>
                <a:gd name="T10" fmla="*/ 2147483647 w 26"/>
                <a:gd name="T11" fmla="*/ 2147483647 h 20"/>
                <a:gd name="T12" fmla="*/ 0 60000 65536"/>
                <a:gd name="T13" fmla="*/ 0 60000 65536"/>
                <a:gd name="T14" fmla="*/ 0 60000 65536"/>
                <a:gd name="T15" fmla="*/ 0 60000 65536"/>
                <a:gd name="T16" fmla="*/ 0 60000 65536"/>
                <a:gd name="T17" fmla="*/ 0 60000 65536"/>
                <a:gd name="T18" fmla="*/ 0 w 26"/>
                <a:gd name="T19" fmla="*/ 0 h 20"/>
                <a:gd name="T20" fmla="*/ 26 w 2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6" h="20">
                  <a:moveTo>
                    <a:pt x="26" y="20"/>
                  </a:moveTo>
                  <a:lnTo>
                    <a:pt x="0" y="10"/>
                  </a:lnTo>
                  <a:lnTo>
                    <a:pt x="0" y="0"/>
                  </a:lnTo>
                  <a:lnTo>
                    <a:pt x="26" y="10"/>
                  </a:lnTo>
                  <a:lnTo>
                    <a:pt x="26" y="20"/>
                  </a:lnTo>
                  <a:close/>
                </a:path>
              </a:pathLst>
            </a:custGeom>
            <a:solidFill>
              <a:srgbClr val="CECECE"/>
            </a:solidFill>
            <a:ln w="9525">
              <a:noFill/>
              <a:round/>
              <a:headEnd/>
              <a:tailEnd/>
            </a:ln>
          </p:spPr>
          <p:txBody>
            <a:bodyPr/>
            <a:lstStyle/>
            <a:p>
              <a:endParaRPr lang="de-DE" dirty="0"/>
            </a:p>
          </p:txBody>
        </p:sp>
        <p:sp>
          <p:nvSpPr>
            <p:cNvPr id="134" name="Line 49">
              <a:extLst>
                <a:ext uri="{FF2B5EF4-FFF2-40B4-BE49-F238E27FC236}">
                  <a16:creationId xmlns:a16="http://schemas.microsoft.com/office/drawing/2014/main" id="{9E2124C3-2EF7-4EDA-A3B2-1CEE7E794F58}"/>
                </a:ext>
              </a:extLst>
            </p:cNvPr>
            <p:cNvSpPr>
              <a:spLocks noChangeShapeType="1"/>
            </p:cNvSpPr>
            <p:nvPr/>
          </p:nvSpPr>
          <p:spPr bwMode="auto">
            <a:xfrm>
              <a:off x="350838" y="1997075"/>
              <a:ext cx="74612" cy="7938"/>
            </a:xfrm>
            <a:prstGeom prst="line">
              <a:avLst/>
            </a:prstGeom>
            <a:noFill/>
            <a:ln w="7938">
              <a:solidFill>
                <a:srgbClr val="000000"/>
              </a:solidFill>
              <a:round/>
              <a:headEnd/>
              <a:tailEnd/>
            </a:ln>
          </p:spPr>
          <p:txBody>
            <a:bodyPr/>
            <a:lstStyle/>
            <a:p>
              <a:endParaRPr lang="de-DE" dirty="0"/>
            </a:p>
          </p:txBody>
        </p:sp>
        <p:sp>
          <p:nvSpPr>
            <p:cNvPr id="135" name="Freeform 50">
              <a:extLst>
                <a:ext uri="{FF2B5EF4-FFF2-40B4-BE49-F238E27FC236}">
                  <a16:creationId xmlns:a16="http://schemas.microsoft.com/office/drawing/2014/main" id="{0D02831E-45CE-4479-8B0E-18D9F87D2B45}"/>
                </a:ext>
              </a:extLst>
            </p:cNvPr>
            <p:cNvSpPr>
              <a:spLocks/>
            </p:cNvSpPr>
            <p:nvPr/>
          </p:nvSpPr>
          <p:spPr bwMode="auto">
            <a:xfrm>
              <a:off x="350838" y="1971675"/>
              <a:ext cx="74612" cy="57150"/>
            </a:xfrm>
            <a:custGeom>
              <a:avLst/>
              <a:gdLst>
                <a:gd name="T0" fmla="*/ 0 w 47"/>
                <a:gd name="T1" fmla="*/ 0 h 36"/>
                <a:gd name="T2" fmla="*/ 2147483647 w 47"/>
                <a:gd name="T3" fmla="*/ 2147483647 h 36"/>
                <a:gd name="T4" fmla="*/ 2147483647 w 47"/>
                <a:gd name="T5" fmla="*/ 2147483647 h 36"/>
                <a:gd name="T6" fmla="*/ 0 w 47"/>
                <a:gd name="T7" fmla="*/ 2147483647 h 36"/>
                <a:gd name="T8" fmla="*/ 0 w 47"/>
                <a:gd name="T9" fmla="*/ 0 h 36"/>
                <a:gd name="T10" fmla="*/ 0 60000 65536"/>
                <a:gd name="T11" fmla="*/ 0 60000 65536"/>
                <a:gd name="T12" fmla="*/ 0 60000 65536"/>
                <a:gd name="T13" fmla="*/ 0 60000 65536"/>
                <a:gd name="T14" fmla="*/ 0 60000 65536"/>
                <a:gd name="T15" fmla="*/ 0 w 47"/>
                <a:gd name="T16" fmla="*/ 0 h 36"/>
                <a:gd name="T17" fmla="*/ 47 w 47"/>
                <a:gd name="T18" fmla="*/ 36 h 36"/>
              </a:gdLst>
              <a:ahLst/>
              <a:cxnLst>
                <a:cxn ang="T10">
                  <a:pos x="T0" y="T1"/>
                </a:cxn>
                <a:cxn ang="T11">
                  <a:pos x="T2" y="T3"/>
                </a:cxn>
                <a:cxn ang="T12">
                  <a:pos x="T4" y="T5"/>
                </a:cxn>
                <a:cxn ang="T13">
                  <a:pos x="T6" y="T7"/>
                </a:cxn>
                <a:cxn ang="T14">
                  <a:pos x="T8" y="T9"/>
                </a:cxn>
              </a:cxnLst>
              <a:rect l="T15" t="T16" r="T17" b="T18"/>
              <a:pathLst>
                <a:path w="47" h="36">
                  <a:moveTo>
                    <a:pt x="0" y="0"/>
                  </a:moveTo>
                  <a:lnTo>
                    <a:pt x="47" y="16"/>
                  </a:lnTo>
                  <a:lnTo>
                    <a:pt x="47" y="36"/>
                  </a:lnTo>
                  <a:lnTo>
                    <a:pt x="0" y="21"/>
                  </a:lnTo>
                  <a:lnTo>
                    <a:pt x="0" y="0"/>
                  </a:lnTo>
                </a:path>
              </a:pathLst>
            </a:custGeom>
            <a:noFill/>
            <a:ln w="7938">
              <a:solidFill>
                <a:srgbClr val="000000"/>
              </a:solidFill>
              <a:round/>
              <a:headEnd/>
              <a:tailEnd/>
            </a:ln>
          </p:spPr>
          <p:txBody>
            <a:bodyPr/>
            <a:lstStyle/>
            <a:p>
              <a:endParaRPr lang="de-DE" dirty="0"/>
            </a:p>
          </p:txBody>
        </p:sp>
        <p:sp>
          <p:nvSpPr>
            <p:cNvPr id="136" name="Line 51">
              <a:extLst>
                <a:ext uri="{FF2B5EF4-FFF2-40B4-BE49-F238E27FC236}">
                  <a16:creationId xmlns:a16="http://schemas.microsoft.com/office/drawing/2014/main" id="{00C41BB4-B415-49C3-B8DC-37CDBC0A8E0D}"/>
                </a:ext>
              </a:extLst>
            </p:cNvPr>
            <p:cNvSpPr>
              <a:spLocks noChangeShapeType="1"/>
            </p:cNvSpPr>
            <p:nvPr/>
          </p:nvSpPr>
          <p:spPr bwMode="auto">
            <a:xfrm>
              <a:off x="350838" y="1997075"/>
              <a:ext cx="74612" cy="7938"/>
            </a:xfrm>
            <a:prstGeom prst="line">
              <a:avLst/>
            </a:prstGeom>
            <a:noFill/>
            <a:ln w="7938">
              <a:solidFill>
                <a:srgbClr val="000000"/>
              </a:solidFill>
              <a:round/>
              <a:headEnd/>
              <a:tailEnd/>
            </a:ln>
          </p:spPr>
          <p:txBody>
            <a:bodyPr/>
            <a:lstStyle/>
            <a:p>
              <a:endParaRPr lang="de-DE" dirty="0"/>
            </a:p>
          </p:txBody>
        </p:sp>
        <p:sp>
          <p:nvSpPr>
            <p:cNvPr id="137" name="Freeform 52">
              <a:extLst>
                <a:ext uri="{FF2B5EF4-FFF2-40B4-BE49-F238E27FC236}">
                  <a16:creationId xmlns:a16="http://schemas.microsoft.com/office/drawing/2014/main" id="{F9EDA4D7-007D-4B32-B308-CD47F2E73F5A}"/>
                </a:ext>
              </a:extLst>
            </p:cNvPr>
            <p:cNvSpPr>
              <a:spLocks/>
            </p:cNvSpPr>
            <p:nvPr/>
          </p:nvSpPr>
          <p:spPr bwMode="auto">
            <a:xfrm>
              <a:off x="450850" y="1739900"/>
              <a:ext cx="190500" cy="182563"/>
            </a:xfrm>
            <a:custGeom>
              <a:avLst/>
              <a:gdLst>
                <a:gd name="T0" fmla="*/ 2147483647 w 120"/>
                <a:gd name="T1" fmla="*/ 2147483647 h 115"/>
                <a:gd name="T2" fmla="*/ 2147483647 w 120"/>
                <a:gd name="T3" fmla="*/ 2147483647 h 115"/>
                <a:gd name="T4" fmla="*/ 2147483647 w 120"/>
                <a:gd name="T5" fmla="*/ 2147483647 h 115"/>
                <a:gd name="T6" fmla="*/ 2147483647 w 120"/>
                <a:gd name="T7" fmla="*/ 0 h 115"/>
                <a:gd name="T8" fmla="*/ 0 w 120"/>
                <a:gd name="T9" fmla="*/ 2147483647 h 115"/>
                <a:gd name="T10" fmla="*/ 2147483647 w 120"/>
                <a:gd name="T11" fmla="*/ 2147483647 h 115"/>
                <a:gd name="T12" fmla="*/ 2147483647 w 120"/>
                <a:gd name="T13" fmla="*/ 2147483647 h 115"/>
                <a:gd name="T14" fmla="*/ 0 60000 65536"/>
                <a:gd name="T15" fmla="*/ 0 60000 65536"/>
                <a:gd name="T16" fmla="*/ 0 60000 65536"/>
                <a:gd name="T17" fmla="*/ 0 60000 65536"/>
                <a:gd name="T18" fmla="*/ 0 60000 65536"/>
                <a:gd name="T19" fmla="*/ 0 60000 65536"/>
                <a:gd name="T20" fmla="*/ 0 60000 65536"/>
                <a:gd name="T21" fmla="*/ 0 w 120"/>
                <a:gd name="T22" fmla="*/ 0 h 115"/>
                <a:gd name="T23" fmla="*/ 120 w 120"/>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15">
                  <a:moveTo>
                    <a:pt x="99" y="115"/>
                  </a:moveTo>
                  <a:lnTo>
                    <a:pt x="120" y="89"/>
                  </a:lnTo>
                  <a:lnTo>
                    <a:pt x="120" y="21"/>
                  </a:lnTo>
                  <a:lnTo>
                    <a:pt x="31" y="0"/>
                  </a:lnTo>
                  <a:lnTo>
                    <a:pt x="0" y="6"/>
                  </a:lnTo>
                  <a:lnTo>
                    <a:pt x="99" y="115"/>
                  </a:lnTo>
                  <a:close/>
                </a:path>
              </a:pathLst>
            </a:custGeom>
            <a:solidFill>
              <a:srgbClr val="DADADA"/>
            </a:solidFill>
            <a:ln w="9525">
              <a:noFill/>
              <a:round/>
              <a:headEnd/>
              <a:tailEnd/>
            </a:ln>
          </p:spPr>
          <p:txBody>
            <a:bodyPr/>
            <a:lstStyle/>
            <a:p>
              <a:endParaRPr lang="de-DE" dirty="0"/>
            </a:p>
          </p:txBody>
        </p:sp>
        <p:sp>
          <p:nvSpPr>
            <p:cNvPr id="138" name="Freeform 53">
              <a:extLst>
                <a:ext uri="{FF2B5EF4-FFF2-40B4-BE49-F238E27FC236}">
                  <a16:creationId xmlns:a16="http://schemas.microsoft.com/office/drawing/2014/main" id="{D9E24578-17F8-4123-AF93-A4F7E574E31F}"/>
                </a:ext>
              </a:extLst>
            </p:cNvPr>
            <p:cNvSpPr>
              <a:spLocks/>
            </p:cNvSpPr>
            <p:nvPr/>
          </p:nvSpPr>
          <p:spPr bwMode="auto">
            <a:xfrm>
              <a:off x="450850" y="1739900"/>
              <a:ext cx="190500" cy="182563"/>
            </a:xfrm>
            <a:custGeom>
              <a:avLst/>
              <a:gdLst>
                <a:gd name="T0" fmla="*/ 2147483647 w 120"/>
                <a:gd name="T1" fmla="*/ 2147483647 h 115"/>
                <a:gd name="T2" fmla="*/ 2147483647 w 120"/>
                <a:gd name="T3" fmla="*/ 2147483647 h 115"/>
                <a:gd name="T4" fmla="*/ 2147483647 w 120"/>
                <a:gd name="T5" fmla="*/ 2147483647 h 115"/>
                <a:gd name="T6" fmla="*/ 2147483647 w 120"/>
                <a:gd name="T7" fmla="*/ 0 h 115"/>
                <a:gd name="T8" fmla="*/ 0 w 120"/>
                <a:gd name="T9" fmla="*/ 2147483647 h 115"/>
                <a:gd name="T10" fmla="*/ 0 60000 65536"/>
                <a:gd name="T11" fmla="*/ 0 60000 65536"/>
                <a:gd name="T12" fmla="*/ 0 60000 65536"/>
                <a:gd name="T13" fmla="*/ 0 60000 65536"/>
                <a:gd name="T14" fmla="*/ 0 60000 65536"/>
                <a:gd name="T15" fmla="*/ 0 w 120"/>
                <a:gd name="T16" fmla="*/ 0 h 115"/>
                <a:gd name="T17" fmla="*/ 120 w 120"/>
                <a:gd name="T18" fmla="*/ 115 h 115"/>
              </a:gdLst>
              <a:ahLst/>
              <a:cxnLst>
                <a:cxn ang="T10">
                  <a:pos x="T0" y="T1"/>
                </a:cxn>
                <a:cxn ang="T11">
                  <a:pos x="T2" y="T3"/>
                </a:cxn>
                <a:cxn ang="T12">
                  <a:pos x="T4" y="T5"/>
                </a:cxn>
                <a:cxn ang="T13">
                  <a:pos x="T6" y="T7"/>
                </a:cxn>
                <a:cxn ang="T14">
                  <a:pos x="T8" y="T9"/>
                </a:cxn>
              </a:cxnLst>
              <a:rect l="T15" t="T16" r="T17" b="T18"/>
              <a:pathLst>
                <a:path w="120" h="115">
                  <a:moveTo>
                    <a:pt x="99" y="115"/>
                  </a:moveTo>
                  <a:lnTo>
                    <a:pt x="120" y="89"/>
                  </a:lnTo>
                  <a:lnTo>
                    <a:pt x="120" y="21"/>
                  </a:lnTo>
                  <a:lnTo>
                    <a:pt x="31" y="0"/>
                  </a:lnTo>
                  <a:lnTo>
                    <a:pt x="0" y="6"/>
                  </a:lnTo>
                </a:path>
              </a:pathLst>
            </a:custGeom>
            <a:noFill/>
            <a:ln w="7938">
              <a:solidFill>
                <a:srgbClr val="000000"/>
              </a:solidFill>
              <a:round/>
              <a:headEnd/>
              <a:tailEnd/>
            </a:ln>
          </p:spPr>
          <p:txBody>
            <a:bodyPr/>
            <a:lstStyle/>
            <a:p>
              <a:endParaRPr lang="de-DE" dirty="0"/>
            </a:p>
          </p:txBody>
        </p:sp>
        <p:sp>
          <p:nvSpPr>
            <p:cNvPr id="139" name="Freeform 54">
              <a:extLst>
                <a:ext uri="{FF2B5EF4-FFF2-40B4-BE49-F238E27FC236}">
                  <a16:creationId xmlns:a16="http://schemas.microsoft.com/office/drawing/2014/main" id="{3776F60B-CA6B-4F20-B864-459AE920134D}"/>
                </a:ext>
              </a:extLst>
            </p:cNvPr>
            <p:cNvSpPr>
              <a:spLocks/>
            </p:cNvSpPr>
            <p:nvPr/>
          </p:nvSpPr>
          <p:spPr bwMode="auto">
            <a:xfrm>
              <a:off x="549275" y="1790700"/>
              <a:ext cx="58738" cy="196850"/>
            </a:xfrm>
            <a:custGeom>
              <a:avLst/>
              <a:gdLst>
                <a:gd name="T0" fmla="*/ 0 w 37"/>
                <a:gd name="T1" fmla="*/ 2147483647 h 124"/>
                <a:gd name="T2" fmla="*/ 0 w 37"/>
                <a:gd name="T3" fmla="*/ 2147483647 h 124"/>
                <a:gd name="T4" fmla="*/ 2147483647 w 37"/>
                <a:gd name="T5" fmla="*/ 0 h 124"/>
                <a:gd name="T6" fmla="*/ 2147483647 w 37"/>
                <a:gd name="T7" fmla="*/ 2147483647 h 124"/>
                <a:gd name="T8" fmla="*/ 0 w 37"/>
                <a:gd name="T9" fmla="*/ 2147483647 h 124"/>
                <a:gd name="T10" fmla="*/ 0 w 37"/>
                <a:gd name="T11" fmla="*/ 2147483647 h 124"/>
                <a:gd name="T12" fmla="*/ 0 60000 65536"/>
                <a:gd name="T13" fmla="*/ 0 60000 65536"/>
                <a:gd name="T14" fmla="*/ 0 60000 65536"/>
                <a:gd name="T15" fmla="*/ 0 60000 65536"/>
                <a:gd name="T16" fmla="*/ 0 60000 65536"/>
                <a:gd name="T17" fmla="*/ 0 60000 65536"/>
                <a:gd name="T18" fmla="*/ 0 w 37"/>
                <a:gd name="T19" fmla="*/ 0 h 124"/>
                <a:gd name="T20" fmla="*/ 37 w 37"/>
                <a:gd name="T21" fmla="*/ 124 h 124"/>
              </a:gdLst>
              <a:ahLst/>
              <a:cxnLst>
                <a:cxn ang="T12">
                  <a:pos x="T0" y="T1"/>
                </a:cxn>
                <a:cxn ang="T13">
                  <a:pos x="T2" y="T3"/>
                </a:cxn>
                <a:cxn ang="T14">
                  <a:pos x="T4" y="T5"/>
                </a:cxn>
                <a:cxn ang="T15">
                  <a:pos x="T6" y="T7"/>
                </a:cxn>
                <a:cxn ang="T16">
                  <a:pos x="T8" y="T9"/>
                </a:cxn>
                <a:cxn ang="T17">
                  <a:pos x="T10" y="T11"/>
                </a:cxn>
              </a:cxnLst>
              <a:rect l="T18" t="T19" r="T20" b="T21"/>
              <a:pathLst>
                <a:path w="37" h="124">
                  <a:moveTo>
                    <a:pt x="0" y="124"/>
                  </a:moveTo>
                  <a:lnTo>
                    <a:pt x="0" y="20"/>
                  </a:lnTo>
                  <a:lnTo>
                    <a:pt x="37" y="0"/>
                  </a:lnTo>
                  <a:lnTo>
                    <a:pt x="37" y="98"/>
                  </a:lnTo>
                  <a:lnTo>
                    <a:pt x="0" y="124"/>
                  </a:lnTo>
                  <a:close/>
                </a:path>
              </a:pathLst>
            </a:custGeom>
            <a:solidFill>
              <a:srgbClr val="DADADA"/>
            </a:solidFill>
            <a:ln w="9525">
              <a:noFill/>
              <a:round/>
              <a:headEnd/>
              <a:tailEnd/>
            </a:ln>
          </p:spPr>
          <p:txBody>
            <a:bodyPr/>
            <a:lstStyle/>
            <a:p>
              <a:endParaRPr lang="de-DE" dirty="0"/>
            </a:p>
          </p:txBody>
        </p:sp>
        <p:sp>
          <p:nvSpPr>
            <p:cNvPr id="140" name="Freeform 55">
              <a:extLst>
                <a:ext uri="{FF2B5EF4-FFF2-40B4-BE49-F238E27FC236}">
                  <a16:creationId xmlns:a16="http://schemas.microsoft.com/office/drawing/2014/main" id="{7E4FB025-67C4-4097-9FA7-E65FA26D7EA7}"/>
                </a:ext>
              </a:extLst>
            </p:cNvPr>
            <p:cNvSpPr>
              <a:spLocks/>
            </p:cNvSpPr>
            <p:nvPr/>
          </p:nvSpPr>
          <p:spPr bwMode="auto">
            <a:xfrm>
              <a:off x="549275" y="1790700"/>
              <a:ext cx="58738" cy="196850"/>
            </a:xfrm>
            <a:custGeom>
              <a:avLst/>
              <a:gdLst>
                <a:gd name="T0" fmla="*/ 0 w 37"/>
                <a:gd name="T1" fmla="*/ 2147483647 h 124"/>
                <a:gd name="T2" fmla="*/ 0 w 37"/>
                <a:gd name="T3" fmla="*/ 2147483647 h 124"/>
                <a:gd name="T4" fmla="*/ 2147483647 w 37"/>
                <a:gd name="T5" fmla="*/ 0 h 124"/>
                <a:gd name="T6" fmla="*/ 2147483647 w 37"/>
                <a:gd name="T7" fmla="*/ 2147483647 h 124"/>
                <a:gd name="T8" fmla="*/ 0 w 37"/>
                <a:gd name="T9" fmla="*/ 2147483647 h 124"/>
                <a:gd name="T10" fmla="*/ 0 60000 65536"/>
                <a:gd name="T11" fmla="*/ 0 60000 65536"/>
                <a:gd name="T12" fmla="*/ 0 60000 65536"/>
                <a:gd name="T13" fmla="*/ 0 60000 65536"/>
                <a:gd name="T14" fmla="*/ 0 60000 65536"/>
                <a:gd name="T15" fmla="*/ 0 w 37"/>
                <a:gd name="T16" fmla="*/ 0 h 124"/>
                <a:gd name="T17" fmla="*/ 37 w 37"/>
                <a:gd name="T18" fmla="*/ 124 h 124"/>
              </a:gdLst>
              <a:ahLst/>
              <a:cxnLst>
                <a:cxn ang="T10">
                  <a:pos x="T0" y="T1"/>
                </a:cxn>
                <a:cxn ang="T11">
                  <a:pos x="T2" y="T3"/>
                </a:cxn>
                <a:cxn ang="T12">
                  <a:pos x="T4" y="T5"/>
                </a:cxn>
                <a:cxn ang="T13">
                  <a:pos x="T6" y="T7"/>
                </a:cxn>
                <a:cxn ang="T14">
                  <a:pos x="T8" y="T9"/>
                </a:cxn>
              </a:cxnLst>
              <a:rect l="T15" t="T16" r="T17" b="T18"/>
              <a:pathLst>
                <a:path w="37" h="124">
                  <a:moveTo>
                    <a:pt x="0" y="124"/>
                  </a:moveTo>
                  <a:lnTo>
                    <a:pt x="0" y="20"/>
                  </a:lnTo>
                  <a:lnTo>
                    <a:pt x="37" y="0"/>
                  </a:lnTo>
                  <a:lnTo>
                    <a:pt x="37" y="98"/>
                  </a:lnTo>
                  <a:lnTo>
                    <a:pt x="0" y="124"/>
                  </a:lnTo>
                </a:path>
              </a:pathLst>
            </a:custGeom>
            <a:noFill/>
            <a:ln w="7938">
              <a:solidFill>
                <a:srgbClr val="000000"/>
              </a:solidFill>
              <a:round/>
              <a:headEnd/>
              <a:tailEnd/>
            </a:ln>
          </p:spPr>
          <p:txBody>
            <a:bodyPr/>
            <a:lstStyle/>
            <a:p>
              <a:endParaRPr lang="de-DE" dirty="0"/>
            </a:p>
          </p:txBody>
        </p:sp>
        <p:sp>
          <p:nvSpPr>
            <p:cNvPr id="141" name="Freeform 56">
              <a:extLst>
                <a:ext uri="{FF2B5EF4-FFF2-40B4-BE49-F238E27FC236}">
                  <a16:creationId xmlns:a16="http://schemas.microsoft.com/office/drawing/2014/main" id="{31F19FDA-724D-4BAC-82F1-2CA619424B0F}"/>
                </a:ext>
              </a:extLst>
            </p:cNvPr>
            <p:cNvSpPr>
              <a:spLocks/>
            </p:cNvSpPr>
            <p:nvPr/>
          </p:nvSpPr>
          <p:spPr bwMode="auto">
            <a:xfrm>
              <a:off x="350838" y="1739900"/>
              <a:ext cx="257175" cy="82550"/>
            </a:xfrm>
            <a:custGeom>
              <a:avLst/>
              <a:gdLst>
                <a:gd name="T0" fmla="*/ 2147483647 w 162"/>
                <a:gd name="T1" fmla="*/ 2147483647 h 52"/>
                <a:gd name="T2" fmla="*/ 0 w 162"/>
                <a:gd name="T3" fmla="*/ 2147483647 h 52"/>
                <a:gd name="T4" fmla="*/ 2147483647 w 162"/>
                <a:gd name="T5" fmla="*/ 0 h 52"/>
                <a:gd name="T6" fmla="*/ 2147483647 w 162"/>
                <a:gd name="T7" fmla="*/ 2147483647 h 52"/>
                <a:gd name="T8" fmla="*/ 2147483647 w 162"/>
                <a:gd name="T9" fmla="*/ 2147483647 h 52"/>
                <a:gd name="T10" fmla="*/ 2147483647 w 162"/>
                <a:gd name="T11" fmla="*/ 2147483647 h 52"/>
                <a:gd name="T12" fmla="*/ 0 60000 65536"/>
                <a:gd name="T13" fmla="*/ 0 60000 65536"/>
                <a:gd name="T14" fmla="*/ 0 60000 65536"/>
                <a:gd name="T15" fmla="*/ 0 60000 65536"/>
                <a:gd name="T16" fmla="*/ 0 60000 65536"/>
                <a:gd name="T17" fmla="*/ 0 60000 65536"/>
                <a:gd name="T18" fmla="*/ 0 w 162"/>
                <a:gd name="T19" fmla="*/ 0 h 52"/>
                <a:gd name="T20" fmla="*/ 162 w 162"/>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162" h="52">
                  <a:moveTo>
                    <a:pt x="125" y="52"/>
                  </a:moveTo>
                  <a:lnTo>
                    <a:pt x="0" y="21"/>
                  </a:lnTo>
                  <a:lnTo>
                    <a:pt x="47" y="0"/>
                  </a:lnTo>
                  <a:lnTo>
                    <a:pt x="162" y="32"/>
                  </a:lnTo>
                  <a:lnTo>
                    <a:pt x="125" y="52"/>
                  </a:lnTo>
                  <a:close/>
                </a:path>
              </a:pathLst>
            </a:custGeom>
            <a:solidFill>
              <a:srgbClr val="FFFFFF"/>
            </a:solidFill>
            <a:ln w="9525">
              <a:noFill/>
              <a:round/>
              <a:headEnd/>
              <a:tailEnd/>
            </a:ln>
          </p:spPr>
          <p:txBody>
            <a:bodyPr/>
            <a:lstStyle/>
            <a:p>
              <a:endParaRPr lang="de-DE" dirty="0"/>
            </a:p>
          </p:txBody>
        </p:sp>
        <p:sp>
          <p:nvSpPr>
            <p:cNvPr id="142" name="Freeform 57">
              <a:extLst>
                <a:ext uri="{FF2B5EF4-FFF2-40B4-BE49-F238E27FC236}">
                  <a16:creationId xmlns:a16="http://schemas.microsoft.com/office/drawing/2014/main" id="{86D0F963-0380-4F8D-B07B-B162BA2FFD91}"/>
                </a:ext>
              </a:extLst>
            </p:cNvPr>
            <p:cNvSpPr>
              <a:spLocks/>
            </p:cNvSpPr>
            <p:nvPr/>
          </p:nvSpPr>
          <p:spPr bwMode="auto">
            <a:xfrm>
              <a:off x="350838" y="1739900"/>
              <a:ext cx="257175" cy="82550"/>
            </a:xfrm>
            <a:custGeom>
              <a:avLst/>
              <a:gdLst>
                <a:gd name="T0" fmla="*/ 2147483647 w 162"/>
                <a:gd name="T1" fmla="*/ 2147483647 h 52"/>
                <a:gd name="T2" fmla="*/ 0 w 162"/>
                <a:gd name="T3" fmla="*/ 2147483647 h 52"/>
                <a:gd name="T4" fmla="*/ 2147483647 w 162"/>
                <a:gd name="T5" fmla="*/ 0 h 52"/>
                <a:gd name="T6" fmla="*/ 2147483647 w 162"/>
                <a:gd name="T7" fmla="*/ 2147483647 h 52"/>
                <a:gd name="T8" fmla="*/ 2147483647 w 162"/>
                <a:gd name="T9" fmla="*/ 2147483647 h 52"/>
                <a:gd name="T10" fmla="*/ 0 60000 65536"/>
                <a:gd name="T11" fmla="*/ 0 60000 65536"/>
                <a:gd name="T12" fmla="*/ 0 60000 65536"/>
                <a:gd name="T13" fmla="*/ 0 60000 65536"/>
                <a:gd name="T14" fmla="*/ 0 60000 65536"/>
                <a:gd name="T15" fmla="*/ 0 w 162"/>
                <a:gd name="T16" fmla="*/ 0 h 52"/>
                <a:gd name="T17" fmla="*/ 162 w 162"/>
                <a:gd name="T18" fmla="*/ 52 h 52"/>
              </a:gdLst>
              <a:ahLst/>
              <a:cxnLst>
                <a:cxn ang="T10">
                  <a:pos x="T0" y="T1"/>
                </a:cxn>
                <a:cxn ang="T11">
                  <a:pos x="T2" y="T3"/>
                </a:cxn>
                <a:cxn ang="T12">
                  <a:pos x="T4" y="T5"/>
                </a:cxn>
                <a:cxn ang="T13">
                  <a:pos x="T6" y="T7"/>
                </a:cxn>
                <a:cxn ang="T14">
                  <a:pos x="T8" y="T9"/>
                </a:cxn>
              </a:cxnLst>
              <a:rect l="T15" t="T16" r="T17" b="T18"/>
              <a:pathLst>
                <a:path w="162" h="52">
                  <a:moveTo>
                    <a:pt x="125" y="52"/>
                  </a:moveTo>
                  <a:lnTo>
                    <a:pt x="0" y="21"/>
                  </a:lnTo>
                  <a:lnTo>
                    <a:pt x="47" y="0"/>
                  </a:lnTo>
                  <a:lnTo>
                    <a:pt x="162" y="32"/>
                  </a:lnTo>
                  <a:lnTo>
                    <a:pt x="125" y="52"/>
                  </a:lnTo>
                </a:path>
              </a:pathLst>
            </a:custGeom>
            <a:noFill/>
            <a:ln w="7938">
              <a:solidFill>
                <a:srgbClr val="000000"/>
              </a:solidFill>
              <a:round/>
              <a:headEnd/>
              <a:tailEnd/>
            </a:ln>
          </p:spPr>
          <p:txBody>
            <a:bodyPr/>
            <a:lstStyle/>
            <a:p>
              <a:endParaRPr lang="de-DE" dirty="0"/>
            </a:p>
          </p:txBody>
        </p:sp>
        <p:sp>
          <p:nvSpPr>
            <p:cNvPr id="143" name="Freeform 58">
              <a:extLst>
                <a:ext uri="{FF2B5EF4-FFF2-40B4-BE49-F238E27FC236}">
                  <a16:creationId xmlns:a16="http://schemas.microsoft.com/office/drawing/2014/main" id="{41CDD133-5E9C-431B-9560-1519E203B22C}"/>
                </a:ext>
              </a:extLst>
            </p:cNvPr>
            <p:cNvSpPr>
              <a:spLocks/>
            </p:cNvSpPr>
            <p:nvPr/>
          </p:nvSpPr>
          <p:spPr bwMode="auto">
            <a:xfrm>
              <a:off x="384175" y="1946275"/>
              <a:ext cx="141288" cy="41275"/>
            </a:xfrm>
            <a:custGeom>
              <a:avLst/>
              <a:gdLst>
                <a:gd name="T0" fmla="*/ 0 w 89"/>
                <a:gd name="T1" fmla="*/ 0 h 26"/>
                <a:gd name="T2" fmla="*/ 0 w 89"/>
                <a:gd name="T3" fmla="*/ 2147483647 h 26"/>
                <a:gd name="T4" fmla="*/ 2147483647 w 89"/>
                <a:gd name="T5" fmla="*/ 2147483647 h 26"/>
                <a:gd name="T6" fmla="*/ 2147483647 w 89"/>
                <a:gd name="T7" fmla="*/ 2147483647 h 26"/>
                <a:gd name="T8" fmla="*/ 0 60000 65536"/>
                <a:gd name="T9" fmla="*/ 0 60000 65536"/>
                <a:gd name="T10" fmla="*/ 0 60000 65536"/>
                <a:gd name="T11" fmla="*/ 0 60000 65536"/>
                <a:gd name="T12" fmla="*/ 0 w 89"/>
                <a:gd name="T13" fmla="*/ 0 h 26"/>
                <a:gd name="T14" fmla="*/ 89 w 89"/>
                <a:gd name="T15" fmla="*/ 26 h 26"/>
              </a:gdLst>
              <a:ahLst/>
              <a:cxnLst>
                <a:cxn ang="T8">
                  <a:pos x="T0" y="T1"/>
                </a:cxn>
                <a:cxn ang="T9">
                  <a:pos x="T2" y="T3"/>
                </a:cxn>
                <a:cxn ang="T10">
                  <a:pos x="T4" y="T5"/>
                </a:cxn>
                <a:cxn ang="T11">
                  <a:pos x="T6" y="T7"/>
                </a:cxn>
              </a:cxnLst>
              <a:rect l="T12" t="T13" r="T14" b="T15"/>
              <a:pathLst>
                <a:path w="89" h="26">
                  <a:moveTo>
                    <a:pt x="0" y="0"/>
                  </a:moveTo>
                  <a:lnTo>
                    <a:pt x="0" y="6"/>
                  </a:lnTo>
                  <a:lnTo>
                    <a:pt x="83" y="26"/>
                  </a:lnTo>
                  <a:lnTo>
                    <a:pt x="89" y="21"/>
                  </a:lnTo>
                </a:path>
              </a:pathLst>
            </a:custGeom>
            <a:noFill/>
            <a:ln w="7938">
              <a:solidFill>
                <a:srgbClr val="000000"/>
              </a:solidFill>
              <a:round/>
              <a:headEnd/>
              <a:tailEnd/>
            </a:ln>
          </p:spPr>
          <p:txBody>
            <a:bodyPr/>
            <a:lstStyle/>
            <a:p>
              <a:endParaRPr lang="de-DE" dirty="0"/>
            </a:p>
          </p:txBody>
        </p:sp>
        <p:sp>
          <p:nvSpPr>
            <p:cNvPr id="144" name="Freeform 59">
              <a:extLst>
                <a:ext uri="{FF2B5EF4-FFF2-40B4-BE49-F238E27FC236}">
                  <a16:creationId xmlns:a16="http://schemas.microsoft.com/office/drawing/2014/main" id="{A1795580-F9B5-4A23-ACA6-B12479986572}"/>
                </a:ext>
              </a:extLst>
            </p:cNvPr>
            <p:cNvSpPr>
              <a:spLocks/>
            </p:cNvSpPr>
            <p:nvPr/>
          </p:nvSpPr>
          <p:spPr bwMode="auto">
            <a:xfrm>
              <a:off x="350838" y="1773238"/>
              <a:ext cx="198437" cy="214312"/>
            </a:xfrm>
            <a:custGeom>
              <a:avLst/>
              <a:gdLst>
                <a:gd name="T0" fmla="*/ 2147483647 w 125"/>
                <a:gd name="T1" fmla="*/ 2147483647 h 135"/>
                <a:gd name="T2" fmla="*/ 2147483647 w 125"/>
                <a:gd name="T3" fmla="*/ 2147483647 h 135"/>
                <a:gd name="T4" fmla="*/ 0 w 125"/>
                <a:gd name="T5" fmla="*/ 0 h 135"/>
                <a:gd name="T6" fmla="*/ 0 w 125"/>
                <a:gd name="T7" fmla="*/ 2147483647 h 135"/>
                <a:gd name="T8" fmla="*/ 2147483647 w 125"/>
                <a:gd name="T9" fmla="*/ 2147483647 h 135"/>
                <a:gd name="T10" fmla="*/ 2147483647 w 125"/>
                <a:gd name="T11" fmla="*/ 2147483647 h 135"/>
                <a:gd name="T12" fmla="*/ 0 60000 65536"/>
                <a:gd name="T13" fmla="*/ 0 60000 65536"/>
                <a:gd name="T14" fmla="*/ 0 60000 65536"/>
                <a:gd name="T15" fmla="*/ 0 60000 65536"/>
                <a:gd name="T16" fmla="*/ 0 60000 65536"/>
                <a:gd name="T17" fmla="*/ 0 60000 65536"/>
                <a:gd name="T18" fmla="*/ 0 w 125"/>
                <a:gd name="T19" fmla="*/ 0 h 135"/>
                <a:gd name="T20" fmla="*/ 125 w 125"/>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125" h="135">
                  <a:moveTo>
                    <a:pt x="125" y="135"/>
                  </a:moveTo>
                  <a:lnTo>
                    <a:pt x="125" y="31"/>
                  </a:lnTo>
                  <a:lnTo>
                    <a:pt x="0" y="0"/>
                  </a:lnTo>
                  <a:lnTo>
                    <a:pt x="0" y="104"/>
                  </a:lnTo>
                  <a:lnTo>
                    <a:pt x="125" y="135"/>
                  </a:lnTo>
                  <a:close/>
                </a:path>
              </a:pathLst>
            </a:custGeom>
            <a:solidFill>
              <a:srgbClr val="FFFFFF"/>
            </a:solidFill>
            <a:ln w="9525">
              <a:noFill/>
              <a:round/>
              <a:headEnd/>
              <a:tailEnd/>
            </a:ln>
          </p:spPr>
          <p:txBody>
            <a:bodyPr/>
            <a:lstStyle/>
            <a:p>
              <a:endParaRPr lang="de-DE" dirty="0"/>
            </a:p>
          </p:txBody>
        </p:sp>
        <p:sp>
          <p:nvSpPr>
            <p:cNvPr id="145" name="Freeform 60">
              <a:extLst>
                <a:ext uri="{FF2B5EF4-FFF2-40B4-BE49-F238E27FC236}">
                  <a16:creationId xmlns:a16="http://schemas.microsoft.com/office/drawing/2014/main" id="{B8091D21-FA6C-4B01-A787-003525D662BD}"/>
                </a:ext>
              </a:extLst>
            </p:cNvPr>
            <p:cNvSpPr>
              <a:spLocks/>
            </p:cNvSpPr>
            <p:nvPr/>
          </p:nvSpPr>
          <p:spPr bwMode="auto">
            <a:xfrm>
              <a:off x="350838" y="1773238"/>
              <a:ext cx="198437" cy="214312"/>
            </a:xfrm>
            <a:custGeom>
              <a:avLst/>
              <a:gdLst>
                <a:gd name="T0" fmla="*/ 2147483647 w 125"/>
                <a:gd name="T1" fmla="*/ 2147483647 h 135"/>
                <a:gd name="T2" fmla="*/ 2147483647 w 125"/>
                <a:gd name="T3" fmla="*/ 2147483647 h 135"/>
                <a:gd name="T4" fmla="*/ 0 w 125"/>
                <a:gd name="T5" fmla="*/ 0 h 135"/>
                <a:gd name="T6" fmla="*/ 0 w 125"/>
                <a:gd name="T7" fmla="*/ 2147483647 h 135"/>
                <a:gd name="T8" fmla="*/ 2147483647 w 125"/>
                <a:gd name="T9" fmla="*/ 2147483647 h 135"/>
                <a:gd name="T10" fmla="*/ 0 60000 65536"/>
                <a:gd name="T11" fmla="*/ 0 60000 65536"/>
                <a:gd name="T12" fmla="*/ 0 60000 65536"/>
                <a:gd name="T13" fmla="*/ 0 60000 65536"/>
                <a:gd name="T14" fmla="*/ 0 60000 65536"/>
                <a:gd name="T15" fmla="*/ 0 w 125"/>
                <a:gd name="T16" fmla="*/ 0 h 135"/>
                <a:gd name="T17" fmla="*/ 125 w 125"/>
                <a:gd name="T18" fmla="*/ 135 h 135"/>
              </a:gdLst>
              <a:ahLst/>
              <a:cxnLst>
                <a:cxn ang="T10">
                  <a:pos x="T0" y="T1"/>
                </a:cxn>
                <a:cxn ang="T11">
                  <a:pos x="T2" y="T3"/>
                </a:cxn>
                <a:cxn ang="T12">
                  <a:pos x="T4" y="T5"/>
                </a:cxn>
                <a:cxn ang="T13">
                  <a:pos x="T6" y="T7"/>
                </a:cxn>
                <a:cxn ang="T14">
                  <a:pos x="T8" y="T9"/>
                </a:cxn>
              </a:cxnLst>
              <a:rect l="T15" t="T16" r="T17" b="T18"/>
              <a:pathLst>
                <a:path w="125" h="135">
                  <a:moveTo>
                    <a:pt x="125" y="135"/>
                  </a:moveTo>
                  <a:lnTo>
                    <a:pt x="125" y="31"/>
                  </a:lnTo>
                  <a:lnTo>
                    <a:pt x="0" y="0"/>
                  </a:lnTo>
                  <a:lnTo>
                    <a:pt x="0" y="104"/>
                  </a:lnTo>
                  <a:lnTo>
                    <a:pt x="125" y="135"/>
                  </a:lnTo>
                </a:path>
              </a:pathLst>
            </a:custGeom>
            <a:noFill/>
            <a:ln w="7938">
              <a:solidFill>
                <a:srgbClr val="000000"/>
              </a:solidFill>
              <a:round/>
              <a:headEnd/>
              <a:tailEnd/>
            </a:ln>
          </p:spPr>
          <p:txBody>
            <a:bodyPr/>
            <a:lstStyle/>
            <a:p>
              <a:endParaRPr lang="de-DE" dirty="0"/>
            </a:p>
          </p:txBody>
        </p:sp>
        <p:sp>
          <p:nvSpPr>
            <p:cNvPr id="146" name="Freeform 61">
              <a:extLst>
                <a:ext uri="{FF2B5EF4-FFF2-40B4-BE49-F238E27FC236}">
                  <a16:creationId xmlns:a16="http://schemas.microsoft.com/office/drawing/2014/main" id="{933260D5-F7F3-43D8-8D25-33B35C77494B}"/>
                </a:ext>
              </a:extLst>
            </p:cNvPr>
            <p:cNvSpPr>
              <a:spLocks/>
            </p:cNvSpPr>
            <p:nvPr/>
          </p:nvSpPr>
          <p:spPr bwMode="auto">
            <a:xfrm>
              <a:off x="376238" y="1798638"/>
              <a:ext cx="139700" cy="157162"/>
            </a:xfrm>
            <a:custGeom>
              <a:avLst/>
              <a:gdLst>
                <a:gd name="T0" fmla="*/ 2147483647 w 88"/>
                <a:gd name="T1" fmla="*/ 2147483647 h 99"/>
                <a:gd name="T2" fmla="*/ 2147483647 w 88"/>
                <a:gd name="T3" fmla="*/ 2147483647 h 99"/>
                <a:gd name="T4" fmla="*/ 0 w 88"/>
                <a:gd name="T5" fmla="*/ 0 h 99"/>
                <a:gd name="T6" fmla="*/ 0 w 88"/>
                <a:gd name="T7" fmla="*/ 2147483647 h 99"/>
                <a:gd name="T8" fmla="*/ 2147483647 w 88"/>
                <a:gd name="T9" fmla="*/ 2147483647 h 99"/>
                <a:gd name="T10" fmla="*/ 2147483647 w 88"/>
                <a:gd name="T11" fmla="*/ 2147483647 h 99"/>
                <a:gd name="T12" fmla="*/ 0 60000 65536"/>
                <a:gd name="T13" fmla="*/ 0 60000 65536"/>
                <a:gd name="T14" fmla="*/ 0 60000 65536"/>
                <a:gd name="T15" fmla="*/ 0 60000 65536"/>
                <a:gd name="T16" fmla="*/ 0 60000 65536"/>
                <a:gd name="T17" fmla="*/ 0 60000 65536"/>
                <a:gd name="T18" fmla="*/ 0 w 88"/>
                <a:gd name="T19" fmla="*/ 0 h 99"/>
                <a:gd name="T20" fmla="*/ 88 w 88"/>
                <a:gd name="T21" fmla="*/ 99 h 99"/>
              </a:gdLst>
              <a:ahLst/>
              <a:cxnLst>
                <a:cxn ang="T12">
                  <a:pos x="T0" y="T1"/>
                </a:cxn>
                <a:cxn ang="T13">
                  <a:pos x="T2" y="T3"/>
                </a:cxn>
                <a:cxn ang="T14">
                  <a:pos x="T4" y="T5"/>
                </a:cxn>
                <a:cxn ang="T15">
                  <a:pos x="T6" y="T7"/>
                </a:cxn>
                <a:cxn ang="T16">
                  <a:pos x="T8" y="T9"/>
                </a:cxn>
                <a:cxn ang="T17">
                  <a:pos x="T10" y="T11"/>
                </a:cxn>
              </a:cxnLst>
              <a:rect l="T18" t="T19" r="T20" b="T21"/>
              <a:pathLst>
                <a:path w="88" h="99">
                  <a:moveTo>
                    <a:pt x="88" y="99"/>
                  </a:moveTo>
                  <a:lnTo>
                    <a:pt x="88" y="21"/>
                  </a:lnTo>
                  <a:lnTo>
                    <a:pt x="0" y="0"/>
                  </a:lnTo>
                  <a:lnTo>
                    <a:pt x="0" y="78"/>
                  </a:lnTo>
                  <a:lnTo>
                    <a:pt x="88" y="99"/>
                  </a:lnTo>
                  <a:close/>
                </a:path>
              </a:pathLst>
            </a:custGeom>
            <a:solidFill>
              <a:srgbClr val="CECECE"/>
            </a:solidFill>
            <a:ln w="9525">
              <a:noFill/>
              <a:round/>
              <a:headEnd/>
              <a:tailEnd/>
            </a:ln>
          </p:spPr>
          <p:txBody>
            <a:bodyPr/>
            <a:lstStyle/>
            <a:p>
              <a:endParaRPr lang="de-DE" dirty="0"/>
            </a:p>
          </p:txBody>
        </p:sp>
        <p:sp>
          <p:nvSpPr>
            <p:cNvPr id="147" name="Freeform 62">
              <a:extLst>
                <a:ext uri="{FF2B5EF4-FFF2-40B4-BE49-F238E27FC236}">
                  <a16:creationId xmlns:a16="http://schemas.microsoft.com/office/drawing/2014/main" id="{C925F23B-F38B-43CD-BCA7-04DE6F2A6B7E}"/>
                </a:ext>
              </a:extLst>
            </p:cNvPr>
            <p:cNvSpPr>
              <a:spLocks/>
            </p:cNvSpPr>
            <p:nvPr/>
          </p:nvSpPr>
          <p:spPr bwMode="auto">
            <a:xfrm>
              <a:off x="376238" y="1798638"/>
              <a:ext cx="139700" cy="157162"/>
            </a:xfrm>
            <a:custGeom>
              <a:avLst/>
              <a:gdLst>
                <a:gd name="T0" fmla="*/ 2147483647 w 88"/>
                <a:gd name="T1" fmla="*/ 2147483647 h 99"/>
                <a:gd name="T2" fmla="*/ 2147483647 w 88"/>
                <a:gd name="T3" fmla="*/ 2147483647 h 99"/>
                <a:gd name="T4" fmla="*/ 0 w 88"/>
                <a:gd name="T5" fmla="*/ 0 h 99"/>
                <a:gd name="T6" fmla="*/ 0 w 88"/>
                <a:gd name="T7" fmla="*/ 2147483647 h 99"/>
                <a:gd name="T8" fmla="*/ 2147483647 w 88"/>
                <a:gd name="T9" fmla="*/ 2147483647 h 99"/>
                <a:gd name="T10" fmla="*/ 0 60000 65536"/>
                <a:gd name="T11" fmla="*/ 0 60000 65536"/>
                <a:gd name="T12" fmla="*/ 0 60000 65536"/>
                <a:gd name="T13" fmla="*/ 0 60000 65536"/>
                <a:gd name="T14" fmla="*/ 0 60000 65536"/>
                <a:gd name="T15" fmla="*/ 0 w 88"/>
                <a:gd name="T16" fmla="*/ 0 h 99"/>
                <a:gd name="T17" fmla="*/ 88 w 88"/>
                <a:gd name="T18" fmla="*/ 99 h 99"/>
              </a:gdLst>
              <a:ahLst/>
              <a:cxnLst>
                <a:cxn ang="T10">
                  <a:pos x="T0" y="T1"/>
                </a:cxn>
                <a:cxn ang="T11">
                  <a:pos x="T2" y="T3"/>
                </a:cxn>
                <a:cxn ang="T12">
                  <a:pos x="T4" y="T5"/>
                </a:cxn>
                <a:cxn ang="T13">
                  <a:pos x="T6" y="T7"/>
                </a:cxn>
                <a:cxn ang="T14">
                  <a:pos x="T8" y="T9"/>
                </a:cxn>
              </a:cxnLst>
              <a:rect l="T15" t="T16" r="T17" b="T18"/>
              <a:pathLst>
                <a:path w="88" h="99">
                  <a:moveTo>
                    <a:pt x="88" y="99"/>
                  </a:moveTo>
                  <a:lnTo>
                    <a:pt x="88" y="21"/>
                  </a:lnTo>
                  <a:lnTo>
                    <a:pt x="0" y="0"/>
                  </a:lnTo>
                  <a:lnTo>
                    <a:pt x="0" y="78"/>
                  </a:lnTo>
                  <a:lnTo>
                    <a:pt x="88" y="99"/>
                  </a:lnTo>
                </a:path>
              </a:pathLst>
            </a:custGeom>
            <a:noFill/>
            <a:ln w="7938">
              <a:solidFill>
                <a:srgbClr val="000000"/>
              </a:solidFill>
              <a:round/>
              <a:headEnd/>
              <a:tailEnd/>
            </a:ln>
          </p:spPr>
          <p:txBody>
            <a:bodyPr/>
            <a:lstStyle/>
            <a:p>
              <a:endParaRPr lang="de-DE" dirty="0"/>
            </a:p>
          </p:txBody>
        </p:sp>
        <p:sp>
          <p:nvSpPr>
            <p:cNvPr id="148" name="Rectangle 63">
              <a:extLst>
                <a:ext uri="{FF2B5EF4-FFF2-40B4-BE49-F238E27FC236}">
                  <a16:creationId xmlns:a16="http://schemas.microsoft.com/office/drawing/2014/main" id="{2E82A64D-E130-4C0C-BB9D-DAB53529C301}"/>
                </a:ext>
              </a:extLst>
            </p:cNvPr>
            <p:cNvSpPr>
              <a:spLocks noChangeArrowheads="1"/>
            </p:cNvSpPr>
            <p:nvPr/>
          </p:nvSpPr>
          <p:spPr bwMode="auto">
            <a:xfrm>
              <a:off x="484188" y="1839913"/>
              <a:ext cx="15875" cy="41275"/>
            </a:xfrm>
            <a:prstGeom prst="rect">
              <a:avLst/>
            </a:prstGeom>
            <a:solidFill>
              <a:srgbClr val="FFFFFF"/>
            </a:solidFill>
            <a:ln w="9525">
              <a:noFill/>
              <a:miter lim="800000"/>
              <a:headEnd/>
              <a:tailEnd/>
            </a:ln>
          </p:spPr>
          <p:txBody>
            <a:bodyPr/>
            <a:lstStyle/>
            <a:p>
              <a:endParaRPr lang="en-US" b="1" dirty="0"/>
            </a:p>
          </p:txBody>
        </p:sp>
        <p:sp>
          <p:nvSpPr>
            <p:cNvPr id="149" name="Freeform 64">
              <a:extLst>
                <a:ext uri="{FF2B5EF4-FFF2-40B4-BE49-F238E27FC236}">
                  <a16:creationId xmlns:a16="http://schemas.microsoft.com/office/drawing/2014/main" id="{C141BF7E-F950-4C14-8E3D-1AB8749D7E95}"/>
                </a:ext>
              </a:extLst>
            </p:cNvPr>
            <p:cNvSpPr>
              <a:spLocks/>
            </p:cNvSpPr>
            <p:nvPr/>
          </p:nvSpPr>
          <p:spPr bwMode="auto">
            <a:xfrm>
              <a:off x="706438" y="1971675"/>
              <a:ext cx="107950" cy="115888"/>
            </a:xfrm>
            <a:custGeom>
              <a:avLst/>
              <a:gdLst>
                <a:gd name="T0" fmla="*/ 0 w 68"/>
                <a:gd name="T1" fmla="*/ 2147483647 h 73"/>
                <a:gd name="T2" fmla="*/ 0 w 68"/>
                <a:gd name="T3" fmla="*/ 2147483647 h 73"/>
                <a:gd name="T4" fmla="*/ 2147483647 w 68"/>
                <a:gd name="T5" fmla="*/ 0 h 73"/>
                <a:gd name="T6" fmla="*/ 2147483647 w 68"/>
                <a:gd name="T7" fmla="*/ 2147483647 h 73"/>
                <a:gd name="T8" fmla="*/ 0 w 68"/>
                <a:gd name="T9" fmla="*/ 2147483647 h 73"/>
                <a:gd name="T10" fmla="*/ 0 w 68"/>
                <a:gd name="T11" fmla="*/ 2147483647 h 73"/>
                <a:gd name="T12" fmla="*/ 0 60000 65536"/>
                <a:gd name="T13" fmla="*/ 0 60000 65536"/>
                <a:gd name="T14" fmla="*/ 0 60000 65536"/>
                <a:gd name="T15" fmla="*/ 0 60000 65536"/>
                <a:gd name="T16" fmla="*/ 0 60000 65536"/>
                <a:gd name="T17" fmla="*/ 0 60000 65536"/>
                <a:gd name="T18" fmla="*/ 0 w 68"/>
                <a:gd name="T19" fmla="*/ 0 h 73"/>
                <a:gd name="T20" fmla="*/ 68 w 68"/>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68" h="73">
                  <a:moveTo>
                    <a:pt x="0" y="73"/>
                  </a:moveTo>
                  <a:lnTo>
                    <a:pt x="0" y="36"/>
                  </a:lnTo>
                  <a:lnTo>
                    <a:pt x="68" y="0"/>
                  </a:lnTo>
                  <a:lnTo>
                    <a:pt x="68" y="31"/>
                  </a:lnTo>
                  <a:lnTo>
                    <a:pt x="0" y="73"/>
                  </a:lnTo>
                  <a:close/>
                </a:path>
              </a:pathLst>
            </a:custGeom>
            <a:solidFill>
              <a:srgbClr val="DADADA"/>
            </a:solidFill>
            <a:ln w="9525">
              <a:noFill/>
              <a:round/>
              <a:headEnd/>
              <a:tailEnd/>
            </a:ln>
          </p:spPr>
          <p:txBody>
            <a:bodyPr/>
            <a:lstStyle/>
            <a:p>
              <a:endParaRPr lang="de-DE" dirty="0"/>
            </a:p>
          </p:txBody>
        </p:sp>
        <p:sp>
          <p:nvSpPr>
            <p:cNvPr id="150" name="Freeform 65">
              <a:extLst>
                <a:ext uri="{FF2B5EF4-FFF2-40B4-BE49-F238E27FC236}">
                  <a16:creationId xmlns:a16="http://schemas.microsoft.com/office/drawing/2014/main" id="{13A03445-1258-429E-820A-D2DCA75BEA0D}"/>
                </a:ext>
              </a:extLst>
            </p:cNvPr>
            <p:cNvSpPr>
              <a:spLocks/>
            </p:cNvSpPr>
            <p:nvPr/>
          </p:nvSpPr>
          <p:spPr bwMode="auto">
            <a:xfrm>
              <a:off x="706438" y="1971675"/>
              <a:ext cx="107950" cy="115888"/>
            </a:xfrm>
            <a:custGeom>
              <a:avLst/>
              <a:gdLst>
                <a:gd name="T0" fmla="*/ 0 w 68"/>
                <a:gd name="T1" fmla="*/ 2147483647 h 73"/>
                <a:gd name="T2" fmla="*/ 0 w 68"/>
                <a:gd name="T3" fmla="*/ 2147483647 h 73"/>
                <a:gd name="T4" fmla="*/ 2147483647 w 68"/>
                <a:gd name="T5" fmla="*/ 0 h 73"/>
                <a:gd name="T6" fmla="*/ 2147483647 w 68"/>
                <a:gd name="T7" fmla="*/ 2147483647 h 73"/>
                <a:gd name="T8" fmla="*/ 0 w 68"/>
                <a:gd name="T9" fmla="*/ 2147483647 h 73"/>
                <a:gd name="T10" fmla="*/ 0 60000 65536"/>
                <a:gd name="T11" fmla="*/ 0 60000 65536"/>
                <a:gd name="T12" fmla="*/ 0 60000 65536"/>
                <a:gd name="T13" fmla="*/ 0 60000 65536"/>
                <a:gd name="T14" fmla="*/ 0 60000 65536"/>
                <a:gd name="T15" fmla="*/ 0 w 68"/>
                <a:gd name="T16" fmla="*/ 0 h 73"/>
                <a:gd name="T17" fmla="*/ 68 w 68"/>
                <a:gd name="T18" fmla="*/ 73 h 73"/>
              </a:gdLst>
              <a:ahLst/>
              <a:cxnLst>
                <a:cxn ang="T10">
                  <a:pos x="T0" y="T1"/>
                </a:cxn>
                <a:cxn ang="T11">
                  <a:pos x="T2" y="T3"/>
                </a:cxn>
                <a:cxn ang="T12">
                  <a:pos x="T4" y="T5"/>
                </a:cxn>
                <a:cxn ang="T13">
                  <a:pos x="T6" y="T7"/>
                </a:cxn>
                <a:cxn ang="T14">
                  <a:pos x="T8" y="T9"/>
                </a:cxn>
              </a:cxnLst>
              <a:rect l="T15" t="T16" r="T17" b="T18"/>
              <a:pathLst>
                <a:path w="68" h="73">
                  <a:moveTo>
                    <a:pt x="0" y="73"/>
                  </a:moveTo>
                  <a:lnTo>
                    <a:pt x="0" y="36"/>
                  </a:lnTo>
                  <a:lnTo>
                    <a:pt x="68" y="0"/>
                  </a:lnTo>
                  <a:lnTo>
                    <a:pt x="68" y="31"/>
                  </a:lnTo>
                  <a:lnTo>
                    <a:pt x="0" y="73"/>
                  </a:lnTo>
                </a:path>
              </a:pathLst>
            </a:custGeom>
            <a:noFill/>
            <a:ln w="7938">
              <a:solidFill>
                <a:srgbClr val="000000"/>
              </a:solidFill>
              <a:round/>
              <a:headEnd/>
              <a:tailEnd/>
            </a:ln>
          </p:spPr>
          <p:txBody>
            <a:bodyPr/>
            <a:lstStyle/>
            <a:p>
              <a:endParaRPr lang="de-DE" dirty="0"/>
            </a:p>
          </p:txBody>
        </p:sp>
        <p:sp>
          <p:nvSpPr>
            <p:cNvPr id="151" name="Freeform 66">
              <a:extLst>
                <a:ext uri="{FF2B5EF4-FFF2-40B4-BE49-F238E27FC236}">
                  <a16:creationId xmlns:a16="http://schemas.microsoft.com/office/drawing/2014/main" id="{C019AD59-8C4B-4870-9DDE-92D3FEB80B37}"/>
                </a:ext>
              </a:extLst>
            </p:cNvPr>
            <p:cNvSpPr>
              <a:spLocks/>
            </p:cNvSpPr>
            <p:nvPr/>
          </p:nvSpPr>
          <p:spPr bwMode="auto">
            <a:xfrm>
              <a:off x="500063" y="1930400"/>
              <a:ext cx="314325" cy="98425"/>
            </a:xfrm>
            <a:custGeom>
              <a:avLst/>
              <a:gdLst>
                <a:gd name="T0" fmla="*/ 2147483647 w 198"/>
                <a:gd name="T1" fmla="*/ 2147483647 h 62"/>
                <a:gd name="T2" fmla="*/ 0 w 198"/>
                <a:gd name="T3" fmla="*/ 2147483647 h 62"/>
                <a:gd name="T4" fmla="*/ 2147483647 w 198"/>
                <a:gd name="T5" fmla="*/ 0 h 62"/>
                <a:gd name="T6" fmla="*/ 2147483647 w 198"/>
                <a:gd name="T7" fmla="*/ 2147483647 h 62"/>
                <a:gd name="T8" fmla="*/ 2147483647 w 198"/>
                <a:gd name="T9" fmla="*/ 2147483647 h 62"/>
                <a:gd name="T10" fmla="*/ 2147483647 w 198"/>
                <a:gd name="T11" fmla="*/ 2147483647 h 62"/>
                <a:gd name="T12" fmla="*/ 0 60000 65536"/>
                <a:gd name="T13" fmla="*/ 0 60000 65536"/>
                <a:gd name="T14" fmla="*/ 0 60000 65536"/>
                <a:gd name="T15" fmla="*/ 0 60000 65536"/>
                <a:gd name="T16" fmla="*/ 0 60000 65536"/>
                <a:gd name="T17" fmla="*/ 0 60000 65536"/>
                <a:gd name="T18" fmla="*/ 0 w 198"/>
                <a:gd name="T19" fmla="*/ 0 h 62"/>
                <a:gd name="T20" fmla="*/ 198 w 198"/>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198" h="62">
                  <a:moveTo>
                    <a:pt x="130" y="62"/>
                  </a:moveTo>
                  <a:lnTo>
                    <a:pt x="0" y="31"/>
                  </a:lnTo>
                  <a:lnTo>
                    <a:pt x="73" y="0"/>
                  </a:lnTo>
                  <a:lnTo>
                    <a:pt x="198" y="26"/>
                  </a:lnTo>
                  <a:lnTo>
                    <a:pt x="130" y="62"/>
                  </a:lnTo>
                  <a:close/>
                </a:path>
              </a:pathLst>
            </a:custGeom>
            <a:solidFill>
              <a:srgbClr val="DADADA"/>
            </a:solidFill>
            <a:ln w="9525">
              <a:noFill/>
              <a:round/>
              <a:headEnd/>
              <a:tailEnd/>
            </a:ln>
          </p:spPr>
          <p:txBody>
            <a:bodyPr/>
            <a:lstStyle/>
            <a:p>
              <a:endParaRPr lang="de-DE" dirty="0"/>
            </a:p>
          </p:txBody>
        </p:sp>
        <p:sp>
          <p:nvSpPr>
            <p:cNvPr id="152" name="Freeform 67">
              <a:extLst>
                <a:ext uri="{FF2B5EF4-FFF2-40B4-BE49-F238E27FC236}">
                  <a16:creationId xmlns:a16="http://schemas.microsoft.com/office/drawing/2014/main" id="{4CA9FBA1-5D20-446A-A3A2-AF8B243C04DE}"/>
                </a:ext>
              </a:extLst>
            </p:cNvPr>
            <p:cNvSpPr>
              <a:spLocks/>
            </p:cNvSpPr>
            <p:nvPr/>
          </p:nvSpPr>
          <p:spPr bwMode="auto">
            <a:xfrm>
              <a:off x="500063" y="1930400"/>
              <a:ext cx="314325" cy="98425"/>
            </a:xfrm>
            <a:custGeom>
              <a:avLst/>
              <a:gdLst>
                <a:gd name="T0" fmla="*/ 2147483647 w 198"/>
                <a:gd name="T1" fmla="*/ 2147483647 h 62"/>
                <a:gd name="T2" fmla="*/ 0 w 198"/>
                <a:gd name="T3" fmla="*/ 2147483647 h 62"/>
                <a:gd name="T4" fmla="*/ 2147483647 w 198"/>
                <a:gd name="T5" fmla="*/ 0 h 62"/>
                <a:gd name="T6" fmla="*/ 2147483647 w 198"/>
                <a:gd name="T7" fmla="*/ 2147483647 h 62"/>
                <a:gd name="T8" fmla="*/ 2147483647 w 198"/>
                <a:gd name="T9" fmla="*/ 2147483647 h 62"/>
                <a:gd name="T10" fmla="*/ 0 60000 65536"/>
                <a:gd name="T11" fmla="*/ 0 60000 65536"/>
                <a:gd name="T12" fmla="*/ 0 60000 65536"/>
                <a:gd name="T13" fmla="*/ 0 60000 65536"/>
                <a:gd name="T14" fmla="*/ 0 60000 65536"/>
                <a:gd name="T15" fmla="*/ 0 w 198"/>
                <a:gd name="T16" fmla="*/ 0 h 62"/>
                <a:gd name="T17" fmla="*/ 198 w 198"/>
                <a:gd name="T18" fmla="*/ 62 h 62"/>
              </a:gdLst>
              <a:ahLst/>
              <a:cxnLst>
                <a:cxn ang="T10">
                  <a:pos x="T0" y="T1"/>
                </a:cxn>
                <a:cxn ang="T11">
                  <a:pos x="T2" y="T3"/>
                </a:cxn>
                <a:cxn ang="T12">
                  <a:pos x="T4" y="T5"/>
                </a:cxn>
                <a:cxn ang="T13">
                  <a:pos x="T6" y="T7"/>
                </a:cxn>
                <a:cxn ang="T14">
                  <a:pos x="T8" y="T9"/>
                </a:cxn>
              </a:cxnLst>
              <a:rect l="T15" t="T16" r="T17" b="T18"/>
              <a:pathLst>
                <a:path w="198" h="62">
                  <a:moveTo>
                    <a:pt x="130" y="62"/>
                  </a:moveTo>
                  <a:lnTo>
                    <a:pt x="0" y="31"/>
                  </a:lnTo>
                  <a:lnTo>
                    <a:pt x="73" y="0"/>
                  </a:lnTo>
                  <a:lnTo>
                    <a:pt x="198" y="26"/>
                  </a:lnTo>
                  <a:lnTo>
                    <a:pt x="130" y="62"/>
                  </a:lnTo>
                </a:path>
              </a:pathLst>
            </a:custGeom>
            <a:noFill/>
            <a:ln w="7938">
              <a:solidFill>
                <a:srgbClr val="000000"/>
              </a:solidFill>
              <a:round/>
              <a:headEnd/>
              <a:tailEnd/>
            </a:ln>
          </p:spPr>
          <p:txBody>
            <a:bodyPr/>
            <a:lstStyle/>
            <a:p>
              <a:endParaRPr lang="de-DE" dirty="0"/>
            </a:p>
          </p:txBody>
        </p:sp>
        <p:sp>
          <p:nvSpPr>
            <p:cNvPr id="153" name="Freeform 68">
              <a:extLst>
                <a:ext uri="{FF2B5EF4-FFF2-40B4-BE49-F238E27FC236}">
                  <a16:creationId xmlns:a16="http://schemas.microsoft.com/office/drawing/2014/main" id="{582DF4FD-D879-47EC-B78A-9E0209205089}"/>
                </a:ext>
              </a:extLst>
            </p:cNvPr>
            <p:cNvSpPr>
              <a:spLocks/>
            </p:cNvSpPr>
            <p:nvPr/>
          </p:nvSpPr>
          <p:spPr bwMode="auto">
            <a:xfrm>
              <a:off x="500063" y="1930400"/>
              <a:ext cx="314325" cy="98425"/>
            </a:xfrm>
            <a:custGeom>
              <a:avLst/>
              <a:gdLst>
                <a:gd name="T0" fmla="*/ 2147483647 w 198"/>
                <a:gd name="T1" fmla="*/ 2147483647 h 62"/>
                <a:gd name="T2" fmla="*/ 0 w 198"/>
                <a:gd name="T3" fmla="*/ 2147483647 h 62"/>
                <a:gd name="T4" fmla="*/ 2147483647 w 198"/>
                <a:gd name="T5" fmla="*/ 0 h 62"/>
                <a:gd name="T6" fmla="*/ 2147483647 w 198"/>
                <a:gd name="T7" fmla="*/ 2147483647 h 62"/>
                <a:gd name="T8" fmla="*/ 2147483647 w 198"/>
                <a:gd name="T9" fmla="*/ 2147483647 h 62"/>
                <a:gd name="T10" fmla="*/ 0 60000 65536"/>
                <a:gd name="T11" fmla="*/ 0 60000 65536"/>
                <a:gd name="T12" fmla="*/ 0 60000 65536"/>
                <a:gd name="T13" fmla="*/ 0 60000 65536"/>
                <a:gd name="T14" fmla="*/ 0 60000 65536"/>
                <a:gd name="T15" fmla="*/ 0 w 198"/>
                <a:gd name="T16" fmla="*/ 0 h 62"/>
                <a:gd name="T17" fmla="*/ 198 w 198"/>
                <a:gd name="T18" fmla="*/ 62 h 62"/>
              </a:gdLst>
              <a:ahLst/>
              <a:cxnLst>
                <a:cxn ang="T10">
                  <a:pos x="T0" y="T1"/>
                </a:cxn>
                <a:cxn ang="T11">
                  <a:pos x="T2" y="T3"/>
                </a:cxn>
                <a:cxn ang="T12">
                  <a:pos x="T4" y="T5"/>
                </a:cxn>
                <a:cxn ang="T13">
                  <a:pos x="T6" y="T7"/>
                </a:cxn>
                <a:cxn ang="T14">
                  <a:pos x="T8" y="T9"/>
                </a:cxn>
              </a:cxnLst>
              <a:rect l="T15" t="T16" r="T17" b="T18"/>
              <a:pathLst>
                <a:path w="198" h="62">
                  <a:moveTo>
                    <a:pt x="130" y="62"/>
                  </a:moveTo>
                  <a:lnTo>
                    <a:pt x="0" y="31"/>
                  </a:lnTo>
                  <a:lnTo>
                    <a:pt x="73" y="0"/>
                  </a:lnTo>
                  <a:lnTo>
                    <a:pt x="198" y="26"/>
                  </a:lnTo>
                  <a:lnTo>
                    <a:pt x="130" y="62"/>
                  </a:lnTo>
                </a:path>
              </a:pathLst>
            </a:custGeom>
            <a:noFill/>
            <a:ln w="7938">
              <a:solidFill>
                <a:srgbClr val="000000"/>
              </a:solidFill>
              <a:round/>
              <a:headEnd/>
              <a:tailEnd/>
            </a:ln>
          </p:spPr>
          <p:txBody>
            <a:bodyPr/>
            <a:lstStyle/>
            <a:p>
              <a:endParaRPr lang="de-DE" dirty="0"/>
            </a:p>
          </p:txBody>
        </p:sp>
        <p:sp>
          <p:nvSpPr>
            <p:cNvPr id="154" name="Freeform 69">
              <a:extLst>
                <a:ext uri="{FF2B5EF4-FFF2-40B4-BE49-F238E27FC236}">
                  <a16:creationId xmlns:a16="http://schemas.microsoft.com/office/drawing/2014/main" id="{5F506E95-132C-476E-AF09-B9AA4C4702A2}"/>
                </a:ext>
              </a:extLst>
            </p:cNvPr>
            <p:cNvSpPr>
              <a:spLocks/>
            </p:cNvSpPr>
            <p:nvPr/>
          </p:nvSpPr>
          <p:spPr bwMode="auto">
            <a:xfrm>
              <a:off x="500063" y="1979613"/>
              <a:ext cx="206375" cy="107950"/>
            </a:xfrm>
            <a:custGeom>
              <a:avLst/>
              <a:gdLst>
                <a:gd name="T0" fmla="*/ 0 w 130"/>
                <a:gd name="T1" fmla="*/ 0 h 68"/>
                <a:gd name="T2" fmla="*/ 0 w 130"/>
                <a:gd name="T3" fmla="*/ 2147483647 h 68"/>
                <a:gd name="T4" fmla="*/ 2147483647 w 130"/>
                <a:gd name="T5" fmla="*/ 2147483647 h 68"/>
                <a:gd name="T6" fmla="*/ 2147483647 w 130"/>
                <a:gd name="T7" fmla="*/ 2147483647 h 68"/>
                <a:gd name="T8" fmla="*/ 0 w 130"/>
                <a:gd name="T9" fmla="*/ 0 h 68"/>
                <a:gd name="T10" fmla="*/ 0 60000 65536"/>
                <a:gd name="T11" fmla="*/ 0 60000 65536"/>
                <a:gd name="T12" fmla="*/ 0 60000 65536"/>
                <a:gd name="T13" fmla="*/ 0 60000 65536"/>
                <a:gd name="T14" fmla="*/ 0 60000 65536"/>
                <a:gd name="T15" fmla="*/ 0 w 130"/>
                <a:gd name="T16" fmla="*/ 0 h 68"/>
                <a:gd name="T17" fmla="*/ 130 w 130"/>
                <a:gd name="T18" fmla="*/ 68 h 68"/>
              </a:gdLst>
              <a:ahLst/>
              <a:cxnLst>
                <a:cxn ang="T10">
                  <a:pos x="T0" y="T1"/>
                </a:cxn>
                <a:cxn ang="T11">
                  <a:pos x="T2" y="T3"/>
                </a:cxn>
                <a:cxn ang="T12">
                  <a:pos x="T4" y="T5"/>
                </a:cxn>
                <a:cxn ang="T13">
                  <a:pos x="T6" y="T7"/>
                </a:cxn>
                <a:cxn ang="T14">
                  <a:pos x="T8" y="T9"/>
                </a:cxn>
              </a:cxnLst>
              <a:rect l="T15" t="T16" r="T17" b="T18"/>
              <a:pathLst>
                <a:path w="130" h="68">
                  <a:moveTo>
                    <a:pt x="0" y="0"/>
                  </a:moveTo>
                  <a:lnTo>
                    <a:pt x="0" y="31"/>
                  </a:lnTo>
                  <a:lnTo>
                    <a:pt x="130" y="68"/>
                  </a:lnTo>
                  <a:lnTo>
                    <a:pt x="130" y="31"/>
                  </a:lnTo>
                  <a:lnTo>
                    <a:pt x="0" y="0"/>
                  </a:lnTo>
                </a:path>
              </a:pathLst>
            </a:custGeom>
            <a:noFill/>
            <a:ln w="7938">
              <a:solidFill>
                <a:srgbClr val="000000"/>
              </a:solidFill>
              <a:round/>
              <a:headEnd/>
              <a:tailEnd/>
            </a:ln>
          </p:spPr>
          <p:txBody>
            <a:bodyPr/>
            <a:lstStyle/>
            <a:p>
              <a:endParaRPr lang="de-DE" dirty="0"/>
            </a:p>
          </p:txBody>
        </p:sp>
        <p:sp>
          <p:nvSpPr>
            <p:cNvPr id="155" name="Freeform 70">
              <a:extLst>
                <a:ext uri="{FF2B5EF4-FFF2-40B4-BE49-F238E27FC236}">
                  <a16:creationId xmlns:a16="http://schemas.microsoft.com/office/drawing/2014/main" id="{5D627CA2-CF19-411D-AA53-BC15350E201A}"/>
                </a:ext>
              </a:extLst>
            </p:cNvPr>
            <p:cNvSpPr>
              <a:spLocks/>
            </p:cNvSpPr>
            <p:nvPr/>
          </p:nvSpPr>
          <p:spPr bwMode="auto">
            <a:xfrm>
              <a:off x="500063" y="1979613"/>
              <a:ext cx="206375" cy="107950"/>
            </a:xfrm>
            <a:custGeom>
              <a:avLst/>
              <a:gdLst>
                <a:gd name="T0" fmla="*/ 0 w 130"/>
                <a:gd name="T1" fmla="*/ 0 h 68"/>
                <a:gd name="T2" fmla="*/ 0 w 130"/>
                <a:gd name="T3" fmla="*/ 2147483647 h 68"/>
                <a:gd name="T4" fmla="*/ 2147483647 w 130"/>
                <a:gd name="T5" fmla="*/ 2147483647 h 68"/>
                <a:gd name="T6" fmla="*/ 2147483647 w 130"/>
                <a:gd name="T7" fmla="*/ 2147483647 h 68"/>
                <a:gd name="T8" fmla="*/ 0 w 130"/>
                <a:gd name="T9" fmla="*/ 0 h 68"/>
                <a:gd name="T10" fmla="*/ 0 w 130"/>
                <a:gd name="T11" fmla="*/ 0 h 68"/>
                <a:gd name="T12" fmla="*/ 0 60000 65536"/>
                <a:gd name="T13" fmla="*/ 0 60000 65536"/>
                <a:gd name="T14" fmla="*/ 0 60000 65536"/>
                <a:gd name="T15" fmla="*/ 0 60000 65536"/>
                <a:gd name="T16" fmla="*/ 0 60000 65536"/>
                <a:gd name="T17" fmla="*/ 0 60000 65536"/>
                <a:gd name="T18" fmla="*/ 0 w 130"/>
                <a:gd name="T19" fmla="*/ 0 h 68"/>
                <a:gd name="T20" fmla="*/ 130 w 130"/>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130" h="68">
                  <a:moveTo>
                    <a:pt x="0" y="0"/>
                  </a:moveTo>
                  <a:lnTo>
                    <a:pt x="0" y="31"/>
                  </a:lnTo>
                  <a:lnTo>
                    <a:pt x="130" y="68"/>
                  </a:lnTo>
                  <a:lnTo>
                    <a:pt x="130" y="31"/>
                  </a:lnTo>
                  <a:lnTo>
                    <a:pt x="0" y="0"/>
                  </a:lnTo>
                  <a:close/>
                </a:path>
              </a:pathLst>
            </a:custGeom>
            <a:solidFill>
              <a:srgbClr val="FFFFFF"/>
            </a:solidFill>
            <a:ln w="9525">
              <a:noFill/>
              <a:round/>
              <a:headEnd/>
              <a:tailEnd/>
            </a:ln>
          </p:spPr>
          <p:txBody>
            <a:bodyPr/>
            <a:lstStyle/>
            <a:p>
              <a:endParaRPr lang="de-DE" dirty="0"/>
            </a:p>
          </p:txBody>
        </p:sp>
        <p:sp>
          <p:nvSpPr>
            <p:cNvPr id="156" name="Freeform 71">
              <a:extLst>
                <a:ext uri="{FF2B5EF4-FFF2-40B4-BE49-F238E27FC236}">
                  <a16:creationId xmlns:a16="http://schemas.microsoft.com/office/drawing/2014/main" id="{37C61290-07F8-41B7-940F-439B85267388}"/>
                </a:ext>
              </a:extLst>
            </p:cNvPr>
            <p:cNvSpPr>
              <a:spLocks/>
            </p:cNvSpPr>
            <p:nvPr/>
          </p:nvSpPr>
          <p:spPr bwMode="auto">
            <a:xfrm>
              <a:off x="500063" y="1979613"/>
              <a:ext cx="206375" cy="107950"/>
            </a:xfrm>
            <a:custGeom>
              <a:avLst/>
              <a:gdLst>
                <a:gd name="T0" fmla="*/ 0 w 130"/>
                <a:gd name="T1" fmla="*/ 0 h 68"/>
                <a:gd name="T2" fmla="*/ 0 w 130"/>
                <a:gd name="T3" fmla="*/ 2147483647 h 68"/>
                <a:gd name="T4" fmla="*/ 2147483647 w 130"/>
                <a:gd name="T5" fmla="*/ 2147483647 h 68"/>
                <a:gd name="T6" fmla="*/ 2147483647 w 130"/>
                <a:gd name="T7" fmla="*/ 2147483647 h 68"/>
                <a:gd name="T8" fmla="*/ 0 w 130"/>
                <a:gd name="T9" fmla="*/ 0 h 68"/>
                <a:gd name="T10" fmla="*/ 0 60000 65536"/>
                <a:gd name="T11" fmla="*/ 0 60000 65536"/>
                <a:gd name="T12" fmla="*/ 0 60000 65536"/>
                <a:gd name="T13" fmla="*/ 0 60000 65536"/>
                <a:gd name="T14" fmla="*/ 0 60000 65536"/>
                <a:gd name="T15" fmla="*/ 0 w 130"/>
                <a:gd name="T16" fmla="*/ 0 h 68"/>
                <a:gd name="T17" fmla="*/ 130 w 130"/>
                <a:gd name="T18" fmla="*/ 68 h 68"/>
              </a:gdLst>
              <a:ahLst/>
              <a:cxnLst>
                <a:cxn ang="T10">
                  <a:pos x="T0" y="T1"/>
                </a:cxn>
                <a:cxn ang="T11">
                  <a:pos x="T2" y="T3"/>
                </a:cxn>
                <a:cxn ang="T12">
                  <a:pos x="T4" y="T5"/>
                </a:cxn>
                <a:cxn ang="T13">
                  <a:pos x="T6" y="T7"/>
                </a:cxn>
                <a:cxn ang="T14">
                  <a:pos x="T8" y="T9"/>
                </a:cxn>
              </a:cxnLst>
              <a:rect l="T15" t="T16" r="T17" b="T18"/>
              <a:pathLst>
                <a:path w="130" h="68">
                  <a:moveTo>
                    <a:pt x="0" y="0"/>
                  </a:moveTo>
                  <a:lnTo>
                    <a:pt x="0" y="31"/>
                  </a:lnTo>
                  <a:lnTo>
                    <a:pt x="130" y="68"/>
                  </a:lnTo>
                  <a:lnTo>
                    <a:pt x="130" y="31"/>
                  </a:lnTo>
                  <a:lnTo>
                    <a:pt x="0" y="0"/>
                  </a:lnTo>
                </a:path>
              </a:pathLst>
            </a:custGeom>
            <a:noFill/>
            <a:ln w="7938">
              <a:solidFill>
                <a:srgbClr val="000000"/>
              </a:solidFill>
              <a:round/>
              <a:headEnd/>
              <a:tailEnd/>
            </a:ln>
          </p:spPr>
          <p:txBody>
            <a:bodyPr/>
            <a:lstStyle/>
            <a:p>
              <a:endParaRPr lang="de-DE" dirty="0"/>
            </a:p>
          </p:txBody>
        </p:sp>
        <p:sp>
          <p:nvSpPr>
            <p:cNvPr id="157" name="Freeform 72">
              <a:extLst>
                <a:ext uri="{FF2B5EF4-FFF2-40B4-BE49-F238E27FC236}">
                  <a16:creationId xmlns:a16="http://schemas.microsoft.com/office/drawing/2014/main" id="{288D61EF-49C8-4CA3-8963-D7020326E743}"/>
                </a:ext>
              </a:extLst>
            </p:cNvPr>
            <p:cNvSpPr>
              <a:spLocks/>
            </p:cNvSpPr>
            <p:nvPr/>
          </p:nvSpPr>
          <p:spPr bwMode="auto">
            <a:xfrm>
              <a:off x="657225" y="2028825"/>
              <a:ext cx="41275" cy="25400"/>
            </a:xfrm>
            <a:custGeom>
              <a:avLst/>
              <a:gdLst>
                <a:gd name="T0" fmla="*/ 2147483647 w 26"/>
                <a:gd name="T1" fmla="*/ 2147483647 h 16"/>
                <a:gd name="T2" fmla="*/ 0 w 26"/>
                <a:gd name="T3" fmla="*/ 2147483647 h 16"/>
                <a:gd name="T4" fmla="*/ 0 w 26"/>
                <a:gd name="T5" fmla="*/ 0 h 16"/>
                <a:gd name="T6" fmla="*/ 2147483647 w 26"/>
                <a:gd name="T7" fmla="*/ 2147483647 h 16"/>
                <a:gd name="T8" fmla="*/ 2147483647 w 26"/>
                <a:gd name="T9" fmla="*/ 2147483647 h 16"/>
                <a:gd name="T10" fmla="*/ 2147483647 w 26"/>
                <a:gd name="T11" fmla="*/ 2147483647 h 16"/>
                <a:gd name="T12" fmla="*/ 0 60000 65536"/>
                <a:gd name="T13" fmla="*/ 0 60000 65536"/>
                <a:gd name="T14" fmla="*/ 0 60000 65536"/>
                <a:gd name="T15" fmla="*/ 0 60000 65536"/>
                <a:gd name="T16" fmla="*/ 0 60000 65536"/>
                <a:gd name="T17" fmla="*/ 0 60000 65536"/>
                <a:gd name="T18" fmla="*/ 0 w 26"/>
                <a:gd name="T19" fmla="*/ 0 h 16"/>
                <a:gd name="T20" fmla="*/ 26 w 26"/>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6" h="16">
                  <a:moveTo>
                    <a:pt x="26" y="16"/>
                  </a:moveTo>
                  <a:lnTo>
                    <a:pt x="0" y="5"/>
                  </a:lnTo>
                  <a:lnTo>
                    <a:pt x="0" y="0"/>
                  </a:lnTo>
                  <a:lnTo>
                    <a:pt x="26" y="5"/>
                  </a:lnTo>
                  <a:lnTo>
                    <a:pt x="26" y="16"/>
                  </a:lnTo>
                  <a:close/>
                </a:path>
              </a:pathLst>
            </a:custGeom>
            <a:solidFill>
              <a:srgbClr val="CECECE"/>
            </a:solidFill>
            <a:ln w="9525">
              <a:noFill/>
              <a:round/>
              <a:headEnd/>
              <a:tailEnd/>
            </a:ln>
          </p:spPr>
          <p:txBody>
            <a:bodyPr/>
            <a:lstStyle/>
            <a:p>
              <a:endParaRPr lang="de-DE" dirty="0"/>
            </a:p>
          </p:txBody>
        </p:sp>
        <p:sp>
          <p:nvSpPr>
            <p:cNvPr id="158" name="Line 73">
              <a:extLst>
                <a:ext uri="{FF2B5EF4-FFF2-40B4-BE49-F238E27FC236}">
                  <a16:creationId xmlns:a16="http://schemas.microsoft.com/office/drawing/2014/main" id="{A86A0C15-C42A-4377-B5C8-EF8E32E213DE}"/>
                </a:ext>
              </a:extLst>
            </p:cNvPr>
            <p:cNvSpPr>
              <a:spLocks noChangeShapeType="1"/>
            </p:cNvSpPr>
            <p:nvPr/>
          </p:nvSpPr>
          <p:spPr bwMode="auto">
            <a:xfrm>
              <a:off x="515938" y="2012950"/>
              <a:ext cx="74612" cy="15875"/>
            </a:xfrm>
            <a:prstGeom prst="line">
              <a:avLst/>
            </a:prstGeom>
            <a:noFill/>
            <a:ln w="7938">
              <a:solidFill>
                <a:srgbClr val="000000"/>
              </a:solidFill>
              <a:round/>
              <a:headEnd/>
              <a:tailEnd/>
            </a:ln>
          </p:spPr>
          <p:txBody>
            <a:bodyPr/>
            <a:lstStyle/>
            <a:p>
              <a:endParaRPr lang="de-DE" dirty="0"/>
            </a:p>
          </p:txBody>
        </p:sp>
        <p:sp>
          <p:nvSpPr>
            <p:cNvPr id="159" name="Freeform 74">
              <a:extLst>
                <a:ext uri="{FF2B5EF4-FFF2-40B4-BE49-F238E27FC236}">
                  <a16:creationId xmlns:a16="http://schemas.microsoft.com/office/drawing/2014/main" id="{DD9E2EF6-63B8-4F9B-9E7D-CDD7973292AB}"/>
                </a:ext>
              </a:extLst>
            </p:cNvPr>
            <p:cNvSpPr>
              <a:spLocks/>
            </p:cNvSpPr>
            <p:nvPr/>
          </p:nvSpPr>
          <p:spPr bwMode="auto">
            <a:xfrm>
              <a:off x="515938" y="1987550"/>
              <a:ext cx="74612" cy="58738"/>
            </a:xfrm>
            <a:custGeom>
              <a:avLst/>
              <a:gdLst>
                <a:gd name="T0" fmla="*/ 0 w 47"/>
                <a:gd name="T1" fmla="*/ 0 h 37"/>
                <a:gd name="T2" fmla="*/ 2147483647 w 47"/>
                <a:gd name="T3" fmla="*/ 2147483647 h 37"/>
                <a:gd name="T4" fmla="*/ 2147483647 w 47"/>
                <a:gd name="T5" fmla="*/ 2147483647 h 37"/>
                <a:gd name="T6" fmla="*/ 0 w 47"/>
                <a:gd name="T7" fmla="*/ 2147483647 h 37"/>
                <a:gd name="T8" fmla="*/ 0 w 47"/>
                <a:gd name="T9" fmla="*/ 0 h 37"/>
                <a:gd name="T10" fmla="*/ 0 60000 65536"/>
                <a:gd name="T11" fmla="*/ 0 60000 65536"/>
                <a:gd name="T12" fmla="*/ 0 60000 65536"/>
                <a:gd name="T13" fmla="*/ 0 60000 65536"/>
                <a:gd name="T14" fmla="*/ 0 60000 65536"/>
                <a:gd name="T15" fmla="*/ 0 w 47"/>
                <a:gd name="T16" fmla="*/ 0 h 37"/>
                <a:gd name="T17" fmla="*/ 47 w 47"/>
                <a:gd name="T18" fmla="*/ 37 h 37"/>
              </a:gdLst>
              <a:ahLst/>
              <a:cxnLst>
                <a:cxn ang="T10">
                  <a:pos x="T0" y="T1"/>
                </a:cxn>
                <a:cxn ang="T11">
                  <a:pos x="T2" y="T3"/>
                </a:cxn>
                <a:cxn ang="T12">
                  <a:pos x="T4" y="T5"/>
                </a:cxn>
                <a:cxn ang="T13">
                  <a:pos x="T6" y="T7"/>
                </a:cxn>
                <a:cxn ang="T14">
                  <a:pos x="T8" y="T9"/>
                </a:cxn>
              </a:cxnLst>
              <a:rect l="T15" t="T16" r="T17" b="T18"/>
              <a:pathLst>
                <a:path w="47" h="37">
                  <a:moveTo>
                    <a:pt x="0" y="0"/>
                  </a:moveTo>
                  <a:lnTo>
                    <a:pt x="47" y="16"/>
                  </a:lnTo>
                  <a:lnTo>
                    <a:pt x="47" y="37"/>
                  </a:lnTo>
                  <a:lnTo>
                    <a:pt x="0" y="26"/>
                  </a:lnTo>
                  <a:lnTo>
                    <a:pt x="0" y="0"/>
                  </a:lnTo>
                </a:path>
              </a:pathLst>
            </a:custGeom>
            <a:noFill/>
            <a:ln w="7938">
              <a:solidFill>
                <a:srgbClr val="000000"/>
              </a:solidFill>
              <a:round/>
              <a:headEnd/>
              <a:tailEnd/>
            </a:ln>
          </p:spPr>
          <p:txBody>
            <a:bodyPr/>
            <a:lstStyle/>
            <a:p>
              <a:endParaRPr lang="de-DE" dirty="0"/>
            </a:p>
          </p:txBody>
        </p:sp>
        <p:sp>
          <p:nvSpPr>
            <p:cNvPr id="160" name="Line 75">
              <a:extLst>
                <a:ext uri="{FF2B5EF4-FFF2-40B4-BE49-F238E27FC236}">
                  <a16:creationId xmlns:a16="http://schemas.microsoft.com/office/drawing/2014/main" id="{9135F236-D2DD-4962-A5D1-D6576C637633}"/>
                </a:ext>
              </a:extLst>
            </p:cNvPr>
            <p:cNvSpPr>
              <a:spLocks noChangeShapeType="1"/>
            </p:cNvSpPr>
            <p:nvPr/>
          </p:nvSpPr>
          <p:spPr bwMode="auto">
            <a:xfrm>
              <a:off x="515938" y="2012950"/>
              <a:ext cx="74612" cy="15875"/>
            </a:xfrm>
            <a:prstGeom prst="line">
              <a:avLst/>
            </a:prstGeom>
            <a:noFill/>
            <a:ln w="7938">
              <a:solidFill>
                <a:srgbClr val="000000"/>
              </a:solidFill>
              <a:round/>
              <a:headEnd/>
              <a:tailEnd/>
            </a:ln>
          </p:spPr>
          <p:txBody>
            <a:bodyPr/>
            <a:lstStyle/>
            <a:p>
              <a:endParaRPr lang="de-DE" dirty="0"/>
            </a:p>
          </p:txBody>
        </p:sp>
        <p:sp>
          <p:nvSpPr>
            <p:cNvPr id="161" name="Freeform 76">
              <a:extLst>
                <a:ext uri="{FF2B5EF4-FFF2-40B4-BE49-F238E27FC236}">
                  <a16:creationId xmlns:a16="http://schemas.microsoft.com/office/drawing/2014/main" id="{8C4F0620-8A6E-4BFE-BA95-FE700C9E0BD7}"/>
                </a:ext>
              </a:extLst>
            </p:cNvPr>
            <p:cNvSpPr>
              <a:spLocks/>
            </p:cNvSpPr>
            <p:nvPr/>
          </p:nvSpPr>
          <p:spPr bwMode="auto">
            <a:xfrm>
              <a:off x="615950" y="1757363"/>
              <a:ext cx="182563" cy="180975"/>
            </a:xfrm>
            <a:custGeom>
              <a:avLst/>
              <a:gdLst>
                <a:gd name="T0" fmla="*/ 2147483647 w 115"/>
                <a:gd name="T1" fmla="*/ 2147483647 h 114"/>
                <a:gd name="T2" fmla="*/ 2147483647 w 115"/>
                <a:gd name="T3" fmla="*/ 2147483647 h 114"/>
                <a:gd name="T4" fmla="*/ 2147483647 w 115"/>
                <a:gd name="T5" fmla="*/ 2147483647 h 114"/>
                <a:gd name="T6" fmla="*/ 2147483647 w 115"/>
                <a:gd name="T7" fmla="*/ 0 h 114"/>
                <a:gd name="T8" fmla="*/ 0 w 115"/>
                <a:gd name="T9" fmla="*/ 2147483647 h 114"/>
                <a:gd name="T10" fmla="*/ 2147483647 w 115"/>
                <a:gd name="T11" fmla="*/ 2147483647 h 114"/>
                <a:gd name="T12" fmla="*/ 2147483647 w 115"/>
                <a:gd name="T13" fmla="*/ 2147483647 h 114"/>
                <a:gd name="T14" fmla="*/ 0 60000 65536"/>
                <a:gd name="T15" fmla="*/ 0 60000 65536"/>
                <a:gd name="T16" fmla="*/ 0 60000 65536"/>
                <a:gd name="T17" fmla="*/ 0 60000 65536"/>
                <a:gd name="T18" fmla="*/ 0 60000 65536"/>
                <a:gd name="T19" fmla="*/ 0 60000 65536"/>
                <a:gd name="T20" fmla="*/ 0 60000 65536"/>
                <a:gd name="T21" fmla="*/ 0 w 115"/>
                <a:gd name="T22" fmla="*/ 0 h 114"/>
                <a:gd name="T23" fmla="*/ 115 w 115"/>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114">
                  <a:moveTo>
                    <a:pt x="99" y="114"/>
                  </a:moveTo>
                  <a:lnTo>
                    <a:pt x="115" y="88"/>
                  </a:lnTo>
                  <a:lnTo>
                    <a:pt x="115" y="21"/>
                  </a:lnTo>
                  <a:lnTo>
                    <a:pt x="26" y="0"/>
                  </a:lnTo>
                  <a:lnTo>
                    <a:pt x="0" y="5"/>
                  </a:lnTo>
                  <a:lnTo>
                    <a:pt x="99" y="114"/>
                  </a:lnTo>
                  <a:close/>
                </a:path>
              </a:pathLst>
            </a:custGeom>
            <a:solidFill>
              <a:srgbClr val="DADADA"/>
            </a:solidFill>
            <a:ln w="9525">
              <a:noFill/>
              <a:round/>
              <a:headEnd/>
              <a:tailEnd/>
            </a:ln>
          </p:spPr>
          <p:txBody>
            <a:bodyPr/>
            <a:lstStyle/>
            <a:p>
              <a:endParaRPr lang="de-DE" dirty="0"/>
            </a:p>
          </p:txBody>
        </p:sp>
        <p:sp>
          <p:nvSpPr>
            <p:cNvPr id="162" name="Freeform 77">
              <a:extLst>
                <a:ext uri="{FF2B5EF4-FFF2-40B4-BE49-F238E27FC236}">
                  <a16:creationId xmlns:a16="http://schemas.microsoft.com/office/drawing/2014/main" id="{4D0DB157-50C1-4019-A12D-CB9899908B34}"/>
                </a:ext>
              </a:extLst>
            </p:cNvPr>
            <p:cNvSpPr>
              <a:spLocks/>
            </p:cNvSpPr>
            <p:nvPr/>
          </p:nvSpPr>
          <p:spPr bwMode="auto">
            <a:xfrm>
              <a:off x="615950" y="1757363"/>
              <a:ext cx="182563" cy="180975"/>
            </a:xfrm>
            <a:custGeom>
              <a:avLst/>
              <a:gdLst>
                <a:gd name="T0" fmla="*/ 2147483647 w 115"/>
                <a:gd name="T1" fmla="*/ 2147483647 h 114"/>
                <a:gd name="T2" fmla="*/ 2147483647 w 115"/>
                <a:gd name="T3" fmla="*/ 2147483647 h 114"/>
                <a:gd name="T4" fmla="*/ 2147483647 w 115"/>
                <a:gd name="T5" fmla="*/ 2147483647 h 114"/>
                <a:gd name="T6" fmla="*/ 2147483647 w 115"/>
                <a:gd name="T7" fmla="*/ 0 h 114"/>
                <a:gd name="T8" fmla="*/ 0 w 115"/>
                <a:gd name="T9" fmla="*/ 2147483647 h 114"/>
                <a:gd name="T10" fmla="*/ 0 60000 65536"/>
                <a:gd name="T11" fmla="*/ 0 60000 65536"/>
                <a:gd name="T12" fmla="*/ 0 60000 65536"/>
                <a:gd name="T13" fmla="*/ 0 60000 65536"/>
                <a:gd name="T14" fmla="*/ 0 60000 65536"/>
                <a:gd name="T15" fmla="*/ 0 w 115"/>
                <a:gd name="T16" fmla="*/ 0 h 114"/>
                <a:gd name="T17" fmla="*/ 115 w 115"/>
                <a:gd name="T18" fmla="*/ 114 h 114"/>
              </a:gdLst>
              <a:ahLst/>
              <a:cxnLst>
                <a:cxn ang="T10">
                  <a:pos x="T0" y="T1"/>
                </a:cxn>
                <a:cxn ang="T11">
                  <a:pos x="T2" y="T3"/>
                </a:cxn>
                <a:cxn ang="T12">
                  <a:pos x="T4" y="T5"/>
                </a:cxn>
                <a:cxn ang="T13">
                  <a:pos x="T6" y="T7"/>
                </a:cxn>
                <a:cxn ang="T14">
                  <a:pos x="T8" y="T9"/>
                </a:cxn>
              </a:cxnLst>
              <a:rect l="T15" t="T16" r="T17" b="T18"/>
              <a:pathLst>
                <a:path w="115" h="114">
                  <a:moveTo>
                    <a:pt x="99" y="114"/>
                  </a:moveTo>
                  <a:lnTo>
                    <a:pt x="115" y="88"/>
                  </a:lnTo>
                  <a:lnTo>
                    <a:pt x="115" y="21"/>
                  </a:lnTo>
                  <a:lnTo>
                    <a:pt x="26" y="0"/>
                  </a:lnTo>
                  <a:lnTo>
                    <a:pt x="0" y="5"/>
                  </a:lnTo>
                </a:path>
              </a:pathLst>
            </a:custGeom>
            <a:noFill/>
            <a:ln w="7938">
              <a:solidFill>
                <a:srgbClr val="000000"/>
              </a:solidFill>
              <a:round/>
              <a:headEnd/>
              <a:tailEnd/>
            </a:ln>
          </p:spPr>
          <p:txBody>
            <a:bodyPr/>
            <a:lstStyle/>
            <a:p>
              <a:endParaRPr lang="de-DE" dirty="0"/>
            </a:p>
          </p:txBody>
        </p:sp>
        <p:sp>
          <p:nvSpPr>
            <p:cNvPr id="163" name="Freeform 78">
              <a:extLst>
                <a:ext uri="{FF2B5EF4-FFF2-40B4-BE49-F238E27FC236}">
                  <a16:creationId xmlns:a16="http://schemas.microsoft.com/office/drawing/2014/main" id="{7C09A87B-87CE-46A0-82D0-B570920222FC}"/>
                </a:ext>
              </a:extLst>
            </p:cNvPr>
            <p:cNvSpPr>
              <a:spLocks/>
            </p:cNvSpPr>
            <p:nvPr/>
          </p:nvSpPr>
          <p:spPr bwMode="auto">
            <a:xfrm>
              <a:off x="706438" y="1806575"/>
              <a:ext cx="66675" cy="198438"/>
            </a:xfrm>
            <a:custGeom>
              <a:avLst/>
              <a:gdLst>
                <a:gd name="T0" fmla="*/ 0 w 42"/>
                <a:gd name="T1" fmla="*/ 2147483647 h 125"/>
                <a:gd name="T2" fmla="*/ 0 w 42"/>
                <a:gd name="T3" fmla="*/ 2147483647 h 125"/>
                <a:gd name="T4" fmla="*/ 2147483647 w 42"/>
                <a:gd name="T5" fmla="*/ 0 h 125"/>
                <a:gd name="T6" fmla="*/ 2147483647 w 42"/>
                <a:gd name="T7" fmla="*/ 2147483647 h 125"/>
                <a:gd name="T8" fmla="*/ 0 w 42"/>
                <a:gd name="T9" fmla="*/ 2147483647 h 125"/>
                <a:gd name="T10" fmla="*/ 0 w 42"/>
                <a:gd name="T11" fmla="*/ 2147483647 h 125"/>
                <a:gd name="T12" fmla="*/ 0 60000 65536"/>
                <a:gd name="T13" fmla="*/ 0 60000 65536"/>
                <a:gd name="T14" fmla="*/ 0 60000 65536"/>
                <a:gd name="T15" fmla="*/ 0 60000 65536"/>
                <a:gd name="T16" fmla="*/ 0 60000 65536"/>
                <a:gd name="T17" fmla="*/ 0 60000 65536"/>
                <a:gd name="T18" fmla="*/ 0 w 42"/>
                <a:gd name="T19" fmla="*/ 0 h 125"/>
                <a:gd name="T20" fmla="*/ 42 w 42"/>
                <a:gd name="T21" fmla="*/ 125 h 125"/>
              </a:gdLst>
              <a:ahLst/>
              <a:cxnLst>
                <a:cxn ang="T12">
                  <a:pos x="T0" y="T1"/>
                </a:cxn>
                <a:cxn ang="T13">
                  <a:pos x="T2" y="T3"/>
                </a:cxn>
                <a:cxn ang="T14">
                  <a:pos x="T4" y="T5"/>
                </a:cxn>
                <a:cxn ang="T15">
                  <a:pos x="T6" y="T7"/>
                </a:cxn>
                <a:cxn ang="T16">
                  <a:pos x="T8" y="T9"/>
                </a:cxn>
                <a:cxn ang="T17">
                  <a:pos x="T10" y="T11"/>
                </a:cxn>
              </a:cxnLst>
              <a:rect l="T18" t="T19" r="T20" b="T21"/>
              <a:pathLst>
                <a:path w="42" h="125">
                  <a:moveTo>
                    <a:pt x="0" y="125"/>
                  </a:moveTo>
                  <a:lnTo>
                    <a:pt x="0" y="21"/>
                  </a:lnTo>
                  <a:lnTo>
                    <a:pt x="42" y="0"/>
                  </a:lnTo>
                  <a:lnTo>
                    <a:pt x="42" y="99"/>
                  </a:lnTo>
                  <a:lnTo>
                    <a:pt x="0" y="125"/>
                  </a:lnTo>
                  <a:close/>
                </a:path>
              </a:pathLst>
            </a:custGeom>
            <a:solidFill>
              <a:srgbClr val="DADADA"/>
            </a:solidFill>
            <a:ln w="9525">
              <a:noFill/>
              <a:round/>
              <a:headEnd/>
              <a:tailEnd/>
            </a:ln>
          </p:spPr>
          <p:txBody>
            <a:bodyPr/>
            <a:lstStyle/>
            <a:p>
              <a:endParaRPr lang="de-DE" dirty="0"/>
            </a:p>
          </p:txBody>
        </p:sp>
        <p:sp>
          <p:nvSpPr>
            <p:cNvPr id="164" name="Freeform 79">
              <a:extLst>
                <a:ext uri="{FF2B5EF4-FFF2-40B4-BE49-F238E27FC236}">
                  <a16:creationId xmlns:a16="http://schemas.microsoft.com/office/drawing/2014/main" id="{814B0C77-5172-4883-8D0F-D019C88D42A5}"/>
                </a:ext>
              </a:extLst>
            </p:cNvPr>
            <p:cNvSpPr>
              <a:spLocks/>
            </p:cNvSpPr>
            <p:nvPr/>
          </p:nvSpPr>
          <p:spPr bwMode="auto">
            <a:xfrm>
              <a:off x="706438" y="1806575"/>
              <a:ext cx="66675" cy="198438"/>
            </a:xfrm>
            <a:custGeom>
              <a:avLst/>
              <a:gdLst>
                <a:gd name="T0" fmla="*/ 0 w 42"/>
                <a:gd name="T1" fmla="*/ 2147483647 h 125"/>
                <a:gd name="T2" fmla="*/ 0 w 42"/>
                <a:gd name="T3" fmla="*/ 2147483647 h 125"/>
                <a:gd name="T4" fmla="*/ 2147483647 w 42"/>
                <a:gd name="T5" fmla="*/ 0 h 125"/>
                <a:gd name="T6" fmla="*/ 2147483647 w 42"/>
                <a:gd name="T7" fmla="*/ 2147483647 h 125"/>
                <a:gd name="T8" fmla="*/ 0 w 42"/>
                <a:gd name="T9" fmla="*/ 2147483647 h 125"/>
                <a:gd name="T10" fmla="*/ 0 60000 65536"/>
                <a:gd name="T11" fmla="*/ 0 60000 65536"/>
                <a:gd name="T12" fmla="*/ 0 60000 65536"/>
                <a:gd name="T13" fmla="*/ 0 60000 65536"/>
                <a:gd name="T14" fmla="*/ 0 60000 65536"/>
                <a:gd name="T15" fmla="*/ 0 w 42"/>
                <a:gd name="T16" fmla="*/ 0 h 125"/>
                <a:gd name="T17" fmla="*/ 42 w 42"/>
                <a:gd name="T18" fmla="*/ 125 h 125"/>
              </a:gdLst>
              <a:ahLst/>
              <a:cxnLst>
                <a:cxn ang="T10">
                  <a:pos x="T0" y="T1"/>
                </a:cxn>
                <a:cxn ang="T11">
                  <a:pos x="T2" y="T3"/>
                </a:cxn>
                <a:cxn ang="T12">
                  <a:pos x="T4" y="T5"/>
                </a:cxn>
                <a:cxn ang="T13">
                  <a:pos x="T6" y="T7"/>
                </a:cxn>
                <a:cxn ang="T14">
                  <a:pos x="T8" y="T9"/>
                </a:cxn>
              </a:cxnLst>
              <a:rect l="T15" t="T16" r="T17" b="T18"/>
              <a:pathLst>
                <a:path w="42" h="125">
                  <a:moveTo>
                    <a:pt x="0" y="125"/>
                  </a:moveTo>
                  <a:lnTo>
                    <a:pt x="0" y="21"/>
                  </a:lnTo>
                  <a:lnTo>
                    <a:pt x="42" y="0"/>
                  </a:lnTo>
                  <a:lnTo>
                    <a:pt x="42" y="99"/>
                  </a:lnTo>
                  <a:lnTo>
                    <a:pt x="0" y="125"/>
                  </a:lnTo>
                </a:path>
              </a:pathLst>
            </a:custGeom>
            <a:noFill/>
            <a:ln w="7938">
              <a:solidFill>
                <a:srgbClr val="000000"/>
              </a:solidFill>
              <a:round/>
              <a:headEnd/>
              <a:tailEnd/>
            </a:ln>
          </p:spPr>
          <p:txBody>
            <a:bodyPr/>
            <a:lstStyle/>
            <a:p>
              <a:endParaRPr lang="de-DE" dirty="0"/>
            </a:p>
          </p:txBody>
        </p:sp>
        <p:sp>
          <p:nvSpPr>
            <p:cNvPr id="165" name="Freeform 80">
              <a:extLst>
                <a:ext uri="{FF2B5EF4-FFF2-40B4-BE49-F238E27FC236}">
                  <a16:creationId xmlns:a16="http://schemas.microsoft.com/office/drawing/2014/main" id="{0BDF718D-A2F9-4795-9B9E-5A2B7D4A020A}"/>
                </a:ext>
              </a:extLst>
            </p:cNvPr>
            <p:cNvSpPr>
              <a:spLocks/>
            </p:cNvSpPr>
            <p:nvPr/>
          </p:nvSpPr>
          <p:spPr bwMode="auto">
            <a:xfrm>
              <a:off x="515938" y="1765300"/>
              <a:ext cx="257175" cy="74613"/>
            </a:xfrm>
            <a:custGeom>
              <a:avLst/>
              <a:gdLst>
                <a:gd name="T0" fmla="*/ 2147483647 w 162"/>
                <a:gd name="T1" fmla="*/ 2147483647 h 47"/>
                <a:gd name="T2" fmla="*/ 0 w 162"/>
                <a:gd name="T3" fmla="*/ 2147483647 h 47"/>
                <a:gd name="T4" fmla="*/ 2147483647 w 162"/>
                <a:gd name="T5" fmla="*/ 0 h 47"/>
                <a:gd name="T6" fmla="*/ 2147483647 w 162"/>
                <a:gd name="T7" fmla="*/ 2147483647 h 47"/>
                <a:gd name="T8" fmla="*/ 2147483647 w 162"/>
                <a:gd name="T9" fmla="*/ 2147483647 h 47"/>
                <a:gd name="T10" fmla="*/ 2147483647 w 162"/>
                <a:gd name="T11" fmla="*/ 2147483647 h 47"/>
                <a:gd name="T12" fmla="*/ 0 60000 65536"/>
                <a:gd name="T13" fmla="*/ 0 60000 65536"/>
                <a:gd name="T14" fmla="*/ 0 60000 65536"/>
                <a:gd name="T15" fmla="*/ 0 60000 65536"/>
                <a:gd name="T16" fmla="*/ 0 60000 65536"/>
                <a:gd name="T17" fmla="*/ 0 60000 65536"/>
                <a:gd name="T18" fmla="*/ 0 w 162"/>
                <a:gd name="T19" fmla="*/ 0 h 47"/>
                <a:gd name="T20" fmla="*/ 162 w 162"/>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62" h="47">
                  <a:moveTo>
                    <a:pt x="120" y="47"/>
                  </a:moveTo>
                  <a:lnTo>
                    <a:pt x="0" y="16"/>
                  </a:lnTo>
                  <a:lnTo>
                    <a:pt x="42" y="0"/>
                  </a:lnTo>
                  <a:lnTo>
                    <a:pt x="162" y="26"/>
                  </a:lnTo>
                  <a:lnTo>
                    <a:pt x="120" y="47"/>
                  </a:lnTo>
                  <a:close/>
                </a:path>
              </a:pathLst>
            </a:custGeom>
            <a:solidFill>
              <a:srgbClr val="FFFFFF"/>
            </a:solidFill>
            <a:ln w="9525">
              <a:noFill/>
              <a:round/>
              <a:headEnd/>
              <a:tailEnd/>
            </a:ln>
          </p:spPr>
          <p:txBody>
            <a:bodyPr/>
            <a:lstStyle/>
            <a:p>
              <a:endParaRPr lang="de-DE" dirty="0"/>
            </a:p>
          </p:txBody>
        </p:sp>
        <p:sp>
          <p:nvSpPr>
            <p:cNvPr id="166" name="Freeform 81">
              <a:extLst>
                <a:ext uri="{FF2B5EF4-FFF2-40B4-BE49-F238E27FC236}">
                  <a16:creationId xmlns:a16="http://schemas.microsoft.com/office/drawing/2014/main" id="{1E7DF4FA-780C-4468-8866-EDCA5AAB08E2}"/>
                </a:ext>
              </a:extLst>
            </p:cNvPr>
            <p:cNvSpPr>
              <a:spLocks/>
            </p:cNvSpPr>
            <p:nvPr/>
          </p:nvSpPr>
          <p:spPr bwMode="auto">
            <a:xfrm>
              <a:off x="515938" y="1765300"/>
              <a:ext cx="257175" cy="74613"/>
            </a:xfrm>
            <a:custGeom>
              <a:avLst/>
              <a:gdLst>
                <a:gd name="T0" fmla="*/ 2147483647 w 162"/>
                <a:gd name="T1" fmla="*/ 2147483647 h 47"/>
                <a:gd name="T2" fmla="*/ 0 w 162"/>
                <a:gd name="T3" fmla="*/ 2147483647 h 47"/>
                <a:gd name="T4" fmla="*/ 2147483647 w 162"/>
                <a:gd name="T5" fmla="*/ 0 h 47"/>
                <a:gd name="T6" fmla="*/ 2147483647 w 162"/>
                <a:gd name="T7" fmla="*/ 2147483647 h 47"/>
                <a:gd name="T8" fmla="*/ 2147483647 w 162"/>
                <a:gd name="T9" fmla="*/ 2147483647 h 47"/>
                <a:gd name="T10" fmla="*/ 0 60000 65536"/>
                <a:gd name="T11" fmla="*/ 0 60000 65536"/>
                <a:gd name="T12" fmla="*/ 0 60000 65536"/>
                <a:gd name="T13" fmla="*/ 0 60000 65536"/>
                <a:gd name="T14" fmla="*/ 0 60000 65536"/>
                <a:gd name="T15" fmla="*/ 0 w 162"/>
                <a:gd name="T16" fmla="*/ 0 h 47"/>
                <a:gd name="T17" fmla="*/ 162 w 162"/>
                <a:gd name="T18" fmla="*/ 47 h 47"/>
              </a:gdLst>
              <a:ahLst/>
              <a:cxnLst>
                <a:cxn ang="T10">
                  <a:pos x="T0" y="T1"/>
                </a:cxn>
                <a:cxn ang="T11">
                  <a:pos x="T2" y="T3"/>
                </a:cxn>
                <a:cxn ang="T12">
                  <a:pos x="T4" y="T5"/>
                </a:cxn>
                <a:cxn ang="T13">
                  <a:pos x="T6" y="T7"/>
                </a:cxn>
                <a:cxn ang="T14">
                  <a:pos x="T8" y="T9"/>
                </a:cxn>
              </a:cxnLst>
              <a:rect l="T15" t="T16" r="T17" b="T18"/>
              <a:pathLst>
                <a:path w="162" h="47">
                  <a:moveTo>
                    <a:pt x="120" y="47"/>
                  </a:moveTo>
                  <a:lnTo>
                    <a:pt x="0" y="16"/>
                  </a:lnTo>
                  <a:lnTo>
                    <a:pt x="42" y="0"/>
                  </a:lnTo>
                  <a:lnTo>
                    <a:pt x="162" y="26"/>
                  </a:lnTo>
                  <a:lnTo>
                    <a:pt x="120" y="47"/>
                  </a:lnTo>
                </a:path>
              </a:pathLst>
            </a:custGeom>
            <a:noFill/>
            <a:ln w="7938">
              <a:solidFill>
                <a:srgbClr val="000000"/>
              </a:solidFill>
              <a:round/>
              <a:headEnd/>
              <a:tailEnd/>
            </a:ln>
          </p:spPr>
          <p:txBody>
            <a:bodyPr/>
            <a:lstStyle/>
            <a:p>
              <a:endParaRPr lang="de-DE" dirty="0"/>
            </a:p>
          </p:txBody>
        </p:sp>
        <p:sp>
          <p:nvSpPr>
            <p:cNvPr id="167" name="Freeform 82">
              <a:extLst>
                <a:ext uri="{FF2B5EF4-FFF2-40B4-BE49-F238E27FC236}">
                  <a16:creationId xmlns:a16="http://schemas.microsoft.com/office/drawing/2014/main" id="{F975D6E8-C93F-4CD1-9054-9970B96536FC}"/>
                </a:ext>
              </a:extLst>
            </p:cNvPr>
            <p:cNvSpPr>
              <a:spLocks/>
            </p:cNvSpPr>
            <p:nvPr/>
          </p:nvSpPr>
          <p:spPr bwMode="auto">
            <a:xfrm>
              <a:off x="549275" y="1963738"/>
              <a:ext cx="141288" cy="41275"/>
            </a:xfrm>
            <a:custGeom>
              <a:avLst/>
              <a:gdLst>
                <a:gd name="T0" fmla="*/ 0 w 89"/>
                <a:gd name="T1" fmla="*/ 0 h 26"/>
                <a:gd name="T2" fmla="*/ 0 w 89"/>
                <a:gd name="T3" fmla="*/ 2147483647 h 26"/>
                <a:gd name="T4" fmla="*/ 2147483647 w 89"/>
                <a:gd name="T5" fmla="*/ 2147483647 h 26"/>
                <a:gd name="T6" fmla="*/ 2147483647 w 89"/>
                <a:gd name="T7" fmla="*/ 2147483647 h 26"/>
                <a:gd name="T8" fmla="*/ 0 60000 65536"/>
                <a:gd name="T9" fmla="*/ 0 60000 65536"/>
                <a:gd name="T10" fmla="*/ 0 60000 65536"/>
                <a:gd name="T11" fmla="*/ 0 60000 65536"/>
                <a:gd name="T12" fmla="*/ 0 w 89"/>
                <a:gd name="T13" fmla="*/ 0 h 26"/>
                <a:gd name="T14" fmla="*/ 89 w 89"/>
                <a:gd name="T15" fmla="*/ 26 h 26"/>
              </a:gdLst>
              <a:ahLst/>
              <a:cxnLst>
                <a:cxn ang="T8">
                  <a:pos x="T0" y="T1"/>
                </a:cxn>
                <a:cxn ang="T9">
                  <a:pos x="T2" y="T3"/>
                </a:cxn>
                <a:cxn ang="T10">
                  <a:pos x="T4" y="T5"/>
                </a:cxn>
                <a:cxn ang="T11">
                  <a:pos x="T6" y="T7"/>
                </a:cxn>
              </a:cxnLst>
              <a:rect l="T12" t="T13" r="T14" b="T15"/>
              <a:pathLst>
                <a:path w="89" h="26">
                  <a:moveTo>
                    <a:pt x="0" y="0"/>
                  </a:moveTo>
                  <a:lnTo>
                    <a:pt x="0" y="5"/>
                  </a:lnTo>
                  <a:lnTo>
                    <a:pt x="78" y="26"/>
                  </a:lnTo>
                  <a:lnTo>
                    <a:pt x="89" y="21"/>
                  </a:lnTo>
                </a:path>
              </a:pathLst>
            </a:custGeom>
            <a:noFill/>
            <a:ln w="7938">
              <a:solidFill>
                <a:srgbClr val="000000"/>
              </a:solidFill>
              <a:round/>
              <a:headEnd/>
              <a:tailEnd/>
            </a:ln>
          </p:spPr>
          <p:txBody>
            <a:bodyPr/>
            <a:lstStyle/>
            <a:p>
              <a:endParaRPr lang="de-DE" dirty="0"/>
            </a:p>
          </p:txBody>
        </p:sp>
        <p:sp>
          <p:nvSpPr>
            <p:cNvPr id="168" name="Freeform 83">
              <a:extLst>
                <a:ext uri="{FF2B5EF4-FFF2-40B4-BE49-F238E27FC236}">
                  <a16:creationId xmlns:a16="http://schemas.microsoft.com/office/drawing/2014/main" id="{B29A0045-D7C9-4413-A006-6D51062909B0}"/>
                </a:ext>
              </a:extLst>
            </p:cNvPr>
            <p:cNvSpPr>
              <a:spLocks/>
            </p:cNvSpPr>
            <p:nvPr/>
          </p:nvSpPr>
          <p:spPr bwMode="auto">
            <a:xfrm>
              <a:off x="515938" y="1790700"/>
              <a:ext cx="190500" cy="214313"/>
            </a:xfrm>
            <a:custGeom>
              <a:avLst/>
              <a:gdLst>
                <a:gd name="T0" fmla="*/ 2147483647 w 120"/>
                <a:gd name="T1" fmla="*/ 2147483647 h 135"/>
                <a:gd name="T2" fmla="*/ 2147483647 w 120"/>
                <a:gd name="T3" fmla="*/ 2147483647 h 135"/>
                <a:gd name="T4" fmla="*/ 0 w 120"/>
                <a:gd name="T5" fmla="*/ 0 h 135"/>
                <a:gd name="T6" fmla="*/ 0 w 120"/>
                <a:gd name="T7" fmla="*/ 2147483647 h 135"/>
                <a:gd name="T8" fmla="*/ 2147483647 w 120"/>
                <a:gd name="T9" fmla="*/ 2147483647 h 135"/>
                <a:gd name="T10" fmla="*/ 2147483647 w 120"/>
                <a:gd name="T11" fmla="*/ 2147483647 h 135"/>
                <a:gd name="T12" fmla="*/ 0 60000 65536"/>
                <a:gd name="T13" fmla="*/ 0 60000 65536"/>
                <a:gd name="T14" fmla="*/ 0 60000 65536"/>
                <a:gd name="T15" fmla="*/ 0 60000 65536"/>
                <a:gd name="T16" fmla="*/ 0 60000 65536"/>
                <a:gd name="T17" fmla="*/ 0 60000 65536"/>
                <a:gd name="T18" fmla="*/ 0 w 120"/>
                <a:gd name="T19" fmla="*/ 0 h 135"/>
                <a:gd name="T20" fmla="*/ 120 w 120"/>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120" h="135">
                  <a:moveTo>
                    <a:pt x="120" y="135"/>
                  </a:moveTo>
                  <a:lnTo>
                    <a:pt x="120" y="31"/>
                  </a:lnTo>
                  <a:lnTo>
                    <a:pt x="0" y="0"/>
                  </a:lnTo>
                  <a:lnTo>
                    <a:pt x="0" y="104"/>
                  </a:lnTo>
                  <a:lnTo>
                    <a:pt x="120" y="135"/>
                  </a:lnTo>
                  <a:close/>
                </a:path>
              </a:pathLst>
            </a:custGeom>
            <a:solidFill>
              <a:srgbClr val="FFFFFF"/>
            </a:solidFill>
            <a:ln w="9525">
              <a:noFill/>
              <a:round/>
              <a:headEnd/>
              <a:tailEnd/>
            </a:ln>
          </p:spPr>
          <p:txBody>
            <a:bodyPr/>
            <a:lstStyle/>
            <a:p>
              <a:endParaRPr lang="de-DE" dirty="0"/>
            </a:p>
          </p:txBody>
        </p:sp>
        <p:sp>
          <p:nvSpPr>
            <p:cNvPr id="169" name="Freeform 84">
              <a:extLst>
                <a:ext uri="{FF2B5EF4-FFF2-40B4-BE49-F238E27FC236}">
                  <a16:creationId xmlns:a16="http://schemas.microsoft.com/office/drawing/2014/main" id="{6894CDBA-CD85-4718-90E9-B93D35E27C02}"/>
                </a:ext>
              </a:extLst>
            </p:cNvPr>
            <p:cNvSpPr>
              <a:spLocks/>
            </p:cNvSpPr>
            <p:nvPr/>
          </p:nvSpPr>
          <p:spPr bwMode="auto">
            <a:xfrm>
              <a:off x="515938" y="1790700"/>
              <a:ext cx="190500" cy="214313"/>
            </a:xfrm>
            <a:custGeom>
              <a:avLst/>
              <a:gdLst>
                <a:gd name="T0" fmla="*/ 2147483647 w 120"/>
                <a:gd name="T1" fmla="*/ 2147483647 h 135"/>
                <a:gd name="T2" fmla="*/ 2147483647 w 120"/>
                <a:gd name="T3" fmla="*/ 2147483647 h 135"/>
                <a:gd name="T4" fmla="*/ 0 w 120"/>
                <a:gd name="T5" fmla="*/ 0 h 135"/>
                <a:gd name="T6" fmla="*/ 0 w 120"/>
                <a:gd name="T7" fmla="*/ 2147483647 h 135"/>
                <a:gd name="T8" fmla="*/ 2147483647 w 120"/>
                <a:gd name="T9" fmla="*/ 2147483647 h 135"/>
                <a:gd name="T10" fmla="*/ 0 60000 65536"/>
                <a:gd name="T11" fmla="*/ 0 60000 65536"/>
                <a:gd name="T12" fmla="*/ 0 60000 65536"/>
                <a:gd name="T13" fmla="*/ 0 60000 65536"/>
                <a:gd name="T14" fmla="*/ 0 60000 65536"/>
                <a:gd name="T15" fmla="*/ 0 w 120"/>
                <a:gd name="T16" fmla="*/ 0 h 135"/>
                <a:gd name="T17" fmla="*/ 120 w 120"/>
                <a:gd name="T18" fmla="*/ 135 h 135"/>
              </a:gdLst>
              <a:ahLst/>
              <a:cxnLst>
                <a:cxn ang="T10">
                  <a:pos x="T0" y="T1"/>
                </a:cxn>
                <a:cxn ang="T11">
                  <a:pos x="T2" y="T3"/>
                </a:cxn>
                <a:cxn ang="T12">
                  <a:pos x="T4" y="T5"/>
                </a:cxn>
                <a:cxn ang="T13">
                  <a:pos x="T6" y="T7"/>
                </a:cxn>
                <a:cxn ang="T14">
                  <a:pos x="T8" y="T9"/>
                </a:cxn>
              </a:cxnLst>
              <a:rect l="T15" t="T16" r="T17" b="T18"/>
              <a:pathLst>
                <a:path w="120" h="135">
                  <a:moveTo>
                    <a:pt x="120" y="135"/>
                  </a:moveTo>
                  <a:lnTo>
                    <a:pt x="120" y="31"/>
                  </a:lnTo>
                  <a:lnTo>
                    <a:pt x="0" y="0"/>
                  </a:lnTo>
                  <a:lnTo>
                    <a:pt x="0" y="104"/>
                  </a:lnTo>
                  <a:lnTo>
                    <a:pt x="120" y="135"/>
                  </a:lnTo>
                </a:path>
              </a:pathLst>
            </a:custGeom>
            <a:noFill/>
            <a:ln w="7938">
              <a:solidFill>
                <a:srgbClr val="000000"/>
              </a:solidFill>
              <a:round/>
              <a:headEnd/>
              <a:tailEnd/>
            </a:ln>
          </p:spPr>
          <p:txBody>
            <a:bodyPr/>
            <a:lstStyle/>
            <a:p>
              <a:endParaRPr lang="de-DE" dirty="0"/>
            </a:p>
          </p:txBody>
        </p:sp>
        <p:sp>
          <p:nvSpPr>
            <p:cNvPr id="170" name="Freeform 85">
              <a:extLst>
                <a:ext uri="{FF2B5EF4-FFF2-40B4-BE49-F238E27FC236}">
                  <a16:creationId xmlns:a16="http://schemas.microsoft.com/office/drawing/2014/main" id="{550B156A-A003-4B45-9F2F-A25D25A0F303}"/>
                </a:ext>
              </a:extLst>
            </p:cNvPr>
            <p:cNvSpPr>
              <a:spLocks/>
            </p:cNvSpPr>
            <p:nvPr/>
          </p:nvSpPr>
          <p:spPr bwMode="auto">
            <a:xfrm>
              <a:off x="533400" y="1814513"/>
              <a:ext cx="149225" cy="157162"/>
            </a:xfrm>
            <a:custGeom>
              <a:avLst/>
              <a:gdLst>
                <a:gd name="T0" fmla="*/ 2147483647 w 94"/>
                <a:gd name="T1" fmla="*/ 2147483647 h 99"/>
                <a:gd name="T2" fmla="*/ 2147483647 w 94"/>
                <a:gd name="T3" fmla="*/ 2147483647 h 99"/>
                <a:gd name="T4" fmla="*/ 0 w 94"/>
                <a:gd name="T5" fmla="*/ 0 h 99"/>
                <a:gd name="T6" fmla="*/ 0 w 94"/>
                <a:gd name="T7" fmla="*/ 2147483647 h 99"/>
                <a:gd name="T8" fmla="*/ 2147483647 w 94"/>
                <a:gd name="T9" fmla="*/ 2147483647 h 99"/>
                <a:gd name="T10" fmla="*/ 2147483647 w 94"/>
                <a:gd name="T11" fmla="*/ 2147483647 h 99"/>
                <a:gd name="T12" fmla="*/ 0 60000 65536"/>
                <a:gd name="T13" fmla="*/ 0 60000 65536"/>
                <a:gd name="T14" fmla="*/ 0 60000 65536"/>
                <a:gd name="T15" fmla="*/ 0 60000 65536"/>
                <a:gd name="T16" fmla="*/ 0 60000 65536"/>
                <a:gd name="T17" fmla="*/ 0 60000 65536"/>
                <a:gd name="T18" fmla="*/ 0 w 94"/>
                <a:gd name="T19" fmla="*/ 0 h 99"/>
                <a:gd name="T20" fmla="*/ 94 w 94"/>
                <a:gd name="T21" fmla="*/ 99 h 99"/>
              </a:gdLst>
              <a:ahLst/>
              <a:cxnLst>
                <a:cxn ang="T12">
                  <a:pos x="T0" y="T1"/>
                </a:cxn>
                <a:cxn ang="T13">
                  <a:pos x="T2" y="T3"/>
                </a:cxn>
                <a:cxn ang="T14">
                  <a:pos x="T4" y="T5"/>
                </a:cxn>
                <a:cxn ang="T15">
                  <a:pos x="T6" y="T7"/>
                </a:cxn>
                <a:cxn ang="T16">
                  <a:pos x="T8" y="T9"/>
                </a:cxn>
                <a:cxn ang="T17">
                  <a:pos x="T10" y="T11"/>
                </a:cxn>
              </a:cxnLst>
              <a:rect l="T18" t="T19" r="T20" b="T21"/>
              <a:pathLst>
                <a:path w="94" h="99">
                  <a:moveTo>
                    <a:pt x="94" y="99"/>
                  </a:moveTo>
                  <a:lnTo>
                    <a:pt x="94" y="21"/>
                  </a:lnTo>
                  <a:lnTo>
                    <a:pt x="0" y="0"/>
                  </a:lnTo>
                  <a:lnTo>
                    <a:pt x="0" y="78"/>
                  </a:lnTo>
                  <a:lnTo>
                    <a:pt x="94" y="99"/>
                  </a:lnTo>
                  <a:close/>
                </a:path>
              </a:pathLst>
            </a:custGeom>
            <a:solidFill>
              <a:srgbClr val="CECECE"/>
            </a:solidFill>
            <a:ln w="9525">
              <a:noFill/>
              <a:round/>
              <a:headEnd/>
              <a:tailEnd/>
            </a:ln>
          </p:spPr>
          <p:txBody>
            <a:bodyPr/>
            <a:lstStyle/>
            <a:p>
              <a:endParaRPr lang="de-DE" dirty="0"/>
            </a:p>
          </p:txBody>
        </p:sp>
        <p:sp>
          <p:nvSpPr>
            <p:cNvPr id="171" name="Freeform 86">
              <a:extLst>
                <a:ext uri="{FF2B5EF4-FFF2-40B4-BE49-F238E27FC236}">
                  <a16:creationId xmlns:a16="http://schemas.microsoft.com/office/drawing/2014/main" id="{C51B584C-8C8C-469E-B5C1-F33F08576C3D}"/>
                </a:ext>
              </a:extLst>
            </p:cNvPr>
            <p:cNvSpPr>
              <a:spLocks/>
            </p:cNvSpPr>
            <p:nvPr/>
          </p:nvSpPr>
          <p:spPr bwMode="auto">
            <a:xfrm>
              <a:off x="533400" y="1814513"/>
              <a:ext cx="149225" cy="157162"/>
            </a:xfrm>
            <a:custGeom>
              <a:avLst/>
              <a:gdLst>
                <a:gd name="T0" fmla="*/ 2147483647 w 94"/>
                <a:gd name="T1" fmla="*/ 2147483647 h 99"/>
                <a:gd name="T2" fmla="*/ 2147483647 w 94"/>
                <a:gd name="T3" fmla="*/ 2147483647 h 99"/>
                <a:gd name="T4" fmla="*/ 0 w 94"/>
                <a:gd name="T5" fmla="*/ 0 h 99"/>
                <a:gd name="T6" fmla="*/ 0 w 94"/>
                <a:gd name="T7" fmla="*/ 2147483647 h 99"/>
                <a:gd name="T8" fmla="*/ 2147483647 w 94"/>
                <a:gd name="T9" fmla="*/ 2147483647 h 99"/>
                <a:gd name="T10" fmla="*/ 0 60000 65536"/>
                <a:gd name="T11" fmla="*/ 0 60000 65536"/>
                <a:gd name="T12" fmla="*/ 0 60000 65536"/>
                <a:gd name="T13" fmla="*/ 0 60000 65536"/>
                <a:gd name="T14" fmla="*/ 0 60000 65536"/>
                <a:gd name="T15" fmla="*/ 0 w 94"/>
                <a:gd name="T16" fmla="*/ 0 h 99"/>
                <a:gd name="T17" fmla="*/ 94 w 94"/>
                <a:gd name="T18" fmla="*/ 99 h 99"/>
              </a:gdLst>
              <a:ahLst/>
              <a:cxnLst>
                <a:cxn ang="T10">
                  <a:pos x="T0" y="T1"/>
                </a:cxn>
                <a:cxn ang="T11">
                  <a:pos x="T2" y="T3"/>
                </a:cxn>
                <a:cxn ang="T12">
                  <a:pos x="T4" y="T5"/>
                </a:cxn>
                <a:cxn ang="T13">
                  <a:pos x="T6" y="T7"/>
                </a:cxn>
                <a:cxn ang="T14">
                  <a:pos x="T8" y="T9"/>
                </a:cxn>
              </a:cxnLst>
              <a:rect l="T15" t="T16" r="T17" b="T18"/>
              <a:pathLst>
                <a:path w="94" h="99">
                  <a:moveTo>
                    <a:pt x="94" y="99"/>
                  </a:moveTo>
                  <a:lnTo>
                    <a:pt x="94" y="21"/>
                  </a:lnTo>
                  <a:lnTo>
                    <a:pt x="0" y="0"/>
                  </a:lnTo>
                  <a:lnTo>
                    <a:pt x="0" y="78"/>
                  </a:lnTo>
                  <a:lnTo>
                    <a:pt x="94" y="99"/>
                  </a:lnTo>
                </a:path>
              </a:pathLst>
            </a:custGeom>
            <a:noFill/>
            <a:ln w="7938">
              <a:solidFill>
                <a:srgbClr val="000000"/>
              </a:solidFill>
              <a:round/>
              <a:headEnd/>
              <a:tailEnd/>
            </a:ln>
          </p:spPr>
          <p:txBody>
            <a:bodyPr/>
            <a:lstStyle/>
            <a:p>
              <a:endParaRPr lang="de-DE" dirty="0"/>
            </a:p>
          </p:txBody>
        </p:sp>
        <p:sp>
          <p:nvSpPr>
            <p:cNvPr id="172" name="Rectangle 87">
              <a:extLst>
                <a:ext uri="{FF2B5EF4-FFF2-40B4-BE49-F238E27FC236}">
                  <a16:creationId xmlns:a16="http://schemas.microsoft.com/office/drawing/2014/main" id="{7F89574F-2589-46D5-A509-AC1D08ACB4C8}"/>
                </a:ext>
              </a:extLst>
            </p:cNvPr>
            <p:cNvSpPr>
              <a:spLocks noChangeArrowheads="1"/>
            </p:cNvSpPr>
            <p:nvPr/>
          </p:nvSpPr>
          <p:spPr bwMode="auto">
            <a:xfrm>
              <a:off x="649288" y="1855788"/>
              <a:ext cx="7937" cy="41275"/>
            </a:xfrm>
            <a:prstGeom prst="rect">
              <a:avLst/>
            </a:prstGeom>
            <a:solidFill>
              <a:srgbClr val="FFFFFF"/>
            </a:solidFill>
            <a:ln w="9525">
              <a:noFill/>
              <a:miter lim="800000"/>
              <a:headEnd/>
              <a:tailEnd/>
            </a:ln>
          </p:spPr>
          <p:txBody>
            <a:bodyPr/>
            <a:lstStyle/>
            <a:p>
              <a:endParaRPr lang="en-US" b="1" dirty="0"/>
            </a:p>
          </p:txBody>
        </p:sp>
        <p:sp>
          <p:nvSpPr>
            <p:cNvPr id="173" name="Freeform 88">
              <a:extLst>
                <a:ext uri="{FF2B5EF4-FFF2-40B4-BE49-F238E27FC236}">
                  <a16:creationId xmlns:a16="http://schemas.microsoft.com/office/drawing/2014/main" id="{E84A978E-36B2-4999-83CB-15E3E042E90D}"/>
                </a:ext>
              </a:extLst>
            </p:cNvPr>
            <p:cNvSpPr>
              <a:spLocks/>
            </p:cNvSpPr>
            <p:nvPr/>
          </p:nvSpPr>
          <p:spPr bwMode="auto">
            <a:xfrm>
              <a:off x="549275" y="2070100"/>
              <a:ext cx="107950" cy="115888"/>
            </a:xfrm>
            <a:custGeom>
              <a:avLst/>
              <a:gdLst>
                <a:gd name="T0" fmla="*/ 0 w 68"/>
                <a:gd name="T1" fmla="*/ 2147483647 h 73"/>
                <a:gd name="T2" fmla="*/ 0 w 68"/>
                <a:gd name="T3" fmla="*/ 2147483647 h 73"/>
                <a:gd name="T4" fmla="*/ 2147483647 w 68"/>
                <a:gd name="T5" fmla="*/ 0 h 73"/>
                <a:gd name="T6" fmla="*/ 2147483647 w 68"/>
                <a:gd name="T7" fmla="*/ 2147483647 h 73"/>
                <a:gd name="T8" fmla="*/ 0 w 68"/>
                <a:gd name="T9" fmla="*/ 2147483647 h 73"/>
                <a:gd name="T10" fmla="*/ 0 w 68"/>
                <a:gd name="T11" fmla="*/ 2147483647 h 73"/>
                <a:gd name="T12" fmla="*/ 0 60000 65536"/>
                <a:gd name="T13" fmla="*/ 0 60000 65536"/>
                <a:gd name="T14" fmla="*/ 0 60000 65536"/>
                <a:gd name="T15" fmla="*/ 0 60000 65536"/>
                <a:gd name="T16" fmla="*/ 0 60000 65536"/>
                <a:gd name="T17" fmla="*/ 0 60000 65536"/>
                <a:gd name="T18" fmla="*/ 0 w 68"/>
                <a:gd name="T19" fmla="*/ 0 h 73"/>
                <a:gd name="T20" fmla="*/ 68 w 68"/>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68" h="73">
                  <a:moveTo>
                    <a:pt x="0" y="73"/>
                  </a:moveTo>
                  <a:lnTo>
                    <a:pt x="0" y="37"/>
                  </a:lnTo>
                  <a:lnTo>
                    <a:pt x="68" y="0"/>
                  </a:lnTo>
                  <a:lnTo>
                    <a:pt x="68" y="26"/>
                  </a:lnTo>
                  <a:lnTo>
                    <a:pt x="0" y="73"/>
                  </a:lnTo>
                  <a:close/>
                </a:path>
              </a:pathLst>
            </a:custGeom>
            <a:solidFill>
              <a:srgbClr val="DADADA"/>
            </a:solidFill>
            <a:ln w="9525">
              <a:noFill/>
              <a:round/>
              <a:headEnd/>
              <a:tailEnd/>
            </a:ln>
          </p:spPr>
          <p:txBody>
            <a:bodyPr/>
            <a:lstStyle/>
            <a:p>
              <a:endParaRPr lang="de-DE" dirty="0"/>
            </a:p>
          </p:txBody>
        </p:sp>
        <p:sp>
          <p:nvSpPr>
            <p:cNvPr id="174" name="Freeform 89">
              <a:extLst>
                <a:ext uri="{FF2B5EF4-FFF2-40B4-BE49-F238E27FC236}">
                  <a16:creationId xmlns:a16="http://schemas.microsoft.com/office/drawing/2014/main" id="{E2B7285B-EC9D-4C54-B7F1-3FA4A8F574DF}"/>
                </a:ext>
              </a:extLst>
            </p:cNvPr>
            <p:cNvSpPr>
              <a:spLocks/>
            </p:cNvSpPr>
            <p:nvPr/>
          </p:nvSpPr>
          <p:spPr bwMode="auto">
            <a:xfrm>
              <a:off x="549275" y="2070100"/>
              <a:ext cx="107950" cy="115888"/>
            </a:xfrm>
            <a:custGeom>
              <a:avLst/>
              <a:gdLst>
                <a:gd name="T0" fmla="*/ 0 w 68"/>
                <a:gd name="T1" fmla="*/ 2147483647 h 73"/>
                <a:gd name="T2" fmla="*/ 0 w 68"/>
                <a:gd name="T3" fmla="*/ 2147483647 h 73"/>
                <a:gd name="T4" fmla="*/ 2147483647 w 68"/>
                <a:gd name="T5" fmla="*/ 0 h 73"/>
                <a:gd name="T6" fmla="*/ 2147483647 w 68"/>
                <a:gd name="T7" fmla="*/ 2147483647 h 73"/>
                <a:gd name="T8" fmla="*/ 0 w 68"/>
                <a:gd name="T9" fmla="*/ 2147483647 h 73"/>
                <a:gd name="T10" fmla="*/ 0 60000 65536"/>
                <a:gd name="T11" fmla="*/ 0 60000 65536"/>
                <a:gd name="T12" fmla="*/ 0 60000 65536"/>
                <a:gd name="T13" fmla="*/ 0 60000 65536"/>
                <a:gd name="T14" fmla="*/ 0 60000 65536"/>
                <a:gd name="T15" fmla="*/ 0 w 68"/>
                <a:gd name="T16" fmla="*/ 0 h 73"/>
                <a:gd name="T17" fmla="*/ 68 w 68"/>
                <a:gd name="T18" fmla="*/ 73 h 73"/>
              </a:gdLst>
              <a:ahLst/>
              <a:cxnLst>
                <a:cxn ang="T10">
                  <a:pos x="T0" y="T1"/>
                </a:cxn>
                <a:cxn ang="T11">
                  <a:pos x="T2" y="T3"/>
                </a:cxn>
                <a:cxn ang="T12">
                  <a:pos x="T4" y="T5"/>
                </a:cxn>
                <a:cxn ang="T13">
                  <a:pos x="T6" y="T7"/>
                </a:cxn>
                <a:cxn ang="T14">
                  <a:pos x="T8" y="T9"/>
                </a:cxn>
              </a:cxnLst>
              <a:rect l="T15" t="T16" r="T17" b="T18"/>
              <a:pathLst>
                <a:path w="68" h="73">
                  <a:moveTo>
                    <a:pt x="0" y="73"/>
                  </a:moveTo>
                  <a:lnTo>
                    <a:pt x="0" y="37"/>
                  </a:lnTo>
                  <a:lnTo>
                    <a:pt x="68" y="0"/>
                  </a:lnTo>
                  <a:lnTo>
                    <a:pt x="68" y="26"/>
                  </a:lnTo>
                  <a:lnTo>
                    <a:pt x="0" y="73"/>
                  </a:lnTo>
                </a:path>
              </a:pathLst>
            </a:custGeom>
            <a:noFill/>
            <a:ln w="7938">
              <a:solidFill>
                <a:srgbClr val="000000"/>
              </a:solidFill>
              <a:round/>
              <a:headEnd/>
              <a:tailEnd/>
            </a:ln>
          </p:spPr>
          <p:txBody>
            <a:bodyPr/>
            <a:lstStyle/>
            <a:p>
              <a:endParaRPr lang="de-DE" dirty="0"/>
            </a:p>
          </p:txBody>
        </p:sp>
        <p:sp>
          <p:nvSpPr>
            <p:cNvPr id="175" name="Freeform 90">
              <a:extLst>
                <a:ext uri="{FF2B5EF4-FFF2-40B4-BE49-F238E27FC236}">
                  <a16:creationId xmlns:a16="http://schemas.microsoft.com/office/drawing/2014/main" id="{F5576A42-0AB9-4062-9897-81092D881DAC}"/>
                </a:ext>
              </a:extLst>
            </p:cNvPr>
            <p:cNvSpPr>
              <a:spLocks/>
            </p:cNvSpPr>
            <p:nvPr/>
          </p:nvSpPr>
          <p:spPr bwMode="auto">
            <a:xfrm>
              <a:off x="342900" y="2020888"/>
              <a:ext cx="314325" cy="107950"/>
            </a:xfrm>
            <a:custGeom>
              <a:avLst/>
              <a:gdLst>
                <a:gd name="T0" fmla="*/ 2147483647 w 198"/>
                <a:gd name="T1" fmla="*/ 2147483647 h 68"/>
                <a:gd name="T2" fmla="*/ 0 w 198"/>
                <a:gd name="T3" fmla="*/ 2147483647 h 68"/>
                <a:gd name="T4" fmla="*/ 2147483647 w 198"/>
                <a:gd name="T5" fmla="*/ 0 h 68"/>
                <a:gd name="T6" fmla="*/ 2147483647 w 198"/>
                <a:gd name="T7" fmla="*/ 2147483647 h 68"/>
                <a:gd name="T8" fmla="*/ 2147483647 w 198"/>
                <a:gd name="T9" fmla="*/ 2147483647 h 68"/>
                <a:gd name="T10" fmla="*/ 2147483647 w 198"/>
                <a:gd name="T11" fmla="*/ 2147483647 h 68"/>
                <a:gd name="T12" fmla="*/ 0 60000 65536"/>
                <a:gd name="T13" fmla="*/ 0 60000 65536"/>
                <a:gd name="T14" fmla="*/ 0 60000 65536"/>
                <a:gd name="T15" fmla="*/ 0 60000 65536"/>
                <a:gd name="T16" fmla="*/ 0 60000 65536"/>
                <a:gd name="T17" fmla="*/ 0 60000 65536"/>
                <a:gd name="T18" fmla="*/ 0 w 198"/>
                <a:gd name="T19" fmla="*/ 0 h 68"/>
                <a:gd name="T20" fmla="*/ 198 w 19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198" h="68">
                  <a:moveTo>
                    <a:pt x="130" y="68"/>
                  </a:moveTo>
                  <a:lnTo>
                    <a:pt x="0" y="31"/>
                  </a:lnTo>
                  <a:lnTo>
                    <a:pt x="73" y="0"/>
                  </a:lnTo>
                  <a:lnTo>
                    <a:pt x="198" y="31"/>
                  </a:lnTo>
                  <a:lnTo>
                    <a:pt x="130" y="68"/>
                  </a:lnTo>
                  <a:close/>
                </a:path>
              </a:pathLst>
            </a:custGeom>
            <a:solidFill>
              <a:srgbClr val="DADADA"/>
            </a:solidFill>
            <a:ln w="9525">
              <a:noFill/>
              <a:round/>
              <a:headEnd/>
              <a:tailEnd/>
            </a:ln>
          </p:spPr>
          <p:txBody>
            <a:bodyPr/>
            <a:lstStyle/>
            <a:p>
              <a:endParaRPr lang="de-DE" dirty="0"/>
            </a:p>
          </p:txBody>
        </p:sp>
        <p:sp>
          <p:nvSpPr>
            <p:cNvPr id="176" name="Freeform 91">
              <a:extLst>
                <a:ext uri="{FF2B5EF4-FFF2-40B4-BE49-F238E27FC236}">
                  <a16:creationId xmlns:a16="http://schemas.microsoft.com/office/drawing/2014/main" id="{8E7422D5-7DD8-4E85-B506-5621FEFE9FE8}"/>
                </a:ext>
              </a:extLst>
            </p:cNvPr>
            <p:cNvSpPr>
              <a:spLocks/>
            </p:cNvSpPr>
            <p:nvPr/>
          </p:nvSpPr>
          <p:spPr bwMode="auto">
            <a:xfrm>
              <a:off x="342900" y="2020888"/>
              <a:ext cx="314325" cy="107950"/>
            </a:xfrm>
            <a:custGeom>
              <a:avLst/>
              <a:gdLst>
                <a:gd name="T0" fmla="*/ 2147483647 w 198"/>
                <a:gd name="T1" fmla="*/ 2147483647 h 68"/>
                <a:gd name="T2" fmla="*/ 0 w 198"/>
                <a:gd name="T3" fmla="*/ 2147483647 h 68"/>
                <a:gd name="T4" fmla="*/ 2147483647 w 198"/>
                <a:gd name="T5" fmla="*/ 0 h 68"/>
                <a:gd name="T6" fmla="*/ 2147483647 w 198"/>
                <a:gd name="T7" fmla="*/ 2147483647 h 68"/>
                <a:gd name="T8" fmla="*/ 2147483647 w 198"/>
                <a:gd name="T9" fmla="*/ 2147483647 h 68"/>
                <a:gd name="T10" fmla="*/ 0 60000 65536"/>
                <a:gd name="T11" fmla="*/ 0 60000 65536"/>
                <a:gd name="T12" fmla="*/ 0 60000 65536"/>
                <a:gd name="T13" fmla="*/ 0 60000 65536"/>
                <a:gd name="T14" fmla="*/ 0 60000 65536"/>
                <a:gd name="T15" fmla="*/ 0 w 198"/>
                <a:gd name="T16" fmla="*/ 0 h 68"/>
                <a:gd name="T17" fmla="*/ 198 w 198"/>
                <a:gd name="T18" fmla="*/ 68 h 68"/>
              </a:gdLst>
              <a:ahLst/>
              <a:cxnLst>
                <a:cxn ang="T10">
                  <a:pos x="T0" y="T1"/>
                </a:cxn>
                <a:cxn ang="T11">
                  <a:pos x="T2" y="T3"/>
                </a:cxn>
                <a:cxn ang="T12">
                  <a:pos x="T4" y="T5"/>
                </a:cxn>
                <a:cxn ang="T13">
                  <a:pos x="T6" y="T7"/>
                </a:cxn>
                <a:cxn ang="T14">
                  <a:pos x="T8" y="T9"/>
                </a:cxn>
              </a:cxnLst>
              <a:rect l="T15" t="T16" r="T17" b="T18"/>
              <a:pathLst>
                <a:path w="198" h="68">
                  <a:moveTo>
                    <a:pt x="130" y="68"/>
                  </a:moveTo>
                  <a:lnTo>
                    <a:pt x="0" y="31"/>
                  </a:lnTo>
                  <a:lnTo>
                    <a:pt x="73" y="0"/>
                  </a:lnTo>
                  <a:lnTo>
                    <a:pt x="198" y="31"/>
                  </a:lnTo>
                  <a:lnTo>
                    <a:pt x="130" y="68"/>
                  </a:lnTo>
                </a:path>
              </a:pathLst>
            </a:custGeom>
            <a:noFill/>
            <a:ln w="7938">
              <a:solidFill>
                <a:srgbClr val="000000"/>
              </a:solidFill>
              <a:round/>
              <a:headEnd/>
              <a:tailEnd/>
            </a:ln>
          </p:spPr>
          <p:txBody>
            <a:bodyPr/>
            <a:lstStyle/>
            <a:p>
              <a:endParaRPr lang="de-DE" dirty="0"/>
            </a:p>
          </p:txBody>
        </p:sp>
        <p:sp>
          <p:nvSpPr>
            <p:cNvPr id="177" name="Freeform 92">
              <a:extLst>
                <a:ext uri="{FF2B5EF4-FFF2-40B4-BE49-F238E27FC236}">
                  <a16:creationId xmlns:a16="http://schemas.microsoft.com/office/drawing/2014/main" id="{9DA56AE1-823F-40E0-86E6-C002E2DF0084}"/>
                </a:ext>
              </a:extLst>
            </p:cNvPr>
            <p:cNvSpPr>
              <a:spLocks/>
            </p:cNvSpPr>
            <p:nvPr/>
          </p:nvSpPr>
          <p:spPr bwMode="auto">
            <a:xfrm>
              <a:off x="342900" y="2020888"/>
              <a:ext cx="314325" cy="107950"/>
            </a:xfrm>
            <a:custGeom>
              <a:avLst/>
              <a:gdLst>
                <a:gd name="T0" fmla="*/ 2147483647 w 198"/>
                <a:gd name="T1" fmla="*/ 2147483647 h 68"/>
                <a:gd name="T2" fmla="*/ 0 w 198"/>
                <a:gd name="T3" fmla="*/ 2147483647 h 68"/>
                <a:gd name="T4" fmla="*/ 2147483647 w 198"/>
                <a:gd name="T5" fmla="*/ 0 h 68"/>
                <a:gd name="T6" fmla="*/ 2147483647 w 198"/>
                <a:gd name="T7" fmla="*/ 2147483647 h 68"/>
                <a:gd name="T8" fmla="*/ 2147483647 w 198"/>
                <a:gd name="T9" fmla="*/ 2147483647 h 68"/>
                <a:gd name="T10" fmla="*/ 0 60000 65536"/>
                <a:gd name="T11" fmla="*/ 0 60000 65536"/>
                <a:gd name="T12" fmla="*/ 0 60000 65536"/>
                <a:gd name="T13" fmla="*/ 0 60000 65536"/>
                <a:gd name="T14" fmla="*/ 0 60000 65536"/>
                <a:gd name="T15" fmla="*/ 0 w 198"/>
                <a:gd name="T16" fmla="*/ 0 h 68"/>
                <a:gd name="T17" fmla="*/ 198 w 198"/>
                <a:gd name="T18" fmla="*/ 68 h 68"/>
              </a:gdLst>
              <a:ahLst/>
              <a:cxnLst>
                <a:cxn ang="T10">
                  <a:pos x="T0" y="T1"/>
                </a:cxn>
                <a:cxn ang="T11">
                  <a:pos x="T2" y="T3"/>
                </a:cxn>
                <a:cxn ang="T12">
                  <a:pos x="T4" y="T5"/>
                </a:cxn>
                <a:cxn ang="T13">
                  <a:pos x="T6" y="T7"/>
                </a:cxn>
                <a:cxn ang="T14">
                  <a:pos x="T8" y="T9"/>
                </a:cxn>
              </a:cxnLst>
              <a:rect l="T15" t="T16" r="T17" b="T18"/>
              <a:pathLst>
                <a:path w="198" h="68">
                  <a:moveTo>
                    <a:pt x="130" y="68"/>
                  </a:moveTo>
                  <a:lnTo>
                    <a:pt x="0" y="31"/>
                  </a:lnTo>
                  <a:lnTo>
                    <a:pt x="73" y="0"/>
                  </a:lnTo>
                  <a:lnTo>
                    <a:pt x="198" y="31"/>
                  </a:lnTo>
                  <a:lnTo>
                    <a:pt x="130" y="68"/>
                  </a:lnTo>
                </a:path>
              </a:pathLst>
            </a:custGeom>
            <a:noFill/>
            <a:ln w="7938">
              <a:solidFill>
                <a:srgbClr val="000000"/>
              </a:solidFill>
              <a:round/>
              <a:headEnd/>
              <a:tailEnd/>
            </a:ln>
          </p:spPr>
          <p:txBody>
            <a:bodyPr/>
            <a:lstStyle/>
            <a:p>
              <a:endParaRPr lang="de-DE" dirty="0"/>
            </a:p>
          </p:txBody>
        </p:sp>
        <p:sp>
          <p:nvSpPr>
            <p:cNvPr id="178" name="Freeform 93">
              <a:extLst>
                <a:ext uri="{FF2B5EF4-FFF2-40B4-BE49-F238E27FC236}">
                  <a16:creationId xmlns:a16="http://schemas.microsoft.com/office/drawing/2014/main" id="{78FB362C-C1C4-4F91-9EC9-C5C6FD1DAFA5}"/>
                </a:ext>
              </a:extLst>
            </p:cNvPr>
            <p:cNvSpPr>
              <a:spLocks/>
            </p:cNvSpPr>
            <p:nvPr/>
          </p:nvSpPr>
          <p:spPr bwMode="auto">
            <a:xfrm>
              <a:off x="342900" y="2070100"/>
              <a:ext cx="206375" cy="115888"/>
            </a:xfrm>
            <a:custGeom>
              <a:avLst/>
              <a:gdLst>
                <a:gd name="T0" fmla="*/ 0 w 130"/>
                <a:gd name="T1" fmla="*/ 0 h 73"/>
                <a:gd name="T2" fmla="*/ 0 w 130"/>
                <a:gd name="T3" fmla="*/ 2147483647 h 73"/>
                <a:gd name="T4" fmla="*/ 2147483647 w 130"/>
                <a:gd name="T5" fmla="*/ 2147483647 h 73"/>
                <a:gd name="T6" fmla="*/ 2147483647 w 130"/>
                <a:gd name="T7" fmla="*/ 2147483647 h 73"/>
                <a:gd name="T8" fmla="*/ 0 w 130"/>
                <a:gd name="T9" fmla="*/ 0 h 73"/>
                <a:gd name="T10" fmla="*/ 0 60000 65536"/>
                <a:gd name="T11" fmla="*/ 0 60000 65536"/>
                <a:gd name="T12" fmla="*/ 0 60000 65536"/>
                <a:gd name="T13" fmla="*/ 0 60000 65536"/>
                <a:gd name="T14" fmla="*/ 0 60000 65536"/>
                <a:gd name="T15" fmla="*/ 0 w 130"/>
                <a:gd name="T16" fmla="*/ 0 h 73"/>
                <a:gd name="T17" fmla="*/ 130 w 130"/>
                <a:gd name="T18" fmla="*/ 73 h 73"/>
              </a:gdLst>
              <a:ahLst/>
              <a:cxnLst>
                <a:cxn ang="T10">
                  <a:pos x="T0" y="T1"/>
                </a:cxn>
                <a:cxn ang="T11">
                  <a:pos x="T2" y="T3"/>
                </a:cxn>
                <a:cxn ang="T12">
                  <a:pos x="T4" y="T5"/>
                </a:cxn>
                <a:cxn ang="T13">
                  <a:pos x="T6" y="T7"/>
                </a:cxn>
                <a:cxn ang="T14">
                  <a:pos x="T8" y="T9"/>
                </a:cxn>
              </a:cxnLst>
              <a:rect l="T15" t="T16" r="T17" b="T18"/>
              <a:pathLst>
                <a:path w="130" h="73">
                  <a:moveTo>
                    <a:pt x="0" y="0"/>
                  </a:moveTo>
                  <a:lnTo>
                    <a:pt x="0" y="37"/>
                  </a:lnTo>
                  <a:lnTo>
                    <a:pt x="130" y="73"/>
                  </a:lnTo>
                  <a:lnTo>
                    <a:pt x="130" y="37"/>
                  </a:lnTo>
                  <a:lnTo>
                    <a:pt x="0" y="0"/>
                  </a:lnTo>
                </a:path>
              </a:pathLst>
            </a:custGeom>
            <a:noFill/>
            <a:ln w="7938">
              <a:solidFill>
                <a:srgbClr val="000000"/>
              </a:solidFill>
              <a:round/>
              <a:headEnd/>
              <a:tailEnd/>
            </a:ln>
          </p:spPr>
          <p:txBody>
            <a:bodyPr/>
            <a:lstStyle/>
            <a:p>
              <a:endParaRPr lang="de-DE" dirty="0"/>
            </a:p>
          </p:txBody>
        </p:sp>
        <p:sp>
          <p:nvSpPr>
            <p:cNvPr id="179" name="Freeform 94">
              <a:extLst>
                <a:ext uri="{FF2B5EF4-FFF2-40B4-BE49-F238E27FC236}">
                  <a16:creationId xmlns:a16="http://schemas.microsoft.com/office/drawing/2014/main" id="{A30C362D-B23B-40F3-B591-1DAA8F45DB84}"/>
                </a:ext>
              </a:extLst>
            </p:cNvPr>
            <p:cNvSpPr>
              <a:spLocks/>
            </p:cNvSpPr>
            <p:nvPr/>
          </p:nvSpPr>
          <p:spPr bwMode="auto">
            <a:xfrm>
              <a:off x="342900" y="2070100"/>
              <a:ext cx="206375" cy="115888"/>
            </a:xfrm>
            <a:custGeom>
              <a:avLst/>
              <a:gdLst>
                <a:gd name="T0" fmla="*/ 0 w 130"/>
                <a:gd name="T1" fmla="*/ 0 h 73"/>
                <a:gd name="T2" fmla="*/ 0 w 130"/>
                <a:gd name="T3" fmla="*/ 2147483647 h 73"/>
                <a:gd name="T4" fmla="*/ 2147483647 w 130"/>
                <a:gd name="T5" fmla="*/ 2147483647 h 73"/>
                <a:gd name="T6" fmla="*/ 2147483647 w 130"/>
                <a:gd name="T7" fmla="*/ 2147483647 h 73"/>
                <a:gd name="T8" fmla="*/ 0 w 130"/>
                <a:gd name="T9" fmla="*/ 0 h 73"/>
                <a:gd name="T10" fmla="*/ 0 w 130"/>
                <a:gd name="T11" fmla="*/ 0 h 73"/>
                <a:gd name="T12" fmla="*/ 0 60000 65536"/>
                <a:gd name="T13" fmla="*/ 0 60000 65536"/>
                <a:gd name="T14" fmla="*/ 0 60000 65536"/>
                <a:gd name="T15" fmla="*/ 0 60000 65536"/>
                <a:gd name="T16" fmla="*/ 0 60000 65536"/>
                <a:gd name="T17" fmla="*/ 0 60000 65536"/>
                <a:gd name="T18" fmla="*/ 0 w 130"/>
                <a:gd name="T19" fmla="*/ 0 h 73"/>
                <a:gd name="T20" fmla="*/ 130 w 130"/>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130" h="73">
                  <a:moveTo>
                    <a:pt x="0" y="0"/>
                  </a:moveTo>
                  <a:lnTo>
                    <a:pt x="0" y="37"/>
                  </a:lnTo>
                  <a:lnTo>
                    <a:pt x="130" y="73"/>
                  </a:lnTo>
                  <a:lnTo>
                    <a:pt x="130" y="37"/>
                  </a:lnTo>
                  <a:lnTo>
                    <a:pt x="0" y="0"/>
                  </a:lnTo>
                  <a:close/>
                </a:path>
              </a:pathLst>
            </a:custGeom>
            <a:solidFill>
              <a:srgbClr val="FFFFFF"/>
            </a:solidFill>
            <a:ln w="9525">
              <a:noFill/>
              <a:round/>
              <a:headEnd/>
              <a:tailEnd/>
            </a:ln>
          </p:spPr>
          <p:txBody>
            <a:bodyPr/>
            <a:lstStyle/>
            <a:p>
              <a:endParaRPr lang="de-DE" dirty="0"/>
            </a:p>
          </p:txBody>
        </p:sp>
        <p:sp>
          <p:nvSpPr>
            <p:cNvPr id="180" name="Freeform 95">
              <a:extLst>
                <a:ext uri="{FF2B5EF4-FFF2-40B4-BE49-F238E27FC236}">
                  <a16:creationId xmlns:a16="http://schemas.microsoft.com/office/drawing/2014/main" id="{1F5D49C7-4137-43AB-B80C-70B7B87295DE}"/>
                </a:ext>
              </a:extLst>
            </p:cNvPr>
            <p:cNvSpPr>
              <a:spLocks/>
            </p:cNvSpPr>
            <p:nvPr/>
          </p:nvSpPr>
          <p:spPr bwMode="auto">
            <a:xfrm>
              <a:off x="342900" y="2070100"/>
              <a:ext cx="206375" cy="115888"/>
            </a:xfrm>
            <a:custGeom>
              <a:avLst/>
              <a:gdLst>
                <a:gd name="T0" fmla="*/ 0 w 130"/>
                <a:gd name="T1" fmla="*/ 0 h 73"/>
                <a:gd name="T2" fmla="*/ 0 w 130"/>
                <a:gd name="T3" fmla="*/ 2147483647 h 73"/>
                <a:gd name="T4" fmla="*/ 2147483647 w 130"/>
                <a:gd name="T5" fmla="*/ 2147483647 h 73"/>
                <a:gd name="T6" fmla="*/ 2147483647 w 130"/>
                <a:gd name="T7" fmla="*/ 2147483647 h 73"/>
                <a:gd name="T8" fmla="*/ 0 w 130"/>
                <a:gd name="T9" fmla="*/ 0 h 73"/>
                <a:gd name="T10" fmla="*/ 0 60000 65536"/>
                <a:gd name="T11" fmla="*/ 0 60000 65536"/>
                <a:gd name="T12" fmla="*/ 0 60000 65536"/>
                <a:gd name="T13" fmla="*/ 0 60000 65536"/>
                <a:gd name="T14" fmla="*/ 0 60000 65536"/>
                <a:gd name="T15" fmla="*/ 0 w 130"/>
                <a:gd name="T16" fmla="*/ 0 h 73"/>
                <a:gd name="T17" fmla="*/ 130 w 130"/>
                <a:gd name="T18" fmla="*/ 73 h 73"/>
              </a:gdLst>
              <a:ahLst/>
              <a:cxnLst>
                <a:cxn ang="T10">
                  <a:pos x="T0" y="T1"/>
                </a:cxn>
                <a:cxn ang="T11">
                  <a:pos x="T2" y="T3"/>
                </a:cxn>
                <a:cxn ang="T12">
                  <a:pos x="T4" y="T5"/>
                </a:cxn>
                <a:cxn ang="T13">
                  <a:pos x="T6" y="T7"/>
                </a:cxn>
                <a:cxn ang="T14">
                  <a:pos x="T8" y="T9"/>
                </a:cxn>
              </a:cxnLst>
              <a:rect l="T15" t="T16" r="T17" b="T18"/>
              <a:pathLst>
                <a:path w="130" h="73">
                  <a:moveTo>
                    <a:pt x="0" y="0"/>
                  </a:moveTo>
                  <a:lnTo>
                    <a:pt x="0" y="37"/>
                  </a:lnTo>
                  <a:lnTo>
                    <a:pt x="130" y="73"/>
                  </a:lnTo>
                  <a:lnTo>
                    <a:pt x="130" y="37"/>
                  </a:lnTo>
                  <a:lnTo>
                    <a:pt x="0" y="0"/>
                  </a:lnTo>
                </a:path>
              </a:pathLst>
            </a:custGeom>
            <a:noFill/>
            <a:ln w="7938">
              <a:solidFill>
                <a:srgbClr val="000000"/>
              </a:solidFill>
              <a:round/>
              <a:headEnd/>
              <a:tailEnd/>
            </a:ln>
          </p:spPr>
          <p:txBody>
            <a:bodyPr/>
            <a:lstStyle/>
            <a:p>
              <a:endParaRPr lang="de-DE" dirty="0"/>
            </a:p>
          </p:txBody>
        </p:sp>
        <p:sp>
          <p:nvSpPr>
            <p:cNvPr id="181" name="Freeform 96">
              <a:extLst>
                <a:ext uri="{FF2B5EF4-FFF2-40B4-BE49-F238E27FC236}">
                  <a16:creationId xmlns:a16="http://schemas.microsoft.com/office/drawing/2014/main" id="{588DAD6A-9B0C-4B3A-9F12-E9B2B99B4776}"/>
                </a:ext>
              </a:extLst>
            </p:cNvPr>
            <p:cNvSpPr>
              <a:spLocks/>
            </p:cNvSpPr>
            <p:nvPr/>
          </p:nvSpPr>
          <p:spPr bwMode="auto">
            <a:xfrm>
              <a:off x="492125" y="2119313"/>
              <a:ext cx="49213" cy="33337"/>
            </a:xfrm>
            <a:custGeom>
              <a:avLst/>
              <a:gdLst>
                <a:gd name="T0" fmla="*/ 2147483647 w 31"/>
                <a:gd name="T1" fmla="*/ 2147483647 h 21"/>
                <a:gd name="T2" fmla="*/ 0 w 31"/>
                <a:gd name="T3" fmla="*/ 2147483647 h 21"/>
                <a:gd name="T4" fmla="*/ 0 w 31"/>
                <a:gd name="T5" fmla="*/ 0 h 21"/>
                <a:gd name="T6" fmla="*/ 2147483647 w 31"/>
                <a:gd name="T7" fmla="*/ 2147483647 h 21"/>
                <a:gd name="T8" fmla="*/ 2147483647 w 31"/>
                <a:gd name="T9" fmla="*/ 2147483647 h 21"/>
                <a:gd name="T10" fmla="*/ 2147483647 w 31"/>
                <a:gd name="T11" fmla="*/ 2147483647 h 21"/>
                <a:gd name="T12" fmla="*/ 0 60000 65536"/>
                <a:gd name="T13" fmla="*/ 0 60000 65536"/>
                <a:gd name="T14" fmla="*/ 0 60000 65536"/>
                <a:gd name="T15" fmla="*/ 0 60000 65536"/>
                <a:gd name="T16" fmla="*/ 0 60000 65536"/>
                <a:gd name="T17" fmla="*/ 0 60000 65536"/>
                <a:gd name="T18" fmla="*/ 0 w 31"/>
                <a:gd name="T19" fmla="*/ 0 h 21"/>
                <a:gd name="T20" fmla="*/ 31 w 31"/>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1" h="21">
                  <a:moveTo>
                    <a:pt x="31" y="21"/>
                  </a:moveTo>
                  <a:lnTo>
                    <a:pt x="0" y="11"/>
                  </a:lnTo>
                  <a:lnTo>
                    <a:pt x="0" y="0"/>
                  </a:lnTo>
                  <a:lnTo>
                    <a:pt x="31" y="11"/>
                  </a:lnTo>
                  <a:lnTo>
                    <a:pt x="31" y="21"/>
                  </a:lnTo>
                  <a:close/>
                </a:path>
              </a:pathLst>
            </a:custGeom>
            <a:solidFill>
              <a:srgbClr val="CECECE"/>
            </a:solidFill>
            <a:ln w="9525">
              <a:noFill/>
              <a:round/>
              <a:headEnd/>
              <a:tailEnd/>
            </a:ln>
          </p:spPr>
          <p:txBody>
            <a:bodyPr/>
            <a:lstStyle/>
            <a:p>
              <a:endParaRPr lang="de-DE" dirty="0"/>
            </a:p>
          </p:txBody>
        </p:sp>
        <p:sp>
          <p:nvSpPr>
            <p:cNvPr id="182" name="Line 97">
              <a:extLst>
                <a:ext uri="{FF2B5EF4-FFF2-40B4-BE49-F238E27FC236}">
                  <a16:creationId xmlns:a16="http://schemas.microsoft.com/office/drawing/2014/main" id="{83299C56-0140-443D-8E7D-6A273F4622DD}"/>
                </a:ext>
              </a:extLst>
            </p:cNvPr>
            <p:cNvSpPr>
              <a:spLocks noChangeShapeType="1"/>
            </p:cNvSpPr>
            <p:nvPr/>
          </p:nvSpPr>
          <p:spPr bwMode="auto">
            <a:xfrm>
              <a:off x="360363" y="2111375"/>
              <a:ext cx="73025" cy="7938"/>
            </a:xfrm>
            <a:prstGeom prst="line">
              <a:avLst/>
            </a:prstGeom>
            <a:noFill/>
            <a:ln w="7938">
              <a:solidFill>
                <a:srgbClr val="000000"/>
              </a:solidFill>
              <a:round/>
              <a:headEnd/>
              <a:tailEnd/>
            </a:ln>
          </p:spPr>
          <p:txBody>
            <a:bodyPr/>
            <a:lstStyle/>
            <a:p>
              <a:endParaRPr lang="de-DE" dirty="0"/>
            </a:p>
          </p:txBody>
        </p:sp>
        <p:sp>
          <p:nvSpPr>
            <p:cNvPr id="183" name="Freeform 98">
              <a:extLst>
                <a:ext uri="{FF2B5EF4-FFF2-40B4-BE49-F238E27FC236}">
                  <a16:creationId xmlns:a16="http://schemas.microsoft.com/office/drawing/2014/main" id="{DE30266A-6257-4A2B-B343-5AEB7A2DF27A}"/>
                </a:ext>
              </a:extLst>
            </p:cNvPr>
            <p:cNvSpPr>
              <a:spLocks/>
            </p:cNvSpPr>
            <p:nvPr/>
          </p:nvSpPr>
          <p:spPr bwMode="auto">
            <a:xfrm>
              <a:off x="360363" y="2087563"/>
              <a:ext cx="73025" cy="57150"/>
            </a:xfrm>
            <a:custGeom>
              <a:avLst/>
              <a:gdLst>
                <a:gd name="T0" fmla="*/ 0 w 46"/>
                <a:gd name="T1" fmla="*/ 0 h 36"/>
                <a:gd name="T2" fmla="*/ 2147483647 w 46"/>
                <a:gd name="T3" fmla="*/ 2147483647 h 36"/>
                <a:gd name="T4" fmla="*/ 2147483647 w 46"/>
                <a:gd name="T5" fmla="*/ 2147483647 h 36"/>
                <a:gd name="T6" fmla="*/ 0 w 46"/>
                <a:gd name="T7" fmla="*/ 2147483647 h 36"/>
                <a:gd name="T8" fmla="*/ 0 w 46"/>
                <a:gd name="T9" fmla="*/ 0 h 36"/>
                <a:gd name="T10" fmla="*/ 0 60000 65536"/>
                <a:gd name="T11" fmla="*/ 0 60000 65536"/>
                <a:gd name="T12" fmla="*/ 0 60000 65536"/>
                <a:gd name="T13" fmla="*/ 0 60000 65536"/>
                <a:gd name="T14" fmla="*/ 0 60000 65536"/>
                <a:gd name="T15" fmla="*/ 0 w 46"/>
                <a:gd name="T16" fmla="*/ 0 h 36"/>
                <a:gd name="T17" fmla="*/ 46 w 46"/>
                <a:gd name="T18" fmla="*/ 36 h 36"/>
              </a:gdLst>
              <a:ahLst/>
              <a:cxnLst>
                <a:cxn ang="T10">
                  <a:pos x="T0" y="T1"/>
                </a:cxn>
                <a:cxn ang="T11">
                  <a:pos x="T2" y="T3"/>
                </a:cxn>
                <a:cxn ang="T12">
                  <a:pos x="T4" y="T5"/>
                </a:cxn>
                <a:cxn ang="T13">
                  <a:pos x="T6" y="T7"/>
                </a:cxn>
                <a:cxn ang="T14">
                  <a:pos x="T8" y="T9"/>
                </a:cxn>
              </a:cxnLst>
              <a:rect l="T15" t="T16" r="T17" b="T18"/>
              <a:pathLst>
                <a:path w="46" h="36">
                  <a:moveTo>
                    <a:pt x="0" y="0"/>
                  </a:moveTo>
                  <a:lnTo>
                    <a:pt x="46" y="15"/>
                  </a:lnTo>
                  <a:lnTo>
                    <a:pt x="46" y="36"/>
                  </a:lnTo>
                  <a:lnTo>
                    <a:pt x="0" y="20"/>
                  </a:lnTo>
                  <a:lnTo>
                    <a:pt x="0" y="0"/>
                  </a:lnTo>
                </a:path>
              </a:pathLst>
            </a:custGeom>
            <a:noFill/>
            <a:ln w="7938">
              <a:solidFill>
                <a:srgbClr val="000000"/>
              </a:solidFill>
              <a:round/>
              <a:headEnd/>
              <a:tailEnd/>
            </a:ln>
          </p:spPr>
          <p:txBody>
            <a:bodyPr/>
            <a:lstStyle/>
            <a:p>
              <a:endParaRPr lang="de-DE" dirty="0"/>
            </a:p>
          </p:txBody>
        </p:sp>
        <p:sp>
          <p:nvSpPr>
            <p:cNvPr id="184" name="Line 99">
              <a:extLst>
                <a:ext uri="{FF2B5EF4-FFF2-40B4-BE49-F238E27FC236}">
                  <a16:creationId xmlns:a16="http://schemas.microsoft.com/office/drawing/2014/main" id="{9C22FE4D-849D-49CD-8DD1-2F761B2570A7}"/>
                </a:ext>
              </a:extLst>
            </p:cNvPr>
            <p:cNvSpPr>
              <a:spLocks noChangeShapeType="1"/>
            </p:cNvSpPr>
            <p:nvPr/>
          </p:nvSpPr>
          <p:spPr bwMode="auto">
            <a:xfrm>
              <a:off x="360363" y="2111375"/>
              <a:ext cx="73025" cy="7938"/>
            </a:xfrm>
            <a:prstGeom prst="line">
              <a:avLst/>
            </a:prstGeom>
            <a:noFill/>
            <a:ln w="7938">
              <a:solidFill>
                <a:srgbClr val="000000"/>
              </a:solidFill>
              <a:round/>
              <a:headEnd/>
              <a:tailEnd/>
            </a:ln>
          </p:spPr>
          <p:txBody>
            <a:bodyPr/>
            <a:lstStyle/>
            <a:p>
              <a:endParaRPr lang="de-DE" dirty="0"/>
            </a:p>
          </p:txBody>
        </p:sp>
        <p:sp>
          <p:nvSpPr>
            <p:cNvPr id="185" name="Freeform 100">
              <a:extLst>
                <a:ext uri="{FF2B5EF4-FFF2-40B4-BE49-F238E27FC236}">
                  <a16:creationId xmlns:a16="http://schemas.microsoft.com/office/drawing/2014/main" id="{628D9F4E-A0B6-422C-84AB-2BCB8BED972D}"/>
                </a:ext>
              </a:extLst>
            </p:cNvPr>
            <p:cNvSpPr>
              <a:spLocks/>
            </p:cNvSpPr>
            <p:nvPr/>
          </p:nvSpPr>
          <p:spPr bwMode="auto">
            <a:xfrm>
              <a:off x="450850" y="1847850"/>
              <a:ext cx="190500" cy="180975"/>
            </a:xfrm>
            <a:custGeom>
              <a:avLst/>
              <a:gdLst>
                <a:gd name="T0" fmla="*/ 2147483647 w 120"/>
                <a:gd name="T1" fmla="*/ 2147483647 h 114"/>
                <a:gd name="T2" fmla="*/ 2147483647 w 120"/>
                <a:gd name="T3" fmla="*/ 2147483647 h 114"/>
                <a:gd name="T4" fmla="*/ 2147483647 w 120"/>
                <a:gd name="T5" fmla="*/ 2147483647 h 114"/>
                <a:gd name="T6" fmla="*/ 2147483647 w 120"/>
                <a:gd name="T7" fmla="*/ 0 h 114"/>
                <a:gd name="T8" fmla="*/ 0 w 120"/>
                <a:gd name="T9" fmla="*/ 2147483647 h 114"/>
                <a:gd name="T10" fmla="*/ 2147483647 w 120"/>
                <a:gd name="T11" fmla="*/ 2147483647 h 114"/>
                <a:gd name="T12" fmla="*/ 2147483647 w 120"/>
                <a:gd name="T13" fmla="*/ 2147483647 h 114"/>
                <a:gd name="T14" fmla="*/ 0 60000 65536"/>
                <a:gd name="T15" fmla="*/ 0 60000 65536"/>
                <a:gd name="T16" fmla="*/ 0 60000 65536"/>
                <a:gd name="T17" fmla="*/ 0 60000 65536"/>
                <a:gd name="T18" fmla="*/ 0 60000 65536"/>
                <a:gd name="T19" fmla="*/ 0 60000 65536"/>
                <a:gd name="T20" fmla="*/ 0 60000 65536"/>
                <a:gd name="T21" fmla="*/ 0 w 120"/>
                <a:gd name="T22" fmla="*/ 0 h 114"/>
                <a:gd name="T23" fmla="*/ 120 w 120"/>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14">
                  <a:moveTo>
                    <a:pt x="104" y="114"/>
                  </a:moveTo>
                  <a:lnTo>
                    <a:pt x="120" y="94"/>
                  </a:lnTo>
                  <a:lnTo>
                    <a:pt x="120" y="26"/>
                  </a:lnTo>
                  <a:lnTo>
                    <a:pt x="31" y="0"/>
                  </a:lnTo>
                  <a:lnTo>
                    <a:pt x="0" y="10"/>
                  </a:lnTo>
                  <a:lnTo>
                    <a:pt x="104" y="114"/>
                  </a:lnTo>
                  <a:close/>
                </a:path>
              </a:pathLst>
            </a:custGeom>
            <a:solidFill>
              <a:srgbClr val="DADADA"/>
            </a:solidFill>
            <a:ln w="9525">
              <a:noFill/>
              <a:round/>
              <a:headEnd/>
              <a:tailEnd/>
            </a:ln>
          </p:spPr>
          <p:txBody>
            <a:bodyPr/>
            <a:lstStyle/>
            <a:p>
              <a:endParaRPr lang="de-DE" dirty="0"/>
            </a:p>
          </p:txBody>
        </p:sp>
        <p:sp>
          <p:nvSpPr>
            <p:cNvPr id="186" name="Freeform 101">
              <a:extLst>
                <a:ext uri="{FF2B5EF4-FFF2-40B4-BE49-F238E27FC236}">
                  <a16:creationId xmlns:a16="http://schemas.microsoft.com/office/drawing/2014/main" id="{0555EBF3-E3A7-4A09-A7F5-482202D082DF}"/>
                </a:ext>
              </a:extLst>
            </p:cNvPr>
            <p:cNvSpPr>
              <a:spLocks/>
            </p:cNvSpPr>
            <p:nvPr/>
          </p:nvSpPr>
          <p:spPr bwMode="auto">
            <a:xfrm>
              <a:off x="450850" y="1847850"/>
              <a:ext cx="190500" cy="180975"/>
            </a:xfrm>
            <a:custGeom>
              <a:avLst/>
              <a:gdLst>
                <a:gd name="T0" fmla="*/ 2147483647 w 120"/>
                <a:gd name="T1" fmla="*/ 2147483647 h 114"/>
                <a:gd name="T2" fmla="*/ 2147483647 w 120"/>
                <a:gd name="T3" fmla="*/ 2147483647 h 114"/>
                <a:gd name="T4" fmla="*/ 2147483647 w 120"/>
                <a:gd name="T5" fmla="*/ 2147483647 h 114"/>
                <a:gd name="T6" fmla="*/ 2147483647 w 120"/>
                <a:gd name="T7" fmla="*/ 0 h 114"/>
                <a:gd name="T8" fmla="*/ 0 w 120"/>
                <a:gd name="T9" fmla="*/ 2147483647 h 114"/>
                <a:gd name="T10" fmla="*/ 0 60000 65536"/>
                <a:gd name="T11" fmla="*/ 0 60000 65536"/>
                <a:gd name="T12" fmla="*/ 0 60000 65536"/>
                <a:gd name="T13" fmla="*/ 0 60000 65536"/>
                <a:gd name="T14" fmla="*/ 0 60000 65536"/>
                <a:gd name="T15" fmla="*/ 0 w 120"/>
                <a:gd name="T16" fmla="*/ 0 h 114"/>
                <a:gd name="T17" fmla="*/ 120 w 120"/>
                <a:gd name="T18" fmla="*/ 114 h 114"/>
              </a:gdLst>
              <a:ahLst/>
              <a:cxnLst>
                <a:cxn ang="T10">
                  <a:pos x="T0" y="T1"/>
                </a:cxn>
                <a:cxn ang="T11">
                  <a:pos x="T2" y="T3"/>
                </a:cxn>
                <a:cxn ang="T12">
                  <a:pos x="T4" y="T5"/>
                </a:cxn>
                <a:cxn ang="T13">
                  <a:pos x="T6" y="T7"/>
                </a:cxn>
                <a:cxn ang="T14">
                  <a:pos x="T8" y="T9"/>
                </a:cxn>
              </a:cxnLst>
              <a:rect l="T15" t="T16" r="T17" b="T18"/>
              <a:pathLst>
                <a:path w="120" h="114">
                  <a:moveTo>
                    <a:pt x="104" y="114"/>
                  </a:moveTo>
                  <a:lnTo>
                    <a:pt x="120" y="94"/>
                  </a:lnTo>
                  <a:lnTo>
                    <a:pt x="120" y="26"/>
                  </a:lnTo>
                  <a:lnTo>
                    <a:pt x="31" y="0"/>
                  </a:lnTo>
                  <a:lnTo>
                    <a:pt x="0" y="10"/>
                  </a:lnTo>
                </a:path>
              </a:pathLst>
            </a:custGeom>
            <a:noFill/>
            <a:ln w="7938">
              <a:solidFill>
                <a:srgbClr val="000000"/>
              </a:solidFill>
              <a:round/>
              <a:headEnd/>
              <a:tailEnd/>
            </a:ln>
          </p:spPr>
          <p:txBody>
            <a:bodyPr/>
            <a:lstStyle/>
            <a:p>
              <a:endParaRPr lang="de-DE" dirty="0"/>
            </a:p>
          </p:txBody>
        </p:sp>
        <p:sp>
          <p:nvSpPr>
            <p:cNvPr id="187" name="Freeform 102">
              <a:extLst>
                <a:ext uri="{FF2B5EF4-FFF2-40B4-BE49-F238E27FC236}">
                  <a16:creationId xmlns:a16="http://schemas.microsoft.com/office/drawing/2014/main" id="{8E4869C6-4C79-49A0-96F1-842E0F53F356}"/>
                </a:ext>
              </a:extLst>
            </p:cNvPr>
            <p:cNvSpPr>
              <a:spLocks/>
            </p:cNvSpPr>
            <p:nvPr/>
          </p:nvSpPr>
          <p:spPr bwMode="auto">
            <a:xfrm>
              <a:off x="549275" y="1897063"/>
              <a:ext cx="66675" cy="206375"/>
            </a:xfrm>
            <a:custGeom>
              <a:avLst/>
              <a:gdLst>
                <a:gd name="T0" fmla="*/ 0 w 42"/>
                <a:gd name="T1" fmla="*/ 2147483647 h 130"/>
                <a:gd name="T2" fmla="*/ 0 w 42"/>
                <a:gd name="T3" fmla="*/ 2147483647 h 130"/>
                <a:gd name="T4" fmla="*/ 2147483647 w 42"/>
                <a:gd name="T5" fmla="*/ 0 h 130"/>
                <a:gd name="T6" fmla="*/ 2147483647 w 42"/>
                <a:gd name="T7" fmla="*/ 2147483647 h 130"/>
                <a:gd name="T8" fmla="*/ 0 w 42"/>
                <a:gd name="T9" fmla="*/ 2147483647 h 130"/>
                <a:gd name="T10" fmla="*/ 0 w 42"/>
                <a:gd name="T11" fmla="*/ 2147483647 h 130"/>
                <a:gd name="T12" fmla="*/ 0 60000 65536"/>
                <a:gd name="T13" fmla="*/ 0 60000 65536"/>
                <a:gd name="T14" fmla="*/ 0 60000 65536"/>
                <a:gd name="T15" fmla="*/ 0 60000 65536"/>
                <a:gd name="T16" fmla="*/ 0 60000 65536"/>
                <a:gd name="T17" fmla="*/ 0 60000 65536"/>
                <a:gd name="T18" fmla="*/ 0 w 42"/>
                <a:gd name="T19" fmla="*/ 0 h 130"/>
                <a:gd name="T20" fmla="*/ 42 w 42"/>
                <a:gd name="T21" fmla="*/ 130 h 130"/>
              </a:gdLst>
              <a:ahLst/>
              <a:cxnLst>
                <a:cxn ang="T12">
                  <a:pos x="T0" y="T1"/>
                </a:cxn>
                <a:cxn ang="T13">
                  <a:pos x="T2" y="T3"/>
                </a:cxn>
                <a:cxn ang="T14">
                  <a:pos x="T4" y="T5"/>
                </a:cxn>
                <a:cxn ang="T15">
                  <a:pos x="T6" y="T7"/>
                </a:cxn>
                <a:cxn ang="T16">
                  <a:pos x="T8" y="T9"/>
                </a:cxn>
                <a:cxn ang="T17">
                  <a:pos x="T10" y="T11"/>
                </a:cxn>
              </a:cxnLst>
              <a:rect l="T18" t="T19" r="T20" b="T21"/>
              <a:pathLst>
                <a:path w="42" h="130">
                  <a:moveTo>
                    <a:pt x="0" y="130"/>
                  </a:moveTo>
                  <a:lnTo>
                    <a:pt x="0" y="21"/>
                  </a:lnTo>
                  <a:lnTo>
                    <a:pt x="42" y="0"/>
                  </a:lnTo>
                  <a:lnTo>
                    <a:pt x="42" y="104"/>
                  </a:lnTo>
                  <a:lnTo>
                    <a:pt x="0" y="130"/>
                  </a:lnTo>
                  <a:close/>
                </a:path>
              </a:pathLst>
            </a:custGeom>
            <a:solidFill>
              <a:srgbClr val="DADADA"/>
            </a:solidFill>
            <a:ln w="9525">
              <a:noFill/>
              <a:round/>
              <a:headEnd/>
              <a:tailEnd/>
            </a:ln>
          </p:spPr>
          <p:txBody>
            <a:bodyPr/>
            <a:lstStyle/>
            <a:p>
              <a:endParaRPr lang="de-DE" dirty="0"/>
            </a:p>
          </p:txBody>
        </p:sp>
        <p:sp>
          <p:nvSpPr>
            <p:cNvPr id="188" name="Freeform 103">
              <a:extLst>
                <a:ext uri="{FF2B5EF4-FFF2-40B4-BE49-F238E27FC236}">
                  <a16:creationId xmlns:a16="http://schemas.microsoft.com/office/drawing/2014/main" id="{19728B40-1056-4C3B-BA71-706A5594CCA4}"/>
                </a:ext>
              </a:extLst>
            </p:cNvPr>
            <p:cNvSpPr>
              <a:spLocks/>
            </p:cNvSpPr>
            <p:nvPr/>
          </p:nvSpPr>
          <p:spPr bwMode="auto">
            <a:xfrm>
              <a:off x="549275" y="1897063"/>
              <a:ext cx="66675" cy="206375"/>
            </a:xfrm>
            <a:custGeom>
              <a:avLst/>
              <a:gdLst>
                <a:gd name="T0" fmla="*/ 0 w 42"/>
                <a:gd name="T1" fmla="*/ 2147483647 h 130"/>
                <a:gd name="T2" fmla="*/ 0 w 42"/>
                <a:gd name="T3" fmla="*/ 2147483647 h 130"/>
                <a:gd name="T4" fmla="*/ 2147483647 w 42"/>
                <a:gd name="T5" fmla="*/ 0 h 130"/>
                <a:gd name="T6" fmla="*/ 2147483647 w 42"/>
                <a:gd name="T7" fmla="*/ 2147483647 h 130"/>
                <a:gd name="T8" fmla="*/ 0 w 42"/>
                <a:gd name="T9" fmla="*/ 2147483647 h 130"/>
                <a:gd name="T10" fmla="*/ 0 60000 65536"/>
                <a:gd name="T11" fmla="*/ 0 60000 65536"/>
                <a:gd name="T12" fmla="*/ 0 60000 65536"/>
                <a:gd name="T13" fmla="*/ 0 60000 65536"/>
                <a:gd name="T14" fmla="*/ 0 60000 65536"/>
                <a:gd name="T15" fmla="*/ 0 w 42"/>
                <a:gd name="T16" fmla="*/ 0 h 130"/>
                <a:gd name="T17" fmla="*/ 42 w 42"/>
                <a:gd name="T18" fmla="*/ 130 h 130"/>
              </a:gdLst>
              <a:ahLst/>
              <a:cxnLst>
                <a:cxn ang="T10">
                  <a:pos x="T0" y="T1"/>
                </a:cxn>
                <a:cxn ang="T11">
                  <a:pos x="T2" y="T3"/>
                </a:cxn>
                <a:cxn ang="T12">
                  <a:pos x="T4" y="T5"/>
                </a:cxn>
                <a:cxn ang="T13">
                  <a:pos x="T6" y="T7"/>
                </a:cxn>
                <a:cxn ang="T14">
                  <a:pos x="T8" y="T9"/>
                </a:cxn>
              </a:cxnLst>
              <a:rect l="T15" t="T16" r="T17" b="T18"/>
              <a:pathLst>
                <a:path w="42" h="130">
                  <a:moveTo>
                    <a:pt x="0" y="130"/>
                  </a:moveTo>
                  <a:lnTo>
                    <a:pt x="0" y="21"/>
                  </a:lnTo>
                  <a:lnTo>
                    <a:pt x="42" y="0"/>
                  </a:lnTo>
                  <a:lnTo>
                    <a:pt x="42" y="104"/>
                  </a:lnTo>
                  <a:lnTo>
                    <a:pt x="0" y="130"/>
                  </a:lnTo>
                </a:path>
              </a:pathLst>
            </a:custGeom>
            <a:noFill/>
            <a:ln w="7938">
              <a:solidFill>
                <a:srgbClr val="000000"/>
              </a:solidFill>
              <a:round/>
              <a:headEnd/>
              <a:tailEnd/>
            </a:ln>
          </p:spPr>
          <p:txBody>
            <a:bodyPr/>
            <a:lstStyle/>
            <a:p>
              <a:endParaRPr lang="de-DE" dirty="0"/>
            </a:p>
          </p:txBody>
        </p:sp>
        <p:sp>
          <p:nvSpPr>
            <p:cNvPr id="189" name="Freeform 104">
              <a:extLst>
                <a:ext uri="{FF2B5EF4-FFF2-40B4-BE49-F238E27FC236}">
                  <a16:creationId xmlns:a16="http://schemas.microsoft.com/office/drawing/2014/main" id="{E8195605-3E05-4252-BAEE-B3E54111255A}"/>
                </a:ext>
              </a:extLst>
            </p:cNvPr>
            <p:cNvSpPr>
              <a:spLocks/>
            </p:cNvSpPr>
            <p:nvPr/>
          </p:nvSpPr>
          <p:spPr bwMode="auto">
            <a:xfrm>
              <a:off x="360363" y="1855788"/>
              <a:ext cx="255587" cy="74612"/>
            </a:xfrm>
            <a:custGeom>
              <a:avLst/>
              <a:gdLst>
                <a:gd name="T0" fmla="*/ 2147483647 w 161"/>
                <a:gd name="T1" fmla="*/ 2147483647 h 47"/>
                <a:gd name="T2" fmla="*/ 0 w 161"/>
                <a:gd name="T3" fmla="*/ 2147483647 h 47"/>
                <a:gd name="T4" fmla="*/ 2147483647 w 161"/>
                <a:gd name="T5" fmla="*/ 0 h 47"/>
                <a:gd name="T6" fmla="*/ 2147483647 w 161"/>
                <a:gd name="T7" fmla="*/ 2147483647 h 47"/>
                <a:gd name="T8" fmla="*/ 2147483647 w 161"/>
                <a:gd name="T9" fmla="*/ 2147483647 h 47"/>
                <a:gd name="T10" fmla="*/ 2147483647 w 161"/>
                <a:gd name="T11" fmla="*/ 2147483647 h 47"/>
                <a:gd name="T12" fmla="*/ 0 60000 65536"/>
                <a:gd name="T13" fmla="*/ 0 60000 65536"/>
                <a:gd name="T14" fmla="*/ 0 60000 65536"/>
                <a:gd name="T15" fmla="*/ 0 60000 65536"/>
                <a:gd name="T16" fmla="*/ 0 60000 65536"/>
                <a:gd name="T17" fmla="*/ 0 60000 65536"/>
                <a:gd name="T18" fmla="*/ 0 w 161"/>
                <a:gd name="T19" fmla="*/ 0 h 47"/>
                <a:gd name="T20" fmla="*/ 161 w 161"/>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61" h="47">
                  <a:moveTo>
                    <a:pt x="119" y="47"/>
                  </a:moveTo>
                  <a:lnTo>
                    <a:pt x="0" y="21"/>
                  </a:lnTo>
                  <a:lnTo>
                    <a:pt x="41" y="0"/>
                  </a:lnTo>
                  <a:lnTo>
                    <a:pt x="161" y="26"/>
                  </a:lnTo>
                  <a:lnTo>
                    <a:pt x="119" y="47"/>
                  </a:lnTo>
                  <a:close/>
                </a:path>
              </a:pathLst>
            </a:custGeom>
            <a:solidFill>
              <a:srgbClr val="FFFFFF"/>
            </a:solidFill>
            <a:ln w="9525">
              <a:noFill/>
              <a:round/>
              <a:headEnd/>
              <a:tailEnd/>
            </a:ln>
          </p:spPr>
          <p:txBody>
            <a:bodyPr/>
            <a:lstStyle/>
            <a:p>
              <a:endParaRPr lang="de-DE" dirty="0"/>
            </a:p>
          </p:txBody>
        </p:sp>
        <p:sp>
          <p:nvSpPr>
            <p:cNvPr id="190" name="Freeform 105">
              <a:extLst>
                <a:ext uri="{FF2B5EF4-FFF2-40B4-BE49-F238E27FC236}">
                  <a16:creationId xmlns:a16="http://schemas.microsoft.com/office/drawing/2014/main" id="{1B44DB7F-2ED1-4AD7-8F19-B3655BB0459D}"/>
                </a:ext>
              </a:extLst>
            </p:cNvPr>
            <p:cNvSpPr>
              <a:spLocks/>
            </p:cNvSpPr>
            <p:nvPr/>
          </p:nvSpPr>
          <p:spPr bwMode="auto">
            <a:xfrm>
              <a:off x="360363" y="1855788"/>
              <a:ext cx="255587" cy="74612"/>
            </a:xfrm>
            <a:custGeom>
              <a:avLst/>
              <a:gdLst>
                <a:gd name="T0" fmla="*/ 2147483647 w 161"/>
                <a:gd name="T1" fmla="*/ 2147483647 h 47"/>
                <a:gd name="T2" fmla="*/ 0 w 161"/>
                <a:gd name="T3" fmla="*/ 2147483647 h 47"/>
                <a:gd name="T4" fmla="*/ 2147483647 w 161"/>
                <a:gd name="T5" fmla="*/ 0 h 47"/>
                <a:gd name="T6" fmla="*/ 2147483647 w 161"/>
                <a:gd name="T7" fmla="*/ 2147483647 h 47"/>
                <a:gd name="T8" fmla="*/ 2147483647 w 161"/>
                <a:gd name="T9" fmla="*/ 2147483647 h 47"/>
                <a:gd name="T10" fmla="*/ 0 60000 65536"/>
                <a:gd name="T11" fmla="*/ 0 60000 65536"/>
                <a:gd name="T12" fmla="*/ 0 60000 65536"/>
                <a:gd name="T13" fmla="*/ 0 60000 65536"/>
                <a:gd name="T14" fmla="*/ 0 60000 65536"/>
                <a:gd name="T15" fmla="*/ 0 w 161"/>
                <a:gd name="T16" fmla="*/ 0 h 47"/>
                <a:gd name="T17" fmla="*/ 161 w 161"/>
                <a:gd name="T18" fmla="*/ 47 h 47"/>
              </a:gdLst>
              <a:ahLst/>
              <a:cxnLst>
                <a:cxn ang="T10">
                  <a:pos x="T0" y="T1"/>
                </a:cxn>
                <a:cxn ang="T11">
                  <a:pos x="T2" y="T3"/>
                </a:cxn>
                <a:cxn ang="T12">
                  <a:pos x="T4" y="T5"/>
                </a:cxn>
                <a:cxn ang="T13">
                  <a:pos x="T6" y="T7"/>
                </a:cxn>
                <a:cxn ang="T14">
                  <a:pos x="T8" y="T9"/>
                </a:cxn>
              </a:cxnLst>
              <a:rect l="T15" t="T16" r="T17" b="T18"/>
              <a:pathLst>
                <a:path w="161" h="47">
                  <a:moveTo>
                    <a:pt x="119" y="47"/>
                  </a:moveTo>
                  <a:lnTo>
                    <a:pt x="0" y="21"/>
                  </a:lnTo>
                  <a:lnTo>
                    <a:pt x="41" y="0"/>
                  </a:lnTo>
                  <a:lnTo>
                    <a:pt x="161" y="26"/>
                  </a:lnTo>
                  <a:lnTo>
                    <a:pt x="119" y="47"/>
                  </a:lnTo>
                </a:path>
              </a:pathLst>
            </a:custGeom>
            <a:noFill/>
            <a:ln w="7938">
              <a:solidFill>
                <a:srgbClr val="000000"/>
              </a:solidFill>
              <a:round/>
              <a:headEnd/>
              <a:tailEnd/>
            </a:ln>
          </p:spPr>
          <p:txBody>
            <a:bodyPr/>
            <a:lstStyle/>
            <a:p>
              <a:endParaRPr lang="de-DE" dirty="0"/>
            </a:p>
          </p:txBody>
        </p:sp>
        <p:sp>
          <p:nvSpPr>
            <p:cNvPr id="191" name="Freeform 106">
              <a:extLst>
                <a:ext uri="{FF2B5EF4-FFF2-40B4-BE49-F238E27FC236}">
                  <a16:creationId xmlns:a16="http://schemas.microsoft.com/office/drawing/2014/main" id="{DD74C076-BC26-4BD2-911E-440BF3E11B86}"/>
                </a:ext>
              </a:extLst>
            </p:cNvPr>
            <p:cNvSpPr>
              <a:spLocks/>
            </p:cNvSpPr>
            <p:nvPr/>
          </p:nvSpPr>
          <p:spPr bwMode="auto">
            <a:xfrm>
              <a:off x="392113" y="2062163"/>
              <a:ext cx="141287" cy="41275"/>
            </a:xfrm>
            <a:custGeom>
              <a:avLst/>
              <a:gdLst>
                <a:gd name="T0" fmla="*/ 0 w 89"/>
                <a:gd name="T1" fmla="*/ 0 h 26"/>
                <a:gd name="T2" fmla="*/ 0 w 89"/>
                <a:gd name="T3" fmla="*/ 2147483647 h 26"/>
                <a:gd name="T4" fmla="*/ 2147483647 w 89"/>
                <a:gd name="T5" fmla="*/ 2147483647 h 26"/>
                <a:gd name="T6" fmla="*/ 2147483647 w 89"/>
                <a:gd name="T7" fmla="*/ 2147483647 h 26"/>
                <a:gd name="T8" fmla="*/ 0 60000 65536"/>
                <a:gd name="T9" fmla="*/ 0 60000 65536"/>
                <a:gd name="T10" fmla="*/ 0 60000 65536"/>
                <a:gd name="T11" fmla="*/ 0 60000 65536"/>
                <a:gd name="T12" fmla="*/ 0 w 89"/>
                <a:gd name="T13" fmla="*/ 0 h 26"/>
                <a:gd name="T14" fmla="*/ 89 w 89"/>
                <a:gd name="T15" fmla="*/ 26 h 26"/>
              </a:gdLst>
              <a:ahLst/>
              <a:cxnLst>
                <a:cxn ang="T8">
                  <a:pos x="T0" y="T1"/>
                </a:cxn>
                <a:cxn ang="T9">
                  <a:pos x="T2" y="T3"/>
                </a:cxn>
                <a:cxn ang="T10">
                  <a:pos x="T4" y="T5"/>
                </a:cxn>
                <a:cxn ang="T11">
                  <a:pos x="T6" y="T7"/>
                </a:cxn>
              </a:cxnLst>
              <a:rect l="T12" t="T13" r="T14" b="T15"/>
              <a:pathLst>
                <a:path w="89" h="26">
                  <a:moveTo>
                    <a:pt x="0" y="0"/>
                  </a:moveTo>
                  <a:lnTo>
                    <a:pt x="0" y="5"/>
                  </a:lnTo>
                  <a:lnTo>
                    <a:pt x="78" y="26"/>
                  </a:lnTo>
                  <a:lnTo>
                    <a:pt x="89" y="21"/>
                  </a:lnTo>
                </a:path>
              </a:pathLst>
            </a:custGeom>
            <a:noFill/>
            <a:ln w="7938">
              <a:solidFill>
                <a:srgbClr val="000000"/>
              </a:solidFill>
              <a:round/>
              <a:headEnd/>
              <a:tailEnd/>
            </a:ln>
          </p:spPr>
          <p:txBody>
            <a:bodyPr/>
            <a:lstStyle/>
            <a:p>
              <a:endParaRPr lang="de-DE" dirty="0"/>
            </a:p>
          </p:txBody>
        </p:sp>
        <p:sp>
          <p:nvSpPr>
            <p:cNvPr id="192" name="Freeform 107">
              <a:extLst>
                <a:ext uri="{FF2B5EF4-FFF2-40B4-BE49-F238E27FC236}">
                  <a16:creationId xmlns:a16="http://schemas.microsoft.com/office/drawing/2014/main" id="{469F234C-1863-4B15-8A7B-475EA91C60BF}"/>
                </a:ext>
              </a:extLst>
            </p:cNvPr>
            <p:cNvSpPr>
              <a:spLocks/>
            </p:cNvSpPr>
            <p:nvPr/>
          </p:nvSpPr>
          <p:spPr bwMode="auto">
            <a:xfrm>
              <a:off x="360363" y="1889125"/>
              <a:ext cx="188912" cy="214313"/>
            </a:xfrm>
            <a:custGeom>
              <a:avLst/>
              <a:gdLst>
                <a:gd name="T0" fmla="*/ 2147483647 w 119"/>
                <a:gd name="T1" fmla="*/ 2147483647 h 135"/>
                <a:gd name="T2" fmla="*/ 2147483647 w 119"/>
                <a:gd name="T3" fmla="*/ 2147483647 h 135"/>
                <a:gd name="T4" fmla="*/ 0 w 119"/>
                <a:gd name="T5" fmla="*/ 0 h 135"/>
                <a:gd name="T6" fmla="*/ 0 w 119"/>
                <a:gd name="T7" fmla="*/ 2147483647 h 135"/>
                <a:gd name="T8" fmla="*/ 2147483647 w 119"/>
                <a:gd name="T9" fmla="*/ 2147483647 h 135"/>
                <a:gd name="T10" fmla="*/ 2147483647 w 119"/>
                <a:gd name="T11" fmla="*/ 2147483647 h 135"/>
                <a:gd name="T12" fmla="*/ 0 60000 65536"/>
                <a:gd name="T13" fmla="*/ 0 60000 65536"/>
                <a:gd name="T14" fmla="*/ 0 60000 65536"/>
                <a:gd name="T15" fmla="*/ 0 60000 65536"/>
                <a:gd name="T16" fmla="*/ 0 60000 65536"/>
                <a:gd name="T17" fmla="*/ 0 60000 65536"/>
                <a:gd name="T18" fmla="*/ 0 w 119"/>
                <a:gd name="T19" fmla="*/ 0 h 135"/>
                <a:gd name="T20" fmla="*/ 119 w 119"/>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119" h="135">
                  <a:moveTo>
                    <a:pt x="119" y="135"/>
                  </a:moveTo>
                  <a:lnTo>
                    <a:pt x="119" y="26"/>
                  </a:lnTo>
                  <a:lnTo>
                    <a:pt x="0" y="0"/>
                  </a:lnTo>
                  <a:lnTo>
                    <a:pt x="0" y="104"/>
                  </a:lnTo>
                  <a:lnTo>
                    <a:pt x="119" y="135"/>
                  </a:lnTo>
                  <a:close/>
                </a:path>
              </a:pathLst>
            </a:custGeom>
            <a:solidFill>
              <a:srgbClr val="FFFFFF"/>
            </a:solidFill>
            <a:ln w="9525">
              <a:noFill/>
              <a:round/>
              <a:headEnd/>
              <a:tailEnd/>
            </a:ln>
          </p:spPr>
          <p:txBody>
            <a:bodyPr/>
            <a:lstStyle/>
            <a:p>
              <a:endParaRPr lang="de-DE" dirty="0"/>
            </a:p>
          </p:txBody>
        </p:sp>
        <p:sp>
          <p:nvSpPr>
            <p:cNvPr id="193" name="Freeform 108">
              <a:extLst>
                <a:ext uri="{FF2B5EF4-FFF2-40B4-BE49-F238E27FC236}">
                  <a16:creationId xmlns:a16="http://schemas.microsoft.com/office/drawing/2014/main" id="{1C9AB9C9-3EBA-4011-A4E3-63245B4FCE08}"/>
                </a:ext>
              </a:extLst>
            </p:cNvPr>
            <p:cNvSpPr>
              <a:spLocks/>
            </p:cNvSpPr>
            <p:nvPr/>
          </p:nvSpPr>
          <p:spPr bwMode="auto">
            <a:xfrm>
              <a:off x="360363" y="1889125"/>
              <a:ext cx="188912" cy="214313"/>
            </a:xfrm>
            <a:custGeom>
              <a:avLst/>
              <a:gdLst>
                <a:gd name="T0" fmla="*/ 2147483647 w 119"/>
                <a:gd name="T1" fmla="*/ 2147483647 h 135"/>
                <a:gd name="T2" fmla="*/ 2147483647 w 119"/>
                <a:gd name="T3" fmla="*/ 2147483647 h 135"/>
                <a:gd name="T4" fmla="*/ 0 w 119"/>
                <a:gd name="T5" fmla="*/ 0 h 135"/>
                <a:gd name="T6" fmla="*/ 0 w 119"/>
                <a:gd name="T7" fmla="*/ 2147483647 h 135"/>
                <a:gd name="T8" fmla="*/ 2147483647 w 119"/>
                <a:gd name="T9" fmla="*/ 2147483647 h 135"/>
                <a:gd name="T10" fmla="*/ 0 60000 65536"/>
                <a:gd name="T11" fmla="*/ 0 60000 65536"/>
                <a:gd name="T12" fmla="*/ 0 60000 65536"/>
                <a:gd name="T13" fmla="*/ 0 60000 65536"/>
                <a:gd name="T14" fmla="*/ 0 60000 65536"/>
                <a:gd name="T15" fmla="*/ 0 w 119"/>
                <a:gd name="T16" fmla="*/ 0 h 135"/>
                <a:gd name="T17" fmla="*/ 119 w 119"/>
                <a:gd name="T18" fmla="*/ 135 h 135"/>
              </a:gdLst>
              <a:ahLst/>
              <a:cxnLst>
                <a:cxn ang="T10">
                  <a:pos x="T0" y="T1"/>
                </a:cxn>
                <a:cxn ang="T11">
                  <a:pos x="T2" y="T3"/>
                </a:cxn>
                <a:cxn ang="T12">
                  <a:pos x="T4" y="T5"/>
                </a:cxn>
                <a:cxn ang="T13">
                  <a:pos x="T6" y="T7"/>
                </a:cxn>
                <a:cxn ang="T14">
                  <a:pos x="T8" y="T9"/>
                </a:cxn>
              </a:cxnLst>
              <a:rect l="T15" t="T16" r="T17" b="T18"/>
              <a:pathLst>
                <a:path w="119" h="135">
                  <a:moveTo>
                    <a:pt x="119" y="135"/>
                  </a:moveTo>
                  <a:lnTo>
                    <a:pt x="119" y="26"/>
                  </a:lnTo>
                  <a:lnTo>
                    <a:pt x="0" y="0"/>
                  </a:lnTo>
                  <a:lnTo>
                    <a:pt x="0" y="104"/>
                  </a:lnTo>
                  <a:lnTo>
                    <a:pt x="119" y="135"/>
                  </a:lnTo>
                </a:path>
              </a:pathLst>
            </a:custGeom>
            <a:noFill/>
            <a:ln w="7938">
              <a:solidFill>
                <a:srgbClr val="000000"/>
              </a:solidFill>
              <a:round/>
              <a:headEnd/>
              <a:tailEnd/>
            </a:ln>
          </p:spPr>
          <p:txBody>
            <a:bodyPr/>
            <a:lstStyle/>
            <a:p>
              <a:endParaRPr lang="de-DE" dirty="0"/>
            </a:p>
          </p:txBody>
        </p:sp>
        <p:sp>
          <p:nvSpPr>
            <p:cNvPr id="194" name="Freeform 109">
              <a:extLst>
                <a:ext uri="{FF2B5EF4-FFF2-40B4-BE49-F238E27FC236}">
                  <a16:creationId xmlns:a16="http://schemas.microsoft.com/office/drawing/2014/main" id="{46BC8844-1B2F-4712-AF64-F785C1B2BB3A}"/>
                </a:ext>
              </a:extLst>
            </p:cNvPr>
            <p:cNvSpPr>
              <a:spLocks/>
            </p:cNvSpPr>
            <p:nvPr/>
          </p:nvSpPr>
          <p:spPr bwMode="auto">
            <a:xfrm>
              <a:off x="376238" y="1914525"/>
              <a:ext cx="149225" cy="155575"/>
            </a:xfrm>
            <a:custGeom>
              <a:avLst/>
              <a:gdLst>
                <a:gd name="T0" fmla="*/ 2147483647 w 94"/>
                <a:gd name="T1" fmla="*/ 2147483647 h 98"/>
                <a:gd name="T2" fmla="*/ 2147483647 w 94"/>
                <a:gd name="T3" fmla="*/ 2147483647 h 98"/>
                <a:gd name="T4" fmla="*/ 0 w 94"/>
                <a:gd name="T5" fmla="*/ 0 h 98"/>
                <a:gd name="T6" fmla="*/ 0 w 94"/>
                <a:gd name="T7" fmla="*/ 2147483647 h 98"/>
                <a:gd name="T8" fmla="*/ 2147483647 w 94"/>
                <a:gd name="T9" fmla="*/ 2147483647 h 98"/>
                <a:gd name="T10" fmla="*/ 2147483647 w 94"/>
                <a:gd name="T11" fmla="*/ 2147483647 h 98"/>
                <a:gd name="T12" fmla="*/ 0 60000 65536"/>
                <a:gd name="T13" fmla="*/ 0 60000 65536"/>
                <a:gd name="T14" fmla="*/ 0 60000 65536"/>
                <a:gd name="T15" fmla="*/ 0 60000 65536"/>
                <a:gd name="T16" fmla="*/ 0 60000 65536"/>
                <a:gd name="T17" fmla="*/ 0 60000 65536"/>
                <a:gd name="T18" fmla="*/ 0 w 94"/>
                <a:gd name="T19" fmla="*/ 0 h 98"/>
                <a:gd name="T20" fmla="*/ 94 w 94"/>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94" h="98">
                  <a:moveTo>
                    <a:pt x="94" y="98"/>
                  </a:moveTo>
                  <a:lnTo>
                    <a:pt x="94" y="15"/>
                  </a:lnTo>
                  <a:lnTo>
                    <a:pt x="0" y="0"/>
                  </a:lnTo>
                  <a:lnTo>
                    <a:pt x="0" y="72"/>
                  </a:lnTo>
                  <a:lnTo>
                    <a:pt x="94" y="98"/>
                  </a:lnTo>
                  <a:close/>
                </a:path>
              </a:pathLst>
            </a:custGeom>
            <a:solidFill>
              <a:srgbClr val="CECECE"/>
            </a:solidFill>
            <a:ln w="9525">
              <a:noFill/>
              <a:round/>
              <a:headEnd/>
              <a:tailEnd/>
            </a:ln>
          </p:spPr>
          <p:txBody>
            <a:bodyPr/>
            <a:lstStyle/>
            <a:p>
              <a:endParaRPr lang="de-DE" dirty="0"/>
            </a:p>
          </p:txBody>
        </p:sp>
        <p:sp>
          <p:nvSpPr>
            <p:cNvPr id="195" name="Freeform 110">
              <a:extLst>
                <a:ext uri="{FF2B5EF4-FFF2-40B4-BE49-F238E27FC236}">
                  <a16:creationId xmlns:a16="http://schemas.microsoft.com/office/drawing/2014/main" id="{5F4BF1E1-08E6-4168-A405-625E490712A7}"/>
                </a:ext>
              </a:extLst>
            </p:cNvPr>
            <p:cNvSpPr>
              <a:spLocks/>
            </p:cNvSpPr>
            <p:nvPr/>
          </p:nvSpPr>
          <p:spPr bwMode="auto">
            <a:xfrm>
              <a:off x="376238" y="1914525"/>
              <a:ext cx="149225" cy="155575"/>
            </a:xfrm>
            <a:custGeom>
              <a:avLst/>
              <a:gdLst>
                <a:gd name="T0" fmla="*/ 2147483647 w 94"/>
                <a:gd name="T1" fmla="*/ 2147483647 h 98"/>
                <a:gd name="T2" fmla="*/ 2147483647 w 94"/>
                <a:gd name="T3" fmla="*/ 2147483647 h 98"/>
                <a:gd name="T4" fmla="*/ 0 w 94"/>
                <a:gd name="T5" fmla="*/ 0 h 98"/>
                <a:gd name="T6" fmla="*/ 0 w 94"/>
                <a:gd name="T7" fmla="*/ 2147483647 h 98"/>
                <a:gd name="T8" fmla="*/ 2147483647 w 94"/>
                <a:gd name="T9" fmla="*/ 2147483647 h 98"/>
                <a:gd name="T10" fmla="*/ 0 60000 65536"/>
                <a:gd name="T11" fmla="*/ 0 60000 65536"/>
                <a:gd name="T12" fmla="*/ 0 60000 65536"/>
                <a:gd name="T13" fmla="*/ 0 60000 65536"/>
                <a:gd name="T14" fmla="*/ 0 60000 65536"/>
                <a:gd name="T15" fmla="*/ 0 w 94"/>
                <a:gd name="T16" fmla="*/ 0 h 98"/>
                <a:gd name="T17" fmla="*/ 94 w 94"/>
                <a:gd name="T18" fmla="*/ 98 h 98"/>
              </a:gdLst>
              <a:ahLst/>
              <a:cxnLst>
                <a:cxn ang="T10">
                  <a:pos x="T0" y="T1"/>
                </a:cxn>
                <a:cxn ang="T11">
                  <a:pos x="T2" y="T3"/>
                </a:cxn>
                <a:cxn ang="T12">
                  <a:pos x="T4" y="T5"/>
                </a:cxn>
                <a:cxn ang="T13">
                  <a:pos x="T6" y="T7"/>
                </a:cxn>
                <a:cxn ang="T14">
                  <a:pos x="T8" y="T9"/>
                </a:cxn>
              </a:cxnLst>
              <a:rect l="T15" t="T16" r="T17" b="T18"/>
              <a:pathLst>
                <a:path w="94" h="98">
                  <a:moveTo>
                    <a:pt x="94" y="98"/>
                  </a:moveTo>
                  <a:lnTo>
                    <a:pt x="94" y="15"/>
                  </a:lnTo>
                  <a:lnTo>
                    <a:pt x="0" y="0"/>
                  </a:lnTo>
                  <a:lnTo>
                    <a:pt x="0" y="72"/>
                  </a:lnTo>
                  <a:lnTo>
                    <a:pt x="94" y="98"/>
                  </a:lnTo>
                </a:path>
              </a:pathLst>
            </a:custGeom>
            <a:noFill/>
            <a:ln w="7938">
              <a:solidFill>
                <a:srgbClr val="000000"/>
              </a:solidFill>
              <a:round/>
              <a:headEnd/>
              <a:tailEnd/>
            </a:ln>
          </p:spPr>
          <p:txBody>
            <a:bodyPr/>
            <a:lstStyle/>
            <a:p>
              <a:endParaRPr lang="de-DE" dirty="0"/>
            </a:p>
          </p:txBody>
        </p:sp>
        <p:sp>
          <p:nvSpPr>
            <p:cNvPr id="196" name="Rectangle 111">
              <a:extLst>
                <a:ext uri="{FF2B5EF4-FFF2-40B4-BE49-F238E27FC236}">
                  <a16:creationId xmlns:a16="http://schemas.microsoft.com/office/drawing/2014/main" id="{542CCBA2-C6DB-4AA3-B451-180685B8FE39}"/>
                </a:ext>
              </a:extLst>
            </p:cNvPr>
            <p:cNvSpPr>
              <a:spLocks noChangeArrowheads="1"/>
            </p:cNvSpPr>
            <p:nvPr/>
          </p:nvSpPr>
          <p:spPr bwMode="auto">
            <a:xfrm>
              <a:off x="492125" y="1955800"/>
              <a:ext cx="7938" cy="41275"/>
            </a:xfrm>
            <a:prstGeom prst="rect">
              <a:avLst/>
            </a:prstGeom>
            <a:solidFill>
              <a:srgbClr val="FFFFFF"/>
            </a:solidFill>
            <a:ln w="9525">
              <a:noFill/>
              <a:miter lim="800000"/>
              <a:headEnd/>
              <a:tailEnd/>
            </a:ln>
          </p:spPr>
          <p:txBody>
            <a:bodyPr/>
            <a:lstStyle/>
            <a:p>
              <a:endParaRPr lang="en-US" b="1" dirty="0"/>
            </a:p>
          </p:txBody>
        </p:sp>
        <p:sp>
          <p:nvSpPr>
            <p:cNvPr id="197" name="Rectangle 112">
              <a:extLst>
                <a:ext uri="{FF2B5EF4-FFF2-40B4-BE49-F238E27FC236}">
                  <a16:creationId xmlns:a16="http://schemas.microsoft.com/office/drawing/2014/main" id="{AE4EDAC9-F708-46EC-AD44-42ABDBDB9C9D}"/>
                </a:ext>
              </a:extLst>
            </p:cNvPr>
            <p:cNvSpPr>
              <a:spLocks noChangeArrowheads="1"/>
            </p:cNvSpPr>
            <p:nvPr/>
          </p:nvSpPr>
          <p:spPr bwMode="auto">
            <a:xfrm>
              <a:off x="2009775" y="3484563"/>
              <a:ext cx="596900" cy="152400"/>
            </a:xfrm>
            <a:prstGeom prst="rect">
              <a:avLst/>
            </a:prstGeom>
            <a:noFill/>
            <a:ln w="9525">
              <a:noFill/>
              <a:miter lim="800000"/>
              <a:headEnd/>
              <a:tailEnd/>
            </a:ln>
          </p:spPr>
          <p:txBody>
            <a:bodyPr wrap="none" lIns="0" tIns="0" rIns="0" bIns="0">
              <a:spAutoFit/>
            </a:bodyPr>
            <a:lstStyle/>
            <a:p>
              <a:r>
                <a:rPr lang="en-US" sz="1000" b="1" dirty="0">
                  <a:solidFill>
                    <a:srgbClr val="000000"/>
                  </a:solidFill>
                </a:rPr>
                <a:t>Interfaces</a:t>
              </a:r>
              <a:endParaRPr lang="en-US" sz="1000" b="1" dirty="0">
                <a:solidFill>
                  <a:srgbClr val="333333"/>
                </a:solidFill>
              </a:endParaRPr>
            </a:p>
          </p:txBody>
        </p:sp>
        <p:sp>
          <p:nvSpPr>
            <p:cNvPr id="198" name="Rectangle 113">
              <a:extLst>
                <a:ext uri="{FF2B5EF4-FFF2-40B4-BE49-F238E27FC236}">
                  <a16:creationId xmlns:a16="http://schemas.microsoft.com/office/drawing/2014/main" id="{EF25FBAF-6748-438F-A92B-C4F7B7111140}"/>
                </a:ext>
              </a:extLst>
            </p:cNvPr>
            <p:cNvSpPr>
              <a:spLocks noChangeArrowheads="1"/>
            </p:cNvSpPr>
            <p:nvPr/>
          </p:nvSpPr>
          <p:spPr bwMode="auto">
            <a:xfrm>
              <a:off x="4691063" y="1198563"/>
              <a:ext cx="4389437" cy="1165225"/>
            </a:xfrm>
            <a:prstGeom prst="rect">
              <a:avLst/>
            </a:prstGeom>
            <a:solidFill>
              <a:schemeClr val="bg1">
                <a:alpha val="50195"/>
              </a:schemeClr>
            </a:solidFill>
            <a:ln w="3175">
              <a:noFill/>
              <a:miter lim="800000"/>
              <a:headEnd/>
              <a:tailEnd/>
            </a:ln>
          </p:spPr>
          <p:txBody>
            <a:bodyPr/>
            <a:lstStyle/>
            <a:p>
              <a:pPr marL="160338" indent="-160338" eaLnBrk="0" hangingPunct="0">
                <a:buClr>
                  <a:srgbClr val="F0AB00"/>
                </a:buClr>
                <a:buSzPct val="80000"/>
                <a:buFont typeface="Arial" pitchFamily="34" charset="0"/>
                <a:buChar char="■"/>
              </a:pPr>
              <a:r>
                <a:rPr lang="en-US" sz="1400" b="1" dirty="0"/>
                <a:t>Continuous and integrated solution</a:t>
              </a:r>
            </a:p>
            <a:p>
              <a:pPr marL="160338" indent="-160338" eaLnBrk="0" hangingPunct="0">
                <a:buClr>
                  <a:srgbClr val="F0AB00"/>
                </a:buClr>
                <a:buSzPct val="80000"/>
                <a:buFont typeface="Arial" pitchFamily="34" charset="0"/>
                <a:buChar char="■"/>
              </a:pPr>
              <a:r>
                <a:rPr lang="en-US" sz="1400" b="1" dirty="0"/>
                <a:t>Windows look &amp; feel (SAP style)</a:t>
              </a:r>
            </a:p>
            <a:p>
              <a:pPr marL="160338" indent="-160338" eaLnBrk="0" hangingPunct="0">
                <a:buClr>
                  <a:srgbClr val="F0AB00"/>
                </a:buClr>
                <a:buSzPct val="80000"/>
                <a:buFont typeface="Arial" pitchFamily="34" charset="0"/>
                <a:buChar char="■"/>
              </a:pPr>
              <a:r>
                <a:rPr lang="en-US" sz="1400" b="1" dirty="0"/>
                <a:t>Simple navigation</a:t>
              </a:r>
            </a:p>
            <a:p>
              <a:pPr marL="160338" indent="-160338" eaLnBrk="0" hangingPunct="0">
                <a:buClr>
                  <a:srgbClr val="F0AB00"/>
                </a:buClr>
                <a:buSzPct val="80000"/>
                <a:buFont typeface="Arial" pitchFamily="34" charset="0"/>
                <a:buChar char="■"/>
              </a:pPr>
              <a:r>
                <a:rPr lang="en-US" sz="1400" b="1" dirty="0"/>
                <a:t>Ability to drill down to details</a:t>
              </a:r>
            </a:p>
            <a:p>
              <a:pPr marL="160338" indent="-160338" eaLnBrk="0" hangingPunct="0">
                <a:buClr>
                  <a:srgbClr val="F0AB00"/>
                </a:buClr>
                <a:buSzPct val="80000"/>
                <a:buFont typeface="Arial" pitchFamily="34" charset="0"/>
                <a:buChar char="■"/>
              </a:pPr>
              <a:r>
                <a:rPr lang="en-US" altLang="en-US" sz="1400" b="1" dirty="0"/>
                <a:t>“</a:t>
              </a:r>
              <a:r>
                <a:rPr lang="en-US" sz="1400" b="1" dirty="0"/>
                <a:t>Drag and relate</a:t>
              </a:r>
              <a:r>
                <a:rPr lang="en-US" altLang="en-US" sz="1400" b="1" dirty="0"/>
                <a:t>”</a:t>
              </a:r>
              <a:r>
                <a:rPr lang="en-US" sz="1400" b="1" dirty="0"/>
                <a:t> feature</a:t>
              </a:r>
            </a:p>
          </p:txBody>
        </p:sp>
        <p:sp>
          <p:nvSpPr>
            <p:cNvPr id="199" name="Rectangle 114">
              <a:extLst>
                <a:ext uri="{FF2B5EF4-FFF2-40B4-BE49-F238E27FC236}">
                  <a16:creationId xmlns:a16="http://schemas.microsoft.com/office/drawing/2014/main" id="{3F81288E-17AE-4F6F-A6F2-A54FD8990B5D}"/>
                </a:ext>
              </a:extLst>
            </p:cNvPr>
            <p:cNvSpPr>
              <a:spLocks noChangeArrowheads="1"/>
            </p:cNvSpPr>
            <p:nvPr/>
          </p:nvSpPr>
          <p:spPr bwMode="auto">
            <a:xfrm>
              <a:off x="4691063" y="2432050"/>
              <a:ext cx="4389437" cy="801688"/>
            </a:xfrm>
            <a:prstGeom prst="rect">
              <a:avLst/>
            </a:prstGeom>
            <a:solidFill>
              <a:schemeClr val="bg1">
                <a:alpha val="50195"/>
              </a:schemeClr>
            </a:solidFill>
            <a:ln w="3175">
              <a:noFill/>
              <a:miter lim="800000"/>
              <a:headEnd/>
              <a:tailEnd/>
            </a:ln>
          </p:spPr>
          <p:txBody>
            <a:bodyPr/>
            <a:lstStyle/>
            <a:p>
              <a:pPr marL="160338" indent="-160338" eaLnBrk="0" hangingPunct="0">
                <a:buClr>
                  <a:srgbClr val="F0AB00"/>
                </a:buClr>
                <a:buSzPct val="80000"/>
                <a:buFont typeface="Arial" pitchFamily="34" charset="0"/>
                <a:buChar char="■"/>
              </a:pPr>
              <a:r>
                <a:rPr lang="en-US" sz="1400" b="1" dirty="0"/>
                <a:t>Two-tier client-server architecture (fat client)</a:t>
              </a:r>
            </a:p>
            <a:p>
              <a:pPr marL="160338" indent="-160338" eaLnBrk="0" hangingPunct="0">
                <a:buClr>
                  <a:srgbClr val="F0AB00"/>
                </a:buClr>
                <a:buSzPct val="80000"/>
                <a:buFont typeface="Arial" pitchFamily="34" charset="0"/>
                <a:buChar char="■"/>
              </a:pPr>
              <a:r>
                <a:rPr lang="en-US" sz="1400" b="1" dirty="0"/>
                <a:t>Microsoft Windows 32 based, 64 Bit supp.</a:t>
              </a:r>
            </a:p>
            <a:p>
              <a:pPr marL="160338" indent="-160338" eaLnBrk="0" hangingPunct="0">
                <a:buClr>
                  <a:srgbClr val="F0AB00"/>
                </a:buClr>
                <a:buSzPct val="80000"/>
                <a:buFont typeface="Arial" pitchFamily="34" charset="0"/>
                <a:buChar char="■"/>
              </a:pPr>
              <a:r>
                <a:rPr lang="en-US" sz="1400" b="1" dirty="0"/>
                <a:t>Microsoft SQL Server / </a:t>
              </a:r>
              <a:r>
                <a:rPr lang="en-US" sz="1400" b="1" dirty="0">
                  <a:solidFill>
                    <a:srgbClr val="000000"/>
                  </a:solidFill>
                </a:rPr>
                <a:t>HANA Server</a:t>
              </a:r>
            </a:p>
          </p:txBody>
        </p:sp>
        <p:sp>
          <p:nvSpPr>
            <p:cNvPr id="200" name="Rectangle 115">
              <a:extLst>
                <a:ext uri="{FF2B5EF4-FFF2-40B4-BE49-F238E27FC236}">
                  <a16:creationId xmlns:a16="http://schemas.microsoft.com/office/drawing/2014/main" id="{3EED1D0E-536F-4C08-8FA0-D477FC0B41F6}"/>
                </a:ext>
              </a:extLst>
            </p:cNvPr>
            <p:cNvSpPr>
              <a:spLocks noChangeArrowheads="1"/>
            </p:cNvSpPr>
            <p:nvPr/>
          </p:nvSpPr>
          <p:spPr bwMode="auto">
            <a:xfrm>
              <a:off x="3194050" y="1198563"/>
              <a:ext cx="1449388" cy="1165225"/>
            </a:xfrm>
            <a:prstGeom prst="rect">
              <a:avLst/>
            </a:prstGeom>
            <a:solidFill>
              <a:srgbClr val="44697D"/>
            </a:solidFill>
            <a:ln w="3175">
              <a:noFill/>
              <a:miter lim="800000"/>
              <a:headEnd/>
              <a:tailEnd/>
            </a:ln>
          </p:spPr>
          <p:txBody>
            <a:bodyPr wrap="none" anchor="ctr"/>
            <a:lstStyle/>
            <a:p>
              <a:pPr algn="ctr" eaLnBrk="0" hangingPunct="0">
                <a:lnSpc>
                  <a:spcPct val="90000"/>
                </a:lnSpc>
              </a:pPr>
              <a:r>
                <a:rPr lang="en-US" b="1" dirty="0">
                  <a:solidFill>
                    <a:schemeClr val="bg1"/>
                  </a:solidFill>
                </a:rPr>
                <a:t>Ease of Use</a:t>
              </a:r>
            </a:p>
          </p:txBody>
        </p:sp>
        <p:sp>
          <p:nvSpPr>
            <p:cNvPr id="201" name="Rectangle 116">
              <a:extLst>
                <a:ext uri="{FF2B5EF4-FFF2-40B4-BE49-F238E27FC236}">
                  <a16:creationId xmlns:a16="http://schemas.microsoft.com/office/drawing/2014/main" id="{747DA6FE-AB45-47CD-A0F1-038EE2879C0D}"/>
                </a:ext>
              </a:extLst>
            </p:cNvPr>
            <p:cNvSpPr>
              <a:spLocks noChangeArrowheads="1"/>
            </p:cNvSpPr>
            <p:nvPr/>
          </p:nvSpPr>
          <p:spPr bwMode="auto">
            <a:xfrm>
              <a:off x="3194050" y="2432050"/>
              <a:ext cx="1449388" cy="801688"/>
            </a:xfrm>
            <a:prstGeom prst="rect">
              <a:avLst/>
            </a:prstGeom>
            <a:solidFill>
              <a:srgbClr val="44697D"/>
            </a:solidFill>
            <a:ln w="3175">
              <a:noFill/>
              <a:miter lim="800000"/>
              <a:headEnd/>
              <a:tailEnd/>
            </a:ln>
          </p:spPr>
          <p:txBody>
            <a:bodyPr wrap="none" anchor="ctr"/>
            <a:lstStyle/>
            <a:p>
              <a:pPr algn="ctr" eaLnBrk="0" hangingPunct="0">
                <a:lnSpc>
                  <a:spcPct val="90000"/>
                </a:lnSpc>
              </a:pPr>
              <a:r>
                <a:rPr lang="en-US" b="1" dirty="0">
                  <a:solidFill>
                    <a:schemeClr val="bg1"/>
                  </a:solidFill>
                </a:rPr>
                <a:t>Product</a:t>
              </a:r>
            </a:p>
            <a:p>
              <a:pPr algn="ctr" eaLnBrk="0" hangingPunct="0">
                <a:lnSpc>
                  <a:spcPct val="90000"/>
                </a:lnSpc>
              </a:pPr>
              <a:r>
                <a:rPr lang="en-US" b="1" dirty="0">
                  <a:solidFill>
                    <a:schemeClr val="bg1"/>
                  </a:solidFill>
                </a:rPr>
                <a:t>Architecture</a:t>
              </a:r>
            </a:p>
          </p:txBody>
        </p:sp>
        <p:sp>
          <p:nvSpPr>
            <p:cNvPr id="202" name="Rectangle 117">
              <a:extLst>
                <a:ext uri="{FF2B5EF4-FFF2-40B4-BE49-F238E27FC236}">
                  <a16:creationId xmlns:a16="http://schemas.microsoft.com/office/drawing/2014/main" id="{1398C02C-30CA-47BD-9BC3-EB7D1A78A34A}"/>
                </a:ext>
              </a:extLst>
            </p:cNvPr>
            <p:cNvSpPr>
              <a:spLocks noChangeArrowheads="1"/>
            </p:cNvSpPr>
            <p:nvPr/>
          </p:nvSpPr>
          <p:spPr bwMode="auto">
            <a:xfrm>
              <a:off x="4691063" y="3306763"/>
              <a:ext cx="4389437" cy="1416050"/>
            </a:xfrm>
            <a:prstGeom prst="rect">
              <a:avLst/>
            </a:prstGeom>
            <a:solidFill>
              <a:schemeClr val="bg1">
                <a:alpha val="50195"/>
              </a:schemeClr>
            </a:solidFill>
            <a:ln w="3175">
              <a:noFill/>
              <a:miter lim="800000"/>
              <a:headEnd/>
              <a:tailEnd/>
            </a:ln>
          </p:spPr>
          <p:txBody>
            <a:bodyPr/>
            <a:lstStyle/>
            <a:p>
              <a:pPr marL="160338" indent="-160338" eaLnBrk="0" hangingPunct="0">
                <a:buClr>
                  <a:srgbClr val="F0AB00"/>
                </a:buClr>
                <a:buSzPct val="80000"/>
                <a:buFont typeface="Arial" pitchFamily="34" charset="0"/>
                <a:buChar char="■"/>
              </a:pPr>
              <a:r>
                <a:rPr lang="en-US" sz="1400" b="1" dirty="0"/>
                <a:t>Customizing</a:t>
              </a:r>
            </a:p>
            <a:p>
              <a:pPr marL="160338" indent="-160338" eaLnBrk="0" hangingPunct="0">
                <a:buClr>
                  <a:srgbClr val="F0AB00"/>
                </a:buClr>
                <a:buSzPct val="80000"/>
                <a:buFont typeface="Arial" pitchFamily="34" charset="0"/>
                <a:buChar char="■"/>
              </a:pPr>
              <a:r>
                <a:rPr lang="en-US" sz="1400" b="1" dirty="0"/>
                <a:t>Form Settings</a:t>
              </a:r>
            </a:p>
            <a:p>
              <a:pPr marL="160338" indent="-160338" eaLnBrk="0" hangingPunct="0">
                <a:buClr>
                  <a:srgbClr val="F0AB00"/>
                </a:buClr>
                <a:buSzPct val="80000"/>
                <a:buFont typeface="Arial" pitchFamily="34" charset="0"/>
                <a:buChar char="■"/>
              </a:pPr>
              <a:r>
                <a:rPr lang="en-US" sz="1400" b="1" dirty="0"/>
                <a:t>Queries / Reports</a:t>
              </a:r>
            </a:p>
            <a:p>
              <a:pPr marL="160338" indent="-160338" eaLnBrk="0" hangingPunct="0">
                <a:buClr>
                  <a:srgbClr val="F0AB00"/>
                </a:buClr>
                <a:buSzPct val="80000"/>
                <a:buFont typeface="Arial" pitchFamily="34" charset="0"/>
                <a:buChar char="■"/>
              </a:pPr>
              <a:r>
                <a:rPr lang="en-US" sz="1400" b="1" dirty="0"/>
                <a:t>User-Defined Tables and Fields</a:t>
              </a:r>
            </a:p>
            <a:p>
              <a:pPr marL="160338" indent="-160338" eaLnBrk="0" hangingPunct="0">
                <a:buClr>
                  <a:srgbClr val="F0AB00"/>
                </a:buClr>
                <a:buSzPct val="80000"/>
                <a:buFont typeface="Arial" pitchFamily="34" charset="0"/>
                <a:buChar char="■"/>
              </a:pPr>
              <a:r>
                <a:rPr lang="en-US" sz="1400" b="1" dirty="0"/>
                <a:t>Linkage of input fields to queries</a:t>
              </a:r>
            </a:p>
            <a:p>
              <a:pPr marL="160338" indent="-160338" eaLnBrk="0" hangingPunct="0">
                <a:buClr>
                  <a:srgbClr val="F0AB00"/>
                </a:buClr>
                <a:buSzPct val="80000"/>
                <a:buFont typeface="Arial" pitchFamily="34" charset="0"/>
                <a:buChar char="■"/>
              </a:pPr>
              <a:r>
                <a:rPr lang="en-US" sz="1400" b="1" dirty="0"/>
                <a:t>User-Defined Objects (UDOs)</a:t>
              </a:r>
            </a:p>
          </p:txBody>
        </p:sp>
        <p:sp>
          <p:nvSpPr>
            <p:cNvPr id="203" name="Rectangle 118">
              <a:extLst>
                <a:ext uri="{FF2B5EF4-FFF2-40B4-BE49-F238E27FC236}">
                  <a16:creationId xmlns:a16="http://schemas.microsoft.com/office/drawing/2014/main" id="{D88C1D4E-A274-439D-937C-3A582E5C7202}"/>
                </a:ext>
              </a:extLst>
            </p:cNvPr>
            <p:cNvSpPr>
              <a:spLocks noChangeArrowheads="1"/>
            </p:cNvSpPr>
            <p:nvPr/>
          </p:nvSpPr>
          <p:spPr bwMode="auto">
            <a:xfrm>
              <a:off x="4691063" y="4792663"/>
              <a:ext cx="4389437" cy="573087"/>
            </a:xfrm>
            <a:prstGeom prst="rect">
              <a:avLst/>
            </a:prstGeom>
            <a:solidFill>
              <a:schemeClr val="bg1">
                <a:alpha val="50195"/>
              </a:schemeClr>
            </a:solidFill>
            <a:ln w="3175">
              <a:noFill/>
              <a:miter lim="800000"/>
              <a:headEnd/>
              <a:tailEnd/>
            </a:ln>
          </p:spPr>
          <p:txBody>
            <a:bodyPr/>
            <a:lstStyle/>
            <a:p>
              <a:pPr marL="160338" indent="-160338" eaLnBrk="0" hangingPunct="0">
                <a:buClr>
                  <a:srgbClr val="F0AB00"/>
                </a:buClr>
                <a:buSzPct val="80000"/>
                <a:buFont typeface="Arial" pitchFamily="34" charset="0"/>
                <a:buChar char="■"/>
              </a:pPr>
              <a:r>
                <a:rPr lang="en-US" sz="1400" b="1" dirty="0"/>
                <a:t>Microsoft Excel, Word (out)</a:t>
              </a:r>
            </a:p>
            <a:p>
              <a:pPr marL="160338" indent="-160338" eaLnBrk="0" hangingPunct="0">
                <a:buClr>
                  <a:srgbClr val="F0AB00"/>
                </a:buClr>
                <a:buSzPct val="80000"/>
                <a:buFont typeface="Arial" pitchFamily="34" charset="0"/>
                <a:buChar char="■"/>
              </a:pPr>
              <a:r>
                <a:rPr lang="en-US" sz="1400" b="1" dirty="0"/>
                <a:t>Microsoft Outlook (in / out)</a:t>
              </a:r>
            </a:p>
          </p:txBody>
        </p:sp>
        <p:sp>
          <p:nvSpPr>
            <p:cNvPr id="204" name="Rectangle 119">
              <a:extLst>
                <a:ext uri="{FF2B5EF4-FFF2-40B4-BE49-F238E27FC236}">
                  <a16:creationId xmlns:a16="http://schemas.microsoft.com/office/drawing/2014/main" id="{CEBD4236-C7B0-4014-ABD0-ED60DE13379A}"/>
                </a:ext>
              </a:extLst>
            </p:cNvPr>
            <p:cNvSpPr>
              <a:spLocks noChangeArrowheads="1"/>
            </p:cNvSpPr>
            <p:nvPr/>
          </p:nvSpPr>
          <p:spPr bwMode="auto">
            <a:xfrm>
              <a:off x="3194050" y="3306763"/>
              <a:ext cx="1449388" cy="1416050"/>
            </a:xfrm>
            <a:prstGeom prst="rect">
              <a:avLst/>
            </a:prstGeom>
            <a:solidFill>
              <a:srgbClr val="44697D"/>
            </a:solidFill>
            <a:ln w="3175">
              <a:noFill/>
              <a:miter lim="800000"/>
              <a:headEnd/>
              <a:tailEnd/>
            </a:ln>
          </p:spPr>
          <p:txBody>
            <a:bodyPr wrap="none" anchor="ctr"/>
            <a:lstStyle/>
            <a:p>
              <a:pPr algn="ctr" eaLnBrk="0" hangingPunct="0">
                <a:lnSpc>
                  <a:spcPct val="90000"/>
                </a:lnSpc>
              </a:pPr>
              <a:r>
                <a:rPr lang="en-US" b="1" dirty="0">
                  <a:solidFill>
                    <a:schemeClr val="bg1"/>
                  </a:solidFill>
                </a:rPr>
                <a:t>Adaptations</a:t>
              </a:r>
            </a:p>
          </p:txBody>
        </p:sp>
        <p:sp>
          <p:nvSpPr>
            <p:cNvPr id="205" name="Rectangle 120">
              <a:extLst>
                <a:ext uri="{FF2B5EF4-FFF2-40B4-BE49-F238E27FC236}">
                  <a16:creationId xmlns:a16="http://schemas.microsoft.com/office/drawing/2014/main" id="{82D7FE4F-9F00-421D-AC22-AFC668E57D38}"/>
                </a:ext>
              </a:extLst>
            </p:cNvPr>
            <p:cNvSpPr>
              <a:spLocks noChangeArrowheads="1"/>
            </p:cNvSpPr>
            <p:nvPr/>
          </p:nvSpPr>
          <p:spPr bwMode="auto">
            <a:xfrm>
              <a:off x="3194050" y="4792663"/>
              <a:ext cx="1449388" cy="573087"/>
            </a:xfrm>
            <a:prstGeom prst="rect">
              <a:avLst/>
            </a:prstGeom>
            <a:solidFill>
              <a:srgbClr val="44697D"/>
            </a:solidFill>
            <a:ln w="3175">
              <a:noFill/>
              <a:miter lim="800000"/>
              <a:headEnd/>
              <a:tailEnd/>
            </a:ln>
          </p:spPr>
          <p:txBody>
            <a:bodyPr wrap="none" anchor="ctr"/>
            <a:lstStyle/>
            <a:p>
              <a:pPr algn="ctr" eaLnBrk="0" hangingPunct="0">
                <a:lnSpc>
                  <a:spcPct val="90000"/>
                </a:lnSpc>
              </a:pPr>
              <a:r>
                <a:rPr lang="en-US" b="1" dirty="0">
                  <a:solidFill>
                    <a:schemeClr val="bg1"/>
                  </a:solidFill>
                </a:rPr>
                <a:t>MS Office</a:t>
              </a:r>
              <a:br>
                <a:rPr lang="en-US" b="1" dirty="0">
                  <a:solidFill>
                    <a:schemeClr val="bg1"/>
                  </a:solidFill>
                </a:rPr>
              </a:br>
              <a:r>
                <a:rPr lang="en-US" b="1" dirty="0">
                  <a:solidFill>
                    <a:schemeClr val="bg1"/>
                  </a:solidFill>
                </a:rPr>
                <a:t>Integration</a:t>
              </a:r>
            </a:p>
          </p:txBody>
        </p:sp>
        <p:sp>
          <p:nvSpPr>
            <p:cNvPr id="206" name="Rectangle 121">
              <a:extLst>
                <a:ext uri="{FF2B5EF4-FFF2-40B4-BE49-F238E27FC236}">
                  <a16:creationId xmlns:a16="http://schemas.microsoft.com/office/drawing/2014/main" id="{A10FE392-28AE-41CC-9DAE-DA0E867DA4AE}"/>
                </a:ext>
              </a:extLst>
            </p:cNvPr>
            <p:cNvSpPr>
              <a:spLocks noChangeArrowheads="1"/>
            </p:cNvSpPr>
            <p:nvPr/>
          </p:nvSpPr>
          <p:spPr bwMode="auto">
            <a:xfrm>
              <a:off x="4691063" y="5443538"/>
              <a:ext cx="4379912" cy="1179512"/>
            </a:xfrm>
            <a:prstGeom prst="rect">
              <a:avLst/>
            </a:prstGeom>
            <a:solidFill>
              <a:schemeClr val="bg1">
                <a:alpha val="50195"/>
              </a:schemeClr>
            </a:solidFill>
            <a:ln w="3175">
              <a:noFill/>
              <a:miter lim="800000"/>
              <a:headEnd/>
              <a:tailEnd/>
            </a:ln>
          </p:spPr>
          <p:txBody>
            <a:bodyPr/>
            <a:lstStyle/>
            <a:p>
              <a:pPr marL="160338" indent="-160338" eaLnBrk="0" hangingPunct="0">
                <a:buClr>
                  <a:srgbClr val="F0AB00"/>
                </a:buClr>
                <a:buSzPct val="80000"/>
                <a:buFont typeface="Arial" pitchFamily="34" charset="0"/>
                <a:buChar char="■"/>
              </a:pPr>
              <a:r>
                <a:rPr lang="en-US" sz="1400" b="1" dirty="0"/>
                <a:t>File-based (built-in)</a:t>
              </a:r>
            </a:p>
            <a:p>
              <a:pPr marL="160338" indent="-160338" eaLnBrk="0" hangingPunct="0">
                <a:buClr>
                  <a:srgbClr val="F0AB00"/>
                </a:buClr>
                <a:buSzPct val="80000"/>
                <a:buFont typeface="Arial" pitchFamily="34" charset="0"/>
                <a:buChar char="■"/>
              </a:pPr>
              <a:r>
                <a:rPr lang="en-US" sz="1400" b="1" dirty="0"/>
                <a:t>SOAP (HTTP/XML)</a:t>
              </a:r>
            </a:p>
            <a:p>
              <a:pPr marL="160338" indent="-160338" eaLnBrk="0" hangingPunct="0">
                <a:buClr>
                  <a:srgbClr val="F0AB00"/>
                </a:buClr>
                <a:buSzPct val="80000"/>
                <a:buFont typeface="Arial" pitchFamily="34" charset="0"/>
                <a:buChar char="■"/>
              </a:pPr>
              <a:r>
                <a:rPr lang="en-US" sz="1400" b="1" dirty="0"/>
                <a:t>APIs (COM, web services (SOA) starting)</a:t>
              </a:r>
            </a:p>
            <a:p>
              <a:pPr marL="160338" indent="-160338" eaLnBrk="0" hangingPunct="0">
                <a:buClr>
                  <a:srgbClr val="F0AB00"/>
                </a:buClr>
                <a:buSzPct val="80000"/>
                <a:buFont typeface="Arial" pitchFamily="34" charset="0"/>
                <a:buChar char="■"/>
              </a:pPr>
              <a:r>
                <a:rPr lang="en-US" sz="1400" b="1" dirty="0"/>
                <a:t>User-Defined objects (UDOs)</a:t>
              </a:r>
            </a:p>
            <a:p>
              <a:pPr marL="160338" indent="-160338" eaLnBrk="0" hangingPunct="0">
                <a:buClr>
                  <a:srgbClr val="F0AB00"/>
                </a:buClr>
                <a:buSzPct val="80000"/>
                <a:buFont typeface="Arial" pitchFamily="34" charset="0"/>
                <a:buChar char="■"/>
              </a:pPr>
              <a:r>
                <a:rPr lang="de-DE" sz="1400" b="1" dirty="0"/>
                <a:t>Integration (not </a:t>
              </a:r>
              <a:r>
                <a:rPr lang="en-US" sz="1400" b="1" dirty="0"/>
                <a:t>only</a:t>
              </a:r>
              <a:r>
                <a:rPr lang="de-DE" sz="1400" b="1" dirty="0"/>
                <a:t>) </a:t>
              </a:r>
              <a:r>
                <a:rPr lang="en-US" sz="1400" b="1" dirty="0"/>
                <a:t>to</a:t>
              </a:r>
              <a:r>
                <a:rPr lang="de-DE" sz="1400" b="1" dirty="0"/>
                <a:t> SAP </a:t>
              </a:r>
              <a:r>
                <a:rPr lang="en-US" sz="1400" b="1" dirty="0"/>
                <a:t>systems</a:t>
              </a:r>
            </a:p>
          </p:txBody>
        </p:sp>
        <p:sp>
          <p:nvSpPr>
            <p:cNvPr id="207" name="Rectangle 122">
              <a:extLst>
                <a:ext uri="{FF2B5EF4-FFF2-40B4-BE49-F238E27FC236}">
                  <a16:creationId xmlns:a16="http://schemas.microsoft.com/office/drawing/2014/main" id="{B7EC2C85-57EE-4BF4-A957-29BD19084CBA}"/>
                </a:ext>
              </a:extLst>
            </p:cNvPr>
            <p:cNvSpPr>
              <a:spLocks noChangeArrowheads="1"/>
            </p:cNvSpPr>
            <p:nvPr/>
          </p:nvSpPr>
          <p:spPr bwMode="auto">
            <a:xfrm>
              <a:off x="3194050" y="5443538"/>
              <a:ext cx="1449388" cy="1179512"/>
            </a:xfrm>
            <a:prstGeom prst="rect">
              <a:avLst/>
            </a:prstGeom>
            <a:solidFill>
              <a:srgbClr val="44697D"/>
            </a:solidFill>
            <a:ln w="3175">
              <a:noFill/>
              <a:miter lim="800000"/>
              <a:headEnd/>
              <a:tailEnd/>
            </a:ln>
          </p:spPr>
          <p:txBody>
            <a:bodyPr wrap="none" anchor="ctr"/>
            <a:lstStyle/>
            <a:p>
              <a:pPr algn="ctr" eaLnBrk="0" hangingPunct="0">
                <a:lnSpc>
                  <a:spcPct val="90000"/>
                </a:lnSpc>
              </a:pPr>
              <a:r>
                <a:rPr lang="en-US" b="1" dirty="0">
                  <a:solidFill>
                    <a:schemeClr val="bg1"/>
                  </a:solidFill>
                </a:rPr>
                <a:t>Interfaces</a:t>
              </a:r>
            </a:p>
          </p:txBody>
        </p:sp>
        <p:sp>
          <p:nvSpPr>
            <p:cNvPr id="208" name="Rectangle 123">
              <a:extLst>
                <a:ext uri="{FF2B5EF4-FFF2-40B4-BE49-F238E27FC236}">
                  <a16:creationId xmlns:a16="http://schemas.microsoft.com/office/drawing/2014/main" id="{7DBD31BA-5B82-44A3-9E1D-764A61F2A096}"/>
                </a:ext>
              </a:extLst>
            </p:cNvPr>
            <p:cNvSpPr>
              <a:spLocks noChangeArrowheads="1"/>
            </p:cNvSpPr>
            <p:nvPr/>
          </p:nvSpPr>
          <p:spPr bwMode="auto">
            <a:xfrm>
              <a:off x="1749425" y="4102100"/>
              <a:ext cx="1031875" cy="231775"/>
            </a:xfrm>
            <a:prstGeom prst="rect">
              <a:avLst/>
            </a:prstGeom>
            <a:solidFill>
              <a:srgbClr val="B4C3CB"/>
            </a:solidFill>
            <a:ln w="9525">
              <a:noFill/>
              <a:miter lim="800000"/>
              <a:headEnd/>
              <a:tailEnd/>
            </a:ln>
          </p:spPr>
          <p:txBody>
            <a:bodyPr lIns="0" tIns="0" rIns="0" bIns="0" anchor="ctr"/>
            <a:lstStyle/>
            <a:p>
              <a:pPr algn="ctr"/>
              <a:r>
                <a:rPr lang="en-US" sz="1000" dirty="0">
                  <a:solidFill>
                    <a:srgbClr val="000000"/>
                  </a:solidFill>
                </a:rPr>
                <a:t>SDK (COM)</a:t>
              </a:r>
            </a:p>
          </p:txBody>
        </p:sp>
        <p:sp>
          <p:nvSpPr>
            <p:cNvPr id="209" name="Rectangle 124">
              <a:extLst>
                <a:ext uri="{FF2B5EF4-FFF2-40B4-BE49-F238E27FC236}">
                  <a16:creationId xmlns:a16="http://schemas.microsoft.com/office/drawing/2014/main" id="{C7B400A3-A537-4710-B889-7B628C0A2375}"/>
                </a:ext>
              </a:extLst>
            </p:cNvPr>
            <p:cNvSpPr>
              <a:spLocks noChangeArrowheads="1"/>
            </p:cNvSpPr>
            <p:nvPr/>
          </p:nvSpPr>
          <p:spPr bwMode="auto">
            <a:xfrm>
              <a:off x="393700" y="2263775"/>
              <a:ext cx="1031875" cy="231775"/>
            </a:xfrm>
            <a:prstGeom prst="rect">
              <a:avLst/>
            </a:prstGeom>
            <a:solidFill>
              <a:srgbClr val="B4C3CB"/>
            </a:solidFill>
            <a:ln w="9525">
              <a:noFill/>
              <a:miter lim="800000"/>
              <a:headEnd/>
              <a:tailEnd/>
            </a:ln>
          </p:spPr>
          <p:txBody>
            <a:bodyPr lIns="0" tIns="0" rIns="0" bIns="0" anchor="ctr"/>
            <a:lstStyle/>
            <a:p>
              <a:pPr algn="ctr"/>
              <a:r>
                <a:rPr lang="en-US" sz="1000" dirty="0">
                  <a:solidFill>
                    <a:srgbClr val="000000"/>
                  </a:solidFill>
                </a:rPr>
                <a:t>GUI</a:t>
              </a:r>
            </a:p>
          </p:txBody>
        </p:sp>
        <p:sp>
          <p:nvSpPr>
            <p:cNvPr id="210" name="Rectangle 125">
              <a:extLst>
                <a:ext uri="{FF2B5EF4-FFF2-40B4-BE49-F238E27FC236}">
                  <a16:creationId xmlns:a16="http://schemas.microsoft.com/office/drawing/2014/main" id="{CE42D905-7847-4E74-A3E8-550FED8651B6}"/>
                </a:ext>
              </a:extLst>
            </p:cNvPr>
            <p:cNvSpPr>
              <a:spLocks noChangeArrowheads="1"/>
            </p:cNvSpPr>
            <p:nvPr/>
          </p:nvSpPr>
          <p:spPr bwMode="auto">
            <a:xfrm>
              <a:off x="1749425" y="4913313"/>
              <a:ext cx="1031875" cy="231775"/>
            </a:xfrm>
            <a:prstGeom prst="rect">
              <a:avLst/>
            </a:prstGeom>
            <a:solidFill>
              <a:srgbClr val="B4C3CB"/>
            </a:solidFill>
            <a:ln w="9525">
              <a:noFill/>
              <a:miter lim="800000"/>
              <a:headEnd/>
              <a:tailEnd/>
            </a:ln>
          </p:spPr>
          <p:txBody>
            <a:bodyPr lIns="0" tIns="0" rIns="0" bIns="0" anchor="ctr"/>
            <a:lstStyle/>
            <a:p>
              <a:pPr algn="ctr"/>
              <a:r>
                <a:rPr lang="en-US" sz="1000" dirty="0">
                  <a:solidFill>
                    <a:srgbClr val="000000"/>
                  </a:solidFill>
                </a:rPr>
                <a:t>Email</a:t>
              </a:r>
            </a:p>
          </p:txBody>
        </p:sp>
        <p:sp>
          <p:nvSpPr>
            <p:cNvPr id="211" name="Rectangle 126">
              <a:extLst>
                <a:ext uri="{FF2B5EF4-FFF2-40B4-BE49-F238E27FC236}">
                  <a16:creationId xmlns:a16="http://schemas.microsoft.com/office/drawing/2014/main" id="{2B90F39C-73BA-437A-AE10-FE5B2E425A0F}"/>
                </a:ext>
              </a:extLst>
            </p:cNvPr>
            <p:cNvSpPr>
              <a:spLocks noChangeArrowheads="1"/>
            </p:cNvSpPr>
            <p:nvPr/>
          </p:nvSpPr>
          <p:spPr bwMode="auto">
            <a:xfrm>
              <a:off x="1749425" y="5168900"/>
              <a:ext cx="1031875" cy="231775"/>
            </a:xfrm>
            <a:prstGeom prst="rect">
              <a:avLst/>
            </a:prstGeom>
            <a:solidFill>
              <a:srgbClr val="B4C3CB"/>
            </a:solidFill>
            <a:ln w="9525">
              <a:noFill/>
              <a:miter lim="800000"/>
              <a:headEnd/>
              <a:tailEnd/>
            </a:ln>
          </p:spPr>
          <p:txBody>
            <a:bodyPr lIns="0" tIns="0" rIns="0" bIns="0" anchor="ctr"/>
            <a:lstStyle/>
            <a:p>
              <a:pPr algn="ctr"/>
              <a:r>
                <a:rPr lang="en-US" sz="1000" dirty="0">
                  <a:solidFill>
                    <a:srgbClr val="000000"/>
                  </a:solidFill>
                </a:rPr>
                <a:t>Backup</a:t>
              </a:r>
            </a:p>
          </p:txBody>
        </p:sp>
        <p:sp>
          <p:nvSpPr>
            <p:cNvPr id="212" name="Rectangle 127">
              <a:extLst>
                <a:ext uri="{FF2B5EF4-FFF2-40B4-BE49-F238E27FC236}">
                  <a16:creationId xmlns:a16="http://schemas.microsoft.com/office/drawing/2014/main" id="{A64DCB77-9FC4-4E78-8E1C-99529AE5A0F3}"/>
                </a:ext>
              </a:extLst>
            </p:cNvPr>
            <p:cNvSpPr>
              <a:spLocks noChangeArrowheads="1"/>
            </p:cNvSpPr>
            <p:nvPr/>
          </p:nvSpPr>
          <p:spPr bwMode="auto">
            <a:xfrm>
              <a:off x="419100" y="4217988"/>
              <a:ext cx="973138" cy="573087"/>
            </a:xfrm>
            <a:prstGeom prst="rect">
              <a:avLst/>
            </a:prstGeom>
            <a:solidFill>
              <a:srgbClr val="B4C3CB"/>
            </a:solidFill>
            <a:ln w="9525">
              <a:noFill/>
              <a:miter lim="800000"/>
              <a:headEnd/>
              <a:tailEnd/>
            </a:ln>
          </p:spPr>
          <p:txBody>
            <a:bodyPr lIns="0" tIns="0" rIns="0" bIns="0" anchor="ctr"/>
            <a:lstStyle/>
            <a:p>
              <a:pPr algn="ctr"/>
              <a:r>
                <a:rPr lang="en-US" sz="1000" dirty="0">
                  <a:solidFill>
                    <a:srgbClr val="000000"/>
                  </a:solidFill>
                </a:rPr>
                <a:t>Microsoft</a:t>
              </a:r>
              <a:br>
                <a:rPr lang="en-US" sz="1000" dirty="0">
                  <a:solidFill>
                    <a:srgbClr val="000000"/>
                  </a:solidFill>
                </a:rPr>
              </a:br>
              <a:r>
                <a:rPr lang="en-US" sz="1000" dirty="0">
                  <a:solidFill>
                    <a:srgbClr val="000000"/>
                  </a:solidFill>
                </a:rPr>
                <a:t>SQL Server /</a:t>
              </a:r>
              <a:r>
                <a:rPr lang="en-US" sz="1000" b="1" dirty="0">
                  <a:solidFill>
                    <a:srgbClr val="000000"/>
                  </a:solidFill>
                </a:rPr>
                <a:t>HANA</a:t>
              </a:r>
            </a:p>
          </p:txBody>
        </p:sp>
        <p:cxnSp>
          <p:nvCxnSpPr>
            <p:cNvPr id="213" name="AutoShape 128">
              <a:extLst>
                <a:ext uri="{FF2B5EF4-FFF2-40B4-BE49-F238E27FC236}">
                  <a16:creationId xmlns:a16="http://schemas.microsoft.com/office/drawing/2014/main" id="{172068C2-21AB-4E2C-9280-EA9DFB31D64E}"/>
                </a:ext>
              </a:extLst>
            </p:cNvPr>
            <p:cNvCxnSpPr>
              <a:cxnSpLocks noChangeShapeType="1"/>
              <a:stCxn id="212" idx="3"/>
              <a:endCxn id="211" idx="1"/>
            </p:cNvCxnSpPr>
            <p:nvPr/>
          </p:nvCxnSpPr>
          <p:spPr bwMode="auto">
            <a:xfrm>
              <a:off x="1392238" y="4505325"/>
              <a:ext cx="357187" cy="779463"/>
            </a:xfrm>
            <a:prstGeom prst="bentConnector3">
              <a:avLst>
                <a:gd name="adj1" fmla="val 49778"/>
              </a:avLst>
            </a:prstGeom>
            <a:noFill/>
            <a:ln w="12700">
              <a:solidFill>
                <a:schemeClr val="bg1"/>
              </a:solidFill>
              <a:miter lim="800000"/>
              <a:headEnd type="triangle" w="med" len="med"/>
              <a:tailEnd type="triangle" w="med" len="med"/>
            </a:ln>
          </p:spPr>
        </p:cxnSp>
        <p:cxnSp>
          <p:nvCxnSpPr>
            <p:cNvPr id="214" name="AutoShape 129">
              <a:extLst>
                <a:ext uri="{FF2B5EF4-FFF2-40B4-BE49-F238E27FC236}">
                  <a16:creationId xmlns:a16="http://schemas.microsoft.com/office/drawing/2014/main" id="{3B468AC1-E338-440B-9162-CECDB203FFEF}"/>
                </a:ext>
              </a:extLst>
            </p:cNvPr>
            <p:cNvCxnSpPr>
              <a:cxnSpLocks noChangeShapeType="1"/>
              <a:stCxn id="212" idx="3"/>
              <a:endCxn id="210" idx="1"/>
            </p:cNvCxnSpPr>
            <p:nvPr/>
          </p:nvCxnSpPr>
          <p:spPr bwMode="auto">
            <a:xfrm>
              <a:off x="1392238" y="4505325"/>
              <a:ext cx="357187" cy="523875"/>
            </a:xfrm>
            <a:prstGeom prst="bentConnector3">
              <a:avLst>
                <a:gd name="adj1" fmla="val 49778"/>
              </a:avLst>
            </a:prstGeom>
            <a:noFill/>
            <a:ln w="12700">
              <a:solidFill>
                <a:schemeClr val="bg1"/>
              </a:solidFill>
              <a:miter lim="800000"/>
              <a:headEnd type="triangle" w="med" len="med"/>
              <a:tailEnd type="triangle" w="med" len="med"/>
            </a:ln>
          </p:spPr>
        </p:cxnSp>
        <p:cxnSp>
          <p:nvCxnSpPr>
            <p:cNvPr id="215" name="AutoShape 130">
              <a:extLst>
                <a:ext uri="{FF2B5EF4-FFF2-40B4-BE49-F238E27FC236}">
                  <a16:creationId xmlns:a16="http://schemas.microsoft.com/office/drawing/2014/main" id="{259B8359-3786-4B68-93B0-D20B4C330FAC}"/>
                </a:ext>
              </a:extLst>
            </p:cNvPr>
            <p:cNvCxnSpPr>
              <a:cxnSpLocks noChangeShapeType="1"/>
              <a:stCxn id="212" idx="0"/>
              <a:endCxn id="209" idx="2"/>
            </p:cNvCxnSpPr>
            <p:nvPr/>
          </p:nvCxnSpPr>
          <p:spPr bwMode="auto">
            <a:xfrm rot="16200000">
              <a:off x="46832" y="3355181"/>
              <a:ext cx="1722438" cy="3175"/>
            </a:xfrm>
            <a:prstGeom prst="bentConnector3">
              <a:avLst>
                <a:gd name="adj1" fmla="val 49954"/>
              </a:avLst>
            </a:prstGeom>
            <a:noFill/>
            <a:ln w="12700">
              <a:solidFill>
                <a:schemeClr val="tx1"/>
              </a:solidFill>
              <a:miter lim="800000"/>
              <a:headEnd type="triangle" w="med" len="med"/>
              <a:tailEnd type="triangle" w="med" len="med"/>
            </a:ln>
          </p:spPr>
        </p:cxnSp>
        <p:cxnSp>
          <p:nvCxnSpPr>
            <p:cNvPr id="216" name="AutoShape 131">
              <a:extLst>
                <a:ext uri="{FF2B5EF4-FFF2-40B4-BE49-F238E27FC236}">
                  <a16:creationId xmlns:a16="http://schemas.microsoft.com/office/drawing/2014/main" id="{F11E136B-AB42-44A8-B234-07D1BF30AF73}"/>
                </a:ext>
              </a:extLst>
            </p:cNvPr>
            <p:cNvCxnSpPr>
              <a:cxnSpLocks noChangeShapeType="1"/>
              <a:stCxn id="212" idx="3"/>
              <a:endCxn id="208" idx="1"/>
            </p:cNvCxnSpPr>
            <p:nvPr/>
          </p:nvCxnSpPr>
          <p:spPr bwMode="auto">
            <a:xfrm flipV="1">
              <a:off x="1392238" y="4217988"/>
              <a:ext cx="357187" cy="287337"/>
            </a:xfrm>
            <a:prstGeom prst="bentConnector3">
              <a:avLst>
                <a:gd name="adj1" fmla="val 49778"/>
              </a:avLst>
            </a:prstGeom>
            <a:noFill/>
            <a:ln w="12700">
              <a:solidFill>
                <a:schemeClr val="bg1"/>
              </a:solidFill>
              <a:prstDash val="sysDot"/>
              <a:miter lim="800000"/>
              <a:headEnd type="triangle" w="med" len="med"/>
              <a:tailEnd type="triangle" w="med" len="med"/>
            </a:ln>
          </p:spPr>
        </p:cxnSp>
        <p:cxnSp>
          <p:nvCxnSpPr>
            <p:cNvPr id="217" name="AutoShape 132">
              <a:extLst>
                <a:ext uri="{FF2B5EF4-FFF2-40B4-BE49-F238E27FC236}">
                  <a16:creationId xmlns:a16="http://schemas.microsoft.com/office/drawing/2014/main" id="{D705371D-18BE-4183-A891-B4A83F03EB40}"/>
                </a:ext>
              </a:extLst>
            </p:cNvPr>
            <p:cNvCxnSpPr>
              <a:cxnSpLocks noChangeShapeType="1"/>
              <a:stCxn id="120" idx="2"/>
              <a:endCxn id="208" idx="0"/>
            </p:cNvCxnSpPr>
            <p:nvPr/>
          </p:nvCxnSpPr>
          <p:spPr bwMode="auto">
            <a:xfrm>
              <a:off x="2265363" y="3883025"/>
              <a:ext cx="0" cy="219075"/>
            </a:xfrm>
            <a:prstGeom prst="straightConnector1">
              <a:avLst/>
            </a:prstGeom>
            <a:noFill/>
            <a:ln w="12700">
              <a:solidFill>
                <a:schemeClr val="bg1"/>
              </a:solidFill>
              <a:round/>
              <a:headEnd type="triangle" w="med" len="med"/>
              <a:tailEnd type="triangle" w="med" len="med"/>
            </a:ln>
          </p:spPr>
        </p:cxnSp>
        <p:sp>
          <p:nvSpPr>
            <p:cNvPr id="218" name="Rectangle 133">
              <a:extLst>
                <a:ext uri="{FF2B5EF4-FFF2-40B4-BE49-F238E27FC236}">
                  <a16:creationId xmlns:a16="http://schemas.microsoft.com/office/drawing/2014/main" id="{AE5DE6C7-1D9B-42EB-A551-3B191795CA1C}"/>
                </a:ext>
              </a:extLst>
            </p:cNvPr>
            <p:cNvSpPr>
              <a:spLocks noChangeArrowheads="1"/>
            </p:cNvSpPr>
            <p:nvPr/>
          </p:nvSpPr>
          <p:spPr bwMode="auto">
            <a:xfrm>
              <a:off x="1662113" y="2260600"/>
              <a:ext cx="1031875" cy="231775"/>
            </a:xfrm>
            <a:prstGeom prst="rect">
              <a:avLst/>
            </a:prstGeom>
            <a:solidFill>
              <a:srgbClr val="B4C3CB"/>
            </a:solidFill>
            <a:ln w="9525">
              <a:noFill/>
              <a:miter lim="800000"/>
              <a:headEnd/>
              <a:tailEnd/>
            </a:ln>
          </p:spPr>
          <p:txBody>
            <a:bodyPr lIns="0" tIns="0" rIns="0" bIns="0" anchor="ctr"/>
            <a:lstStyle/>
            <a:p>
              <a:pPr algn="ctr"/>
              <a:r>
                <a:rPr lang="en-US" sz="1000" dirty="0">
                  <a:solidFill>
                    <a:srgbClr val="000000"/>
                  </a:solidFill>
                </a:rPr>
                <a:t>SDK (COM)</a:t>
              </a:r>
            </a:p>
          </p:txBody>
        </p:sp>
        <p:cxnSp>
          <p:nvCxnSpPr>
            <p:cNvPr id="219" name="AutoShape 134">
              <a:extLst>
                <a:ext uri="{FF2B5EF4-FFF2-40B4-BE49-F238E27FC236}">
                  <a16:creationId xmlns:a16="http://schemas.microsoft.com/office/drawing/2014/main" id="{A8AECF9A-BA2B-4142-BB96-CB70B6B4480E}"/>
                </a:ext>
              </a:extLst>
            </p:cNvPr>
            <p:cNvCxnSpPr>
              <a:cxnSpLocks noChangeShapeType="1"/>
              <a:stCxn id="209" idx="3"/>
              <a:endCxn id="218" idx="1"/>
            </p:cNvCxnSpPr>
            <p:nvPr/>
          </p:nvCxnSpPr>
          <p:spPr bwMode="auto">
            <a:xfrm flipV="1">
              <a:off x="1425575" y="2376488"/>
              <a:ext cx="236538" cy="3175"/>
            </a:xfrm>
            <a:prstGeom prst="bentConnector3">
              <a:avLst>
                <a:gd name="adj1" fmla="val 49667"/>
              </a:avLst>
            </a:prstGeom>
            <a:noFill/>
            <a:ln w="12700">
              <a:solidFill>
                <a:schemeClr val="bg1"/>
              </a:solidFill>
              <a:miter lim="800000"/>
              <a:headEnd type="triangle" w="med" len="med"/>
              <a:tailEnd type="triangle" w="med" len="med"/>
            </a:ln>
          </p:spPr>
        </p:cxnSp>
        <p:sp>
          <p:nvSpPr>
            <p:cNvPr id="220" name="Rectangle 135">
              <a:extLst>
                <a:ext uri="{FF2B5EF4-FFF2-40B4-BE49-F238E27FC236}">
                  <a16:creationId xmlns:a16="http://schemas.microsoft.com/office/drawing/2014/main" id="{B2EAB4B6-84AE-4242-9251-BFC2B8030E19}"/>
                </a:ext>
              </a:extLst>
            </p:cNvPr>
            <p:cNvSpPr>
              <a:spLocks noChangeArrowheads="1"/>
            </p:cNvSpPr>
            <p:nvPr/>
          </p:nvSpPr>
          <p:spPr bwMode="auto">
            <a:xfrm>
              <a:off x="1749425" y="4665663"/>
              <a:ext cx="1031875" cy="231775"/>
            </a:xfrm>
            <a:prstGeom prst="rect">
              <a:avLst/>
            </a:prstGeom>
            <a:solidFill>
              <a:srgbClr val="B4C3CB"/>
            </a:solidFill>
            <a:ln w="9525">
              <a:noFill/>
              <a:miter lim="800000"/>
              <a:headEnd/>
              <a:tailEnd/>
            </a:ln>
          </p:spPr>
          <p:txBody>
            <a:bodyPr lIns="0" tIns="0" rIns="0" bIns="0" anchor="ctr"/>
            <a:lstStyle/>
            <a:p>
              <a:pPr algn="ctr"/>
              <a:r>
                <a:rPr lang="en-US" sz="1000" dirty="0">
                  <a:solidFill>
                    <a:srgbClr val="000000"/>
                  </a:solidFill>
                </a:rPr>
                <a:t>SDK (DI Server)</a:t>
              </a:r>
            </a:p>
          </p:txBody>
        </p:sp>
        <p:cxnSp>
          <p:nvCxnSpPr>
            <p:cNvPr id="221" name="AutoShape 136">
              <a:extLst>
                <a:ext uri="{FF2B5EF4-FFF2-40B4-BE49-F238E27FC236}">
                  <a16:creationId xmlns:a16="http://schemas.microsoft.com/office/drawing/2014/main" id="{003562E8-6E06-4F39-829B-975E394B3AE0}"/>
                </a:ext>
              </a:extLst>
            </p:cNvPr>
            <p:cNvCxnSpPr>
              <a:cxnSpLocks noChangeShapeType="1"/>
              <a:endCxn id="220" idx="1"/>
            </p:cNvCxnSpPr>
            <p:nvPr/>
          </p:nvCxnSpPr>
          <p:spPr bwMode="auto">
            <a:xfrm>
              <a:off x="1425575" y="4505325"/>
              <a:ext cx="323850" cy="276225"/>
            </a:xfrm>
            <a:prstGeom prst="bentConnector3">
              <a:avLst>
                <a:gd name="adj1" fmla="val 50000"/>
              </a:avLst>
            </a:prstGeom>
            <a:noFill/>
            <a:ln w="12700">
              <a:solidFill>
                <a:schemeClr val="bg1"/>
              </a:solidFill>
              <a:miter lim="800000"/>
              <a:headEnd type="triangle" w="med" len="med"/>
              <a:tailEnd type="triangle" w="med" len="med"/>
            </a:ln>
          </p:spPr>
        </p:cxnSp>
        <p:cxnSp>
          <p:nvCxnSpPr>
            <p:cNvPr id="222" name="AutoShape 137">
              <a:extLst>
                <a:ext uri="{FF2B5EF4-FFF2-40B4-BE49-F238E27FC236}">
                  <a16:creationId xmlns:a16="http://schemas.microsoft.com/office/drawing/2014/main" id="{C2CF2E09-E60A-48FC-A8D2-3BF43AD65084}"/>
                </a:ext>
              </a:extLst>
            </p:cNvPr>
            <p:cNvCxnSpPr>
              <a:cxnSpLocks noChangeShapeType="1"/>
            </p:cNvCxnSpPr>
            <p:nvPr/>
          </p:nvCxnSpPr>
          <p:spPr bwMode="auto">
            <a:xfrm rot="16200000">
              <a:off x="773112" y="2725738"/>
              <a:ext cx="1712913" cy="1271588"/>
            </a:xfrm>
            <a:prstGeom prst="bentConnector3">
              <a:avLst>
                <a:gd name="adj1" fmla="val 50602"/>
              </a:avLst>
            </a:prstGeom>
            <a:noFill/>
            <a:ln w="12700">
              <a:solidFill>
                <a:schemeClr val="bg1"/>
              </a:solidFill>
              <a:miter lim="800000"/>
              <a:headEnd type="triangle" w="med" len="med"/>
              <a:tailEnd type="triangle" w="med" len="med"/>
            </a:ln>
          </p:spPr>
        </p:cxnSp>
        <p:sp>
          <p:nvSpPr>
            <p:cNvPr id="223" name="Rectangle 138">
              <a:extLst>
                <a:ext uri="{FF2B5EF4-FFF2-40B4-BE49-F238E27FC236}">
                  <a16:creationId xmlns:a16="http://schemas.microsoft.com/office/drawing/2014/main" id="{3DC72379-E3AC-4AC0-B909-7FC54884841E}"/>
                </a:ext>
              </a:extLst>
            </p:cNvPr>
            <p:cNvSpPr>
              <a:spLocks noChangeArrowheads="1"/>
            </p:cNvSpPr>
            <p:nvPr/>
          </p:nvSpPr>
          <p:spPr bwMode="auto">
            <a:xfrm>
              <a:off x="1749425" y="5502275"/>
              <a:ext cx="1031875" cy="231775"/>
            </a:xfrm>
            <a:prstGeom prst="rect">
              <a:avLst/>
            </a:prstGeom>
            <a:solidFill>
              <a:srgbClr val="B4C3CB"/>
            </a:solidFill>
            <a:ln w="9525">
              <a:noFill/>
              <a:miter lim="800000"/>
              <a:headEnd/>
              <a:tailEnd/>
            </a:ln>
          </p:spPr>
          <p:txBody>
            <a:bodyPr lIns="0" tIns="0" rIns="0" bIns="0" anchor="ctr"/>
            <a:lstStyle/>
            <a:p>
              <a:pPr algn="ctr"/>
              <a:r>
                <a:rPr lang="en-US" sz="1000" dirty="0">
                  <a:solidFill>
                    <a:srgbClr val="000000"/>
                  </a:solidFill>
                </a:rPr>
                <a:t>License</a:t>
              </a:r>
            </a:p>
          </p:txBody>
        </p:sp>
      </p:grpSp>
    </p:spTree>
    <p:custDataLst>
      <p:tags r:id="rId1"/>
    </p:custDataLst>
    <p:extLst>
      <p:ext uri="{BB962C8B-B14F-4D97-AF65-F5344CB8AC3E}">
        <p14:creationId xmlns:p14="http://schemas.microsoft.com/office/powerpoint/2010/main" val="361887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2035018" y="1914711"/>
            <a:ext cx="7393990" cy="2008242"/>
          </a:xfrm>
          <a:prstGeom prst="rect">
            <a:avLst/>
          </a:prstGeom>
          <a:noFill/>
        </p:spPr>
        <p:txBody>
          <a:bodyPr wrap="square" lIns="0" tIns="0" rIns="0" bIns="0" rtlCol="0">
            <a:spAutoFit/>
          </a:bodyPr>
          <a:lstStyle/>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Deployment model and Technology</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The SAP Business One SDK</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DI API</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Service Layer</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GB" sz="1800" kern="0" dirty="0"/>
              <a:t>Introduction to UI API</a:t>
            </a:r>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
        <p:nvSpPr>
          <p:cNvPr id="5" name="Rectangle 4">
            <a:extLst>
              <a:ext uri="{FF2B5EF4-FFF2-40B4-BE49-F238E27FC236}">
                <a16:creationId xmlns:a16="http://schemas.microsoft.com/office/drawing/2014/main" id="{EA0ECA16-8E5B-4B47-BE6B-E7714BD50CE2}"/>
              </a:ext>
            </a:extLst>
          </p:cNvPr>
          <p:cNvSpPr/>
          <p:nvPr/>
        </p:nvSpPr>
        <p:spPr bwMode="gray">
          <a:xfrm>
            <a:off x="1857983" y="2240280"/>
            <a:ext cx="5447385" cy="4572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1126507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6C2673-B4DA-4A79-A1F0-624BE2603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7C303-CC91-4186-A2AD-07BFA17B52D8}">
  <ds:schemaRefs>
    <ds:schemaRef ds:uri="http://purl.org/dc/terms/"/>
    <ds:schemaRef ds:uri="http://purl.org/dc/elements/1.1/"/>
    <ds:schemaRef ds:uri="http://schemas.microsoft.com/office/infopath/2007/PartnerControls"/>
    <ds:schemaRef ds:uri="1f6b8702-ff64-493f-af7e-9281170a6e8c"/>
    <ds:schemaRef ds:uri="http://schemas.microsoft.com/office/2006/documentManagement/types"/>
    <ds:schemaRef ds:uri="http://schemas.openxmlformats.org/package/2006/metadata/core-properties"/>
    <ds:schemaRef ds:uri="http://schemas.microsoft.com/office/2006/metadata/properties"/>
    <ds:schemaRef ds:uri="3fae74cb-f942-4bac-8069-91b943c92c56"/>
    <ds:schemaRef ds:uri="http://www.w3.org/XML/1998/namespace"/>
    <ds:schemaRef ds:uri="http://purl.org/dc/dcmitype/"/>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6065</TotalTime>
  <Words>3973</Words>
  <Application>Microsoft Office PowerPoint</Application>
  <PresentationFormat>Custom</PresentationFormat>
  <Paragraphs>502</Paragraphs>
  <Slides>29</Slides>
  <Notes>29</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ＭＳ Ｐゴシック</vt:lpstr>
      <vt:lpstr>Arial</vt:lpstr>
      <vt:lpstr>Arial Black</vt:lpstr>
      <vt:lpstr>Arial Unicode MS</vt:lpstr>
      <vt:lpstr>Calibri</vt:lpstr>
      <vt:lpstr>Courier New</vt:lpstr>
      <vt:lpstr>Symbol</vt:lpstr>
      <vt:lpstr>Wingdings</vt:lpstr>
      <vt:lpstr>Wingdings</vt:lpstr>
      <vt:lpstr>SAP 2019 16x9 white</vt:lpstr>
      <vt:lpstr>SAP 2019 16x9 blue</vt:lpstr>
      <vt:lpstr>TB 1300 - SAP Business One SDK Introduction</vt:lpstr>
      <vt:lpstr>Agenda</vt:lpstr>
      <vt:lpstr>Compatibility Mode Solutions: HANA and MSSQL</vt:lpstr>
      <vt:lpstr>Tightly Coupled Solutions: HANA only</vt:lpstr>
      <vt:lpstr>Loosely Coupled Solutions: HANA only</vt:lpstr>
      <vt:lpstr>Partner Solution Implementations</vt:lpstr>
      <vt:lpstr>SAP Business One: Business Platform</vt:lpstr>
      <vt:lpstr>SAP Business One: Technology and Interfacing</vt:lpstr>
      <vt:lpstr>Agenda</vt:lpstr>
      <vt:lpstr>Introducing SAP Business One SDK: Topic Objectives</vt:lpstr>
      <vt:lpstr>SAP Business One SDK - Motivation</vt:lpstr>
      <vt:lpstr>SAP Business One SDK – Components Overview</vt:lpstr>
      <vt:lpstr>SAP Business One SDK – Terminology and Packaging</vt:lpstr>
      <vt:lpstr>What You Can Find on SAP Community Network: People like you...</vt:lpstr>
      <vt:lpstr>Agenda</vt:lpstr>
      <vt:lpstr>Introducing Data Interface API (DI API) : Topic Objectives</vt:lpstr>
      <vt:lpstr>SAP Business One SDK – Data Interface API / DI Server</vt:lpstr>
      <vt:lpstr>Data Interface API – Use cases</vt:lpstr>
      <vt:lpstr>SAP Business One SDK – DI Server</vt:lpstr>
      <vt:lpstr>Agenda</vt:lpstr>
      <vt:lpstr>Introducing Service Layer: Topic Objectives</vt:lpstr>
      <vt:lpstr>SAP Business One Service Layer - Extensibility for Next Generations Apps</vt:lpstr>
      <vt:lpstr>B1 Service Layer Architecture</vt:lpstr>
      <vt:lpstr>PowerPoint Presentation</vt:lpstr>
      <vt:lpstr>Agenda</vt:lpstr>
      <vt:lpstr>Introducing User Interface API (UI API): Topic Objectives</vt:lpstr>
      <vt:lpstr>SAP Business One SDK – User Interface API</vt:lpstr>
      <vt:lpstr>User Interface API – Use Cases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Introduction</dc:title>
  <dc:creator>krisztian.papai@sap.com</dc:creator>
  <cp:keywords>2019/16:9/white</cp:keywords>
  <cp:lastModifiedBy>Papai, Krisztian</cp:lastModifiedBy>
  <cp:revision>3</cp:revision>
  <dcterms:created xsi:type="dcterms:W3CDTF">2019-01-14T14:01:02Z</dcterms:created>
  <dcterms:modified xsi:type="dcterms:W3CDTF">2019-07-09T12:59:27Z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ies>
</file>