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2"/>
  </p:notesMasterIdLst>
  <p:handoutMasterIdLst>
    <p:handoutMasterId r:id="rId23"/>
  </p:handoutMasterIdLst>
  <p:sldIdLst>
    <p:sldId id="447" r:id="rId6"/>
    <p:sldId id="455" r:id="rId7"/>
    <p:sldId id="633" r:id="rId8"/>
    <p:sldId id="632" r:id="rId9"/>
    <p:sldId id="529" r:id="rId10"/>
    <p:sldId id="530" r:id="rId11"/>
    <p:sldId id="532" r:id="rId12"/>
    <p:sldId id="533" r:id="rId13"/>
    <p:sldId id="534" r:id="rId14"/>
    <p:sldId id="535" r:id="rId15"/>
    <p:sldId id="536" r:id="rId16"/>
    <p:sldId id="537" r:id="rId17"/>
    <p:sldId id="538" r:id="rId18"/>
    <p:sldId id="631" r:id="rId19"/>
    <p:sldId id="542" r:id="rId20"/>
    <p:sldId id="265" r:id="rId2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5EA9E-B1D5-4334-9F9F-1BC069010E9D}" v="16" dt="2019-07-09T13:06:08.505"/>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259" autoAdjust="0"/>
  </p:normalViewPr>
  <p:slideViewPr>
    <p:cSldViewPr snapToGrid="0">
      <p:cViewPr varScale="1">
        <p:scale>
          <a:sx n="55" d="100"/>
          <a:sy n="55" d="100"/>
        </p:scale>
        <p:origin x="1714" y="53"/>
      </p:cViewPr>
      <p:guideLst>
        <p:guide pos="3841"/>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ai, Krisztian" userId="45ce17a5-7050-4b06-9306-4e3e15f2359a" providerId="ADAL" clId="{FDBCF222-53E3-4AFF-8BB4-07C4258E39A7}"/>
  </pc:docChgLst>
  <pc:docChgLst>
    <pc:chgData name="Papai, Krisztian" userId="45ce17a5-7050-4b06-9306-4e3e15f2359a" providerId="ADAL" clId="{01A5EA9E-B1D5-4334-9F9F-1BC069010E9D}"/>
    <pc:docChg chg="modSld">
      <pc:chgData name="Papai, Krisztian" userId="45ce17a5-7050-4b06-9306-4e3e15f2359a" providerId="ADAL" clId="{01A5EA9E-B1D5-4334-9F9F-1BC069010E9D}" dt="2019-07-09T13:06:08.505" v="15" actId="2710"/>
      <pc:docMkLst>
        <pc:docMk/>
      </pc:docMkLst>
      <pc:sldChg chg="modSp modNotesTx">
        <pc:chgData name="Papai, Krisztian" userId="45ce17a5-7050-4b06-9306-4e3e15f2359a" providerId="ADAL" clId="{01A5EA9E-B1D5-4334-9F9F-1BC069010E9D}" dt="2019-07-09T11:53:23.990" v="6" actId="207"/>
        <pc:sldMkLst>
          <pc:docMk/>
          <pc:sldMk cId="3262179408" sldId="447"/>
        </pc:sldMkLst>
        <pc:spChg chg="mod">
          <ac:chgData name="Papai, Krisztian" userId="45ce17a5-7050-4b06-9306-4e3e15f2359a" providerId="ADAL" clId="{01A5EA9E-B1D5-4334-9F9F-1BC069010E9D}" dt="2019-07-08T07:42:24.913" v="3" actId="20577"/>
          <ac:spMkLst>
            <pc:docMk/>
            <pc:sldMk cId="3262179408" sldId="447"/>
            <ac:spMk id="35" creationId="{00000000-0000-0000-0000-000000000000}"/>
          </ac:spMkLst>
        </pc:spChg>
      </pc:sldChg>
      <pc:sldChg chg="modNotesTx">
        <pc:chgData name="Papai, Krisztian" userId="45ce17a5-7050-4b06-9306-4e3e15f2359a" providerId="ADAL" clId="{01A5EA9E-B1D5-4334-9F9F-1BC069010E9D}" dt="2019-07-09T13:06:08.505" v="15" actId="2710"/>
        <pc:sldMkLst>
          <pc:docMk/>
          <pc:sldMk cId="2739182292" sldId="455"/>
        </pc:sldMkLst>
      </pc:sldChg>
      <pc:sldChg chg="modNotesTx">
        <pc:chgData name="Papai, Krisztian" userId="45ce17a5-7050-4b06-9306-4e3e15f2359a" providerId="ADAL" clId="{01A5EA9E-B1D5-4334-9F9F-1BC069010E9D}" dt="2019-07-09T11:53:38.702" v="12" actId="20577"/>
        <pc:sldMkLst>
          <pc:docMk/>
          <pc:sldMk cId="1099571770" sldId="633"/>
        </pc:sldMkLst>
      </pc:sldChg>
    </pc:docChg>
  </pc:docChgLst>
  <pc:docChgLst>
    <pc:chgData name="Papai, Krisztian" userId="45ce17a5-7050-4b06-9306-4e3e15f2359a" providerId="ADAL" clId="{1E5C8ABC-49F3-4723-B978-1A346E3FBB20}"/>
  </pc:docChgLst>
  <pc:docChgLst>
    <pc:chgData name="Halamish, Yehudit" userId="7f1bfdd8-ea5e-490e-92a8-5ef1675a5bc8" providerId="ADAL" clId="{F893D4FD-AD60-4A54-B61A-390E4BACCD97}"/>
  </pc:docChgLst>
  <pc:docChgLst>
    <pc:chgData name="Papai, Krisztian" userId="45ce17a5-7050-4b06-9306-4e3e15f2359a" providerId="ADAL" clId="{C2B3FCA1-6EF7-4612-AF9E-BBA256053506}"/>
    <pc:docChg chg="undo custSel modSld">
      <pc:chgData name="Papai, Krisztian" userId="45ce17a5-7050-4b06-9306-4e3e15f2359a" providerId="ADAL" clId="{C2B3FCA1-6EF7-4612-AF9E-BBA256053506}" dt="2019-04-10T11:34:29.358" v="329" actId="6549"/>
      <pc:docMkLst>
        <pc:docMk/>
      </pc:docMkLst>
      <pc:sldChg chg="modSp modNotesTx">
        <pc:chgData name="Papai, Krisztian" userId="45ce17a5-7050-4b06-9306-4e3e15f2359a" providerId="ADAL" clId="{C2B3FCA1-6EF7-4612-AF9E-BBA256053506}" dt="2019-04-10T11:11:20.417" v="45" actId="20577"/>
        <pc:sldMkLst>
          <pc:docMk/>
          <pc:sldMk cId="1780355281" sldId="533"/>
        </pc:sldMkLst>
        <pc:spChg chg="mod">
          <ac:chgData name="Papai, Krisztian" userId="45ce17a5-7050-4b06-9306-4e3e15f2359a" providerId="ADAL" clId="{C2B3FCA1-6EF7-4612-AF9E-BBA256053506}" dt="2019-04-10T11:10:00.647" v="14" actId="20577"/>
          <ac:spMkLst>
            <pc:docMk/>
            <pc:sldMk cId="1780355281" sldId="533"/>
            <ac:spMk id="35843" creationId="{00000000-0000-0000-0000-000000000000}"/>
          </ac:spMkLst>
        </pc:spChg>
      </pc:sldChg>
      <pc:sldChg chg="modNotes modNotesTx">
        <pc:chgData name="Papai, Krisztian" userId="45ce17a5-7050-4b06-9306-4e3e15f2359a" providerId="ADAL" clId="{C2B3FCA1-6EF7-4612-AF9E-BBA256053506}" dt="2019-04-10T11:18:58.144" v="169" actId="20577"/>
        <pc:sldMkLst>
          <pc:docMk/>
          <pc:sldMk cId="1187911756" sldId="535"/>
        </pc:sldMkLst>
      </pc:sldChg>
      <pc:sldChg chg="modNotesTx">
        <pc:chgData name="Papai, Krisztian" userId="45ce17a5-7050-4b06-9306-4e3e15f2359a" providerId="ADAL" clId="{C2B3FCA1-6EF7-4612-AF9E-BBA256053506}" dt="2019-04-10T11:27:12.341" v="248" actId="20577"/>
        <pc:sldMkLst>
          <pc:docMk/>
          <pc:sldMk cId="1371569412" sldId="536"/>
        </pc:sldMkLst>
      </pc:sldChg>
      <pc:sldChg chg="modSp modNotesTx">
        <pc:chgData name="Papai, Krisztian" userId="45ce17a5-7050-4b06-9306-4e3e15f2359a" providerId="ADAL" clId="{C2B3FCA1-6EF7-4612-AF9E-BBA256053506}" dt="2019-04-10T11:34:29.358" v="329" actId="6549"/>
        <pc:sldMkLst>
          <pc:docMk/>
          <pc:sldMk cId="499313334" sldId="631"/>
        </pc:sldMkLst>
        <pc:spChg chg="mod">
          <ac:chgData name="Papai, Krisztian" userId="45ce17a5-7050-4b06-9306-4e3e15f2359a" providerId="ADAL" clId="{C2B3FCA1-6EF7-4612-AF9E-BBA256053506}" dt="2019-04-10T11:34:29.358" v="329" actId="6549"/>
          <ac:spMkLst>
            <pc:docMk/>
            <pc:sldMk cId="499313334" sldId="631"/>
            <ac:spMk id="2150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s-its:C:\Program%20Files%20(x86)\SAP\SAP%20Business%20One%20SDK\Help\REFDI.chm::/SAPbobsCOM~Recordset.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Welcome to the </a:t>
            </a:r>
            <a:r>
              <a:rPr lang="en-US" b="1" i="1" dirty="0">
                <a:solidFill>
                  <a:schemeClr val="tx1"/>
                </a:solidFill>
              </a:rPr>
              <a:t>Data Interface API Introduction </a:t>
            </a:r>
            <a:r>
              <a:rPr lang="en-US" dirty="0">
                <a:solidFill>
                  <a:schemeClr val="tx1"/>
                </a:solidFill>
              </a:rPr>
              <a:t>course topic. </a:t>
            </a: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ChangeArrowheads="1"/>
          </p:cNvSpPr>
          <p:nvPr>
            <p:ph type="body" idx="1"/>
          </p:nvPr>
        </p:nvSpPr>
        <p:spPr/>
        <p:txBody>
          <a:bodyPr>
            <a:normAutofit lnSpcReduction="10000"/>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a:solidFill>
                  <a:srgbClr val="000000"/>
                </a:solidFill>
                <a:latin typeface="Arial" charset="0"/>
                <a:ea typeface="Arial Unicode MS" pitchFamily="34" charset="-128"/>
                <a:cs typeface="Arial Unicode MS" pitchFamily="34" charset="-128"/>
              </a:rPr>
              <a:t>The Infrastructure objects are general meta data and configuration information for SAP Business One company database.</a:t>
            </a:r>
          </a:p>
          <a:p>
            <a:endParaRPr lang="en-US"/>
          </a:p>
          <a:p>
            <a:r>
              <a:rPr lang="en-US" sz="1400" kern="1200">
                <a:solidFill>
                  <a:schemeClr val="tx1"/>
                </a:solidFill>
                <a:effectLst/>
                <a:latin typeface="+mn-lt"/>
                <a:ea typeface="+mn-ea"/>
                <a:cs typeface="+mn-cs"/>
              </a:rPr>
              <a:t>There are three types of infrastructure objects:</a:t>
            </a:r>
            <a:endParaRPr lang="en-US"/>
          </a:p>
          <a:p>
            <a:r>
              <a:rPr lang="en-US"/>
              <a:t>The </a:t>
            </a:r>
            <a:r>
              <a:rPr lang="en-US" b="1"/>
              <a:t>Company object </a:t>
            </a:r>
            <a:r>
              <a:rPr lang="en-US"/>
              <a:t>is the main object in Data Interface API. </a:t>
            </a:r>
            <a:r>
              <a:rPr lang="en-US">
                <a:effectLst/>
              </a:rPr>
              <a:t>This object enables you to connect to the company database and to create business objects to use with the company database.</a:t>
            </a:r>
            <a:endParaRPr lang="en-US"/>
          </a:p>
          <a:p>
            <a:endParaRPr lang="en-US" altLang="ja-JP"/>
          </a:p>
          <a:p>
            <a:r>
              <a:rPr lang="en-US" altLang="ja-JP"/>
              <a:t>In the </a:t>
            </a:r>
            <a:r>
              <a:rPr lang="en-US" altLang="ja-JP" b="1"/>
              <a:t>Extended Functionality Object </a:t>
            </a:r>
            <a:r>
              <a:rPr lang="en-US" altLang="ja-JP"/>
              <a:t>you can find the Recordset object. </a:t>
            </a:r>
            <a:r>
              <a:rPr lang="en-US" b="1">
                <a:effectLst/>
              </a:rPr>
              <a:t>Recordset</a:t>
            </a:r>
            <a:r>
              <a:rPr lang="en-US">
                <a:effectLst/>
              </a:rPr>
              <a:t> is a raw data access object that enables you to select data from the database, navigate through the result set, and </a:t>
            </a:r>
            <a:r>
              <a:rPr lang="en-US" b="0">
                <a:effectLst/>
              </a:rPr>
              <a:t>manipulate user tables</a:t>
            </a:r>
            <a:r>
              <a:rPr lang="en-US">
                <a:effectLst/>
              </a:rPr>
              <a:t>, which are </a:t>
            </a:r>
            <a:r>
              <a:rPr lang="en-US" i="1">
                <a:effectLst/>
              </a:rPr>
              <a:t>not</a:t>
            </a:r>
            <a:r>
              <a:rPr lang="en-US">
                <a:effectLst/>
              </a:rPr>
              <a:t> exposed by the DI API.</a:t>
            </a:r>
          </a:p>
          <a:p>
            <a:r>
              <a:rPr lang="en-US">
                <a:effectLst/>
              </a:rPr>
              <a:t>The </a:t>
            </a:r>
            <a:r>
              <a:rPr lang="en-US" b="1">
                <a:effectLst/>
              </a:rPr>
              <a:t>DataBrowser</a:t>
            </a:r>
            <a:r>
              <a:rPr lang="en-US">
                <a:effectLst/>
              </a:rPr>
              <a:t> enables you to navigate between records that are selected from the database or from XML formatted data. All business objects can call the DataBrowser object using the Browser property. You must use a </a:t>
            </a:r>
            <a:r>
              <a:rPr lang="en-US" b="0">
                <a:effectLst/>
              </a:rPr>
              <a:t>Recordset</a:t>
            </a:r>
            <a:r>
              <a:rPr lang="en-US" b="1">
                <a:effectLst/>
              </a:rPr>
              <a:t> </a:t>
            </a:r>
            <a:r>
              <a:rPr lang="en-US">
                <a:effectLst/>
              </a:rPr>
              <a:t>object to initialize the DataBrowser object. </a:t>
            </a:r>
          </a:p>
          <a:p>
            <a:r>
              <a:rPr lang="en-US">
                <a:effectLst/>
              </a:rPr>
              <a:t>The </a:t>
            </a:r>
            <a:r>
              <a:rPr lang="en-US" b="1">
                <a:effectLst/>
              </a:rPr>
              <a:t>SBObob</a:t>
            </a:r>
            <a:r>
              <a:rPr lang="en-US">
                <a:effectLst/>
              </a:rPr>
              <a:t> object is a raw data access object that enables you to retrieve information quickly and easily. The returned data is usually a </a:t>
            </a:r>
            <a:r>
              <a:rPr lang="en-US">
                <a:effectLst/>
                <a:hlinkClick r:id="rId3"/>
              </a:rPr>
              <a:t>Recordset</a:t>
            </a:r>
            <a:r>
              <a:rPr lang="en-US">
                <a:effectLst/>
              </a:rPr>
              <a:t> object that enables data manipulation.</a:t>
            </a:r>
          </a:p>
          <a:p>
            <a:endParaRPr lang="en-US" altLang="ja-JP"/>
          </a:p>
          <a:p>
            <a:r>
              <a:rPr lang="en-US"/>
              <a:t>The </a:t>
            </a:r>
            <a:r>
              <a:rPr lang="en-US" b="1"/>
              <a:t>Meta Data Objects </a:t>
            </a:r>
            <a:r>
              <a:rPr lang="en-US"/>
              <a:t>allow you to work with User Defined Tables (UDT), fields (UDF), Keys and Objects (UDO).</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898160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noChangeArrowheads="1"/>
          </p:cNvSpPr>
          <p:nvPr>
            <p:ph type="body" idx="1"/>
          </p:nvPr>
        </p:nvSpPr>
        <p:spPr/>
        <p:txBody>
          <a:bodyPr>
            <a:normAutofit/>
          </a:bodyPr>
          <a:lstStyle/>
          <a:p>
            <a:r>
              <a:rPr lang="en-US"/>
              <a:t>The </a:t>
            </a:r>
            <a:r>
              <a:rPr lang="en-US" b="1"/>
              <a:t>Company</a:t>
            </a:r>
            <a:r>
              <a:rPr lang="en-US"/>
              <a:t> object is the main object of the Data Interface API. </a:t>
            </a:r>
          </a:p>
          <a:p>
            <a:r>
              <a:rPr lang="en-US"/>
              <a:t>You have to use a method of the Company object to connect to an existing SAP Business One database. </a:t>
            </a:r>
          </a:p>
          <a:p>
            <a:r>
              <a:rPr lang="en-US"/>
              <a:t>Correspondingly, you can also disconnect your application from that database. </a:t>
            </a:r>
          </a:p>
          <a:p>
            <a:r>
              <a:rPr lang="en-US"/>
              <a:t>When you have established the connection, you can access data in SAP Business One database for the Company object.</a:t>
            </a:r>
            <a:endParaRPr lang="en-US" altLang="ja-JP"/>
          </a:p>
          <a:p>
            <a:r>
              <a:rPr lang="en-US" altLang="ja-JP"/>
              <a:t>Using these corresponding methods of the Company object, you can also consume them within a single or global transactions, which span over more than one business object.</a:t>
            </a:r>
          </a:p>
          <a:p>
            <a:r>
              <a:rPr lang="en-US" altLang="ja-JP"/>
              <a:t>The Company object is the only object of the DI API that you can create directly. You can then use the Company object to create all other DI API objects.</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082000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3"/>
          <p:cNvSpPr>
            <a:spLocks noGrp="1" noChangeArrowheads="1"/>
          </p:cNvSpPr>
          <p:nvPr>
            <p:ph type="body" idx="1"/>
          </p:nvPr>
        </p:nvSpPr>
        <p:spPr/>
        <p:txBody>
          <a:bodyPr>
            <a:normAutofit/>
          </a:bodyPr>
          <a:lstStyle/>
          <a:p>
            <a:r>
              <a:rPr lang="en-US"/>
              <a:t>To run an Add-On application, you must first establish a connection to a database. The code for the connection is fairly simple as shown on this slide.</a:t>
            </a:r>
            <a:endParaRPr lang="en-US" altLang="ja-JP"/>
          </a:p>
          <a:p>
            <a:endParaRPr lang="en-US" altLang="ja-JP"/>
          </a:p>
          <a:p>
            <a:r>
              <a:rPr lang="en-US" altLang="ja-JP"/>
              <a:t>Follow these steps to establish a connection to a database:</a:t>
            </a:r>
          </a:p>
          <a:p>
            <a:pPr lvl="1"/>
            <a:r>
              <a:rPr lang="en-US" altLang="ja-JP"/>
              <a:t>First define a variable for the Company object.</a:t>
            </a:r>
          </a:p>
          <a:p>
            <a:pPr lvl="1"/>
            <a:r>
              <a:rPr lang="en-US" altLang="ja-JP"/>
              <a:t>Then initialize the Company object.</a:t>
            </a:r>
          </a:p>
          <a:p>
            <a:pPr lvl="1"/>
            <a:r>
              <a:rPr lang="en-US" altLang="ja-JP"/>
              <a:t>After that define the contention properties in the Company object.</a:t>
            </a:r>
          </a:p>
          <a:p>
            <a:pPr lvl="1"/>
            <a:r>
              <a:rPr lang="en-US" altLang="ja-JP"/>
              <a:t>Alternatively you can set the Add-On identifier if you like to have a unique </a:t>
            </a:r>
            <a:r>
              <a:rPr lang="en-US">
                <a:effectLst/>
              </a:rPr>
              <a:t>string identifier for your add-on solution.</a:t>
            </a:r>
            <a:endParaRPr lang="en-US" altLang="ja-JP"/>
          </a:p>
          <a:p>
            <a:pPr lvl="1"/>
            <a:r>
              <a:rPr lang="en-US" altLang="ja-JP"/>
              <a:t>Then the Connect method should be called, which connects to the SAP Business One company database.</a:t>
            </a:r>
          </a:p>
          <a:p>
            <a:pPr lvl="1"/>
            <a:r>
              <a:rPr lang="en-US" altLang="ja-JP"/>
              <a:t>At the end, an error handling execution might appear.</a:t>
            </a:r>
          </a:p>
          <a:p>
            <a:pPr lvl="1"/>
            <a:endParaRPr lang="en-US" altLang="ja-JP"/>
          </a:p>
          <a:p>
            <a:r>
              <a:rPr lang="en-US" altLang="ja-JP"/>
              <a:t>To use SAPbobsCOM.DLL, you have to set a reference. In Microsoft Visual Studio, for instance, you can do that in Project </a:t>
            </a:r>
            <a:r>
              <a:rPr lang="en-US" altLang="ja-JP">
                <a:sym typeface="Symbol" pitchFamily="18" charset="2"/>
              </a:rPr>
              <a:t></a:t>
            </a:r>
            <a:r>
              <a:rPr lang="en-US" altLang="ja-JP"/>
              <a:t> References. </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871147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a:t>The first method is to check the response code from the object call. </a:t>
            </a:r>
          </a:p>
          <a:p>
            <a:r>
              <a:rPr lang="en-US"/>
              <a:t>When an error occurs in SAP Business One during data access, you can call the Company object method GetLastError to get the return code and error description.</a:t>
            </a:r>
          </a:p>
          <a:p>
            <a:r>
              <a:rPr lang="en-US"/>
              <a:t>You must call the method as soon as the </a:t>
            </a:r>
            <a:r>
              <a:rPr lang="en-US">
                <a:effectLst/>
              </a:rPr>
              <a:t>error</a:t>
            </a:r>
            <a:r>
              <a:rPr lang="en-US"/>
              <a:t> occurs. Once you have called subsequent methods, the </a:t>
            </a:r>
            <a:r>
              <a:rPr lang="en-US">
                <a:effectLst/>
              </a:rPr>
              <a:t>error</a:t>
            </a:r>
            <a:r>
              <a:rPr lang="en-US"/>
              <a:t> information is lost.</a:t>
            </a:r>
          </a:p>
          <a:p>
            <a:r>
              <a:rPr lang="en-US">
                <a:effectLst/>
              </a:rPr>
              <a:t>If no errors occur, the </a:t>
            </a:r>
            <a:r>
              <a:rPr lang="en-US" sz="1400" kern="1200">
                <a:solidFill>
                  <a:schemeClr val="tx1"/>
                </a:solidFill>
                <a:effectLst/>
                <a:latin typeface="+mn-lt"/>
                <a:ea typeface="+mn-ea"/>
                <a:cs typeface="+mn-cs"/>
              </a:rPr>
              <a:t>error code</a:t>
            </a:r>
            <a:r>
              <a:rPr lang="en-US">
                <a:effectLst/>
              </a:rPr>
              <a:t> contains the value 0 and the </a:t>
            </a:r>
            <a:r>
              <a:rPr lang="en-US" sz="1400" kern="1200">
                <a:solidFill>
                  <a:schemeClr val="tx1"/>
                </a:solidFill>
                <a:effectLst/>
                <a:latin typeface="+mn-lt"/>
                <a:ea typeface="+mn-ea"/>
                <a:cs typeface="+mn-cs"/>
              </a:rPr>
              <a:t>error message </a:t>
            </a:r>
            <a:r>
              <a:rPr lang="en-US">
                <a:effectLst/>
              </a:rPr>
              <a:t>is an empty string. Otherwise, the </a:t>
            </a:r>
            <a:r>
              <a:rPr lang="en-US" sz="1400" kern="1200">
                <a:solidFill>
                  <a:schemeClr val="tx1"/>
                </a:solidFill>
                <a:effectLst/>
                <a:latin typeface="+mn-lt"/>
                <a:ea typeface="+mn-ea"/>
                <a:cs typeface="+mn-cs"/>
              </a:rPr>
              <a:t>error code</a:t>
            </a:r>
            <a:r>
              <a:rPr lang="en-US">
                <a:effectLst/>
              </a:rPr>
              <a:t> contains a value other than 0 and the </a:t>
            </a:r>
            <a:r>
              <a:rPr lang="en-US" sz="1400" kern="1200">
                <a:solidFill>
                  <a:schemeClr val="tx1"/>
                </a:solidFill>
                <a:effectLst/>
                <a:latin typeface="+mn-lt"/>
                <a:ea typeface="+mn-ea"/>
                <a:cs typeface="+mn-cs"/>
              </a:rPr>
              <a:t>error message c</a:t>
            </a:r>
            <a:r>
              <a:rPr lang="en-US">
                <a:effectLst/>
              </a:rPr>
              <a:t>ontains the error description.</a:t>
            </a:r>
          </a:p>
          <a:p>
            <a:endParaRPr lang="en-US">
              <a:effectLst/>
            </a:endParaRPr>
          </a:p>
          <a:p>
            <a:r>
              <a:rPr lang="en-US">
                <a:effectLst/>
              </a:rPr>
              <a:t>The second option for handling the errors is the exception handling.</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a:effectLst/>
              </a:rPr>
              <a:t>If an error occurs during the execution of a method, the method will throw an exception. You must check for these exceptions separately from the return value.</a:t>
            </a:r>
          </a:p>
          <a:p>
            <a:r>
              <a:rPr lang="en-US"/>
              <a:t>When a run-time error occurs, the properties of the error object are filled with information that uniquely identifies the error and information that can be used to handle it.</a:t>
            </a:r>
          </a:p>
        </p:txBody>
      </p:sp>
    </p:spTree>
    <p:extLst>
      <p:ext uri="{BB962C8B-B14F-4D97-AF65-F5344CB8AC3E}">
        <p14:creationId xmlns:p14="http://schemas.microsoft.com/office/powerpoint/2010/main" val="1698409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noProof="0"/>
              <a:t>The Data Interface API can be used in several scenarios.</a:t>
            </a:r>
          </a:p>
          <a:p>
            <a:endParaRPr lang="en-US" noProof="0"/>
          </a:p>
          <a:p>
            <a:r>
              <a:rPr lang="en-US" noProof="0"/>
              <a:t>You can integrate the existing application with SAP Business One by reading the write the SAP Business One data by DI API.</a:t>
            </a:r>
          </a:p>
          <a:p>
            <a:r>
              <a:rPr lang="en-US" noProof="0"/>
              <a:t>Alternatively a data exchange tool can be developed to perform some automated data export and import procedures. </a:t>
            </a:r>
            <a:br>
              <a:rPr lang="en-US" noProof="0"/>
            </a:br>
            <a:r>
              <a:rPr lang="en-US" noProof="0"/>
              <a:t>We recommend to use the integration framework for SAP Business One as a primary integration platform.</a:t>
            </a:r>
          </a:p>
          <a:p>
            <a:endParaRPr lang="en-US" noProof="0"/>
          </a:p>
          <a:p>
            <a:r>
              <a:rPr lang="en-US" noProof="0"/>
              <a:t>Another use case can be data handling of the UI API based extensions. If you want to change the data in SAP Business One, then it is essential to use the DI API or the Service Layer, because these APIs are ensuring the data integrity.</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a:t>Even though other techniques may be faster when it comes to reading data from the database, usage of DI API is often a good choice regarding usability (no need to request additional credentials etc.) and data coherence (imagine that the required data might be stored in various tables).</a:t>
            </a:r>
          </a:p>
          <a:p>
            <a:endParaRPr lang="en-US" noProof="0"/>
          </a:p>
        </p:txBody>
      </p:sp>
    </p:spTree>
    <p:extLst>
      <p:ext uri="{BB962C8B-B14F-4D97-AF65-F5344CB8AC3E}">
        <p14:creationId xmlns:p14="http://schemas.microsoft.com/office/powerpoint/2010/main" val="2545190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noProof="0"/>
              <a:t>It is time to perform a simple exercise. We will create a new Visual Studio project in order to establish a connection to the SAP Business One company database using DI API.</a:t>
            </a:r>
          </a:p>
        </p:txBody>
      </p:sp>
    </p:spTree>
    <p:extLst>
      <p:ext uri="{BB962C8B-B14F-4D97-AF65-F5344CB8AC3E}">
        <p14:creationId xmlns:p14="http://schemas.microsoft.com/office/powerpoint/2010/main" val="754929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588" lvl="1">
              <a:lnSpc>
                <a:spcPct val="100000"/>
              </a:lnSpc>
              <a:spcBef>
                <a:spcPts val="600"/>
              </a:spcBef>
              <a:spcAft>
                <a:spcPts val="600"/>
              </a:spcAft>
              <a:buClr>
                <a:srgbClr val="F0AB00"/>
              </a:buClr>
              <a:buSzPct val="80000"/>
              <a:buNone/>
              <a:defRPr/>
            </a:pPr>
            <a:r>
              <a:rPr lang="en-US" sz="1400" b="0" kern="0" dirty="0">
                <a:solidFill>
                  <a:schemeClr val="tx1"/>
                </a:solidFill>
              </a:rPr>
              <a:t>After completing this topic, you will be able to</a:t>
            </a:r>
            <a:endParaRPr lang="en-US" sz="1400" kern="0" dirty="0">
              <a:solidFill>
                <a:schemeClr val="tx1"/>
              </a:solidFill>
            </a:endParaRP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kern="0" dirty="0">
                <a:solidFill>
                  <a:schemeClr val="tx1"/>
                </a:solidFill>
              </a:rPr>
              <a:t>Explain the architecture of the DI API</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kern="0" dirty="0">
                <a:solidFill>
                  <a:schemeClr val="tx1"/>
                </a:solidFill>
              </a:rPr>
              <a:t>Categorize available objects</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kern="0" dirty="0">
                <a:solidFill>
                  <a:schemeClr val="tx1"/>
                </a:solidFill>
              </a:rPr>
              <a:t>Explain the key features of DI API</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kern="0" dirty="0">
                <a:solidFill>
                  <a:schemeClr val="tx1"/>
                </a:solidFill>
              </a:rPr>
              <a:t>Establish a connection to a company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a:p>
        </p:txBody>
      </p:sp>
    </p:spTree>
    <p:extLst>
      <p:ext uri="{BB962C8B-B14F-4D97-AF65-F5344CB8AC3E}">
        <p14:creationId xmlns:p14="http://schemas.microsoft.com/office/powerpoint/2010/main" val="1656754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Wingdings" panose="05000000000000000000" pitchFamily="2" charset="2"/>
              <a:buNone/>
            </a:pPr>
            <a:r>
              <a:rPr lang="en-US" sz="1200" dirty="0">
                <a:solidFill>
                  <a:schemeClr val="tx1"/>
                </a:solidFill>
              </a:rPr>
              <a:t>On the current slide you can see the basic architectural diagram for SAP Business One components related to the SDK.</a:t>
            </a:r>
          </a:p>
          <a:p>
            <a:pPr marL="0" indent="0">
              <a:buFont typeface="Wingdings" panose="05000000000000000000" pitchFamily="2" charset="2"/>
              <a:buNone/>
            </a:pPr>
            <a:r>
              <a:rPr lang="en-US" sz="1200" dirty="0">
                <a:solidFill>
                  <a:schemeClr val="tx1"/>
                </a:solidFill>
              </a:rPr>
              <a:t>The different application programming interfaces (APIs) included in the SDK use open Microsoft standards that allow access to a lot of business objects provided by SAP Business One.</a:t>
            </a:r>
          </a:p>
          <a:p>
            <a:pPr marL="0" indent="0">
              <a:buFont typeface="Wingdings" panose="05000000000000000000" pitchFamily="2" charset="2"/>
              <a:buNone/>
            </a:pPr>
            <a:r>
              <a:rPr lang="en-US" sz="1200" dirty="0">
                <a:solidFill>
                  <a:schemeClr val="tx1"/>
                </a:solidFill>
              </a:rPr>
              <a:t>API runtimes are installed with the SAP Business One client application – except for the DI Server which is part of the SAP Business One Server Tools installation</a:t>
            </a:r>
          </a:p>
          <a:p>
            <a:pPr marL="0" indent="0">
              <a:buFont typeface="Wingdings" panose="05000000000000000000" pitchFamily="2" charset="2"/>
              <a:buNone/>
            </a:pPr>
            <a:r>
              <a:rPr lang="en-US" sz="1200" dirty="0">
                <a:solidFill>
                  <a:schemeClr val="tx1"/>
                </a:solidFill>
              </a:rPr>
              <a:t>You can access SAP Business One </a:t>
            </a:r>
          </a:p>
          <a:p>
            <a:pPr marL="360000" lvl="2" indent="-180000">
              <a:buFont typeface="Wingdings" panose="05000000000000000000" pitchFamily="2" charset="2"/>
              <a:buChar char="§"/>
            </a:pPr>
            <a:r>
              <a:rPr lang="en-US" sz="1200" dirty="0">
                <a:solidFill>
                  <a:schemeClr val="tx1"/>
                </a:solidFill>
              </a:rPr>
              <a:t>on business data level through the Data Interface API (DI API). Most SAP Business One business objects are exposed in this API. They can be accessed by external programs. If you prefer using Java, use “Java Connector” to access DI API.</a:t>
            </a:r>
          </a:p>
          <a:p>
            <a:pPr marL="360000" lvl="2" indent="-180000">
              <a:buFont typeface="Wingdings" panose="05000000000000000000" pitchFamily="2" charset="2"/>
              <a:buChar char="§"/>
            </a:pPr>
            <a:r>
              <a:rPr lang="en-US" sz="1200" dirty="0">
                <a:solidFill>
                  <a:schemeClr val="tx1"/>
                </a:solidFill>
              </a:rPr>
              <a:t>on business data level through Data Interface Server (DI). DI Server is a DCOM service that runs on the SAP Business One server and accepts XML data packed in SOAP (Simple Object Access Protocol) “envelopes”.</a:t>
            </a:r>
          </a:p>
          <a:p>
            <a:pPr marL="360000" lvl="2" indent="-180000">
              <a:buFont typeface="Wingdings" panose="05000000000000000000" pitchFamily="2" charset="2"/>
              <a:buChar char="§"/>
            </a:pPr>
            <a:r>
              <a:rPr lang="en-US" sz="1200" dirty="0">
                <a:solidFill>
                  <a:schemeClr val="tx1"/>
                </a:solidFill>
              </a:rPr>
              <a:t>on user interface level: The User Interface API (UI API) provides access to a running application where you can add or modify forms, and provide your own event handlers to actively influence the existing business logic.</a:t>
            </a:r>
          </a:p>
          <a:p>
            <a:pPr marL="360000" lvl="2" indent="-180000">
              <a:buFont typeface="Wingdings" panose="05000000000000000000" pitchFamily="2" charset="2"/>
              <a:buChar char="§"/>
            </a:pPr>
            <a:r>
              <a:rPr lang="en-US" sz="1200" dirty="0">
                <a:solidFill>
                  <a:schemeClr val="tx1"/>
                </a:solidFill>
              </a:rPr>
              <a:t>In addition to that, you can define your own business objects, User-Defined Objects (UDO), that are joined to the SAP Business One business object collection.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a:p>
        </p:txBody>
      </p:sp>
    </p:spTree>
    <p:extLst>
      <p:ext uri="{BB962C8B-B14F-4D97-AF65-F5344CB8AC3E}">
        <p14:creationId xmlns:p14="http://schemas.microsoft.com/office/powerpoint/2010/main" val="1286881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dirty="0">
                <a:effectLst/>
              </a:rPr>
              <a:t>The Data Interface API (DI API) is a set of development tools that enable SAP Business Partners to enhance and extend SAP Business One as well as integrate external solutions with SAP Business One application.</a:t>
            </a:r>
          </a:p>
          <a:p>
            <a:endParaRPr lang="en-US" dirty="0">
              <a:effectLst/>
            </a:endParaRPr>
          </a:p>
          <a:p>
            <a:r>
              <a:rPr lang="en-US" dirty="0">
                <a:effectLst/>
              </a:rPr>
              <a:t>The DI API can be used to access the SAP Business One application on the database level, to extend its functionality, to link with third-party solutions, and to adapt the functionality of SAP Business One to fit customers’ needs.</a:t>
            </a:r>
            <a:endParaRPr lang="de-DE" dirty="0"/>
          </a:p>
        </p:txBody>
      </p:sp>
    </p:spTree>
    <p:extLst>
      <p:ext uri="{BB962C8B-B14F-4D97-AF65-F5344CB8AC3E}">
        <p14:creationId xmlns:p14="http://schemas.microsoft.com/office/powerpoint/2010/main" val="3966593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p:cNvSpPr>
            <a:spLocks noGrp="1" noChangeArrowheads="1"/>
          </p:cNvSpPr>
          <p:nvPr>
            <p:ph type="body" idx="1"/>
          </p:nvPr>
        </p:nvSpPr>
        <p:spPr/>
        <p:txBody>
          <a:bodyPr>
            <a:normAutofit/>
          </a:bodyPr>
          <a:lstStyle/>
          <a:p>
            <a:r>
              <a:rPr lang="en-US"/>
              <a:t>This slide provides details about the software architecture of the data interface API (DI API): </a:t>
            </a:r>
          </a:p>
          <a:p>
            <a:endParaRPr lang="en-US"/>
          </a:p>
          <a:p>
            <a:r>
              <a:rPr lang="en-US"/>
              <a:t>The business functions are included in an implementation layer (OBServerDLL.DLL). </a:t>
            </a:r>
          </a:p>
          <a:p>
            <a:endParaRPr lang="en-US"/>
          </a:p>
          <a:p>
            <a:r>
              <a:rPr lang="en-US"/>
              <a:t>The DLL is based on existing source code of the SAP Business One client, that is, the business objects of the SAP Business One client were copied to this DLL. </a:t>
            </a:r>
          </a:p>
          <a:p>
            <a:endParaRPr lang="en-US" altLang="ja-JP"/>
          </a:p>
          <a:p>
            <a:r>
              <a:rPr lang="en-US" altLang="ja-JP"/>
              <a:t>You can access the business objects of the SAP Business One client by addressing the interface layer, which is represented by the SAPbobsCOM.DLL. </a:t>
            </a:r>
          </a:p>
          <a:p>
            <a:endParaRPr lang="en-US" altLang="ja-JP"/>
          </a:p>
          <a:p>
            <a:r>
              <a:rPr lang="en-US" altLang="ja-JP"/>
              <a:t>In addition to the existing business objects, you can also address more generic objects such as the RecordSet object. </a:t>
            </a:r>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292271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a:spLocks noGrp="1" noChangeArrowheads="1"/>
          </p:cNvSpPr>
          <p:nvPr>
            <p:ph type="body" idx="1"/>
          </p:nvPr>
        </p:nvSpPr>
        <p:spPr/>
        <p:txBody>
          <a:bodyPr>
            <a:normAutofit/>
          </a:bodyPr>
          <a:lstStyle/>
          <a:p>
            <a:r>
              <a:rPr lang="en-US"/>
              <a:t>The </a:t>
            </a:r>
            <a:r>
              <a:rPr lang="en-US" b="1" i="1"/>
              <a:t>Data Manager </a:t>
            </a:r>
            <a:r>
              <a:rPr lang="en-US"/>
              <a:t>stores temporary object data, converts object data to internal data formats, retrieves data from the database, and controls the database transactions.</a:t>
            </a:r>
          </a:p>
          <a:p>
            <a:r>
              <a:rPr lang="en-US"/>
              <a:t>The </a:t>
            </a:r>
            <a:r>
              <a:rPr lang="en-US" b="1" i="1"/>
              <a:t>Schema Generator </a:t>
            </a:r>
            <a:r>
              <a:rPr lang="en-US"/>
              <a:t>creates XML schemas based on object interface descriptions.  The schema generator also creates object validation lists.</a:t>
            </a:r>
          </a:p>
          <a:p>
            <a:r>
              <a:rPr lang="en-US"/>
              <a:t>The </a:t>
            </a:r>
            <a:r>
              <a:rPr lang="en-US" b="1" i="1"/>
              <a:t>DI Core</a:t>
            </a:r>
            <a:r>
              <a:rPr lang="en-US"/>
              <a:t>, which is the main component of the DI API, performs all the data logic operations.</a:t>
            </a:r>
          </a:p>
          <a:p>
            <a:r>
              <a:rPr lang="en-US"/>
              <a:t>The </a:t>
            </a:r>
            <a:r>
              <a:rPr lang="en-US" b="1" i="1"/>
              <a:t>COM Interface </a:t>
            </a:r>
            <a:r>
              <a:rPr lang="en-US"/>
              <a:t>provides the interface to the add-on application.  </a:t>
            </a:r>
          </a:p>
          <a:p>
            <a:endParaRPr lang="en-US"/>
          </a:p>
          <a:p>
            <a:r>
              <a:rPr lang="en-US"/>
              <a:t>The DI API uses </a:t>
            </a:r>
            <a:r>
              <a:rPr lang="en-US" b="1" i="1"/>
              <a:t>the OBServerDLL.dll </a:t>
            </a:r>
            <a:r>
              <a:rPr lang="en-US"/>
              <a:t>component that performs all the business logic operations.</a:t>
            </a:r>
            <a:br>
              <a:rPr lang="en-US"/>
            </a:br>
            <a:r>
              <a:rPr lang="en-US"/>
              <a:t>(The OBServerDLL.dll component is not a part of the DI API package, but is distributed with the SAP Business One application.)</a:t>
            </a:r>
            <a:endParaRPr lang="he-IL"/>
          </a:p>
          <a:p>
            <a:endParaRPr lang="en-US"/>
          </a:p>
          <a:p>
            <a:r>
              <a:rPr lang="en-US"/>
              <a:t>The DI API is a wrapper to the OBServerDLL.dll</a:t>
            </a:r>
            <a:endParaRPr lang="de-DE"/>
          </a:p>
          <a:p>
            <a:pPr marL="0" lvl="1" indent="0">
              <a:buNone/>
            </a:pPr>
            <a:r>
              <a:rPr lang="en-US" noProof="0"/>
              <a:t>The DI API uses the same business logic and permissions as if it works in the SAP Business One client application.</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96342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body" idx="1"/>
          </p:nvPr>
        </p:nvSpPr>
        <p:spPr/>
        <p:txBody>
          <a:bodyPr>
            <a:normAutofit/>
          </a:bodyPr>
          <a:lstStyle/>
          <a:p>
            <a:r>
              <a:rPr lang="en-US"/>
              <a:t>The DI API Object can be split into three main categories:</a:t>
            </a:r>
          </a:p>
          <a:p>
            <a:pPr marL="0" lvl="1" indent="0">
              <a:buNone/>
            </a:pPr>
            <a:endParaRPr lang="en-US"/>
          </a:p>
          <a:p>
            <a:pPr marL="0" lvl="1" indent="0">
              <a:buNone/>
            </a:pPr>
            <a:r>
              <a:rPr lang="en-US"/>
              <a:t>In the first category, the </a:t>
            </a:r>
            <a:r>
              <a:rPr lang="en-US" b="1"/>
              <a:t>Business Objects,</a:t>
            </a:r>
            <a:r>
              <a:rPr lang="en-US"/>
              <a:t>  you can find the Master Data Object and the Transactional Data Objects</a:t>
            </a:r>
          </a:p>
          <a:p>
            <a:pPr marL="0" lvl="1" indent="0">
              <a:buNone/>
            </a:pPr>
            <a:endParaRPr lang="en-US"/>
          </a:p>
          <a:p>
            <a:pPr marL="0" lvl="1" indent="0">
              <a:buNone/>
            </a:pPr>
            <a:r>
              <a:rPr lang="en-US"/>
              <a:t>The second category, the </a:t>
            </a:r>
            <a:r>
              <a:rPr lang="en-US" b="1"/>
              <a:t>Infrastructure Objects</a:t>
            </a:r>
            <a:r>
              <a:rPr lang="en-US" b="0"/>
              <a:t>, </a:t>
            </a:r>
            <a:r>
              <a:rPr lang="en-US"/>
              <a:t> contain objects like</a:t>
            </a:r>
            <a:r>
              <a:rPr lang="en-US" b="0"/>
              <a:t> the Company object, Extended functionality and the Meta Data objects.</a:t>
            </a:r>
          </a:p>
          <a:p>
            <a:pPr marL="0" lvl="1" indent="0">
              <a:buNone/>
            </a:pPr>
            <a:endParaRPr lang="en-US"/>
          </a:p>
          <a:p>
            <a:pPr marL="0" lvl="1" indent="0">
              <a:buNone/>
            </a:pPr>
            <a:r>
              <a:rPr lang="en-US"/>
              <a:t>The third category, the </a:t>
            </a:r>
            <a:r>
              <a:rPr lang="en-US" b="1"/>
              <a:t>Special Objects,</a:t>
            </a:r>
            <a:r>
              <a:rPr lang="en-US"/>
              <a:t>  contain service type objects and the graphical user interface related objects.</a:t>
            </a:r>
          </a:p>
          <a:p>
            <a:pPr marL="0" lvl="1" indent="0">
              <a:buNone/>
            </a:pPr>
            <a:endParaRPr lang="en-US"/>
          </a:p>
          <a:p>
            <a:pPr marL="0" lvl="1" indent="0">
              <a:buNone/>
            </a:pPr>
            <a:r>
              <a:rPr lang="en-US"/>
              <a:t>We will have a closer look at the DI API objects in the next slides.</a:t>
            </a:r>
          </a:p>
          <a:p>
            <a:pPr lvl="1"/>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532831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3"/>
          <p:cNvSpPr>
            <a:spLocks noGrp="1" noChangeArrowheads="1"/>
          </p:cNvSpPr>
          <p:nvPr>
            <p:ph type="body" idx="1"/>
          </p:nvPr>
        </p:nvSpPr>
        <p:spPr/>
        <p:txBody>
          <a:bodyPr>
            <a:normAutofit/>
          </a:bodyPr>
          <a:lstStyle/>
          <a:p>
            <a:r>
              <a:rPr lang="en-US"/>
              <a:t>The Business Objects represent the functionality of SAP Business One application and enable adding, updating, finding, and removing data from the business tables of the company database.</a:t>
            </a:r>
          </a:p>
          <a:p>
            <a:r>
              <a:rPr lang="en-US"/>
              <a:t>Using the Business Objects is the recommended method for accessing data within an SAP Business One company database, because it performs the authorization checks and business logic validations.</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a:p>
          <a:p>
            <a:pPr marL="0" marR="0" lvl="0" indent="0" algn="l" defTabSz="1088776" rtl="0" eaLnBrk="1" fontAlgn="auto" latinLnBrk="0" hangingPunct="1">
              <a:lnSpc>
                <a:spcPct val="100000"/>
              </a:lnSpc>
              <a:spcBef>
                <a:spcPts val="0"/>
              </a:spcBef>
              <a:spcAft>
                <a:spcPts val="0"/>
              </a:spcAft>
              <a:buClrTx/>
              <a:buSzTx/>
              <a:buFontTx/>
              <a:buNone/>
              <a:tabLst/>
              <a:defRPr/>
            </a:pPr>
            <a:r>
              <a:rPr lang="en-US"/>
              <a:t>Any data access using business objects is platform and release-independent. An external client program that accesses data using the business objects assures adaptability with future versions of SAP Business One.</a:t>
            </a:r>
          </a:p>
          <a:p>
            <a:r>
              <a:rPr lang="en-US"/>
              <a:t>The business objects follow appropriate business logic and will not compromise data integrity.</a:t>
            </a:r>
          </a:p>
          <a:p>
            <a:endParaRPr lang="en-US"/>
          </a:p>
          <a:p>
            <a:r>
              <a:rPr lang="en-US"/>
              <a:t>The image displays the Business Partner Master Data object. The parent object is called BusinessPartners and it collects additional child objects, like Contact Employees, Addresses and so on.</a:t>
            </a:r>
          </a:p>
          <a:p>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004843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a:t>The DI API Service Type Objects (Services) are based on the concept of </a:t>
            </a:r>
            <a:r>
              <a:rPr lang="en-US">
                <a:effectLst/>
              </a:rPr>
              <a:t>Service</a:t>
            </a:r>
            <a:r>
              <a:rPr lang="en-US"/>
              <a:t>-Oriented Architecture (SOA).</a:t>
            </a:r>
          </a:p>
          <a:p>
            <a:r>
              <a:rPr lang="en-US"/>
              <a:t>The </a:t>
            </a:r>
            <a:r>
              <a:rPr lang="en-US" b="1">
                <a:effectLst/>
              </a:rPr>
              <a:t>Services</a:t>
            </a:r>
            <a:r>
              <a:rPr lang="en-US"/>
              <a:t> provide interfaces to additional logic within SAP Business One, which is not necessarily encapsulated in a business object. </a:t>
            </a:r>
          </a:p>
          <a:p>
            <a:endParaRPr lang="de-DE"/>
          </a:p>
          <a:p>
            <a:r>
              <a:rPr lang="en-US" noProof="0"/>
              <a:t>The main service is the </a:t>
            </a:r>
            <a:r>
              <a:rPr lang="en-US" b="1">
                <a:effectLst/>
              </a:rPr>
              <a:t>CompanyService</a:t>
            </a:r>
            <a:r>
              <a:rPr lang="en-US" b="0">
                <a:effectLst/>
              </a:rPr>
              <a:t>, which </a:t>
            </a:r>
            <a:r>
              <a:rPr lang="en-US">
                <a:effectLst/>
              </a:rPr>
              <a:t>enables managing the company administration data.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a:t>For example, you can update the </a:t>
            </a:r>
            <a:r>
              <a:rPr lang="en-US" sz="1400" b="1"/>
              <a:t>Administration data </a:t>
            </a:r>
            <a:r>
              <a:rPr lang="en-US" sz="1400"/>
              <a:t>(OADM) or </a:t>
            </a:r>
            <a:r>
              <a:rPr lang="en-US" sz="1400" b="1"/>
              <a:t>Company data</a:t>
            </a:r>
            <a:r>
              <a:rPr lang="en-US" sz="1400"/>
              <a:t> (CINF) or create new </a:t>
            </a:r>
            <a:r>
              <a:rPr lang="en-US" sz="1400" b="1"/>
              <a:t>Posting Periods </a:t>
            </a:r>
            <a:r>
              <a:rPr lang="en-US" sz="1400"/>
              <a:t>(OACP) or update </a:t>
            </a:r>
            <a:r>
              <a:rPr lang="en-US" sz="1400" b="1"/>
              <a:t>Finance Periods </a:t>
            </a:r>
            <a:r>
              <a:rPr lang="en-US" sz="1400"/>
              <a:t>(OFPR).  </a:t>
            </a:r>
          </a:p>
          <a:p>
            <a:endParaRPr lang="de-DE"/>
          </a:p>
        </p:txBody>
      </p:sp>
    </p:spTree>
    <p:extLst>
      <p:ext uri="{BB962C8B-B14F-4D97-AF65-F5344CB8AC3E}">
        <p14:creationId xmlns:p14="http://schemas.microsoft.com/office/powerpoint/2010/main" val="4099722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4"/>
              </a:rPr>
              <a:t>www.sap.com/corporate/de/legal/copyright.html</a:t>
            </a:r>
            <a:r>
              <a:rPr lang="de-DE" sz="800" kern="1200" noProof="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2019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2019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88000" y="4024430"/>
            <a:ext cx="11146194" cy="997196"/>
          </a:xfrm>
        </p:spPr>
        <p:txBody>
          <a:bodyPr/>
          <a:lstStyle/>
          <a:p>
            <a:r>
              <a:rPr lang="en-US"/>
              <a:t>TB 1300 - SAP Business One SDK</a:t>
            </a:r>
            <a:br>
              <a:rPr lang="en-US"/>
            </a:br>
            <a:r>
              <a:rPr lang="en-US">
                <a:solidFill>
                  <a:schemeClr val="accent1"/>
                </a:solidFill>
              </a:rPr>
              <a:t>Data Interface API – Introduction</a:t>
            </a:r>
            <a:endParaRPr lang="de-DE">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nchor="ctr"/>
          <a:lstStyle/>
          <a:p>
            <a:r>
              <a:rPr lang="en-US"/>
              <a:t>DI API Introduction:</a:t>
            </a:r>
            <a:r>
              <a:rPr lang="en-GB"/>
              <a:t> </a:t>
            </a:r>
            <a:r>
              <a:rPr lang="en-US"/>
              <a:t>Infrastructure Objects</a:t>
            </a:r>
          </a:p>
        </p:txBody>
      </p:sp>
      <p:sp>
        <p:nvSpPr>
          <p:cNvPr id="91139" name="Rectangle 3"/>
          <p:cNvSpPr>
            <a:spLocks noChangeArrowheads="1"/>
          </p:cNvSpPr>
          <p:nvPr/>
        </p:nvSpPr>
        <p:spPr bwMode="auto">
          <a:xfrm>
            <a:off x="504001" y="1484314"/>
            <a:ext cx="11186475" cy="4742317"/>
          </a:xfrm>
          <a:prstGeom prst="rect">
            <a:avLst/>
          </a:prstGeom>
          <a:noFill/>
          <a:ln w="12700">
            <a:noFill/>
            <a:miter lim="800000"/>
            <a:headEnd/>
            <a:tailEnd/>
          </a:ln>
        </p:spPr>
        <p:txBody>
          <a:bodyPr lIns="0" tIns="0" rIns="0" bIns="0"/>
          <a:lstStyle/>
          <a:p>
            <a:pPr marL="203200" lvl="1" indent="-203200">
              <a:spcAft>
                <a:spcPts val="300"/>
              </a:spcAft>
              <a:buClr>
                <a:srgbClr val="F0AB00"/>
              </a:buClr>
              <a:buSzPct val="80000"/>
              <a:buFont typeface="Arial" pitchFamily="34" charset="0"/>
              <a:buChar char="■"/>
              <a:defRPr/>
            </a:pPr>
            <a:r>
              <a:rPr lang="en-US" sz="1800">
                <a:solidFill>
                  <a:srgbClr val="000000"/>
                </a:solidFill>
                <a:latin typeface="Arial" charset="0"/>
                <a:ea typeface="Arial Unicode MS" pitchFamily="34" charset="-128"/>
                <a:cs typeface="Arial Unicode MS" pitchFamily="34" charset="-128"/>
              </a:rPr>
              <a:t>Company Object</a:t>
            </a:r>
            <a:br>
              <a:rPr lang="en-US" sz="1800">
                <a:solidFill>
                  <a:srgbClr val="000000"/>
                </a:solidFill>
                <a:latin typeface="Arial" charset="0"/>
                <a:ea typeface="Arial Unicode MS" pitchFamily="34" charset="-128"/>
                <a:cs typeface="Arial Unicode MS" pitchFamily="34" charset="-128"/>
              </a:rPr>
            </a:br>
            <a:r>
              <a:rPr lang="en-US" sz="1800">
                <a:solidFill>
                  <a:srgbClr val="000000"/>
                </a:solidFill>
                <a:latin typeface="Arial" charset="0"/>
                <a:ea typeface="Arial Unicode MS" pitchFamily="34" charset="-128"/>
                <a:cs typeface="Arial Unicode MS" pitchFamily="34" charset="-128"/>
              </a:rPr>
              <a:t>Represents an SAP Business One Company database on Microsoft SQL Server/HANA</a:t>
            </a:r>
            <a:br>
              <a:rPr lang="en-US" sz="1800">
                <a:solidFill>
                  <a:srgbClr val="000000"/>
                </a:solidFill>
                <a:latin typeface="Arial" charset="0"/>
                <a:ea typeface="Arial Unicode MS" pitchFamily="34" charset="-128"/>
                <a:cs typeface="Arial Unicode MS" pitchFamily="34" charset="-128"/>
              </a:rPr>
            </a:br>
            <a:r>
              <a:rPr lang="en-US" sz="1800">
                <a:solidFill>
                  <a:srgbClr val="000000"/>
                </a:solidFill>
                <a:latin typeface="Arial" charset="0"/>
                <a:ea typeface="Arial Unicode MS" pitchFamily="34" charset="-128"/>
                <a:cs typeface="Arial Unicode MS" pitchFamily="34" charset="-128"/>
              </a:rPr>
              <a:t>Use this object to access the other objects in DI API</a:t>
            </a:r>
          </a:p>
          <a:p>
            <a:pPr marL="203200" lvl="1" indent="-203200">
              <a:spcAft>
                <a:spcPts val="300"/>
              </a:spcAft>
              <a:buClr>
                <a:srgbClr val="F0AB00"/>
              </a:buClr>
              <a:buSzPct val="80000"/>
              <a:buFont typeface="Arial" pitchFamily="34" charset="0"/>
              <a:buChar char="■"/>
              <a:defRPr/>
            </a:pPr>
            <a:endParaRPr lang="en-US" sz="1800">
              <a:solidFill>
                <a:srgbClr val="000000"/>
              </a:solidFill>
              <a:latin typeface="Arial" charset="0"/>
              <a:ea typeface="Arial Unicode MS" pitchFamily="34" charset="-128"/>
              <a:cs typeface="Arial Unicode MS" pitchFamily="34" charset="-128"/>
            </a:endParaRPr>
          </a:p>
          <a:p>
            <a:pPr marL="203200" lvl="1" indent="-203200">
              <a:spcAft>
                <a:spcPts val="300"/>
              </a:spcAft>
              <a:buClr>
                <a:srgbClr val="F0AB00"/>
              </a:buClr>
              <a:buSzPct val="80000"/>
              <a:buFont typeface="Arial" pitchFamily="34" charset="0"/>
              <a:buChar char="■"/>
              <a:defRPr/>
            </a:pPr>
            <a:r>
              <a:rPr lang="en-US" sz="1800">
                <a:solidFill>
                  <a:srgbClr val="000000"/>
                </a:solidFill>
                <a:latin typeface="Arial" charset="0"/>
                <a:ea typeface="Arial Unicode MS" pitchFamily="34" charset="-128"/>
                <a:cs typeface="Arial Unicode MS" pitchFamily="34" charset="-128"/>
              </a:rPr>
              <a:t>Extended Functionality Objects </a:t>
            </a:r>
          </a:p>
          <a:p>
            <a:pPr marL="660400" lvl="2" indent="-203200">
              <a:spcAft>
                <a:spcPts val="300"/>
              </a:spcAft>
              <a:buClr>
                <a:srgbClr val="F0AB00"/>
              </a:buClr>
              <a:buFont typeface="Arial" pitchFamily="34" charset="0"/>
              <a:buChar char="■"/>
              <a:defRPr/>
            </a:pPr>
            <a:r>
              <a:rPr lang="en-US" sz="1800">
                <a:solidFill>
                  <a:srgbClr val="000000"/>
                </a:solidFill>
                <a:latin typeface="Arial" charset="0"/>
                <a:ea typeface="Arial Unicode MS" pitchFamily="34" charset="-128"/>
                <a:cs typeface="Arial Unicode MS" pitchFamily="34" charset="-128"/>
              </a:rPr>
              <a:t>RecordSet - Used to run SQL queries and stored procedures</a:t>
            </a:r>
          </a:p>
          <a:p>
            <a:pPr marL="660400" lvl="2" indent="-203200">
              <a:spcAft>
                <a:spcPts val="300"/>
              </a:spcAft>
              <a:buClr>
                <a:srgbClr val="F0AB00"/>
              </a:buClr>
              <a:buFont typeface="Arial" pitchFamily="34" charset="0"/>
              <a:buChar char="■"/>
              <a:defRPr/>
            </a:pPr>
            <a:r>
              <a:rPr lang="en-US" sz="1800">
                <a:solidFill>
                  <a:srgbClr val="000000"/>
                </a:solidFill>
                <a:latin typeface="Arial" charset="0"/>
                <a:ea typeface="Arial Unicode MS" pitchFamily="34" charset="-128"/>
                <a:cs typeface="Arial Unicode MS" pitchFamily="34" charset="-128"/>
              </a:rPr>
              <a:t>DataBrowser - Enables data navigation trough records of a certain object Type (e.g.  business partners) in conjunction with RecordSet</a:t>
            </a:r>
          </a:p>
          <a:p>
            <a:pPr marL="660400" lvl="2" indent="-203200">
              <a:spcAft>
                <a:spcPts val="300"/>
              </a:spcAft>
              <a:buClr>
                <a:srgbClr val="F0AB00"/>
              </a:buClr>
              <a:buFont typeface="Arial" pitchFamily="34" charset="0"/>
              <a:buChar char="■"/>
              <a:defRPr/>
            </a:pPr>
            <a:r>
              <a:rPr lang="en-US" sz="1800">
                <a:solidFill>
                  <a:srgbClr val="000000"/>
                </a:solidFill>
                <a:latin typeface="Arial" charset="0"/>
                <a:ea typeface="Arial Unicode MS" pitchFamily="34" charset="-128"/>
                <a:cs typeface="Arial Unicode MS" pitchFamily="34" charset="-128"/>
              </a:rPr>
              <a:t>SBObob - Exposes extended / supplemental functionality</a:t>
            </a:r>
          </a:p>
          <a:p>
            <a:pPr marL="660400" lvl="2" indent="-203200">
              <a:spcAft>
                <a:spcPts val="300"/>
              </a:spcAft>
              <a:buClr>
                <a:srgbClr val="F0AB00"/>
              </a:buClr>
              <a:buFont typeface="Arial" pitchFamily="34" charset="0"/>
              <a:buChar char="■"/>
              <a:defRPr/>
            </a:pPr>
            <a:endParaRPr lang="en-US" sz="1800">
              <a:solidFill>
                <a:srgbClr val="000000"/>
              </a:solidFill>
              <a:latin typeface="Arial" charset="0"/>
              <a:ea typeface="Arial Unicode MS" pitchFamily="34" charset="-128"/>
              <a:cs typeface="Arial Unicode MS" pitchFamily="34" charset="-128"/>
            </a:endParaRPr>
          </a:p>
          <a:p>
            <a:pPr marL="304800" lvl="1" indent="-304800">
              <a:spcAft>
                <a:spcPts val="300"/>
              </a:spcAft>
              <a:buClr>
                <a:srgbClr val="F0AB00"/>
              </a:buClr>
              <a:buSzPct val="80000"/>
              <a:buFont typeface="Arial" pitchFamily="34" charset="0"/>
              <a:buChar char="■"/>
              <a:defRPr/>
            </a:pPr>
            <a:r>
              <a:rPr lang="en-US" sz="1800">
                <a:solidFill>
                  <a:srgbClr val="000000"/>
                </a:solidFill>
                <a:latin typeface="Arial" charset="0"/>
                <a:ea typeface="Arial Unicode MS" pitchFamily="34" charset="-128"/>
                <a:cs typeface="Arial Unicode MS" pitchFamily="34" charset="-128"/>
              </a:rPr>
              <a:t>Meta Data Objects</a:t>
            </a:r>
          </a:p>
          <a:p>
            <a:pPr marL="762000" lvl="2" indent="-304800">
              <a:spcAft>
                <a:spcPts val="300"/>
              </a:spcAft>
              <a:buClr>
                <a:srgbClr val="F0AB00"/>
              </a:buClr>
              <a:buFont typeface="Arial" pitchFamily="34" charset="0"/>
              <a:buChar char="■"/>
              <a:defRPr/>
            </a:pPr>
            <a:r>
              <a:rPr lang="en-US" sz="1800">
                <a:solidFill>
                  <a:srgbClr val="000000"/>
                </a:solidFill>
                <a:latin typeface="Arial" charset="0"/>
                <a:ea typeface="Arial Unicode MS" pitchFamily="34" charset="-128"/>
                <a:cs typeface="Arial Unicode MS" pitchFamily="34" charset="-128"/>
              </a:rPr>
              <a:t>UserTablesMD - Create user tables</a:t>
            </a:r>
          </a:p>
          <a:p>
            <a:pPr marL="762000" lvl="2" indent="-304800">
              <a:spcAft>
                <a:spcPts val="300"/>
              </a:spcAft>
              <a:buClr>
                <a:srgbClr val="F0AB00"/>
              </a:buClr>
              <a:buFont typeface="Arial" pitchFamily="34" charset="0"/>
              <a:buChar char="■"/>
              <a:defRPr/>
            </a:pPr>
            <a:r>
              <a:rPr lang="en-US" sz="1800">
                <a:solidFill>
                  <a:srgbClr val="000000"/>
                </a:solidFill>
                <a:latin typeface="Arial" charset="0"/>
                <a:ea typeface="Arial Unicode MS" pitchFamily="34" charset="-128"/>
                <a:cs typeface="Arial Unicode MS" pitchFamily="34" charset="-128"/>
              </a:rPr>
              <a:t>UserKeysMD - Define an index for a user table</a:t>
            </a:r>
          </a:p>
          <a:p>
            <a:pPr marL="762000" lvl="2" indent="-304800">
              <a:spcAft>
                <a:spcPts val="300"/>
              </a:spcAft>
              <a:buClr>
                <a:srgbClr val="F0AB00"/>
              </a:buClr>
              <a:buFont typeface="Arial" pitchFamily="34" charset="0"/>
              <a:buChar char="■"/>
              <a:defRPr/>
            </a:pPr>
            <a:r>
              <a:rPr lang="en-US" sz="1800">
                <a:solidFill>
                  <a:srgbClr val="000000"/>
                </a:solidFill>
                <a:latin typeface="Arial" charset="0"/>
                <a:ea typeface="Arial Unicode MS" pitchFamily="34" charset="-128"/>
                <a:cs typeface="Arial Unicode MS" pitchFamily="34" charset="-128"/>
              </a:rPr>
              <a:t>UserFieldsMD - Create user fields (into SAP Business One tables or user tables)</a:t>
            </a:r>
          </a:p>
          <a:p>
            <a:pPr marL="762000" lvl="2" indent="-304800">
              <a:spcAft>
                <a:spcPts val="300"/>
              </a:spcAft>
              <a:buClr>
                <a:srgbClr val="F0AB00"/>
              </a:buClr>
              <a:buFont typeface="Arial" pitchFamily="34" charset="0"/>
              <a:buChar char="■"/>
              <a:defRPr/>
            </a:pPr>
            <a:r>
              <a:rPr lang="en-US" sz="1800">
                <a:solidFill>
                  <a:srgbClr val="000000"/>
                </a:solidFill>
                <a:latin typeface="Arial" charset="0"/>
                <a:ea typeface="Arial Unicode MS" pitchFamily="34" charset="-128"/>
                <a:cs typeface="Arial Unicode MS" pitchFamily="34" charset="-128"/>
              </a:rPr>
              <a:t>UserObjectsMD</a:t>
            </a:r>
            <a:r>
              <a:rPr lang="de-DE" sz="1800">
                <a:solidFill>
                  <a:srgbClr val="000000"/>
                </a:solidFill>
                <a:latin typeface="Arial" charset="0"/>
                <a:ea typeface="Arial Unicode MS" pitchFamily="34" charset="-128"/>
                <a:cs typeface="Arial Unicode MS" pitchFamily="34" charset="-128"/>
              </a:rPr>
              <a:t> - </a:t>
            </a:r>
            <a:r>
              <a:rPr lang="en-US" sz="1800">
                <a:solidFill>
                  <a:srgbClr val="000000"/>
                </a:solidFill>
                <a:latin typeface="Arial" charset="0"/>
                <a:ea typeface="Arial Unicode MS" pitchFamily="34" charset="-128"/>
                <a:cs typeface="Arial Unicode MS" pitchFamily="34" charset="-128"/>
              </a:rPr>
              <a:t>Define</a:t>
            </a:r>
            <a:r>
              <a:rPr lang="de-DE" sz="1800">
                <a:solidFill>
                  <a:srgbClr val="000000"/>
                </a:solidFill>
                <a:latin typeface="Arial" charset="0"/>
                <a:ea typeface="Arial Unicode MS" pitchFamily="34" charset="-128"/>
                <a:cs typeface="Arial Unicode MS" pitchFamily="34" charset="-128"/>
              </a:rPr>
              <a:t> User </a:t>
            </a:r>
            <a:r>
              <a:rPr lang="en-US" sz="1800">
                <a:solidFill>
                  <a:srgbClr val="000000"/>
                </a:solidFill>
                <a:latin typeface="Arial" charset="0"/>
                <a:ea typeface="Arial Unicode MS" pitchFamily="34" charset="-128"/>
                <a:cs typeface="Arial Unicode MS" pitchFamily="34" charset="-128"/>
              </a:rPr>
              <a:t>Defined</a:t>
            </a:r>
            <a:r>
              <a:rPr lang="de-DE" sz="1800">
                <a:solidFill>
                  <a:srgbClr val="000000"/>
                </a:solidFill>
                <a:latin typeface="Arial" charset="0"/>
                <a:ea typeface="Arial Unicode MS" pitchFamily="34" charset="-128"/>
                <a:cs typeface="Arial Unicode MS" pitchFamily="34" charset="-128"/>
              </a:rPr>
              <a:t> Objects</a:t>
            </a:r>
            <a:endParaRPr lang="en-US" sz="1800">
              <a:solidFill>
                <a:srgbClr val="000000"/>
              </a:solidFill>
              <a:latin typeface="Arial" charset="0"/>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1187911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1139">
                                            <p:txEl>
                                              <p:pRg st="7" end="7"/>
                                            </p:txEl>
                                          </p:spTgt>
                                        </p:tgtEl>
                                        <p:attrNameLst>
                                          <p:attrName>style.visibility</p:attrName>
                                        </p:attrNameLst>
                                      </p:cBhvr>
                                      <p:to>
                                        <p:strVal val="visible"/>
                                      </p:to>
                                    </p:set>
                                    <p:anim calcmode="lin" valueType="num">
                                      <p:cBhvr additive="base">
                                        <p:cTn id="7" dur="500" fill="hold"/>
                                        <p:tgtEl>
                                          <p:spTgt spid="91139">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1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1139">
                                            <p:txEl>
                                              <p:pRg st="8" end="8"/>
                                            </p:txEl>
                                          </p:spTgt>
                                        </p:tgtEl>
                                        <p:attrNameLst>
                                          <p:attrName>style.visibility</p:attrName>
                                        </p:attrNameLst>
                                      </p:cBhvr>
                                      <p:to>
                                        <p:strVal val="visible"/>
                                      </p:to>
                                    </p:set>
                                    <p:anim calcmode="lin" valueType="num">
                                      <p:cBhvr additive="base">
                                        <p:cTn id="13" dur="500" fill="hold"/>
                                        <p:tgtEl>
                                          <p:spTgt spid="91139">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11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1139">
                                            <p:txEl>
                                              <p:pRg st="9" end="9"/>
                                            </p:txEl>
                                          </p:spTgt>
                                        </p:tgtEl>
                                        <p:attrNameLst>
                                          <p:attrName>style.visibility</p:attrName>
                                        </p:attrNameLst>
                                      </p:cBhvr>
                                      <p:to>
                                        <p:strVal val="visible"/>
                                      </p:to>
                                    </p:set>
                                    <p:anim calcmode="lin" valueType="num">
                                      <p:cBhvr additive="base">
                                        <p:cTn id="19" dur="500" fill="hold"/>
                                        <p:tgtEl>
                                          <p:spTgt spid="91139">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113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1139">
                                            <p:txEl>
                                              <p:pRg st="10" end="10"/>
                                            </p:txEl>
                                          </p:spTgt>
                                        </p:tgtEl>
                                        <p:attrNameLst>
                                          <p:attrName>style.visibility</p:attrName>
                                        </p:attrNameLst>
                                      </p:cBhvr>
                                      <p:to>
                                        <p:strVal val="visible"/>
                                      </p:to>
                                    </p:set>
                                    <p:anim calcmode="lin" valueType="num">
                                      <p:cBhvr additive="base">
                                        <p:cTn id="25" dur="500" fill="hold"/>
                                        <p:tgtEl>
                                          <p:spTgt spid="91139">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11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1139">
                                            <p:txEl>
                                              <p:pRg st="11" end="11"/>
                                            </p:txEl>
                                          </p:spTgt>
                                        </p:tgtEl>
                                        <p:attrNameLst>
                                          <p:attrName>style.visibility</p:attrName>
                                        </p:attrNameLst>
                                      </p:cBhvr>
                                      <p:to>
                                        <p:strVal val="visible"/>
                                      </p:to>
                                    </p:set>
                                    <p:anim calcmode="lin" valueType="num">
                                      <p:cBhvr additive="base">
                                        <p:cTn id="31" dur="500" fill="hold"/>
                                        <p:tgtEl>
                                          <p:spTgt spid="91139">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113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nchor="ctr"/>
          <a:lstStyle/>
          <a:p>
            <a:r>
              <a:rPr lang="en-US"/>
              <a:t>DI API Introduction:</a:t>
            </a:r>
            <a:r>
              <a:rPr lang="en-GB"/>
              <a:t> </a:t>
            </a:r>
            <a:r>
              <a:rPr lang="en-US"/>
              <a:t>Company Object</a:t>
            </a:r>
          </a:p>
        </p:txBody>
      </p:sp>
      <p:sp>
        <p:nvSpPr>
          <p:cNvPr id="41986" name="Rectangle 3"/>
          <p:cNvSpPr>
            <a:spLocks noGrp="1" noChangeArrowheads="1"/>
          </p:cNvSpPr>
          <p:nvPr>
            <p:ph type="body" idx="4294967295"/>
          </p:nvPr>
        </p:nvSpPr>
        <p:spPr>
          <a:xfrm>
            <a:off x="504001" y="1487302"/>
            <a:ext cx="11186476" cy="3886200"/>
          </a:xfrm>
        </p:spPr>
        <p:txBody>
          <a:bodyPr/>
          <a:lstStyle/>
          <a:p>
            <a:r>
              <a:rPr lang="en-US" sz="1800" b="1">
                <a:solidFill>
                  <a:srgbClr val="000000"/>
                </a:solidFill>
              </a:rPr>
              <a:t>The Company object…</a:t>
            </a:r>
          </a:p>
          <a:p>
            <a:pPr marL="287337" lvl="1" indent="-285750"/>
            <a:r>
              <a:rPr lang="en-US">
                <a:solidFill>
                  <a:srgbClr val="000000"/>
                </a:solidFill>
              </a:rPr>
              <a:t>Represents an SAP Business One database</a:t>
            </a:r>
          </a:p>
          <a:p>
            <a:pPr marL="287337" lvl="1" indent="-285750"/>
            <a:r>
              <a:rPr lang="en-US">
                <a:solidFill>
                  <a:srgbClr val="000000"/>
                </a:solidFill>
              </a:rPr>
              <a:t>Is used to establish a connection to a Microsoft SQL Server/</a:t>
            </a:r>
            <a:r>
              <a:rPr lang="en-US" b="1">
                <a:solidFill>
                  <a:srgbClr val="000000"/>
                </a:solidFill>
              </a:rPr>
              <a:t>HANA</a:t>
            </a:r>
            <a:r>
              <a:rPr lang="en-US">
                <a:solidFill>
                  <a:srgbClr val="000000"/>
                </a:solidFill>
              </a:rPr>
              <a:t> database</a:t>
            </a:r>
          </a:p>
          <a:p>
            <a:pPr marL="203200" lvl="1" indent="-201613">
              <a:buClr>
                <a:srgbClr val="333333"/>
              </a:buClr>
            </a:pPr>
            <a:endParaRPr lang="en-US" b="1">
              <a:solidFill>
                <a:srgbClr val="000000"/>
              </a:solidFill>
            </a:endParaRPr>
          </a:p>
          <a:p>
            <a:pPr>
              <a:buClr>
                <a:srgbClr val="333333"/>
              </a:buClr>
            </a:pPr>
            <a:r>
              <a:rPr lang="en-US" sz="1800" b="1">
                <a:solidFill>
                  <a:srgbClr val="000000"/>
                </a:solidFill>
              </a:rPr>
              <a:t>Use it to …</a:t>
            </a:r>
          </a:p>
          <a:p>
            <a:pPr marL="287337" lvl="1" indent="-285750"/>
            <a:r>
              <a:rPr lang="en-US">
                <a:solidFill>
                  <a:srgbClr val="000000"/>
                </a:solidFill>
              </a:rPr>
              <a:t>Access Data in an SAP Business One database</a:t>
            </a:r>
          </a:p>
          <a:p>
            <a:pPr marL="287337" lvl="1" indent="-285750"/>
            <a:r>
              <a:rPr lang="en-US">
                <a:solidFill>
                  <a:srgbClr val="000000"/>
                </a:solidFill>
              </a:rPr>
              <a:t>Connect to and disconnect from a customer database</a:t>
            </a:r>
          </a:p>
          <a:p>
            <a:pPr marL="287337" lvl="1" indent="-285750"/>
            <a:r>
              <a:rPr lang="en-US">
                <a:solidFill>
                  <a:srgbClr val="000000"/>
                </a:solidFill>
              </a:rPr>
              <a:t>Start and end global transactions</a:t>
            </a:r>
          </a:p>
          <a:p>
            <a:pPr marL="287337" lvl="1" indent="-285750"/>
            <a:r>
              <a:rPr lang="en-US">
                <a:solidFill>
                  <a:srgbClr val="000000"/>
                </a:solidFill>
              </a:rPr>
              <a:t>Work with XML data</a:t>
            </a:r>
          </a:p>
        </p:txBody>
      </p:sp>
    </p:spTree>
    <p:custDataLst>
      <p:tags r:id="rId1"/>
    </p:custDataLst>
    <p:extLst>
      <p:ext uri="{BB962C8B-B14F-4D97-AF65-F5344CB8AC3E}">
        <p14:creationId xmlns:p14="http://schemas.microsoft.com/office/powerpoint/2010/main" val="1371569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504000" y="499328"/>
            <a:ext cx="11186476" cy="369332"/>
          </a:xfrm>
        </p:spPr>
        <p:txBody>
          <a:bodyPr vert="horz" wrap="square" lIns="180000" tIns="0" rIns="0" bIns="0" rtlCol="0" anchor="ctr" anchorCtr="0">
            <a:spAutoFit/>
          </a:bodyPr>
          <a:lstStyle/>
          <a:p>
            <a:r>
              <a:rPr lang="en-US"/>
              <a:t>DI API Introduction:</a:t>
            </a:r>
            <a:r>
              <a:rPr lang="en-GB"/>
              <a:t> </a:t>
            </a:r>
            <a:r>
              <a:rPr lang="en-US"/>
              <a:t>Log On</a:t>
            </a:r>
          </a:p>
        </p:txBody>
      </p:sp>
      <p:grpSp>
        <p:nvGrpSpPr>
          <p:cNvPr id="7" name="Group 6"/>
          <p:cNvGrpSpPr/>
          <p:nvPr/>
        </p:nvGrpSpPr>
        <p:grpSpPr>
          <a:xfrm>
            <a:off x="504001" y="1340093"/>
            <a:ext cx="11186476" cy="5102401"/>
            <a:chOff x="371475" y="1155700"/>
            <a:chExt cx="8274050" cy="5416550"/>
          </a:xfrm>
        </p:grpSpPr>
        <p:sp>
          <p:nvSpPr>
            <p:cNvPr id="44034" name="Rectangle 3"/>
            <p:cNvSpPr>
              <a:spLocks noChangeArrowheads="1"/>
            </p:cNvSpPr>
            <p:nvPr/>
          </p:nvSpPr>
          <p:spPr bwMode="auto">
            <a:xfrm>
              <a:off x="3506788" y="1155700"/>
              <a:ext cx="5138737" cy="5416550"/>
            </a:xfrm>
            <a:prstGeom prst="rect">
              <a:avLst/>
            </a:prstGeom>
            <a:solidFill>
              <a:srgbClr val="B4C3CB"/>
            </a:solidFill>
            <a:ln w="12700">
              <a:solidFill>
                <a:schemeClr val="tx1"/>
              </a:solidFill>
              <a:miter lim="800000"/>
              <a:headEnd/>
              <a:tailEnd/>
            </a:ln>
          </p:spPr>
          <p:txBody>
            <a:bodyPr wrap="none" lIns="36000" tIns="36000" rIns="36000" bIns="36000"/>
            <a:lstStyle/>
            <a:p>
              <a:r>
                <a:rPr lang="en-US" sz="1200">
                  <a:latin typeface="Arial monospaced for SAP" pitchFamily="49" charset="0"/>
                </a:rPr>
                <a:t>Dim oCompany As SAPbobsCOM.Company</a:t>
              </a:r>
            </a:p>
            <a:p>
              <a:r>
                <a:rPr lang="en-US" sz="1200">
                  <a:latin typeface="Arial monospaced for SAP" pitchFamily="49" charset="0"/>
                </a:rPr>
                <a:t>Dim lRetCode, lErrCode As Long</a:t>
              </a:r>
            </a:p>
            <a:p>
              <a:r>
                <a:rPr lang="en-US" sz="1200">
                  <a:latin typeface="Arial monospaced for SAP" pitchFamily="49" charset="0"/>
                </a:rPr>
                <a:t>Dim sErrMsg as String</a:t>
              </a:r>
            </a:p>
            <a:p>
              <a:endParaRPr lang="en-US" sz="1200">
                <a:latin typeface="Arial monospaced for SAP" pitchFamily="49" charset="0"/>
              </a:endParaRPr>
            </a:p>
            <a:p>
              <a:r>
                <a:rPr lang="en-US" sz="1200">
                  <a:solidFill>
                    <a:srgbClr val="008000"/>
                  </a:solidFill>
                  <a:latin typeface="Arial monospaced for SAP" pitchFamily="49" charset="0"/>
                  <a:cs typeface="Courier New" pitchFamily="49" charset="0"/>
                </a:rPr>
                <a:t>'Instantiate a Company object</a:t>
              </a:r>
            </a:p>
            <a:p>
              <a:r>
                <a:rPr lang="en-US" sz="1200">
                  <a:latin typeface="Arial monospaced for SAP" pitchFamily="49" charset="0"/>
                </a:rPr>
                <a:t>oCompany 	  	= New SAPBobsCOM.Company</a:t>
              </a:r>
            </a:p>
            <a:p>
              <a:r>
                <a:rPr lang="en-US" sz="1200">
                  <a:latin typeface="Arial monospaced for SAP" pitchFamily="49" charset="0"/>
                </a:rPr>
                <a:t>oCompany.Server 	= </a:t>
              </a:r>
              <a:r>
                <a:rPr lang="ja-JP" altLang="en-US" sz="1200">
                  <a:latin typeface="Arial monospaced for SAP" pitchFamily="49" charset="0"/>
                </a:rPr>
                <a:t>“</a:t>
              </a:r>
              <a:r>
                <a:rPr lang="en-US" altLang="ja-JP" sz="1200">
                  <a:latin typeface="Arial monospaced for SAP" pitchFamily="49" charset="0"/>
                </a:rPr>
                <a:t>dbservername“</a:t>
              </a:r>
            </a:p>
            <a:p>
              <a:r>
                <a:rPr lang="en-US" altLang="ja-JP" sz="1200">
                  <a:latin typeface="Arial monospaced for SAP" pitchFamily="49" charset="0"/>
                </a:rPr>
                <a:t>oCompany.DbServerType   = SAPbobsCOM.BoServerTypes.dst_MSSQL2008	</a:t>
              </a:r>
            </a:p>
            <a:p>
              <a:pPr eaLnBrk="0" hangingPunct="0"/>
              <a:r>
                <a:rPr lang="en-US" sz="1200">
                  <a:latin typeface="Arial monospaced for SAP" pitchFamily="49" charset="0"/>
                </a:rPr>
                <a:t>oCompany.CompanyDB = "SBODemoUS"</a:t>
              </a:r>
            </a:p>
            <a:p>
              <a:pPr eaLnBrk="0" hangingPunct="0"/>
              <a:r>
                <a:rPr lang="en-US" sz="1200">
                  <a:latin typeface="Arial monospaced for SAP" pitchFamily="49" charset="0"/>
                </a:rPr>
                <a:t>oCompany.UserName  = </a:t>
              </a:r>
              <a:r>
                <a:rPr lang="ja-JP" altLang="en-US" sz="1200">
                  <a:latin typeface="Arial monospaced for SAP" pitchFamily="49" charset="0"/>
                </a:rPr>
                <a:t>“</a:t>
              </a:r>
              <a:r>
                <a:rPr lang="en-US" altLang="ja-JP" sz="1200">
                  <a:latin typeface="Arial monospaced for SAP" pitchFamily="49" charset="0"/>
                </a:rPr>
                <a:t>user1"</a:t>
              </a:r>
            </a:p>
            <a:p>
              <a:pPr eaLnBrk="0" hangingPunct="0"/>
              <a:r>
                <a:rPr lang="en-US" sz="1200">
                  <a:latin typeface="Arial monospaced for SAP" pitchFamily="49" charset="0"/>
                </a:rPr>
                <a:t>oCompany.Password  = </a:t>
              </a:r>
              <a:r>
                <a:rPr lang="ja-JP" altLang="en-US" sz="1200">
                  <a:latin typeface="Arial monospaced for SAP" pitchFamily="49" charset="0"/>
                </a:rPr>
                <a:t>“</a:t>
              </a:r>
              <a:r>
                <a:rPr lang="en-US" altLang="ja-JP" sz="1200">
                  <a:latin typeface="Arial monospaced for SAP" pitchFamily="49" charset="0"/>
                </a:rPr>
                <a:t>&lt;user1 password&gt;</a:t>
              </a:r>
              <a:r>
                <a:rPr lang="ja-JP" altLang="en-US" sz="1200">
                  <a:latin typeface="Arial monospaced for SAP" pitchFamily="49" charset="0"/>
                </a:rPr>
                <a:t>“</a:t>
              </a:r>
              <a:endParaRPr lang="en-US" altLang="ja-JP" sz="1200">
                <a:latin typeface="Arial monospaced for SAP" pitchFamily="49" charset="0"/>
              </a:endParaRPr>
            </a:p>
            <a:p>
              <a:r>
                <a:rPr lang="en-US" sz="1200">
                  <a:latin typeface="Arial monospaced for SAP" pitchFamily="49" charset="0"/>
                </a:rPr>
                <a:t>oCompany.Language  = ln_English</a:t>
              </a:r>
            </a:p>
            <a:p>
              <a:endParaRPr lang="en-US" sz="1200">
                <a:latin typeface="Arial monospaced for SAP" pitchFamily="49" charset="0"/>
              </a:endParaRPr>
            </a:p>
            <a:p>
              <a:r>
                <a:rPr lang="ja-JP" altLang="en-US" sz="1200">
                  <a:solidFill>
                    <a:srgbClr val="008000"/>
                  </a:solidFill>
                </a:rPr>
                <a:t>‘</a:t>
              </a:r>
              <a:r>
                <a:rPr lang="en-US" altLang="ja-JP" sz="1200">
                  <a:solidFill>
                    <a:srgbClr val="008000"/>
                  </a:solidFill>
                </a:rPr>
                <a:t>Set Add-on identifier –</a:t>
              </a:r>
              <a:r>
                <a:rPr lang="de-DE" altLang="ja-JP" sz="1200">
                  <a:solidFill>
                    <a:srgbClr val="008000"/>
                  </a:solidFill>
                </a:rPr>
                <a:t>optional!</a:t>
              </a:r>
              <a:endParaRPr lang="en-US" altLang="ja-JP" sz="1200">
                <a:solidFill>
                  <a:srgbClr val="008000"/>
                </a:solidFill>
              </a:endParaRPr>
            </a:p>
            <a:p>
              <a:r>
                <a:rPr lang="ja-JP" altLang="en-US" sz="1200">
                  <a:solidFill>
                    <a:srgbClr val="008000"/>
                  </a:solidFill>
                </a:rPr>
                <a:t>‘</a:t>
              </a:r>
              <a:r>
                <a:rPr lang="en-US" altLang="ja-JP" sz="1200">
                  <a:solidFill>
                    <a:srgbClr val="008000"/>
                  </a:solidFill>
                </a:rPr>
                <a:t>oCompany.AddOnIdentifier  = </a:t>
              </a:r>
              <a:r>
                <a:rPr lang="ja-JP" altLang="en-US" sz="1200">
                  <a:solidFill>
                    <a:srgbClr val="008000"/>
                  </a:solidFill>
                </a:rPr>
                <a:t>“</a:t>
              </a:r>
              <a:r>
                <a:rPr lang="en-US" altLang="ja-JP" sz="1200">
                  <a:solidFill>
                    <a:srgbClr val="008000"/>
                  </a:solidFill>
                </a:rPr>
                <a:t>fill in your Add-On Identifier here</a:t>
              </a:r>
              <a:r>
                <a:rPr lang="ja-JP" altLang="en-US" sz="1200">
                  <a:solidFill>
                    <a:srgbClr val="008000"/>
                  </a:solidFill>
                </a:rPr>
                <a:t>”</a:t>
              </a:r>
              <a:endParaRPr lang="en-US" altLang="ja-JP" sz="1200">
                <a:solidFill>
                  <a:srgbClr val="008000"/>
                </a:solidFill>
              </a:endParaRPr>
            </a:p>
            <a:p>
              <a:endParaRPr lang="en-US" sz="1200"/>
            </a:p>
            <a:p>
              <a:r>
                <a:rPr lang="en-US" sz="1200">
                  <a:latin typeface="Arial monospaced for SAP" pitchFamily="49" charset="0"/>
                </a:rPr>
                <a:t>lRetCode = oCompany.Connect()</a:t>
              </a:r>
            </a:p>
            <a:p>
              <a:endParaRPr lang="en-US" sz="1200">
                <a:latin typeface="Arial monospaced for SAP" pitchFamily="49" charset="0"/>
              </a:endParaRPr>
            </a:p>
            <a:p>
              <a:r>
                <a:rPr lang="en-US" sz="1200">
                  <a:solidFill>
                    <a:srgbClr val="008000"/>
                  </a:solidFill>
                  <a:latin typeface="Arial monospaced for SAP" pitchFamily="49" charset="0"/>
                  <a:cs typeface="Courier New" pitchFamily="49" charset="0"/>
                </a:rPr>
                <a:t>'Check Return Code</a:t>
              </a:r>
            </a:p>
            <a:p>
              <a:r>
                <a:rPr lang="en-US" sz="1200">
                  <a:latin typeface="Arial monospaced for SAP" pitchFamily="49" charset="0"/>
                </a:rPr>
                <a:t>If lRetCode &lt;&gt; 0 Then</a:t>
              </a:r>
            </a:p>
            <a:p>
              <a:r>
                <a:rPr lang="en-US" sz="1200">
                  <a:latin typeface="Arial monospaced for SAP" pitchFamily="49" charset="0"/>
                </a:rPr>
                <a:t>  oCompany.GetLastError(lErrCode, sErrMsg)</a:t>
              </a:r>
            </a:p>
            <a:p>
              <a:r>
                <a:rPr lang="en-US" sz="1200">
                  <a:latin typeface="Arial monospaced for SAP" pitchFamily="49" charset="0"/>
                </a:rPr>
                <a:t>End If</a:t>
              </a:r>
            </a:p>
          </p:txBody>
        </p:sp>
        <p:sp>
          <p:nvSpPr>
            <p:cNvPr id="44035" name="Rectangle 4"/>
            <p:cNvSpPr>
              <a:spLocks noChangeArrowheads="1"/>
            </p:cNvSpPr>
            <p:nvPr/>
          </p:nvSpPr>
          <p:spPr bwMode="auto">
            <a:xfrm>
              <a:off x="3506787" y="4191793"/>
              <a:ext cx="5138737" cy="361950"/>
            </a:xfrm>
            <a:prstGeom prst="rect">
              <a:avLst/>
            </a:prstGeom>
            <a:solidFill>
              <a:schemeClr val="tx2">
                <a:lumMod val="50000"/>
              </a:schemeClr>
            </a:solidFill>
            <a:ln w="12700">
              <a:solidFill>
                <a:schemeClr val="tx1"/>
              </a:solidFill>
              <a:miter lim="800000"/>
              <a:headEnd/>
              <a:tailEnd/>
            </a:ln>
          </p:spPr>
          <p:txBody>
            <a:bodyPr wrap="none" lIns="36000" tIns="36000" rIns="36000" bIns="36000"/>
            <a:lstStyle/>
            <a:p>
              <a:r>
                <a:rPr lang="en-US" sz="1400">
                  <a:solidFill>
                    <a:schemeClr val="bg1"/>
                  </a:solidFill>
                  <a:latin typeface="Arial monospaced for SAP" pitchFamily="49" charset="0"/>
                </a:rPr>
                <a:t>lRetCode = oCompany.Connect()</a:t>
              </a:r>
            </a:p>
          </p:txBody>
        </p:sp>
        <p:sp>
          <p:nvSpPr>
            <p:cNvPr id="44036" name="Rectangle 6"/>
            <p:cNvSpPr>
              <a:spLocks noChangeArrowheads="1"/>
            </p:cNvSpPr>
            <p:nvPr/>
          </p:nvSpPr>
          <p:spPr bwMode="auto">
            <a:xfrm>
              <a:off x="371475" y="1155700"/>
              <a:ext cx="2914650" cy="1017588"/>
            </a:xfrm>
            <a:prstGeom prst="rect">
              <a:avLst/>
            </a:prstGeom>
            <a:solidFill>
              <a:srgbClr val="B4C3CB"/>
            </a:solidFill>
            <a:ln w="19050">
              <a:solidFill>
                <a:schemeClr val="tx1"/>
              </a:solidFill>
              <a:miter lim="800000"/>
              <a:headEnd/>
              <a:tailEnd/>
            </a:ln>
          </p:spPr>
          <p:txBody>
            <a:bodyPr wrap="none" lIns="90000" tIns="46800" rIns="90000" bIns="46800"/>
            <a:lstStyle/>
            <a:p>
              <a:pPr>
                <a:spcBef>
                  <a:spcPct val="75000"/>
                </a:spcBef>
                <a:buClr>
                  <a:schemeClr val="tx1"/>
                </a:buClr>
                <a:buFont typeface="Wingdings" pitchFamily="2" charset="2"/>
                <a:buNone/>
              </a:pPr>
              <a:r>
                <a:rPr lang="en-US" sz="1400"/>
                <a:t>Object:</a:t>
              </a:r>
            </a:p>
            <a:p>
              <a:pPr>
                <a:spcBef>
                  <a:spcPct val="75000"/>
                </a:spcBef>
                <a:buClr>
                  <a:schemeClr val="tx1"/>
                </a:buClr>
                <a:buFont typeface="Wingdings" pitchFamily="2" charset="2"/>
                <a:buNone/>
              </a:pPr>
              <a:r>
                <a:rPr lang="en-US" sz="1400"/>
                <a:t>Company  </a:t>
              </a:r>
            </a:p>
          </p:txBody>
        </p:sp>
        <p:sp>
          <p:nvSpPr>
            <p:cNvPr id="44037" name="Rectangle 7"/>
            <p:cNvSpPr>
              <a:spLocks noChangeArrowheads="1"/>
            </p:cNvSpPr>
            <p:nvPr/>
          </p:nvSpPr>
          <p:spPr bwMode="auto">
            <a:xfrm>
              <a:off x="371475" y="2173288"/>
              <a:ext cx="2914650" cy="4398962"/>
            </a:xfrm>
            <a:prstGeom prst="rect">
              <a:avLst/>
            </a:prstGeom>
            <a:solidFill>
              <a:srgbClr val="B4C3CB"/>
            </a:solidFill>
            <a:ln w="19050">
              <a:solidFill>
                <a:schemeClr val="tx1"/>
              </a:solidFill>
              <a:miter lim="800000"/>
              <a:headEnd/>
              <a:tailEnd/>
            </a:ln>
          </p:spPr>
          <p:txBody>
            <a:bodyPr wrap="none" lIns="90000" tIns="46800" rIns="90000" bIns="46800"/>
            <a:lstStyle/>
            <a:p>
              <a:pPr>
                <a:spcBef>
                  <a:spcPct val="75000"/>
                </a:spcBef>
                <a:buClr>
                  <a:schemeClr val="tx1"/>
                </a:buClr>
                <a:buFont typeface="Wingdings" pitchFamily="2" charset="2"/>
                <a:buNone/>
              </a:pPr>
              <a:r>
                <a:rPr lang="en-US" sz="1400"/>
                <a:t>Methods:</a:t>
              </a:r>
            </a:p>
            <a:p>
              <a:pPr>
                <a:spcBef>
                  <a:spcPct val="75000"/>
                </a:spcBef>
                <a:buClr>
                  <a:schemeClr val="tx1"/>
                </a:buClr>
                <a:buFont typeface="Wingdings" pitchFamily="2" charset="2"/>
                <a:buNone/>
              </a:pPr>
              <a:r>
                <a:rPr lang="en-US" sz="1400"/>
                <a:t>+Connect()</a:t>
              </a:r>
            </a:p>
            <a:p>
              <a:r>
                <a:rPr lang="en-US" sz="1400"/>
                <a:t>…</a:t>
              </a:r>
            </a:p>
            <a:p>
              <a:r>
                <a:rPr lang="en-US" sz="1400"/>
                <a:t>Properties:</a:t>
              </a:r>
            </a:p>
            <a:p>
              <a:r>
                <a:rPr lang="en-US" sz="1400"/>
                <a:t>Server</a:t>
              </a:r>
            </a:p>
            <a:p>
              <a:r>
                <a:rPr lang="en-US" sz="1400"/>
                <a:t>ServerType 	(opt.)</a:t>
              </a:r>
            </a:p>
            <a:p>
              <a:r>
                <a:rPr lang="en-US" sz="1400"/>
                <a:t>CompanyDB </a:t>
              </a:r>
            </a:p>
            <a:p>
              <a:r>
                <a:rPr lang="en-US" sz="1400"/>
                <a:t>UserName </a:t>
              </a:r>
            </a:p>
            <a:p>
              <a:r>
                <a:rPr lang="en-US" sz="1400"/>
                <a:t>Password </a:t>
              </a:r>
            </a:p>
            <a:p>
              <a:r>
                <a:rPr lang="en-US" sz="1400"/>
                <a:t>DBUserName	(comp.)</a:t>
              </a:r>
            </a:p>
            <a:p>
              <a:r>
                <a:rPr lang="en-US" sz="1400"/>
                <a:t>DBPassword	(comp.)</a:t>
              </a:r>
            </a:p>
            <a:p>
              <a:r>
                <a:rPr lang="en-US" sz="1400"/>
                <a:t>Language		(opt.)</a:t>
              </a:r>
            </a:p>
            <a:p>
              <a:r>
                <a:rPr lang="en-US" sz="1400"/>
                <a:t>UseTrusted    	(comp.)</a:t>
              </a:r>
            </a:p>
            <a:p>
              <a:r>
                <a:rPr lang="en-US" sz="1400"/>
                <a:t>AddOnIdentifier	(opt.)</a:t>
              </a:r>
            </a:p>
            <a:p>
              <a:r>
                <a:rPr lang="en-US" sz="1400"/>
                <a:t>…</a:t>
              </a:r>
            </a:p>
            <a:p>
              <a:r>
                <a:rPr lang="de-DE" sz="1400"/>
                <a:t>(comp.) := </a:t>
              </a:r>
              <a:r>
                <a:rPr lang="en-US" sz="1400"/>
                <a:t>kept for backward compatibility</a:t>
              </a:r>
            </a:p>
          </p:txBody>
        </p:sp>
      </p:grpSp>
    </p:spTree>
    <p:custDataLst>
      <p:tags r:id="rId1"/>
    </p:custDataLst>
    <p:extLst>
      <p:ext uri="{BB962C8B-B14F-4D97-AF65-F5344CB8AC3E}">
        <p14:creationId xmlns:p14="http://schemas.microsoft.com/office/powerpoint/2010/main" val="736426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noFill/>
        </p:spPr>
        <p:txBody>
          <a:bodyPr anchor="ctr"/>
          <a:lstStyle/>
          <a:p>
            <a:r>
              <a:rPr lang="en-US"/>
              <a:t>DI API Introduction:</a:t>
            </a:r>
            <a:r>
              <a:rPr lang="en-GB"/>
              <a:t> </a:t>
            </a:r>
            <a:r>
              <a:rPr lang="en-US"/>
              <a:t>Error Handling in DI API</a:t>
            </a:r>
          </a:p>
        </p:txBody>
      </p:sp>
      <p:sp>
        <p:nvSpPr>
          <p:cNvPr id="46082" name="Rectangle 3"/>
          <p:cNvSpPr txBox="1">
            <a:spLocks noChangeArrowheads="1"/>
          </p:cNvSpPr>
          <p:nvPr/>
        </p:nvSpPr>
        <p:spPr bwMode="gray">
          <a:xfrm>
            <a:off x="504001" y="1484313"/>
            <a:ext cx="11186476" cy="4648200"/>
          </a:xfrm>
          <a:prstGeom prst="rect">
            <a:avLst/>
          </a:prstGeom>
          <a:noFill/>
          <a:ln w="12700">
            <a:noFill/>
            <a:miter lim="800000"/>
            <a:headEnd/>
            <a:tailEnd/>
          </a:ln>
        </p:spPr>
        <p:txBody>
          <a:bodyPr lIns="0" tIns="0" rIns="0" bIns="0"/>
          <a:lstStyle/>
          <a:p>
            <a:pPr marL="352425" indent="-352425">
              <a:lnSpc>
                <a:spcPct val="90000"/>
              </a:lnSpc>
              <a:spcBef>
                <a:spcPct val="75000"/>
              </a:spcBef>
              <a:buClr>
                <a:schemeClr val="tx1"/>
              </a:buClr>
              <a:buSzPct val="80000"/>
            </a:pPr>
            <a:r>
              <a:rPr lang="en-US" sz="1800"/>
              <a:t>There are two ways you should be familiar with to handle errors:</a:t>
            </a:r>
          </a:p>
          <a:p>
            <a:pPr marL="261938" lvl="1" indent="-261938">
              <a:lnSpc>
                <a:spcPct val="90000"/>
              </a:lnSpc>
              <a:spcBef>
                <a:spcPct val="25000"/>
              </a:spcBef>
              <a:buClr>
                <a:srgbClr val="F0AB00"/>
              </a:buClr>
              <a:buSzPct val="80000"/>
              <a:buFont typeface="Arial" pitchFamily="34" charset="0"/>
              <a:buChar char="■"/>
            </a:pPr>
            <a:endParaRPr lang="en-US" sz="1800" u="sng"/>
          </a:p>
          <a:p>
            <a:pPr marL="261938" lvl="1" indent="-261938">
              <a:lnSpc>
                <a:spcPct val="90000"/>
              </a:lnSpc>
              <a:spcBef>
                <a:spcPct val="25000"/>
              </a:spcBef>
              <a:buClr>
                <a:srgbClr val="F0AB00"/>
              </a:buClr>
              <a:buSzPct val="80000"/>
              <a:buFont typeface="Arial" pitchFamily="34" charset="0"/>
              <a:buChar char="■"/>
            </a:pPr>
            <a:r>
              <a:rPr lang="en-US" sz="1800" u="sng"/>
              <a:t>Return Code</a:t>
            </a:r>
            <a:r>
              <a:rPr lang="en-US" sz="1800"/>
              <a:t> + </a:t>
            </a:r>
            <a:r>
              <a:rPr lang="en-US" sz="1800" u="sng"/>
              <a:t>GetLastError</a:t>
            </a:r>
          </a:p>
          <a:p>
            <a:pPr marL="261938" lvl="1" indent="-261938">
              <a:lnSpc>
                <a:spcPct val="90000"/>
              </a:lnSpc>
              <a:spcBef>
                <a:spcPct val="25000"/>
              </a:spcBef>
              <a:buClr>
                <a:srgbClr val="333333"/>
              </a:buClr>
              <a:buSzPct val="80000"/>
              <a:buNone/>
            </a:pPr>
            <a:r>
              <a:rPr lang="en-US" sz="1800"/>
              <a:t>	Use the return value of some methods to verify the result of the execution, such as Add, Update, Remove…</a:t>
            </a:r>
          </a:p>
          <a:p>
            <a:pPr marL="261938" lvl="1" indent="-261938">
              <a:lnSpc>
                <a:spcPct val="90000"/>
              </a:lnSpc>
              <a:spcBef>
                <a:spcPct val="25000"/>
              </a:spcBef>
              <a:buClr>
                <a:srgbClr val="333333"/>
              </a:buClr>
              <a:buSzPct val="80000"/>
              <a:buNone/>
            </a:pPr>
            <a:r>
              <a:rPr lang="en-US" sz="1800"/>
              <a:t>	Use GetLastError method of the Company object to retrieve the last error message and code issued by any object related to the Company object </a:t>
            </a:r>
          </a:p>
          <a:p>
            <a:pPr marL="261938" lvl="1" indent="-261938">
              <a:lnSpc>
                <a:spcPct val="90000"/>
              </a:lnSpc>
              <a:spcBef>
                <a:spcPct val="25000"/>
              </a:spcBef>
              <a:buClr>
                <a:srgbClr val="333333"/>
              </a:buClr>
              <a:buSzPct val="80000"/>
              <a:buNone/>
            </a:pPr>
            <a:endParaRPr lang="en-US" sz="1800"/>
          </a:p>
          <a:p>
            <a:pPr marL="261938" lvl="1" indent="-261938">
              <a:lnSpc>
                <a:spcPct val="90000"/>
              </a:lnSpc>
              <a:spcBef>
                <a:spcPct val="25000"/>
              </a:spcBef>
              <a:buClr>
                <a:srgbClr val="333333"/>
              </a:buClr>
              <a:buSzPct val="80000"/>
              <a:buNone/>
            </a:pPr>
            <a:r>
              <a:rPr lang="en-US" sz="1800"/>
              <a:t>AND</a:t>
            </a:r>
          </a:p>
          <a:p>
            <a:pPr marL="261938" lvl="1" indent="-261938">
              <a:lnSpc>
                <a:spcPct val="90000"/>
              </a:lnSpc>
              <a:spcBef>
                <a:spcPct val="25000"/>
              </a:spcBef>
              <a:buClr>
                <a:srgbClr val="333333"/>
              </a:buClr>
              <a:buSzPct val="80000"/>
              <a:buNone/>
            </a:pPr>
            <a:endParaRPr lang="en-US" sz="1800"/>
          </a:p>
          <a:p>
            <a:pPr marL="261938" lvl="1" indent="-261938">
              <a:lnSpc>
                <a:spcPct val="90000"/>
              </a:lnSpc>
              <a:spcBef>
                <a:spcPct val="25000"/>
              </a:spcBef>
              <a:buClr>
                <a:srgbClr val="F0AB00"/>
              </a:buClr>
              <a:buSzPct val="80000"/>
              <a:buFont typeface="Arial" pitchFamily="34" charset="0"/>
              <a:buChar char="■"/>
            </a:pPr>
            <a:r>
              <a:rPr lang="en-US" sz="1800" u="sng"/>
              <a:t>Exception Handling</a:t>
            </a:r>
            <a:br>
              <a:rPr lang="en-US" sz="1800"/>
            </a:br>
            <a:r>
              <a:rPr lang="en-US" sz="1800"/>
              <a:t>Some objects will throw an exception.</a:t>
            </a:r>
          </a:p>
          <a:p>
            <a:pPr marL="261938" lvl="1" indent="3175">
              <a:lnSpc>
                <a:spcPct val="90000"/>
              </a:lnSpc>
              <a:spcBef>
                <a:spcPct val="25000"/>
              </a:spcBef>
              <a:buClr>
                <a:srgbClr val="F0AB00"/>
              </a:buClr>
              <a:buSzPct val="80000"/>
              <a:buNone/>
            </a:pPr>
            <a:r>
              <a:rPr lang="en-US" sz="1800"/>
              <a:t>In VB, we can use </a:t>
            </a:r>
            <a:r>
              <a:rPr lang="ja-JP" altLang="en-US" sz="1800"/>
              <a:t>“</a:t>
            </a:r>
            <a:r>
              <a:rPr lang="en-US" altLang="ja-JP" sz="1800"/>
              <a:t>On Error GoTo ErrorHandler</a:t>
            </a:r>
            <a:r>
              <a:rPr lang="ja-JP" altLang="en-US" sz="1800"/>
              <a:t>”</a:t>
            </a:r>
            <a:r>
              <a:rPr lang="en-US" altLang="ja-JP" sz="1800"/>
              <a:t> to process these errors – or Exception handling (try / catch in .NET incl. VB .NET).</a:t>
            </a:r>
            <a:br>
              <a:rPr lang="en-US" altLang="ja-JP" sz="1800"/>
            </a:br>
            <a:br>
              <a:rPr lang="en-US" altLang="ja-JP" sz="1800"/>
            </a:br>
            <a:r>
              <a:rPr lang="en-US" altLang="ja-JP" sz="1800"/>
              <a:t>Exception can be raised by methods and properties (e.g. type mismatch)</a:t>
            </a:r>
            <a:endParaRPr lang="en-US" sz="1800"/>
          </a:p>
        </p:txBody>
      </p:sp>
    </p:spTree>
    <p:custDataLst>
      <p:tags r:id="rId1"/>
    </p:custDataLst>
    <p:extLst>
      <p:ext uri="{BB962C8B-B14F-4D97-AF65-F5344CB8AC3E}">
        <p14:creationId xmlns:p14="http://schemas.microsoft.com/office/powerpoint/2010/main" val="359867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5"/>
          <p:cNvSpPr>
            <a:spLocks noChangeArrowheads="1"/>
          </p:cNvSpPr>
          <p:nvPr/>
        </p:nvSpPr>
        <p:spPr bwMode="gray">
          <a:xfrm>
            <a:off x="504001" y="1368020"/>
            <a:ext cx="11186475" cy="2769989"/>
          </a:xfrm>
          <a:prstGeom prst="rect">
            <a:avLst/>
          </a:prstGeom>
          <a:noFill/>
          <a:ln w="12700">
            <a:noFill/>
            <a:miter lim="800000"/>
            <a:headEnd/>
            <a:tailEnd/>
          </a:ln>
        </p:spPr>
        <p:txBody>
          <a:bodyPr wrap="square" lIns="0" tIns="0" rIns="0" bIns="0">
            <a:spAutoFit/>
          </a:bodyPr>
          <a:lstStyle/>
          <a:p>
            <a:r>
              <a:rPr lang="en-US" sz="1800" b="1"/>
              <a:t>There are a couple of scenarios where Data Interface API is engaged:</a:t>
            </a:r>
          </a:p>
          <a:p>
            <a:endParaRPr lang="en-US" sz="1800" b="1"/>
          </a:p>
          <a:p>
            <a:pPr marL="342900" indent="-342900">
              <a:buClr>
                <a:srgbClr val="F0AB00"/>
              </a:buClr>
              <a:buFont typeface="Wingdings" panose="05000000000000000000" pitchFamily="2" charset="2"/>
              <a:buChar char="§"/>
            </a:pPr>
            <a:r>
              <a:rPr lang="en-US" sz="1800"/>
              <a:t>Data level integration of existing applications.</a:t>
            </a:r>
            <a:br>
              <a:rPr lang="en-US" sz="1800"/>
            </a:br>
            <a:r>
              <a:rPr lang="en-US" sz="1800"/>
              <a:t>Easily read or write data from / to SAP Business One – when needed</a:t>
            </a:r>
          </a:p>
          <a:p>
            <a:pPr>
              <a:buClr>
                <a:srgbClr val="F0AB00"/>
              </a:buClr>
            </a:pPr>
            <a:endParaRPr lang="en-US" sz="1800"/>
          </a:p>
          <a:p>
            <a:pPr marL="342900" indent="-342900">
              <a:buClr>
                <a:srgbClr val="F0AB00"/>
              </a:buClr>
              <a:buFont typeface="Wingdings" panose="05000000000000000000" pitchFamily="2" charset="2"/>
              <a:buChar char="§"/>
            </a:pPr>
            <a:r>
              <a:rPr lang="en-US" sz="1800"/>
              <a:t>Data Import / Export scenarios – which are not covered through SAP tools</a:t>
            </a:r>
            <a:br>
              <a:rPr lang="en-US" sz="1800"/>
            </a:br>
            <a:r>
              <a:rPr lang="en-US" sz="1800"/>
              <a:t>Depending on the architecture of the overall solution you might consider to use B1iSN or DI Server.</a:t>
            </a:r>
          </a:p>
          <a:p>
            <a:pPr marL="153988" lvl="1">
              <a:buNone/>
            </a:pPr>
            <a:endParaRPr lang="en-US" sz="1800"/>
          </a:p>
          <a:p>
            <a:pPr marL="342900" indent="-342900">
              <a:buClr>
                <a:srgbClr val="F0AB00"/>
              </a:buClr>
              <a:buFont typeface="Wingdings" panose="05000000000000000000" pitchFamily="2" charset="2"/>
              <a:buChar char="§"/>
            </a:pPr>
            <a:r>
              <a:rPr lang="en-US" sz="1800"/>
              <a:t>Handling data in an Add-On that uses UI API (see next unit) beyond UI API</a:t>
            </a:r>
            <a:r>
              <a:rPr lang="en-US" altLang="en-US" sz="1800"/>
              <a:t>‘</a:t>
            </a:r>
            <a:r>
              <a:rPr lang="en-US" sz="1800"/>
              <a:t>s capabilities.</a:t>
            </a:r>
            <a:br>
              <a:rPr lang="en-US" sz="1800"/>
            </a:br>
            <a:r>
              <a:rPr lang="en-US" sz="1800"/>
              <a:t>Because the data changes in the SAP Business One database require usage of DI API or Service Layer.</a:t>
            </a:r>
          </a:p>
        </p:txBody>
      </p:sp>
      <p:sp>
        <p:nvSpPr>
          <p:cNvPr id="5" name="Title 4"/>
          <p:cNvSpPr>
            <a:spLocks noGrp="1"/>
          </p:cNvSpPr>
          <p:nvPr>
            <p:ph type="title"/>
          </p:nvPr>
        </p:nvSpPr>
        <p:spPr/>
        <p:txBody>
          <a:bodyPr/>
          <a:lstStyle/>
          <a:p>
            <a:r>
              <a:rPr lang="en-US"/>
              <a:t>The Data Interface API:</a:t>
            </a:r>
            <a:r>
              <a:rPr lang="en-GB"/>
              <a:t> Use Case</a:t>
            </a:r>
            <a:endParaRPr lang="de-DE"/>
          </a:p>
        </p:txBody>
      </p:sp>
    </p:spTree>
    <p:custDataLst>
      <p:tags r:id="rId1"/>
    </p:custDataLst>
    <p:extLst>
      <p:ext uri="{BB962C8B-B14F-4D97-AF65-F5344CB8AC3E}">
        <p14:creationId xmlns:p14="http://schemas.microsoft.com/office/powerpoint/2010/main" val="499313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a:t>DI API Introduction: Exercise</a:t>
            </a:r>
            <a:endParaRPr lang="de-DE"/>
          </a:p>
        </p:txBody>
      </p:sp>
      <p:sp>
        <p:nvSpPr>
          <p:cNvPr id="50179" name="Rectangle 4"/>
          <p:cNvSpPr>
            <a:spLocks noChangeArrowheads="1"/>
          </p:cNvSpPr>
          <p:nvPr/>
        </p:nvSpPr>
        <p:spPr bwMode="gray">
          <a:xfrm>
            <a:off x="2030969" y="1864859"/>
            <a:ext cx="9659507" cy="1154162"/>
          </a:xfrm>
          <a:prstGeom prst="rect">
            <a:avLst/>
          </a:prstGeom>
          <a:noFill/>
          <a:ln w="12700">
            <a:noFill/>
            <a:miter lim="800000"/>
            <a:headEnd/>
            <a:tailEnd/>
          </a:ln>
        </p:spPr>
        <p:txBody>
          <a:bodyPr wrap="square" lIns="0" tIns="0" rIns="0" bIns="0">
            <a:spAutoFit/>
          </a:bodyPr>
          <a:lstStyle/>
          <a:p>
            <a:pPr>
              <a:lnSpc>
                <a:spcPts val="2160"/>
              </a:lnSpc>
              <a:spcBef>
                <a:spcPts val="600"/>
              </a:spcBef>
              <a:spcAft>
                <a:spcPts val="600"/>
              </a:spcAft>
              <a:buClr>
                <a:schemeClr val="tx1"/>
              </a:buClr>
              <a:buSzPct val="80000"/>
              <a:buFont typeface="Wingdings" pitchFamily="2" charset="2"/>
              <a:buNone/>
            </a:pPr>
            <a:r>
              <a:rPr lang="en-US" sz="1800" b="1"/>
              <a:t>You should now:</a:t>
            </a:r>
            <a:endParaRPr lang="en-US" sz="1800" kern="0"/>
          </a:p>
          <a:p>
            <a:pPr marL="458788" lvl="1" indent="-457200">
              <a:lnSpc>
                <a:spcPts val="2160"/>
              </a:lnSpc>
              <a:spcBef>
                <a:spcPts val="600"/>
              </a:spcBef>
              <a:spcAft>
                <a:spcPts val="600"/>
              </a:spcAft>
              <a:buClr>
                <a:srgbClr val="F0AB00"/>
              </a:buClr>
              <a:buSzPct val="80000"/>
              <a:buFont typeface="Wingdings" panose="05000000000000000000" pitchFamily="2" charset="2"/>
              <a:buChar char="§"/>
              <a:defRPr/>
            </a:pPr>
            <a:r>
              <a:rPr lang="en-US" sz="1800" kern="0"/>
              <a:t>Create a new Microsoft Visual Studio project</a:t>
            </a:r>
          </a:p>
          <a:p>
            <a:pPr marL="458788" lvl="1" indent="-457200">
              <a:lnSpc>
                <a:spcPts val="2160"/>
              </a:lnSpc>
              <a:spcBef>
                <a:spcPts val="600"/>
              </a:spcBef>
              <a:spcAft>
                <a:spcPts val="600"/>
              </a:spcAft>
              <a:buClr>
                <a:srgbClr val="F0AB00"/>
              </a:buClr>
              <a:buSzPct val="80000"/>
              <a:buFont typeface="Wingdings" panose="05000000000000000000" pitchFamily="2" charset="2"/>
              <a:buChar char="§"/>
              <a:defRPr/>
            </a:pPr>
            <a:r>
              <a:rPr lang="en-US" sz="1800" kern="0"/>
              <a:t>Connect to a SAP Business One company database using DI API</a:t>
            </a:r>
            <a:endParaRPr lang="de-DE" sz="1800"/>
          </a:p>
        </p:txBody>
      </p:sp>
      <p:pic>
        <p:nvPicPr>
          <p:cNvPr id="3" name="Picture 2">
            <a:extLst>
              <a:ext uri="{FF2B5EF4-FFF2-40B4-BE49-F238E27FC236}">
                <a16:creationId xmlns:a16="http://schemas.microsoft.com/office/drawing/2014/main" id="{05CE8B31-A262-4FB5-A7EF-09DC421068E0}"/>
              </a:ext>
            </a:extLst>
          </p:cNvPr>
          <p:cNvPicPr>
            <a:picLocks noChangeAspect="1"/>
          </p:cNvPicPr>
          <p:nvPr/>
        </p:nvPicPr>
        <p:blipFill>
          <a:blip r:embed="rId4"/>
          <a:stretch>
            <a:fillRect/>
          </a:stretch>
        </p:blipFill>
        <p:spPr>
          <a:xfrm>
            <a:off x="665078" y="1572731"/>
            <a:ext cx="932688" cy="932688"/>
          </a:xfrm>
          <a:prstGeom prst="rect">
            <a:avLst/>
          </a:prstGeom>
        </p:spPr>
      </p:pic>
    </p:spTree>
    <p:custDataLst>
      <p:tags r:id="rId1"/>
    </p:custDataLst>
    <p:extLst>
      <p:ext uri="{BB962C8B-B14F-4D97-AF65-F5344CB8AC3E}">
        <p14:creationId xmlns:p14="http://schemas.microsoft.com/office/powerpoint/2010/main" val="2917048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a:t>DI API Introduction:</a:t>
            </a:r>
            <a:r>
              <a:rPr lang="en-GB"/>
              <a:t> Topic Objectives</a:t>
            </a:r>
            <a:endParaRPr lang="en-US"/>
          </a:p>
        </p:txBody>
      </p:sp>
      <p:sp>
        <p:nvSpPr>
          <p:cNvPr id="2" name="TextBox 1">
            <a:extLst>
              <a:ext uri="{FF2B5EF4-FFF2-40B4-BE49-F238E27FC236}">
                <a16:creationId xmlns:a16="http://schemas.microsoft.com/office/drawing/2014/main" id="{BB966D6B-CED5-4512-A047-363CD7187A53}"/>
              </a:ext>
            </a:extLst>
          </p:cNvPr>
          <p:cNvSpPr txBox="1"/>
          <p:nvPr/>
        </p:nvSpPr>
        <p:spPr>
          <a:xfrm>
            <a:off x="1717246" y="1667576"/>
            <a:ext cx="9874376" cy="2008242"/>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a:t>After completing this topic, you will be able to:</a:t>
            </a:r>
            <a:endParaRPr lang="en-US" sz="1800" kern="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a:t>Explain the architecture of the DI API</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a:t>Categorize available objects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a:t>Explain the key features of DI API</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a:t>Establish a connection to a company</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273918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a:ea typeface="ＭＳ Ｐゴシック" pitchFamily="34" charset="-128"/>
              </a:rPr>
              <a:t>SAP Business One SDK – Components Overview</a:t>
            </a:r>
            <a:endParaRPr lang="en-US"/>
          </a:p>
        </p:txBody>
      </p:sp>
      <p:grpSp>
        <p:nvGrpSpPr>
          <p:cNvPr id="5" name="Group 4">
            <a:extLst>
              <a:ext uri="{FF2B5EF4-FFF2-40B4-BE49-F238E27FC236}">
                <a16:creationId xmlns:a16="http://schemas.microsoft.com/office/drawing/2014/main" id="{6905E8C0-DDFD-4FFC-B97B-4E0152342C32}"/>
              </a:ext>
            </a:extLst>
          </p:cNvPr>
          <p:cNvGrpSpPr/>
          <p:nvPr/>
        </p:nvGrpSpPr>
        <p:grpSpPr>
          <a:xfrm>
            <a:off x="504001" y="1338533"/>
            <a:ext cx="11186476" cy="5042948"/>
            <a:chOff x="371475" y="1039813"/>
            <a:chExt cx="8534400" cy="5640387"/>
          </a:xfrm>
        </p:grpSpPr>
        <p:sp>
          <p:nvSpPr>
            <p:cNvPr id="7" name="Oval 2">
              <a:extLst>
                <a:ext uri="{FF2B5EF4-FFF2-40B4-BE49-F238E27FC236}">
                  <a16:creationId xmlns:a16="http://schemas.microsoft.com/office/drawing/2014/main" id="{7C3DF158-EDB9-4562-9653-39423543B1EA}"/>
                </a:ext>
              </a:extLst>
            </p:cNvPr>
            <p:cNvSpPr>
              <a:spLocks noChangeArrowheads="1"/>
            </p:cNvSpPr>
            <p:nvPr/>
          </p:nvSpPr>
          <p:spPr bwMode="auto">
            <a:xfrm>
              <a:off x="2038350" y="1909763"/>
              <a:ext cx="1482725" cy="438150"/>
            </a:xfrm>
            <a:prstGeom prst="ellipse">
              <a:avLst/>
            </a:prstGeom>
            <a:gradFill rotWithShape="1">
              <a:gsLst>
                <a:gs pos="0">
                  <a:srgbClr val="F8B800"/>
                </a:gs>
                <a:gs pos="100000">
                  <a:srgbClr val="FFFFFF"/>
                </a:gs>
              </a:gsLst>
              <a:path path="shape">
                <a:fillToRect l="50000" t="50000" r="50000" b="50000"/>
              </a:path>
            </a:gradFill>
            <a:ln w="12700">
              <a:noFill/>
              <a:round/>
              <a:headEnd/>
              <a:tailEnd/>
            </a:ln>
          </p:spPr>
          <p:txBody>
            <a:bodyPr lIns="90000" tIns="46800" rIns="90000" bIns="46800" anchor="ctr">
              <a:noAutofit/>
            </a:bodyPr>
            <a:lstStyle/>
            <a:p>
              <a:endParaRPr lang="en-US" b="1"/>
            </a:p>
          </p:txBody>
        </p:sp>
        <p:sp>
          <p:nvSpPr>
            <p:cNvPr id="8" name="Oval 3">
              <a:extLst>
                <a:ext uri="{FF2B5EF4-FFF2-40B4-BE49-F238E27FC236}">
                  <a16:creationId xmlns:a16="http://schemas.microsoft.com/office/drawing/2014/main" id="{B1A513EC-3D2F-44F5-B2C5-53B9FA209EA5}"/>
                </a:ext>
              </a:extLst>
            </p:cNvPr>
            <p:cNvSpPr>
              <a:spLocks noChangeArrowheads="1"/>
            </p:cNvSpPr>
            <p:nvPr/>
          </p:nvSpPr>
          <p:spPr bwMode="auto">
            <a:xfrm>
              <a:off x="898525" y="4105275"/>
              <a:ext cx="3133725" cy="438150"/>
            </a:xfrm>
            <a:prstGeom prst="ellipse">
              <a:avLst/>
            </a:prstGeom>
            <a:gradFill rotWithShape="1">
              <a:gsLst>
                <a:gs pos="0">
                  <a:srgbClr val="F8B800"/>
                </a:gs>
                <a:gs pos="100000">
                  <a:srgbClr val="FFFFFF"/>
                </a:gs>
              </a:gsLst>
              <a:path path="shape">
                <a:fillToRect l="50000" t="50000" r="50000" b="50000"/>
              </a:path>
            </a:gradFill>
            <a:ln w="12700">
              <a:noFill/>
              <a:round/>
              <a:headEnd/>
              <a:tailEnd/>
            </a:ln>
          </p:spPr>
          <p:txBody>
            <a:bodyPr lIns="90000" tIns="46800" rIns="90000" bIns="46800" anchor="ctr">
              <a:noAutofit/>
            </a:bodyPr>
            <a:lstStyle/>
            <a:p>
              <a:endParaRPr lang="en-US" b="1"/>
            </a:p>
          </p:txBody>
        </p:sp>
        <p:sp>
          <p:nvSpPr>
            <p:cNvPr id="9" name="Oval 4">
              <a:extLst>
                <a:ext uri="{FF2B5EF4-FFF2-40B4-BE49-F238E27FC236}">
                  <a16:creationId xmlns:a16="http://schemas.microsoft.com/office/drawing/2014/main" id="{F3D385D2-96D1-4554-87F6-89E8159F45B2}"/>
                </a:ext>
              </a:extLst>
            </p:cNvPr>
            <p:cNvSpPr>
              <a:spLocks noChangeArrowheads="1"/>
            </p:cNvSpPr>
            <p:nvPr/>
          </p:nvSpPr>
          <p:spPr bwMode="auto">
            <a:xfrm>
              <a:off x="898525" y="4140200"/>
              <a:ext cx="3133725" cy="438150"/>
            </a:xfrm>
            <a:prstGeom prst="ellipse">
              <a:avLst/>
            </a:prstGeom>
            <a:gradFill rotWithShape="1">
              <a:gsLst>
                <a:gs pos="0">
                  <a:srgbClr val="F8B800"/>
                </a:gs>
                <a:gs pos="100000">
                  <a:srgbClr val="FFFFFF"/>
                </a:gs>
              </a:gsLst>
              <a:path path="shape">
                <a:fillToRect l="50000" t="50000" r="50000" b="50000"/>
              </a:path>
            </a:gradFill>
            <a:ln w="12700">
              <a:noFill/>
              <a:round/>
              <a:headEnd/>
              <a:tailEnd/>
            </a:ln>
          </p:spPr>
          <p:txBody>
            <a:bodyPr lIns="90000" tIns="46800" rIns="90000" bIns="46800" anchor="ctr">
              <a:noAutofit/>
            </a:bodyPr>
            <a:lstStyle/>
            <a:p>
              <a:endParaRPr lang="en-US" b="1"/>
            </a:p>
          </p:txBody>
        </p:sp>
        <p:sp>
          <p:nvSpPr>
            <p:cNvPr id="10" name="Oval 5">
              <a:extLst>
                <a:ext uri="{FF2B5EF4-FFF2-40B4-BE49-F238E27FC236}">
                  <a16:creationId xmlns:a16="http://schemas.microsoft.com/office/drawing/2014/main" id="{7752B59B-027A-4862-959E-1D0694C5900A}"/>
                </a:ext>
              </a:extLst>
            </p:cNvPr>
            <p:cNvSpPr>
              <a:spLocks noChangeArrowheads="1"/>
            </p:cNvSpPr>
            <p:nvPr/>
          </p:nvSpPr>
          <p:spPr bwMode="auto">
            <a:xfrm>
              <a:off x="4786313" y="3670300"/>
              <a:ext cx="3133725" cy="438150"/>
            </a:xfrm>
            <a:prstGeom prst="ellipse">
              <a:avLst/>
            </a:prstGeom>
            <a:gradFill rotWithShape="1">
              <a:gsLst>
                <a:gs pos="0">
                  <a:srgbClr val="F8B800"/>
                </a:gs>
                <a:gs pos="100000">
                  <a:srgbClr val="FFFFFF"/>
                </a:gs>
              </a:gsLst>
              <a:path path="shape">
                <a:fillToRect l="50000" t="50000" r="50000" b="50000"/>
              </a:path>
            </a:gradFill>
            <a:ln w="12700">
              <a:noFill/>
              <a:round/>
              <a:headEnd/>
              <a:tailEnd/>
            </a:ln>
          </p:spPr>
          <p:txBody>
            <a:bodyPr lIns="90000" tIns="46800" rIns="90000" bIns="46800" anchor="ctr">
              <a:noAutofit/>
            </a:bodyPr>
            <a:lstStyle/>
            <a:p>
              <a:endParaRPr lang="en-US" b="1"/>
            </a:p>
          </p:txBody>
        </p:sp>
        <p:sp>
          <p:nvSpPr>
            <p:cNvPr id="11" name="Rectangle 7">
              <a:extLst>
                <a:ext uri="{FF2B5EF4-FFF2-40B4-BE49-F238E27FC236}">
                  <a16:creationId xmlns:a16="http://schemas.microsoft.com/office/drawing/2014/main" id="{7EEBFDFA-591F-42DD-87F6-E9EAC0E4ACD2}"/>
                </a:ext>
              </a:extLst>
            </p:cNvPr>
            <p:cNvSpPr>
              <a:spLocks noChangeArrowheads="1"/>
            </p:cNvSpPr>
            <p:nvPr/>
          </p:nvSpPr>
          <p:spPr bwMode="auto">
            <a:xfrm>
              <a:off x="5553075" y="1041400"/>
              <a:ext cx="3352800" cy="3676650"/>
            </a:xfrm>
            <a:prstGeom prst="rect">
              <a:avLst/>
            </a:prstGeom>
            <a:noFill/>
            <a:ln w="12700">
              <a:solidFill>
                <a:srgbClr val="F0AB00"/>
              </a:solidFill>
              <a:miter lim="800000"/>
              <a:headEnd/>
              <a:tailEnd/>
            </a:ln>
          </p:spPr>
          <p:txBody>
            <a:bodyPr wrap="none">
              <a:noAutofit/>
            </a:bodyPr>
            <a:lstStyle/>
            <a:p>
              <a:pPr algn="r"/>
              <a:r>
                <a:rPr lang="de-DE" b="1">
                  <a:solidFill>
                    <a:srgbClr val="F0AB00"/>
                  </a:solidFill>
                </a:rPr>
                <a:t>Server</a:t>
              </a:r>
              <a:endParaRPr lang="en-US" b="1">
                <a:solidFill>
                  <a:srgbClr val="F0AB00"/>
                </a:solidFill>
              </a:endParaRPr>
            </a:p>
          </p:txBody>
        </p:sp>
        <p:sp>
          <p:nvSpPr>
            <p:cNvPr id="12" name="Rectangle 8">
              <a:extLst>
                <a:ext uri="{FF2B5EF4-FFF2-40B4-BE49-F238E27FC236}">
                  <a16:creationId xmlns:a16="http://schemas.microsoft.com/office/drawing/2014/main" id="{D6C65E11-9377-4C40-98F4-C1133908726A}"/>
                </a:ext>
              </a:extLst>
            </p:cNvPr>
            <p:cNvSpPr>
              <a:spLocks noChangeArrowheads="1"/>
            </p:cNvSpPr>
            <p:nvPr/>
          </p:nvSpPr>
          <p:spPr bwMode="auto">
            <a:xfrm>
              <a:off x="5553075" y="4718050"/>
              <a:ext cx="3352800" cy="1517650"/>
            </a:xfrm>
            <a:prstGeom prst="rect">
              <a:avLst/>
            </a:prstGeom>
            <a:noFill/>
            <a:ln w="12700">
              <a:solidFill>
                <a:srgbClr val="F0AB00"/>
              </a:solidFill>
              <a:miter lim="800000"/>
              <a:headEnd/>
              <a:tailEnd/>
            </a:ln>
          </p:spPr>
          <p:txBody>
            <a:bodyPr wrap="none">
              <a:noAutofit/>
            </a:bodyPr>
            <a:lstStyle/>
            <a:p>
              <a:pPr algn="r"/>
              <a:r>
                <a:rPr lang="de-DE" b="1">
                  <a:solidFill>
                    <a:srgbClr val="F0AB00"/>
                  </a:solidFill>
                </a:rPr>
                <a:t>Server</a:t>
              </a:r>
              <a:endParaRPr lang="en-US" b="1">
                <a:solidFill>
                  <a:srgbClr val="F0AB00"/>
                </a:solidFill>
              </a:endParaRPr>
            </a:p>
          </p:txBody>
        </p:sp>
        <p:cxnSp>
          <p:nvCxnSpPr>
            <p:cNvPr id="13" name="AutoShape 9">
              <a:extLst>
                <a:ext uri="{FF2B5EF4-FFF2-40B4-BE49-F238E27FC236}">
                  <a16:creationId xmlns:a16="http://schemas.microsoft.com/office/drawing/2014/main" id="{4599011E-5909-4A5B-AAF7-0F5A3C346107}"/>
                </a:ext>
              </a:extLst>
            </p:cNvPr>
            <p:cNvCxnSpPr>
              <a:cxnSpLocks noChangeShapeType="1"/>
              <a:endCxn id="19" idx="0"/>
            </p:cNvCxnSpPr>
            <p:nvPr/>
          </p:nvCxnSpPr>
          <p:spPr bwMode="auto">
            <a:xfrm rot="16200000" flipH="1">
              <a:off x="1554956" y="2439194"/>
              <a:ext cx="881063" cy="1343025"/>
            </a:xfrm>
            <a:prstGeom prst="bentConnector3">
              <a:avLst>
                <a:gd name="adj1" fmla="val 49912"/>
              </a:avLst>
            </a:prstGeom>
            <a:noFill/>
            <a:ln w="19050">
              <a:solidFill>
                <a:schemeClr val="tx1"/>
              </a:solidFill>
              <a:miter lim="800000"/>
              <a:headEnd type="triangle" w="med" len="med"/>
              <a:tailEnd type="triangle" w="med" len="med"/>
            </a:ln>
          </p:spPr>
        </p:cxnSp>
        <p:sp>
          <p:nvSpPr>
            <p:cNvPr id="14" name="AutoShape 10">
              <a:extLst>
                <a:ext uri="{FF2B5EF4-FFF2-40B4-BE49-F238E27FC236}">
                  <a16:creationId xmlns:a16="http://schemas.microsoft.com/office/drawing/2014/main" id="{7737D01F-C444-40A4-9C8B-4D9546312C41}"/>
                </a:ext>
              </a:extLst>
            </p:cNvPr>
            <p:cNvSpPr>
              <a:spLocks noChangeArrowheads="1"/>
            </p:cNvSpPr>
            <p:nvPr/>
          </p:nvSpPr>
          <p:spPr bwMode="auto">
            <a:xfrm>
              <a:off x="6175375" y="1247775"/>
              <a:ext cx="2133600" cy="1485900"/>
            </a:xfrm>
            <a:prstGeom prst="flowChartMagneticDisk">
              <a:avLst/>
            </a:prstGeom>
            <a:solidFill>
              <a:srgbClr val="CCCCCC"/>
            </a:solidFill>
            <a:ln w="12700">
              <a:solidFill>
                <a:schemeClr val="tx1"/>
              </a:solidFill>
              <a:round/>
              <a:headEnd/>
              <a:tailEnd/>
            </a:ln>
          </p:spPr>
          <p:txBody>
            <a:bodyPr wrap="none" anchor="ctr">
              <a:noAutofit/>
            </a:bodyPr>
            <a:lstStyle/>
            <a:p>
              <a:pPr algn="ctr">
                <a:spcBef>
                  <a:spcPct val="20000"/>
                </a:spcBef>
                <a:buClr>
                  <a:srgbClr val="F48B00"/>
                </a:buClr>
                <a:buFont typeface="Wingdings" pitchFamily="2" charset="2"/>
                <a:buNone/>
              </a:pPr>
              <a:r>
                <a:rPr lang="de-DE" sz="1400" b="1"/>
                <a:t>SAP Business One</a:t>
              </a:r>
              <a:br>
                <a:rPr lang="de-DE" sz="1400" b="1"/>
              </a:br>
              <a:r>
                <a:rPr lang="de-DE" sz="1400" b="1"/>
                <a:t>Database</a:t>
              </a:r>
              <a:endParaRPr lang="en-US" sz="1400" b="1"/>
            </a:p>
          </p:txBody>
        </p:sp>
        <p:cxnSp>
          <p:nvCxnSpPr>
            <p:cNvPr id="15" name="AutoShape 11">
              <a:extLst>
                <a:ext uri="{FF2B5EF4-FFF2-40B4-BE49-F238E27FC236}">
                  <a16:creationId xmlns:a16="http://schemas.microsoft.com/office/drawing/2014/main" id="{DB8D0818-4DAC-47A6-B59D-350998354E70}"/>
                </a:ext>
              </a:extLst>
            </p:cNvPr>
            <p:cNvCxnSpPr>
              <a:cxnSpLocks noChangeShapeType="1"/>
              <a:endCxn id="14" idx="2"/>
            </p:cNvCxnSpPr>
            <p:nvPr/>
          </p:nvCxnSpPr>
          <p:spPr bwMode="auto">
            <a:xfrm>
              <a:off x="5299075" y="1976438"/>
              <a:ext cx="876300" cy="14287"/>
            </a:xfrm>
            <a:prstGeom prst="straightConnector1">
              <a:avLst/>
            </a:prstGeom>
            <a:noFill/>
            <a:ln w="25400">
              <a:solidFill>
                <a:schemeClr val="tx1"/>
              </a:solidFill>
              <a:round/>
              <a:headEnd/>
              <a:tailEnd/>
            </a:ln>
          </p:spPr>
        </p:cxnSp>
        <p:cxnSp>
          <p:nvCxnSpPr>
            <p:cNvPr id="16" name="AutoShape 17">
              <a:extLst>
                <a:ext uri="{FF2B5EF4-FFF2-40B4-BE49-F238E27FC236}">
                  <a16:creationId xmlns:a16="http://schemas.microsoft.com/office/drawing/2014/main" id="{89FCB144-BAB1-4D26-9661-919484CF6AA7}"/>
                </a:ext>
              </a:extLst>
            </p:cNvPr>
            <p:cNvCxnSpPr>
              <a:cxnSpLocks noChangeShapeType="1"/>
            </p:cNvCxnSpPr>
            <p:nvPr/>
          </p:nvCxnSpPr>
          <p:spPr bwMode="auto">
            <a:xfrm>
              <a:off x="2200275" y="2022475"/>
              <a:ext cx="1143000" cy="0"/>
            </a:xfrm>
            <a:prstGeom prst="straightConnector1">
              <a:avLst/>
            </a:prstGeom>
            <a:noFill/>
            <a:ln w="19050">
              <a:solidFill>
                <a:schemeClr val="tx1"/>
              </a:solidFill>
              <a:round/>
              <a:headEnd type="triangle" w="med" len="med"/>
              <a:tailEnd type="triangle" w="med" len="med"/>
            </a:ln>
          </p:spPr>
        </p:cxnSp>
        <p:cxnSp>
          <p:nvCxnSpPr>
            <p:cNvPr id="17" name="AutoShape 18">
              <a:extLst>
                <a:ext uri="{FF2B5EF4-FFF2-40B4-BE49-F238E27FC236}">
                  <a16:creationId xmlns:a16="http://schemas.microsoft.com/office/drawing/2014/main" id="{87581EE6-5127-499A-9CC9-5C54266E4510}"/>
                </a:ext>
              </a:extLst>
            </p:cNvPr>
            <p:cNvCxnSpPr>
              <a:cxnSpLocks noChangeShapeType="1"/>
              <a:stCxn id="19" idx="6"/>
              <a:endCxn id="14" idx="2"/>
            </p:cNvCxnSpPr>
            <p:nvPr/>
          </p:nvCxnSpPr>
          <p:spPr bwMode="auto">
            <a:xfrm flipV="1">
              <a:off x="3429000" y="1990725"/>
              <a:ext cx="2746375" cy="2322513"/>
            </a:xfrm>
            <a:prstGeom prst="bentConnector3">
              <a:avLst>
                <a:gd name="adj1" fmla="val 69421"/>
              </a:avLst>
            </a:prstGeom>
            <a:noFill/>
            <a:ln w="25400">
              <a:solidFill>
                <a:schemeClr val="tx1"/>
              </a:solidFill>
              <a:miter lim="800000"/>
              <a:headEnd/>
              <a:tailEnd/>
            </a:ln>
          </p:spPr>
        </p:cxnSp>
        <p:sp>
          <p:nvSpPr>
            <p:cNvPr id="18" name="PubPieSlice">
              <a:extLst>
                <a:ext uri="{FF2B5EF4-FFF2-40B4-BE49-F238E27FC236}">
                  <a16:creationId xmlns:a16="http://schemas.microsoft.com/office/drawing/2014/main" id="{094D3956-D7D5-47FB-9AFC-DF8F1A3579BC}"/>
                </a:ext>
              </a:extLst>
            </p:cNvPr>
            <p:cNvSpPr>
              <a:spLocks noEditPoints="1" noChangeArrowheads="1"/>
            </p:cNvSpPr>
            <p:nvPr/>
          </p:nvSpPr>
          <p:spPr bwMode="auto">
            <a:xfrm rot="16200000">
              <a:off x="1470025" y="3094038"/>
              <a:ext cx="2438400" cy="2438400"/>
            </a:xfrm>
            <a:custGeom>
              <a:avLst/>
              <a:gdLst>
                <a:gd name="G0" fmla="+- 0 0 0"/>
                <a:gd name="G1" fmla="sin 10800 -3378167"/>
                <a:gd name="G2" fmla="cos 10800 -3378167"/>
                <a:gd name="G3" fmla="sin 10800 -8522431"/>
                <a:gd name="G4" fmla="cos 10800 -8522431"/>
                <a:gd name="G5" fmla="+- G1 10800 0"/>
                <a:gd name="G6" fmla="+- G2 10800 0"/>
                <a:gd name="G7" fmla="+- G3 10800 0"/>
                <a:gd name="G8" fmla="+- G4 10800 0"/>
                <a:gd name="G9" fmla="+- 10800 0 0"/>
                <a:gd name="T0" fmla="*/ 17516 w 21600"/>
                <a:gd name="T1" fmla="*/ 2342 h 21600"/>
                <a:gd name="T2" fmla="*/ 10800 w 21600"/>
                <a:gd name="T3" fmla="*/ 10800 h 21600"/>
                <a:gd name="T4" fmla="*/ 3851 w 21600"/>
                <a:gd name="T5" fmla="*/ 2531 h 21600"/>
                <a:gd name="T6" fmla="*/ 3163 w 21600"/>
                <a:gd name="T7" fmla="*/ 3163 h 21600"/>
                <a:gd name="T8" fmla="*/ 18437 w 21600"/>
                <a:gd name="T9" fmla="*/ 18437 h 21600"/>
              </a:gdLst>
              <a:ahLst/>
              <a:cxnLst>
                <a:cxn ang="0">
                  <a:pos x="T0" y="T1"/>
                </a:cxn>
                <a:cxn ang="0">
                  <a:pos x="T2" y="T3"/>
                </a:cxn>
                <a:cxn ang="0">
                  <a:pos x="T4" y="T5"/>
                </a:cxn>
              </a:cxnLst>
              <a:rect l="T6" t="T7" r="T8" b="T9"/>
              <a:pathLst>
                <a:path w="21600" h="21600">
                  <a:moveTo>
                    <a:pt x="17515" y="2342"/>
                  </a:moveTo>
                  <a:cubicBezTo>
                    <a:pt x="15605" y="825"/>
                    <a:pt x="13238" y="0"/>
                    <a:pt x="10800" y="0"/>
                  </a:cubicBezTo>
                  <a:cubicBezTo>
                    <a:pt x="8258" y="-1"/>
                    <a:pt x="5797" y="896"/>
                    <a:pt x="3851" y="2531"/>
                  </a:cubicBezTo>
                  <a:lnTo>
                    <a:pt x="10800" y="10800"/>
                  </a:lnTo>
                  <a:close/>
                </a:path>
              </a:pathLst>
            </a:custGeom>
            <a:gradFill flip="none" rotWithShape="1">
              <a:gsLst>
                <a:gs pos="0">
                  <a:srgbClr val="7D96A4"/>
                </a:gs>
                <a:gs pos="50000">
                  <a:schemeClr val="accent1">
                    <a:tint val="44500"/>
                    <a:satMod val="160000"/>
                  </a:schemeClr>
                </a:gs>
                <a:gs pos="100000">
                  <a:schemeClr val="accent1">
                    <a:tint val="23500"/>
                    <a:satMod val="160000"/>
                  </a:schemeClr>
                </a:gs>
              </a:gsLst>
              <a:lin ang="2700000" scaled="1"/>
              <a:tileRect/>
            </a:gradFill>
            <a:ln w="12700" algn="ctr">
              <a:solidFill>
                <a:schemeClr val="tx1"/>
              </a:solidFill>
              <a:prstDash val="lgDash"/>
              <a:miter lim="800000"/>
              <a:headEnd/>
              <a:tailEnd/>
            </a:ln>
            <a:effectLst/>
          </p:spPr>
          <p:txBody>
            <a:bodyPr vert="eaVert" wrap="none" lIns="90000" tIns="46800" rIns="90000" bIns="46800" anchor="ctr">
              <a:noAutofit/>
            </a:bodyPr>
            <a:lstStyle/>
            <a:p>
              <a:pPr algn="ctr">
                <a:defRPr/>
              </a:pPr>
              <a:endParaRPr lang="de-DE" b="1">
                <a:latin typeface="Arial" charset="0"/>
                <a:ea typeface="+mn-ea"/>
              </a:endParaRPr>
            </a:p>
          </p:txBody>
        </p:sp>
        <p:sp>
          <p:nvSpPr>
            <p:cNvPr id="19" name="Oval 20">
              <a:extLst>
                <a:ext uri="{FF2B5EF4-FFF2-40B4-BE49-F238E27FC236}">
                  <a16:creationId xmlns:a16="http://schemas.microsoft.com/office/drawing/2014/main" id="{C06B5ACA-B122-4B8F-BBAE-B8104835D5E7}"/>
                </a:ext>
              </a:extLst>
            </p:cNvPr>
            <p:cNvSpPr>
              <a:spLocks noChangeArrowheads="1"/>
            </p:cNvSpPr>
            <p:nvPr/>
          </p:nvSpPr>
          <p:spPr bwMode="auto">
            <a:xfrm>
              <a:off x="1905000" y="3551238"/>
              <a:ext cx="1524000" cy="1524000"/>
            </a:xfrm>
            <a:prstGeom prst="ellipse">
              <a:avLst/>
            </a:prstGeom>
            <a:solidFill>
              <a:srgbClr val="7D96A4"/>
            </a:solidFill>
            <a:ln w="12700">
              <a:noFill/>
              <a:round/>
              <a:headEnd/>
              <a:tailEnd/>
            </a:ln>
          </p:spPr>
          <p:txBody>
            <a:bodyPr wrap="none" lIns="90000" tIns="46800" rIns="90000" bIns="46800" anchor="ctr">
              <a:noAutofit/>
            </a:bodyPr>
            <a:lstStyle/>
            <a:p>
              <a:pPr algn="ctr"/>
              <a:r>
                <a:rPr lang="en-US" b="1"/>
                <a:t>Data</a:t>
              </a:r>
              <a:r>
                <a:rPr lang="de-DE" b="1"/>
                <a:t> </a:t>
              </a:r>
              <a:br>
                <a:rPr lang="de-DE" b="1"/>
              </a:br>
              <a:r>
                <a:rPr lang="de-DE" b="1"/>
                <a:t>Interface</a:t>
              </a:r>
              <a:br>
                <a:rPr lang="de-DE" b="1"/>
              </a:br>
              <a:r>
                <a:rPr lang="de-DE" b="1"/>
                <a:t>API</a:t>
              </a:r>
              <a:endParaRPr lang="en-US" b="1"/>
            </a:p>
          </p:txBody>
        </p:sp>
        <p:sp>
          <p:nvSpPr>
            <p:cNvPr id="20" name="Text Box 21">
              <a:extLst>
                <a:ext uri="{FF2B5EF4-FFF2-40B4-BE49-F238E27FC236}">
                  <a16:creationId xmlns:a16="http://schemas.microsoft.com/office/drawing/2014/main" id="{1F38B7BD-A48A-4819-9F55-09B61F445CEB}"/>
                </a:ext>
              </a:extLst>
            </p:cNvPr>
            <p:cNvSpPr txBox="1">
              <a:spLocks noChangeArrowheads="1"/>
            </p:cNvSpPr>
            <p:nvPr/>
          </p:nvSpPr>
          <p:spPr bwMode="auto">
            <a:xfrm rot="16200000">
              <a:off x="1284287" y="4254501"/>
              <a:ext cx="958850" cy="336550"/>
            </a:xfrm>
            <a:prstGeom prst="rect">
              <a:avLst/>
            </a:prstGeom>
            <a:noFill/>
            <a:ln w="19050">
              <a:noFill/>
              <a:miter lim="800000"/>
              <a:headEnd/>
              <a:tailEnd/>
            </a:ln>
          </p:spPr>
          <p:txBody>
            <a:bodyPr wrap="none" lIns="90000" tIns="46800" rIns="90000" bIns="46800">
              <a:noAutofit/>
            </a:bodyPr>
            <a:lstStyle/>
            <a:p>
              <a:r>
                <a:rPr lang="en-US" b="1"/>
                <a:t>Java Co</a:t>
              </a:r>
            </a:p>
          </p:txBody>
        </p:sp>
        <p:cxnSp>
          <p:nvCxnSpPr>
            <p:cNvPr id="21" name="AutoShape 22">
              <a:extLst>
                <a:ext uri="{FF2B5EF4-FFF2-40B4-BE49-F238E27FC236}">
                  <a16:creationId xmlns:a16="http://schemas.microsoft.com/office/drawing/2014/main" id="{1E54C65F-B487-428C-8E4C-1C0A8801440A}"/>
                </a:ext>
              </a:extLst>
            </p:cNvPr>
            <p:cNvCxnSpPr>
              <a:cxnSpLocks noChangeShapeType="1"/>
              <a:endCxn id="20" idx="0"/>
            </p:cNvCxnSpPr>
            <p:nvPr/>
          </p:nvCxnSpPr>
          <p:spPr bwMode="auto">
            <a:xfrm rot="16200000" flipH="1">
              <a:off x="675481" y="3502818"/>
              <a:ext cx="1684338" cy="155575"/>
            </a:xfrm>
            <a:prstGeom prst="bentConnector2">
              <a:avLst/>
            </a:prstGeom>
            <a:noFill/>
            <a:ln w="19050">
              <a:solidFill>
                <a:schemeClr val="tx1"/>
              </a:solidFill>
              <a:miter lim="800000"/>
              <a:headEnd type="triangle" w="med" len="med"/>
              <a:tailEnd type="triangle" w="med" len="med"/>
            </a:ln>
          </p:spPr>
        </p:cxnSp>
        <p:sp>
          <p:nvSpPr>
            <p:cNvPr id="22" name="Oval 24">
              <a:extLst>
                <a:ext uri="{FF2B5EF4-FFF2-40B4-BE49-F238E27FC236}">
                  <a16:creationId xmlns:a16="http://schemas.microsoft.com/office/drawing/2014/main" id="{0C9D4F71-70E5-4E25-9077-1EF24D423822}"/>
                </a:ext>
              </a:extLst>
            </p:cNvPr>
            <p:cNvSpPr>
              <a:spLocks noChangeArrowheads="1"/>
            </p:cNvSpPr>
            <p:nvPr/>
          </p:nvSpPr>
          <p:spPr bwMode="auto">
            <a:xfrm>
              <a:off x="6611938" y="4770438"/>
              <a:ext cx="1403350" cy="1444625"/>
            </a:xfrm>
            <a:prstGeom prst="ellipse">
              <a:avLst/>
            </a:prstGeom>
            <a:solidFill>
              <a:srgbClr val="7D96A4"/>
            </a:solidFill>
            <a:ln w="12700">
              <a:noFill/>
              <a:round/>
              <a:headEnd/>
              <a:tailEnd/>
            </a:ln>
          </p:spPr>
          <p:txBody>
            <a:bodyPr wrap="none" lIns="90000" tIns="46800" rIns="90000" bIns="46800" anchor="ctr">
              <a:noAutofit/>
            </a:bodyPr>
            <a:lstStyle/>
            <a:p>
              <a:endParaRPr lang="en-US" b="1"/>
            </a:p>
          </p:txBody>
        </p:sp>
        <p:sp>
          <p:nvSpPr>
            <p:cNvPr id="23" name="Text Box 25">
              <a:extLst>
                <a:ext uri="{FF2B5EF4-FFF2-40B4-BE49-F238E27FC236}">
                  <a16:creationId xmlns:a16="http://schemas.microsoft.com/office/drawing/2014/main" id="{B85C88CD-177F-4BB5-947C-BC2C927F2E8C}"/>
                </a:ext>
              </a:extLst>
            </p:cNvPr>
            <p:cNvSpPr txBox="1">
              <a:spLocks noChangeArrowheads="1"/>
            </p:cNvSpPr>
            <p:nvPr/>
          </p:nvSpPr>
          <p:spPr bwMode="auto">
            <a:xfrm>
              <a:off x="6845300" y="5203331"/>
              <a:ext cx="938213" cy="536575"/>
            </a:xfrm>
            <a:prstGeom prst="rect">
              <a:avLst/>
            </a:prstGeom>
            <a:noFill/>
            <a:ln w="12700">
              <a:noFill/>
              <a:miter lim="800000"/>
              <a:headEnd/>
              <a:tailEnd/>
            </a:ln>
          </p:spPr>
          <p:txBody>
            <a:bodyPr wrap="none" lIns="90000" tIns="46800" rIns="90000" bIns="46800" anchor="ctr">
              <a:noAutofit/>
            </a:bodyPr>
            <a:lstStyle/>
            <a:p>
              <a:pPr algn="ctr"/>
              <a:r>
                <a:rPr lang="de-DE" b="1" err="1"/>
                <a:t>License</a:t>
              </a:r>
              <a:endParaRPr lang="de-DE" b="1"/>
            </a:p>
            <a:p>
              <a:pPr algn="ctr"/>
              <a:r>
                <a:rPr lang="de-DE" b="1"/>
                <a:t>Service</a:t>
              </a:r>
            </a:p>
          </p:txBody>
        </p:sp>
        <p:cxnSp>
          <p:nvCxnSpPr>
            <p:cNvPr id="25" name="AutoShape 26">
              <a:extLst>
                <a:ext uri="{FF2B5EF4-FFF2-40B4-BE49-F238E27FC236}">
                  <a16:creationId xmlns:a16="http://schemas.microsoft.com/office/drawing/2014/main" id="{20701653-D5B4-46CC-B9F5-7F931965C178}"/>
                </a:ext>
              </a:extLst>
            </p:cNvPr>
            <p:cNvCxnSpPr>
              <a:cxnSpLocks noChangeShapeType="1"/>
            </p:cNvCxnSpPr>
            <p:nvPr/>
          </p:nvCxnSpPr>
          <p:spPr bwMode="auto">
            <a:xfrm>
              <a:off x="917575" y="2668588"/>
              <a:ext cx="5508625" cy="1974850"/>
            </a:xfrm>
            <a:prstGeom prst="bentConnector4">
              <a:avLst>
                <a:gd name="adj1" fmla="val -144"/>
                <a:gd name="adj2" fmla="val 134806"/>
              </a:avLst>
            </a:prstGeom>
            <a:noFill/>
            <a:ln w="19050">
              <a:solidFill>
                <a:schemeClr val="tx1"/>
              </a:solidFill>
              <a:miter lim="800000"/>
              <a:headEnd type="triangle" w="med" len="med"/>
              <a:tailEnd type="triangle" w="med" len="med"/>
            </a:ln>
          </p:spPr>
        </p:cxnSp>
        <p:cxnSp>
          <p:nvCxnSpPr>
            <p:cNvPr id="26" name="AutoShape 27">
              <a:extLst>
                <a:ext uri="{FF2B5EF4-FFF2-40B4-BE49-F238E27FC236}">
                  <a16:creationId xmlns:a16="http://schemas.microsoft.com/office/drawing/2014/main" id="{552C5BE8-D0DE-4215-B27C-7DEFACF4651C}"/>
                </a:ext>
              </a:extLst>
            </p:cNvPr>
            <p:cNvCxnSpPr>
              <a:cxnSpLocks noChangeShapeType="1"/>
              <a:stCxn id="14" idx="3"/>
              <a:endCxn id="27" idx="6"/>
            </p:cNvCxnSpPr>
            <p:nvPr/>
          </p:nvCxnSpPr>
          <p:spPr bwMode="auto">
            <a:xfrm rot="5400000">
              <a:off x="6586537" y="3275013"/>
              <a:ext cx="1196975" cy="114300"/>
            </a:xfrm>
            <a:prstGeom prst="bentConnector2">
              <a:avLst/>
            </a:prstGeom>
            <a:noFill/>
            <a:ln w="19050">
              <a:solidFill>
                <a:schemeClr val="tx1"/>
              </a:solidFill>
              <a:miter lim="800000"/>
              <a:headEnd/>
              <a:tailEnd/>
            </a:ln>
          </p:spPr>
        </p:cxnSp>
        <p:sp>
          <p:nvSpPr>
            <p:cNvPr id="27" name="Oval 28">
              <a:extLst>
                <a:ext uri="{FF2B5EF4-FFF2-40B4-BE49-F238E27FC236}">
                  <a16:creationId xmlns:a16="http://schemas.microsoft.com/office/drawing/2014/main" id="{605AF2DF-85DF-4D28-A418-7675C0700A2E}"/>
                </a:ext>
              </a:extLst>
            </p:cNvPr>
            <p:cNvSpPr>
              <a:spLocks noChangeArrowheads="1"/>
            </p:cNvSpPr>
            <p:nvPr/>
          </p:nvSpPr>
          <p:spPr bwMode="auto">
            <a:xfrm>
              <a:off x="5724525" y="3208338"/>
              <a:ext cx="1403350" cy="1444625"/>
            </a:xfrm>
            <a:prstGeom prst="ellipse">
              <a:avLst/>
            </a:prstGeom>
            <a:solidFill>
              <a:srgbClr val="7D96A4"/>
            </a:solidFill>
            <a:ln w="12700">
              <a:noFill/>
              <a:round/>
              <a:headEnd/>
              <a:tailEnd/>
            </a:ln>
          </p:spPr>
          <p:txBody>
            <a:bodyPr wrap="none" lIns="90000" tIns="46800" rIns="90000" bIns="46800" anchor="ctr">
              <a:noAutofit/>
            </a:bodyPr>
            <a:lstStyle/>
            <a:p>
              <a:endParaRPr lang="en-US" b="1"/>
            </a:p>
          </p:txBody>
        </p:sp>
        <p:sp>
          <p:nvSpPr>
            <p:cNvPr id="28" name="Text Box 29">
              <a:extLst>
                <a:ext uri="{FF2B5EF4-FFF2-40B4-BE49-F238E27FC236}">
                  <a16:creationId xmlns:a16="http://schemas.microsoft.com/office/drawing/2014/main" id="{1262D56C-9F9F-452B-B078-F9A61E7448F1}"/>
                </a:ext>
              </a:extLst>
            </p:cNvPr>
            <p:cNvSpPr txBox="1">
              <a:spLocks noChangeArrowheads="1"/>
            </p:cNvSpPr>
            <p:nvPr/>
          </p:nvSpPr>
          <p:spPr bwMode="auto">
            <a:xfrm>
              <a:off x="5901479" y="3754332"/>
              <a:ext cx="1073150" cy="336550"/>
            </a:xfrm>
            <a:prstGeom prst="rect">
              <a:avLst/>
            </a:prstGeom>
            <a:noFill/>
            <a:ln w="12700">
              <a:noFill/>
              <a:miter lim="800000"/>
              <a:headEnd/>
              <a:tailEnd/>
            </a:ln>
          </p:spPr>
          <p:txBody>
            <a:bodyPr wrap="none" lIns="90000" tIns="46800" rIns="90000" bIns="46800" anchor="ctr">
              <a:noAutofit/>
            </a:bodyPr>
            <a:lstStyle/>
            <a:p>
              <a:pPr algn="ctr"/>
              <a:r>
                <a:rPr lang="de-DE" b="1"/>
                <a:t>DI Server</a:t>
              </a:r>
            </a:p>
          </p:txBody>
        </p:sp>
        <p:sp>
          <p:nvSpPr>
            <p:cNvPr id="29" name="Rectangle 30">
              <a:extLst>
                <a:ext uri="{FF2B5EF4-FFF2-40B4-BE49-F238E27FC236}">
                  <a16:creationId xmlns:a16="http://schemas.microsoft.com/office/drawing/2014/main" id="{E7420091-8B07-469F-AEA9-1ADE324D8604}"/>
                </a:ext>
              </a:extLst>
            </p:cNvPr>
            <p:cNvSpPr>
              <a:spLocks noChangeArrowheads="1"/>
            </p:cNvSpPr>
            <p:nvPr/>
          </p:nvSpPr>
          <p:spPr bwMode="auto">
            <a:xfrm>
              <a:off x="4200525" y="5715000"/>
              <a:ext cx="990600" cy="965200"/>
            </a:xfrm>
            <a:prstGeom prst="rect">
              <a:avLst/>
            </a:prstGeom>
            <a:solidFill>
              <a:srgbClr val="7D96A4"/>
            </a:solidFill>
            <a:ln w="12700">
              <a:solidFill>
                <a:schemeClr val="tx1"/>
              </a:solidFill>
              <a:miter lim="800000"/>
              <a:headEnd/>
              <a:tailEnd/>
            </a:ln>
          </p:spPr>
          <p:txBody>
            <a:bodyPr wrap="none" lIns="90000" tIns="46800" rIns="90000" bIns="46800" anchor="ctr">
              <a:noAutofit/>
            </a:bodyPr>
            <a:lstStyle/>
            <a:p>
              <a:pPr algn="ctr"/>
              <a:endParaRPr lang="en-US" b="1"/>
            </a:p>
          </p:txBody>
        </p:sp>
        <p:sp>
          <p:nvSpPr>
            <p:cNvPr id="30" name="Rectangle 31">
              <a:extLst>
                <a:ext uri="{FF2B5EF4-FFF2-40B4-BE49-F238E27FC236}">
                  <a16:creationId xmlns:a16="http://schemas.microsoft.com/office/drawing/2014/main" id="{CEAF109E-E51A-4895-AA89-A4189DD8DBAA}"/>
                </a:ext>
              </a:extLst>
            </p:cNvPr>
            <p:cNvSpPr>
              <a:spLocks noChangeArrowheads="1"/>
            </p:cNvSpPr>
            <p:nvPr/>
          </p:nvSpPr>
          <p:spPr bwMode="auto">
            <a:xfrm>
              <a:off x="4184650" y="5629275"/>
              <a:ext cx="990600" cy="1033463"/>
            </a:xfrm>
            <a:prstGeom prst="rect">
              <a:avLst/>
            </a:prstGeom>
            <a:noFill/>
            <a:ln w="19050">
              <a:solidFill>
                <a:schemeClr val="tx1"/>
              </a:solidFill>
              <a:miter lim="800000"/>
              <a:headEnd/>
              <a:tailEnd/>
            </a:ln>
          </p:spPr>
          <p:txBody>
            <a:bodyPr wrap="none" lIns="90000" tIns="46800" rIns="90000" bIns="46800">
              <a:noAutofit/>
            </a:bodyPr>
            <a:lstStyle/>
            <a:p>
              <a:pPr algn="ctr"/>
              <a:endParaRPr lang="en-US" b="1"/>
            </a:p>
          </p:txBody>
        </p:sp>
        <p:sp>
          <p:nvSpPr>
            <p:cNvPr id="31" name="Line 33">
              <a:extLst>
                <a:ext uri="{FF2B5EF4-FFF2-40B4-BE49-F238E27FC236}">
                  <a16:creationId xmlns:a16="http://schemas.microsoft.com/office/drawing/2014/main" id="{41B40526-135C-4EAC-B513-2D8903D6139A}"/>
                </a:ext>
              </a:extLst>
            </p:cNvPr>
            <p:cNvSpPr>
              <a:spLocks noChangeShapeType="1"/>
            </p:cNvSpPr>
            <p:nvPr/>
          </p:nvSpPr>
          <p:spPr bwMode="auto">
            <a:xfrm>
              <a:off x="4276725" y="6267450"/>
              <a:ext cx="838200" cy="0"/>
            </a:xfrm>
            <a:prstGeom prst="line">
              <a:avLst/>
            </a:prstGeom>
            <a:noFill/>
            <a:ln w="19050">
              <a:solidFill>
                <a:schemeClr val="tx1"/>
              </a:solidFill>
              <a:round/>
              <a:headEnd/>
              <a:tailEnd/>
            </a:ln>
          </p:spPr>
          <p:txBody>
            <a:bodyPr wrap="none" lIns="90000" tIns="46800" rIns="90000" bIns="46800">
              <a:noAutofit/>
            </a:bodyPr>
            <a:lstStyle/>
            <a:p>
              <a:endParaRPr lang="de-DE"/>
            </a:p>
          </p:txBody>
        </p:sp>
        <p:sp>
          <p:nvSpPr>
            <p:cNvPr id="32" name="Line 34">
              <a:extLst>
                <a:ext uri="{FF2B5EF4-FFF2-40B4-BE49-F238E27FC236}">
                  <a16:creationId xmlns:a16="http://schemas.microsoft.com/office/drawing/2014/main" id="{C3150A11-E5E6-4008-8D38-4EC1AE2EAD6C}"/>
                </a:ext>
              </a:extLst>
            </p:cNvPr>
            <p:cNvSpPr>
              <a:spLocks noChangeShapeType="1"/>
            </p:cNvSpPr>
            <p:nvPr/>
          </p:nvSpPr>
          <p:spPr bwMode="auto">
            <a:xfrm>
              <a:off x="4276725" y="6343650"/>
              <a:ext cx="838200" cy="0"/>
            </a:xfrm>
            <a:prstGeom prst="line">
              <a:avLst/>
            </a:prstGeom>
            <a:noFill/>
            <a:ln w="19050">
              <a:solidFill>
                <a:schemeClr val="tx1"/>
              </a:solidFill>
              <a:round/>
              <a:headEnd/>
              <a:tailEnd/>
            </a:ln>
          </p:spPr>
          <p:txBody>
            <a:bodyPr wrap="none" lIns="90000" tIns="46800" rIns="90000" bIns="46800">
              <a:noAutofit/>
            </a:bodyPr>
            <a:lstStyle/>
            <a:p>
              <a:endParaRPr lang="de-DE"/>
            </a:p>
          </p:txBody>
        </p:sp>
        <p:sp>
          <p:nvSpPr>
            <p:cNvPr id="33" name="Line 35">
              <a:extLst>
                <a:ext uri="{FF2B5EF4-FFF2-40B4-BE49-F238E27FC236}">
                  <a16:creationId xmlns:a16="http://schemas.microsoft.com/office/drawing/2014/main" id="{6A37CBC8-EF89-4D36-AC12-7D94F58B05C9}"/>
                </a:ext>
              </a:extLst>
            </p:cNvPr>
            <p:cNvSpPr>
              <a:spLocks noChangeShapeType="1"/>
            </p:cNvSpPr>
            <p:nvPr/>
          </p:nvSpPr>
          <p:spPr bwMode="auto">
            <a:xfrm>
              <a:off x="4276725" y="6419850"/>
              <a:ext cx="838200" cy="0"/>
            </a:xfrm>
            <a:prstGeom prst="line">
              <a:avLst/>
            </a:prstGeom>
            <a:noFill/>
            <a:ln w="19050">
              <a:solidFill>
                <a:schemeClr val="tx1"/>
              </a:solidFill>
              <a:round/>
              <a:headEnd/>
              <a:tailEnd/>
            </a:ln>
          </p:spPr>
          <p:txBody>
            <a:bodyPr wrap="none" lIns="90000" tIns="46800" rIns="90000" bIns="46800">
              <a:noAutofit/>
            </a:bodyPr>
            <a:lstStyle/>
            <a:p>
              <a:endParaRPr lang="de-DE"/>
            </a:p>
          </p:txBody>
        </p:sp>
        <p:sp>
          <p:nvSpPr>
            <p:cNvPr id="34" name="Line 36">
              <a:extLst>
                <a:ext uri="{FF2B5EF4-FFF2-40B4-BE49-F238E27FC236}">
                  <a16:creationId xmlns:a16="http://schemas.microsoft.com/office/drawing/2014/main" id="{A348C811-33DC-48C0-8E78-ED395DC93F40}"/>
                </a:ext>
              </a:extLst>
            </p:cNvPr>
            <p:cNvSpPr>
              <a:spLocks noChangeShapeType="1"/>
            </p:cNvSpPr>
            <p:nvPr/>
          </p:nvSpPr>
          <p:spPr bwMode="auto">
            <a:xfrm>
              <a:off x="4276725" y="6496050"/>
              <a:ext cx="838200" cy="0"/>
            </a:xfrm>
            <a:prstGeom prst="line">
              <a:avLst/>
            </a:prstGeom>
            <a:noFill/>
            <a:ln w="19050">
              <a:solidFill>
                <a:schemeClr val="tx1"/>
              </a:solidFill>
              <a:round/>
              <a:headEnd/>
              <a:tailEnd/>
            </a:ln>
          </p:spPr>
          <p:txBody>
            <a:bodyPr wrap="none" lIns="90000" tIns="46800" rIns="90000" bIns="46800">
              <a:noAutofit/>
            </a:bodyPr>
            <a:lstStyle/>
            <a:p>
              <a:endParaRPr lang="de-DE"/>
            </a:p>
          </p:txBody>
        </p:sp>
        <p:sp>
          <p:nvSpPr>
            <p:cNvPr id="35" name="Line 37">
              <a:extLst>
                <a:ext uri="{FF2B5EF4-FFF2-40B4-BE49-F238E27FC236}">
                  <a16:creationId xmlns:a16="http://schemas.microsoft.com/office/drawing/2014/main" id="{AF5A4C61-158A-4544-8F58-BBAEB7DFE633}"/>
                </a:ext>
              </a:extLst>
            </p:cNvPr>
            <p:cNvSpPr>
              <a:spLocks noChangeShapeType="1"/>
            </p:cNvSpPr>
            <p:nvPr/>
          </p:nvSpPr>
          <p:spPr bwMode="auto">
            <a:xfrm>
              <a:off x="4276725" y="6572250"/>
              <a:ext cx="838200" cy="0"/>
            </a:xfrm>
            <a:prstGeom prst="line">
              <a:avLst/>
            </a:prstGeom>
            <a:noFill/>
            <a:ln w="19050">
              <a:solidFill>
                <a:schemeClr val="tx1"/>
              </a:solidFill>
              <a:round/>
              <a:headEnd/>
              <a:tailEnd/>
            </a:ln>
          </p:spPr>
          <p:txBody>
            <a:bodyPr wrap="none" lIns="90000" tIns="46800" rIns="90000" bIns="46800">
              <a:noAutofit/>
            </a:bodyPr>
            <a:lstStyle/>
            <a:p>
              <a:endParaRPr lang="de-DE"/>
            </a:p>
          </p:txBody>
        </p:sp>
        <p:sp>
          <p:nvSpPr>
            <p:cNvPr id="36" name="Line 38">
              <a:extLst>
                <a:ext uri="{FF2B5EF4-FFF2-40B4-BE49-F238E27FC236}">
                  <a16:creationId xmlns:a16="http://schemas.microsoft.com/office/drawing/2014/main" id="{1FF2B9F6-04CA-432D-8D81-BF18506FCB3A}"/>
                </a:ext>
              </a:extLst>
            </p:cNvPr>
            <p:cNvSpPr>
              <a:spLocks noChangeShapeType="1"/>
            </p:cNvSpPr>
            <p:nvPr/>
          </p:nvSpPr>
          <p:spPr bwMode="auto">
            <a:xfrm>
              <a:off x="4276725" y="6648450"/>
              <a:ext cx="838200" cy="0"/>
            </a:xfrm>
            <a:prstGeom prst="line">
              <a:avLst/>
            </a:prstGeom>
            <a:noFill/>
            <a:ln w="19050">
              <a:solidFill>
                <a:schemeClr val="tx1"/>
              </a:solidFill>
              <a:round/>
              <a:headEnd/>
              <a:tailEnd/>
            </a:ln>
          </p:spPr>
          <p:txBody>
            <a:bodyPr wrap="none" lIns="90000" tIns="46800" rIns="90000" bIns="46800">
              <a:noAutofit/>
            </a:bodyPr>
            <a:lstStyle/>
            <a:p>
              <a:endParaRPr lang="de-DE"/>
            </a:p>
          </p:txBody>
        </p:sp>
        <p:sp>
          <p:nvSpPr>
            <p:cNvPr id="37" name="Line 40">
              <a:extLst>
                <a:ext uri="{FF2B5EF4-FFF2-40B4-BE49-F238E27FC236}">
                  <a16:creationId xmlns:a16="http://schemas.microsoft.com/office/drawing/2014/main" id="{405AF2E6-FE5C-4FAD-BB20-5262AF73E52F}"/>
                </a:ext>
              </a:extLst>
            </p:cNvPr>
            <p:cNvSpPr>
              <a:spLocks noChangeShapeType="1"/>
            </p:cNvSpPr>
            <p:nvPr/>
          </p:nvSpPr>
          <p:spPr bwMode="auto">
            <a:xfrm>
              <a:off x="4276725" y="5886450"/>
              <a:ext cx="838200" cy="0"/>
            </a:xfrm>
            <a:prstGeom prst="line">
              <a:avLst/>
            </a:prstGeom>
            <a:noFill/>
            <a:ln w="19050">
              <a:solidFill>
                <a:schemeClr val="tx1"/>
              </a:solidFill>
              <a:round/>
              <a:headEnd/>
              <a:tailEnd/>
            </a:ln>
          </p:spPr>
          <p:txBody>
            <a:bodyPr wrap="none" lIns="90000" tIns="46800" rIns="90000" bIns="46800">
              <a:noAutofit/>
            </a:bodyPr>
            <a:lstStyle/>
            <a:p>
              <a:endParaRPr lang="de-DE"/>
            </a:p>
          </p:txBody>
        </p:sp>
        <p:sp>
          <p:nvSpPr>
            <p:cNvPr id="38" name="Line 41">
              <a:extLst>
                <a:ext uri="{FF2B5EF4-FFF2-40B4-BE49-F238E27FC236}">
                  <a16:creationId xmlns:a16="http://schemas.microsoft.com/office/drawing/2014/main" id="{E7A1A232-9981-4E84-B45D-1021B2553764}"/>
                </a:ext>
              </a:extLst>
            </p:cNvPr>
            <p:cNvSpPr>
              <a:spLocks noChangeShapeType="1"/>
            </p:cNvSpPr>
            <p:nvPr/>
          </p:nvSpPr>
          <p:spPr bwMode="auto">
            <a:xfrm>
              <a:off x="4276725" y="5962650"/>
              <a:ext cx="838200" cy="0"/>
            </a:xfrm>
            <a:prstGeom prst="line">
              <a:avLst/>
            </a:prstGeom>
            <a:noFill/>
            <a:ln w="19050">
              <a:solidFill>
                <a:schemeClr val="tx1"/>
              </a:solidFill>
              <a:round/>
              <a:headEnd/>
              <a:tailEnd/>
            </a:ln>
          </p:spPr>
          <p:txBody>
            <a:bodyPr wrap="none" lIns="90000" tIns="46800" rIns="90000" bIns="46800">
              <a:noAutofit/>
            </a:bodyPr>
            <a:lstStyle/>
            <a:p>
              <a:endParaRPr lang="de-DE"/>
            </a:p>
          </p:txBody>
        </p:sp>
        <p:sp>
          <p:nvSpPr>
            <p:cNvPr id="39" name="Line 42">
              <a:extLst>
                <a:ext uri="{FF2B5EF4-FFF2-40B4-BE49-F238E27FC236}">
                  <a16:creationId xmlns:a16="http://schemas.microsoft.com/office/drawing/2014/main" id="{D418706E-4BFA-4E62-BFBA-F947B2312A6C}"/>
                </a:ext>
              </a:extLst>
            </p:cNvPr>
            <p:cNvSpPr>
              <a:spLocks noChangeShapeType="1"/>
            </p:cNvSpPr>
            <p:nvPr/>
          </p:nvSpPr>
          <p:spPr bwMode="auto">
            <a:xfrm>
              <a:off x="4276725" y="6038850"/>
              <a:ext cx="838200" cy="0"/>
            </a:xfrm>
            <a:prstGeom prst="line">
              <a:avLst/>
            </a:prstGeom>
            <a:noFill/>
            <a:ln w="19050">
              <a:solidFill>
                <a:schemeClr val="tx1"/>
              </a:solidFill>
              <a:round/>
              <a:headEnd/>
              <a:tailEnd/>
            </a:ln>
          </p:spPr>
          <p:txBody>
            <a:bodyPr wrap="none" lIns="90000" tIns="46800" rIns="90000" bIns="46800">
              <a:noAutofit/>
            </a:bodyPr>
            <a:lstStyle/>
            <a:p>
              <a:endParaRPr lang="de-DE"/>
            </a:p>
          </p:txBody>
        </p:sp>
        <p:sp>
          <p:nvSpPr>
            <p:cNvPr id="40" name="Line 43">
              <a:extLst>
                <a:ext uri="{FF2B5EF4-FFF2-40B4-BE49-F238E27FC236}">
                  <a16:creationId xmlns:a16="http://schemas.microsoft.com/office/drawing/2014/main" id="{D63302FB-1438-40B4-87E9-3AE079E57F2A}"/>
                </a:ext>
              </a:extLst>
            </p:cNvPr>
            <p:cNvSpPr>
              <a:spLocks noChangeShapeType="1"/>
            </p:cNvSpPr>
            <p:nvPr/>
          </p:nvSpPr>
          <p:spPr bwMode="auto">
            <a:xfrm>
              <a:off x="4276725" y="6115050"/>
              <a:ext cx="838200" cy="0"/>
            </a:xfrm>
            <a:prstGeom prst="line">
              <a:avLst/>
            </a:prstGeom>
            <a:noFill/>
            <a:ln w="19050">
              <a:solidFill>
                <a:schemeClr val="tx1"/>
              </a:solidFill>
              <a:round/>
              <a:headEnd/>
              <a:tailEnd/>
            </a:ln>
          </p:spPr>
          <p:txBody>
            <a:bodyPr wrap="none" lIns="90000" tIns="46800" rIns="90000" bIns="46800">
              <a:noAutofit/>
            </a:bodyPr>
            <a:lstStyle/>
            <a:p>
              <a:endParaRPr lang="de-DE"/>
            </a:p>
          </p:txBody>
        </p:sp>
        <p:sp>
          <p:nvSpPr>
            <p:cNvPr id="41" name="Line 44">
              <a:extLst>
                <a:ext uri="{FF2B5EF4-FFF2-40B4-BE49-F238E27FC236}">
                  <a16:creationId xmlns:a16="http://schemas.microsoft.com/office/drawing/2014/main" id="{E14E3500-2A8A-416F-B456-5D5D0C8C39A1}"/>
                </a:ext>
              </a:extLst>
            </p:cNvPr>
            <p:cNvSpPr>
              <a:spLocks noChangeShapeType="1"/>
            </p:cNvSpPr>
            <p:nvPr/>
          </p:nvSpPr>
          <p:spPr bwMode="auto">
            <a:xfrm>
              <a:off x="4276725" y="6191250"/>
              <a:ext cx="838200" cy="0"/>
            </a:xfrm>
            <a:prstGeom prst="line">
              <a:avLst/>
            </a:prstGeom>
            <a:noFill/>
            <a:ln w="19050">
              <a:solidFill>
                <a:schemeClr val="tx1"/>
              </a:solidFill>
              <a:round/>
              <a:headEnd/>
              <a:tailEnd/>
            </a:ln>
          </p:spPr>
          <p:txBody>
            <a:bodyPr wrap="none" lIns="90000" tIns="46800" rIns="90000" bIns="46800">
              <a:noAutofit/>
            </a:bodyPr>
            <a:lstStyle/>
            <a:p>
              <a:endParaRPr lang="de-DE"/>
            </a:p>
          </p:txBody>
        </p:sp>
        <p:sp>
          <p:nvSpPr>
            <p:cNvPr id="42" name="Line 45">
              <a:extLst>
                <a:ext uri="{FF2B5EF4-FFF2-40B4-BE49-F238E27FC236}">
                  <a16:creationId xmlns:a16="http://schemas.microsoft.com/office/drawing/2014/main" id="{058AFAC9-69A1-4BB0-98E2-873796346E5B}"/>
                </a:ext>
              </a:extLst>
            </p:cNvPr>
            <p:cNvSpPr>
              <a:spLocks noChangeShapeType="1"/>
            </p:cNvSpPr>
            <p:nvPr/>
          </p:nvSpPr>
          <p:spPr bwMode="auto">
            <a:xfrm>
              <a:off x="4198938" y="2667000"/>
              <a:ext cx="1587" cy="2255838"/>
            </a:xfrm>
            <a:prstGeom prst="line">
              <a:avLst/>
            </a:prstGeom>
            <a:noFill/>
            <a:ln w="6350">
              <a:solidFill>
                <a:schemeClr val="tx1"/>
              </a:solidFill>
              <a:prstDash val="dash"/>
              <a:round/>
              <a:headEnd type="triangle" w="med" len="med"/>
              <a:tailEnd/>
            </a:ln>
          </p:spPr>
          <p:txBody>
            <a:bodyPr lIns="90000" tIns="46800" rIns="90000" bIns="46800">
              <a:noAutofit/>
            </a:bodyPr>
            <a:lstStyle/>
            <a:p>
              <a:endParaRPr lang="de-DE"/>
            </a:p>
          </p:txBody>
        </p:sp>
        <p:sp>
          <p:nvSpPr>
            <p:cNvPr id="43" name="Line 46">
              <a:extLst>
                <a:ext uri="{FF2B5EF4-FFF2-40B4-BE49-F238E27FC236}">
                  <a16:creationId xmlns:a16="http://schemas.microsoft.com/office/drawing/2014/main" id="{C01A50B5-2F37-4AF7-9385-74F2B2994903}"/>
                </a:ext>
              </a:extLst>
            </p:cNvPr>
            <p:cNvSpPr>
              <a:spLocks noChangeShapeType="1"/>
            </p:cNvSpPr>
            <p:nvPr/>
          </p:nvSpPr>
          <p:spPr bwMode="auto">
            <a:xfrm>
              <a:off x="4200525" y="4922838"/>
              <a:ext cx="2644775" cy="0"/>
            </a:xfrm>
            <a:prstGeom prst="line">
              <a:avLst/>
            </a:prstGeom>
            <a:noFill/>
            <a:ln w="6350">
              <a:solidFill>
                <a:schemeClr val="tx1"/>
              </a:solidFill>
              <a:prstDash val="dash"/>
              <a:round/>
              <a:headEnd/>
              <a:tailEnd type="triangle" w="med" len="med"/>
            </a:ln>
          </p:spPr>
          <p:txBody>
            <a:bodyPr wrap="none" lIns="90000" tIns="46800" rIns="90000" bIns="46800">
              <a:noAutofit/>
            </a:bodyPr>
            <a:lstStyle/>
            <a:p>
              <a:endParaRPr lang="de-DE"/>
            </a:p>
          </p:txBody>
        </p:sp>
        <p:sp>
          <p:nvSpPr>
            <p:cNvPr id="44" name="Line 47">
              <a:extLst>
                <a:ext uri="{FF2B5EF4-FFF2-40B4-BE49-F238E27FC236}">
                  <a16:creationId xmlns:a16="http://schemas.microsoft.com/office/drawing/2014/main" id="{E409DE23-F7BB-4FB4-9FBF-4AA2D47BC5AF}"/>
                </a:ext>
              </a:extLst>
            </p:cNvPr>
            <p:cNvSpPr>
              <a:spLocks noChangeShapeType="1"/>
            </p:cNvSpPr>
            <p:nvPr/>
          </p:nvSpPr>
          <p:spPr bwMode="auto">
            <a:xfrm>
              <a:off x="3348038" y="4538663"/>
              <a:ext cx="2466975" cy="0"/>
            </a:xfrm>
            <a:prstGeom prst="line">
              <a:avLst/>
            </a:prstGeom>
            <a:noFill/>
            <a:ln w="6350">
              <a:solidFill>
                <a:schemeClr val="tx1"/>
              </a:solidFill>
              <a:prstDash val="dash"/>
              <a:round/>
              <a:headEnd type="triangle" w="med" len="med"/>
              <a:tailEnd/>
            </a:ln>
          </p:spPr>
          <p:txBody>
            <a:bodyPr lIns="90000" tIns="46800" rIns="90000" bIns="46800">
              <a:noAutofit/>
            </a:bodyPr>
            <a:lstStyle/>
            <a:p>
              <a:endParaRPr lang="de-DE"/>
            </a:p>
          </p:txBody>
        </p:sp>
        <p:sp>
          <p:nvSpPr>
            <p:cNvPr id="45" name="Oval 48">
              <a:extLst>
                <a:ext uri="{FF2B5EF4-FFF2-40B4-BE49-F238E27FC236}">
                  <a16:creationId xmlns:a16="http://schemas.microsoft.com/office/drawing/2014/main" id="{AE79425D-F5AA-4CA9-A4D3-D9E8B0C4B3B1}"/>
                </a:ext>
              </a:extLst>
            </p:cNvPr>
            <p:cNvSpPr>
              <a:spLocks noChangeArrowheads="1"/>
            </p:cNvSpPr>
            <p:nvPr/>
          </p:nvSpPr>
          <p:spPr bwMode="auto">
            <a:xfrm>
              <a:off x="1397000" y="6029325"/>
              <a:ext cx="2117725" cy="438150"/>
            </a:xfrm>
            <a:prstGeom prst="ellipse">
              <a:avLst/>
            </a:prstGeom>
            <a:gradFill rotWithShape="1">
              <a:gsLst>
                <a:gs pos="0">
                  <a:srgbClr val="F8B800"/>
                </a:gs>
                <a:gs pos="100000">
                  <a:srgbClr val="FFFFFF"/>
                </a:gs>
              </a:gsLst>
              <a:path path="shape">
                <a:fillToRect l="50000" t="50000" r="50000" b="50000"/>
              </a:path>
            </a:gradFill>
            <a:ln w="12700">
              <a:noFill/>
              <a:round/>
              <a:headEnd/>
              <a:tailEnd/>
            </a:ln>
          </p:spPr>
          <p:txBody>
            <a:bodyPr lIns="90000" tIns="46800" rIns="90000" bIns="46800" anchor="ctr">
              <a:noAutofit/>
            </a:bodyPr>
            <a:lstStyle/>
            <a:p>
              <a:endParaRPr lang="en-US" b="1"/>
            </a:p>
          </p:txBody>
        </p:sp>
        <p:sp>
          <p:nvSpPr>
            <p:cNvPr id="46" name="Line 49">
              <a:extLst>
                <a:ext uri="{FF2B5EF4-FFF2-40B4-BE49-F238E27FC236}">
                  <a16:creationId xmlns:a16="http://schemas.microsoft.com/office/drawing/2014/main" id="{6A843786-4863-4806-8511-B6ECDF19EAE1}"/>
                </a:ext>
              </a:extLst>
            </p:cNvPr>
            <p:cNvSpPr>
              <a:spLocks noChangeShapeType="1"/>
            </p:cNvSpPr>
            <p:nvPr/>
          </p:nvSpPr>
          <p:spPr bwMode="auto">
            <a:xfrm>
              <a:off x="5815013" y="4538663"/>
              <a:ext cx="0" cy="938212"/>
            </a:xfrm>
            <a:prstGeom prst="line">
              <a:avLst/>
            </a:prstGeom>
            <a:noFill/>
            <a:ln w="6350">
              <a:solidFill>
                <a:schemeClr val="tx1"/>
              </a:solidFill>
              <a:prstDash val="dash"/>
              <a:round/>
              <a:headEnd/>
              <a:tailEnd/>
            </a:ln>
          </p:spPr>
          <p:txBody>
            <a:bodyPr wrap="none" lIns="90000" tIns="46800" rIns="90000" bIns="46800">
              <a:noAutofit/>
            </a:bodyPr>
            <a:lstStyle/>
            <a:p>
              <a:endParaRPr lang="de-DE"/>
            </a:p>
          </p:txBody>
        </p:sp>
        <p:sp>
          <p:nvSpPr>
            <p:cNvPr id="47" name="Line 50">
              <a:extLst>
                <a:ext uri="{FF2B5EF4-FFF2-40B4-BE49-F238E27FC236}">
                  <a16:creationId xmlns:a16="http://schemas.microsoft.com/office/drawing/2014/main" id="{CF187CD6-B385-4229-B8B9-0362894E93E3}"/>
                </a:ext>
              </a:extLst>
            </p:cNvPr>
            <p:cNvSpPr>
              <a:spLocks noChangeShapeType="1"/>
            </p:cNvSpPr>
            <p:nvPr/>
          </p:nvSpPr>
          <p:spPr bwMode="auto">
            <a:xfrm>
              <a:off x="5815013" y="5476875"/>
              <a:ext cx="796925" cy="0"/>
            </a:xfrm>
            <a:prstGeom prst="line">
              <a:avLst/>
            </a:prstGeom>
            <a:noFill/>
            <a:ln w="6350">
              <a:solidFill>
                <a:schemeClr val="tx1"/>
              </a:solidFill>
              <a:prstDash val="dash"/>
              <a:round/>
              <a:headEnd/>
              <a:tailEnd type="triangle" w="med" len="med"/>
            </a:ln>
          </p:spPr>
          <p:txBody>
            <a:bodyPr wrap="none" lIns="90000" tIns="46800" rIns="90000" bIns="46800">
              <a:noAutofit/>
            </a:bodyPr>
            <a:lstStyle/>
            <a:p>
              <a:endParaRPr lang="de-DE"/>
            </a:p>
          </p:txBody>
        </p:sp>
        <p:sp>
          <p:nvSpPr>
            <p:cNvPr id="48" name="Line 51">
              <a:extLst>
                <a:ext uri="{FF2B5EF4-FFF2-40B4-BE49-F238E27FC236}">
                  <a16:creationId xmlns:a16="http://schemas.microsoft.com/office/drawing/2014/main" id="{F12765D1-4804-49A7-8A96-CEDED4C6B72E}"/>
                </a:ext>
              </a:extLst>
            </p:cNvPr>
            <p:cNvSpPr>
              <a:spLocks noChangeShapeType="1"/>
            </p:cNvSpPr>
            <p:nvPr/>
          </p:nvSpPr>
          <p:spPr bwMode="auto">
            <a:xfrm>
              <a:off x="6845300" y="4354513"/>
              <a:ext cx="396875" cy="415925"/>
            </a:xfrm>
            <a:prstGeom prst="line">
              <a:avLst/>
            </a:prstGeom>
            <a:noFill/>
            <a:ln w="6350">
              <a:solidFill>
                <a:schemeClr val="tx1"/>
              </a:solidFill>
              <a:prstDash val="dash"/>
              <a:round/>
              <a:headEnd type="triangle" w="med" len="med"/>
              <a:tailEnd type="triangle" w="med" len="med"/>
            </a:ln>
          </p:spPr>
          <p:txBody>
            <a:bodyPr wrap="none" lIns="90000" tIns="46800" rIns="90000" bIns="46800">
              <a:noAutofit/>
            </a:bodyPr>
            <a:lstStyle/>
            <a:p>
              <a:endParaRPr lang="de-DE"/>
            </a:p>
          </p:txBody>
        </p:sp>
        <p:sp>
          <p:nvSpPr>
            <p:cNvPr id="49" name="Oval 52">
              <a:extLst>
                <a:ext uri="{FF2B5EF4-FFF2-40B4-BE49-F238E27FC236}">
                  <a16:creationId xmlns:a16="http://schemas.microsoft.com/office/drawing/2014/main" id="{36A13691-540A-41D8-94E6-564239FAB8A5}"/>
                </a:ext>
              </a:extLst>
            </p:cNvPr>
            <p:cNvSpPr>
              <a:spLocks noChangeArrowheads="1"/>
            </p:cNvSpPr>
            <p:nvPr/>
          </p:nvSpPr>
          <p:spPr bwMode="auto">
            <a:xfrm>
              <a:off x="2058988" y="5740400"/>
              <a:ext cx="795337" cy="835025"/>
            </a:xfrm>
            <a:prstGeom prst="ellipse">
              <a:avLst/>
            </a:prstGeom>
            <a:solidFill>
              <a:srgbClr val="7D96A4"/>
            </a:solidFill>
            <a:ln w="12700">
              <a:noFill/>
              <a:round/>
              <a:headEnd/>
              <a:tailEnd/>
            </a:ln>
          </p:spPr>
          <p:txBody>
            <a:bodyPr wrap="none" lIns="90000" tIns="46800" rIns="90000" bIns="46800" anchor="ctr">
              <a:noAutofit/>
            </a:bodyPr>
            <a:lstStyle/>
            <a:p>
              <a:endParaRPr lang="en-US" b="1"/>
            </a:p>
          </p:txBody>
        </p:sp>
        <p:sp>
          <p:nvSpPr>
            <p:cNvPr id="50" name="Text Box 53">
              <a:extLst>
                <a:ext uri="{FF2B5EF4-FFF2-40B4-BE49-F238E27FC236}">
                  <a16:creationId xmlns:a16="http://schemas.microsoft.com/office/drawing/2014/main" id="{717E2855-36D6-4866-904D-F7D9E13C4051}"/>
                </a:ext>
              </a:extLst>
            </p:cNvPr>
            <p:cNvSpPr txBox="1">
              <a:spLocks noChangeArrowheads="1"/>
            </p:cNvSpPr>
            <p:nvPr/>
          </p:nvSpPr>
          <p:spPr bwMode="auto">
            <a:xfrm>
              <a:off x="2146547" y="6074022"/>
              <a:ext cx="608013" cy="195263"/>
            </a:xfrm>
            <a:prstGeom prst="rect">
              <a:avLst/>
            </a:prstGeom>
            <a:noFill/>
            <a:ln w="12700">
              <a:noFill/>
              <a:miter lim="800000"/>
              <a:headEnd/>
              <a:tailEnd/>
            </a:ln>
          </p:spPr>
          <p:txBody>
            <a:bodyPr wrap="none" lIns="90000" tIns="46800" rIns="90000" bIns="46800" anchor="ctr">
              <a:noAutofit/>
            </a:bodyPr>
            <a:lstStyle/>
            <a:p>
              <a:pPr algn="ctr"/>
              <a:r>
                <a:rPr lang="de-DE" b="1"/>
                <a:t>UDO</a:t>
              </a:r>
            </a:p>
          </p:txBody>
        </p:sp>
        <p:sp>
          <p:nvSpPr>
            <p:cNvPr id="51" name="Rectangle 54">
              <a:extLst>
                <a:ext uri="{FF2B5EF4-FFF2-40B4-BE49-F238E27FC236}">
                  <a16:creationId xmlns:a16="http://schemas.microsoft.com/office/drawing/2014/main" id="{88425B69-2717-4968-A493-D6A25D1D7988}"/>
                </a:ext>
              </a:extLst>
            </p:cNvPr>
            <p:cNvSpPr>
              <a:spLocks noChangeArrowheads="1"/>
            </p:cNvSpPr>
            <p:nvPr/>
          </p:nvSpPr>
          <p:spPr bwMode="auto">
            <a:xfrm>
              <a:off x="371475" y="1039813"/>
              <a:ext cx="4992688" cy="4437062"/>
            </a:xfrm>
            <a:prstGeom prst="rect">
              <a:avLst/>
            </a:prstGeom>
            <a:noFill/>
            <a:ln w="12700">
              <a:solidFill>
                <a:srgbClr val="F0AB00"/>
              </a:solidFill>
              <a:miter lim="800000"/>
              <a:headEnd/>
              <a:tailEnd/>
            </a:ln>
          </p:spPr>
          <p:txBody>
            <a:bodyPr wrap="none">
              <a:noAutofit/>
            </a:bodyPr>
            <a:lstStyle/>
            <a:p>
              <a:r>
                <a:rPr lang="de-DE" b="1">
                  <a:solidFill>
                    <a:srgbClr val="F0AB00"/>
                  </a:solidFill>
                </a:rPr>
                <a:t>Client</a:t>
              </a:r>
              <a:endParaRPr lang="en-US" b="1">
                <a:solidFill>
                  <a:srgbClr val="F0AB00"/>
                </a:solidFill>
              </a:endParaRPr>
            </a:p>
          </p:txBody>
        </p:sp>
        <p:sp>
          <p:nvSpPr>
            <p:cNvPr id="52" name="TextBox 53">
              <a:extLst>
                <a:ext uri="{FF2B5EF4-FFF2-40B4-BE49-F238E27FC236}">
                  <a16:creationId xmlns:a16="http://schemas.microsoft.com/office/drawing/2014/main" id="{F48E0414-EC06-406D-A02A-FDB4F6A74B63}"/>
                </a:ext>
              </a:extLst>
            </p:cNvPr>
            <p:cNvSpPr txBox="1">
              <a:spLocks noChangeArrowheads="1"/>
            </p:cNvSpPr>
            <p:nvPr/>
          </p:nvSpPr>
          <p:spPr bwMode="auto">
            <a:xfrm>
              <a:off x="5195888" y="5689600"/>
              <a:ext cx="493712" cy="461963"/>
            </a:xfrm>
            <a:prstGeom prst="rect">
              <a:avLst/>
            </a:prstGeom>
            <a:noFill/>
            <a:ln w="9525">
              <a:noFill/>
              <a:miter lim="800000"/>
              <a:headEnd/>
              <a:tailEnd/>
            </a:ln>
          </p:spPr>
          <p:txBody>
            <a:bodyPr>
              <a:noAutofit/>
            </a:bodyPr>
            <a:lstStyle/>
            <a:p>
              <a:endParaRPr lang="en-US" sz="2400" b="1">
                <a:solidFill>
                  <a:srgbClr val="F0AB00"/>
                </a:solidFill>
              </a:endParaRPr>
            </a:p>
          </p:txBody>
        </p:sp>
        <p:sp>
          <p:nvSpPr>
            <p:cNvPr id="53" name="Rectangle 247">
              <a:extLst>
                <a:ext uri="{FF2B5EF4-FFF2-40B4-BE49-F238E27FC236}">
                  <a16:creationId xmlns:a16="http://schemas.microsoft.com/office/drawing/2014/main" id="{0081FD51-0444-4B19-918E-D6EFBD8EF0C7}"/>
                </a:ext>
              </a:extLst>
            </p:cNvPr>
            <p:cNvSpPr>
              <a:spLocks noChangeArrowheads="1"/>
            </p:cNvSpPr>
            <p:nvPr/>
          </p:nvSpPr>
          <p:spPr bwMode="auto">
            <a:xfrm>
              <a:off x="531813" y="1398588"/>
              <a:ext cx="1628775" cy="1295400"/>
            </a:xfrm>
            <a:prstGeom prst="rect">
              <a:avLst/>
            </a:prstGeom>
            <a:solidFill>
              <a:srgbClr val="BBC8AC"/>
            </a:solidFill>
            <a:ln w="12700">
              <a:solidFill>
                <a:schemeClr val="tx1"/>
              </a:solidFill>
              <a:miter lim="800000"/>
              <a:headEnd/>
              <a:tailEnd/>
            </a:ln>
          </p:spPr>
          <p:txBody>
            <a:bodyPr wrap="none" lIns="90000" tIns="46800" rIns="90000" bIns="46800" anchor="ctr">
              <a:noAutofit/>
            </a:bodyPr>
            <a:lstStyle/>
            <a:p>
              <a:pPr algn="ctr"/>
              <a:r>
                <a:rPr lang="en-US" b="1"/>
                <a:t>3rd Party</a:t>
              </a:r>
              <a:br>
                <a:rPr lang="en-US" b="1"/>
              </a:br>
              <a:r>
                <a:rPr lang="en-US" b="1"/>
                <a:t>Application</a:t>
              </a:r>
            </a:p>
          </p:txBody>
        </p:sp>
        <p:sp>
          <p:nvSpPr>
            <p:cNvPr id="54" name="Rectangle 248">
              <a:extLst>
                <a:ext uri="{FF2B5EF4-FFF2-40B4-BE49-F238E27FC236}">
                  <a16:creationId xmlns:a16="http://schemas.microsoft.com/office/drawing/2014/main" id="{C8212FB0-5AF0-4499-BB19-F0DE5EF97A8F}"/>
                </a:ext>
              </a:extLst>
            </p:cNvPr>
            <p:cNvSpPr>
              <a:spLocks noChangeArrowheads="1"/>
            </p:cNvSpPr>
            <p:nvPr/>
          </p:nvSpPr>
          <p:spPr bwMode="auto">
            <a:xfrm>
              <a:off x="550863" y="1406525"/>
              <a:ext cx="1617662" cy="165100"/>
            </a:xfrm>
            <a:prstGeom prst="rect">
              <a:avLst/>
            </a:prstGeom>
            <a:solidFill>
              <a:srgbClr val="557630"/>
            </a:solidFill>
            <a:ln w="19050">
              <a:noFill/>
              <a:miter lim="800000"/>
              <a:headEnd/>
              <a:tailEnd/>
            </a:ln>
          </p:spPr>
          <p:txBody>
            <a:bodyPr wrap="none" lIns="90000" tIns="46800" rIns="90000" bIns="46800" anchor="ctr">
              <a:noAutofit/>
            </a:bodyPr>
            <a:lstStyle/>
            <a:p>
              <a:endParaRPr lang="en-US"/>
            </a:p>
          </p:txBody>
        </p:sp>
        <p:sp>
          <p:nvSpPr>
            <p:cNvPr id="55" name="Rectangle 245">
              <a:extLst>
                <a:ext uri="{FF2B5EF4-FFF2-40B4-BE49-F238E27FC236}">
                  <a16:creationId xmlns:a16="http://schemas.microsoft.com/office/drawing/2014/main" id="{D6A40075-CCFF-4CC7-B0FF-CDF797D66C64}"/>
                </a:ext>
              </a:extLst>
            </p:cNvPr>
            <p:cNvSpPr>
              <a:spLocks noChangeArrowheads="1"/>
            </p:cNvSpPr>
            <p:nvPr/>
          </p:nvSpPr>
          <p:spPr bwMode="auto">
            <a:xfrm>
              <a:off x="3289300" y="1449388"/>
              <a:ext cx="1981200" cy="1287462"/>
            </a:xfrm>
            <a:prstGeom prst="rect">
              <a:avLst/>
            </a:prstGeom>
            <a:solidFill>
              <a:srgbClr val="B4C3CB"/>
            </a:solidFill>
            <a:ln w="12700">
              <a:solidFill>
                <a:schemeClr val="tx1"/>
              </a:solidFill>
              <a:miter lim="800000"/>
              <a:headEnd/>
              <a:tailEnd/>
            </a:ln>
          </p:spPr>
          <p:txBody>
            <a:bodyPr wrap="none" lIns="90000" tIns="46800" rIns="90000" bIns="46800" anchor="ctr">
              <a:noAutofit/>
            </a:bodyPr>
            <a:lstStyle/>
            <a:p>
              <a:pPr algn="ctr"/>
              <a:r>
                <a:rPr lang="en-US" b="1"/>
                <a:t>SAP </a:t>
              </a:r>
              <a:br>
                <a:rPr lang="en-US" b="1"/>
              </a:br>
              <a:r>
                <a:rPr lang="en-US" b="1"/>
                <a:t>Business One</a:t>
              </a:r>
            </a:p>
          </p:txBody>
        </p:sp>
        <p:sp>
          <p:nvSpPr>
            <p:cNvPr id="56" name="Rectangle 246">
              <a:extLst>
                <a:ext uri="{FF2B5EF4-FFF2-40B4-BE49-F238E27FC236}">
                  <a16:creationId xmlns:a16="http://schemas.microsoft.com/office/drawing/2014/main" id="{FE3E4C3A-B0BC-4BF9-90C6-FA93FE2A689F}"/>
                </a:ext>
              </a:extLst>
            </p:cNvPr>
            <p:cNvSpPr>
              <a:spLocks noChangeArrowheads="1"/>
            </p:cNvSpPr>
            <p:nvPr/>
          </p:nvSpPr>
          <p:spPr bwMode="auto">
            <a:xfrm>
              <a:off x="3298825" y="1455738"/>
              <a:ext cx="1965325" cy="171450"/>
            </a:xfrm>
            <a:prstGeom prst="rect">
              <a:avLst/>
            </a:prstGeom>
            <a:solidFill>
              <a:srgbClr val="44697D"/>
            </a:solidFill>
            <a:ln w="19050">
              <a:noFill/>
              <a:miter lim="800000"/>
              <a:headEnd/>
              <a:tailEnd/>
            </a:ln>
          </p:spPr>
          <p:txBody>
            <a:bodyPr wrap="none" lIns="90000" tIns="46800" rIns="90000" bIns="46800" anchor="ctr">
              <a:noAutofit/>
            </a:bodyPr>
            <a:lstStyle/>
            <a:p>
              <a:endParaRPr lang="en-US"/>
            </a:p>
          </p:txBody>
        </p:sp>
        <p:sp>
          <p:nvSpPr>
            <p:cNvPr id="57" name="Oval 318">
              <a:extLst>
                <a:ext uri="{FF2B5EF4-FFF2-40B4-BE49-F238E27FC236}">
                  <a16:creationId xmlns:a16="http://schemas.microsoft.com/office/drawing/2014/main" id="{1D891AEC-A935-4306-9FB6-E597B5155121}"/>
                </a:ext>
              </a:extLst>
            </p:cNvPr>
            <p:cNvSpPr>
              <a:spLocks noChangeArrowheads="1"/>
            </p:cNvSpPr>
            <p:nvPr/>
          </p:nvSpPr>
          <p:spPr bwMode="auto">
            <a:xfrm rot="16200000">
              <a:off x="1748631" y="1859757"/>
              <a:ext cx="1849437" cy="685800"/>
            </a:xfrm>
            <a:prstGeom prst="ellipse">
              <a:avLst/>
            </a:prstGeom>
            <a:solidFill>
              <a:srgbClr val="7D96A4"/>
            </a:solidFill>
            <a:ln w="12700">
              <a:noFill/>
              <a:round/>
              <a:headEnd/>
              <a:tailEnd/>
            </a:ln>
          </p:spPr>
          <p:txBody>
            <a:bodyPr wrap="none" lIns="0" tIns="0" rIns="0" bIns="0" anchor="ctr">
              <a:noAutofit/>
            </a:bodyPr>
            <a:lstStyle/>
            <a:p>
              <a:pPr algn="ctr"/>
              <a:r>
                <a:rPr lang="de-DE" sz="1400" b="1"/>
                <a:t>User Interface API</a:t>
              </a:r>
              <a:endParaRPr lang="en-US" sz="1400" b="1"/>
            </a:p>
          </p:txBody>
        </p:sp>
      </p:grpSp>
      <p:sp>
        <p:nvSpPr>
          <p:cNvPr id="3" name="Rectangle 2">
            <a:extLst>
              <a:ext uri="{FF2B5EF4-FFF2-40B4-BE49-F238E27FC236}">
                <a16:creationId xmlns:a16="http://schemas.microsoft.com/office/drawing/2014/main" id="{553EFEE1-50C9-47A0-A67D-FF8C1986E4DC}"/>
              </a:ext>
            </a:extLst>
          </p:cNvPr>
          <p:cNvSpPr/>
          <p:nvPr/>
        </p:nvSpPr>
        <p:spPr bwMode="gray">
          <a:xfrm>
            <a:off x="5302366" y="5355292"/>
            <a:ext cx="1745807" cy="1252939"/>
          </a:xfrm>
          <a:prstGeom prst="rect">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a:ln>
                <a:noFill/>
              </a:ln>
              <a:effectLst/>
              <a:uLnTx/>
              <a:uFillTx/>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1099571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The Data Interface API:</a:t>
            </a:r>
            <a:r>
              <a:rPr lang="en-GB"/>
              <a:t> Business Example</a:t>
            </a:r>
            <a:endParaRPr lang="de-DE"/>
          </a:p>
        </p:txBody>
      </p:sp>
      <p:sp>
        <p:nvSpPr>
          <p:cNvPr id="6" name="TextBox 5">
            <a:extLst>
              <a:ext uri="{FF2B5EF4-FFF2-40B4-BE49-F238E27FC236}">
                <a16:creationId xmlns:a16="http://schemas.microsoft.com/office/drawing/2014/main" id="{9E6B0A06-465B-482D-9A4F-E4036A5ACBF8}"/>
              </a:ext>
            </a:extLst>
          </p:cNvPr>
          <p:cNvSpPr txBox="1"/>
          <p:nvPr/>
        </p:nvSpPr>
        <p:spPr>
          <a:xfrm>
            <a:off x="1774912" y="1676564"/>
            <a:ext cx="9572335" cy="1436291"/>
          </a:xfrm>
          <a:prstGeom prst="rect">
            <a:avLst/>
          </a:prstGeom>
          <a:noFill/>
        </p:spPr>
        <p:txBody>
          <a:bodyPr wrap="square" lIns="0" tIns="0" rIns="0" bIns="0" rtlCol="0">
            <a:spAutoFit/>
          </a:bodyPr>
          <a:lstStyle/>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a:t>Due to the specified requirements you need to add functionality outside the SAP Business One application. </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a:t>For this purpose, you use the SAP Business One Data Interface API.</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endParaRPr lang="en-US" sz="1800" kern="0"/>
          </a:p>
        </p:txBody>
      </p:sp>
      <p:pic>
        <p:nvPicPr>
          <p:cNvPr id="7" name="Picture 6">
            <a:extLst>
              <a:ext uri="{FF2B5EF4-FFF2-40B4-BE49-F238E27FC236}">
                <a16:creationId xmlns:a16="http://schemas.microsoft.com/office/drawing/2014/main" id="{A718269E-0A15-4A72-BF32-725D3AB48E44}"/>
              </a:ext>
            </a:extLst>
          </p:cNvPr>
          <p:cNvPicPr>
            <a:picLocks noChangeAspect="1"/>
          </p:cNvPicPr>
          <p:nvPr/>
        </p:nvPicPr>
        <p:blipFill>
          <a:blip r:embed="rId4"/>
          <a:stretch>
            <a:fillRect/>
          </a:stretch>
        </p:blipFill>
        <p:spPr>
          <a:xfrm>
            <a:off x="504001" y="1345238"/>
            <a:ext cx="932688" cy="932688"/>
          </a:xfrm>
          <a:prstGeom prst="rect">
            <a:avLst/>
          </a:prstGeom>
        </p:spPr>
      </p:pic>
    </p:spTree>
    <p:custDataLst>
      <p:tags r:id="rId1"/>
    </p:custDataLst>
    <p:extLst>
      <p:ext uri="{BB962C8B-B14F-4D97-AF65-F5344CB8AC3E}">
        <p14:creationId xmlns:p14="http://schemas.microsoft.com/office/powerpoint/2010/main" val="1987249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nchor="ctr"/>
          <a:lstStyle/>
          <a:p>
            <a:r>
              <a:rPr lang="en-US"/>
              <a:t>DI API Introduction:</a:t>
            </a:r>
            <a:r>
              <a:rPr lang="en-GB"/>
              <a:t> </a:t>
            </a:r>
            <a:r>
              <a:rPr lang="en-US"/>
              <a:t>General Architectural Principle</a:t>
            </a:r>
          </a:p>
        </p:txBody>
      </p:sp>
      <p:sp>
        <p:nvSpPr>
          <p:cNvPr id="27650" name="Rectangle 3"/>
          <p:cNvSpPr>
            <a:spLocks noChangeArrowheads="1"/>
          </p:cNvSpPr>
          <p:nvPr/>
        </p:nvSpPr>
        <p:spPr bwMode="auto">
          <a:xfrm>
            <a:off x="2079625" y="2284414"/>
            <a:ext cx="8064500" cy="4096915"/>
          </a:xfrm>
          <a:prstGeom prst="rect">
            <a:avLst/>
          </a:prstGeom>
          <a:noFill/>
          <a:ln w="12700">
            <a:solidFill>
              <a:srgbClr val="F0AB00"/>
            </a:solidFill>
            <a:miter lim="800000"/>
            <a:headEnd/>
            <a:tailEnd/>
          </a:ln>
        </p:spPr>
        <p:txBody>
          <a:bodyPr wrap="none"/>
          <a:lstStyle/>
          <a:p>
            <a:pPr algn="r"/>
            <a:endParaRPr lang="de-DE">
              <a:solidFill>
                <a:srgbClr val="996600"/>
              </a:solidFill>
            </a:endParaRPr>
          </a:p>
        </p:txBody>
      </p:sp>
      <p:sp>
        <p:nvSpPr>
          <p:cNvPr id="27651" name="Rectangle 4"/>
          <p:cNvSpPr>
            <a:spLocks noChangeArrowheads="1"/>
          </p:cNvSpPr>
          <p:nvPr/>
        </p:nvSpPr>
        <p:spPr bwMode="gray">
          <a:xfrm>
            <a:off x="2239962" y="4491269"/>
            <a:ext cx="7723188" cy="1751013"/>
          </a:xfrm>
          <a:prstGeom prst="rect">
            <a:avLst/>
          </a:prstGeom>
          <a:solidFill>
            <a:schemeClr val="accent4"/>
          </a:solidFill>
          <a:ln w="12700">
            <a:noFill/>
            <a:miter lim="800000"/>
            <a:headEnd/>
            <a:tailEnd/>
          </a:ln>
        </p:spPr>
        <p:txBody>
          <a:bodyPr wrap="none"/>
          <a:lstStyle/>
          <a:p>
            <a:pPr algn="ctr">
              <a:spcBef>
                <a:spcPct val="20000"/>
              </a:spcBef>
              <a:buClr>
                <a:srgbClr val="F48B00"/>
              </a:buClr>
              <a:buFont typeface="Wingdings" pitchFamily="2" charset="2"/>
              <a:buNone/>
            </a:pPr>
            <a:r>
              <a:rPr lang="en-US" sz="1800">
                <a:solidFill>
                  <a:schemeClr val="bg1"/>
                </a:solidFill>
              </a:rPr>
              <a:t>Implementation Layer</a:t>
            </a:r>
            <a:br>
              <a:rPr lang="en-US" sz="1800">
                <a:solidFill>
                  <a:schemeClr val="bg1"/>
                </a:solidFill>
              </a:rPr>
            </a:br>
            <a:r>
              <a:rPr lang="en-US" sz="1800">
                <a:solidFill>
                  <a:schemeClr val="bg1"/>
                </a:solidFill>
              </a:rPr>
              <a:t>(OBServerDLL.DLL)</a:t>
            </a:r>
          </a:p>
        </p:txBody>
      </p:sp>
      <p:sp>
        <p:nvSpPr>
          <p:cNvPr id="27652" name="Rectangle 5"/>
          <p:cNvSpPr>
            <a:spLocks noChangeArrowheads="1"/>
          </p:cNvSpPr>
          <p:nvPr/>
        </p:nvSpPr>
        <p:spPr bwMode="auto">
          <a:xfrm>
            <a:off x="2066925" y="1369330"/>
            <a:ext cx="8064500" cy="720725"/>
          </a:xfrm>
          <a:prstGeom prst="rect">
            <a:avLst/>
          </a:prstGeom>
          <a:solidFill>
            <a:schemeClr val="accent1"/>
          </a:solidFill>
          <a:ln w="12700">
            <a:noFill/>
            <a:miter lim="800000"/>
            <a:headEnd/>
            <a:tailEnd/>
          </a:ln>
        </p:spPr>
        <p:txBody>
          <a:bodyPr wrap="none" anchor="ctr"/>
          <a:lstStyle/>
          <a:p>
            <a:pPr algn="ctr">
              <a:spcBef>
                <a:spcPct val="20000"/>
              </a:spcBef>
              <a:buClr>
                <a:srgbClr val="F48B00"/>
              </a:buClr>
              <a:buFont typeface="Wingdings" pitchFamily="2" charset="2"/>
              <a:buNone/>
            </a:pPr>
            <a:r>
              <a:rPr lang="en-US" sz="1800">
                <a:solidFill>
                  <a:schemeClr val="bg1"/>
                </a:solidFill>
              </a:rPr>
              <a:t>3rd Party Application</a:t>
            </a:r>
          </a:p>
        </p:txBody>
      </p:sp>
      <p:cxnSp>
        <p:nvCxnSpPr>
          <p:cNvPr id="27653" name="AutoShape 6"/>
          <p:cNvCxnSpPr>
            <a:cxnSpLocks noChangeShapeType="1"/>
            <a:stCxn id="27651" idx="0"/>
          </p:cNvCxnSpPr>
          <p:nvPr/>
        </p:nvCxnSpPr>
        <p:spPr bwMode="auto">
          <a:xfrm rot="-5400000">
            <a:off x="5922350" y="4311268"/>
            <a:ext cx="360000" cy="0"/>
          </a:xfrm>
          <a:prstGeom prst="straightConnector1">
            <a:avLst/>
          </a:prstGeom>
          <a:noFill/>
          <a:ln w="31750">
            <a:solidFill>
              <a:schemeClr val="tx1"/>
            </a:solidFill>
            <a:round/>
            <a:headEnd type="triangle" w="med" len="med"/>
            <a:tailEnd type="triangle" w="med" len="med"/>
          </a:ln>
        </p:spPr>
      </p:cxnSp>
      <p:sp>
        <p:nvSpPr>
          <p:cNvPr id="27654" name="Rectangle 7"/>
          <p:cNvSpPr>
            <a:spLocks noChangeArrowheads="1"/>
          </p:cNvSpPr>
          <p:nvPr/>
        </p:nvSpPr>
        <p:spPr bwMode="gray">
          <a:xfrm>
            <a:off x="2239963" y="2454276"/>
            <a:ext cx="7724775" cy="1693863"/>
          </a:xfrm>
          <a:prstGeom prst="rect">
            <a:avLst/>
          </a:prstGeom>
          <a:solidFill>
            <a:schemeClr val="accent3"/>
          </a:solidFill>
          <a:ln w="12700">
            <a:noFill/>
            <a:miter lim="800000"/>
            <a:headEnd/>
            <a:tailEnd/>
          </a:ln>
        </p:spPr>
        <p:txBody>
          <a:bodyPr wrap="none"/>
          <a:lstStyle/>
          <a:p>
            <a:pPr algn="ctr">
              <a:spcBef>
                <a:spcPct val="20000"/>
              </a:spcBef>
              <a:buClr>
                <a:srgbClr val="F48B00"/>
              </a:buClr>
              <a:buFont typeface="Wingdings" pitchFamily="2" charset="2"/>
              <a:buNone/>
            </a:pPr>
            <a:r>
              <a:rPr lang="en-US" sz="1800">
                <a:solidFill>
                  <a:schemeClr val="bg1"/>
                </a:solidFill>
              </a:rPr>
              <a:t>Interface Layer</a:t>
            </a:r>
          </a:p>
          <a:p>
            <a:pPr algn="ctr">
              <a:spcBef>
                <a:spcPct val="20000"/>
              </a:spcBef>
              <a:buClr>
                <a:srgbClr val="F48B00"/>
              </a:buClr>
              <a:buFont typeface="Wingdings" pitchFamily="2" charset="2"/>
              <a:buNone/>
            </a:pPr>
            <a:r>
              <a:rPr lang="en-US" sz="1800">
                <a:solidFill>
                  <a:schemeClr val="bg1"/>
                </a:solidFill>
              </a:rPr>
              <a:t>(SAPbobsCOM.DLL)</a:t>
            </a:r>
          </a:p>
        </p:txBody>
      </p:sp>
      <p:sp>
        <p:nvSpPr>
          <p:cNvPr id="27655" name="Text Box 8"/>
          <p:cNvSpPr txBox="1">
            <a:spLocks noChangeArrowheads="1"/>
          </p:cNvSpPr>
          <p:nvPr/>
        </p:nvSpPr>
        <p:spPr bwMode="gray">
          <a:xfrm>
            <a:off x="2562226" y="3111501"/>
            <a:ext cx="7164387" cy="938213"/>
          </a:xfrm>
          <a:prstGeom prst="rect">
            <a:avLst/>
          </a:prstGeom>
          <a:noFill/>
          <a:ln w="12700">
            <a:noFill/>
            <a:miter lim="800000"/>
            <a:headEnd/>
            <a:tailEnd/>
          </a:ln>
        </p:spPr>
        <p:txBody>
          <a:bodyPr/>
          <a:lstStyle/>
          <a:p>
            <a:pPr marL="182563" indent="-182563">
              <a:buFontTx/>
              <a:buChar char="•"/>
            </a:pPr>
            <a:r>
              <a:rPr lang="en-US" sz="1800">
                <a:solidFill>
                  <a:schemeClr val="bg1"/>
                </a:solidFill>
              </a:rPr>
              <a:t>Based on COM technology</a:t>
            </a:r>
          </a:p>
          <a:p>
            <a:pPr marL="182563" indent="-182563">
              <a:buFontTx/>
              <a:buChar char="•"/>
            </a:pPr>
            <a:r>
              <a:rPr lang="en-US" sz="1800">
                <a:solidFill>
                  <a:schemeClr val="bg1"/>
                </a:solidFill>
              </a:rPr>
              <a:t>Exposes the business objects and implements additional, </a:t>
            </a:r>
            <a:br>
              <a:rPr lang="en-US" sz="1800">
                <a:solidFill>
                  <a:schemeClr val="bg1"/>
                </a:solidFill>
              </a:rPr>
            </a:br>
            <a:r>
              <a:rPr lang="en-US" sz="1800">
                <a:solidFill>
                  <a:schemeClr val="bg1"/>
                </a:solidFill>
              </a:rPr>
              <a:t>generic objects, such as RecordSet</a:t>
            </a:r>
          </a:p>
        </p:txBody>
      </p:sp>
      <p:sp>
        <p:nvSpPr>
          <p:cNvPr id="27656" name="Text Box 9"/>
          <p:cNvSpPr txBox="1">
            <a:spLocks noChangeArrowheads="1"/>
          </p:cNvSpPr>
          <p:nvPr/>
        </p:nvSpPr>
        <p:spPr bwMode="gray">
          <a:xfrm>
            <a:off x="2239962" y="5224694"/>
            <a:ext cx="7723188" cy="938213"/>
          </a:xfrm>
          <a:prstGeom prst="rect">
            <a:avLst/>
          </a:prstGeom>
          <a:noFill/>
          <a:ln w="12700">
            <a:noFill/>
            <a:miter lim="800000"/>
            <a:headEnd/>
            <a:tailEnd/>
          </a:ln>
        </p:spPr>
        <p:txBody>
          <a:bodyPr/>
          <a:lstStyle/>
          <a:p>
            <a:pPr marL="182563" indent="-182563">
              <a:buFontTx/>
              <a:buChar char="•"/>
            </a:pPr>
            <a:r>
              <a:rPr lang="en-US" sz="1800">
                <a:solidFill>
                  <a:schemeClr val="bg1"/>
                </a:solidFill>
              </a:rPr>
              <a:t>Based on </a:t>
            </a:r>
            <a:r>
              <a:rPr lang="en-US" sz="1800" u="sng">
                <a:solidFill>
                  <a:schemeClr val="bg1"/>
                </a:solidFill>
              </a:rPr>
              <a:t>existing</a:t>
            </a:r>
            <a:r>
              <a:rPr lang="en-US" sz="1800">
                <a:solidFill>
                  <a:schemeClr val="bg1"/>
                </a:solidFill>
              </a:rPr>
              <a:t> source code of SAP Business One client</a:t>
            </a:r>
          </a:p>
          <a:p>
            <a:pPr marL="182563" indent="-182563"/>
            <a:r>
              <a:rPr lang="de-DE" sz="1800">
                <a:solidFill>
                  <a:schemeClr val="bg1"/>
                </a:solidFill>
              </a:rPr>
              <a:t>	I.e. </a:t>
            </a:r>
            <a:r>
              <a:rPr lang="en-US" sz="1800">
                <a:solidFill>
                  <a:schemeClr val="bg1"/>
                </a:solidFill>
              </a:rPr>
              <a:t>checks</a:t>
            </a:r>
            <a:r>
              <a:rPr lang="de-DE" sz="1800">
                <a:solidFill>
                  <a:schemeClr val="bg1"/>
                </a:solidFill>
              </a:rPr>
              <a:t> </a:t>
            </a:r>
            <a:r>
              <a:rPr lang="en-US" sz="1800">
                <a:solidFill>
                  <a:schemeClr val="bg1"/>
                </a:solidFill>
              </a:rPr>
              <a:t>are the same as in the SAP Business One application</a:t>
            </a:r>
          </a:p>
          <a:p>
            <a:pPr marL="182563" indent="-182563">
              <a:buFontTx/>
              <a:buChar char="•"/>
            </a:pPr>
            <a:r>
              <a:rPr lang="en-US" sz="1800">
                <a:solidFill>
                  <a:schemeClr val="bg1"/>
                </a:solidFill>
              </a:rPr>
              <a:t>Implements business objects and database connectivity</a:t>
            </a:r>
          </a:p>
        </p:txBody>
      </p:sp>
      <p:cxnSp>
        <p:nvCxnSpPr>
          <p:cNvPr id="27657" name="AutoShape 10"/>
          <p:cNvCxnSpPr>
            <a:cxnSpLocks noChangeShapeType="1"/>
          </p:cNvCxnSpPr>
          <p:nvPr/>
        </p:nvCxnSpPr>
        <p:spPr bwMode="auto">
          <a:xfrm rot="-5400000">
            <a:off x="5922349" y="2250463"/>
            <a:ext cx="360000" cy="0"/>
          </a:xfrm>
          <a:prstGeom prst="straightConnector1">
            <a:avLst/>
          </a:prstGeom>
          <a:noFill/>
          <a:ln w="31750">
            <a:solidFill>
              <a:schemeClr val="tx1"/>
            </a:solidFill>
            <a:round/>
            <a:headEnd type="triangle" w="med" len="med"/>
            <a:tailEnd type="triangle" w="med" len="med"/>
          </a:ln>
        </p:spPr>
      </p:cxnSp>
    </p:spTree>
    <p:custDataLst>
      <p:tags r:id="rId1"/>
    </p:custDataLst>
    <p:extLst>
      <p:ext uri="{BB962C8B-B14F-4D97-AF65-F5344CB8AC3E}">
        <p14:creationId xmlns:p14="http://schemas.microsoft.com/office/powerpoint/2010/main" val="344441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noFill/>
        </p:spPr>
        <p:txBody>
          <a:bodyPr anchor="ctr"/>
          <a:lstStyle/>
          <a:p>
            <a:r>
              <a:rPr lang="en-US"/>
              <a:t>DI API Introduction:</a:t>
            </a:r>
            <a:r>
              <a:rPr lang="en-GB"/>
              <a:t> </a:t>
            </a:r>
            <a:r>
              <a:rPr lang="en-US"/>
              <a:t>Software Architecture</a:t>
            </a:r>
          </a:p>
        </p:txBody>
      </p:sp>
      <p:sp>
        <p:nvSpPr>
          <p:cNvPr id="29698" name="Rectangle 3"/>
          <p:cNvSpPr>
            <a:spLocks noChangeArrowheads="1"/>
          </p:cNvSpPr>
          <p:nvPr/>
        </p:nvSpPr>
        <p:spPr bwMode="auto">
          <a:xfrm>
            <a:off x="1878013" y="1484313"/>
            <a:ext cx="6423025" cy="4684259"/>
          </a:xfrm>
          <a:prstGeom prst="rect">
            <a:avLst/>
          </a:prstGeom>
          <a:noFill/>
          <a:ln w="38100">
            <a:solidFill>
              <a:srgbClr val="F0AB00"/>
            </a:solidFill>
            <a:miter lim="800000"/>
            <a:headEnd/>
            <a:tailEnd/>
          </a:ln>
        </p:spPr>
        <p:txBody>
          <a:bodyPr wrap="none"/>
          <a:lstStyle/>
          <a:p>
            <a:r>
              <a:rPr lang="de-DE">
                <a:solidFill>
                  <a:srgbClr val="F0AB00"/>
                </a:solidFill>
              </a:rPr>
              <a:t>Client(s)</a:t>
            </a:r>
            <a:endParaRPr lang="en-US">
              <a:solidFill>
                <a:srgbClr val="F0AB00"/>
              </a:solidFill>
            </a:endParaRPr>
          </a:p>
        </p:txBody>
      </p:sp>
      <p:sp>
        <p:nvSpPr>
          <p:cNvPr id="29699" name="Rectangle 4"/>
          <p:cNvSpPr>
            <a:spLocks noChangeArrowheads="1"/>
          </p:cNvSpPr>
          <p:nvPr/>
        </p:nvSpPr>
        <p:spPr bwMode="auto">
          <a:xfrm>
            <a:off x="8516938" y="1484313"/>
            <a:ext cx="1895475" cy="4684259"/>
          </a:xfrm>
          <a:prstGeom prst="rect">
            <a:avLst/>
          </a:prstGeom>
          <a:noFill/>
          <a:ln w="38100">
            <a:solidFill>
              <a:srgbClr val="F0AB00"/>
            </a:solidFill>
            <a:miter lim="800000"/>
            <a:headEnd/>
            <a:tailEnd/>
          </a:ln>
        </p:spPr>
        <p:txBody>
          <a:bodyPr wrap="none"/>
          <a:lstStyle/>
          <a:p>
            <a:r>
              <a:rPr lang="de-DE">
                <a:solidFill>
                  <a:srgbClr val="F0AB00"/>
                </a:solidFill>
              </a:rPr>
              <a:t>Server</a:t>
            </a:r>
            <a:endParaRPr lang="en-US">
              <a:solidFill>
                <a:srgbClr val="F0AB00"/>
              </a:solidFill>
            </a:endParaRPr>
          </a:p>
        </p:txBody>
      </p:sp>
      <p:sp>
        <p:nvSpPr>
          <p:cNvPr id="29700" name="AutoShape 5"/>
          <p:cNvSpPr>
            <a:spLocks noChangeArrowheads="1"/>
          </p:cNvSpPr>
          <p:nvPr/>
        </p:nvSpPr>
        <p:spPr bwMode="auto">
          <a:xfrm>
            <a:off x="8658225" y="2435225"/>
            <a:ext cx="1600200" cy="1295400"/>
          </a:xfrm>
          <a:prstGeom prst="flowChartMagneticDisk">
            <a:avLst/>
          </a:prstGeom>
          <a:solidFill>
            <a:srgbClr val="DDDDDD"/>
          </a:solidFill>
          <a:ln w="12700">
            <a:solidFill>
              <a:schemeClr val="tx1"/>
            </a:solidFill>
            <a:round/>
            <a:headEnd/>
            <a:tailEnd/>
          </a:ln>
        </p:spPr>
        <p:txBody>
          <a:bodyPr wrap="none" anchor="ctr"/>
          <a:lstStyle/>
          <a:p>
            <a:pPr algn="ctr">
              <a:spcBef>
                <a:spcPct val="20000"/>
              </a:spcBef>
              <a:buClr>
                <a:srgbClr val="F48B00"/>
              </a:buClr>
              <a:buFont typeface="Wingdings" pitchFamily="2" charset="2"/>
              <a:buNone/>
            </a:pPr>
            <a:r>
              <a:rPr lang="de-DE" sz="1800"/>
              <a:t>SBOCOMMON</a:t>
            </a:r>
            <a:br>
              <a:rPr lang="de-DE" sz="1800"/>
            </a:br>
            <a:r>
              <a:rPr lang="de-DE" sz="1800"/>
              <a:t>Database</a:t>
            </a:r>
            <a:endParaRPr lang="en-US" sz="1800"/>
          </a:p>
        </p:txBody>
      </p:sp>
      <p:sp>
        <p:nvSpPr>
          <p:cNvPr id="29701" name="AutoShape 9"/>
          <p:cNvSpPr>
            <a:spLocks noChangeArrowheads="1"/>
          </p:cNvSpPr>
          <p:nvPr/>
        </p:nvSpPr>
        <p:spPr bwMode="auto">
          <a:xfrm>
            <a:off x="8761412" y="4073525"/>
            <a:ext cx="1600200" cy="1295400"/>
          </a:xfrm>
          <a:prstGeom prst="flowChartMagneticDisk">
            <a:avLst/>
          </a:prstGeom>
          <a:solidFill>
            <a:srgbClr val="DDDDDD"/>
          </a:solidFill>
          <a:ln w="12700">
            <a:solidFill>
              <a:schemeClr val="tx1"/>
            </a:solidFill>
            <a:round/>
            <a:headEnd/>
            <a:tailEnd/>
          </a:ln>
        </p:spPr>
        <p:txBody>
          <a:bodyPr wrap="none" anchor="ctr"/>
          <a:lstStyle/>
          <a:p>
            <a:pPr algn="ctr">
              <a:spcBef>
                <a:spcPct val="20000"/>
              </a:spcBef>
              <a:buClr>
                <a:srgbClr val="F48B00"/>
              </a:buClr>
              <a:buFont typeface="Wingdings" pitchFamily="2" charset="2"/>
              <a:buNone/>
            </a:pPr>
            <a:r>
              <a:rPr lang="de-DE" sz="1800"/>
              <a:t>Common</a:t>
            </a:r>
            <a:br>
              <a:rPr lang="de-DE" sz="1800"/>
            </a:br>
            <a:r>
              <a:rPr lang="de-DE" sz="1800"/>
              <a:t>Database</a:t>
            </a:r>
            <a:endParaRPr lang="en-US" sz="1800"/>
          </a:p>
        </p:txBody>
      </p:sp>
      <p:sp>
        <p:nvSpPr>
          <p:cNvPr id="29702" name="AutoShape 10"/>
          <p:cNvSpPr>
            <a:spLocks noChangeArrowheads="1"/>
          </p:cNvSpPr>
          <p:nvPr/>
        </p:nvSpPr>
        <p:spPr bwMode="auto">
          <a:xfrm>
            <a:off x="8620125" y="3959225"/>
            <a:ext cx="1600200" cy="1295400"/>
          </a:xfrm>
          <a:prstGeom prst="flowChartMagneticDisk">
            <a:avLst/>
          </a:prstGeom>
          <a:solidFill>
            <a:srgbClr val="DDDDDD"/>
          </a:solidFill>
          <a:ln w="12700">
            <a:solidFill>
              <a:schemeClr val="tx1"/>
            </a:solidFill>
            <a:round/>
            <a:headEnd/>
            <a:tailEnd/>
          </a:ln>
        </p:spPr>
        <p:txBody>
          <a:bodyPr wrap="none" anchor="ctr"/>
          <a:lstStyle/>
          <a:p>
            <a:pPr algn="ctr">
              <a:spcBef>
                <a:spcPct val="20000"/>
              </a:spcBef>
              <a:buClr>
                <a:srgbClr val="F48B00"/>
              </a:buClr>
              <a:buFont typeface="Wingdings" pitchFamily="2" charset="2"/>
              <a:buNone/>
            </a:pPr>
            <a:r>
              <a:rPr lang="de-DE" sz="1800"/>
              <a:t>Company</a:t>
            </a:r>
            <a:br>
              <a:rPr lang="de-DE" sz="1800"/>
            </a:br>
            <a:r>
              <a:rPr lang="de-DE" sz="1800"/>
              <a:t>Database</a:t>
            </a:r>
            <a:endParaRPr lang="en-US" sz="1800"/>
          </a:p>
        </p:txBody>
      </p:sp>
      <p:sp>
        <p:nvSpPr>
          <p:cNvPr id="78859" name="AutoShape 11"/>
          <p:cNvSpPr>
            <a:spLocks noChangeArrowheads="1"/>
          </p:cNvSpPr>
          <p:nvPr/>
        </p:nvSpPr>
        <p:spPr bwMode="auto">
          <a:xfrm rot="-5400000">
            <a:off x="6483350" y="3705225"/>
            <a:ext cx="2927350" cy="463550"/>
          </a:xfrm>
          <a:prstGeom prst="flowChartProcess">
            <a:avLst/>
          </a:prstGeom>
          <a:solidFill>
            <a:srgbClr val="F0AB00"/>
          </a:solidFill>
          <a:ln w="12700">
            <a:solidFill>
              <a:schemeClr val="tx1"/>
            </a:solidFill>
            <a:miter lim="800000"/>
            <a:headEnd/>
            <a:tailEnd/>
          </a:ln>
          <a:effectLst/>
        </p:spPr>
        <p:txBody>
          <a:bodyPr lIns="90000" tIns="228600" rIns="90000" bIns="228600" anchor="ctr"/>
          <a:lstStyle/>
          <a:p>
            <a:pPr algn="ctr">
              <a:defRPr/>
            </a:pPr>
            <a:r>
              <a:rPr lang="en-US" sz="2000">
                <a:solidFill>
                  <a:srgbClr val="557630"/>
                </a:solidFill>
                <a:latin typeface="Arial" charset="0"/>
              </a:rPr>
              <a:t>OBServerDLL.dll</a:t>
            </a:r>
          </a:p>
        </p:txBody>
      </p:sp>
      <p:sp>
        <p:nvSpPr>
          <p:cNvPr id="29704" name="Rectangle 12"/>
          <p:cNvSpPr>
            <a:spLocks noChangeArrowheads="1"/>
          </p:cNvSpPr>
          <p:nvPr/>
        </p:nvSpPr>
        <p:spPr bwMode="auto">
          <a:xfrm>
            <a:off x="3986212" y="2018805"/>
            <a:ext cx="3435350" cy="3381870"/>
          </a:xfrm>
          <a:prstGeom prst="rect">
            <a:avLst/>
          </a:prstGeom>
          <a:solidFill>
            <a:srgbClr val="B4C3CB"/>
          </a:solidFill>
          <a:ln w="19050">
            <a:solidFill>
              <a:schemeClr val="tx1"/>
            </a:solidFill>
            <a:prstDash val="dash"/>
            <a:miter lim="800000"/>
            <a:headEnd/>
            <a:tailEnd/>
          </a:ln>
        </p:spPr>
        <p:txBody>
          <a:bodyPr lIns="90000" tIns="46800" rIns="90000" bIns="46800" anchor="b"/>
          <a:lstStyle/>
          <a:p>
            <a:r>
              <a:rPr lang="en-US"/>
              <a:t>DI API</a:t>
            </a:r>
          </a:p>
        </p:txBody>
      </p:sp>
      <p:sp>
        <p:nvSpPr>
          <p:cNvPr id="29705" name="AutoShape 13"/>
          <p:cNvSpPr>
            <a:spLocks noChangeArrowheads="1"/>
          </p:cNvSpPr>
          <p:nvPr/>
        </p:nvSpPr>
        <p:spPr bwMode="auto">
          <a:xfrm>
            <a:off x="4813301" y="2280353"/>
            <a:ext cx="1811337" cy="802573"/>
          </a:xfrm>
          <a:prstGeom prst="flowChartProcess">
            <a:avLst/>
          </a:prstGeom>
          <a:solidFill>
            <a:schemeClr val="bg1"/>
          </a:solidFill>
          <a:ln w="12700">
            <a:solidFill>
              <a:schemeClr val="tx1"/>
            </a:solidFill>
            <a:miter lim="800000"/>
            <a:headEnd/>
            <a:tailEnd/>
          </a:ln>
        </p:spPr>
        <p:txBody>
          <a:bodyPr lIns="90000" tIns="228600" rIns="90000" bIns="228600" anchor="ctr"/>
          <a:lstStyle/>
          <a:p>
            <a:pPr algn="ctr"/>
            <a:r>
              <a:rPr lang="en-US">
                <a:solidFill>
                  <a:srgbClr val="557630"/>
                </a:solidFill>
              </a:rPr>
              <a:t>COM Interface</a:t>
            </a:r>
          </a:p>
        </p:txBody>
      </p:sp>
      <p:sp>
        <p:nvSpPr>
          <p:cNvPr id="29706" name="AutoShape 14"/>
          <p:cNvSpPr>
            <a:spLocks noChangeArrowheads="1"/>
          </p:cNvSpPr>
          <p:nvPr/>
        </p:nvSpPr>
        <p:spPr bwMode="auto">
          <a:xfrm>
            <a:off x="4813301" y="3425826"/>
            <a:ext cx="1811337" cy="511175"/>
          </a:xfrm>
          <a:prstGeom prst="flowChartProcess">
            <a:avLst/>
          </a:prstGeom>
          <a:solidFill>
            <a:schemeClr val="bg1"/>
          </a:solidFill>
          <a:ln w="12700">
            <a:solidFill>
              <a:schemeClr val="tx1"/>
            </a:solidFill>
            <a:miter lim="800000"/>
            <a:headEnd/>
            <a:tailEnd/>
          </a:ln>
        </p:spPr>
        <p:txBody>
          <a:bodyPr lIns="90000" tIns="228600" rIns="90000" bIns="228600" anchor="ctr"/>
          <a:lstStyle/>
          <a:p>
            <a:pPr algn="ctr"/>
            <a:r>
              <a:rPr lang="en-US">
                <a:solidFill>
                  <a:srgbClr val="557630"/>
                </a:solidFill>
              </a:rPr>
              <a:t>DI Core</a:t>
            </a:r>
          </a:p>
        </p:txBody>
      </p:sp>
      <p:sp>
        <p:nvSpPr>
          <p:cNvPr id="29707" name="AutoShape 15"/>
          <p:cNvSpPr>
            <a:spLocks noChangeArrowheads="1"/>
          </p:cNvSpPr>
          <p:nvPr/>
        </p:nvSpPr>
        <p:spPr bwMode="auto">
          <a:xfrm>
            <a:off x="4127500" y="4418013"/>
            <a:ext cx="1492250" cy="569912"/>
          </a:xfrm>
          <a:prstGeom prst="flowChartProcess">
            <a:avLst/>
          </a:prstGeom>
          <a:solidFill>
            <a:schemeClr val="bg1"/>
          </a:solidFill>
          <a:ln w="12700">
            <a:solidFill>
              <a:schemeClr val="tx1"/>
            </a:solidFill>
            <a:miter lim="800000"/>
            <a:headEnd/>
            <a:tailEnd/>
          </a:ln>
        </p:spPr>
        <p:txBody>
          <a:bodyPr lIns="90000" tIns="228600" rIns="90000" bIns="228600" anchor="ctr"/>
          <a:lstStyle/>
          <a:p>
            <a:pPr algn="ctr"/>
            <a:r>
              <a:rPr lang="en-US">
                <a:solidFill>
                  <a:srgbClr val="557630"/>
                </a:solidFill>
              </a:rPr>
              <a:t>Data Manager</a:t>
            </a:r>
          </a:p>
        </p:txBody>
      </p:sp>
      <p:sp>
        <p:nvSpPr>
          <p:cNvPr id="29708" name="AutoShape 16"/>
          <p:cNvSpPr>
            <a:spLocks noChangeArrowheads="1"/>
          </p:cNvSpPr>
          <p:nvPr/>
        </p:nvSpPr>
        <p:spPr bwMode="auto">
          <a:xfrm>
            <a:off x="5880100" y="4418013"/>
            <a:ext cx="1408112" cy="569912"/>
          </a:xfrm>
          <a:prstGeom prst="flowChartProcess">
            <a:avLst/>
          </a:prstGeom>
          <a:solidFill>
            <a:schemeClr val="bg1"/>
          </a:solidFill>
          <a:ln w="12700">
            <a:solidFill>
              <a:schemeClr val="tx1"/>
            </a:solidFill>
            <a:miter lim="800000"/>
            <a:headEnd/>
            <a:tailEnd/>
          </a:ln>
        </p:spPr>
        <p:txBody>
          <a:bodyPr lIns="90000" tIns="228600" rIns="90000" bIns="228600" anchor="ctr"/>
          <a:lstStyle/>
          <a:p>
            <a:pPr algn="ctr"/>
            <a:r>
              <a:rPr lang="en-US">
                <a:solidFill>
                  <a:srgbClr val="557630"/>
                </a:solidFill>
              </a:rPr>
              <a:t>Schema Generator</a:t>
            </a:r>
          </a:p>
        </p:txBody>
      </p:sp>
      <p:cxnSp>
        <p:nvCxnSpPr>
          <p:cNvPr id="29709" name="AutoShape 17"/>
          <p:cNvCxnSpPr>
            <a:cxnSpLocks noChangeShapeType="1"/>
            <a:stCxn id="29706" idx="2"/>
            <a:endCxn id="29707" idx="0"/>
          </p:cNvCxnSpPr>
          <p:nvPr/>
        </p:nvCxnSpPr>
        <p:spPr bwMode="auto">
          <a:xfrm rot="5400000">
            <a:off x="5056188" y="3754439"/>
            <a:ext cx="481013" cy="846137"/>
          </a:xfrm>
          <a:prstGeom prst="bentConnector3">
            <a:avLst>
              <a:gd name="adj1" fmla="val 49833"/>
            </a:avLst>
          </a:prstGeom>
          <a:noFill/>
          <a:ln w="25400">
            <a:solidFill>
              <a:schemeClr val="tx1"/>
            </a:solidFill>
            <a:miter lim="800000"/>
            <a:headEnd type="triangle" w="med" len="med"/>
            <a:tailEnd type="triangle" w="med" len="med"/>
          </a:ln>
        </p:spPr>
      </p:cxnSp>
      <p:cxnSp>
        <p:nvCxnSpPr>
          <p:cNvPr id="29710" name="AutoShape 18"/>
          <p:cNvCxnSpPr>
            <a:cxnSpLocks noChangeShapeType="1"/>
            <a:stCxn id="29706" idx="2"/>
            <a:endCxn id="29708" idx="0"/>
          </p:cNvCxnSpPr>
          <p:nvPr/>
        </p:nvCxnSpPr>
        <p:spPr bwMode="auto">
          <a:xfrm rot="16200000" flipH="1">
            <a:off x="5911850" y="3744913"/>
            <a:ext cx="481013" cy="865188"/>
          </a:xfrm>
          <a:prstGeom prst="bentConnector3">
            <a:avLst>
              <a:gd name="adj1" fmla="val 49833"/>
            </a:avLst>
          </a:prstGeom>
          <a:noFill/>
          <a:ln w="25400">
            <a:solidFill>
              <a:schemeClr val="tx1"/>
            </a:solidFill>
            <a:miter lim="800000"/>
            <a:headEnd type="triangle" w="med" len="med"/>
            <a:tailEnd type="triangle" w="med" len="med"/>
          </a:ln>
        </p:spPr>
      </p:cxnSp>
      <p:cxnSp>
        <p:nvCxnSpPr>
          <p:cNvPr id="29711" name="AutoShape 19"/>
          <p:cNvCxnSpPr>
            <a:cxnSpLocks noChangeShapeType="1"/>
            <a:stCxn id="29704" idx="3"/>
            <a:endCxn id="78859" idx="0"/>
          </p:cNvCxnSpPr>
          <p:nvPr/>
        </p:nvCxnSpPr>
        <p:spPr bwMode="auto">
          <a:xfrm>
            <a:off x="7421562" y="3709740"/>
            <a:ext cx="293688" cy="227260"/>
          </a:xfrm>
          <a:prstGeom prst="straightConnector1">
            <a:avLst/>
          </a:prstGeom>
          <a:noFill/>
          <a:ln w="38100">
            <a:solidFill>
              <a:schemeClr val="tx1"/>
            </a:solidFill>
            <a:round/>
            <a:headEnd type="triangle" w="med" len="med"/>
            <a:tailEnd type="triangle" w="med" len="med"/>
          </a:ln>
        </p:spPr>
      </p:cxnSp>
      <p:cxnSp>
        <p:nvCxnSpPr>
          <p:cNvPr id="29712" name="AutoShape 20"/>
          <p:cNvCxnSpPr>
            <a:cxnSpLocks noChangeShapeType="1"/>
            <a:stCxn id="78859" idx="2"/>
            <a:endCxn id="29700" idx="2"/>
          </p:cNvCxnSpPr>
          <p:nvPr/>
        </p:nvCxnSpPr>
        <p:spPr bwMode="auto">
          <a:xfrm flipV="1">
            <a:off x="8178801" y="3082926"/>
            <a:ext cx="479425" cy="854075"/>
          </a:xfrm>
          <a:prstGeom prst="bentConnector3">
            <a:avLst>
              <a:gd name="adj1" fmla="val 50000"/>
            </a:avLst>
          </a:prstGeom>
          <a:noFill/>
          <a:ln w="38100">
            <a:solidFill>
              <a:schemeClr val="tx1"/>
            </a:solidFill>
            <a:miter lim="800000"/>
            <a:headEnd type="triangle" w="med" len="med"/>
            <a:tailEnd type="triangle" w="med" len="med"/>
          </a:ln>
        </p:spPr>
      </p:cxnSp>
      <p:cxnSp>
        <p:nvCxnSpPr>
          <p:cNvPr id="29713" name="AutoShape 21"/>
          <p:cNvCxnSpPr>
            <a:cxnSpLocks noChangeShapeType="1"/>
            <a:stCxn id="78859" idx="2"/>
            <a:endCxn id="29702" idx="2"/>
          </p:cNvCxnSpPr>
          <p:nvPr/>
        </p:nvCxnSpPr>
        <p:spPr bwMode="auto">
          <a:xfrm>
            <a:off x="8178801" y="3937001"/>
            <a:ext cx="441325" cy="669925"/>
          </a:xfrm>
          <a:prstGeom prst="bentConnector5">
            <a:avLst>
              <a:gd name="adj1" fmla="val 51843"/>
              <a:gd name="adj2" fmla="val 230880"/>
              <a:gd name="adj3" fmla="val 48157"/>
            </a:avLst>
          </a:prstGeom>
          <a:noFill/>
          <a:ln w="38100">
            <a:solidFill>
              <a:schemeClr val="tx1"/>
            </a:solidFill>
            <a:miter lim="800000"/>
            <a:headEnd type="triangle" w="med" len="med"/>
            <a:tailEnd type="triangle" w="med" len="med"/>
          </a:ln>
        </p:spPr>
      </p:cxnSp>
      <p:cxnSp>
        <p:nvCxnSpPr>
          <p:cNvPr id="29714" name="AutoShape 22"/>
          <p:cNvCxnSpPr>
            <a:cxnSpLocks noChangeShapeType="1"/>
            <a:endCxn id="29704" idx="1"/>
          </p:cNvCxnSpPr>
          <p:nvPr/>
        </p:nvCxnSpPr>
        <p:spPr bwMode="auto">
          <a:xfrm flipV="1">
            <a:off x="3671887" y="3709740"/>
            <a:ext cx="314325" cy="230438"/>
          </a:xfrm>
          <a:prstGeom prst="straightConnector1">
            <a:avLst/>
          </a:prstGeom>
          <a:noFill/>
          <a:ln w="38100">
            <a:solidFill>
              <a:schemeClr val="tx1"/>
            </a:solidFill>
            <a:round/>
            <a:headEnd type="triangle" w="med" len="med"/>
            <a:tailEnd type="triangle" w="med" len="med"/>
          </a:ln>
        </p:spPr>
      </p:cxnSp>
      <p:cxnSp>
        <p:nvCxnSpPr>
          <p:cNvPr id="29715" name="AutoShape 23"/>
          <p:cNvCxnSpPr>
            <a:cxnSpLocks noChangeShapeType="1"/>
            <a:stCxn id="29705" idx="2"/>
            <a:endCxn id="29706" idx="0"/>
          </p:cNvCxnSpPr>
          <p:nvPr/>
        </p:nvCxnSpPr>
        <p:spPr bwMode="auto">
          <a:xfrm>
            <a:off x="5718970" y="3082926"/>
            <a:ext cx="0" cy="342900"/>
          </a:xfrm>
          <a:prstGeom prst="straightConnector1">
            <a:avLst/>
          </a:prstGeom>
          <a:noFill/>
          <a:ln w="31750">
            <a:solidFill>
              <a:schemeClr val="tx1"/>
            </a:solidFill>
            <a:round/>
            <a:headEnd type="triangle" w="med" len="med"/>
            <a:tailEnd type="triangle" w="med" len="med"/>
          </a:ln>
        </p:spPr>
      </p:cxnSp>
      <p:sp>
        <p:nvSpPr>
          <p:cNvPr id="29716" name="Rectangle 247"/>
          <p:cNvSpPr>
            <a:spLocks noChangeArrowheads="1"/>
          </p:cNvSpPr>
          <p:nvPr/>
        </p:nvSpPr>
        <p:spPr bwMode="auto">
          <a:xfrm>
            <a:off x="2035176" y="3349625"/>
            <a:ext cx="1628775" cy="1295400"/>
          </a:xfrm>
          <a:prstGeom prst="rect">
            <a:avLst/>
          </a:prstGeom>
          <a:solidFill>
            <a:srgbClr val="BBC8AC"/>
          </a:solidFill>
          <a:ln w="12700">
            <a:solidFill>
              <a:schemeClr val="tx1"/>
            </a:solidFill>
            <a:miter lim="800000"/>
            <a:headEnd/>
            <a:tailEnd/>
          </a:ln>
        </p:spPr>
        <p:txBody>
          <a:bodyPr wrap="none" lIns="90000" tIns="46800" rIns="90000" bIns="46800" anchor="ctr"/>
          <a:lstStyle/>
          <a:p>
            <a:pPr algn="ctr"/>
            <a:r>
              <a:rPr lang="en-US"/>
              <a:t>3rd Party</a:t>
            </a:r>
            <a:br>
              <a:rPr lang="en-US"/>
            </a:br>
            <a:r>
              <a:rPr lang="en-US"/>
              <a:t>Application</a:t>
            </a:r>
          </a:p>
        </p:txBody>
      </p:sp>
      <p:sp>
        <p:nvSpPr>
          <p:cNvPr id="29717" name="Rectangle 248"/>
          <p:cNvSpPr>
            <a:spLocks noChangeArrowheads="1"/>
          </p:cNvSpPr>
          <p:nvPr/>
        </p:nvSpPr>
        <p:spPr bwMode="auto">
          <a:xfrm>
            <a:off x="2054225" y="3357563"/>
            <a:ext cx="1617662" cy="165100"/>
          </a:xfrm>
          <a:prstGeom prst="rect">
            <a:avLst/>
          </a:prstGeom>
          <a:solidFill>
            <a:srgbClr val="557630"/>
          </a:solidFill>
          <a:ln w="19050">
            <a:noFill/>
            <a:miter lim="800000"/>
            <a:headEnd/>
            <a:tailEnd/>
          </a:ln>
        </p:spPr>
        <p:txBody>
          <a:bodyPr wrap="none" lIns="90000" tIns="46800" rIns="90000" bIns="46800" anchor="ctr"/>
          <a:lstStyle/>
          <a:p>
            <a:endParaRPr lang="de-DE"/>
          </a:p>
        </p:txBody>
      </p:sp>
    </p:spTree>
    <p:custDataLst>
      <p:tags r:id="rId1"/>
    </p:custDataLst>
    <p:extLst>
      <p:ext uri="{BB962C8B-B14F-4D97-AF65-F5344CB8AC3E}">
        <p14:creationId xmlns:p14="http://schemas.microsoft.com/office/powerpoint/2010/main" val="670678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nchor="ctr"/>
          <a:lstStyle/>
          <a:p>
            <a:r>
              <a:rPr lang="en-US"/>
              <a:t>DI API Introduction:</a:t>
            </a:r>
            <a:r>
              <a:rPr lang="en-GB"/>
              <a:t> </a:t>
            </a:r>
            <a:r>
              <a:rPr lang="en-US"/>
              <a:t>Object Categories</a:t>
            </a:r>
          </a:p>
        </p:txBody>
      </p:sp>
      <p:sp>
        <p:nvSpPr>
          <p:cNvPr id="84995" name="Rectangle 3"/>
          <p:cNvSpPr>
            <a:spLocks noGrp="1" noChangeArrowheads="1"/>
          </p:cNvSpPr>
          <p:nvPr>
            <p:ph type="body" idx="4294967295"/>
          </p:nvPr>
        </p:nvSpPr>
        <p:spPr bwMode="auto">
          <a:xfrm>
            <a:off x="504000" y="1258683"/>
            <a:ext cx="5053651" cy="5103961"/>
          </a:xfrm>
        </p:spPr>
        <p:txBody>
          <a:bodyPr vert="horz" wrap="square" lIns="72000" tIns="45720" rIns="72000" bIns="45720" rtlCol="0">
            <a:spAutoFit/>
          </a:bodyPr>
          <a:lstStyle/>
          <a:p>
            <a:pPr marL="342900" indent="-342900">
              <a:spcBef>
                <a:spcPct val="0"/>
              </a:spcBef>
              <a:spcAft>
                <a:spcPts val="200"/>
              </a:spcAft>
              <a:buClr>
                <a:srgbClr val="F0AB00"/>
              </a:buClr>
              <a:buFont typeface="Wingdings" panose="05000000000000000000" pitchFamily="2" charset="2"/>
              <a:buChar char="§"/>
            </a:pPr>
            <a:r>
              <a:rPr lang="en-US" sz="1800">
                <a:solidFill>
                  <a:srgbClr val="333333"/>
                </a:solidFill>
              </a:rPr>
              <a:t>Business Objects</a:t>
            </a:r>
          </a:p>
          <a:p>
            <a:pPr marL="561975" lvl="1" indent="-285750">
              <a:spcBef>
                <a:spcPct val="0"/>
              </a:spcBef>
              <a:spcAft>
                <a:spcPts val="200"/>
              </a:spcAft>
              <a:buClr>
                <a:srgbClr val="666666"/>
              </a:buClr>
            </a:pPr>
            <a:r>
              <a:rPr lang="en-US" sz="1400">
                <a:solidFill>
                  <a:srgbClr val="333333"/>
                </a:solidFill>
              </a:rPr>
              <a:t>Master Data Objects</a:t>
            </a:r>
          </a:p>
          <a:p>
            <a:pPr marL="735012" lvl="2" indent="-285750">
              <a:spcBef>
                <a:spcPct val="0"/>
              </a:spcBef>
              <a:spcAft>
                <a:spcPts val="200"/>
              </a:spcAft>
              <a:buSzPct val="60000"/>
              <a:buFont typeface="Wingdings" panose="05000000000000000000" pitchFamily="2" charset="2"/>
              <a:buChar char="§"/>
            </a:pPr>
            <a:r>
              <a:rPr lang="en-US" sz="1400">
                <a:solidFill>
                  <a:srgbClr val="333333"/>
                </a:solidFill>
              </a:rPr>
              <a:t>BusinessPartners</a:t>
            </a:r>
          </a:p>
          <a:p>
            <a:pPr marL="735012" lvl="2" indent="-285750">
              <a:spcBef>
                <a:spcPct val="0"/>
              </a:spcBef>
              <a:spcAft>
                <a:spcPts val="200"/>
              </a:spcAft>
              <a:buSzPct val="60000"/>
              <a:buFont typeface="Wingdings" panose="05000000000000000000" pitchFamily="2" charset="2"/>
              <a:buChar char="§"/>
            </a:pPr>
            <a:r>
              <a:rPr lang="en-US" sz="1400">
                <a:solidFill>
                  <a:srgbClr val="333333"/>
                </a:solidFill>
              </a:rPr>
              <a:t>Items</a:t>
            </a:r>
          </a:p>
          <a:p>
            <a:pPr marL="735012" lvl="2" indent="-285750">
              <a:spcBef>
                <a:spcPct val="0"/>
              </a:spcBef>
              <a:spcAft>
                <a:spcPts val="200"/>
              </a:spcAft>
              <a:buSzPct val="60000"/>
              <a:buFont typeface="Wingdings" panose="05000000000000000000" pitchFamily="2" charset="2"/>
              <a:buChar char="§"/>
            </a:pPr>
            <a:r>
              <a:rPr lang="en-US" sz="1400">
                <a:solidFill>
                  <a:srgbClr val="333333"/>
                </a:solidFill>
              </a:rPr>
              <a:t>      …</a:t>
            </a:r>
          </a:p>
          <a:p>
            <a:pPr marL="561975" lvl="1" indent="-285750">
              <a:spcBef>
                <a:spcPct val="0"/>
              </a:spcBef>
              <a:spcAft>
                <a:spcPts val="200"/>
              </a:spcAft>
              <a:buClr>
                <a:srgbClr val="666666"/>
              </a:buClr>
            </a:pPr>
            <a:r>
              <a:rPr lang="en-US" sz="1400">
                <a:solidFill>
                  <a:srgbClr val="333333"/>
                </a:solidFill>
              </a:rPr>
              <a:t>Transactional Data Objects</a:t>
            </a:r>
          </a:p>
          <a:p>
            <a:pPr marL="735012" lvl="2" indent="-285750">
              <a:spcBef>
                <a:spcPct val="0"/>
              </a:spcBef>
              <a:spcAft>
                <a:spcPts val="200"/>
              </a:spcAft>
              <a:buSzPct val="60000"/>
              <a:buFont typeface="Wingdings" panose="05000000000000000000" pitchFamily="2" charset="2"/>
              <a:buChar char="§"/>
            </a:pPr>
            <a:r>
              <a:rPr lang="en-US" sz="1400">
                <a:solidFill>
                  <a:srgbClr val="333333"/>
                </a:solidFill>
              </a:rPr>
              <a:t>Journal Entries</a:t>
            </a:r>
          </a:p>
          <a:p>
            <a:pPr marL="735012" lvl="2" indent="-285750">
              <a:spcBef>
                <a:spcPct val="0"/>
              </a:spcBef>
              <a:spcAft>
                <a:spcPts val="200"/>
              </a:spcAft>
              <a:buSzPct val="60000"/>
              <a:buFont typeface="Wingdings" panose="05000000000000000000" pitchFamily="2" charset="2"/>
              <a:buChar char="§"/>
            </a:pPr>
            <a:r>
              <a:rPr lang="en-US" sz="1400">
                <a:solidFill>
                  <a:srgbClr val="333333"/>
                </a:solidFill>
              </a:rPr>
              <a:t>Documents: Order, Invoice,…</a:t>
            </a:r>
          </a:p>
          <a:p>
            <a:pPr marL="735012" lvl="2" indent="-285750">
              <a:spcBef>
                <a:spcPct val="0"/>
              </a:spcBef>
              <a:spcAft>
                <a:spcPts val="200"/>
              </a:spcAft>
              <a:buSzPct val="60000"/>
              <a:buFont typeface="Wingdings" panose="05000000000000000000" pitchFamily="2" charset="2"/>
              <a:buChar char="§"/>
            </a:pPr>
            <a:r>
              <a:rPr lang="en-US" sz="1400">
                <a:solidFill>
                  <a:srgbClr val="333333"/>
                </a:solidFill>
              </a:rPr>
              <a:t>      …</a:t>
            </a:r>
          </a:p>
          <a:p>
            <a:pPr marL="342900" indent="-342900">
              <a:spcBef>
                <a:spcPct val="0"/>
              </a:spcBef>
              <a:spcAft>
                <a:spcPts val="200"/>
              </a:spcAft>
              <a:buSzTx/>
              <a:buFont typeface="Wingdings" panose="05000000000000000000" pitchFamily="2" charset="2"/>
              <a:buChar char="§"/>
            </a:pPr>
            <a:r>
              <a:rPr lang="de-DE" sz="1800">
                <a:solidFill>
                  <a:srgbClr val="333333"/>
                </a:solidFill>
              </a:rPr>
              <a:t>Infrastructure </a:t>
            </a:r>
            <a:r>
              <a:rPr lang="en-US" sz="1800">
                <a:solidFill>
                  <a:srgbClr val="333333"/>
                </a:solidFill>
              </a:rPr>
              <a:t>Objects </a:t>
            </a:r>
          </a:p>
          <a:p>
            <a:pPr marL="561975" lvl="1" indent="-285750">
              <a:spcBef>
                <a:spcPct val="0"/>
              </a:spcBef>
              <a:spcAft>
                <a:spcPts val="200"/>
              </a:spcAft>
              <a:buClr>
                <a:srgbClr val="666666"/>
              </a:buClr>
            </a:pPr>
            <a:r>
              <a:rPr lang="en-US" sz="1400">
                <a:solidFill>
                  <a:srgbClr val="333333"/>
                </a:solidFill>
              </a:rPr>
              <a:t>Company object</a:t>
            </a:r>
          </a:p>
          <a:p>
            <a:pPr marL="561975" lvl="1" indent="-285750">
              <a:spcBef>
                <a:spcPct val="0"/>
              </a:spcBef>
              <a:spcAft>
                <a:spcPts val="200"/>
              </a:spcAft>
              <a:buClr>
                <a:srgbClr val="666666"/>
              </a:buClr>
            </a:pPr>
            <a:r>
              <a:rPr lang="en-US" sz="1400">
                <a:solidFill>
                  <a:srgbClr val="333333"/>
                </a:solidFill>
              </a:rPr>
              <a:t>Extended Functionality Objects </a:t>
            </a:r>
          </a:p>
          <a:p>
            <a:pPr marL="735012" lvl="2" indent="-285750">
              <a:spcBef>
                <a:spcPct val="0"/>
              </a:spcBef>
              <a:spcAft>
                <a:spcPts val="200"/>
              </a:spcAft>
              <a:buSzPct val="60000"/>
              <a:buFont typeface="Wingdings" panose="05000000000000000000" pitchFamily="2" charset="2"/>
              <a:buChar char="§"/>
            </a:pPr>
            <a:r>
              <a:rPr lang="en-US" sz="1400">
                <a:solidFill>
                  <a:srgbClr val="333333"/>
                </a:solidFill>
              </a:rPr>
              <a:t>RecordSet</a:t>
            </a:r>
          </a:p>
          <a:p>
            <a:pPr marL="735012" lvl="2" indent="-285750">
              <a:spcBef>
                <a:spcPct val="0"/>
              </a:spcBef>
              <a:spcAft>
                <a:spcPts val="200"/>
              </a:spcAft>
              <a:buSzPct val="60000"/>
              <a:buFont typeface="Wingdings" panose="05000000000000000000" pitchFamily="2" charset="2"/>
              <a:buChar char="§"/>
            </a:pPr>
            <a:r>
              <a:rPr lang="en-US" sz="1400">
                <a:solidFill>
                  <a:srgbClr val="333333"/>
                </a:solidFill>
              </a:rPr>
              <a:t>DataBrowser</a:t>
            </a:r>
          </a:p>
          <a:p>
            <a:pPr marL="735012" lvl="2" indent="-285750">
              <a:spcBef>
                <a:spcPct val="0"/>
              </a:spcBef>
              <a:spcAft>
                <a:spcPts val="200"/>
              </a:spcAft>
              <a:buSzPct val="60000"/>
              <a:buFont typeface="Wingdings" panose="05000000000000000000" pitchFamily="2" charset="2"/>
              <a:buChar char="§"/>
            </a:pPr>
            <a:r>
              <a:rPr lang="en-US" sz="1400">
                <a:solidFill>
                  <a:srgbClr val="333333"/>
                </a:solidFill>
              </a:rPr>
              <a:t>SBObob</a:t>
            </a:r>
          </a:p>
          <a:p>
            <a:pPr marL="561975" lvl="1" indent="-285750">
              <a:spcBef>
                <a:spcPct val="0"/>
              </a:spcBef>
              <a:spcAft>
                <a:spcPts val="200"/>
              </a:spcAft>
              <a:buClr>
                <a:srgbClr val="666666"/>
              </a:buClr>
            </a:pPr>
            <a:r>
              <a:rPr lang="en-US" sz="1400">
                <a:solidFill>
                  <a:srgbClr val="333333"/>
                </a:solidFill>
              </a:rPr>
              <a:t>Meta Data Objects</a:t>
            </a:r>
          </a:p>
          <a:p>
            <a:pPr marL="735012" lvl="2" indent="-285750">
              <a:spcBef>
                <a:spcPct val="0"/>
              </a:spcBef>
              <a:spcAft>
                <a:spcPts val="200"/>
              </a:spcAft>
              <a:buSzPct val="60000"/>
              <a:buFont typeface="Wingdings" panose="05000000000000000000" pitchFamily="2" charset="2"/>
              <a:buChar char="§"/>
            </a:pPr>
            <a:r>
              <a:rPr lang="en-US" sz="1400">
                <a:solidFill>
                  <a:srgbClr val="333333"/>
                </a:solidFill>
              </a:rPr>
              <a:t>UserTablesMD</a:t>
            </a:r>
          </a:p>
          <a:p>
            <a:pPr marL="735012" lvl="2" indent="-285750">
              <a:spcBef>
                <a:spcPct val="0"/>
              </a:spcBef>
              <a:spcAft>
                <a:spcPts val="200"/>
              </a:spcAft>
              <a:buSzPct val="60000"/>
              <a:buFont typeface="Wingdings" panose="05000000000000000000" pitchFamily="2" charset="2"/>
              <a:buChar char="§"/>
            </a:pPr>
            <a:r>
              <a:rPr lang="de-DE" sz="1400">
                <a:solidFill>
                  <a:srgbClr val="333333"/>
                </a:solidFill>
              </a:rPr>
              <a:t>UserKeysMD</a:t>
            </a:r>
            <a:endParaRPr lang="en-US" sz="1400">
              <a:solidFill>
                <a:srgbClr val="333333"/>
              </a:solidFill>
            </a:endParaRPr>
          </a:p>
          <a:p>
            <a:pPr marL="735012" lvl="2" indent="-285750">
              <a:spcBef>
                <a:spcPct val="0"/>
              </a:spcBef>
              <a:spcAft>
                <a:spcPts val="200"/>
              </a:spcAft>
              <a:buSzPct val="60000"/>
              <a:buFont typeface="Wingdings" panose="05000000000000000000" pitchFamily="2" charset="2"/>
              <a:buChar char="§"/>
            </a:pPr>
            <a:r>
              <a:rPr lang="en-US" sz="1400">
                <a:solidFill>
                  <a:srgbClr val="333333"/>
                </a:solidFill>
              </a:rPr>
              <a:t>UserFieldsMD</a:t>
            </a:r>
          </a:p>
          <a:p>
            <a:pPr marL="735012" lvl="2" indent="-285750">
              <a:spcBef>
                <a:spcPct val="0"/>
              </a:spcBef>
              <a:spcAft>
                <a:spcPts val="200"/>
              </a:spcAft>
              <a:buSzPct val="60000"/>
              <a:buFont typeface="Wingdings" panose="05000000000000000000" pitchFamily="2" charset="2"/>
              <a:buChar char="§"/>
            </a:pPr>
            <a:r>
              <a:rPr lang="en-US" sz="1400">
                <a:solidFill>
                  <a:srgbClr val="333333"/>
                </a:solidFill>
              </a:rPr>
              <a:t>UserObjectsMD</a:t>
            </a:r>
          </a:p>
        </p:txBody>
      </p:sp>
      <p:sp>
        <p:nvSpPr>
          <p:cNvPr id="84996" name="Rectangle 4"/>
          <p:cNvSpPr>
            <a:spLocks noChangeArrowheads="1"/>
          </p:cNvSpPr>
          <p:nvPr/>
        </p:nvSpPr>
        <p:spPr bwMode="auto">
          <a:xfrm>
            <a:off x="6314621" y="1258683"/>
            <a:ext cx="4013200" cy="4247317"/>
          </a:xfrm>
          <a:prstGeom prst="rect">
            <a:avLst/>
          </a:prstGeom>
          <a:noFill/>
          <a:ln w="12700" algn="ctr">
            <a:noFill/>
            <a:miter lim="800000"/>
            <a:headEnd/>
            <a:tailEnd/>
          </a:ln>
        </p:spPr>
        <p:txBody>
          <a:bodyPr lIns="72000" rIns="72000">
            <a:spAutoFit/>
          </a:bodyPr>
          <a:lstStyle/>
          <a:p>
            <a:pPr marL="385763" indent="-385763">
              <a:spcAft>
                <a:spcPts val="200"/>
              </a:spcAft>
              <a:buClr>
                <a:schemeClr val="accent1"/>
              </a:buClr>
              <a:buFont typeface="Wingdings" panose="05000000000000000000" pitchFamily="2" charset="2"/>
              <a:buChar char="§"/>
              <a:defRPr/>
            </a:pPr>
            <a:r>
              <a:rPr lang="en-US" sz="1800">
                <a:solidFill>
                  <a:srgbClr val="333333"/>
                </a:solidFill>
                <a:latin typeface="Arial" charset="0"/>
                <a:ea typeface="Arial Unicode MS" pitchFamily="34" charset="-128"/>
                <a:cs typeface="Arial Unicode MS" pitchFamily="34" charset="-128"/>
              </a:rPr>
              <a:t>Special Objects</a:t>
            </a:r>
          </a:p>
          <a:p>
            <a:pPr marL="561975" lvl="1" indent="-285750">
              <a:spcAft>
                <a:spcPts val="200"/>
              </a:spcAft>
              <a:buClr>
                <a:srgbClr val="666666"/>
              </a:buClr>
              <a:buSzPct val="80000"/>
              <a:buFont typeface="Wingdings" panose="05000000000000000000" pitchFamily="2" charset="2"/>
              <a:buChar char="§"/>
              <a:defRPr/>
            </a:pPr>
            <a:r>
              <a:rPr lang="en-US" sz="1400">
                <a:solidFill>
                  <a:srgbClr val="333333"/>
                </a:solidFill>
                <a:latin typeface="+mn-lt"/>
              </a:rPr>
              <a:t>Service Type Objects</a:t>
            </a:r>
            <a:endParaRPr lang="de-DE" sz="1400">
              <a:solidFill>
                <a:srgbClr val="333333"/>
              </a:solidFill>
              <a:latin typeface="+mn-lt"/>
            </a:endParaRPr>
          </a:p>
          <a:p>
            <a:pPr marL="735012" lvl="2" indent="-285750">
              <a:spcAft>
                <a:spcPts val="200"/>
              </a:spcAft>
              <a:buSzPct val="60000"/>
              <a:buFont typeface="Wingdings" panose="05000000000000000000" pitchFamily="2" charset="2"/>
              <a:buChar char="§"/>
              <a:defRPr/>
            </a:pPr>
            <a:r>
              <a:rPr lang="de-DE" sz="1400">
                <a:solidFill>
                  <a:srgbClr val="333333"/>
                </a:solidFill>
                <a:latin typeface="+mn-lt"/>
              </a:rPr>
              <a:t>CompanyService</a:t>
            </a:r>
          </a:p>
          <a:p>
            <a:pPr marL="735012" lvl="2" indent="-285750">
              <a:spcAft>
                <a:spcPts val="200"/>
              </a:spcAft>
              <a:buSzPct val="60000"/>
              <a:buFont typeface="Wingdings" panose="05000000000000000000" pitchFamily="2" charset="2"/>
              <a:buChar char="§"/>
              <a:defRPr/>
            </a:pPr>
            <a:r>
              <a:rPr lang="en-US" sz="1400">
                <a:solidFill>
                  <a:srgbClr val="333333"/>
                </a:solidFill>
                <a:latin typeface="+mn-lt"/>
              </a:rPr>
              <a:t>AccountsService</a:t>
            </a:r>
          </a:p>
          <a:p>
            <a:pPr marL="735012" lvl="2" indent="-285750">
              <a:spcAft>
                <a:spcPts val="200"/>
              </a:spcAft>
              <a:buSzPct val="60000"/>
              <a:buFont typeface="Wingdings" panose="05000000000000000000" pitchFamily="2" charset="2"/>
              <a:buChar char="§"/>
              <a:defRPr/>
            </a:pPr>
            <a:r>
              <a:rPr lang="en-US" sz="1400">
                <a:solidFill>
                  <a:srgbClr val="333333"/>
                </a:solidFill>
                <a:latin typeface="+mn-lt"/>
              </a:rPr>
              <a:t>BusinessPartnersService</a:t>
            </a:r>
          </a:p>
          <a:p>
            <a:pPr marL="735012" lvl="2" indent="-285750">
              <a:spcAft>
                <a:spcPts val="200"/>
              </a:spcAft>
              <a:buSzPct val="60000"/>
              <a:buFont typeface="Wingdings" panose="05000000000000000000" pitchFamily="2" charset="2"/>
              <a:buChar char="§"/>
              <a:defRPr/>
            </a:pPr>
            <a:r>
              <a:rPr lang="en-US" sz="1400">
                <a:solidFill>
                  <a:srgbClr val="333333"/>
                </a:solidFill>
                <a:latin typeface="+mn-lt"/>
              </a:rPr>
              <a:t>FormPreferencesService</a:t>
            </a:r>
          </a:p>
          <a:p>
            <a:pPr marL="735012" lvl="2" indent="-285750">
              <a:spcAft>
                <a:spcPts val="200"/>
              </a:spcAft>
              <a:buSzPct val="60000"/>
              <a:buFont typeface="Wingdings" panose="05000000000000000000" pitchFamily="2" charset="2"/>
              <a:buChar char="§"/>
              <a:defRPr/>
            </a:pPr>
            <a:r>
              <a:rPr lang="en-US" sz="1400">
                <a:solidFill>
                  <a:srgbClr val="333333"/>
                </a:solidFill>
                <a:latin typeface="+mn-lt"/>
              </a:rPr>
              <a:t>MessagesService</a:t>
            </a:r>
          </a:p>
          <a:p>
            <a:pPr marL="735012" lvl="2" indent="-285750">
              <a:spcAft>
                <a:spcPts val="200"/>
              </a:spcAft>
              <a:buSzPct val="60000"/>
              <a:buFont typeface="Wingdings" panose="05000000000000000000" pitchFamily="2" charset="2"/>
              <a:buChar char="§"/>
              <a:defRPr/>
            </a:pPr>
            <a:r>
              <a:rPr lang="en-US" sz="1400">
                <a:solidFill>
                  <a:srgbClr val="333333"/>
                </a:solidFill>
                <a:latin typeface="+mn-lt"/>
              </a:rPr>
              <a:t>ReportLayoutsService</a:t>
            </a:r>
          </a:p>
          <a:p>
            <a:pPr marL="735012" lvl="2" indent="-285750">
              <a:spcAft>
                <a:spcPts val="200"/>
              </a:spcAft>
              <a:buSzPct val="60000"/>
              <a:buFont typeface="Wingdings" panose="05000000000000000000" pitchFamily="2" charset="2"/>
              <a:buChar char="§"/>
              <a:defRPr/>
            </a:pPr>
            <a:r>
              <a:rPr lang="en-US" sz="1400">
                <a:solidFill>
                  <a:srgbClr val="333333"/>
                </a:solidFill>
                <a:latin typeface="+mn-lt"/>
              </a:rPr>
              <a:t>SeriesService</a:t>
            </a:r>
          </a:p>
          <a:p>
            <a:pPr marL="735012" lvl="2" indent="-285750">
              <a:spcAft>
                <a:spcPts val="200"/>
              </a:spcAft>
              <a:buSzPct val="60000"/>
              <a:buFont typeface="Wingdings" panose="05000000000000000000" pitchFamily="2" charset="2"/>
              <a:buChar char="§"/>
              <a:defRPr/>
            </a:pPr>
            <a:r>
              <a:rPr lang="de-DE" sz="1400">
                <a:solidFill>
                  <a:srgbClr val="333333"/>
                </a:solidFill>
                <a:latin typeface="+mn-lt"/>
              </a:rPr>
              <a:t>      ...</a:t>
            </a:r>
          </a:p>
          <a:p>
            <a:pPr marL="561975" lvl="1" indent="-285750">
              <a:spcAft>
                <a:spcPts val="200"/>
              </a:spcAft>
              <a:buClr>
                <a:srgbClr val="666666"/>
              </a:buClr>
              <a:buSzPct val="80000"/>
              <a:buFont typeface="Wingdings" panose="05000000000000000000" pitchFamily="2" charset="2"/>
              <a:buChar char="§"/>
              <a:defRPr/>
            </a:pPr>
            <a:r>
              <a:rPr lang="de-DE" sz="1400">
                <a:solidFill>
                  <a:srgbClr val="333333"/>
                </a:solidFill>
                <a:latin typeface="+mn-lt"/>
              </a:rPr>
              <a:t>Definition </a:t>
            </a:r>
            <a:r>
              <a:rPr lang="en-US" sz="1400">
                <a:solidFill>
                  <a:srgbClr val="333333"/>
                </a:solidFill>
                <a:latin typeface="+mn-lt"/>
              </a:rPr>
              <a:t>Objects related to SAP Business One GUI</a:t>
            </a:r>
          </a:p>
          <a:p>
            <a:pPr marL="735012" lvl="2" indent="-285750">
              <a:spcAft>
                <a:spcPts val="200"/>
              </a:spcAft>
              <a:buSzPct val="60000"/>
              <a:buFont typeface="Wingdings" panose="05000000000000000000" pitchFamily="2" charset="2"/>
              <a:buChar char="§"/>
              <a:defRPr/>
            </a:pPr>
            <a:r>
              <a:rPr lang="en-US" sz="1400">
                <a:solidFill>
                  <a:srgbClr val="333333"/>
                </a:solidFill>
                <a:latin typeface="+mn-lt"/>
              </a:rPr>
              <a:t>ChooseFromList</a:t>
            </a:r>
          </a:p>
          <a:p>
            <a:pPr marL="735012" lvl="2" indent="-285750">
              <a:spcAft>
                <a:spcPts val="200"/>
              </a:spcAft>
              <a:buSzPct val="60000"/>
              <a:buFont typeface="Wingdings" panose="05000000000000000000" pitchFamily="2" charset="2"/>
              <a:buChar char="§"/>
              <a:defRPr/>
            </a:pPr>
            <a:r>
              <a:rPr lang="de-DE" sz="1400">
                <a:solidFill>
                  <a:srgbClr val="333333"/>
                </a:solidFill>
                <a:latin typeface="+mn-lt"/>
              </a:rPr>
              <a:t>DynamicSystemStrings</a:t>
            </a:r>
          </a:p>
          <a:p>
            <a:pPr marL="735012" lvl="2" indent="-285750">
              <a:spcAft>
                <a:spcPts val="200"/>
              </a:spcAft>
              <a:buSzPct val="60000"/>
              <a:buFont typeface="Wingdings" panose="05000000000000000000" pitchFamily="2" charset="2"/>
              <a:buChar char="§"/>
              <a:defRPr/>
            </a:pPr>
            <a:r>
              <a:rPr lang="en-US" sz="1400">
                <a:solidFill>
                  <a:srgbClr val="333333"/>
                </a:solidFill>
                <a:latin typeface="+mn-lt"/>
              </a:rPr>
              <a:t>Formatted Searches</a:t>
            </a:r>
          </a:p>
          <a:p>
            <a:pPr marL="735012" lvl="2" indent="-285750">
              <a:spcAft>
                <a:spcPts val="200"/>
              </a:spcAft>
              <a:buSzPct val="60000"/>
              <a:buFont typeface="Wingdings" panose="05000000000000000000" pitchFamily="2" charset="2"/>
              <a:buChar char="§"/>
              <a:defRPr/>
            </a:pPr>
            <a:r>
              <a:rPr lang="en-US" sz="1400">
                <a:solidFill>
                  <a:srgbClr val="333333"/>
                </a:solidFill>
                <a:latin typeface="+mn-lt"/>
              </a:rPr>
              <a:t>MultiLanguageTranslations</a:t>
            </a:r>
          </a:p>
          <a:p>
            <a:pPr marL="735012" lvl="2" indent="-285750">
              <a:spcAft>
                <a:spcPts val="200"/>
              </a:spcAft>
              <a:buSzPct val="60000"/>
              <a:buFont typeface="Wingdings" panose="05000000000000000000" pitchFamily="2" charset="2"/>
              <a:buChar char="§"/>
              <a:defRPr/>
            </a:pPr>
            <a:r>
              <a:rPr lang="en-US" sz="1400">
                <a:solidFill>
                  <a:srgbClr val="333333"/>
                </a:solidFill>
                <a:latin typeface="+mn-lt"/>
              </a:rPr>
              <a:t>UserQueries</a:t>
            </a:r>
          </a:p>
        </p:txBody>
      </p:sp>
    </p:spTree>
    <p:custDataLst>
      <p:tags r:id="rId1"/>
    </p:custDataLst>
    <p:extLst>
      <p:ext uri="{BB962C8B-B14F-4D97-AF65-F5344CB8AC3E}">
        <p14:creationId xmlns:p14="http://schemas.microsoft.com/office/powerpoint/2010/main" val="11151684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anim calcmode="lin" valueType="num">
                                      <p:cBhvr additive="base">
                                        <p:cTn id="7" dur="500" fill="hold"/>
                                        <p:tgtEl>
                                          <p:spTgt spid="849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4995">
                                            <p:txEl>
                                              <p:pRg st="2" end="2"/>
                                            </p:txEl>
                                          </p:spTgt>
                                        </p:tgtEl>
                                        <p:attrNameLst>
                                          <p:attrName>style.visibility</p:attrName>
                                        </p:attrNameLst>
                                      </p:cBhvr>
                                      <p:to>
                                        <p:strVal val="visible"/>
                                      </p:to>
                                    </p:set>
                                    <p:anim calcmode="lin" valueType="num">
                                      <p:cBhvr additive="base">
                                        <p:cTn id="11" dur="500" fill="hold"/>
                                        <p:tgtEl>
                                          <p:spTgt spid="8499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499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4995">
                                            <p:txEl>
                                              <p:pRg st="3" end="3"/>
                                            </p:txEl>
                                          </p:spTgt>
                                        </p:tgtEl>
                                        <p:attrNameLst>
                                          <p:attrName>style.visibility</p:attrName>
                                        </p:attrNameLst>
                                      </p:cBhvr>
                                      <p:to>
                                        <p:strVal val="visible"/>
                                      </p:to>
                                    </p:set>
                                    <p:anim calcmode="lin" valueType="num">
                                      <p:cBhvr additive="base">
                                        <p:cTn id="15" dur="500" fill="hold"/>
                                        <p:tgtEl>
                                          <p:spTgt spid="8499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499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4995">
                                            <p:txEl>
                                              <p:pRg st="4" end="4"/>
                                            </p:txEl>
                                          </p:spTgt>
                                        </p:tgtEl>
                                        <p:attrNameLst>
                                          <p:attrName>style.visibility</p:attrName>
                                        </p:attrNameLst>
                                      </p:cBhvr>
                                      <p:to>
                                        <p:strVal val="visible"/>
                                      </p:to>
                                    </p:set>
                                    <p:anim calcmode="lin" valueType="num">
                                      <p:cBhvr additive="base">
                                        <p:cTn id="19" dur="500" fill="hold"/>
                                        <p:tgtEl>
                                          <p:spTgt spid="8499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499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4995">
                                            <p:txEl>
                                              <p:pRg st="5" end="5"/>
                                            </p:txEl>
                                          </p:spTgt>
                                        </p:tgtEl>
                                        <p:attrNameLst>
                                          <p:attrName>style.visibility</p:attrName>
                                        </p:attrNameLst>
                                      </p:cBhvr>
                                      <p:to>
                                        <p:strVal val="visible"/>
                                      </p:to>
                                    </p:set>
                                    <p:anim calcmode="lin" valueType="num">
                                      <p:cBhvr additive="base">
                                        <p:cTn id="23" dur="500" fill="hold"/>
                                        <p:tgtEl>
                                          <p:spTgt spid="8499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499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4995">
                                            <p:txEl>
                                              <p:pRg st="6" end="6"/>
                                            </p:txEl>
                                          </p:spTgt>
                                        </p:tgtEl>
                                        <p:attrNameLst>
                                          <p:attrName>style.visibility</p:attrName>
                                        </p:attrNameLst>
                                      </p:cBhvr>
                                      <p:to>
                                        <p:strVal val="visible"/>
                                      </p:to>
                                    </p:set>
                                    <p:anim calcmode="lin" valueType="num">
                                      <p:cBhvr additive="base">
                                        <p:cTn id="27" dur="500" fill="hold"/>
                                        <p:tgtEl>
                                          <p:spTgt spid="8499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4995">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4995">
                                            <p:txEl>
                                              <p:pRg st="7" end="7"/>
                                            </p:txEl>
                                          </p:spTgt>
                                        </p:tgtEl>
                                        <p:attrNameLst>
                                          <p:attrName>style.visibility</p:attrName>
                                        </p:attrNameLst>
                                      </p:cBhvr>
                                      <p:to>
                                        <p:strVal val="visible"/>
                                      </p:to>
                                    </p:set>
                                    <p:anim calcmode="lin" valueType="num">
                                      <p:cBhvr additive="base">
                                        <p:cTn id="31" dur="500" fill="hold"/>
                                        <p:tgtEl>
                                          <p:spTgt spid="8499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4995">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4995">
                                            <p:txEl>
                                              <p:pRg st="8" end="8"/>
                                            </p:txEl>
                                          </p:spTgt>
                                        </p:tgtEl>
                                        <p:attrNameLst>
                                          <p:attrName>style.visibility</p:attrName>
                                        </p:attrNameLst>
                                      </p:cBhvr>
                                      <p:to>
                                        <p:strVal val="visible"/>
                                      </p:to>
                                    </p:set>
                                    <p:anim calcmode="lin" valueType="num">
                                      <p:cBhvr additive="base">
                                        <p:cTn id="35" dur="500" fill="hold"/>
                                        <p:tgtEl>
                                          <p:spTgt spid="84995">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499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84995">
                                            <p:txEl>
                                              <p:pRg st="10" end="10"/>
                                            </p:txEl>
                                          </p:spTgt>
                                        </p:tgtEl>
                                        <p:attrNameLst>
                                          <p:attrName>style.visibility</p:attrName>
                                        </p:attrNameLst>
                                      </p:cBhvr>
                                      <p:to>
                                        <p:strVal val="visible"/>
                                      </p:to>
                                    </p:set>
                                    <p:anim calcmode="lin" valueType="num">
                                      <p:cBhvr additive="base">
                                        <p:cTn id="41" dur="500" fill="hold"/>
                                        <p:tgtEl>
                                          <p:spTgt spid="84995">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4995">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4995">
                                            <p:txEl>
                                              <p:pRg st="11" end="11"/>
                                            </p:txEl>
                                          </p:spTgt>
                                        </p:tgtEl>
                                        <p:attrNameLst>
                                          <p:attrName>style.visibility</p:attrName>
                                        </p:attrNameLst>
                                      </p:cBhvr>
                                      <p:to>
                                        <p:strVal val="visible"/>
                                      </p:to>
                                    </p:set>
                                    <p:anim calcmode="lin" valueType="num">
                                      <p:cBhvr additive="base">
                                        <p:cTn id="45" dur="500" fill="hold"/>
                                        <p:tgtEl>
                                          <p:spTgt spid="84995">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4995">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4995">
                                            <p:txEl>
                                              <p:pRg st="12" end="12"/>
                                            </p:txEl>
                                          </p:spTgt>
                                        </p:tgtEl>
                                        <p:attrNameLst>
                                          <p:attrName>style.visibility</p:attrName>
                                        </p:attrNameLst>
                                      </p:cBhvr>
                                      <p:to>
                                        <p:strVal val="visible"/>
                                      </p:to>
                                    </p:set>
                                    <p:anim calcmode="lin" valueType="num">
                                      <p:cBhvr additive="base">
                                        <p:cTn id="49" dur="500" fill="hold"/>
                                        <p:tgtEl>
                                          <p:spTgt spid="84995">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4995">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4995">
                                            <p:txEl>
                                              <p:pRg st="13" end="13"/>
                                            </p:txEl>
                                          </p:spTgt>
                                        </p:tgtEl>
                                        <p:attrNameLst>
                                          <p:attrName>style.visibility</p:attrName>
                                        </p:attrNameLst>
                                      </p:cBhvr>
                                      <p:to>
                                        <p:strVal val="visible"/>
                                      </p:to>
                                    </p:set>
                                    <p:anim calcmode="lin" valueType="num">
                                      <p:cBhvr additive="base">
                                        <p:cTn id="53" dur="500" fill="hold"/>
                                        <p:tgtEl>
                                          <p:spTgt spid="84995">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4995">
                                            <p:txEl>
                                              <p:pRg st="13" end="1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84995">
                                            <p:txEl>
                                              <p:pRg st="14" end="14"/>
                                            </p:txEl>
                                          </p:spTgt>
                                        </p:tgtEl>
                                        <p:attrNameLst>
                                          <p:attrName>style.visibility</p:attrName>
                                        </p:attrNameLst>
                                      </p:cBhvr>
                                      <p:to>
                                        <p:strVal val="visible"/>
                                      </p:to>
                                    </p:set>
                                    <p:anim calcmode="lin" valueType="num">
                                      <p:cBhvr additive="base">
                                        <p:cTn id="57" dur="500" fill="hold"/>
                                        <p:tgtEl>
                                          <p:spTgt spid="84995">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4995">
                                            <p:txEl>
                                              <p:pRg st="14" end="14"/>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84995">
                                            <p:txEl>
                                              <p:pRg st="15" end="15"/>
                                            </p:txEl>
                                          </p:spTgt>
                                        </p:tgtEl>
                                        <p:attrNameLst>
                                          <p:attrName>style.visibility</p:attrName>
                                        </p:attrNameLst>
                                      </p:cBhvr>
                                      <p:to>
                                        <p:strVal val="visible"/>
                                      </p:to>
                                    </p:set>
                                    <p:anim calcmode="lin" valueType="num">
                                      <p:cBhvr additive="base">
                                        <p:cTn id="61" dur="500" fill="hold"/>
                                        <p:tgtEl>
                                          <p:spTgt spid="84995">
                                            <p:txEl>
                                              <p:pRg st="15" end="1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4995">
                                            <p:txEl>
                                              <p:pRg st="15" end="15"/>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84995">
                                            <p:txEl>
                                              <p:pRg st="16" end="16"/>
                                            </p:txEl>
                                          </p:spTgt>
                                        </p:tgtEl>
                                        <p:attrNameLst>
                                          <p:attrName>style.visibility</p:attrName>
                                        </p:attrNameLst>
                                      </p:cBhvr>
                                      <p:to>
                                        <p:strVal val="visible"/>
                                      </p:to>
                                    </p:set>
                                    <p:anim calcmode="lin" valueType="num">
                                      <p:cBhvr additive="base">
                                        <p:cTn id="65" dur="500" fill="hold"/>
                                        <p:tgtEl>
                                          <p:spTgt spid="84995">
                                            <p:txEl>
                                              <p:pRg st="16" end="1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84995">
                                            <p:txEl>
                                              <p:pRg st="16" end="16"/>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84995">
                                            <p:txEl>
                                              <p:pRg st="17" end="17"/>
                                            </p:txEl>
                                          </p:spTgt>
                                        </p:tgtEl>
                                        <p:attrNameLst>
                                          <p:attrName>style.visibility</p:attrName>
                                        </p:attrNameLst>
                                      </p:cBhvr>
                                      <p:to>
                                        <p:strVal val="visible"/>
                                      </p:to>
                                    </p:set>
                                    <p:anim calcmode="lin" valueType="num">
                                      <p:cBhvr additive="base">
                                        <p:cTn id="69" dur="500" fill="hold"/>
                                        <p:tgtEl>
                                          <p:spTgt spid="84995">
                                            <p:txEl>
                                              <p:pRg st="17" end="17"/>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84995">
                                            <p:txEl>
                                              <p:pRg st="17" end="17"/>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84995">
                                            <p:txEl>
                                              <p:pRg st="18" end="18"/>
                                            </p:txEl>
                                          </p:spTgt>
                                        </p:tgtEl>
                                        <p:attrNameLst>
                                          <p:attrName>style.visibility</p:attrName>
                                        </p:attrNameLst>
                                      </p:cBhvr>
                                      <p:to>
                                        <p:strVal val="visible"/>
                                      </p:to>
                                    </p:set>
                                    <p:anim calcmode="lin" valueType="num">
                                      <p:cBhvr additive="base">
                                        <p:cTn id="73" dur="500" fill="hold"/>
                                        <p:tgtEl>
                                          <p:spTgt spid="84995">
                                            <p:txEl>
                                              <p:pRg st="18" end="1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4995">
                                            <p:txEl>
                                              <p:pRg st="18" end="18"/>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84995">
                                            <p:txEl>
                                              <p:pRg st="19" end="19"/>
                                            </p:txEl>
                                          </p:spTgt>
                                        </p:tgtEl>
                                        <p:attrNameLst>
                                          <p:attrName>style.visibility</p:attrName>
                                        </p:attrNameLst>
                                      </p:cBhvr>
                                      <p:to>
                                        <p:strVal val="visible"/>
                                      </p:to>
                                    </p:set>
                                    <p:anim calcmode="lin" valueType="num">
                                      <p:cBhvr additive="base">
                                        <p:cTn id="77" dur="500" fill="hold"/>
                                        <p:tgtEl>
                                          <p:spTgt spid="84995">
                                            <p:txEl>
                                              <p:pRg st="19" end="19"/>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84995">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nodeType="clickEffect">
                                  <p:stCondLst>
                                    <p:cond delay="0"/>
                                  </p:stCondLst>
                                  <p:childTnLst>
                                    <p:set>
                                      <p:cBhvr>
                                        <p:cTn id="82" dur="1" fill="hold">
                                          <p:stCondLst>
                                            <p:cond delay="0"/>
                                          </p:stCondLst>
                                        </p:cTn>
                                        <p:tgtEl>
                                          <p:spTgt spid="84996">
                                            <p:txEl>
                                              <p:pRg st="1" end="1"/>
                                            </p:txEl>
                                          </p:spTgt>
                                        </p:tgtEl>
                                        <p:attrNameLst>
                                          <p:attrName>style.visibility</p:attrName>
                                        </p:attrNameLst>
                                      </p:cBhvr>
                                      <p:to>
                                        <p:strVal val="visible"/>
                                      </p:to>
                                    </p:set>
                                    <p:anim calcmode="lin" valueType="num">
                                      <p:cBhvr additive="base">
                                        <p:cTn id="83" dur="500" fill="hold"/>
                                        <p:tgtEl>
                                          <p:spTgt spid="84996">
                                            <p:txEl>
                                              <p:pRg st="1" end="1"/>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84996">
                                            <p:txEl>
                                              <p:pRg st="1" end="1"/>
                                            </p:txEl>
                                          </p:spTgt>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84996">
                                            <p:txEl>
                                              <p:pRg st="2" end="2"/>
                                            </p:txEl>
                                          </p:spTgt>
                                        </p:tgtEl>
                                        <p:attrNameLst>
                                          <p:attrName>style.visibility</p:attrName>
                                        </p:attrNameLst>
                                      </p:cBhvr>
                                      <p:to>
                                        <p:strVal val="visible"/>
                                      </p:to>
                                    </p:set>
                                    <p:anim calcmode="lin" valueType="num">
                                      <p:cBhvr additive="base">
                                        <p:cTn id="87" dur="500" fill="hold"/>
                                        <p:tgtEl>
                                          <p:spTgt spid="84996">
                                            <p:txEl>
                                              <p:pRg st="2" end="2"/>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84996">
                                            <p:txEl>
                                              <p:pRg st="2" end="2"/>
                                            </p:txEl>
                                          </p:spTgt>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84996">
                                            <p:txEl>
                                              <p:pRg st="3" end="3"/>
                                            </p:txEl>
                                          </p:spTgt>
                                        </p:tgtEl>
                                        <p:attrNameLst>
                                          <p:attrName>style.visibility</p:attrName>
                                        </p:attrNameLst>
                                      </p:cBhvr>
                                      <p:to>
                                        <p:strVal val="visible"/>
                                      </p:to>
                                    </p:set>
                                    <p:anim calcmode="lin" valueType="num">
                                      <p:cBhvr additive="base">
                                        <p:cTn id="91" dur="500" fill="hold"/>
                                        <p:tgtEl>
                                          <p:spTgt spid="84996">
                                            <p:txEl>
                                              <p:pRg st="3" end="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84996">
                                            <p:txEl>
                                              <p:pRg st="3" end="3"/>
                                            </p:txEl>
                                          </p:spTgt>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84996">
                                            <p:txEl>
                                              <p:pRg st="4" end="4"/>
                                            </p:txEl>
                                          </p:spTgt>
                                        </p:tgtEl>
                                        <p:attrNameLst>
                                          <p:attrName>style.visibility</p:attrName>
                                        </p:attrNameLst>
                                      </p:cBhvr>
                                      <p:to>
                                        <p:strVal val="visible"/>
                                      </p:to>
                                    </p:set>
                                    <p:anim calcmode="lin" valueType="num">
                                      <p:cBhvr additive="base">
                                        <p:cTn id="95" dur="500" fill="hold"/>
                                        <p:tgtEl>
                                          <p:spTgt spid="84996">
                                            <p:txEl>
                                              <p:pRg st="4" end="4"/>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84996">
                                            <p:txEl>
                                              <p:pRg st="4" end="4"/>
                                            </p:txEl>
                                          </p:spTgt>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84996">
                                            <p:txEl>
                                              <p:pRg st="5" end="5"/>
                                            </p:txEl>
                                          </p:spTgt>
                                        </p:tgtEl>
                                        <p:attrNameLst>
                                          <p:attrName>style.visibility</p:attrName>
                                        </p:attrNameLst>
                                      </p:cBhvr>
                                      <p:to>
                                        <p:strVal val="visible"/>
                                      </p:to>
                                    </p:set>
                                    <p:anim calcmode="lin" valueType="num">
                                      <p:cBhvr additive="base">
                                        <p:cTn id="99" dur="500" fill="hold"/>
                                        <p:tgtEl>
                                          <p:spTgt spid="84996">
                                            <p:txEl>
                                              <p:pRg st="5" end="5"/>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84996">
                                            <p:txEl>
                                              <p:pRg st="5" end="5"/>
                                            </p:txEl>
                                          </p:spTgt>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84996">
                                            <p:txEl>
                                              <p:pRg st="6" end="6"/>
                                            </p:txEl>
                                          </p:spTgt>
                                        </p:tgtEl>
                                        <p:attrNameLst>
                                          <p:attrName>style.visibility</p:attrName>
                                        </p:attrNameLst>
                                      </p:cBhvr>
                                      <p:to>
                                        <p:strVal val="visible"/>
                                      </p:to>
                                    </p:set>
                                    <p:anim calcmode="lin" valueType="num">
                                      <p:cBhvr additive="base">
                                        <p:cTn id="103" dur="500" fill="hold"/>
                                        <p:tgtEl>
                                          <p:spTgt spid="84996">
                                            <p:txEl>
                                              <p:pRg st="6" end="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84996">
                                            <p:txEl>
                                              <p:pRg st="6" end="6"/>
                                            </p:txEl>
                                          </p:spTgt>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84996">
                                            <p:txEl>
                                              <p:pRg st="7" end="7"/>
                                            </p:txEl>
                                          </p:spTgt>
                                        </p:tgtEl>
                                        <p:attrNameLst>
                                          <p:attrName>style.visibility</p:attrName>
                                        </p:attrNameLst>
                                      </p:cBhvr>
                                      <p:to>
                                        <p:strVal val="visible"/>
                                      </p:to>
                                    </p:set>
                                    <p:anim calcmode="lin" valueType="num">
                                      <p:cBhvr additive="base">
                                        <p:cTn id="107" dur="500" fill="hold"/>
                                        <p:tgtEl>
                                          <p:spTgt spid="84996">
                                            <p:txEl>
                                              <p:pRg st="7" end="7"/>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84996">
                                            <p:txEl>
                                              <p:pRg st="7" end="7"/>
                                            </p:txEl>
                                          </p:spTgt>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84996">
                                            <p:txEl>
                                              <p:pRg st="8" end="8"/>
                                            </p:txEl>
                                          </p:spTgt>
                                        </p:tgtEl>
                                        <p:attrNameLst>
                                          <p:attrName>style.visibility</p:attrName>
                                        </p:attrNameLst>
                                      </p:cBhvr>
                                      <p:to>
                                        <p:strVal val="visible"/>
                                      </p:to>
                                    </p:set>
                                    <p:anim calcmode="lin" valueType="num">
                                      <p:cBhvr additive="base">
                                        <p:cTn id="111" dur="500" fill="hold"/>
                                        <p:tgtEl>
                                          <p:spTgt spid="84996">
                                            <p:txEl>
                                              <p:pRg st="8" end="8"/>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84996">
                                            <p:txEl>
                                              <p:pRg st="8" end="8"/>
                                            </p:txEl>
                                          </p:spTgt>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84996">
                                            <p:txEl>
                                              <p:pRg st="9" end="9"/>
                                            </p:txEl>
                                          </p:spTgt>
                                        </p:tgtEl>
                                        <p:attrNameLst>
                                          <p:attrName>style.visibility</p:attrName>
                                        </p:attrNameLst>
                                      </p:cBhvr>
                                      <p:to>
                                        <p:strVal val="visible"/>
                                      </p:to>
                                    </p:set>
                                    <p:anim calcmode="lin" valueType="num">
                                      <p:cBhvr additive="base">
                                        <p:cTn id="115" dur="500" fill="hold"/>
                                        <p:tgtEl>
                                          <p:spTgt spid="84996">
                                            <p:txEl>
                                              <p:pRg st="9" end="9"/>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8499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nodeType="clickEffect">
                                  <p:stCondLst>
                                    <p:cond delay="0"/>
                                  </p:stCondLst>
                                  <p:childTnLst>
                                    <p:set>
                                      <p:cBhvr>
                                        <p:cTn id="120" dur="1" fill="hold">
                                          <p:stCondLst>
                                            <p:cond delay="0"/>
                                          </p:stCondLst>
                                        </p:cTn>
                                        <p:tgtEl>
                                          <p:spTgt spid="84996">
                                            <p:txEl>
                                              <p:pRg st="10" end="10"/>
                                            </p:txEl>
                                          </p:spTgt>
                                        </p:tgtEl>
                                        <p:attrNameLst>
                                          <p:attrName>style.visibility</p:attrName>
                                        </p:attrNameLst>
                                      </p:cBhvr>
                                      <p:to>
                                        <p:strVal val="visible"/>
                                      </p:to>
                                    </p:set>
                                    <p:anim calcmode="lin" valueType="num">
                                      <p:cBhvr additive="base">
                                        <p:cTn id="121" dur="500" fill="hold"/>
                                        <p:tgtEl>
                                          <p:spTgt spid="84996">
                                            <p:txEl>
                                              <p:pRg st="10" end="1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84996">
                                            <p:txEl>
                                              <p:pRg st="10" end="10"/>
                                            </p:txEl>
                                          </p:spTgt>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4996">
                                            <p:txEl>
                                              <p:pRg st="11" end="11"/>
                                            </p:txEl>
                                          </p:spTgt>
                                        </p:tgtEl>
                                        <p:attrNameLst>
                                          <p:attrName>style.visibility</p:attrName>
                                        </p:attrNameLst>
                                      </p:cBhvr>
                                      <p:to>
                                        <p:strVal val="visible"/>
                                      </p:to>
                                    </p:set>
                                    <p:anim calcmode="lin" valueType="num">
                                      <p:cBhvr additive="base">
                                        <p:cTn id="125" dur="500" fill="hold"/>
                                        <p:tgtEl>
                                          <p:spTgt spid="84996">
                                            <p:txEl>
                                              <p:pRg st="11" end="11"/>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84996">
                                            <p:txEl>
                                              <p:pRg st="11" end="11"/>
                                            </p:txEl>
                                          </p:spTgt>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84996">
                                            <p:txEl>
                                              <p:pRg st="12" end="12"/>
                                            </p:txEl>
                                          </p:spTgt>
                                        </p:tgtEl>
                                        <p:attrNameLst>
                                          <p:attrName>style.visibility</p:attrName>
                                        </p:attrNameLst>
                                      </p:cBhvr>
                                      <p:to>
                                        <p:strVal val="visible"/>
                                      </p:to>
                                    </p:set>
                                    <p:anim calcmode="lin" valueType="num">
                                      <p:cBhvr additive="base">
                                        <p:cTn id="129" dur="500" fill="hold"/>
                                        <p:tgtEl>
                                          <p:spTgt spid="84996">
                                            <p:txEl>
                                              <p:pRg st="12" end="12"/>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84996">
                                            <p:txEl>
                                              <p:pRg st="12" end="12"/>
                                            </p:txEl>
                                          </p:spTgt>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84996">
                                            <p:txEl>
                                              <p:pRg st="13" end="13"/>
                                            </p:txEl>
                                          </p:spTgt>
                                        </p:tgtEl>
                                        <p:attrNameLst>
                                          <p:attrName>style.visibility</p:attrName>
                                        </p:attrNameLst>
                                      </p:cBhvr>
                                      <p:to>
                                        <p:strVal val="visible"/>
                                      </p:to>
                                    </p:set>
                                    <p:anim calcmode="lin" valueType="num">
                                      <p:cBhvr additive="base">
                                        <p:cTn id="133" dur="500" fill="hold"/>
                                        <p:tgtEl>
                                          <p:spTgt spid="84996">
                                            <p:txEl>
                                              <p:pRg st="13" end="13"/>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84996">
                                            <p:txEl>
                                              <p:pRg st="13" end="13"/>
                                            </p:txEl>
                                          </p:spTgt>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84996">
                                            <p:txEl>
                                              <p:pRg st="14" end="14"/>
                                            </p:txEl>
                                          </p:spTgt>
                                        </p:tgtEl>
                                        <p:attrNameLst>
                                          <p:attrName>style.visibility</p:attrName>
                                        </p:attrNameLst>
                                      </p:cBhvr>
                                      <p:to>
                                        <p:strVal val="visible"/>
                                      </p:to>
                                    </p:set>
                                    <p:anim calcmode="lin" valueType="num">
                                      <p:cBhvr additive="base">
                                        <p:cTn id="137" dur="500" fill="hold"/>
                                        <p:tgtEl>
                                          <p:spTgt spid="84996">
                                            <p:txEl>
                                              <p:pRg st="14" end="14"/>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84996">
                                            <p:txEl>
                                              <p:pRg st="14" end="14"/>
                                            </p:txEl>
                                          </p:spTgt>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84996">
                                            <p:txEl>
                                              <p:pRg st="15" end="15"/>
                                            </p:txEl>
                                          </p:spTgt>
                                        </p:tgtEl>
                                        <p:attrNameLst>
                                          <p:attrName>style.visibility</p:attrName>
                                        </p:attrNameLst>
                                      </p:cBhvr>
                                      <p:to>
                                        <p:strVal val="visible"/>
                                      </p:to>
                                    </p:set>
                                    <p:anim calcmode="lin" valueType="num">
                                      <p:cBhvr additive="base">
                                        <p:cTn id="141" dur="500" fill="hold"/>
                                        <p:tgtEl>
                                          <p:spTgt spid="84996">
                                            <p:txEl>
                                              <p:pRg st="15" end="15"/>
                                            </p:txEl>
                                          </p:spTgt>
                                        </p:tgtEl>
                                        <p:attrNameLst>
                                          <p:attrName>ppt_x</p:attrName>
                                        </p:attrNameLst>
                                      </p:cBhvr>
                                      <p:tavLst>
                                        <p:tav tm="0">
                                          <p:val>
                                            <p:strVal val="#ppt_x"/>
                                          </p:val>
                                        </p:tav>
                                        <p:tav tm="100000">
                                          <p:val>
                                            <p:strVal val="#ppt_x"/>
                                          </p:val>
                                        </p:tav>
                                      </p:tavLst>
                                    </p:anim>
                                    <p:anim calcmode="lin" valueType="num">
                                      <p:cBhvr additive="base">
                                        <p:cTn id="142" dur="500" fill="hold"/>
                                        <p:tgtEl>
                                          <p:spTgt spid="84996">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noFill/>
        </p:spPr>
        <p:txBody>
          <a:bodyPr anchor="ctr"/>
          <a:lstStyle/>
          <a:p>
            <a:r>
              <a:rPr lang="en-US"/>
              <a:t>DI API Introduction:</a:t>
            </a:r>
            <a:r>
              <a:rPr lang="en-GB"/>
              <a:t> </a:t>
            </a:r>
            <a:r>
              <a:rPr lang="en-US"/>
              <a:t>Business Objects</a:t>
            </a:r>
          </a:p>
        </p:txBody>
      </p:sp>
      <p:sp>
        <p:nvSpPr>
          <p:cNvPr id="87043" name="Rectangle 3"/>
          <p:cNvSpPr>
            <a:spLocks noChangeArrowheads="1"/>
          </p:cNvSpPr>
          <p:nvPr/>
        </p:nvSpPr>
        <p:spPr bwMode="auto">
          <a:xfrm>
            <a:off x="1386362" y="2891409"/>
            <a:ext cx="8934244" cy="439453"/>
          </a:xfrm>
          <a:prstGeom prst="rect">
            <a:avLst/>
          </a:prstGeom>
          <a:solidFill>
            <a:srgbClr val="DDDDDD">
              <a:alpha val="50195"/>
            </a:srgbClr>
          </a:solidFill>
          <a:ln w="12700">
            <a:solidFill>
              <a:schemeClr val="tx1"/>
            </a:solidFill>
            <a:miter lim="800000"/>
            <a:headEnd/>
            <a:tailEnd/>
          </a:ln>
        </p:spPr>
        <p:txBody>
          <a:bodyPr/>
          <a:lstStyle/>
          <a:p>
            <a:pPr marL="742950" lvl="1" indent="-285750">
              <a:spcBef>
                <a:spcPct val="20000"/>
              </a:spcBef>
              <a:spcAft>
                <a:spcPct val="5000"/>
              </a:spcAft>
              <a:buClr>
                <a:srgbClr val="333333"/>
              </a:buClr>
              <a:buNone/>
            </a:pPr>
            <a:r>
              <a:rPr lang="en-US"/>
              <a:t>Example: Object model of the BusinessPartners Master Data Object</a:t>
            </a:r>
          </a:p>
          <a:p>
            <a:endParaRPr lang="en-US"/>
          </a:p>
        </p:txBody>
      </p:sp>
      <p:sp>
        <p:nvSpPr>
          <p:cNvPr id="35843" name="Rectangle 4"/>
          <p:cNvSpPr>
            <a:spLocks noChangeArrowheads="1"/>
          </p:cNvSpPr>
          <p:nvPr/>
        </p:nvSpPr>
        <p:spPr bwMode="auto">
          <a:xfrm>
            <a:off x="504001" y="1450882"/>
            <a:ext cx="11186476" cy="1302430"/>
          </a:xfrm>
          <a:prstGeom prst="rect">
            <a:avLst/>
          </a:prstGeom>
          <a:noFill/>
          <a:ln w="12700">
            <a:noFill/>
            <a:miter lim="800000"/>
            <a:headEnd/>
            <a:tailEnd/>
          </a:ln>
        </p:spPr>
        <p:txBody>
          <a:bodyPr lIns="0" tIns="0" rIns="0" bIns="0"/>
          <a:lstStyle/>
          <a:p>
            <a:pPr marL="246063" lvl="1" indent="-246063">
              <a:spcAft>
                <a:spcPts val="300"/>
              </a:spcAft>
              <a:buClr>
                <a:srgbClr val="F0AB00"/>
              </a:buClr>
              <a:buSzPct val="80000"/>
              <a:buFont typeface="Arial" pitchFamily="34" charset="0"/>
              <a:buChar char="■"/>
            </a:pPr>
            <a:r>
              <a:rPr lang="en-US" sz="1600"/>
              <a:t>Represent records in the SAP Business One company database – often distributed across multiple tables</a:t>
            </a:r>
          </a:p>
          <a:p>
            <a:pPr marL="246063" lvl="1" indent="-246063">
              <a:spcAft>
                <a:spcPts val="300"/>
              </a:spcAft>
              <a:buClr>
                <a:srgbClr val="F0AB00"/>
              </a:buClr>
              <a:buSzPct val="80000"/>
              <a:buFont typeface="Arial" pitchFamily="34" charset="0"/>
              <a:buChar char="■"/>
            </a:pPr>
            <a:r>
              <a:rPr lang="en-US" sz="1600"/>
              <a:t>Represent the functionality of the SAP Business One application</a:t>
            </a:r>
          </a:p>
          <a:p>
            <a:pPr marL="246063" lvl="1" indent="-246063">
              <a:spcAft>
                <a:spcPts val="300"/>
              </a:spcAft>
              <a:buClr>
                <a:srgbClr val="F0AB00"/>
              </a:buClr>
              <a:buSzPct val="80000"/>
              <a:buFont typeface="Arial" pitchFamily="34" charset="0"/>
              <a:buChar char="■"/>
            </a:pPr>
            <a:r>
              <a:rPr lang="en-US" sz="1600"/>
              <a:t>Provide access to data and enable to modify the data (GetByKey, Read, Add, Update, Remove,…)</a:t>
            </a:r>
          </a:p>
          <a:p>
            <a:pPr marL="246063" lvl="1" indent="-246063">
              <a:spcAft>
                <a:spcPts val="300"/>
              </a:spcAft>
              <a:buClr>
                <a:srgbClr val="F0AB00"/>
              </a:buClr>
              <a:buSzPct val="80000"/>
              <a:buFont typeface="Arial" pitchFamily="34" charset="0"/>
              <a:buChar char="■"/>
            </a:pPr>
            <a:r>
              <a:rPr lang="en-US" sz="1600"/>
              <a:t>Rules and validation (including user authorizations) apply – regardless whether data are handled through the application or DI API / DI Server Business Objects</a:t>
            </a:r>
          </a:p>
        </p:txBody>
      </p:sp>
      <p:pic>
        <p:nvPicPr>
          <p:cNvPr id="87045" name="Picture 5"/>
          <p:cNvPicPr>
            <a:picLocks noChangeAspect="1" noChangeArrowheads="1"/>
          </p:cNvPicPr>
          <p:nvPr/>
        </p:nvPicPr>
        <p:blipFill>
          <a:blip r:embed="rId4" cstate="print"/>
          <a:srcRect/>
          <a:stretch>
            <a:fillRect/>
          </a:stretch>
        </p:blipFill>
        <p:spPr bwMode="auto">
          <a:xfrm>
            <a:off x="3316420" y="3468959"/>
            <a:ext cx="4646613" cy="3030538"/>
          </a:xfrm>
          <a:prstGeom prst="rect">
            <a:avLst/>
          </a:prstGeom>
          <a:noFill/>
          <a:ln w="12700">
            <a:noFill/>
            <a:miter lim="800000"/>
            <a:headEnd/>
            <a:tailEnd/>
          </a:ln>
        </p:spPr>
      </p:pic>
    </p:spTree>
    <p:custDataLst>
      <p:tags r:id="rId1"/>
    </p:custDataLst>
    <p:extLst>
      <p:ext uri="{BB962C8B-B14F-4D97-AF65-F5344CB8AC3E}">
        <p14:creationId xmlns:p14="http://schemas.microsoft.com/office/powerpoint/2010/main" val="17803552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87043"/>
                                        </p:tgtEl>
                                        <p:attrNameLst>
                                          <p:attrName>style.visibility</p:attrName>
                                        </p:attrNameLst>
                                      </p:cBhvr>
                                      <p:to>
                                        <p:strVal val="visible"/>
                                      </p:to>
                                    </p:set>
                                    <p:anim calcmode="lin" valueType="num">
                                      <p:cBhvr additive="base">
                                        <p:cTn id="7" dur="500" fill="hold"/>
                                        <p:tgtEl>
                                          <p:spTgt spid="87043"/>
                                        </p:tgtEl>
                                        <p:attrNameLst>
                                          <p:attrName>ppt_x</p:attrName>
                                        </p:attrNameLst>
                                      </p:cBhvr>
                                      <p:tavLst>
                                        <p:tav tm="0">
                                          <p:val>
                                            <p:strVal val="#ppt_x"/>
                                          </p:val>
                                        </p:tav>
                                        <p:tav tm="100000">
                                          <p:val>
                                            <p:strVal val="#ppt_x"/>
                                          </p:val>
                                        </p:tav>
                                      </p:tavLst>
                                    </p:anim>
                                    <p:anim calcmode="lin" valueType="num">
                                      <p:cBhvr additive="base">
                                        <p:cTn id="8" dur="500" fill="hold"/>
                                        <p:tgtEl>
                                          <p:spTgt spid="8704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7045"/>
                                        </p:tgtEl>
                                        <p:attrNameLst>
                                          <p:attrName>style.visibility</p:attrName>
                                        </p:attrNameLst>
                                      </p:cBhvr>
                                      <p:to>
                                        <p:strVal val="visible"/>
                                      </p:to>
                                    </p:set>
                                    <p:anim calcmode="lin" valueType="num">
                                      <p:cBhvr additive="base">
                                        <p:cTn id="11" dur="500" fill="hold"/>
                                        <p:tgtEl>
                                          <p:spTgt spid="87045"/>
                                        </p:tgtEl>
                                        <p:attrNameLst>
                                          <p:attrName>ppt_x</p:attrName>
                                        </p:attrNameLst>
                                      </p:cBhvr>
                                      <p:tavLst>
                                        <p:tav tm="0">
                                          <p:val>
                                            <p:strVal val="#ppt_x"/>
                                          </p:val>
                                        </p:tav>
                                        <p:tav tm="100000">
                                          <p:val>
                                            <p:strVal val="#ppt_x"/>
                                          </p:val>
                                        </p:tav>
                                      </p:tavLst>
                                    </p:anim>
                                    <p:anim calcmode="lin" valueType="num">
                                      <p:cBhvr additive="base">
                                        <p:cTn id="12" dur="500" fill="hold"/>
                                        <p:tgtEl>
                                          <p:spTgt spid="870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Text Box 3"/>
          <p:cNvSpPr txBox="1">
            <a:spLocks noChangeArrowheads="1"/>
          </p:cNvSpPr>
          <p:nvPr/>
        </p:nvSpPr>
        <p:spPr bwMode="auto">
          <a:xfrm>
            <a:off x="504001" y="1876199"/>
            <a:ext cx="11186476" cy="3669577"/>
          </a:xfrm>
          <a:prstGeom prst="rect">
            <a:avLst/>
          </a:prstGeom>
          <a:noFill/>
          <a:ln w="12700">
            <a:noFill/>
            <a:miter lim="800000"/>
            <a:headEnd/>
            <a:tailEnd/>
          </a:ln>
        </p:spPr>
        <p:txBody>
          <a:bodyPr lIns="0" tIns="0" rIns="0" bIns="0"/>
          <a:lstStyle/>
          <a:p>
            <a:pPr marL="342900" indent="-342900">
              <a:spcBef>
                <a:spcPts val="500"/>
              </a:spcBef>
              <a:spcAft>
                <a:spcPts val="500"/>
              </a:spcAft>
              <a:buClr>
                <a:srgbClr val="F0AB00"/>
              </a:buClr>
              <a:buSzPct val="80000"/>
              <a:buFont typeface="Wingdings" panose="05000000000000000000" pitchFamily="2" charset="2"/>
              <a:buChar char="§"/>
            </a:pPr>
            <a:r>
              <a:rPr lang="en-US" sz="1800"/>
              <a:t>DI Services / Service Type objects are meant to reflect the concept of Service-Oriented Architecture (SOA) in the SAP Business One world.</a:t>
            </a:r>
          </a:p>
          <a:p>
            <a:pPr marL="342900" indent="-342900">
              <a:spcBef>
                <a:spcPts val="500"/>
              </a:spcBef>
              <a:spcAft>
                <a:spcPts val="500"/>
              </a:spcAft>
              <a:buClr>
                <a:srgbClr val="F0AB00"/>
              </a:buClr>
              <a:buSzPct val="80000"/>
              <a:buFont typeface="Wingdings" panose="05000000000000000000" pitchFamily="2" charset="2"/>
              <a:buChar char="§"/>
            </a:pPr>
            <a:r>
              <a:rPr lang="en-US" sz="1800"/>
              <a:t>The DI Services provide interfaces to additional logic within SAP Business One, which is not necessarily encapsulated in a business object. </a:t>
            </a:r>
          </a:p>
          <a:p>
            <a:pPr marL="285750" indent="-285750">
              <a:spcBef>
                <a:spcPts val="500"/>
              </a:spcBef>
              <a:spcAft>
                <a:spcPts val="500"/>
              </a:spcAft>
              <a:buClr>
                <a:srgbClr val="F0AB00"/>
              </a:buClr>
              <a:buSzPct val="80000"/>
              <a:buFont typeface="Wingdings" panose="05000000000000000000" pitchFamily="2" charset="2"/>
              <a:buChar char="§"/>
            </a:pPr>
            <a:endParaRPr lang="de-DE" sz="1800"/>
          </a:p>
          <a:p>
            <a:pPr>
              <a:spcBef>
                <a:spcPts val="500"/>
              </a:spcBef>
              <a:spcAft>
                <a:spcPts val="500"/>
              </a:spcAft>
              <a:buClr>
                <a:srgbClr val="F0AB00"/>
              </a:buClr>
              <a:buSzPct val="80000"/>
            </a:pPr>
            <a:r>
              <a:rPr lang="de-DE" sz="1800" b="1"/>
              <a:t>The </a:t>
            </a:r>
            <a:r>
              <a:rPr lang="en-US" sz="1800" b="1"/>
              <a:t>main</a:t>
            </a:r>
            <a:r>
              <a:rPr lang="de-DE" sz="1800" b="1"/>
              <a:t> </a:t>
            </a:r>
            <a:r>
              <a:rPr lang="en-US" sz="1800" b="1"/>
              <a:t>service</a:t>
            </a:r>
            <a:r>
              <a:rPr lang="de-DE" sz="1800" b="1"/>
              <a:t> </a:t>
            </a:r>
            <a:r>
              <a:rPr lang="de-DE" sz="1800" b="1" err="1"/>
              <a:t>is</a:t>
            </a:r>
            <a:r>
              <a:rPr lang="de-DE" sz="1800" b="1"/>
              <a:t> </a:t>
            </a:r>
            <a:r>
              <a:rPr lang="de-DE" sz="1800" b="1" err="1"/>
              <a:t>the</a:t>
            </a:r>
            <a:r>
              <a:rPr lang="de-DE" sz="1800" b="1"/>
              <a:t> </a:t>
            </a:r>
            <a:r>
              <a:rPr lang="en-US" sz="1800" b="1" i="1" err="1"/>
              <a:t>CompanyService</a:t>
            </a:r>
            <a:r>
              <a:rPr lang="en-US" sz="1800" b="1"/>
              <a:t>:</a:t>
            </a:r>
          </a:p>
          <a:p>
            <a:pPr marL="342900" indent="-342900">
              <a:spcBef>
                <a:spcPts val="500"/>
              </a:spcBef>
              <a:spcAft>
                <a:spcPts val="500"/>
              </a:spcAft>
              <a:buClr>
                <a:srgbClr val="F0AB00"/>
              </a:buClr>
              <a:buSzPct val="80000"/>
              <a:buFont typeface="Wingdings" panose="05000000000000000000" pitchFamily="2" charset="2"/>
              <a:buChar char="§"/>
            </a:pPr>
            <a:r>
              <a:rPr lang="en-US" sz="1800"/>
              <a:t>It allows to manage administrative data of a company.</a:t>
            </a:r>
          </a:p>
          <a:p>
            <a:pPr marL="342900" indent="-342900">
              <a:spcBef>
                <a:spcPts val="500"/>
              </a:spcBef>
              <a:spcAft>
                <a:spcPts val="500"/>
              </a:spcAft>
              <a:buClr>
                <a:srgbClr val="F0AB00"/>
              </a:buClr>
              <a:buSzPct val="80000"/>
              <a:buFont typeface="Wingdings" panose="05000000000000000000" pitchFamily="2" charset="2"/>
              <a:buChar char="§"/>
            </a:pPr>
            <a:r>
              <a:rPr lang="en-US" sz="1800"/>
              <a:t>For example, you can update the Administration data (OADM) or Company data (CINF) or create new Posting Periods (OACP) or update Finance Periods (OFPR).  </a:t>
            </a:r>
          </a:p>
          <a:p>
            <a:pPr marL="285750" indent="-285750">
              <a:spcBef>
                <a:spcPct val="50000"/>
              </a:spcBef>
              <a:buFont typeface="Wingdings" panose="05000000000000000000" pitchFamily="2" charset="2"/>
              <a:buChar char="§"/>
            </a:pPr>
            <a:endParaRPr lang="en-US" sz="1800"/>
          </a:p>
        </p:txBody>
      </p:sp>
      <p:sp>
        <p:nvSpPr>
          <p:cNvPr id="4" name="Title 3"/>
          <p:cNvSpPr>
            <a:spLocks noGrp="1"/>
          </p:cNvSpPr>
          <p:nvPr>
            <p:ph type="title"/>
          </p:nvPr>
        </p:nvSpPr>
        <p:spPr/>
        <p:txBody>
          <a:bodyPr/>
          <a:lstStyle/>
          <a:p>
            <a:r>
              <a:rPr lang="en-US"/>
              <a:t>DI API Introduction:</a:t>
            </a:r>
            <a:r>
              <a:rPr lang="en-GB"/>
              <a:t> </a:t>
            </a:r>
            <a:r>
              <a:rPr lang="en-US"/>
              <a:t>Service Type Objects / Services</a:t>
            </a:r>
            <a:endParaRPr lang="de-DE"/>
          </a:p>
        </p:txBody>
      </p:sp>
    </p:spTree>
    <p:custDataLst>
      <p:tags r:id="rId1"/>
    </p:custDataLst>
    <p:extLst>
      <p:ext uri="{BB962C8B-B14F-4D97-AF65-F5344CB8AC3E}">
        <p14:creationId xmlns:p14="http://schemas.microsoft.com/office/powerpoint/2010/main" val="12877145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7DC0578E73EE4E10000000A1553F6\s023.ppt"/>
  <p:tag name="READONLY" val="0"/>
  <p:tag name="LOIOGUID" val="E70CCF3924774C0C859DB2EB4EE956A1"/>
  <p:tag name="_SIGNATURE" val="96105"/>
  <p:tag name="_SLIDEID" val="269"/>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9D10A0D40537DE10000000A1553F6\s015.ppt"/>
  <p:tag name="READONLY" val="0"/>
  <p:tag name="LOIOGUID" val="98044144DC124C1ABCD49C0253F82D5E"/>
  <p:tag name="_SIGNATURE" val="141054"/>
  <p:tag name="_SLIDEID" val="271"/>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7725348BC3255E10000000A1553F7\s024.ppt"/>
  <p:tag name="READONLY" val="0"/>
  <p:tag name="LOIOGUID" val="B42176B119B546C6BA125AEA63D1CAE5"/>
  <p:tag name="_SIGNATURE" val="57675"/>
  <p:tag name="_SLIDEID" val="27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6D195DA973EE4E10000000A1553F7\s015.ppt"/>
  <p:tag name="READONLY" val="0"/>
  <p:tag name="LOIOGUID" val="C0260E79DBC44DE29FEF086D5A51F923"/>
  <p:tag name="_SIGNATURE" val="94297"/>
  <p:tag name="_SLIDEID" val="261"/>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6FC754B959621C1E10000000A114A6B\s006.ppt"/>
  <p:tag name="READONLY" val="0"/>
  <p:tag name="LOIOGUID" val="E5374EF861824F589D9347DA8C8F5A6C"/>
  <p:tag name="_SIGNATURE" val="108336"/>
  <p:tag name="_SLIDEID" val="26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B508A6E67537EE10000000A1553F6\s010.ppt"/>
  <p:tag name="READONLY" val="0"/>
  <p:tag name="LOIOGUID" val="3269E4C84694444F966E760C7DED28D5"/>
  <p:tag name="_SIGNATURE" val="71973"/>
  <p:tag name="_SLIDEID" val="265"/>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2F6D1A4DA973EE4E10000000A1553F7\s011.ppt"/>
  <p:tag name="READONLY" val="0"/>
  <p:tag name="LOIOGUID" val="5E963564D5254687A65E2A41CC21B018"/>
  <p:tag name="_SIGNATURE" val="55705"/>
  <p:tag name="_SLIDEID" val="266"/>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B508D6E67537EE10000000A1553F6\03__data.ppt"/>
  <p:tag name="READONLY" val="0"/>
  <p:tag name="LOIOGUID" val="8C6F706D1D6843068F691DE641DF48D1"/>
  <p:tag name="_SIGNATURE" val="52905"/>
  <p:tag name="_SLIDEID" val="267"/>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7724448BC3255E10000000A1553F7\s013.ppt"/>
  <p:tag name="READONLY" val="0"/>
  <p:tag name="LOIOGUID" val="85161D39F563443D9F70371E3B7D8D19"/>
  <p:tag name="_SIGNATURE" val="107983"/>
  <p:tag name="_SLIDEID" val="268"/>
  <p:tag name="ARTICULATE_SLIDE_THUMBNAIL_REFRESH" val="1"/>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8346AFC-4615-40AC-ABF4-BD7209A1BD4F}">
  <ds:schemaRefs>
    <ds:schemaRef ds:uri="http://schemas.microsoft.com/sharepoint/v3/contenttype/forms"/>
  </ds:schemaRefs>
</ds:datastoreItem>
</file>

<file path=customXml/itemProps2.xml><?xml version="1.0" encoding="utf-8"?>
<ds:datastoreItem xmlns:ds="http://schemas.openxmlformats.org/officeDocument/2006/customXml" ds:itemID="{E68B43D9-D152-4030-B7E5-B05F6A91BD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A97C303-CC91-4186-A2AD-07BFA17B52D8}">
  <ds:schemaRefs>
    <ds:schemaRef ds:uri="3fae74cb-f942-4bac-8069-91b943c92c56"/>
    <ds:schemaRef ds:uri="http://purl.org/dc/dcmitype/"/>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1f6b8702-ff64-493f-af7e-9281170a6e8c"/>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SAP_2019_16x9_white</Template>
  <TotalTime>10</TotalTime>
  <Words>2247</Words>
  <Application>Microsoft Office PowerPoint</Application>
  <PresentationFormat>Custom</PresentationFormat>
  <Paragraphs>289</Paragraphs>
  <Slides>16</Slides>
  <Notes>16</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ＭＳ Ｐゴシック</vt:lpstr>
      <vt:lpstr>Arial</vt:lpstr>
      <vt:lpstr>Arial monospaced for SAP</vt:lpstr>
      <vt:lpstr>Arial Unicode MS</vt:lpstr>
      <vt:lpstr>Courier New</vt:lpstr>
      <vt:lpstr>Symbol</vt:lpstr>
      <vt:lpstr>Wingdings</vt:lpstr>
      <vt:lpstr>Wingdings</vt:lpstr>
      <vt:lpstr>SAP 2019 16x9 white</vt:lpstr>
      <vt:lpstr>SAP 2019 16x9 blue</vt:lpstr>
      <vt:lpstr>TB 1300 - SAP Business One SDK Data Interface API – Introduction</vt:lpstr>
      <vt:lpstr>DI API Introduction: Topic Objectives</vt:lpstr>
      <vt:lpstr>SAP Business One SDK – Components Overview</vt:lpstr>
      <vt:lpstr>The Data Interface API: Business Example</vt:lpstr>
      <vt:lpstr>DI API Introduction: General Architectural Principle</vt:lpstr>
      <vt:lpstr>DI API Introduction: Software Architecture</vt:lpstr>
      <vt:lpstr>DI API Introduction: Object Categories</vt:lpstr>
      <vt:lpstr>DI API Introduction: Business Objects</vt:lpstr>
      <vt:lpstr>DI API Introduction: Service Type Objects / Services</vt:lpstr>
      <vt:lpstr>DI API Introduction: Infrastructure Objects</vt:lpstr>
      <vt:lpstr>DI API Introduction: Company Object</vt:lpstr>
      <vt:lpstr>DI API Introduction: Log On</vt:lpstr>
      <vt:lpstr>DI API Introduction: Error Handling in DI API</vt:lpstr>
      <vt:lpstr>The Data Interface API: Use Case</vt:lpstr>
      <vt:lpstr>DI API Introduction: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Data Interface API Introduction</dc:title>
  <dc:creator>krisztian.papai@sap.com</dc:creator>
  <cp:keywords>2019/16:9/white</cp:keywords>
  <cp:lastModifiedBy>Papai, Krisztian</cp:lastModifiedBy>
  <cp:revision>1</cp:revision>
  <dcterms:created xsi:type="dcterms:W3CDTF">2019-01-14T14:01:02Z</dcterms:created>
  <dcterms:modified xsi:type="dcterms:W3CDTF">2019-07-09T13:06:14Z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ies>
</file>