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9"/>
  </p:notesMasterIdLst>
  <p:handoutMasterIdLst>
    <p:handoutMasterId r:id="rId30"/>
  </p:handoutMasterIdLst>
  <p:sldIdLst>
    <p:sldId id="447" r:id="rId6"/>
    <p:sldId id="540" r:id="rId7"/>
    <p:sldId id="562" r:id="rId8"/>
    <p:sldId id="545" r:id="rId9"/>
    <p:sldId id="546" r:id="rId10"/>
    <p:sldId id="577" r:id="rId11"/>
    <p:sldId id="544" r:id="rId12"/>
    <p:sldId id="547" r:id="rId13"/>
    <p:sldId id="548" r:id="rId14"/>
    <p:sldId id="561" r:id="rId15"/>
    <p:sldId id="550" r:id="rId16"/>
    <p:sldId id="551" r:id="rId17"/>
    <p:sldId id="552" r:id="rId18"/>
    <p:sldId id="553" r:id="rId19"/>
    <p:sldId id="578" r:id="rId20"/>
    <p:sldId id="579" r:id="rId21"/>
    <p:sldId id="556" r:id="rId22"/>
    <p:sldId id="557" r:id="rId23"/>
    <p:sldId id="558" r:id="rId24"/>
    <p:sldId id="559" r:id="rId25"/>
    <p:sldId id="560" r:id="rId26"/>
    <p:sldId id="576"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B7B66-558F-44A5-8853-284192230F2F}" v="42" dt="2019-07-09T13:09:49.211"/>
    <p1510:client id="{C193218A-711C-6246-C516-6290A27DDFE3}" v="4" dt="2022-03-23T23:06:40.00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32" autoAdjust="0"/>
  </p:normalViewPr>
  <p:slideViewPr>
    <p:cSldViewPr snapToGrid="0">
      <p:cViewPr varScale="1">
        <p:scale>
          <a:sx n="57" d="100"/>
          <a:sy n="57" d="100"/>
        </p:scale>
        <p:origin x="1651" y="48"/>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AE6B7B66-558F-44A5-8853-284192230F2F}"/>
    <pc:docChg chg="undo custSel addSld delSld modSld">
      <pc:chgData name="Papai, Krisztian" userId="45ce17a5-7050-4b06-9306-4e3e15f2359a" providerId="ADAL" clId="{AE6B7B66-558F-44A5-8853-284192230F2F}" dt="2019-07-09T13:09:49.211" v="29" actId="2696"/>
      <pc:docMkLst>
        <pc:docMk/>
      </pc:docMkLst>
      <pc:sldChg chg="modSp">
        <pc:chgData name="Papai, Krisztian" userId="45ce17a5-7050-4b06-9306-4e3e15f2359a" providerId="ADAL" clId="{AE6B7B66-558F-44A5-8853-284192230F2F}" dt="2019-07-08T07:42:51.782" v="3" actId="20577"/>
        <pc:sldMkLst>
          <pc:docMk/>
          <pc:sldMk cId="3262179408" sldId="447"/>
        </pc:sldMkLst>
        <pc:spChg chg="mod">
          <ac:chgData name="Papai, Krisztian" userId="45ce17a5-7050-4b06-9306-4e3e15f2359a" providerId="ADAL" clId="{AE6B7B66-558F-44A5-8853-284192230F2F}" dt="2019-07-08T07:42:51.782" v="3" actId="20577"/>
          <ac:spMkLst>
            <pc:docMk/>
            <pc:sldMk cId="3262179408" sldId="447"/>
            <ac:spMk id="35" creationId="{00000000-0000-0000-0000-000000000000}"/>
          </ac:spMkLst>
        </pc:spChg>
      </pc:sldChg>
      <pc:sldChg chg="addSp delSp modSp modNotesTx">
        <pc:chgData name="Papai, Krisztian" userId="45ce17a5-7050-4b06-9306-4e3e15f2359a" providerId="ADAL" clId="{AE6B7B66-558F-44A5-8853-284192230F2F}" dt="2019-07-09T12:00:33.592" v="12" actId="404"/>
        <pc:sldMkLst>
          <pc:docMk/>
          <pc:sldMk cId="3948253222" sldId="553"/>
        </pc:sldMkLst>
        <pc:spChg chg="add del mod">
          <ac:chgData name="Papai, Krisztian" userId="45ce17a5-7050-4b06-9306-4e3e15f2359a" providerId="ADAL" clId="{AE6B7B66-558F-44A5-8853-284192230F2F}" dt="2019-07-09T12:00:28.741" v="11"/>
          <ac:spMkLst>
            <pc:docMk/>
            <pc:sldMk cId="3948253222" sldId="553"/>
            <ac:spMk id="2" creationId="{E7212CF9-FA86-44C6-A07A-F35A94939CA9}"/>
          </ac:spMkLst>
        </pc:spChg>
      </pc:sldChg>
      <pc:sldChg chg="modSp del modNotes modNotesTx">
        <pc:chgData name="Papai, Krisztian" userId="45ce17a5-7050-4b06-9306-4e3e15f2359a" providerId="ADAL" clId="{AE6B7B66-558F-44A5-8853-284192230F2F}" dt="2019-07-09T13:08:52.336" v="20" actId="2696"/>
        <pc:sldMkLst>
          <pc:docMk/>
          <pc:sldMk cId="265198571" sldId="554"/>
        </pc:sldMkLst>
        <pc:spChg chg="mod">
          <ac:chgData name="Papai, Krisztian" userId="45ce17a5-7050-4b06-9306-4e3e15f2359a" providerId="ADAL" clId="{AE6B7B66-558F-44A5-8853-284192230F2F}" dt="2019-07-09T13:08:22.976" v="15" actId="1076"/>
          <ac:spMkLst>
            <pc:docMk/>
            <pc:sldMk cId="265198571" sldId="554"/>
            <ac:spMk id="78849" creationId="{00000000-0000-0000-0000-000000000000}"/>
          </ac:spMkLst>
        </pc:spChg>
      </pc:sldChg>
      <pc:sldChg chg="del modNotesTx">
        <pc:chgData name="Papai, Krisztian" userId="45ce17a5-7050-4b06-9306-4e3e15f2359a" providerId="ADAL" clId="{AE6B7B66-558F-44A5-8853-284192230F2F}" dt="2019-07-09T13:09:49.211" v="29" actId="2696"/>
        <pc:sldMkLst>
          <pc:docMk/>
          <pc:sldMk cId="1611791893" sldId="555"/>
        </pc:sldMkLst>
      </pc:sldChg>
      <pc:sldChg chg="addSp delSp modSp add modNotesTx">
        <pc:chgData name="Papai, Krisztian" userId="45ce17a5-7050-4b06-9306-4e3e15f2359a" providerId="ADAL" clId="{AE6B7B66-558F-44A5-8853-284192230F2F}" dt="2019-07-09T13:09:22.816" v="25" actId="255"/>
        <pc:sldMkLst>
          <pc:docMk/>
          <pc:sldMk cId="3718459513" sldId="578"/>
        </pc:sldMkLst>
        <pc:spChg chg="add">
          <ac:chgData name="Papai, Krisztian" userId="45ce17a5-7050-4b06-9306-4e3e15f2359a" providerId="ADAL" clId="{AE6B7B66-558F-44A5-8853-284192230F2F}" dt="2019-07-09T13:08:48.270" v="19"/>
          <ac:spMkLst>
            <pc:docMk/>
            <pc:sldMk cId="3718459513" sldId="578"/>
            <ac:spMk id="5" creationId="{BC621DE0-A4DE-47B4-9AAE-FA2E4769DA7D}"/>
          </ac:spMkLst>
        </pc:spChg>
        <pc:spChg chg="mod">
          <ac:chgData name="Papai, Krisztian" userId="45ce17a5-7050-4b06-9306-4e3e15f2359a" providerId="ADAL" clId="{AE6B7B66-558F-44A5-8853-284192230F2F}" dt="2019-07-09T13:08:27.414" v="16"/>
          <ac:spMkLst>
            <pc:docMk/>
            <pc:sldMk cId="3718459513" sldId="578"/>
            <ac:spMk id="76801" creationId="{00000000-0000-0000-0000-000000000000}"/>
          </ac:spMkLst>
        </pc:spChg>
        <pc:spChg chg="del">
          <ac:chgData name="Papai, Krisztian" userId="45ce17a5-7050-4b06-9306-4e3e15f2359a" providerId="ADAL" clId="{AE6B7B66-558F-44A5-8853-284192230F2F}" dt="2019-07-09T13:08:30.050" v="18" actId="478"/>
          <ac:spMkLst>
            <pc:docMk/>
            <pc:sldMk cId="3718459513" sldId="578"/>
            <ac:spMk id="76802" creationId="{00000000-0000-0000-0000-000000000000}"/>
          </ac:spMkLst>
        </pc:spChg>
        <pc:picChg chg="del">
          <ac:chgData name="Papai, Krisztian" userId="45ce17a5-7050-4b06-9306-4e3e15f2359a" providerId="ADAL" clId="{AE6B7B66-558F-44A5-8853-284192230F2F}" dt="2019-07-09T13:08:29.041" v="17" actId="478"/>
          <ac:picMkLst>
            <pc:docMk/>
            <pc:sldMk cId="3718459513" sldId="578"/>
            <ac:picMk id="3" creationId="{8C43FC63-07AB-48A8-B823-CC16F5933587}"/>
          </ac:picMkLst>
        </pc:picChg>
      </pc:sldChg>
      <pc:sldChg chg="addSp delSp modSp add modNotesTx">
        <pc:chgData name="Papai, Krisztian" userId="45ce17a5-7050-4b06-9306-4e3e15f2359a" providerId="ADAL" clId="{AE6B7B66-558F-44A5-8853-284192230F2F}" dt="2019-07-09T13:09:47.201" v="28"/>
        <pc:sldMkLst>
          <pc:docMk/>
          <pc:sldMk cId="1311185407" sldId="579"/>
        </pc:sldMkLst>
        <pc:spChg chg="add">
          <ac:chgData name="Papai, Krisztian" userId="45ce17a5-7050-4b06-9306-4e3e15f2359a" providerId="ADAL" clId="{AE6B7B66-558F-44A5-8853-284192230F2F}" dt="2019-07-09T13:09:43.068" v="27"/>
          <ac:spMkLst>
            <pc:docMk/>
            <pc:sldMk cId="1311185407" sldId="579"/>
            <ac:spMk id="5" creationId="{CD76B027-58B4-484B-9213-9A54738534B3}"/>
          </ac:spMkLst>
        </pc:spChg>
        <pc:spChg chg="mod">
          <ac:chgData name="Papai, Krisztian" userId="45ce17a5-7050-4b06-9306-4e3e15f2359a" providerId="ADAL" clId="{AE6B7B66-558F-44A5-8853-284192230F2F}" dt="2019-07-09T13:09:10.720" v="22"/>
          <ac:spMkLst>
            <pc:docMk/>
            <pc:sldMk cId="1311185407" sldId="579"/>
            <ac:spMk id="76801" creationId="{00000000-0000-0000-0000-000000000000}"/>
          </ac:spMkLst>
        </pc:spChg>
        <pc:spChg chg="del">
          <ac:chgData name="Papai, Krisztian" userId="45ce17a5-7050-4b06-9306-4e3e15f2359a" providerId="ADAL" clId="{AE6B7B66-558F-44A5-8853-284192230F2F}" dt="2019-07-09T13:09:12.563" v="23" actId="478"/>
          <ac:spMkLst>
            <pc:docMk/>
            <pc:sldMk cId="1311185407" sldId="579"/>
            <ac:spMk id="76802" creationId="{00000000-0000-0000-0000-000000000000}"/>
          </ac:spMkLst>
        </pc:spChg>
        <pc:picChg chg="del">
          <ac:chgData name="Papai, Krisztian" userId="45ce17a5-7050-4b06-9306-4e3e15f2359a" providerId="ADAL" clId="{AE6B7B66-558F-44A5-8853-284192230F2F}" dt="2019-07-09T13:09:13.179" v="24" actId="478"/>
          <ac:picMkLst>
            <pc:docMk/>
            <pc:sldMk cId="1311185407" sldId="579"/>
            <ac:picMk id="3" creationId="{8C43FC63-07AB-48A8-B823-CC16F5933587}"/>
          </ac:picMkLst>
        </pc:picChg>
        <pc:picChg chg="add">
          <ac:chgData name="Papai, Krisztian" userId="45ce17a5-7050-4b06-9306-4e3e15f2359a" providerId="ADAL" clId="{AE6B7B66-558F-44A5-8853-284192230F2F}" dt="2019-07-09T13:09:47.201" v="28"/>
          <ac:picMkLst>
            <pc:docMk/>
            <pc:sldMk cId="1311185407" sldId="579"/>
            <ac:picMk id="6" creationId="{1943FFE8-B52E-432D-815C-E586C72D130E}"/>
          </ac:picMkLst>
        </pc:picChg>
      </pc:sldChg>
    </pc:docChg>
  </pc:docChgLst>
  <pc:docChgLst>
    <pc:chgData name="Raul Real Gonzalez" userId="S::rreal@expertone.es::9835fb07-4630-4616-b227-a238c7839f5d" providerId="AD" clId="Web-{C193218A-711C-6246-C516-6290A27DDFE3}"/>
    <pc:docChg chg="modSld">
      <pc:chgData name="Raul Real Gonzalez" userId="S::rreal@expertone.es::9835fb07-4630-4616-b227-a238c7839f5d" providerId="AD" clId="Web-{C193218A-711C-6246-C516-6290A27DDFE3}" dt="2022-03-23T23:06:40.003" v="3" actId="1076"/>
      <pc:docMkLst>
        <pc:docMk/>
      </pc:docMkLst>
      <pc:sldChg chg="modSp">
        <pc:chgData name="Raul Real Gonzalez" userId="S::rreal@expertone.es::9835fb07-4630-4616-b227-a238c7839f5d" providerId="AD" clId="Web-{C193218A-711C-6246-C516-6290A27DDFE3}" dt="2022-03-23T23:06:40.003" v="3" actId="1076"/>
        <pc:sldMkLst>
          <pc:docMk/>
          <pc:sldMk cId="1003247516" sldId="550"/>
        </pc:sldMkLst>
        <pc:spChg chg="mod">
          <ac:chgData name="Raul Real Gonzalez" userId="S::rreal@expertone.es::9835fb07-4630-4616-b227-a238c7839f5d" providerId="AD" clId="Web-{C193218A-711C-6246-C516-6290A27DDFE3}" dt="2022-03-23T23:06:40.003" v="3" actId="1076"/>
          <ac:spMkLst>
            <pc:docMk/>
            <pc:sldMk cId="1003247516" sldId="550"/>
            <ac:spMk id="7065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Data Interface API Business Objects </a:t>
            </a:r>
            <a:r>
              <a:rPr lang="en-US" sz="1400" kern="1200" dirty="0">
                <a:solidFill>
                  <a:schemeClr val="tx1"/>
                </a:solidFill>
                <a:effectLst/>
                <a:latin typeface="+mn-lt"/>
                <a:ea typeface="+mn-ea"/>
                <a:cs typeface="+mn-cs"/>
              </a:rPr>
              <a:t>course topic.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the previous slides, we saw the master data type of business objects. </a:t>
            </a:r>
          </a:p>
          <a:p>
            <a:pPr rtl="0"/>
            <a:r>
              <a:rPr lang="en-US" sz="1400" b="1" kern="1200" dirty="0">
                <a:solidFill>
                  <a:schemeClr val="tx1"/>
                </a:solidFill>
                <a:effectLst/>
                <a:latin typeface="+mn-lt"/>
                <a:ea typeface="+mn-ea"/>
                <a:cs typeface="+mn-cs"/>
              </a:rPr>
              <a:t>Documents</a:t>
            </a:r>
            <a:r>
              <a:rPr lang="en-US" sz="1400" kern="1200" dirty="0">
                <a:solidFill>
                  <a:schemeClr val="tx1"/>
                </a:solidFill>
                <a:effectLst/>
                <a:latin typeface="+mn-lt"/>
                <a:ea typeface="+mn-ea"/>
                <a:cs typeface="+mn-cs"/>
              </a:rPr>
              <a:t> is a business object that represents the header data of documents in the </a:t>
            </a:r>
            <a:r>
              <a:rPr lang="en-US" sz="1400" i="1" kern="1200" dirty="0">
                <a:solidFill>
                  <a:schemeClr val="tx1"/>
                </a:solidFill>
                <a:effectLst/>
                <a:latin typeface="+mn-lt"/>
                <a:ea typeface="+mn-ea"/>
                <a:cs typeface="+mn-cs"/>
              </a:rPr>
              <a:t>Marketing Documents and Receipts</a:t>
            </a:r>
            <a:r>
              <a:rPr lang="en-US" sz="1400" kern="1200" dirty="0">
                <a:solidFill>
                  <a:schemeClr val="tx1"/>
                </a:solidFill>
                <a:effectLst/>
                <a:latin typeface="+mn-lt"/>
                <a:ea typeface="+mn-ea"/>
                <a:cs typeface="+mn-cs"/>
              </a:rPr>
              <a:t> modules and the </a:t>
            </a:r>
            <a:r>
              <a:rPr lang="en-US" sz="1400" i="1" kern="1200" dirty="0">
                <a:solidFill>
                  <a:schemeClr val="tx1"/>
                </a:solidFill>
                <a:effectLst/>
                <a:latin typeface="+mn-lt"/>
                <a:ea typeface="+mn-ea"/>
                <a:cs typeface="+mn-cs"/>
              </a:rPr>
              <a:t>Inventory </a:t>
            </a:r>
            <a:r>
              <a:rPr lang="en-US" sz="1400" kern="1200" dirty="0">
                <a:solidFill>
                  <a:schemeClr val="tx1"/>
                </a:solidFill>
                <a:effectLst/>
                <a:latin typeface="+mn-lt"/>
                <a:ea typeface="+mn-ea"/>
                <a:cs typeface="+mn-cs"/>
              </a:rPr>
              <a:t>and </a:t>
            </a:r>
            <a:r>
              <a:rPr lang="en-US" sz="1400" i="1" kern="1200" dirty="0">
                <a:solidFill>
                  <a:schemeClr val="tx1"/>
                </a:solidFill>
                <a:effectLst/>
                <a:latin typeface="+mn-lt"/>
                <a:ea typeface="+mn-ea"/>
                <a:cs typeface="+mn-cs"/>
              </a:rPr>
              <a:t>Production</a:t>
            </a:r>
            <a:r>
              <a:rPr lang="en-US" sz="1400" kern="1200" dirty="0">
                <a:solidFill>
                  <a:schemeClr val="tx1"/>
                </a:solidFill>
                <a:effectLst/>
                <a:latin typeface="+mn-lt"/>
                <a:ea typeface="+mn-ea"/>
                <a:cs typeface="+mn-cs"/>
              </a:rPr>
              <a:t> modules of the SAP Business One application.</a:t>
            </a:r>
          </a:p>
          <a:p>
            <a:pPr rtl="0"/>
            <a:r>
              <a:rPr lang="en-US" sz="1400" kern="1200" dirty="0">
                <a:solidFill>
                  <a:schemeClr val="tx1"/>
                </a:solidFill>
                <a:effectLst/>
                <a:latin typeface="+mn-lt"/>
                <a:ea typeface="+mn-ea"/>
                <a:cs typeface="+mn-cs"/>
              </a:rPr>
              <a:t>It contains the header master data of the document, such as card code, address, document date, document total, and so on.</a:t>
            </a:r>
          </a:p>
          <a:p>
            <a:r>
              <a:rPr lang="en-US" sz="1400" kern="1200" dirty="0">
                <a:solidFill>
                  <a:schemeClr val="tx1"/>
                </a:solidFill>
                <a:effectLst/>
                <a:latin typeface="+mn-lt"/>
                <a:ea typeface="+mn-ea"/>
                <a:cs typeface="+mn-cs"/>
              </a:rPr>
              <a:t>The Documents object stores the information in more than 25 database tables. The child object content is arranged accordingly.</a:t>
            </a:r>
            <a:endParaRPr lang="en-US" dirty="0">
              <a:latin typeface="Arial" pitchFamily="34" charset="0"/>
              <a:ea typeface="ＭＳ Ｐゴシック" pitchFamily="34" charset="-128"/>
            </a:endParaRPr>
          </a:p>
          <a:p>
            <a:endParaRPr lang="en-US" dirty="0">
              <a:effectLst/>
            </a:endParaRPr>
          </a:p>
          <a:p>
            <a:endParaRPr lang="en-US" dirty="0">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90706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this example, we can see what the code structure looks like in Visual Basic language.</a:t>
            </a:r>
          </a:p>
          <a:p>
            <a:pPr rtl="0"/>
            <a:r>
              <a:rPr lang="en-US" sz="1400" kern="1200" dirty="0">
                <a:solidFill>
                  <a:schemeClr val="tx1"/>
                </a:solidFill>
                <a:effectLst/>
                <a:latin typeface="+mn-lt"/>
                <a:ea typeface="+mn-ea"/>
                <a:cs typeface="+mn-cs"/>
              </a:rPr>
              <a:t>We start with the creation of the document object instance, which specifies the document type as a sales order.</a:t>
            </a:r>
          </a:p>
          <a:p>
            <a:pPr rtl="0"/>
            <a:r>
              <a:rPr lang="en-US" sz="1400" kern="1200" dirty="0">
                <a:solidFill>
                  <a:schemeClr val="tx1"/>
                </a:solidFill>
                <a:effectLst/>
                <a:latin typeface="+mn-lt"/>
                <a:ea typeface="+mn-ea"/>
                <a:cs typeface="+mn-cs"/>
              </a:rPr>
              <a:t>Then come the document object properties, such as the </a:t>
            </a:r>
            <a:r>
              <a:rPr lang="en-US" sz="1400" kern="1200" dirty="0" err="1">
                <a:solidFill>
                  <a:schemeClr val="tx1"/>
                </a:solidFill>
                <a:effectLst/>
                <a:latin typeface="+mn-lt"/>
                <a:ea typeface="+mn-ea"/>
                <a:cs typeface="+mn-cs"/>
              </a:rPr>
              <a:t>CardCode</a:t>
            </a:r>
            <a:r>
              <a:rPr lang="en-US" sz="1400" kern="1200" dirty="0">
                <a:solidFill>
                  <a:schemeClr val="tx1"/>
                </a:solidFill>
                <a:effectLst/>
                <a:latin typeface="+mn-lt"/>
                <a:ea typeface="+mn-ea"/>
                <a:cs typeface="+mn-cs"/>
              </a:rPr>
              <a:t> and the document date.</a:t>
            </a:r>
          </a:p>
          <a:p>
            <a:pPr rtl="0"/>
            <a:r>
              <a:rPr lang="en-US" sz="1400" kern="1200" dirty="0">
                <a:solidFill>
                  <a:schemeClr val="tx1"/>
                </a:solidFill>
                <a:effectLst/>
                <a:latin typeface="+mn-lt"/>
                <a:ea typeface="+mn-ea"/>
                <a:cs typeface="+mn-cs"/>
              </a:rPr>
              <a:t>We then need to add the document lines, using the child object. After the line definition, we call the add method to separate the lines and get ready for the next line details. </a:t>
            </a:r>
          </a:p>
          <a:p>
            <a:pPr rtl="0"/>
            <a:r>
              <a:rPr lang="en-US" sz="1400" kern="1200" dirty="0">
                <a:solidFill>
                  <a:schemeClr val="tx1"/>
                </a:solidFill>
                <a:effectLst/>
                <a:latin typeface="+mn-lt"/>
                <a:ea typeface="+mn-ea"/>
                <a:cs typeface="+mn-cs"/>
              </a:rPr>
              <a:t>The add method for the document lines object does not need to be called for the last line, because the DI API business logic will perform this step automatically.</a:t>
            </a:r>
          </a:p>
          <a:p>
            <a:pPr rtl="0"/>
            <a:r>
              <a:rPr lang="en-US" sz="1400" kern="1200" dirty="0">
                <a:solidFill>
                  <a:schemeClr val="tx1"/>
                </a:solidFill>
                <a:effectLst/>
                <a:latin typeface="+mn-lt"/>
                <a:ea typeface="+mn-ea"/>
                <a:cs typeface="+mn-cs"/>
              </a:rPr>
              <a:t>In the current example, we can see how a new numeric variable is created for storing the response code for the document object add method execution. </a:t>
            </a:r>
          </a:p>
          <a:p>
            <a:r>
              <a:rPr lang="en-US" sz="1400" kern="1200" dirty="0">
                <a:solidFill>
                  <a:schemeClr val="tx1"/>
                </a:solidFill>
                <a:effectLst/>
                <a:latin typeface="+mn-lt"/>
                <a:ea typeface="+mn-ea"/>
                <a:cs typeface="+mn-cs"/>
              </a:rPr>
              <a:t>After executing the add method, we can perform the error handling based on the response code value.</a:t>
            </a: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5478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SAP Business One, documents are frequently based on one another. </a:t>
            </a:r>
          </a:p>
          <a:p>
            <a:pPr rtl="0"/>
            <a:r>
              <a:rPr lang="en-US" sz="1400" kern="1200" dirty="0">
                <a:solidFill>
                  <a:schemeClr val="tx1"/>
                </a:solidFill>
                <a:effectLst/>
                <a:latin typeface="+mn-lt"/>
                <a:ea typeface="+mn-ea"/>
                <a:cs typeface="+mn-cs"/>
              </a:rPr>
              <a:t>In this example, we would see how the sales invoice can be created based on the preceding sales order.</a:t>
            </a:r>
          </a:p>
          <a:p>
            <a:pPr rtl="0"/>
            <a:r>
              <a:rPr lang="en-US" sz="1400" kern="1200" dirty="0">
                <a:solidFill>
                  <a:schemeClr val="tx1"/>
                </a:solidFill>
                <a:effectLst/>
                <a:latin typeface="+mn-lt"/>
                <a:ea typeface="+mn-ea"/>
                <a:cs typeface="+mn-cs"/>
              </a:rPr>
              <a:t>The code for document instance creation and property definition is very similar.</a:t>
            </a:r>
          </a:p>
          <a:p>
            <a:pPr rtl="0"/>
            <a:r>
              <a:rPr lang="en-US" sz="1400" kern="1200" dirty="0">
                <a:solidFill>
                  <a:schemeClr val="tx1"/>
                </a:solidFill>
                <a:effectLst/>
                <a:latin typeface="+mn-lt"/>
                <a:ea typeface="+mn-ea"/>
                <a:cs typeface="+mn-cs"/>
              </a:rPr>
              <a:t>In the red square, you can see the differences in the document lines child object level. The </a:t>
            </a:r>
            <a:r>
              <a:rPr lang="en-US" sz="1400" kern="1200" dirty="0" err="1">
                <a:solidFill>
                  <a:schemeClr val="tx1"/>
                </a:solidFill>
                <a:effectLst/>
                <a:latin typeface="+mn-lt"/>
                <a:ea typeface="+mn-ea"/>
                <a:cs typeface="+mn-cs"/>
              </a:rPr>
              <a:t>BaseType</a:t>
            </a:r>
            <a:r>
              <a:rPr lang="en-US" sz="1400" kern="1200" dirty="0">
                <a:solidFill>
                  <a:schemeClr val="tx1"/>
                </a:solidFill>
                <a:effectLst/>
                <a:latin typeface="+mn-lt"/>
                <a:ea typeface="+mn-ea"/>
                <a:cs typeface="+mn-cs"/>
              </a:rPr>
              <a:t> property specifies the document type, which should be sales order in our case. </a:t>
            </a:r>
          </a:p>
          <a:p>
            <a:pPr rtl="0"/>
            <a:r>
              <a:rPr lang="en-US" sz="1400" kern="1200" dirty="0">
                <a:solidFill>
                  <a:schemeClr val="tx1"/>
                </a:solidFill>
                <a:effectLst/>
                <a:latin typeface="+mn-lt"/>
                <a:ea typeface="+mn-ea"/>
                <a:cs typeface="+mn-cs"/>
              </a:rPr>
              <a:t>The source document ID must be recorded in the </a:t>
            </a:r>
            <a:r>
              <a:rPr lang="en-US" sz="1400" kern="1200" dirty="0" err="1">
                <a:solidFill>
                  <a:schemeClr val="tx1"/>
                </a:solidFill>
                <a:effectLst/>
                <a:latin typeface="+mn-lt"/>
                <a:ea typeface="+mn-ea"/>
                <a:cs typeface="+mn-cs"/>
              </a:rPr>
              <a:t>BaseEntry</a:t>
            </a:r>
            <a:r>
              <a:rPr lang="en-US" sz="1400" kern="1200" dirty="0">
                <a:solidFill>
                  <a:schemeClr val="tx1"/>
                </a:solidFill>
                <a:effectLst/>
                <a:latin typeface="+mn-lt"/>
                <a:ea typeface="+mn-ea"/>
                <a:cs typeface="+mn-cs"/>
              </a:rPr>
              <a:t> property. </a:t>
            </a:r>
          </a:p>
          <a:p>
            <a:pPr rtl="0"/>
            <a:r>
              <a:rPr lang="en-US" sz="1400" kern="1200" dirty="0">
                <a:solidFill>
                  <a:schemeClr val="tx1"/>
                </a:solidFill>
                <a:effectLst/>
                <a:latin typeface="+mn-lt"/>
                <a:ea typeface="+mn-ea"/>
                <a:cs typeface="+mn-cs"/>
              </a:rPr>
              <a:t>It is then possible to set the line number in the source document. </a:t>
            </a:r>
          </a:p>
          <a:p>
            <a:pPr rtl="0"/>
            <a:r>
              <a:rPr lang="en-US" sz="1400" kern="1200" dirty="0">
                <a:solidFill>
                  <a:schemeClr val="tx1"/>
                </a:solidFill>
                <a:effectLst/>
                <a:latin typeface="+mn-lt"/>
                <a:ea typeface="+mn-ea"/>
                <a:cs typeface="+mn-cs"/>
              </a:rPr>
              <a:t>The remainder of the code was already explained in the previous example.</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7880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b="1" kern="1200" dirty="0">
                <a:solidFill>
                  <a:schemeClr val="tx1"/>
                </a:solidFill>
                <a:effectLst/>
                <a:latin typeface="+mn-lt"/>
                <a:ea typeface="+mn-ea"/>
                <a:cs typeface="+mn-cs"/>
              </a:rPr>
              <a:t>Users</a:t>
            </a:r>
            <a:r>
              <a:rPr lang="en-US" sz="1400" kern="1200" dirty="0">
                <a:solidFill>
                  <a:schemeClr val="tx1"/>
                </a:solidFill>
                <a:effectLst/>
                <a:latin typeface="+mn-lt"/>
                <a:ea typeface="+mn-ea"/>
                <a:cs typeface="+mn-cs"/>
              </a:rPr>
              <a:t> is a business object that represents the users table of the SAP Business One application.</a:t>
            </a:r>
          </a:p>
          <a:p>
            <a:pPr rtl="0"/>
            <a:r>
              <a:rPr lang="en-US" sz="1400" kern="1200" dirty="0">
                <a:solidFill>
                  <a:schemeClr val="tx1"/>
                </a:solidFill>
                <a:effectLst/>
                <a:latin typeface="+mn-lt"/>
                <a:ea typeface="+mn-ea"/>
                <a:cs typeface="+mn-cs"/>
              </a:rPr>
              <a:t>The users table includes the user list, login details, and authorizations.</a:t>
            </a:r>
          </a:p>
          <a:p>
            <a:pPr rtl="0"/>
            <a:r>
              <a:rPr lang="en-US" sz="1400" kern="1200" dirty="0">
                <a:solidFill>
                  <a:schemeClr val="tx1"/>
                </a:solidFill>
                <a:effectLst/>
                <a:latin typeface="+mn-lt"/>
                <a:ea typeface="+mn-ea"/>
                <a:cs typeface="+mn-cs"/>
              </a:rPr>
              <a:t>This object enables you to:</a:t>
            </a:r>
          </a:p>
          <a:p>
            <a:pPr lvl="1" rtl="0"/>
            <a:r>
              <a:rPr lang="en-US" sz="1400" kern="1200" dirty="0">
                <a:solidFill>
                  <a:schemeClr val="tx1"/>
                </a:solidFill>
                <a:effectLst/>
                <a:latin typeface="+mn-lt"/>
                <a:ea typeface="+mn-ea"/>
                <a:cs typeface="+mn-cs"/>
              </a:rPr>
              <a:t>Update a business partner record</a:t>
            </a:r>
          </a:p>
          <a:p>
            <a:pPr lvl="1" rtl="0"/>
            <a:r>
              <a:rPr lang="en-US" sz="1400" kern="1200" dirty="0">
                <a:solidFill>
                  <a:schemeClr val="tx1"/>
                </a:solidFill>
                <a:effectLst/>
                <a:latin typeface="+mn-lt"/>
                <a:ea typeface="+mn-ea"/>
                <a:cs typeface="+mn-cs"/>
              </a:rPr>
              <a:t>Add users to the user list </a:t>
            </a:r>
          </a:p>
          <a:p>
            <a:pPr lvl="1" rtl="0"/>
            <a:r>
              <a:rPr lang="en-US" sz="1400" kern="1200" dirty="0">
                <a:solidFill>
                  <a:schemeClr val="tx1"/>
                </a:solidFill>
                <a:effectLst/>
                <a:latin typeface="+mn-lt"/>
                <a:ea typeface="+mn-ea"/>
                <a:cs typeface="+mn-cs"/>
              </a:rPr>
              <a:t>Retrieve a user’s details by its key </a:t>
            </a:r>
          </a:p>
          <a:p>
            <a:pPr lvl="1" rtl="0"/>
            <a:r>
              <a:rPr lang="en-US" sz="1400" kern="1200" dirty="0">
                <a:solidFill>
                  <a:schemeClr val="tx1"/>
                </a:solidFill>
                <a:effectLst/>
                <a:latin typeface="+mn-lt"/>
                <a:ea typeface="+mn-ea"/>
                <a:cs typeface="+mn-cs"/>
              </a:rPr>
              <a:t>Update a user’s details </a:t>
            </a:r>
          </a:p>
          <a:p>
            <a:pPr lvl="1" rtl="0"/>
            <a:r>
              <a:rPr lang="en-US" sz="1400" kern="1200" dirty="0">
                <a:solidFill>
                  <a:schemeClr val="tx1"/>
                </a:solidFill>
                <a:effectLst/>
                <a:latin typeface="+mn-lt"/>
                <a:ea typeface="+mn-ea"/>
                <a:cs typeface="+mn-cs"/>
              </a:rPr>
              <a:t>Remove users from the user list </a:t>
            </a:r>
          </a:p>
          <a:p>
            <a:pPr lvl="1" rtl="0"/>
            <a:r>
              <a:rPr lang="en-US" sz="1400" kern="1200" dirty="0">
                <a:solidFill>
                  <a:schemeClr val="tx1"/>
                </a:solidFill>
                <a:effectLst/>
                <a:latin typeface="+mn-lt"/>
                <a:ea typeface="+mn-ea"/>
                <a:cs typeface="+mn-cs"/>
              </a:rPr>
              <a:t>Save the object in XML format. </a:t>
            </a:r>
          </a:p>
          <a:p>
            <a:pPr rtl="0"/>
            <a:r>
              <a:rPr lang="en-US" sz="1400" kern="1200" dirty="0">
                <a:solidFill>
                  <a:schemeClr val="tx1"/>
                </a:solidFill>
                <a:effectLst/>
                <a:latin typeface="+mn-lt"/>
                <a:ea typeface="+mn-ea"/>
                <a:cs typeface="+mn-cs"/>
              </a:rPr>
              <a:t>SAP Business One has the access details regarding the user activities. This feature is also exposed for the DI API in the </a:t>
            </a:r>
            <a:r>
              <a:rPr lang="en-US" sz="1400" b="1" kern="1200" dirty="0" err="1">
                <a:solidFill>
                  <a:schemeClr val="tx1"/>
                </a:solidFill>
                <a:effectLst/>
                <a:latin typeface="+mn-lt"/>
                <a:ea typeface="+mn-ea"/>
                <a:cs typeface="+mn-cs"/>
              </a:rPr>
              <a:t>UserActionRecord</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object.</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UserActionRecord</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object shows access details of users who have logged on and off with the SAP Business One client or DI API. </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UserActionRecord</a:t>
            </a:r>
            <a:r>
              <a:rPr lang="en-US" sz="1400" kern="1200" dirty="0">
                <a:solidFill>
                  <a:schemeClr val="tx1"/>
                </a:solidFill>
                <a:effectLst/>
                <a:latin typeface="+mn-lt"/>
                <a:ea typeface="+mn-ea"/>
                <a:cs typeface="+mn-cs"/>
              </a:rPr>
              <a:t> is a child object of the user object. </a:t>
            </a:r>
          </a:p>
          <a:p>
            <a:r>
              <a:rPr lang="en-US" sz="1400" kern="1200" dirty="0">
                <a:solidFill>
                  <a:schemeClr val="tx1"/>
                </a:solidFill>
                <a:effectLst/>
                <a:latin typeface="+mn-lt"/>
                <a:ea typeface="+mn-ea"/>
                <a:cs typeface="+mn-cs"/>
              </a:rPr>
              <a:t>In the log, system administrators and system auditors can check user properties and access states at any time, so that they can verify that users in the system are managed correctly and that the system offers an adequate level of security. </a:t>
            </a:r>
            <a:endParaRPr lang="en-US" noProof="0" dirty="0"/>
          </a:p>
        </p:txBody>
      </p:sp>
    </p:spTree>
    <p:extLst>
      <p:ext uri="{BB962C8B-B14F-4D97-AF65-F5344CB8AC3E}">
        <p14:creationId xmlns:p14="http://schemas.microsoft.com/office/powerpoint/2010/main" val="355259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200" kern="1200" dirty="0">
                <a:solidFill>
                  <a:schemeClr val="tx1"/>
                </a:solidFill>
                <a:effectLst/>
                <a:latin typeface="+mn-lt"/>
                <a:ea typeface="+mn-ea"/>
                <a:cs typeface="+mn-cs"/>
              </a:rPr>
              <a:t>The DI API provides the features to work with the Extensible Markup Language (XML) as well.</a:t>
            </a:r>
          </a:p>
          <a:p>
            <a:pPr rtl="0"/>
            <a:r>
              <a:rPr lang="en-US" sz="1200" kern="1200" dirty="0">
                <a:solidFill>
                  <a:schemeClr val="tx1"/>
                </a:solidFill>
                <a:effectLst/>
                <a:latin typeface="+mn-lt"/>
                <a:ea typeface="+mn-ea"/>
                <a:cs typeface="+mn-cs"/>
              </a:rPr>
              <a:t>Using XML to exchange information has many advantages: </a:t>
            </a:r>
          </a:p>
          <a:p>
            <a:pPr lvl="1" rtl="0"/>
            <a:r>
              <a:rPr lang="en-US" sz="1200" kern="1200" dirty="0">
                <a:solidFill>
                  <a:schemeClr val="tx1"/>
                </a:solidFill>
                <a:effectLst/>
                <a:latin typeface="+mn-lt"/>
                <a:ea typeface="+mn-ea"/>
                <a:cs typeface="+mn-cs"/>
              </a:rPr>
              <a:t>Information encoded in XML is easy to read and understand by both humans and machines</a:t>
            </a:r>
          </a:p>
          <a:p>
            <a:pPr lvl="1" rtl="0"/>
            <a:r>
              <a:rPr lang="en-US" sz="1200" kern="1200" dirty="0">
                <a:solidFill>
                  <a:schemeClr val="tx1"/>
                </a:solidFill>
                <a:effectLst/>
                <a:latin typeface="+mn-lt"/>
                <a:ea typeface="+mn-ea"/>
                <a:cs typeface="+mn-cs"/>
              </a:rPr>
              <a:t>Almost all systems can work with XML data</a:t>
            </a:r>
          </a:p>
          <a:p>
            <a:pPr lvl="1" rtl="0"/>
            <a:r>
              <a:rPr lang="en-US" sz="1200" kern="1200" dirty="0">
                <a:solidFill>
                  <a:schemeClr val="tx1"/>
                </a:solidFill>
                <a:effectLst/>
                <a:latin typeface="+mn-lt"/>
                <a:ea typeface="+mn-ea"/>
                <a:cs typeface="+mn-cs"/>
              </a:rPr>
              <a:t>Defined by the World Wide Web Consortium (W3C), the main international standards organization</a:t>
            </a:r>
          </a:p>
          <a:p>
            <a:pPr lvl="1" rtl="0"/>
            <a:r>
              <a:rPr lang="en-US" sz="1200" kern="1200" dirty="0">
                <a:solidFill>
                  <a:schemeClr val="tx1"/>
                </a:solidFill>
                <a:effectLst/>
                <a:latin typeface="+mn-lt"/>
                <a:ea typeface="+mn-ea"/>
                <a:cs typeface="+mn-cs"/>
              </a:rPr>
              <a:t>Enables large-scale data exchange between the SAP Business One company database and external systems</a:t>
            </a:r>
          </a:p>
        </p:txBody>
      </p:sp>
    </p:spTree>
    <p:extLst>
      <p:ext uri="{BB962C8B-B14F-4D97-AF65-F5344CB8AC3E}">
        <p14:creationId xmlns:p14="http://schemas.microsoft.com/office/powerpoint/2010/main" val="864223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kern="1200" dirty="0">
                <a:solidFill>
                  <a:schemeClr val="tx1"/>
                </a:solidFill>
                <a:effectLst/>
                <a:latin typeface="+mn-lt"/>
                <a:ea typeface="+mn-ea"/>
                <a:cs typeface="+mn-cs"/>
              </a:rPr>
              <a:t>The method UpdateFromXML is provided for manipulating child objects. It is designed to simplify their update, removal, and creation processes. </a:t>
            </a:r>
          </a:p>
          <a:p>
            <a:r>
              <a:rPr lang="en-US" sz="1400" kern="1200" dirty="0">
                <a:solidFill>
                  <a:schemeClr val="tx1"/>
                </a:solidFill>
                <a:effectLst/>
                <a:latin typeface="+mn-lt"/>
                <a:ea typeface="+mn-ea"/>
                <a:cs typeface="+mn-cs"/>
              </a:rPr>
              <a:t>If you want to change the child object content in a single step, then it is sufficient to save the current child object content as XML, make the required changes, and call the UpdateFromXML method.</a:t>
            </a:r>
          </a:p>
          <a:p>
            <a:r>
              <a:rPr lang="en-US" sz="1400" kern="1200" dirty="0">
                <a:solidFill>
                  <a:schemeClr val="tx1"/>
                </a:solidFill>
                <a:effectLst/>
                <a:latin typeface="+mn-lt"/>
                <a:ea typeface="+mn-ea"/>
                <a:cs typeface="+mn-cs"/>
              </a:rPr>
              <a:t>You cannot use this method to insert a new row between existing rows, however, because this method updates the child object based on the order of the rows in the XML file instead of the LineNum property.</a:t>
            </a:r>
          </a:p>
          <a:p>
            <a:r>
              <a:rPr lang="en-US" sz="1400" kern="1200" dirty="0">
                <a:solidFill>
                  <a:schemeClr val="tx1"/>
                </a:solidFill>
                <a:effectLst/>
                <a:latin typeface="+mn-lt"/>
                <a:ea typeface="+mn-ea"/>
                <a:cs typeface="+mn-cs"/>
              </a:rPr>
              <a:t>If you want to add a new row, simply add it as the last row.</a:t>
            </a:r>
          </a:p>
          <a:p>
            <a:r>
              <a:rPr lang="en-US" sz="1400" kern="1200" dirty="0">
                <a:solidFill>
                  <a:schemeClr val="tx1"/>
                </a:solidFill>
                <a:effectLst/>
                <a:latin typeface="+mn-lt"/>
                <a:ea typeface="+mn-ea"/>
                <a:cs typeface="+mn-cs"/>
              </a:rPr>
              <a:t>This method is exposed for items, business partners, documents, and for product tree objects.</a:t>
            </a:r>
          </a:p>
          <a:p>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5639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DI API provides the features to work with the Extensible Markup Language (XML) as well.</a:t>
            </a:r>
          </a:p>
          <a:p>
            <a:pPr rtl="0"/>
            <a:r>
              <a:rPr lang="en-US" sz="1400" kern="1200" dirty="0">
                <a:solidFill>
                  <a:schemeClr val="tx1"/>
                </a:solidFill>
                <a:effectLst/>
                <a:latin typeface="+mn-lt"/>
                <a:ea typeface="+mn-ea"/>
                <a:cs typeface="+mn-cs"/>
              </a:rPr>
              <a:t>Using XML to exchange information has many advantages: </a:t>
            </a:r>
          </a:p>
          <a:p>
            <a:pPr lvl="1" rtl="0"/>
            <a:r>
              <a:rPr lang="en-US" sz="1400" kern="1200" dirty="0">
                <a:solidFill>
                  <a:schemeClr val="tx1"/>
                </a:solidFill>
                <a:effectLst/>
                <a:latin typeface="+mn-lt"/>
                <a:ea typeface="+mn-ea"/>
                <a:cs typeface="+mn-cs"/>
              </a:rPr>
              <a:t>Information encoded in XML is easy to read and understand by both humans and machines</a:t>
            </a:r>
          </a:p>
          <a:p>
            <a:pPr lvl="1" rtl="0"/>
            <a:r>
              <a:rPr lang="en-US" sz="1400" kern="1200" dirty="0">
                <a:solidFill>
                  <a:schemeClr val="tx1"/>
                </a:solidFill>
                <a:effectLst/>
                <a:latin typeface="+mn-lt"/>
                <a:ea typeface="+mn-ea"/>
                <a:cs typeface="+mn-cs"/>
              </a:rPr>
              <a:t>Almost all systems can work with XML data</a:t>
            </a:r>
          </a:p>
          <a:p>
            <a:pPr lvl="1" rtl="0"/>
            <a:r>
              <a:rPr lang="en-US" sz="1400" kern="1200" dirty="0">
                <a:solidFill>
                  <a:schemeClr val="tx1"/>
                </a:solidFill>
                <a:effectLst/>
                <a:latin typeface="+mn-lt"/>
                <a:ea typeface="+mn-ea"/>
                <a:cs typeface="+mn-cs"/>
              </a:rPr>
              <a:t>Defined by the World Wide Web Consortium (W3C), the main international standards organization</a:t>
            </a:r>
          </a:p>
          <a:p>
            <a:pPr lvl="1" rtl="0"/>
            <a:r>
              <a:rPr lang="en-US" sz="1400" kern="1200" dirty="0">
                <a:solidFill>
                  <a:schemeClr val="tx1"/>
                </a:solidFill>
                <a:effectLst/>
                <a:latin typeface="+mn-lt"/>
                <a:ea typeface="+mn-ea"/>
                <a:cs typeface="+mn-cs"/>
              </a:rPr>
              <a:t>Enables large-scale data exchange between the SAP Business One company database and external systems</a:t>
            </a:r>
          </a:p>
        </p:txBody>
      </p:sp>
    </p:spTree>
    <p:extLst>
      <p:ext uri="{BB962C8B-B14F-4D97-AF65-F5344CB8AC3E}">
        <p14:creationId xmlns:p14="http://schemas.microsoft.com/office/powerpoint/2010/main" val="1962818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You can save business object data in XML format for use outside of SAP Business One. </a:t>
            </a:r>
          </a:p>
          <a:p>
            <a:pPr rtl="0"/>
            <a:r>
              <a:rPr lang="en-US" sz="1400" kern="1200" dirty="0">
                <a:solidFill>
                  <a:schemeClr val="tx1"/>
                </a:solidFill>
                <a:effectLst/>
                <a:latin typeface="+mn-lt"/>
                <a:ea typeface="+mn-ea"/>
                <a:cs typeface="+mn-cs"/>
              </a:rPr>
              <a:t>To create an XML file, call the </a:t>
            </a:r>
            <a:r>
              <a:rPr lang="en-US" sz="1400" kern="1200" dirty="0" err="1">
                <a:solidFill>
                  <a:schemeClr val="tx1"/>
                </a:solidFill>
                <a:effectLst/>
                <a:latin typeface="+mn-lt"/>
                <a:ea typeface="+mn-ea"/>
                <a:cs typeface="+mn-cs"/>
              </a:rPr>
              <a:t>SaveXML</a:t>
            </a:r>
            <a:r>
              <a:rPr lang="en-US" sz="1400" kern="1200" dirty="0">
                <a:solidFill>
                  <a:schemeClr val="tx1"/>
                </a:solidFill>
                <a:effectLst/>
                <a:latin typeface="+mn-lt"/>
                <a:ea typeface="+mn-ea"/>
                <a:cs typeface="+mn-cs"/>
              </a:rPr>
              <a:t> method of the corresponding business object. </a:t>
            </a:r>
          </a:p>
          <a:p>
            <a:pPr rtl="0"/>
            <a:r>
              <a:rPr lang="en-US" sz="1400" kern="1200" dirty="0">
                <a:solidFill>
                  <a:schemeClr val="tx1"/>
                </a:solidFill>
                <a:effectLst/>
                <a:latin typeface="+mn-lt"/>
                <a:ea typeface="+mn-ea"/>
                <a:cs typeface="+mn-cs"/>
              </a:rPr>
              <a:t>In the example, you can see the line where the </a:t>
            </a:r>
            <a:r>
              <a:rPr lang="en-US" sz="1400" kern="1200" dirty="0" err="1">
                <a:solidFill>
                  <a:schemeClr val="tx1"/>
                </a:solidFill>
                <a:effectLst/>
                <a:latin typeface="+mn-lt"/>
                <a:ea typeface="+mn-ea"/>
                <a:cs typeface="+mn-cs"/>
              </a:rPr>
              <a:t>XmlExportType</a:t>
            </a:r>
            <a:r>
              <a:rPr lang="en-US" sz="1400" kern="1200" dirty="0">
                <a:solidFill>
                  <a:schemeClr val="tx1"/>
                </a:solidFill>
                <a:effectLst/>
                <a:latin typeface="+mn-lt"/>
                <a:ea typeface="+mn-ea"/>
                <a:cs typeface="+mn-cs"/>
              </a:rPr>
              <a:t> property is changed to </a:t>
            </a:r>
            <a:r>
              <a:rPr lang="en-US" sz="1400" kern="1200" dirty="0" err="1">
                <a:solidFill>
                  <a:schemeClr val="tx1"/>
                </a:solidFill>
                <a:effectLst/>
                <a:latin typeface="+mn-lt"/>
                <a:ea typeface="+mn-ea"/>
                <a:cs typeface="+mn-cs"/>
              </a:rPr>
              <a:t>ExportImportMode</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This change ensures that only properties that have the property type read-write are exported from the existing business partner master data record.</a:t>
            </a:r>
          </a:p>
          <a:p>
            <a:r>
              <a:rPr lang="en-US" sz="1400" kern="1200" dirty="0">
                <a:solidFill>
                  <a:schemeClr val="tx1"/>
                </a:solidFill>
                <a:effectLst/>
                <a:latin typeface="+mn-lt"/>
                <a:ea typeface="+mn-ea"/>
                <a:cs typeface="+mn-cs"/>
              </a:rPr>
              <a:t>This simplifies the import process for importing the XML file into another SAP Business One company database.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91564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the next example, we will import the business partner master data record from the XML file.</a:t>
            </a:r>
          </a:p>
          <a:p>
            <a:pPr rtl="0"/>
            <a:r>
              <a:rPr lang="en-US" sz="1400" kern="1200" dirty="0">
                <a:solidFill>
                  <a:schemeClr val="tx1"/>
                </a:solidFill>
                <a:effectLst/>
                <a:latin typeface="+mn-lt"/>
                <a:ea typeface="+mn-ea"/>
                <a:cs typeface="+mn-cs"/>
              </a:rPr>
              <a:t>We can use several methods of the company object to access the type and the number of items in the XML file:</a:t>
            </a:r>
          </a:p>
          <a:p>
            <a:pPr lvl="1" rtl="0"/>
            <a:r>
              <a:rPr lang="en-US" sz="1400" kern="1200" dirty="0" err="1">
                <a:solidFill>
                  <a:schemeClr val="tx1"/>
                </a:solidFill>
                <a:effectLst/>
                <a:latin typeface="+mn-lt"/>
                <a:ea typeface="+mn-ea"/>
                <a:cs typeface="+mn-cs"/>
              </a:rPr>
              <a:t>GetXMLelementCount</a:t>
            </a:r>
            <a:r>
              <a:rPr lang="en-US" sz="1400" kern="1200" dirty="0">
                <a:solidFill>
                  <a:schemeClr val="tx1"/>
                </a:solidFill>
                <a:effectLst/>
                <a:latin typeface="+mn-lt"/>
                <a:ea typeface="+mn-ea"/>
                <a:cs typeface="+mn-cs"/>
              </a:rPr>
              <a:t> returns the number of items in the XML file.</a:t>
            </a:r>
          </a:p>
          <a:p>
            <a:pPr lvl="1" rtl="0"/>
            <a:r>
              <a:rPr lang="en-US" sz="1400" kern="1200" dirty="0" err="1">
                <a:solidFill>
                  <a:schemeClr val="tx1"/>
                </a:solidFill>
                <a:effectLst/>
                <a:latin typeface="+mn-lt"/>
                <a:ea typeface="+mn-ea"/>
                <a:cs typeface="+mn-cs"/>
              </a:rPr>
              <a:t>GetXMLobjectType</a:t>
            </a:r>
            <a:r>
              <a:rPr lang="en-US" sz="1400" kern="1200" dirty="0">
                <a:solidFill>
                  <a:schemeClr val="tx1"/>
                </a:solidFill>
                <a:effectLst/>
                <a:latin typeface="+mn-lt"/>
                <a:ea typeface="+mn-ea"/>
                <a:cs typeface="+mn-cs"/>
              </a:rPr>
              <a:t> retrieves the item type of a specific item in the XML file.</a:t>
            </a:r>
          </a:p>
          <a:p>
            <a:r>
              <a:rPr lang="en-US" sz="1400" kern="1200" dirty="0" err="1">
                <a:solidFill>
                  <a:schemeClr val="tx1"/>
                </a:solidFill>
                <a:effectLst/>
                <a:latin typeface="+mn-lt"/>
                <a:ea typeface="+mn-ea"/>
                <a:cs typeface="+mn-cs"/>
              </a:rPr>
              <a:t>GetBusinessObjectFromXML</a:t>
            </a:r>
            <a:r>
              <a:rPr lang="en-US" sz="1400" kern="1200" dirty="0">
                <a:solidFill>
                  <a:schemeClr val="tx1"/>
                </a:solidFill>
                <a:effectLst/>
                <a:latin typeface="+mn-lt"/>
                <a:ea typeface="+mn-ea"/>
                <a:cs typeface="+mn-cs"/>
              </a:rPr>
              <a:t> returns the attributes of a specific business object.</a:t>
            </a:r>
            <a:endParaRPr lang="en-US" dirty="0"/>
          </a:p>
          <a:p>
            <a:pPr lvl="1"/>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17945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noChangeArrowheads="1"/>
          </p:cNvSpPr>
          <p:nvPr>
            <p:ph type="body" idx="1"/>
          </p:nvPr>
        </p:nvSpPr>
        <p:spPr/>
        <p:txBody>
          <a:bodyPr>
            <a:normAutofit fontScale="92500"/>
          </a:bodyPr>
          <a:lstStyle/>
          <a:p>
            <a:pPr rtl="0"/>
            <a:r>
              <a:rPr lang="en-US" sz="1400" kern="1200" dirty="0">
                <a:solidFill>
                  <a:schemeClr val="tx1"/>
                </a:solidFill>
                <a:effectLst/>
                <a:latin typeface="+mn-lt"/>
                <a:ea typeface="+mn-ea"/>
                <a:cs typeface="+mn-cs"/>
              </a:rPr>
              <a:t>We have two alternatives for using transactions in the SAP Business One DI API.</a:t>
            </a:r>
          </a:p>
          <a:p>
            <a:pPr rtl="0"/>
            <a:r>
              <a:rPr lang="en-US" sz="1400" kern="1200" dirty="0">
                <a:solidFill>
                  <a:schemeClr val="tx1"/>
                </a:solidFill>
                <a:effectLst/>
                <a:latin typeface="+mn-lt"/>
                <a:ea typeface="+mn-ea"/>
                <a:cs typeface="+mn-cs"/>
              </a:rPr>
              <a:t>The default is the </a:t>
            </a:r>
            <a:r>
              <a:rPr lang="en-US" sz="1400" b="1" kern="1200" dirty="0">
                <a:solidFill>
                  <a:schemeClr val="tx1"/>
                </a:solidFill>
                <a:effectLst/>
                <a:latin typeface="+mn-lt"/>
                <a:ea typeface="+mn-ea"/>
                <a:cs typeface="+mn-cs"/>
              </a:rPr>
              <a:t>single transaction</a:t>
            </a:r>
            <a:r>
              <a:rPr lang="en-US" sz="1400" kern="1200" dirty="0">
                <a:solidFill>
                  <a:schemeClr val="tx1"/>
                </a:solidFill>
                <a:effectLst/>
                <a:latin typeface="+mn-lt"/>
                <a:ea typeface="+mn-ea"/>
                <a:cs typeface="+mn-cs"/>
              </a:rPr>
              <a:t>, which involves a single business object operation.</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global transaction </a:t>
            </a:r>
            <a:r>
              <a:rPr lang="en-US" sz="1400" kern="1200" dirty="0">
                <a:solidFill>
                  <a:schemeClr val="tx1"/>
                </a:solidFill>
                <a:effectLst/>
                <a:latin typeface="+mn-lt"/>
                <a:ea typeface="+mn-ea"/>
                <a:cs typeface="+mn-cs"/>
              </a:rPr>
              <a:t>is a collection of several single transactions.</a:t>
            </a:r>
          </a:p>
          <a:p>
            <a:pPr rtl="0"/>
            <a:r>
              <a:rPr lang="en-US" sz="1400" kern="1200" dirty="0">
                <a:solidFill>
                  <a:schemeClr val="tx1"/>
                </a:solidFill>
                <a:effectLst/>
                <a:latin typeface="+mn-lt"/>
                <a:ea typeface="+mn-ea"/>
                <a:cs typeface="+mn-cs"/>
              </a:rPr>
              <a:t>When a data operation is performed on a business object, a transaction is started. The SAP Business One database uses transactions to keep the data consistent. </a:t>
            </a:r>
          </a:p>
          <a:p>
            <a:pPr rtl="0"/>
            <a:r>
              <a:rPr lang="en-US" sz="1400" kern="1200" dirty="0">
                <a:solidFill>
                  <a:schemeClr val="tx1"/>
                </a:solidFill>
                <a:effectLst/>
                <a:latin typeface="+mn-lt"/>
                <a:ea typeface="+mn-ea"/>
                <a:cs typeface="+mn-cs"/>
              </a:rPr>
              <a:t>If the operation is successful, then a commit operation is issued and the data is saved. </a:t>
            </a:r>
          </a:p>
          <a:p>
            <a:pPr rtl="0"/>
            <a:r>
              <a:rPr lang="en-US" sz="1400" kern="1200" dirty="0">
                <a:solidFill>
                  <a:schemeClr val="tx1"/>
                </a:solidFill>
                <a:effectLst/>
                <a:latin typeface="+mn-lt"/>
                <a:ea typeface="+mn-ea"/>
                <a:cs typeface="+mn-cs"/>
              </a:rPr>
              <a:t>If the operation fails, then a rollback operation is started and the data is discarded. If the data operation is performed on a single business object, all of this is done automatically.</a:t>
            </a:r>
          </a:p>
          <a:p>
            <a:pPr rtl="0"/>
            <a:r>
              <a:rPr lang="en-US" sz="1400" kern="1200" dirty="0">
                <a:solidFill>
                  <a:schemeClr val="tx1"/>
                </a:solidFill>
                <a:effectLst/>
                <a:latin typeface="+mn-lt"/>
                <a:ea typeface="+mn-ea"/>
                <a:cs typeface="+mn-cs"/>
              </a:rPr>
              <a:t>If you want to perform database actions that must be divided into several steps, you can use the </a:t>
            </a:r>
            <a:r>
              <a:rPr lang="en-US" sz="1400" kern="1200" dirty="0" err="1">
                <a:solidFill>
                  <a:schemeClr val="tx1"/>
                </a:solidFill>
                <a:effectLst/>
                <a:latin typeface="+mn-lt"/>
                <a:ea typeface="+mn-ea"/>
                <a:cs typeface="+mn-cs"/>
              </a:rPr>
              <a:t>StartTransaction</a:t>
            </a:r>
            <a:r>
              <a:rPr lang="en-US" sz="1400" kern="1200" dirty="0">
                <a:solidFill>
                  <a:schemeClr val="tx1"/>
                </a:solidFill>
                <a:effectLst/>
                <a:latin typeface="+mn-lt"/>
                <a:ea typeface="+mn-ea"/>
                <a:cs typeface="+mn-cs"/>
              </a:rPr>
              <a:t> method to start a series of operations. </a:t>
            </a:r>
          </a:p>
          <a:p>
            <a:pPr rtl="0"/>
            <a:r>
              <a:rPr lang="en-US" sz="1400" kern="1200" dirty="0">
                <a:solidFill>
                  <a:schemeClr val="tx1"/>
                </a:solidFill>
                <a:effectLst/>
                <a:latin typeface="+mn-lt"/>
                <a:ea typeface="+mn-ea"/>
                <a:cs typeface="+mn-cs"/>
              </a:rPr>
              <a:t>When a global transaction is started with </a:t>
            </a:r>
            <a:r>
              <a:rPr lang="en-US" sz="1400" kern="1200" dirty="0" err="1">
                <a:solidFill>
                  <a:schemeClr val="tx1"/>
                </a:solidFill>
                <a:effectLst/>
                <a:latin typeface="+mn-lt"/>
                <a:ea typeface="+mn-ea"/>
                <a:cs typeface="+mn-cs"/>
              </a:rPr>
              <a:t>StartTransaction</a:t>
            </a:r>
            <a:r>
              <a:rPr lang="en-US" sz="1400" kern="1200" dirty="0">
                <a:solidFill>
                  <a:schemeClr val="tx1"/>
                </a:solidFill>
                <a:effectLst/>
                <a:latin typeface="+mn-lt"/>
                <a:ea typeface="+mn-ea"/>
                <a:cs typeface="+mn-cs"/>
              </a:rPr>
              <a:t>, the business objects use this global transaction. If one of the business objects fails during any process, the transaction ends and an automatic rollback operation is started. If the transaction is successful, you must use the </a:t>
            </a:r>
            <a:r>
              <a:rPr lang="en-US" sz="1400" kern="1200" dirty="0" err="1">
                <a:solidFill>
                  <a:schemeClr val="tx1"/>
                </a:solidFill>
                <a:effectLst/>
                <a:latin typeface="+mn-lt"/>
                <a:ea typeface="+mn-ea"/>
                <a:cs typeface="+mn-cs"/>
              </a:rPr>
              <a:t>EndTransaction</a:t>
            </a:r>
            <a:r>
              <a:rPr lang="en-US" sz="1400" kern="1200" dirty="0">
                <a:solidFill>
                  <a:schemeClr val="tx1"/>
                </a:solidFill>
                <a:effectLst/>
                <a:latin typeface="+mn-lt"/>
                <a:ea typeface="+mn-ea"/>
                <a:cs typeface="+mn-cs"/>
              </a:rPr>
              <a:t> method to release the locked records and allow other users access to them.</a:t>
            </a:r>
          </a:p>
          <a:p>
            <a:r>
              <a:rPr lang="en-US" sz="1400" kern="1200" dirty="0">
                <a:solidFill>
                  <a:schemeClr val="tx1"/>
                </a:solidFill>
                <a:effectLst/>
                <a:latin typeface="+mn-lt"/>
                <a:ea typeface="+mn-ea"/>
                <a:cs typeface="+mn-cs"/>
              </a:rPr>
              <a:t>Use the “</a:t>
            </a:r>
            <a:r>
              <a:rPr lang="en-US" sz="1400" kern="1200" dirty="0" err="1">
                <a:solidFill>
                  <a:schemeClr val="tx1"/>
                </a:solidFill>
                <a:effectLst/>
                <a:latin typeface="+mn-lt"/>
                <a:ea typeface="+mn-ea"/>
                <a:cs typeface="+mn-cs"/>
              </a:rPr>
              <a:t>InTransaction</a:t>
            </a:r>
            <a:r>
              <a:rPr lang="en-US" sz="1400" kern="1200" dirty="0">
                <a:solidFill>
                  <a:schemeClr val="tx1"/>
                </a:solidFill>
                <a:effectLst/>
                <a:latin typeface="+mn-lt"/>
                <a:ea typeface="+mn-ea"/>
                <a:cs typeface="+mn-cs"/>
              </a:rPr>
              <a:t>” property if you are not sure about the status of the transaction.</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3285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Describe what business objects are</a:t>
            </a:r>
          </a:p>
          <a:p>
            <a:pPr lvl="1" rtl="0"/>
            <a:r>
              <a:rPr lang="en-US" sz="1400" kern="1200" dirty="0">
                <a:solidFill>
                  <a:schemeClr val="tx1"/>
                </a:solidFill>
                <a:effectLst/>
                <a:latin typeface="+mn-lt"/>
                <a:ea typeface="+mn-ea"/>
                <a:cs typeface="+mn-cs"/>
              </a:rPr>
              <a:t>List the most important methods of business objects</a:t>
            </a:r>
          </a:p>
          <a:p>
            <a:pPr lvl="1" rtl="0"/>
            <a:r>
              <a:rPr lang="en-US" sz="1400" kern="1200" dirty="0">
                <a:solidFill>
                  <a:schemeClr val="tx1"/>
                </a:solidFill>
                <a:effectLst/>
                <a:latin typeface="+mn-lt"/>
                <a:ea typeface="+mn-ea"/>
                <a:cs typeface="+mn-cs"/>
              </a:rPr>
              <a:t>Explain how to read or write a business object from or to an XML file</a:t>
            </a:r>
          </a:p>
          <a:p>
            <a:pPr lvl="1" rtl="0"/>
            <a:r>
              <a:rPr lang="en-US" sz="1400" kern="1200" dirty="0">
                <a:solidFill>
                  <a:schemeClr val="tx1"/>
                </a:solidFill>
                <a:effectLst/>
                <a:latin typeface="+mn-lt"/>
                <a:ea typeface="+mn-ea"/>
                <a:cs typeface="+mn-cs"/>
              </a:rPr>
              <a:t>Design a transaction involving more than one business object</a:t>
            </a:r>
          </a:p>
          <a:p>
            <a:pPr lvl="1" rtl="0"/>
            <a:r>
              <a:rPr lang="en-US" sz="1400" kern="1200" dirty="0">
                <a:solidFill>
                  <a:schemeClr val="tx1"/>
                </a:solidFill>
                <a:effectLst/>
                <a:latin typeface="+mn-lt"/>
                <a:ea typeface="+mn-ea"/>
                <a:cs typeface="+mn-cs"/>
              </a:rPr>
              <a:t>Explain how to get notified of changes to business objects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296788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Let’s examine the flow chart of a </a:t>
            </a:r>
            <a:r>
              <a:rPr lang="en-US" sz="1400" b="1" kern="1200" dirty="0">
                <a:solidFill>
                  <a:schemeClr val="tx1"/>
                </a:solidFill>
                <a:effectLst/>
                <a:latin typeface="+mn-lt"/>
                <a:ea typeface="+mn-ea"/>
                <a:cs typeface="+mn-cs"/>
              </a:rPr>
              <a:t>global transaction</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Everything begins by calling the </a:t>
            </a:r>
            <a:r>
              <a:rPr lang="en-US" sz="1400" kern="1200" dirty="0" err="1">
                <a:solidFill>
                  <a:schemeClr val="tx1"/>
                </a:solidFill>
                <a:effectLst/>
                <a:latin typeface="+mn-lt"/>
                <a:ea typeface="+mn-ea"/>
                <a:cs typeface="+mn-cs"/>
              </a:rPr>
              <a:t>StartTransaction</a:t>
            </a:r>
            <a:r>
              <a:rPr lang="en-US" sz="1400" kern="1200" dirty="0">
                <a:solidFill>
                  <a:schemeClr val="tx1"/>
                </a:solidFill>
                <a:effectLst/>
                <a:latin typeface="+mn-lt"/>
                <a:ea typeface="+mn-ea"/>
                <a:cs typeface="+mn-cs"/>
              </a:rPr>
              <a:t> method. You can then perform the required task, such as creating the customer or invoice.</a:t>
            </a:r>
          </a:p>
          <a:p>
            <a:pPr rtl="0"/>
            <a:r>
              <a:rPr lang="en-US" sz="1400" kern="1200" dirty="0">
                <a:solidFill>
                  <a:schemeClr val="tx1"/>
                </a:solidFill>
                <a:effectLst/>
                <a:latin typeface="+mn-lt"/>
                <a:ea typeface="+mn-ea"/>
                <a:cs typeface="+mn-cs"/>
              </a:rPr>
              <a:t>If all operations succeed, you can decide whether the global transaction should be committed or rolled back. You then need to close the transaction by calling the </a:t>
            </a:r>
            <a:r>
              <a:rPr lang="en-US" sz="1400" kern="1200" dirty="0" err="1">
                <a:solidFill>
                  <a:schemeClr val="tx1"/>
                </a:solidFill>
                <a:effectLst/>
                <a:latin typeface="+mn-lt"/>
                <a:ea typeface="+mn-ea"/>
                <a:cs typeface="+mn-cs"/>
              </a:rPr>
              <a:t>EndTransaction</a:t>
            </a:r>
            <a:r>
              <a:rPr lang="en-US" sz="1400" kern="1200" dirty="0">
                <a:solidFill>
                  <a:schemeClr val="tx1"/>
                </a:solidFill>
                <a:effectLst/>
                <a:latin typeface="+mn-lt"/>
                <a:ea typeface="+mn-ea"/>
                <a:cs typeface="+mn-cs"/>
              </a:rPr>
              <a:t> method.</a:t>
            </a:r>
          </a:p>
          <a:p>
            <a:pPr rtl="0"/>
            <a:r>
              <a:rPr lang="en-US" sz="1400" kern="1200" dirty="0">
                <a:solidFill>
                  <a:schemeClr val="tx1"/>
                </a:solidFill>
                <a:effectLst/>
                <a:latin typeface="+mn-lt"/>
                <a:ea typeface="+mn-ea"/>
                <a:cs typeface="+mn-cs"/>
              </a:rPr>
              <a:t>If one operation fails, for example, the customer cannot be created, then the DI API executes the automatic rollback and the transaction is terminated.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19919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In the following slide we will see how we can get notifications about data changes. </a:t>
            </a:r>
          </a:p>
          <a:p>
            <a:pPr rtl="0"/>
            <a:r>
              <a:rPr lang="en-US" sz="1400" kern="1200" dirty="0">
                <a:solidFill>
                  <a:schemeClr val="tx1"/>
                </a:solidFill>
                <a:effectLst/>
                <a:latin typeface="+mn-lt"/>
                <a:ea typeface="+mn-ea"/>
                <a:cs typeface="+mn-cs"/>
              </a:rPr>
              <a:t>Unfortunately there is no data-driven notification built-in to the DI API and it creating database triggers is not allowed.</a:t>
            </a:r>
          </a:p>
          <a:p>
            <a:pPr rtl="0"/>
            <a:r>
              <a:rPr lang="en-US" sz="1400" kern="1200" dirty="0">
                <a:solidFill>
                  <a:schemeClr val="tx1"/>
                </a:solidFill>
                <a:effectLst/>
                <a:latin typeface="+mn-lt"/>
                <a:ea typeface="+mn-ea"/>
                <a:cs typeface="+mn-cs"/>
              </a:rPr>
              <a:t>Let us see how we can solve this issue:</a:t>
            </a:r>
          </a:p>
          <a:p>
            <a:pPr lvl="1" rtl="0"/>
            <a:r>
              <a:rPr lang="en-US" sz="1400" kern="1200" dirty="0">
                <a:solidFill>
                  <a:schemeClr val="tx1"/>
                </a:solidFill>
                <a:effectLst/>
                <a:latin typeface="+mn-lt"/>
                <a:ea typeface="+mn-ea"/>
                <a:cs typeface="+mn-cs"/>
              </a:rPr>
              <a:t>The </a:t>
            </a:r>
            <a:r>
              <a:rPr lang="en-GB" sz="1400" b="1" kern="1200" dirty="0" err="1">
                <a:solidFill>
                  <a:schemeClr val="tx1"/>
                </a:solidFill>
                <a:effectLst/>
                <a:latin typeface="+mn-lt"/>
                <a:ea typeface="+mn-ea"/>
                <a:cs typeface="+mn-cs"/>
              </a:rPr>
              <a:t>EnableTransactionNotification</a:t>
            </a:r>
            <a:r>
              <a:rPr lang="en-GB" sz="1400" kern="1200" dirty="0">
                <a:solidFill>
                  <a:schemeClr val="tx1"/>
                </a:solidFill>
                <a:effectLst/>
                <a:latin typeface="+mn-lt"/>
                <a:ea typeface="+mn-ea"/>
                <a:cs typeface="+mn-cs"/>
              </a:rPr>
              <a:t> property should be enabled at the company object level</a:t>
            </a:r>
            <a:endParaRPr lang="en-US" sz="1400" kern="1200" dirty="0">
              <a:solidFill>
                <a:schemeClr val="tx1"/>
              </a:solidFill>
              <a:effectLst/>
              <a:latin typeface="+mn-lt"/>
              <a:ea typeface="+mn-ea"/>
              <a:cs typeface="+mn-cs"/>
            </a:endParaRPr>
          </a:p>
          <a:p>
            <a:pPr lvl="1" rtl="0"/>
            <a:r>
              <a:rPr lang="en-GB" sz="1400" kern="1200" dirty="0">
                <a:solidFill>
                  <a:schemeClr val="tx1"/>
                </a:solidFill>
                <a:effectLst/>
                <a:latin typeface="+mn-lt"/>
                <a:ea typeface="+mn-ea"/>
                <a:cs typeface="+mn-cs"/>
              </a:rPr>
              <a:t>The monitored objects should be manually inserted into the SAP Business One company database’s CTNS table. </a:t>
            </a:r>
            <a:r>
              <a:rPr lang="en-US" sz="1400" kern="1200" dirty="0">
                <a:solidFill>
                  <a:schemeClr val="tx1"/>
                </a:solidFill>
                <a:effectLst/>
                <a:latin typeface="+mn-lt"/>
                <a:ea typeface="+mn-ea"/>
                <a:cs typeface="+mn-cs"/>
              </a:rPr>
              <a:t>Currently there is no user interface in Business One to set the entries, so it should be set manually.</a:t>
            </a:r>
          </a:p>
          <a:p>
            <a:pPr lvl="1" rtl="0"/>
            <a:r>
              <a:rPr lang="en-US" sz="1400" kern="1200" dirty="0">
                <a:solidFill>
                  <a:schemeClr val="tx1"/>
                </a:solidFill>
                <a:effectLst/>
                <a:latin typeface="+mn-lt"/>
                <a:ea typeface="+mn-ea"/>
                <a:cs typeface="+mn-cs"/>
              </a:rPr>
              <a:t>The events can be consumed from the </a:t>
            </a:r>
            <a:r>
              <a:rPr lang="en-GB" sz="1400" i="1" kern="1200" dirty="0">
                <a:solidFill>
                  <a:schemeClr val="tx1"/>
                </a:solidFill>
                <a:effectLst/>
                <a:latin typeface="+mn-lt"/>
                <a:ea typeface="+mn-ea"/>
                <a:cs typeface="+mn-cs"/>
              </a:rPr>
              <a:t>SBOCOMMON.SEVT </a:t>
            </a:r>
            <a:r>
              <a:rPr lang="en-GB" sz="1400" kern="1200" dirty="0">
                <a:solidFill>
                  <a:schemeClr val="tx1"/>
                </a:solidFill>
                <a:effectLst/>
                <a:latin typeface="+mn-lt"/>
                <a:ea typeface="+mn-ea"/>
                <a:cs typeface="+mn-cs"/>
              </a:rPr>
              <a:t>table.</a:t>
            </a:r>
            <a:endParaRPr lang="en-US" sz="1400" kern="1200" dirty="0">
              <a:solidFill>
                <a:schemeClr val="tx1"/>
              </a:solidFill>
              <a:effectLst/>
              <a:latin typeface="+mn-lt"/>
              <a:ea typeface="+mn-ea"/>
              <a:cs typeface="+mn-cs"/>
            </a:endParaRPr>
          </a:p>
          <a:p>
            <a:pPr lvl="1" rtl="0"/>
            <a:r>
              <a:rPr lang="en-GB" sz="1400" kern="1200" dirty="0">
                <a:solidFill>
                  <a:schemeClr val="tx1"/>
                </a:solidFill>
                <a:effectLst/>
                <a:latin typeface="+mn-lt"/>
                <a:ea typeface="+mn-ea"/>
                <a:cs typeface="+mn-cs"/>
              </a:rPr>
              <a:t>The event then should be cleaned manually from the </a:t>
            </a:r>
            <a:r>
              <a:rPr lang="en-GB" sz="1400" i="1" kern="1200" dirty="0">
                <a:solidFill>
                  <a:schemeClr val="tx1"/>
                </a:solidFill>
                <a:effectLst/>
                <a:latin typeface="+mn-lt"/>
                <a:ea typeface="+mn-ea"/>
                <a:cs typeface="+mn-cs"/>
              </a:rPr>
              <a:t>SBOCOMMON.SEVT </a:t>
            </a:r>
            <a:r>
              <a:rPr lang="en-GB" sz="1400" kern="1200" dirty="0">
                <a:solidFill>
                  <a:schemeClr val="tx1"/>
                </a:solidFill>
                <a:effectLst/>
                <a:latin typeface="+mn-lt"/>
                <a:ea typeface="+mn-ea"/>
                <a:cs typeface="+mn-cs"/>
              </a:rPr>
              <a:t>table.</a:t>
            </a:r>
            <a:endParaRPr lang="en-US" sz="14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Any synchronization issues or issues with credentials will have to be considered carefully. Usually registering the incoming ”events” and processing them asynchronously should resolve that issue, just like it is handled in the integration framework for SAP Business One.</a:t>
            </a:r>
          </a:p>
          <a:p>
            <a:pPr rtl="0"/>
            <a:r>
              <a:rPr lang="en-US" sz="1400" kern="1200" dirty="0">
                <a:solidFill>
                  <a:schemeClr val="tx1"/>
                </a:solidFill>
                <a:effectLst/>
                <a:latin typeface="+mn-lt"/>
                <a:ea typeface="+mn-ea"/>
                <a:cs typeface="+mn-cs"/>
              </a:rPr>
              <a:t>You can refer to the </a:t>
            </a:r>
            <a:r>
              <a:rPr lang="en-US" sz="1400" kern="1200" dirty="0" err="1">
                <a:solidFill>
                  <a:schemeClr val="tx1"/>
                </a:solidFill>
                <a:effectLst/>
                <a:latin typeface="+mn-lt"/>
                <a:ea typeface="+mn-ea"/>
                <a:cs typeface="+mn-cs"/>
              </a:rPr>
              <a:t>SBO_SP_TransactionNotification</a:t>
            </a:r>
            <a:r>
              <a:rPr lang="en-US" sz="1400" kern="1200" dirty="0">
                <a:solidFill>
                  <a:schemeClr val="tx1"/>
                </a:solidFill>
                <a:effectLst/>
                <a:latin typeface="+mn-lt"/>
                <a:ea typeface="+mn-ea"/>
                <a:cs typeface="+mn-cs"/>
              </a:rPr>
              <a:t> article: </a:t>
            </a:r>
          </a:p>
          <a:p>
            <a:r>
              <a:rPr lang="de-DE" sz="1400" kern="1200" dirty="0">
                <a:solidFill>
                  <a:schemeClr val="tx1"/>
                </a:solidFill>
                <a:effectLst/>
                <a:latin typeface="+mn-lt"/>
                <a:ea typeface="+mn-ea"/>
                <a:cs typeface="+mn-cs"/>
              </a:rPr>
              <a:t>https://blogs.sap.com/2013/10/15/implementing-sbosptransactionnotification-of-sap-business-one-version-for-sap-hana/</a:t>
            </a:r>
            <a:endParaRPr lang="de-DE" dirty="0"/>
          </a:p>
          <a:p>
            <a:endParaRPr lang="de-DE" dirty="0"/>
          </a:p>
          <a:p>
            <a:endParaRPr lang="de-DE"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11808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 is time to start the exercises. There are 3 exercises to complete for the current unit.</a:t>
            </a:r>
          </a:p>
          <a:p>
            <a:pPr rtl="0"/>
            <a:r>
              <a:rPr lang="en-US" sz="1400" kern="1200" dirty="0">
                <a:solidFill>
                  <a:schemeClr val="tx1"/>
                </a:solidFill>
                <a:effectLst/>
                <a:latin typeface="+mn-lt"/>
                <a:ea typeface="+mn-ea"/>
                <a:cs typeface="+mn-cs"/>
              </a:rPr>
              <a:t>In the first exercise, we work with marketing documents to verify how the business object can be used.</a:t>
            </a:r>
          </a:p>
          <a:p>
            <a:pPr rtl="0"/>
            <a:r>
              <a:rPr lang="en-US" sz="1400" kern="1200" dirty="0">
                <a:solidFill>
                  <a:schemeClr val="tx1"/>
                </a:solidFill>
                <a:effectLst/>
                <a:latin typeface="+mn-lt"/>
                <a:ea typeface="+mn-ea"/>
                <a:cs typeface="+mn-cs"/>
              </a:rPr>
              <a:t>The second exercise is about XML data manipulation.</a:t>
            </a:r>
          </a:p>
          <a:p>
            <a:pPr rtl="0"/>
            <a:r>
              <a:rPr lang="en-US" sz="1400" kern="1200" dirty="0">
                <a:solidFill>
                  <a:schemeClr val="tx1"/>
                </a:solidFill>
                <a:effectLst/>
                <a:latin typeface="+mn-lt"/>
                <a:ea typeface="+mn-ea"/>
                <a:cs typeface="+mn-cs"/>
              </a:rPr>
              <a:t>In the final exercise, we will see how the global transaction can be used.</a:t>
            </a:r>
          </a:p>
          <a:p>
            <a:pPr rtl="0"/>
            <a:r>
              <a:rPr lang="en-US" sz="1400" kern="1200" dirty="0">
                <a:solidFill>
                  <a:schemeClr val="tx1"/>
                </a:solidFill>
                <a:effectLst/>
                <a:latin typeface="+mn-lt"/>
                <a:ea typeface="+mn-ea"/>
                <a:cs typeface="+mn-cs"/>
              </a:rPr>
              <a:t>It is time to start the exercises. There are 3 exercises to complete for the current topic.</a:t>
            </a:r>
          </a:p>
          <a:p>
            <a:pPr rtl="0"/>
            <a:r>
              <a:rPr lang="en-US" sz="1400" kern="1200" dirty="0">
                <a:solidFill>
                  <a:schemeClr val="tx1"/>
                </a:solidFill>
                <a:effectLst/>
                <a:latin typeface="+mn-lt"/>
                <a:ea typeface="+mn-ea"/>
                <a:cs typeface="+mn-cs"/>
              </a:rPr>
              <a:t>In the first exercise, we work with marketing documents to verify how the business object can be used.</a:t>
            </a:r>
          </a:p>
          <a:p>
            <a:pPr rtl="0"/>
            <a:r>
              <a:rPr lang="en-US" sz="1400" kern="1200" dirty="0">
                <a:solidFill>
                  <a:schemeClr val="tx1"/>
                </a:solidFill>
                <a:effectLst/>
                <a:latin typeface="+mn-lt"/>
                <a:ea typeface="+mn-ea"/>
                <a:cs typeface="+mn-cs"/>
              </a:rPr>
              <a:t>The second exercise is about XML data manipulation.</a:t>
            </a:r>
          </a:p>
          <a:p>
            <a:r>
              <a:rPr lang="en-US" sz="1400" kern="1200">
                <a:solidFill>
                  <a:schemeClr val="tx1"/>
                </a:solidFill>
                <a:effectLst/>
                <a:latin typeface="+mn-lt"/>
                <a:ea typeface="+mn-ea"/>
                <a:cs typeface="+mn-cs"/>
              </a:rPr>
              <a:t>In the final exercise, we will see how the global transaction can be used.</a:t>
            </a:r>
            <a:endParaRPr lang="de-DE" dirty="0"/>
          </a:p>
        </p:txBody>
      </p:sp>
    </p:spTree>
    <p:extLst>
      <p:ext uri="{BB962C8B-B14F-4D97-AF65-F5344CB8AC3E}">
        <p14:creationId xmlns:p14="http://schemas.microsoft.com/office/powerpoint/2010/main" val="2213973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Business objects represent the functionality of an SAP Business One application and make it possible to add, update, find, and remove data from the business tables of the company database.</a:t>
            </a:r>
          </a:p>
          <a:p>
            <a:pPr rtl="0"/>
            <a:r>
              <a:rPr lang="en-US" sz="1400" kern="1200" dirty="0">
                <a:solidFill>
                  <a:schemeClr val="tx1"/>
                </a:solidFill>
                <a:effectLst/>
                <a:latin typeface="+mn-lt"/>
                <a:ea typeface="+mn-ea"/>
                <a:cs typeface="+mn-cs"/>
              </a:rPr>
              <a:t>This is the recommended method for accessing data within an SAP Business One company database: </a:t>
            </a:r>
          </a:p>
          <a:p>
            <a:pPr lvl="1" rtl="0"/>
            <a:r>
              <a:rPr lang="en-US" sz="1400" kern="1200" dirty="0">
                <a:solidFill>
                  <a:schemeClr val="tx1"/>
                </a:solidFill>
                <a:effectLst/>
                <a:latin typeface="+mn-lt"/>
                <a:ea typeface="+mn-ea"/>
                <a:cs typeface="+mn-cs"/>
              </a:rPr>
              <a:t>The business objects perform authorization checks</a:t>
            </a:r>
          </a:p>
          <a:p>
            <a:pPr lvl="1" rtl="0"/>
            <a:r>
              <a:rPr lang="en-US" sz="1400" kern="1200" dirty="0">
                <a:solidFill>
                  <a:schemeClr val="tx1"/>
                </a:solidFill>
                <a:effectLst/>
                <a:latin typeface="+mn-lt"/>
                <a:ea typeface="+mn-ea"/>
                <a:cs typeface="+mn-cs"/>
              </a:rPr>
              <a:t>The business objects follow appropriate business logic and will not compromise data integrity </a:t>
            </a:r>
          </a:p>
          <a:p>
            <a:pPr lvl="1" rtl="0"/>
            <a:r>
              <a:rPr lang="en-US" sz="1400" kern="1200" dirty="0">
                <a:solidFill>
                  <a:schemeClr val="tx1"/>
                </a:solidFill>
                <a:effectLst/>
                <a:latin typeface="+mn-lt"/>
                <a:ea typeface="+mn-ea"/>
                <a:cs typeface="+mn-cs"/>
              </a:rPr>
              <a:t>Any data access using business objects is platform and release-independent. An external client program that accesses data using the business objects assures adaptability with future versions of SAP Business One.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3964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It’s time to have a look at the business object architecture.</a:t>
            </a:r>
          </a:p>
          <a:p>
            <a:pPr rtl="0"/>
            <a:r>
              <a:rPr lang="en-US" sz="1400" kern="1200" dirty="0">
                <a:solidFill>
                  <a:schemeClr val="tx1"/>
                </a:solidFill>
                <a:effectLst/>
                <a:latin typeface="+mn-lt"/>
                <a:ea typeface="+mn-ea"/>
                <a:cs typeface="+mn-cs"/>
              </a:rPr>
              <a:t>The object has the methods, which make it possible to perform actions with the object, such as add, get, update, and delete.</a:t>
            </a:r>
          </a:p>
          <a:p>
            <a:pPr rtl="0"/>
            <a:r>
              <a:rPr lang="en-US" sz="1400" kern="1200" dirty="0">
                <a:solidFill>
                  <a:schemeClr val="tx1"/>
                </a:solidFill>
                <a:effectLst/>
                <a:latin typeface="+mn-lt"/>
                <a:ea typeface="+mn-ea"/>
                <a:cs typeface="+mn-cs"/>
              </a:rPr>
              <a:t>The additional part of the object is the properties. Properties are a special kind of object element, an intermediate functionality between a file and a method.</a:t>
            </a:r>
          </a:p>
          <a:p>
            <a:pPr rtl="0"/>
            <a:r>
              <a:rPr lang="en-US" sz="1400" kern="1200" dirty="0">
                <a:solidFill>
                  <a:schemeClr val="tx1"/>
                </a:solidFill>
                <a:effectLst/>
                <a:latin typeface="+mn-lt"/>
                <a:ea typeface="+mn-ea"/>
                <a:cs typeface="+mn-cs"/>
              </a:rPr>
              <a:t>The last part of the business object is the child objects. These objects store information in multiple tables.</a:t>
            </a:r>
          </a:p>
          <a:p>
            <a:pPr rtl="0"/>
            <a:r>
              <a:rPr lang="en-US" sz="1400" kern="1200" dirty="0">
                <a:solidFill>
                  <a:schemeClr val="tx1"/>
                </a:solidFill>
                <a:effectLst/>
                <a:latin typeface="+mn-lt"/>
                <a:ea typeface="+mn-ea"/>
                <a:cs typeface="+mn-cs"/>
              </a:rPr>
              <a:t>Examples of business objects include the following:</a:t>
            </a:r>
          </a:p>
          <a:p>
            <a:pPr lvl="1" rtl="0"/>
            <a:r>
              <a:rPr lang="en-US" sz="1400" kern="1200" dirty="0">
                <a:solidFill>
                  <a:schemeClr val="tx1"/>
                </a:solidFill>
                <a:effectLst/>
                <a:latin typeface="+mn-lt"/>
                <a:ea typeface="+mn-ea"/>
                <a:cs typeface="+mn-cs"/>
              </a:rPr>
              <a:t>Item master data</a:t>
            </a:r>
          </a:p>
          <a:p>
            <a:pPr lvl="1" rtl="0"/>
            <a:r>
              <a:rPr lang="en-US" sz="1400" kern="1200" dirty="0">
                <a:solidFill>
                  <a:schemeClr val="tx1"/>
                </a:solidFill>
                <a:effectLst/>
                <a:latin typeface="+mn-lt"/>
                <a:ea typeface="+mn-ea"/>
                <a:cs typeface="+mn-cs"/>
              </a:rPr>
              <a:t>Business partner master data</a:t>
            </a:r>
          </a:p>
          <a:p>
            <a:pPr lvl="1" rtl="0"/>
            <a:r>
              <a:rPr lang="en-US" sz="1400" kern="1200" dirty="0">
                <a:solidFill>
                  <a:schemeClr val="tx1"/>
                </a:solidFill>
                <a:effectLst/>
                <a:latin typeface="+mn-lt"/>
                <a:ea typeface="+mn-ea"/>
                <a:cs typeface="+mn-cs"/>
              </a:rPr>
              <a:t>Product tree objects</a:t>
            </a:r>
          </a:p>
          <a:p>
            <a:pPr lvl="1" rtl="0"/>
            <a:r>
              <a:rPr lang="en-US" sz="1400" kern="1200" dirty="0">
                <a:solidFill>
                  <a:schemeClr val="tx1"/>
                </a:solidFill>
                <a:effectLst/>
                <a:latin typeface="+mn-lt"/>
                <a:ea typeface="+mn-ea"/>
                <a:cs typeface="+mn-cs"/>
              </a:rPr>
              <a:t>Documents (for example, Sales and Purchasing documents)</a:t>
            </a:r>
          </a:p>
          <a:p>
            <a:pPr lvl="1" rtl="0"/>
            <a:r>
              <a:rPr lang="en-US" sz="1400" kern="1200" dirty="0">
                <a:solidFill>
                  <a:schemeClr val="tx1"/>
                </a:solidFill>
                <a:effectLst/>
                <a:latin typeface="+mn-lt"/>
                <a:ea typeface="+mn-ea"/>
                <a:cs typeface="+mn-cs"/>
              </a:rPr>
              <a:t>Payments object</a:t>
            </a:r>
          </a:p>
          <a:p>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SaveXML</a:t>
            </a:r>
            <a:r>
              <a:rPr lang="en-US" sz="1400" kern="1200" dirty="0">
                <a:solidFill>
                  <a:schemeClr val="tx1"/>
                </a:solidFill>
                <a:effectLst/>
                <a:latin typeface="+mn-lt"/>
                <a:ea typeface="+mn-ea"/>
                <a:cs typeface="+mn-cs"/>
              </a:rPr>
              <a:t> method lets you extract an object and save it as an XML file. XML data can also be imported using the company object.</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9688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Business objects often refer to child objects.</a:t>
            </a:r>
          </a:p>
          <a:p>
            <a:pPr rtl="0"/>
            <a:r>
              <a:rPr lang="en-US" sz="1400" kern="1200" dirty="0">
                <a:solidFill>
                  <a:schemeClr val="tx1"/>
                </a:solidFill>
                <a:effectLst/>
                <a:latin typeface="+mn-lt"/>
                <a:ea typeface="+mn-ea"/>
                <a:cs typeface="+mn-cs"/>
              </a:rPr>
              <a:t>Examples of </a:t>
            </a:r>
            <a:r>
              <a:rPr lang="en-US" sz="1400" b="1" kern="1200" dirty="0">
                <a:solidFill>
                  <a:schemeClr val="tx1"/>
                </a:solidFill>
                <a:effectLst/>
                <a:latin typeface="+mn-lt"/>
                <a:ea typeface="+mn-ea"/>
                <a:cs typeface="+mn-cs"/>
              </a:rPr>
              <a:t>Line</a:t>
            </a:r>
            <a:r>
              <a:rPr lang="en-US" sz="1400" kern="1200" dirty="0">
                <a:solidFill>
                  <a:schemeClr val="tx1"/>
                </a:solidFill>
                <a:effectLst/>
                <a:latin typeface="+mn-lt"/>
                <a:ea typeface="+mn-ea"/>
                <a:cs typeface="+mn-cs"/>
              </a:rPr>
              <a:t> objects include the following:</a:t>
            </a:r>
          </a:p>
          <a:p>
            <a:pPr lvl="1" rtl="0"/>
            <a:r>
              <a:rPr lang="en-US" sz="1400" kern="1200" dirty="0">
                <a:solidFill>
                  <a:schemeClr val="tx1"/>
                </a:solidFill>
                <a:effectLst/>
                <a:latin typeface="+mn-lt"/>
                <a:ea typeface="+mn-ea"/>
                <a:cs typeface="+mn-cs"/>
              </a:rPr>
              <a:t>Addresses of business partners (</a:t>
            </a:r>
            <a:r>
              <a:rPr lang="en-US" sz="1400" kern="1200" dirty="0" err="1">
                <a:solidFill>
                  <a:schemeClr val="tx1"/>
                </a:solidFill>
                <a:effectLst/>
                <a:latin typeface="+mn-lt"/>
                <a:ea typeface="+mn-ea"/>
                <a:cs typeface="+mn-cs"/>
              </a:rPr>
              <a:t>BPAddresses</a:t>
            </a:r>
            <a:r>
              <a:rPr lang="en-US" sz="1400" kern="1200" dirty="0">
                <a:solidFill>
                  <a:schemeClr val="tx1"/>
                </a:solidFill>
                <a:effectLst/>
                <a:latin typeface="+mn-lt"/>
                <a:ea typeface="+mn-ea"/>
                <a:cs typeface="+mn-cs"/>
              </a:rPr>
              <a:t>)</a:t>
            </a:r>
          </a:p>
          <a:p>
            <a:pPr lvl="1" rtl="0"/>
            <a:r>
              <a:rPr lang="en-US" sz="1400" kern="1200" dirty="0" err="1">
                <a:solidFill>
                  <a:schemeClr val="tx1"/>
                </a:solidFill>
                <a:effectLst/>
                <a:latin typeface="+mn-lt"/>
                <a:ea typeface="+mn-ea"/>
                <a:cs typeface="+mn-cs"/>
              </a:rPr>
              <a:t>ItemWarehouseInfo</a:t>
            </a:r>
            <a:r>
              <a:rPr lang="en-US" sz="1400" kern="1200" dirty="0">
                <a:solidFill>
                  <a:schemeClr val="tx1"/>
                </a:solidFill>
                <a:effectLst/>
                <a:latin typeface="+mn-lt"/>
                <a:ea typeface="+mn-ea"/>
                <a:cs typeface="+mn-cs"/>
              </a:rPr>
              <a:t> contained in items</a:t>
            </a:r>
          </a:p>
          <a:p>
            <a:pPr lvl="1" rtl="0"/>
            <a:r>
              <a:rPr lang="fr-FR" sz="1400" kern="1200" dirty="0">
                <a:solidFill>
                  <a:schemeClr val="tx1"/>
                </a:solidFill>
                <a:effectLst/>
                <a:latin typeface="+mn-lt"/>
                <a:ea typeface="+mn-ea"/>
                <a:cs typeface="+mn-cs"/>
              </a:rPr>
              <a:t>Document </a:t>
            </a:r>
            <a:r>
              <a:rPr lang="fr-FR" sz="1400" kern="1200" dirty="0" err="1">
                <a:solidFill>
                  <a:schemeClr val="tx1"/>
                </a:solidFill>
                <a:effectLst/>
                <a:latin typeface="+mn-lt"/>
                <a:ea typeface="+mn-ea"/>
                <a:cs typeface="+mn-cs"/>
              </a:rPr>
              <a:t>lines</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Document_Lines</a:t>
            </a:r>
            <a:r>
              <a:rPr lang="fr-FR" sz="1400" kern="1200" dirty="0">
                <a:solidFill>
                  <a:schemeClr val="tx1"/>
                </a:solidFill>
                <a:effectLst/>
                <a:latin typeface="+mn-lt"/>
                <a:ea typeface="+mn-ea"/>
                <a:cs typeface="+mn-cs"/>
              </a:rPr>
              <a:t> </a:t>
            </a:r>
            <a:r>
              <a:rPr lang="fr-FR" sz="1400" kern="1200" dirty="0" err="1">
                <a:solidFill>
                  <a:schemeClr val="tx1"/>
                </a:solidFill>
                <a:effectLst/>
                <a:latin typeface="+mn-lt"/>
                <a:ea typeface="+mn-ea"/>
                <a:cs typeface="+mn-cs"/>
              </a:rPr>
              <a:t>object</a:t>
            </a:r>
            <a:r>
              <a:rPr lang="fr-FR" sz="14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Payment accounts (</a:t>
            </a:r>
            <a:r>
              <a:rPr lang="en-US" sz="1400" kern="1200" dirty="0" err="1">
                <a:solidFill>
                  <a:schemeClr val="tx1"/>
                </a:solidFill>
                <a:effectLst/>
                <a:latin typeface="+mn-lt"/>
                <a:ea typeface="+mn-ea"/>
                <a:cs typeface="+mn-cs"/>
              </a:rPr>
              <a:t>Payments_Accounts</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Almost all line objects have the following methods:</a:t>
            </a:r>
          </a:p>
          <a:p>
            <a:pPr lvl="1" rtl="0"/>
            <a:r>
              <a:rPr lang="en-US" sz="1400" kern="1200" dirty="0">
                <a:solidFill>
                  <a:schemeClr val="tx1"/>
                </a:solidFill>
                <a:effectLst/>
                <a:latin typeface="+mn-lt"/>
                <a:ea typeface="+mn-ea"/>
                <a:cs typeface="+mn-cs"/>
              </a:rPr>
              <a:t>Add (add a new line object, for example, an alternative address for a business partner)</a:t>
            </a:r>
          </a:p>
          <a:p>
            <a:pPr lvl="1" rtl="0"/>
            <a:r>
              <a:rPr lang="en-US" sz="1400" kern="1200" dirty="0" err="1">
                <a:solidFill>
                  <a:schemeClr val="tx1"/>
                </a:solidFill>
                <a:effectLst/>
                <a:latin typeface="+mn-lt"/>
                <a:ea typeface="+mn-ea"/>
                <a:cs typeface="+mn-cs"/>
              </a:rPr>
              <a:t>SetCurrentLine</a:t>
            </a:r>
            <a:r>
              <a:rPr lang="en-US" sz="1400" kern="1200" dirty="0">
                <a:solidFill>
                  <a:schemeClr val="tx1"/>
                </a:solidFill>
                <a:effectLst/>
                <a:latin typeface="+mn-lt"/>
                <a:ea typeface="+mn-ea"/>
                <a:cs typeface="+mn-cs"/>
              </a:rPr>
              <a:t> (set the current line within the collection of line objects). The count starts from zero</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8422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p:txBody>
          <a:bodyPr>
            <a:normAutofit/>
          </a:bodyPr>
          <a:lstStyle/>
          <a:p>
            <a:pPr rtl="0"/>
            <a:r>
              <a:rPr lang="en-US" sz="1400" b="1"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is a business object that represents the business partner master data in the </a:t>
            </a:r>
            <a:r>
              <a:rPr lang="en-US" sz="1400" i="1" kern="1200" dirty="0">
                <a:solidFill>
                  <a:schemeClr val="tx1"/>
                </a:solidFill>
                <a:effectLst/>
                <a:latin typeface="+mn-lt"/>
                <a:ea typeface="+mn-ea"/>
                <a:cs typeface="+mn-cs"/>
              </a:rPr>
              <a:t>Business Partners</a:t>
            </a:r>
            <a:r>
              <a:rPr lang="en-US" sz="1400" kern="1200" dirty="0">
                <a:solidFill>
                  <a:schemeClr val="tx1"/>
                </a:solidFill>
                <a:effectLst/>
                <a:latin typeface="+mn-lt"/>
                <a:ea typeface="+mn-ea"/>
                <a:cs typeface="+mn-cs"/>
              </a:rPr>
              <a:t> module.</a:t>
            </a:r>
          </a:p>
          <a:p>
            <a:pPr rtl="0"/>
            <a:r>
              <a:rPr lang="en-US" sz="1400" kern="1200" dirty="0">
                <a:solidFill>
                  <a:schemeClr val="tx1"/>
                </a:solidFill>
                <a:effectLst/>
                <a:latin typeface="+mn-lt"/>
                <a:ea typeface="+mn-ea"/>
                <a:cs typeface="+mn-cs"/>
              </a:rPr>
              <a:t>This object enables you to:</a:t>
            </a:r>
          </a:p>
          <a:p>
            <a:pPr lvl="1" rtl="0"/>
            <a:r>
              <a:rPr lang="en-US" sz="1400" kern="1200" dirty="0">
                <a:solidFill>
                  <a:schemeClr val="tx1"/>
                </a:solidFill>
                <a:effectLst/>
                <a:latin typeface="+mn-lt"/>
                <a:ea typeface="+mn-ea"/>
                <a:cs typeface="+mn-cs"/>
              </a:rPr>
              <a:t>Perform authorization checks</a:t>
            </a:r>
          </a:p>
          <a:p>
            <a:pPr lvl="1" rtl="0"/>
            <a:r>
              <a:rPr lang="en-US" sz="1400" kern="1200" dirty="0">
                <a:solidFill>
                  <a:schemeClr val="tx1"/>
                </a:solidFill>
                <a:effectLst/>
                <a:latin typeface="+mn-lt"/>
                <a:ea typeface="+mn-ea"/>
                <a:cs typeface="+mn-cs"/>
              </a:rPr>
              <a:t>Follow appropriate business logic that will not compromise data integrity </a:t>
            </a:r>
          </a:p>
          <a:p>
            <a:pPr lvl="1" rtl="0"/>
            <a:r>
              <a:rPr lang="en-US" sz="1400" kern="1200" dirty="0">
                <a:solidFill>
                  <a:schemeClr val="tx1"/>
                </a:solidFill>
                <a:effectLst/>
                <a:latin typeface="+mn-lt"/>
                <a:ea typeface="+mn-ea"/>
                <a:cs typeface="+mn-cs"/>
              </a:rPr>
              <a:t>Add a business partner record </a:t>
            </a:r>
          </a:p>
          <a:p>
            <a:pPr lvl="1" rtl="0"/>
            <a:r>
              <a:rPr lang="en-US" sz="1400" kern="1200" dirty="0">
                <a:solidFill>
                  <a:schemeClr val="tx1"/>
                </a:solidFill>
                <a:effectLst/>
                <a:latin typeface="+mn-lt"/>
                <a:ea typeface="+mn-ea"/>
                <a:cs typeface="+mn-cs"/>
              </a:rPr>
              <a:t>Retrieve a business partner record through its key </a:t>
            </a:r>
          </a:p>
          <a:p>
            <a:pPr lvl="1" rtl="0"/>
            <a:r>
              <a:rPr lang="en-US" sz="1400" kern="1200" dirty="0">
                <a:solidFill>
                  <a:schemeClr val="tx1"/>
                </a:solidFill>
                <a:effectLst/>
                <a:latin typeface="+mn-lt"/>
                <a:ea typeface="+mn-ea"/>
                <a:cs typeface="+mn-cs"/>
              </a:rPr>
              <a:t>Update a business partner record </a:t>
            </a:r>
          </a:p>
          <a:p>
            <a:pPr lvl="1" rtl="0"/>
            <a:r>
              <a:rPr lang="en-US" sz="1400" kern="1200" dirty="0">
                <a:solidFill>
                  <a:schemeClr val="tx1"/>
                </a:solidFill>
                <a:effectLst/>
                <a:latin typeface="+mn-lt"/>
                <a:ea typeface="+mn-ea"/>
                <a:cs typeface="+mn-cs"/>
              </a:rPr>
              <a:t>Remove a business partner record </a:t>
            </a:r>
          </a:p>
          <a:p>
            <a:pPr lvl="1" rtl="0"/>
            <a:r>
              <a:rPr lang="en-US" sz="1400" kern="1200" dirty="0">
                <a:solidFill>
                  <a:schemeClr val="tx1"/>
                </a:solidFill>
                <a:effectLst/>
                <a:latin typeface="+mn-lt"/>
                <a:ea typeface="+mn-ea"/>
                <a:cs typeface="+mn-cs"/>
              </a:rPr>
              <a:t>Save the object in XML format </a:t>
            </a:r>
          </a:p>
          <a:p>
            <a:pPr rtl="0"/>
            <a:r>
              <a:rPr lang="en-US" sz="1400" kern="1200" dirty="0">
                <a:solidFill>
                  <a:schemeClr val="tx1"/>
                </a:solidFill>
                <a:effectLst/>
                <a:latin typeface="+mn-lt"/>
                <a:ea typeface="+mn-ea"/>
                <a:cs typeface="+mn-cs"/>
              </a:rPr>
              <a:t>You can use it also to handle additional user-defined fields related to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object.</a:t>
            </a:r>
          </a:p>
          <a:p>
            <a:r>
              <a:rPr lang="en-US" sz="1400" kern="1200" dirty="0">
                <a:solidFill>
                  <a:schemeClr val="tx1"/>
                </a:solidFill>
                <a:effectLst/>
                <a:latin typeface="+mn-lt"/>
                <a:ea typeface="+mn-ea"/>
                <a:cs typeface="+mn-cs"/>
              </a:rPr>
              <a:t>In the slide, you can see that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object is a collection of additional </a:t>
            </a:r>
            <a:r>
              <a:rPr lang="en-US" sz="1400" kern="1200" dirty="0" err="1">
                <a:solidFill>
                  <a:schemeClr val="tx1"/>
                </a:solidFill>
                <a:effectLst/>
                <a:latin typeface="+mn-lt"/>
                <a:ea typeface="+mn-ea"/>
                <a:cs typeface="+mn-cs"/>
              </a:rPr>
              <a:t>subobjects</a:t>
            </a:r>
            <a:r>
              <a:rPr lang="en-US" sz="1400" kern="1200" dirty="0">
                <a:solidFill>
                  <a:schemeClr val="tx1"/>
                </a:solidFill>
                <a:effectLst/>
                <a:latin typeface="+mn-lt"/>
                <a:ea typeface="+mn-ea"/>
                <a:cs typeface="+mn-cs"/>
              </a:rPr>
              <a:t> (or child objects) related to the business partner master data, such as addresses, employees, payment methods, and so on.</a:t>
            </a:r>
            <a:endParaRPr lang="en-US" dirty="0">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3474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Let’s have a look at a source code example, written in Visual Basic language, that creates a new business partner master record.</a:t>
            </a:r>
          </a:p>
          <a:p>
            <a:pPr rtl="0"/>
            <a:r>
              <a:rPr lang="en-US" sz="1400" kern="1200" dirty="0">
                <a:solidFill>
                  <a:schemeClr val="tx1"/>
                </a:solidFill>
                <a:effectLst/>
                <a:latin typeface="+mn-lt"/>
                <a:ea typeface="+mn-ea"/>
                <a:cs typeface="+mn-cs"/>
              </a:rPr>
              <a:t>As a first step, you need to create an instance of the business partner object. For this purpose, you use the </a:t>
            </a:r>
            <a:r>
              <a:rPr lang="en-US" sz="1400" kern="1200" dirty="0" err="1">
                <a:solidFill>
                  <a:schemeClr val="tx1"/>
                </a:solidFill>
                <a:effectLst/>
                <a:latin typeface="+mn-lt"/>
                <a:ea typeface="+mn-ea"/>
                <a:cs typeface="+mn-cs"/>
              </a:rPr>
              <a:t>GetBusinessObject</a:t>
            </a:r>
            <a:r>
              <a:rPr lang="en-US" sz="1400" kern="1200" dirty="0">
                <a:solidFill>
                  <a:schemeClr val="tx1"/>
                </a:solidFill>
                <a:effectLst/>
                <a:latin typeface="+mn-lt"/>
                <a:ea typeface="+mn-ea"/>
                <a:cs typeface="+mn-cs"/>
              </a:rPr>
              <a:t> method of the company object. </a:t>
            </a:r>
          </a:p>
          <a:p>
            <a:pPr rtl="0"/>
            <a:r>
              <a:rPr lang="en-US" sz="1400" kern="1200" dirty="0">
                <a:solidFill>
                  <a:schemeClr val="tx1"/>
                </a:solidFill>
                <a:effectLst/>
                <a:latin typeface="+mn-lt"/>
                <a:ea typeface="+mn-ea"/>
                <a:cs typeface="+mn-cs"/>
              </a:rPr>
              <a:t>You can then enter the properties of the business partner. You need to provide at least the mandatory properties. In this case, you have to provide the </a:t>
            </a:r>
            <a:r>
              <a:rPr lang="en-US" sz="1400" kern="1200" dirty="0" err="1">
                <a:solidFill>
                  <a:schemeClr val="tx1"/>
                </a:solidFill>
                <a:effectLst/>
                <a:latin typeface="+mn-lt"/>
                <a:ea typeface="+mn-ea"/>
                <a:cs typeface="+mn-cs"/>
              </a:rPr>
              <a:t>CardCode</a:t>
            </a:r>
            <a:r>
              <a:rPr lang="en-US" sz="1400" kern="1200" dirty="0">
                <a:solidFill>
                  <a:schemeClr val="tx1"/>
                </a:solidFill>
                <a:effectLst/>
                <a:latin typeface="+mn-lt"/>
                <a:ea typeface="+mn-ea"/>
                <a:cs typeface="+mn-cs"/>
              </a:rPr>
              <a:t> property. The built-in auto-complete procedure completes the default values of the other properties.</a:t>
            </a:r>
          </a:p>
          <a:p>
            <a:pPr rtl="0"/>
            <a:r>
              <a:rPr lang="en-US" sz="1400" kern="1200" dirty="0">
                <a:solidFill>
                  <a:schemeClr val="tx1"/>
                </a:solidFill>
                <a:effectLst/>
                <a:latin typeface="+mn-lt"/>
                <a:ea typeface="+mn-ea"/>
                <a:cs typeface="+mn-cs"/>
              </a:rPr>
              <a:t>In the last step, you call the add method to create a new business partner record in your company database.</a:t>
            </a:r>
          </a:p>
          <a:p>
            <a:r>
              <a:rPr lang="en-US" sz="1400" kern="1200" dirty="0">
                <a:solidFill>
                  <a:schemeClr val="tx1"/>
                </a:solidFill>
                <a:effectLst/>
                <a:latin typeface="+mn-lt"/>
                <a:ea typeface="+mn-ea"/>
                <a:cs typeface="+mn-cs"/>
              </a:rPr>
              <a:t>Please note that </a:t>
            </a:r>
            <a:r>
              <a:rPr lang="en-US" sz="1400" kern="1200" dirty="0" err="1">
                <a:solidFill>
                  <a:schemeClr val="tx1"/>
                </a:solidFill>
                <a:effectLst/>
                <a:latin typeface="+mn-lt"/>
                <a:ea typeface="+mn-ea"/>
                <a:cs typeface="+mn-cs"/>
              </a:rPr>
              <a:t>GetBusinessObject</a:t>
            </a:r>
            <a:r>
              <a:rPr lang="en-US" sz="1400" kern="1200" dirty="0">
                <a:solidFill>
                  <a:schemeClr val="tx1"/>
                </a:solidFill>
                <a:effectLst/>
                <a:latin typeface="+mn-lt"/>
                <a:ea typeface="+mn-ea"/>
                <a:cs typeface="+mn-cs"/>
              </a:rPr>
              <a:t> returns a generic “object” that needs to be casted to the real object class in other (non-VB!) programming languages.</a:t>
            </a: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95311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Here, we have an example of a child object of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You can add several contact employees to a business partner record. </a:t>
            </a:r>
          </a:p>
          <a:p>
            <a:pPr rtl="0"/>
            <a:r>
              <a:rPr lang="en-US" sz="1400" kern="1200" dirty="0">
                <a:solidFill>
                  <a:schemeClr val="tx1"/>
                </a:solidFill>
                <a:effectLst/>
                <a:latin typeface="+mn-lt"/>
                <a:ea typeface="+mn-ea"/>
                <a:cs typeface="+mn-cs"/>
              </a:rPr>
              <a:t>To do so, you first have to add a contact employee row, using the corresponding add method. </a:t>
            </a:r>
          </a:p>
          <a:p>
            <a:pPr rtl="0"/>
            <a:r>
              <a:rPr lang="en-US" sz="1400" kern="1200" dirty="0">
                <a:solidFill>
                  <a:schemeClr val="tx1"/>
                </a:solidFill>
                <a:effectLst/>
                <a:latin typeface="+mn-lt"/>
                <a:ea typeface="+mn-ea"/>
                <a:cs typeface="+mn-cs"/>
              </a:rPr>
              <a:t>In the second step, you set the current line in the contact employees array. </a:t>
            </a:r>
          </a:p>
          <a:p>
            <a:r>
              <a:rPr lang="en-US" sz="1400" kern="1200" dirty="0">
                <a:solidFill>
                  <a:schemeClr val="tx1"/>
                </a:solidFill>
                <a:effectLst/>
                <a:latin typeface="+mn-lt"/>
                <a:ea typeface="+mn-ea"/>
                <a:cs typeface="+mn-cs"/>
              </a:rPr>
              <a:t>Then you can enter the contact employee properties.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044030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next highly often-used business object is the </a:t>
            </a:r>
            <a:r>
              <a:rPr lang="en-US" sz="1400" b="1" kern="1200" dirty="0">
                <a:solidFill>
                  <a:schemeClr val="tx1"/>
                </a:solidFill>
                <a:effectLst/>
                <a:latin typeface="+mn-lt"/>
                <a:ea typeface="+mn-ea"/>
                <a:cs typeface="+mn-cs"/>
              </a:rPr>
              <a:t>Items</a:t>
            </a:r>
            <a:r>
              <a:rPr lang="en-US" sz="1400" kern="1200" dirty="0">
                <a:solidFill>
                  <a:schemeClr val="tx1"/>
                </a:solidFill>
                <a:effectLst/>
                <a:latin typeface="+mn-lt"/>
                <a:ea typeface="+mn-ea"/>
                <a:cs typeface="+mn-cs"/>
              </a:rPr>
              <a:t> object, which represents the master inventory items record in SAP Business One.</a:t>
            </a:r>
          </a:p>
          <a:p>
            <a:pPr rtl="0"/>
            <a:r>
              <a:rPr lang="en-US" sz="1400" kern="1200" dirty="0">
                <a:solidFill>
                  <a:schemeClr val="tx1"/>
                </a:solidFill>
                <a:effectLst/>
                <a:latin typeface="+mn-lt"/>
                <a:ea typeface="+mn-ea"/>
                <a:cs typeface="+mn-cs"/>
              </a:rPr>
              <a:t>The methods you use to manipulate the Items data are similar to those for the </a:t>
            </a:r>
            <a:r>
              <a:rPr lang="en-US" sz="1400" kern="1200" dirty="0" err="1">
                <a:solidFill>
                  <a:schemeClr val="tx1"/>
                </a:solidFill>
                <a:effectLst/>
                <a:latin typeface="+mn-lt"/>
                <a:ea typeface="+mn-ea"/>
                <a:cs typeface="+mn-cs"/>
              </a:rPr>
              <a:t>BusinessPartners</a:t>
            </a:r>
            <a:r>
              <a:rPr lang="en-US" sz="1400" kern="1200" dirty="0">
                <a:solidFill>
                  <a:schemeClr val="tx1"/>
                </a:solidFill>
                <a:effectLst/>
                <a:latin typeface="+mn-lt"/>
                <a:ea typeface="+mn-ea"/>
                <a:cs typeface="+mn-cs"/>
              </a:rPr>
              <a:t> business object described above in SAP Business One. </a:t>
            </a:r>
          </a:p>
          <a:p>
            <a:r>
              <a:rPr lang="en-US" sz="1400" kern="1200" dirty="0">
                <a:solidFill>
                  <a:schemeClr val="tx1"/>
                </a:solidFill>
                <a:effectLst/>
                <a:latin typeface="+mn-lt"/>
                <a:ea typeface="+mn-ea"/>
                <a:cs typeface="+mn-cs"/>
              </a:rPr>
              <a:t>In this business object, a wide variety of child objects is assigned to store the item master data information in a single object hierarchy.</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0440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hyperlink" Target="https://launchpad.support.sap.com/#/notes/1320484"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a:t>TB1300 - SAP Business One SDK</a:t>
            </a:r>
            <a:br>
              <a:rPr lang="en-US"/>
            </a:br>
            <a:r>
              <a:rPr lang="en-US">
                <a:solidFill>
                  <a:schemeClr val="accent1"/>
                </a:solidFill>
              </a:rPr>
              <a:t>Data Interface API – Business Objects</a:t>
            </a:r>
            <a:endParaRPr lang="de-DE">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chor="ctr"/>
          <a:lstStyle/>
          <a:p>
            <a:r>
              <a:rPr lang="en-US"/>
              <a:t>Business Objects: Documents</a:t>
            </a:r>
          </a:p>
        </p:txBody>
      </p:sp>
      <p:sp>
        <p:nvSpPr>
          <p:cNvPr id="66562" name="Rectangle 3"/>
          <p:cNvSpPr>
            <a:spLocks noGrp="1" noChangeArrowheads="1"/>
          </p:cNvSpPr>
          <p:nvPr>
            <p:ph type="body" sz="half" idx="4294967295"/>
          </p:nvPr>
        </p:nvSpPr>
        <p:spPr>
          <a:xfrm>
            <a:off x="504001" y="1479551"/>
            <a:ext cx="5267407" cy="2320553"/>
          </a:xfrm>
          <a:noFill/>
          <a:ln w="12700">
            <a:noFill/>
            <a:miter lim="800000"/>
            <a:headEnd/>
            <a:tailEnd/>
          </a:ln>
        </p:spPr>
        <p:txBody>
          <a:bodyPr vert="horz" wrap="square" lIns="0" tIns="0" rIns="0" bIns="0" numCol="1" rtlCol="0" anchor="t" anchorCtr="0" compatLnSpc="1">
            <a:prstTxWarp prst="textNoShape">
              <a:avLst/>
            </a:prstTxWarp>
            <a:noAutofit/>
          </a:bodyPr>
          <a:lstStyle/>
          <a:p>
            <a:pPr marL="342900" indent="-342900">
              <a:spcBef>
                <a:spcPts val="0"/>
              </a:spcBef>
              <a:spcAft>
                <a:spcPts val="300"/>
              </a:spcAft>
              <a:buFont typeface="Wingdings" panose="05000000000000000000" pitchFamily="2" charset="2"/>
              <a:buChar char="§"/>
            </a:pPr>
            <a:r>
              <a:rPr lang="en-US" dirty="0">
                <a:latin typeface="Arial" pitchFamily="34" charset="0"/>
                <a:ea typeface="ＭＳ Ｐゴシック" pitchFamily="34" charset="-128"/>
              </a:rPr>
              <a:t>The Documents object represents the header of SAP Business One Sales and Purchasing documents.</a:t>
            </a:r>
          </a:p>
          <a:p>
            <a:pPr marL="342900" indent="-342900">
              <a:spcBef>
                <a:spcPts val="0"/>
              </a:spcBef>
              <a:spcAft>
                <a:spcPts val="300"/>
              </a:spcAft>
              <a:buFont typeface="Wingdings" panose="05000000000000000000" pitchFamily="2" charset="2"/>
              <a:buChar char="§"/>
            </a:pPr>
            <a:endParaRPr lang="en-US" dirty="0">
              <a:latin typeface="Arial" pitchFamily="34" charset="0"/>
              <a:ea typeface="ＭＳ Ｐゴシック" pitchFamily="34" charset="-128"/>
            </a:endParaRPr>
          </a:p>
          <a:p>
            <a:pPr marL="342900" indent="-342900">
              <a:spcBef>
                <a:spcPts val="0"/>
              </a:spcBef>
              <a:spcAft>
                <a:spcPts val="300"/>
              </a:spcAft>
              <a:buFont typeface="Wingdings" panose="05000000000000000000" pitchFamily="2" charset="2"/>
              <a:buChar char="§"/>
            </a:pPr>
            <a:r>
              <a:rPr lang="en-US" dirty="0">
                <a:latin typeface="Arial" pitchFamily="34" charset="0"/>
                <a:ea typeface="ＭＳ Ｐゴシック" pitchFamily="34" charset="-128"/>
              </a:rPr>
              <a:t>It contains the master header data for the document such as </a:t>
            </a:r>
            <a:r>
              <a:rPr lang="en-US" dirty="0" err="1">
                <a:latin typeface="Arial" pitchFamily="34" charset="0"/>
                <a:ea typeface="ＭＳ Ｐゴシック" pitchFamily="34" charset="-128"/>
              </a:rPr>
              <a:t>CardCode</a:t>
            </a:r>
            <a:r>
              <a:rPr lang="en-US" dirty="0">
                <a:latin typeface="Arial" pitchFamily="34" charset="0"/>
                <a:ea typeface="ＭＳ Ｐゴシック" pitchFamily="34" charset="-128"/>
              </a:rPr>
              <a:t>, Address, Document Date, Document Total etc.</a:t>
            </a:r>
          </a:p>
        </p:txBody>
      </p:sp>
      <p:pic>
        <p:nvPicPr>
          <p:cNvPr id="2" name="Picture 1">
            <a:extLst>
              <a:ext uri="{FF2B5EF4-FFF2-40B4-BE49-F238E27FC236}">
                <a16:creationId xmlns:a16="http://schemas.microsoft.com/office/drawing/2014/main" id="{226375B4-8A88-4FE6-9EC4-0A669AF57606}"/>
              </a:ext>
            </a:extLst>
          </p:cNvPr>
          <p:cNvPicPr>
            <a:picLocks noChangeAspect="1"/>
          </p:cNvPicPr>
          <p:nvPr/>
        </p:nvPicPr>
        <p:blipFill>
          <a:blip r:embed="rId4"/>
          <a:stretch>
            <a:fillRect/>
          </a:stretch>
        </p:blipFill>
        <p:spPr>
          <a:xfrm>
            <a:off x="6020790" y="873332"/>
            <a:ext cx="5669687" cy="5658097"/>
          </a:xfrm>
          <a:prstGeom prst="rect">
            <a:avLst/>
          </a:prstGeom>
        </p:spPr>
      </p:pic>
    </p:spTree>
    <p:custDataLst>
      <p:tags r:id="rId1"/>
    </p:custDataLst>
    <p:extLst>
      <p:ext uri="{BB962C8B-B14F-4D97-AF65-F5344CB8AC3E}">
        <p14:creationId xmlns:p14="http://schemas.microsoft.com/office/powerpoint/2010/main" val="311789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504001" y="1353685"/>
            <a:ext cx="5603113" cy="4872944"/>
          </a:xfrm>
          <a:solidFill>
            <a:srgbClr val="B4C3CB"/>
          </a:solidFill>
          <a:ln>
            <a:solidFill>
              <a:schemeClr val="tx1"/>
            </a:solidFill>
          </a:ln>
        </p:spPr>
        <p:txBody>
          <a:bodyPr vert="horz" lIns="180000" tIns="91440" rIns="0" bIns="0" rtlCol="0">
            <a:normAutofit fontScale="92500" lnSpcReduction="20000"/>
          </a:bodyPr>
          <a:lstStyle/>
          <a:p>
            <a:pPr>
              <a:spcBef>
                <a:spcPts val="600"/>
              </a:spcBef>
            </a:pPr>
            <a:r>
              <a:rPr lang="en-US" sz="1400"/>
              <a:t>Dim oOrderDoc as SAPbobsCOM.Documents</a:t>
            </a:r>
          </a:p>
          <a:p>
            <a:pPr>
              <a:spcBef>
                <a:spcPts val="600"/>
              </a:spcBef>
            </a:pPr>
            <a:r>
              <a:rPr lang="en-US" sz="1400"/>
              <a:t>oOrderDoc = oCompany.GetBusinessObject _</a:t>
            </a:r>
          </a:p>
          <a:p>
            <a:pPr>
              <a:spcBef>
                <a:spcPts val="600"/>
              </a:spcBef>
            </a:pPr>
            <a:r>
              <a:rPr lang="en-US" sz="1400"/>
              <a:t>	(SAPbobsCOM.BoObjectTypes.oOrders)</a:t>
            </a:r>
          </a:p>
          <a:p>
            <a:pPr>
              <a:spcBef>
                <a:spcPts val="600"/>
              </a:spcBef>
            </a:pPr>
            <a:endParaRPr lang="en-US" sz="1000"/>
          </a:p>
          <a:p>
            <a:pPr>
              <a:spcBef>
                <a:spcPts val="600"/>
              </a:spcBef>
            </a:pPr>
            <a:r>
              <a:rPr lang="he-IL" sz="1000">
                <a:solidFill>
                  <a:srgbClr val="339966"/>
                </a:solidFill>
              </a:rPr>
              <a:t> </a:t>
            </a:r>
            <a:r>
              <a:rPr lang="he-IL" sz="1400">
                <a:solidFill>
                  <a:srgbClr val="339966"/>
                </a:solidFill>
              </a:rPr>
              <a:t> </a:t>
            </a:r>
            <a:r>
              <a:rPr lang="en-US" sz="1400">
                <a:solidFill>
                  <a:srgbClr val="339966"/>
                </a:solidFill>
              </a:rPr>
              <a:t>' set the business partner code</a:t>
            </a:r>
          </a:p>
          <a:p>
            <a:pPr>
              <a:spcBef>
                <a:spcPts val="600"/>
              </a:spcBef>
            </a:pPr>
            <a:r>
              <a:rPr lang="en-US" sz="1400"/>
              <a:t>  oOrderDoc.CardCode = "C20000"</a:t>
            </a:r>
          </a:p>
          <a:p>
            <a:pPr>
              <a:spcBef>
                <a:spcPts val="600"/>
              </a:spcBef>
            </a:pPr>
            <a:r>
              <a:rPr lang="en-US" sz="1400"/>
              <a:t>  </a:t>
            </a:r>
            <a:r>
              <a:rPr lang="en-US" sz="1400">
                <a:solidFill>
                  <a:srgbClr val="339966"/>
                </a:solidFill>
              </a:rPr>
              <a:t>' set the documents due date - mandatory</a:t>
            </a:r>
          </a:p>
          <a:p>
            <a:pPr>
              <a:spcBef>
                <a:spcPts val="600"/>
              </a:spcBef>
            </a:pPr>
            <a:r>
              <a:rPr lang="en-US" sz="1400"/>
              <a:t>  oOrderDoc.DocDueDate = Date</a:t>
            </a:r>
          </a:p>
          <a:p>
            <a:pPr>
              <a:spcBef>
                <a:spcPts val="600"/>
              </a:spcBef>
            </a:pPr>
            <a:endParaRPr lang="en-US" sz="1400"/>
          </a:p>
          <a:p>
            <a:pPr>
              <a:spcBef>
                <a:spcPts val="600"/>
              </a:spcBef>
            </a:pPr>
            <a:r>
              <a:rPr lang="en-US" sz="1400"/>
              <a:t>   </a:t>
            </a:r>
            <a:r>
              <a:rPr lang="en-US" sz="1400">
                <a:solidFill>
                  <a:srgbClr val="339966"/>
                </a:solidFill>
              </a:rPr>
              <a:t>' First line  (no need to add line)</a:t>
            </a:r>
            <a:r>
              <a:rPr lang="en-US" sz="1400"/>
              <a:t> </a:t>
            </a:r>
          </a:p>
          <a:p>
            <a:pPr>
              <a:spcBef>
                <a:spcPts val="600"/>
              </a:spcBef>
            </a:pPr>
            <a:r>
              <a:rPr lang="en-US" sz="1400"/>
              <a:t>   oOrderDoc.Lines.ItemCode = "A00001"</a:t>
            </a:r>
          </a:p>
          <a:p>
            <a:pPr>
              <a:spcBef>
                <a:spcPts val="600"/>
              </a:spcBef>
            </a:pPr>
            <a:r>
              <a:rPr lang="en-US" sz="1400"/>
              <a:t>   oOrderDoc.Lines.Quantity = 1</a:t>
            </a:r>
          </a:p>
          <a:p>
            <a:pPr>
              <a:spcBef>
                <a:spcPts val="600"/>
              </a:spcBef>
            </a:pPr>
            <a:r>
              <a:rPr lang="en-US" sz="1400"/>
              <a:t>    </a:t>
            </a:r>
          </a:p>
          <a:p>
            <a:pPr>
              <a:spcBef>
                <a:spcPts val="600"/>
              </a:spcBef>
            </a:pPr>
            <a:r>
              <a:rPr lang="en-US" sz="1400"/>
              <a:t>    </a:t>
            </a:r>
            <a:r>
              <a:rPr lang="en-US" sz="1400">
                <a:solidFill>
                  <a:srgbClr val="339966"/>
                </a:solidFill>
              </a:rPr>
              <a:t>' Second line</a:t>
            </a:r>
          </a:p>
          <a:p>
            <a:pPr>
              <a:spcBef>
                <a:spcPts val="600"/>
              </a:spcBef>
            </a:pPr>
            <a:r>
              <a:rPr lang="en-US" sz="1400"/>
              <a:t>    </a:t>
            </a:r>
            <a:r>
              <a:rPr lang="en-US" sz="1400">
                <a:solidFill>
                  <a:srgbClr val="339966"/>
                </a:solidFill>
              </a:rPr>
              <a:t>' first prepare empty line for the second line</a:t>
            </a:r>
          </a:p>
          <a:p>
            <a:pPr>
              <a:spcBef>
                <a:spcPts val="600"/>
              </a:spcBef>
            </a:pPr>
            <a:r>
              <a:rPr lang="en-US" sz="1400"/>
              <a:t>    oOrderDoc.Lines.Add()</a:t>
            </a:r>
          </a:p>
          <a:p>
            <a:pPr>
              <a:spcBef>
                <a:spcPts val="600"/>
              </a:spcBef>
            </a:pPr>
            <a:r>
              <a:rPr lang="en-US" sz="1400"/>
              <a:t>    </a:t>
            </a:r>
          </a:p>
          <a:p>
            <a:pPr>
              <a:spcBef>
                <a:spcPts val="600"/>
              </a:spcBef>
            </a:pPr>
            <a:r>
              <a:rPr lang="en-US" sz="1400"/>
              <a:t>    oOrderDoc.Lines.ItemCode = "A00002"</a:t>
            </a:r>
          </a:p>
          <a:p>
            <a:pPr>
              <a:spcBef>
                <a:spcPts val="600"/>
              </a:spcBef>
            </a:pPr>
            <a:r>
              <a:rPr lang="en-US" sz="1400"/>
              <a:t>    oOrderDoc.Lines.Quantity = 1       </a:t>
            </a:r>
          </a:p>
          <a:p>
            <a:pPr>
              <a:spcBef>
                <a:spcPts val="600"/>
              </a:spcBef>
            </a:pPr>
            <a:r>
              <a:rPr lang="en-US" sz="1000"/>
              <a:t>    </a:t>
            </a:r>
          </a:p>
        </p:txBody>
      </p:sp>
      <p:sp>
        <p:nvSpPr>
          <p:cNvPr id="70659" name="Rectangle 4"/>
          <p:cNvSpPr>
            <a:spLocks noChangeArrowheads="1"/>
          </p:cNvSpPr>
          <p:nvPr/>
        </p:nvSpPr>
        <p:spPr bwMode="gray">
          <a:xfrm>
            <a:off x="6561899" y="1353685"/>
            <a:ext cx="5128577" cy="4872944"/>
          </a:xfrm>
          <a:prstGeom prst="rect">
            <a:avLst/>
          </a:prstGeom>
          <a:solidFill>
            <a:srgbClr val="B4C3CB"/>
          </a:solidFill>
          <a:ln w="12700">
            <a:solidFill>
              <a:schemeClr val="tx1"/>
            </a:solidFill>
            <a:miter lim="800000"/>
            <a:headEnd/>
            <a:tailEnd/>
          </a:ln>
        </p:spPr>
        <p:txBody>
          <a:bodyPr lIns="180000" tIns="91440" rIns="0" bIns="0"/>
          <a:lstStyle/>
          <a:p>
            <a:pPr>
              <a:spcBef>
                <a:spcPts val="600"/>
              </a:spcBef>
              <a:buClr>
                <a:schemeClr val="tx1"/>
              </a:buClr>
            </a:pPr>
            <a:r>
              <a:rPr lang="en-US" sz="1400">
                <a:solidFill>
                  <a:srgbClr val="339966"/>
                </a:solidFill>
              </a:rPr>
              <a:t>' Adding the new order document</a:t>
            </a:r>
          </a:p>
          <a:p>
            <a:pPr>
              <a:spcBef>
                <a:spcPts val="600"/>
              </a:spcBef>
              <a:buClr>
                <a:schemeClr val="tx1"/>
              </a:buClr>
            </a:pPr>
            <a:r>
              <a:rPr lang="en-US" sz="1400"/>
              <a:t>Dim RetVal As Long</a:t>
            </a:r>
          </a:p>
          <a:p>
            <a:pPr>
              <a:spcBef>
                <a:spcPts val="600"/>
              </a:spcBef>
              <a:buClr>
                <a:schemeClr val="tx1"/>
              </a:buClr>
            </a:pPr>
            <a:r>
              <a:rPr lang="en-US" sz="1400"/>
              <a:t>   </a:t>
            </a:r>
          </a:p>
          <a:p>
            <a:pPr>
              <a:spcBef>
                <a:spcPts val="600"/>
              </a:spcBef>
              <a:buClr>
                <a:schemeClr val="tx1"/>
              </a:buClr>
            </a:pPr>
            <a:r>
              <a:rPr lang="en-US" sz="1400">
                <a:solidFill>
                  <a:srgbClr val="339966"/>
                </a:solidFill>
              </a:rPr>
              <a:t>' Add Order to the database</a:t>
            </a:r>
          </a:p>
          <a:p>
            <a:pPr>
              <a:spcBef>
                <a:spcPts val="600"/>
              </a:spcBef>
              <a:buClr>
                <a:schemeClr val="tx1"/>
              </a:buClr>
            </a:pPr>
            <a:r>
              <a:rPr lang="en-US" sz="1400"/>
              <a:t>RetVal = oOrderDoc.Add()</a:t>
            </a:r>
          </a:p>
          <a:p>
            <a:pPr>
              <a:spcBef>
                <a:spcPts val="600"/>
              </a:spcBef>
              <a:buClr>
                <a:schemeClr val="tx1"/>
              </a:buClr>
            </a:pPr>
            <a:r>
              <a:rPr lang="en-US" sz="1400"/>
              <a:t>    </a:t>
            </a:r>
          </a:p>
          <a:p>
            <a:pPr>
              <a:spcBef>
                <a:spcPts val="600"/>
              </a:spcBef>
              <a:buClr>
                <a:schemeClr val="tx1"/>
              </a:buClr>
            </a:pPr>
            <a:r>
              <a:rPr lang="en-US" sz="1400">
                <a:solidFill>
                  <a:srgbClr val="339966"/>
                </a:solidFill>
              </a:rPr>
              <a:t>' Check if Add method succeeded</a:t>
            </a:r>
          </a:p>
          <a:p>
            <a:pPr>
              <a:spcBef>
                <a:spcPts val="600"/>
              </a:spcBef>
              <a:buClr>
                <a:schemeClr val="tx1"/>
              </a:buClr>
            </a:pPr>
            <a:r>
              <a:rPr lang="en-US" sz="1400"/>
              <a:t> If RetVal &lt;&gt; 0 Then</a:t>
            </a:r>
          </a:p>
          <a:p>
            <a:pPr>
              <a:spcBef>
                <a:spcPts val="600"/>
              </a:spcBef>
              <a:buClr>
                <a:schemeClr val="tx1"/>
              </a:buClr>
            </a:pPr>
            <a:r>
              <a:rPr lang="en-US" sz="1400"/>
              <a:t>     oCompany.GetLastError( lErrCode, ErrMsg)</a:t>
            </a:r>
          </a:p>
          <a:p>
            <a:pPr>
              <a:spcBef>
                <a:spcPts val="600"/>
              </a:spcBef>
              <a:buClr>
                <a:schemeClr val="tx1"/>
              </a:buClr>
            </a:pPr>
            <a:r>
              <a:rPr lang="en-US" sz="1400"/>
              <a:t>     MessageBox.Show(lErrCode &amp; " " &amp; sErrMsg)</a:t>
            </a:r>
          </a:p>
          <a:p>
            <a:pPr>
              <a:spcBef>
                <a:spcPts val="600"/>
              </a:spcBef>
              <a:buClr>
                <a:schemeClr val="tx1"/>
              </a:buClr>
            </a:pPr>
            <a:r>
              <a:rPr lang="en-US" sz="1400"/>
              <a:t> End If</a:t>
            </a:r>
          </a:p>
          <a:p>
            <a:pPr>
              <a:spcBef>
                <a:spcPts val="600"/>
              </a:spcBef>
              <a:buClr>
                <a:schemeClr val="tx1"/>
              </a:buClr>
            </a:pPr>
            <a:endParaRPr lang="en-US" sz="1200"/>
          </a:p>
          <a:p>
            <a:pPr>
              <a:spcBef>
                <a:spcPts val="600"/>
              </a:spcBef>
              <a:buClr>
                <a:schemeClr val="tx1"/>
              </a:buClr>
            </a:pPr>
            <a:r>
              <a:rPr lang="en-US" sz="1200"/>
              <a:t>    </a:t>
            </a:r>
          </a:p>
        </p:txBody>
      </p:sp>
      <p:sp>
        <p:nvSpPr>
          <p:cNvPr id="70660" name="Freeform 5"/>
          <p:cNvSpPr>
            <a:spLocks/>
          </p:cNvSpPr>
          <p:nvPr/>
        </p:nvSpPr>
        <p:spPr bwMode="auto">
          <a:xfrm>
            <a:off x="5389563" y="4076618"/>
            <a:ext cx="1320800" cy="417679"/>
          </a:xfrm>
          <a:custGeom>
            <a:avLst/>
            <a:gdLst>
              <a:gd name="T0" fmla="*/ 0 w 1844"/>
              <a:gd name="T1" fmla="*/ 2147483647 h 2712"/>
              <a:gd name="T2" fmla="*/ 2147483647 w 1844"/>
              <a:gd name="T3" fmla="*/ 2147483647 h 2712"/>
              <a:gd name="T4" fmla="*/ 2147483647 w 1844"/>
              <a:gd name="T5" fmla="*/ 2147483647 h 2712"/>
              <a:gd name="T6" fmla="*/ 2147483647 w 1844"/>
              <a:gd name="T7" fmla="*/ 0 h 2712"/>
              <a:gd name="T8" fmla="*/ 0 60000 65536"/>
              <a:gd name="T9" fmla="*/ 0 60000 65536"/>
              <a:gd name="T10" fmla="*/ 0 60000 65536"/>
              <a:gd name="T11" fmla="*/ 0 60000 65536"/>
              <a:gd name="T12" fmla="*/ 0 w 1844"/>
              <a:gd name="T13" fmla="*/ 0 h 2712"/>
              <a:gd name="T14" fmla="*/ 1844 w 1844"/>
              <a:gd name="T15" fmla="*/ 2712 h 2712"/>
            </a:gdLst>
            <a:ahLst/>
            <a:cxnLst>
              <a:cxn ang="T8">
                <a:pos x="T0" y="T1"/>
              </a:cxn>
              <a:cxn ang="T9">
                <a:pos x="T2" y="T3"/>
              </a:cxn>
              <a:cxn ang="T10">
                <a:pos x="T4" y="T5"/>
              </a:cxn>
              <a:cxn ang="T11">
                <a:pos x="T6" y="T7"/>
              </a:cxn>
            </a:cxnLst>
            <a:rect l="T12" t="T13" r="T14" b="T15"/>
            <a:pathLst>
              <a:path w="1844" h="2712">
                <a:moveTo>
                  <a:pt x="0" y="2023"/>
                </a:moveTo>
                <a:cubicBezTo>
                  <a:pt x="406" y="2367"/>
                  <a:pt x="813" y="2712"/>
                  <a:pt x="1049" y="2455"/>
                </a:cubicBezTo>
                <a:cubicBezTo>
                  <a:pt x="1285" y="2198"/>
                  <a:pt x="1287" y="889"/>
                  <a:pt x="1419" y="480"/>
                </a:cubicBezTo>
                <a:cubicBezTo>
                  <a:pt x="1551" y="71"/>
                  <a:pt x="1773" y="81"/>
                  <a:pt x="1844" y="0"/>
                </a:cubicBezTo>
              </a:path>
            </a:pathLst>
          </a:custGeom>
          <a:noFill/>
          <a:ln w="12700" cap="flat" cmpd="sng">
            <a:solidFill>
              <a:schemeClr val="tx1"/>
            </a:solidFill>
            <a:prstDash val="solid"/>
            <a:round/>
            <a:headEnd type="oval" w="med" len="med"/>
            <a:tailEnd type="triangle" w="med" len="med"/>
          </a:ln>
        </p:spPr>
        <p:txBody>
          <a:bodyPr lIns="90000" tIns="46800" rIns="90000" bIns="46800" anchor="ctr">
            <a:spAutoFit/>
          </a:bodyPr>
          <a:lstStyle/>
          <a:p>
            <a:endParaRPr lang="de-DE"/>
          </a:p>
        </p:txBody>
      </p:sp>
      <p:sp>
        <p:nvSpPr>
          <p:cNvPr id="6" name="Title 5"/>
          <p:cNvSpPr>
            <a:spLocks noGrp="1"/>
          </p:cNvSpPr>
          <p:nvPr>
            <p:ph type="title"/>
          </p:nvPr>
        </p:nvSpPr>
        <p:spPr/>
        <p:txBody>
          <a:bodyPr/>
          <a:lstStyle/>
          <a:p>
            <a:r>
              <a:rPr lang="en-US"/>
              <a:t>Documents: Example – Create an Order</a:t>
            </a:r>
            <a:endParaRPr lang="de-DE"/>
          </a:p>
        </p:txBody>
      </p:sp>
    </p:spTree>
    <p:custDataLst>
      <p:tags r:id="rId1"/>
    </p:custDataLst>
    <p:extLst>
      <p:ext uri="{BB962C8B-B14F-4D97-AF65-F5344CB8AC3E}">
        <p14:creationId xmlns:p14="http://schemas.microsoft.com/office/powerpoint/2010/main" val="100324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ChangeArrowheads="1"/>
          </p:cNvSpPr>
          <p:nvPr/>
        </p:nvSpPr>
        <p:spPr bwMode="gray">
          <a:xfrm>
            <a:off x="6943470" y="1356791"/>
            <a:ext cx="4747007" cy="4980677"/>
          </a:xfrm>
          <a:prstGeom prst="rect">
            <a:avLst/>
          </a:prstGeom>
          <a:solidFill>
            <a:srgbClr val="B4C3CB"/>
          </a:solidFill>
          <a:ln w="12700">
            <a:solidFill>
              <a:schemeClr val="tx1"/>
            </a:solidFill>
            <a:miter lim="800000"/>
            <a:headEnd/>
            <a:tailEnd/>
          </a:ln>
        </p:spPr>
        <p:txBody>
          <a:bodyPr lIns="180000" tIns="91440" rIns="0" bIns="0"/>
          <a:lstStyle/>
          <a:p>
            <a:pPr>
              <a:spcBef>
                <a:spcPts val="600"/>
              </a:spcBef>
              <a:buClr>
                <a:schemeClr val="tx1"/>
              </a:buClr>
            </a:pPr>
            <a:r>
              <a:rPr lang="en-US" sz="1300" dirty="0">
                <a:solidFill>
                  <a:srgbClr val="339966"/>
                </a:solidFill>
              </a:rPr>
              <a:t>'  Second line; first: prepare line</a:t>
            </a:r>
          </a:p>
          <a:p>
            <a:pPr>
              <a:spcBef>
                <a:spcPts val="600"/>
              </a:spcBef>
              <a:buClr>
                <a:schemeClr val="tx1"/>
              </a:buClr>
            </a:pPr>
            <a:r>
              <a:rPr lang="en-US" sz="1300" dirty="0" err="1"/>
              <a:t>oInvoiceDoc.Lines.Add</a:t>
            </a:r>
            <a:r>
              <a:rPr lang="en-US" sz="1300" dirty="0"/>
              <a:t>()</a:t>
            </a:r>
          </a:p>
          <a:p>
            <a:pPr>
              <a:spcBef>
                <a:spcPts val="600"/>
              </a:spcBef>
              <a:buClr>
                <a:schemeClr val="tx1"/>
              </a:buClr>
            </a:pPr>
            <a:endParaRPr lang="en-US" sz="1300" dirty="0"/>
          </a:p>
          <a:p>
            <a:pPr>
              <a:spcBef>
                <a:spcPts val="600"/>
              </a:spcBef>
              <a:buClr>
                <a:schemeClr val="tx1"/>
              </a:buClr>
            </a:pPr>
            <a:r>
              <a:rPr lang="en-US" sz="1300" dirty="0" err="1"/>
              <a:t>oInvoiceDoc.Lines.BaseType</a:t>
            </a:r>
            <a:r>
              <a:rPr lang="en-US" sz="1300" dirty="0"/>
              <a:t> = _</a:t>
            </a:r>
          </a:p>
          <a:p>
            <a:pPr>
              <a:spcBef>
                <a:spcPts val="600"/>
              </a:spcBef>
              <a:buClr>
                <a:schemeClr val="tx1"/>
              </a:buClr>
            </a:pPr>
            <a:r>
              <a:rPr lang="en-US" sz="1300" dirty="0"/>
              <a:t>             </a:t>
            </a:r>
            <a:r>
              <a:rPr lang="en-US" sz="1300" dirty="0" err="1"/>
              <a:t>SAPbobsCOM.BoObjectTypes.oOrders</a:t>
            </a:r>
            <a:endParaRPr lang="en-US" sz="1300" dirty="0"/>
          </a:p>
          <a:p>
            <a:pPr>
              <a:spcBef>
                <a:spcPts val="600"/>
              </a:spcBef>
              <a:buClr>
                <a:schemeClr val="tx1"/>
              </a:buClr>
            </a:pPr>
            <a:r>
              <a:rPr lang="en-US" sz="1300" dirty="0" err="1"/>
              <a:t>oInvoiceDoc.Lines.BaseEntry</a:t>
            </a:r>
            <a:r>
              <a:rPr lang="en-US" sz="1300" dirty="0"/>
              <a:t> = </a:t>
            </a:r>
            <a:r>
              <a:rPr lang="en-US" sz="1300" dirty="0" err="1"/>
              <a:t>CInt</a:t>
            </a:r>
            <a:r>
              <a:rPr lang="en-US" sz="1300" dirty="0"/>
              <a:t>(</a:t>
            </a:r>
            <a:r>
              <a:rPr lang="en-US" sz="1300" dirty="0" err="1"/>
              <a:t>OrdCodeStr</a:t>
            </a:r>
            <a:r>
              <a:rPr lang="en-US" sz="1300" dirty="0"/>
              <a:t>)</a:t>
            </a:r>
          </a:p>
          <a:p>
            <a:pPr>
              <a:spcBef>
                <a:spcPts val="600"/>
              </a:spcBef>
              <a:buClr>
                <a:schemeClr val="tx1"/>
              </a:buClr>
            </a:pPr>
            <a:r>
              <a:rPr lang="en-US" sz="1300" dirty="0" err="1"/>
              <a:t>oInvoiceDoc.Lines.BaseLine</a:t>
            </a:r>
            <a:r>
              <a:rPr lang="en-US" sz="1300" dirty="0"/>
              <a:t> = 1</a:t>
            </a:r>
          </a:p>
          <a:p>
            <a:pPr>
              <a:spcBef>
                <a:spcPts val="600"/>
              </a:spcBef>
              <a:buClr>
                <a:schemeClr val="tx1"/>
              </a:buClr>
            </a:pPr>
            <a:r>
              <a:rPr lang="en-US" sz="1300" dirty="0" err="1"/>
              <a:t>oInvoiceDoc.Lines.TaxCode</a:t>
            </a:r>
            <a:r>
              <a:rPr lang="en-US" sz="1300" dirty="0"/>
              <a:t> = "LA"</a:t>
            </a:r>
          </a:p>
          <a:p>
            <a:pPr>
              <a:spcBef>
                <a:spcPts val="600"/>
              </a:spcBef>
              <a:buClr>
                <a:schemeClr val="tx1"/>
              </a:buClr>
            </a:pPr>
            <a:r>
              <a:rPr lang="en-US" sz="1300" dirty="0"/>
              <a:t>    </a:t>
            </a:r>
          </a:p>
          <a:p>
            <a:pPr>
              <a:spcBef>
                <a:spcPts val="600"/>
              </a:spcBef>
              <a:buClr>
                <a:schemeClr val="tx1"/>
              </a:buClr>
            </a:pPr>
            <a:r>
              <a:rPr lang="en-US" sz="1300" dirty="0">
                <a:solidFill>
                  <a:srgbClr val="339966"/>
                </a:solidFill>
              </a:rPr>
              <a:t>' Add Invoice to the database</a:t>
            </a:r>
          </a:p>
          <a:p>
            <a:pPr>
              <a:spcBef>
                <a:spcPts val="600"/>
              </a:spcBef>
              <a:buClr>
                <a:schemeClr val="tx1"/>
              </a:buClr>
            </a:pPr>
            <a:r>
              <a:rPr lang="en-US" sz="1300" dirty="0" err="1"/>
              <a:t>RetVal</a:t>
            </a:r>
            <a:r>
              <a:rPr lang="en-US" sz="1300" dirty="0"/>
              <a:t> = </a:t>
            </a:r>
            <a:r>
              <a:rPr lang="en-US" sz="1300" dirty="0" err="1"/>
              <a:t>oInvoiceDoc.Add</a:t>
            </a:r>
            <a:endParaRPr lang="en-US" sz="1300" dirty="0"/>
          </a:p>
          <a:p>
            <a:pPr>
              <a:spcBef>
                <a:spcPts val="600"/>
              </a:spcBef>
              <a:buClr>
                <a:schemeClr val="tx1"/>
              </a:buClr>
            </a:pPr>
            <a:r>
              <a:rPr lang="en-US" sz="1300" dirty="0"/>
              <a:t>    </a:t>
            </a:r>
          </a:p>
          <a:p>
            <a:pPr>
              <a:spcBef>
                <a:spcPts val="600"/>
              </a:spcBef>
              <a:buClr>
                <a:schemeClr val="tx1"/>
              </a:buClr>
            </a:pPr>
            <a:r>
              <a:rPr lang="en-US" sz="1300" dirty="0">
                <a:solidFill>
                  <a:srgbClr val="339966"/>
                </a:solidFill>
              </a:rPr>
              <a:t>' Check if Add method succeeded</a:t>
            </a:r>
          </a:p>
          <a:p>
            <a:pPr>
              <a:spcBef>
                <a:spcPts val="600"/>
              </a:spcBef>
              <a:buClr>
                <a:schemeClr val="tx1"/>
              </a:buClr>
            </a:pPr>
            <a:r>
              <a:rPr lang="en-US" sz="1300" dirty="0"/>
              <a:t>If </a:t>
            </a:r>
            <a:r>
              <a:rPr lang="en-US" sz="1300" dirty="0" err="1"/>
              <a:t>RetVal</a:t>
            </a:r>
            <a:r>
              <a:rPr lang="en-US" sz="1300" dirty="0"/>
              <a:t> &lt;&gt; 0 Then</a:t>
            </a:r>
          </a:p>
          <a:p>
            <a:pPr>
              <a:spcBef>
                <a:spcPts val="600"/>
              </a:spcBef>
              <a:buClr>
                <a:schemeClr val="tx1"/>
              </a:buClr>
            </a:pPr>
            <a:r>
              <a:rPr lang="en-US" sz="1300" dirty="0"/>
              <a:t>    </a:t>
            </a:r>
            <a:r>
              <a:rPr lang="en-US" sz="1300" dirty="0" err="1"/>
              <a:t>oCompany.GetLastError</a:t>
            </a:r>
            <a:r>
              <a:rPr lang="en-US" sz="1300" dirty="0"/>
              <a:t>(</a:t>
            </a:r>
            <a:r>
              <a:rPr lang="en-US" sz="1300" dirty="0" err="1"/>
              <a:t>lErrCode</a:t>
            </a:r>
            <a:r>
              <a:rPr lang="en-US" sz="1300" dirty="0"/>
              <a:t>, </a:t>
            </a:r>
            <a:r>
              <a:rPr lang="en-US" sz="1300" dirty="0" err="1"/>
              <a:t>sErrMsg</a:t>
            </a:r>
            <a:r>
              <a:rPr lang="en-US" sz="1300" dirty="0"/>
              <a:t>)</a:t>
            </a:r>
          </a:p>
          <a:p>
            <a:pPr>
              <a:spcBef>
                <a:spcPts val="600"/>
              </a:spcBef>
              <a:buClr>
                <a:schemeClr val="tx1"/>
              </a:buClr>
            </a:pPr>
            <a:r>
              <a:rPr lang="en-US" sz="1300" dirty="0"/>
              <a:t>    </a:t>
            </a:r>
            <a:r>
              <a:rPr lang="en-US" sz="1300" dirty="0" err="1"/>
              <a:t>MessageBox.Show</a:t>
            </a:r>
            <a:r>
              <a:rPr lang="en-US" sz="1300" dirty="0"/>
              <a:t>(</a:t>
            </a:r>
            <a:r>
              <a:rPr lang="en-US" sz="1300" dirty="0" err="1"/>
              <a:t>lErrCode</a:t>
            </a:r>
            <a:r>
              <a:rPr lang="en-US" sz="1300" dirty="0"/>
              <a:t> &amp; " " &amp; </a:t>
            </a:r>
            <a:r>
              <a:rPr lang="en-US" sz="1300" dirty="0" err="1"/>
              <a:t>sErrMsg</a:t>
            </a:r>
            <a:r>
              <a:rPr lang="en-US" sz="1300" dirty="0"/>
              <a:t>)</a:t>
            </a:r>
          </a:p>
          <a:p>
            <a:pPr>
              <a:spcBef>
                <a:spcPts val="600"/>
              </a:spcBef>
              <a:buClr>
                <a:schemeClr val="tx1"/>
              </a:buClr>
            </a:pPr>
            <a:r>
              <a:rPr lang="en-US" sz="1300" dirty="0"/>
              <a:t>End If</a:t>
            </a:r>
          </a:p>
          <a:p>
            <a:pPr>
              <a:spcBef>
                <a:spcPts val="600"/>
              </a:spcBef>
              <a:buClr>
                <a:schemeClr val="tx1"/>
              </a:buClr>
            </a:pPr>
            <a:r>
              <a:rPr lang="en-US" sz="1300" dirty="0"/>
              <a:t>End Sub</a:t>
            </a:r>
          </a:p>
        </p:txBody>
      </p:sp>
      <p:sp>
        <p:nvSpPr>
          <p:cNvPr id="72708" name="Rectangle 5"/>
          <p:cNvSpPr>
            <a:spLocks noGrp="1" noChangeArrowheads="1"/>
          </p:cNvSpPr>
          <p:nvPr>
            <p:ph type="title"/>
          </p:nvPr>
        </p:nvSpPr>
        <p:spPr/>
        <p:txBody>
          <a:bodyPr anchor="ctr"/>
          <a:lstStyle/>
          <a:p>
            <a:r>
              <a:rPr lang="en-US" dirty="0"/>
              <a:t>Documents: Example – Create an Invoice (based on the order)</a:t>
            </a:r>
          </a:p>
        </p:txBody>
      </p:sp>
      <p:sp>
        <p:nvSpPr>
          <p:cNvPr id="72706" name="Rectangle 3"/>
          <p:cNvSpPr>
            <a:spLocks noGrp="1" noChangeAspect="1" noChangeArrowheads="1"/>
          </p:cNvSpPr>
          <p:nvPr>
            <p:ph type="body" idx="4294967295"/>
          </p:nvPr>
        </p:nvSpPr>
        <p:spPr>
          <a:xfrm>
            <a:off x="504001" y="1356791"/>
            <a:ext cx="5882856" cy="4980676"/>
          </a:xfrm>
          <a:solidFill>
            <a:srgbClr val="B4C3CB"/>
          </a:solidFill>
          <a:ln cap="flat">
            <a:solidFill>
              <a:schemeClr val="tx1"/>
            </a:solidFill>
          </a:ln>
        </p:spPr>
        <p:txBody>
          <a:bodyPr vert="horz" lIns="180000" tIns="91440" rIns="0" bIns="0" rtlCol="0">
            <a:normAutofit/>
          </a:bodyPr>
          <a:lstStyle/>
          <a:p>
            <a:pPr>
              <a:spcBef>
                <a:spcPts val="600"/>
              </a:spcBef>
            </a:pPr>
            <a:r>
              <a:rPr lang="en-US" sz="1300" b="1" dirty="0">
                <a:solidFill>
                  <a:srgbClr val="339966"/>
                </a:solidFill>
              </a:rPr>
              <a:t>' Create Invoice</a:t>
            </a:r>
          </a:p>
          <a:p>
            <a:pPr>
              <a:spcBef>
                <a:spcPts val="600"/>
              </a:spcBef>
            </a:pPr>
            <a:r>
              <a:rPr lang="en-US" sz="1300" b="1" dirty="0"/>
              <a:t>Sub </a:t>
            </a:r>
            <a:r>
              <a:rPr lang="en-US" sz="1300" b="1" dirty="0" err="1"/>
              <a:t>CreateInvoiceDocument</a:t>
            </a:r>
            <a:r>
              <a:rPr lang="en-US" sz="1300" b="1" dirty="0"/>
              <a:t>()   </a:t>
            </a:r>
          </a:p>
          <a:p>
            <a:pPr>
              <a:spcBef>
                <a:spcPts val="600"/>
              </a:spcBef>
            </a:pPr>
            <a:r>
              <a:rPr lang="en-US" sz="1300" b="1" dirty="0">
                <a:solidFill>
                  <a:srgbClr val="339966"/>
                </a:solidFill>
              </a:rPr>
              <a:t>' Get the </a:t>
            </a:r>
            <a:r>
              <a:rPr lang="en-US" sz="1300" b="1" dirty="0" err="1">
                <a:solidFill>
                  <a:srgbClr val="339966"/>
                </a:solidFill>
              </a:rPr>
              <a:t>DocNum</a:t>
            </a:r>
            <a:r>
              <a:rPr lang="en-US" sz="1300" b="1" dirty="0">
                <a:solidFill>
                  <a:srgbClr val="339966"/>
                </a:solidFill>
              </a:rPr>
              <a:t> for the new added order added on slide before…</a:t>
            </a:r>
          </a:p>
          <a:p>
            <a:pPr>
              <a:spcBef>
                <a:spcPts val="600"/>
              </a:spcBef>
            </a:pPr>
            <a:r>
              <a:rPr lang="en-US" sz="1300" b="1" dirty="0"/>
              <a:t>Dim </a:t>
            </a:r>
            <a:r>
              <a:rPr lang="en-US" sz="1300" b="1" dirty="0" err="1"/>
              <a:t>OrdCodeStr</a:t>
            </a:r>
            <a:r>
              <a:rPr lang="en-US" sz="1300" b="1" dirty="0"/>
              <a:t> As String</a:t>
            </a:r>
          </a:p>
          <a:p>
            <a:pPr>
              <a:spcBef>
                <a:spcPts val="600"/>
              </a:spcBef>
            </a:pPr>
            <a:r>
              <a:rPr lang="en-US" sz="1300" b="1" dirty="0" err="1"/>
              <a:t>oCompany.GetNewObjectCode</a:t>
            </a:r>
            <a:r>
              <a:rPr lang="en-US" sz="1300" b="1" dirty="0"/>
              <a:t> (</a:t>
            </a:r>
            <a:r>
              <a:rPr lang="en-US" sz="1300" b="1" dirty="0" err="1"/>
              <a:t>OrdCodeStr</a:t>
            </a:r>
            <a:r>
              <a:rPr lang="en-US" sz="1300" b="1" dirty="0"/>
              <a:t>)</a:t>
            </a:r>
          </a:p>
          <a:p>
            <a:pPr>
              <a:spcBef>
                <a:spcPts val="600"/>
              </a:spcBef>
            </a:pPr>
            <a:r>
              <a:rPr lang="en-US" sz="1300" b="1" dirty="0">
                <a:solidFill>
                  <a:srgbClr val="339966"/>
                </a:solidFill>
              </a:rPr>
              <a:t>' Get the required business object</a:t>
            </a:r>
          </a:p>
          <a:p>
            <a:pPr>
              <a:spcBef>
                <a:spcPts val="600"/>
              </a:spcBef>
            </a:pPr>
            <a:r>
              <a:rPr lang="en-US" sz="1300" b="1" dirty="0"/>
              <a:t>Dim </a:t>
            </a:r>
            <a:r>
              <a:rPr lang="en-US" sz="1300" b="1" dirty="0" err="1"/>
              <a:t>oInvoiceDoc</a:t>
            </a:r>
            <a:r>
              <a:rPr lang="en-US" sz="1300" b="1" dirty="0"/>
              <a:t>    As </a:t>
            </a:r>
            <a:r>
              <a:rPr lang="en-US" sz="1300" b="1" dirty="0" err="1"/>
              <a:t>SAPbobsCOM.Documents</a:t>
            </a:r>
            <a:endParaRPr lang="en-US" sz="1300" b="1" dirty="0"/>
          </a:p>
          <a:p>
            <a:pPr>
              <a:spcBef>
                <a:spcPts val="600"/>
              </a:spcBef>
            </a:pPr>
            <a:r>
              <a:rPr lang="en-US" sz="1300" b="1" dirty="0" err="1"/>
              <a:t>oInvoiceDoc</a:t>
            </a:r>
            <a:r>
              <a:rPr lang="en-US" sz="1300" b="1" dirty="0"/>
              <a:t> = </a:t>
            </a:r>
            <a:r>
              <a:rPr lang="en-US" sz="1300" b="1" dirty="0" err="1"/>
              <a:t>oCompany.GetBusinessObject</a:t>
            </a:r>
            <a:endParaRPr lang="en-US" sz="1300" b="1" dirty="0"/>
          </a:p>
          <a:p>
            <a:pPr>
              <a:spcBef>
                <a:spcPts val="600"/>
              </a:spcBef>
            </a:pPr>
            <a:r>
              <a:rPr lang="en-US" sz="1300" b="1" dirty="0"/>
              <a:t>		(</a:t>
            </a:r>
            <a:r>
              <a:rPr lang="en-US" sz="1300" b="1" dirty="0" err="1"/>
              <a:t>SAPbobsCOM.BoObjectTypes.oInvoices</a:t>
            </a:r>
            <a:r>
              <a:rPr lang="en-US" sz="1300" b="1" dirty="0"/>
              <a:t>)      </a:t>
            </a:r>
          </a:p>
          <a:p>
            <a:pPr>
              <a:spcBef>
                <a:spcPts val="600"/>
              </a:spcBef>
            </a:pPr>
            <a:r>
              <a:rPr lang="en-US" sz="1300" b="1" dirty="0">
                <a:solidFill>
                  <a:srgbClr val="339966"/>
                </a:solidFill>
              </a:rPr>
              <a:t>' set the business partner code</a:t>
            </a:r>
          </a:p>
          <a:p>
            <a:pPr>
              <a:spcBef>
                <a:spcPts val="600"/>
              </a:spcBef>
            </a:pPr>
            <a:r>
              <a:rPr lang="en-US" sz="1300" b="1" dirty="0" err="1"/>
              <a:t>oInvoiceDoc.CardCode</a:t>
            </a:r>
            <a:r>
              <a:rPr lang="en-US" sz="1300" b="1" dirty="0"/>
              <a:t> = "C20000"</a:t>
            </a:r>
          </a:p>
          <a:p>
            <a:pPr>
              <a:spcBef>
                <a:spcPts val="600"/>
              </a:spcBef>
            </a:pPr>
            <a:r>
              <a:rPr lang="en-US" sz="1300" b="1" dirty="0">
                <a:solidFill>
                  <a:srgbClr val="339966"/>
                </a:solidFill>
              </a:rPr>
              <a:t>' set the document</a:t>
            </a:r>
            <a:r>
              <a:rPr lang="ja-JP" altLang="en-US" sz="1300" b="1" dirty="0">
                <a:solidFill>
                  <a:srgbClr val="339966"/>
                </a:solidFill>
              </a:rPr>
              <a:t>’</a:t>
            </a:r>
            <a:r>
              <a:rPr lang="en-US" altLang="ja-JP" sz="1300" b="1" dirty="0">
                <a:solidFill>
                  <a:srgbClr val="339966"/>
                </a:solidFill>
              </a:rPr>
              <a:t>s due date - mandatory</a:t>
            </a:r>
          </a:p>
          <a:p>
            <a:pPr>
              <a:spcBef>
                <a:spcPts val="600"/>
              </a:spcBef>
            </a:pPr>
            <a:r>
              <a:rPr lang="en-US" sz="1300" b="1" dirty="0" err="1"/>
              <a:t>oInvoiceDoc.DocDueDate</a:t>
            </a:r>
            <a:r>
              <a:rPr lang="en-US" sz="1300" b="1" dirty="0"/>
              <a:t> = Date</a:t>
            </a:r>
          </a:p>
          <a:p>
            <a:pPr>
              <a:spcBef>
                <a:spcPts val="600"/>
              </a:spcBef>
            </a:pPr>
            <a:r>
              <a:rPr lang="en-US" sz="1300" b="1" dirty="0">
                <a:solidFill>
                  <a:srgbClr val="339966"/>
                </a:solidFill>
              </a:rPr>
              <a:t>' First line (always there… )</a:t>
            </a:r>
          </a:p>
          <a:p>
            <a:pPr>
              <a:spcBef>
                <a:spcPts val="600"/>
              </a:spcBef>
            </a:pPr>
            <a:r>
              <a:rPr lang="en-US" sz="1300" b="1" dirty="0" err="1"/>
              <a:t>oInvoiceDoc.Lines.BaseType</a:t>
            </a:r>
            <a:r>
              <a:rPr lang="en-US" sz="1300" b="1" dirty="0"/>
              <a:t> = </a:t>
            </a:r>
            <a:r>
              <a:rPr lang="en-US" sz="1300" b="1" dirty="0" err="1"/>
              <a:t>SAPbobsCOM.BoObjectTypes.oOrders</a:t>
            </a:r>
            <a:endParaRPr lang="en-US" sz="1300" b="1" dirty="0"/>
          </a:p>
          <a:p>
            <a:pPr>
              <a:spcBef>
                <a:spcPts val="600"/>
              </a:spcBef>
            </a:pPr>
            <a:r>
              <a:rPr lang="en-US" sz="1300" b="1" dirty="0" err="1"/>
              <a:t>oInvoiceDoc.Lines.BaseEntry</a:t>
            </a:r>
            <a:r>
              <a:rPr lang="en-US" sz="1300" b="1" dirty="0"/>
              <a:t> = </a:t>
            </a:r>
            <a:r>
              <a:rPr lang="en-US" sz="1300" b="1" dirty="0" err="1"/>
              <a:t>CInt</a:t>
            </a:r>
            <a:r>
              <a:rPr lang="en-US" sz="1300" b="1" dirty="0"/>
              <a:t>(</a:t>
            </a:r>
            <a:r>
              <a:rPr lang="en-US" sz="1300" b="1" dirty="0" err="1"/>
              <a:t>OrdCodeStr</a:t>
            </a:r>
            <a:r>
              <a:rPr lang="en-US" sz="1300" b="1" dirty="0"/>
              <a:t>)</a:t>
            </a:r>
          </a:p>
          <a:p>
            <a:pPr>
              <a:spcBef>
                <a:spcPts val="600"/>
              </a:spcBef>
            </a:pPr>
            <a:r>
              <a:rPr lang="en-US" sz="1300" b="1" dirty="0" err="1"/>
              <a:t>oInvoiceDoc.Lines.BaseLine</a:t>
            </a:r>
            <a:r>
              <a:rPr lang="en-US" sz="1300" b="1" dirty="0"/>
              <a:t> = 0</a:t>
            </a:r>
          </a:p>
          <a:p>
            <a:pPr>
              <a:spcBef>
                <a:spcPts val="600"/>
              </a:spcBef>
            </a:pPr>
            <a:r>
              <a:rPr lang="en-US" sz="1300" b="1" dirty="0" err="1"/>
              <a:t>oInvoiceDoc.Lines.TaxCode</a:t>
            </a:r>
            <a:r>
              <a:rPr lang="en-US" sz="1300" b="1" dirty="0"/>
              <a:t> = "LA"</a:t>
            </a:r>
          </a:p>
        </p:txBody>
      </p:sp>
      <p:sp>
        <p:nvSpPr>
          <p:cNvPr id="72707" name="Freeform 4"/>
          <p:cNvSpPr>
            <a:spLocks/>
          </p:cNvSpPr>
          <p:nvPr/>
        </p:nvSpPr>
        <p:spPr bwMode="auto">
          <a:xfrm>
            <a:off x="5234857" y="3734655"/>
            <a:ext cx="2304000" cy="417679"/>
          </a:xfrm>
          <a:custGeom>
            <a:avLst/>
            <a:gdLst>
              <a:gd name="T0" fmla="*/ 0 w 1242"/>
              <a:gd name="T1" fmla="*/ 2147483647 h 2859"/>
              <a:gd name="T2" fmla="*/ 2147483647 w 1242"/>
              <a:gd name="T3" fmla="*/ 2147483647 h 2859"/>
              <a:gd name="T4" fmla="*/ 2147483647 w 1242"/>
              <a:gd name="T5" fmla="*/ 2147483647 h 2859"/>
              <a:gd name="T6" fmla="*/ 2147483647 w 1242"/>
              <a:gd name="T7" fmla="*/ 0 h 2859"/>
              <a:gd name="T8" fmla="*/ 0 60000 65536"/>
              <a:gd name="T9" fmla="*/ 0 60000 65536"/>
              <a:gd name="T10" fmla="*/ 0 60000 65536"/>
              <a:gd name="T11" fmla="*/ 0 60000 65536"/>
              <a:gd name="T12" fmla="*/ 0 w 1242"/>
              <a:gd name="T13" fmla="*/ 0 h 2859"/>
              <a:gd name="T14" fmla="*/ 1242 w 1242"/>
              <a:gd name="T15" fmla="*/ 2859 h 2859"/>
            </a:gdLst>
            <a:ahLst/>
            <a:cxnLst>
              <a:cxn ang="T8">
                <a:pos x="T0" y="T1"/>
              </a:cxn>
              <a:cxn ang="T9">
                <a:pos x="T2" y="T3"/>
              </a:cxn>
              <a:cxn ang="T10">
                <a:pos x="T4" y="T5"/>
              </a:cxn>
              <a:cxn ang="T11">
                <a:pos x="T6" y="T7"/>
              </a:cxn>
            </a:cxnLst>
            <a:rect l="T12" t="T13" r="T14" b="T15"/>
            <a:pathLst>
              <a:path w="1242" h="2859">
                <a:moveTo>
                  <a:pt x="0" y="2297"/>
                </a:moveTo>
                <a:cubicBezTo>
                  <a:pt x="197" y="2578"/>
                  <a:pt x="394" y="2859"/>
                  <a:pt x="570" y="2557"/>
                </a:cubicBezTo>
                <a:cubicBezTo>
                  <a:pt x="746" y="2255"/>
                  <a:pt x="944" y="912"/>
                  <a:pt x="1056" y="486"/>
                </a:cubicBezTo>
                <a:cubicBezTo>
                  <a:pt x="1168" y="60"/>
                  <a:pt x="1205" y="30"/>
                  <a:pt x="1242" y="0"/>
                </a:cubicBezTo>
              </a:path>
            </a:pathLst>
          </a:custGeom>
          <a:noFill/>
          <a:ln w="12700" cap="flat" cmpd="sng">
            <a:solidFill>
              <a:schemeClr val="tx1"/>
            </a:solidFill>
            <a:prstDash val="solid"/>
            <a:round/>
            <a:headEnd type="oval" w="med" len="med"/>
            <a:tailEnd type="triangle" w="med" len="med"/>
          </a:ln>
        </p:spPr>
        <p:txBody>
          <a:bodyPr wrap="square" lIns="90000" tIns="46800" rIns="90000" bIns="46800" anchor="ctr">
            <a:spAutoFit/>
          </a:bodyPr>
          <a:lstStyle/>
          <a:p>
            <a:endParaRPr lang="de-DE"/>
          </a:p>
        </p:txBody>
      </p:sp>
      <p:sp>
        <p:nvSpPr>
          <p:cNvPr id="72709" name="Rectangle 6"/>
          <p:cNvSpPr>
            <a:spLocks noChangeArrowheads="1"/>
          </p:cNvSpPr>
          <p:nvPr/>
        </p:nvSpPr>
        <p:spPr bwMode="auto">
          <a:xfrm>
            <a:off x="609492" y="4965700"/>
            <a:ext cx="5684429" cy="1371767"/>
          </a:xfrm>
          <a:prstGeom prst="rect">
            <a:avLst/>
          </a:prstGeom>
          <a:noFill/>
          <a:ln w="19050">
            <a:solidFill>
              <a:srgbClr val="CC0000"/>
            </a:solidFill>
            <a:miter lim="800000"/>
            <a:headEnd/>
            <a:tailEnd/>
          </a:ln>
        </p:spPr>
        <p:txBody>
          <a:bodyPr lIns="90000" tIns="46800" rIns="90000" bIns="46800" anchor="ctr"/>
          <a:lstStyle/>
          <a:p>
            <a:endParaRPr lang="de-DE"/>
          </a:p>
        </p:txBody>
      </p:sp>
      <p:sp>
        <p:nvSpPr>
          <p:cNvPr id="72710" name="Rectangle 7"/>
          <p:cNvSpPr>
            <a:spLocks noChangeArrowheads="1"/>
          </p:cNvSpPr>
          <p:nvPr/>
        </p:nvSpPr>
        <p:spPr bwMode="auto">
          <a:xfrm>
            <a:off x="6943470" y="2169393"/>
            <a:ext cx="4383721" cy="1565262"/>
          </a:xfrm>
          <a:prstGeom prst="rect">
            <a:avLst/>
          </a:prstGeom>
          <a:noFill/>
          <a:ln w="19050">
            <a:solidFill>
              <a:srgbClr val="CC0000"/>
            </a:solidFill>
            <a:miter lim="800000"/>
            <a:headEnd/>
            <a:tailEnd/>
          </a:ln>
        </p:spPr>
        <p:txBody>
          <a:bodyPr lIns="90000" tIns="46800" rIns="90000" bIns="46800" anchor="ctr"/>
          <a:lstStyle/>
          <a:p>
            <a:endParaRPr lang="de-DE"/>
          </a:p>
        </p:txBody>
      </p:sp>
    </p:spTree>
    <p:custDataLst>
      <p:tags r:id="rId1"/>
    </p:custDataLst>
    <p:extLst>
      <p:ext uri="{BB962C8B-B14F-4D97-AF65-F5344CB8AC3E}">
        <p14:creationId xmlns:p14="http://schemas.microsoft.com/office/powerpoint/2010/main" val="11913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chor="ctr"/>
          <a:lstStyle/>
          <a:p>
            <a:pPr eaLnBrk="1" hangingPunct="1"/>
            <a:r>
              <a:rPr lang="en-US"/>
              <a:t>Other Business Objects: Users and Access Log</a:t>
            </a:r>
            <a:endParaRPr lang="de-DE"/>
          </a:p>
        </p:txBody>
      </p:sp>
      <p:pic>
        <p:nvPicPr>
          <p:cNvPr id="2" name="Picture 1">
            <a:extLst>
              <a:ext uri="{FF2B5EF4-FFF2-40B4-BE49-F238E27FC236}">
                <a16:creationId xmlns:a16="http://schemas.microsoft.com/office/drawing/2014/main" id="{0C8ABB93-51AB-459D-BC93-14164DF6E6CC}"/>
              </a:ext>
            </a:extLst>
          </p:cNvPr>
          <p:cNvPicPr>
            <a:picLocks noChangeAspect="1"/>
          </p:cNvPicPr>
          <p:nvPr/>
        </p:nvPicPr>
        <p:blipFill>
          <a:blip r:embed="rId4"/>
          <a:stretch>
            <a:fillRect/>
          </a:stretch>
        </p:blipFill>
        <p:spPr>
          <a:xfrm>
            <a:off x="1660193" y="3216941"/>
            <a:ext cx="2911005" cy="3275941"/>
          </a:xfrm>
          <a:prstGeom prst="rect">
            <a:avLst/>
          </a:prstGeom>
        </p:spPr>
      </p:pic>
      <p:sp>
        <p:nvSpPr>
          <p:cNvPr id="8" name="Rectangle 3">
            <a:extLst>
              <a:ext uri="{FF2B5EF4-FFF2-40B4-BE49-F238E27FC236}">
                <a16:creationId xmlns:a16="http://schemas.microsoft.com/office/drawing/2014/main" id="{47DBDFCE-46F6-43EF-99C6-C9255BF44520}"/>
              </a:ext>
            </a:extLst>
          </p:cNvPr>
          <p:cNvSpPr txBox="1">
            <a:spLocks noChangeArrowheads="1"/>
          </p:cNvSpPr>
          <p:nvPr/>
        </p:nvSpPr>
        <p:spPr bwMode="black">
          <a:xfrm>
            <a:off x="504001" y="1435973"/>
            <a:ext cx="4825880" cy="1650127"/>
          </a:xfrm>
          <a:prstGeom prst="rect">
            <a:avLst/>
          </a:prstGeom>
          <a:noFill/>
          <a:ln w="12700">
            <a:noFill/>
            <a:miter lim="800000"/>
            <a:headEnd/>
            <a:tailEnd/>
          </a:ln>
        </p:spPr>
        <p:txBody>
          <a:bodyPr vert="horz" wrap="square" lIns="0" tIns="0" rIns="0" bIns="0" numCol="1" rtlCol="0" anchor="t" anchorCtr="0" compatLnSpc="1">
            <a:prstTxWarp prst="textNoShape">
              <a:avLst/>
            </a:prstTxWarp>
            <a:normAutofit fontScale="85000"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spcBef>
                <a:spcPts val="0"/>
              </a:spcBef>
              <a:spcAft>
                <a:spcPts val="300"/>
              </a:spcAft>
            </a:pPr>
            <a:r>
              <a:rPr lang="en-US" sz="2600" b="1">
                <a:solidFill>
                  <a:schemeClr val="accent3"/>
                </a:solidFill>
                <a:latin typeface="Arial" pitchFamily="34" charset="0"/>
                <a:ea typeface="ＭＳ Ｐゴシック" pitchFamily="34" charset="-128"/>
              </a:rPr>
              <a:t>User object</a:t>
            </a:r>
          </a:p>
          <a:p>
            <a:pPr algn="ctr">
              <a:spcBef>
                <a:spcPts val="0"/>
              </a:spcBef>
              <a:spcAft>
                <a:spcPts val="300"/>
              </a:spcAft>
            </a:pPr>
            <a:endParaRPr lang="en-US" sz="2600" b="1">
              <a:solidFill>
                <a:schemeClr val="accent3"/>
              </a:solidFill>
              <a:latin typeface="Arial" pitchFamily="34" charset="0"/>
              <a:ea typeface="ＭＳ Ｐゴシック" pitchFamily="34" charset="-128"/>
            </a:endParaRPr>
          </a:p>
          <a:p>
            <a:pPr marL="342900" indent="-342900">
              <a:spcBef>
                <a:spcPts val="0"/>
              </a:spcBef>
              <a:spcAft>
                <a:spcPts val="300"/>
              </a:spcAft>
              <a:buFont typeface="Wingdings" panose="05000000000000000000" pitchFamily="2" charset="2"/>
              <a:buChar char="§"/>
            </a:pPr>
            <a:r>
              <a:rPr lang="en-US" sz="1800">
                <a:latin typeface="Arial" pitchFamily="34" charset="0"/>
                <a:ea typeface="ＭＳ Ｐゴシック" pitchFamily="34" charset="-128"/>
              </a:rPr>
              <a:t>Represents User record</a:t>
            </a:r>
          </a:p>
          <a:p>
            <a:pPr marL="342900" indent="-342900">
              <a:spcBef>
                <a:spcPts val="0"/>
              </a:spcBef>
              <a:spcAft>
                <a:spcPts val="300"/>
              </a:spcAft>
              <a:buFont typeface="Wingdings" panose="05000000000000000000" pitchFamily="2" charset="2"/>
              <a:buChar char="§"/>
            </a:pPr>
            <a:r>
              <a:rPr lang="en-US" sz="1800">
                <a:latin typeface="Arial" pitchFamily="34" charset="0"/>
                <a:ea typeface="ＭＳ Ｐゴシック" pitchFamily="34" charset="-128"/>
              </a:rPr>
              <a:t>Enables you to add, update, or find user records</a:t>
            </a:r>
          </a:p>
          <a:p>
            <a:pPr marL="342900" indent="-342900">
              <a:spcBef>
                <a:spcPts val="0"/>
              </a:spcBef>
              <a:spcAft>
                <a:spcPts val="300"/>
              </a:spcAft>
              <a:buFont typeface="Wingdings" panose="05000000000000000000" pitchFamily="2" charset="2"/>
              <a:buChar char="§"/>
            </a:pPr>
            <a:r>
              <a:rPr lang="en-US" sz="1800">
                <a:latin typeface="Arial" pitchFamily="34" charset="0"/>
                <a:ea typeface="ＭＳ Ｐゴシック" pitchFamily="34" charset="-128"/>
              </a:rPr>
              <a:t>Manage the authorization and branch assignment</a:t>
            </a:r>
          </a:p>
        </p:txBody>
      </p:sp>
      <p:sp>
        <p:nvSpPr>
          <p:cNvPr id="9" name="Rectangle 3">
            <a:extLst>
              <a:ext uri="{FF2B5EF4-FFF2-40B4-BE49-F238E27FC236}">
                <a16:creationId xmlns:a16="http://schemas.microsoft.com/office/drawing/2014/main" id="{B1892DC1-D144-448C-8D00-EAA808D4DF31}"/>
              </a:ext>
            </a:extLst>
          </p:cNvPr>
          <p:cNvSpPr txBox="1">
            <a:spLocks noChangeArrowheads="1"/>
          </p:cNvSpPr>
          <p:nvPr/>
        </p:nvSpPr>
        <p:spPr bwMode="black">
          <a:xfrm>
            <a:off x="5526232" y="1435973"/>
            <a:ext cx="6164245" cy="1142128"/>
          </a:xfrm>
          <a:prstGeom prst="rect">
            <a:avLst/>
          </a:prstGeom>
          <a:noFill/>
          <a:ln w="12700">
            <a:noFill/>
            <a:miter lim="800000"/>
            <a:headEnd/>
            <a:tailEnd/>
          </a:ln>
        </p:spPr>
        <p:txBody>
          <a:bodyPr vert="horz" wrap="square" lIns="0" tIns="0" rIns="0" bIns="0" numCol="1" rtlCol="0" anchor="t" anchorCtr="0" compatLnSpc="1">
            <a:prstTxWarp prst="textNoShape">
              <a:avLst/>
            </a:prstTxWarp>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spcBef>
                <a:spcPts val="0"/>
              </a:spcBef>
              <a:spcAft>
                <a:spcPts val="300"/>
              </a:spcAft>
            </a:pPr>
            <a:r>
              <a:rPr lang="en-US" sz="2400" b="1">
                <a:solidFill>
                  <a:schemeClr val="accent3"/>
                </a:solidFill>
                <a:latin typeface="Arial" pitchFamily="34" charset="0"/>
                <a:ea typeface="ＭＳ Ｐゴシック" pitchFamily="34" charset="-128"/>
              </a:rPr>
              <a:t>UserActionRecord child object</a:t>
            </a:r>
          </a:p>
          <a:p>
            <a:pPr marL="342900" indent="-342900">
              <a:spcBef>
                <a:spcPts val="0"/>
              </a:spcBef>
              <a:spcAft>
                <a:spcPts val="300"/>
              </a:spcAft>
              <a:buFont typeface="Wingdings" panose="05000000000000000000" pitchFamily="2" charset="2"/>
              <a:buChar char="§"/>
            </a:pPr>
            <a:endParaRPr lang="en-US" sz="1800">
              <a:latin typeface="Arial" pitchFamily="34" charset="0"/>
              <a:ea typeface="ＭＳ Ｐゴシック" pitchFamily="34" charset="-128"/>
            </a:endParaRPr>
          </a:p>
          <a:p>
            <a:pPr marL="342900" indent="-342900">
              <a:spcBef>
                <a:spcPts val="0"/>
              </a:spcBef>
              <a:spcAft>
                <a:spcPts val="300"/>
              </a:spcAft>
              <a:buFont typeface="Wingdings" panose="05000000000000000000" pitchFamily="2" charset="2"/>
              <a:buChar char="§"/>
            </a:pPr>
            <a:r>
              <a:rPr lang="en-US" sz="1500">
                <a:latin typeface="Arial" pitchFamily="34" charset="0"/>
                <a:ea typeface="ＭＳ Ｐゴシック" pitchFamily="34" charset="-128"/>
              </a:rPr>
              <a:t>User Access details</a:t>
            </a:r>
          </a:p>
        </p:txBody>
      </p:sp>
      <p:pic>
        <p:nvPicPr>
          <p:cNvPr id="4" name="Picture 3">
            <a:extLst>
              <a:ext uri="{FF2B5EF4-FFF2-40B4-BE49-F238E27FC236}">
                <a16:creationId xmlns:a16="http://schemas.microsoft.com/office/drawing/2014/main" id="{B33870A6-169D-469E-99F6-23F5E75FC427}"/>
              </a:ext>
            </a:extLst>
          </p:cNvPr>
          <p:cNvPicPr>
            <a:picLocks noChangeAspect="1"/>
          </p:cNvPicPr>
          <p:nvPr/>
        </p:nvPicPr>
        <p:blipFill>
          <a:blip r:embed="rId5"/>
          <a:stretch>
            <a:fillRect/>
          </a:stretch>
        </p:blipFill>
        <p:spPr>
          <a:xfrm>
            <a:off x="7522377" y="2870200"/>
            <a:ext cx="2566701" cy="3413961"/>
          </a:xfrm>
          <a:prstGeom prst="rect">
            <a:avLst/>
          </a:prstGeom>
        </p:spPr>
      </p:pic>
    </p:spTree>
    <p:custDataLst>
      <p:tags r:id="rId1"/>
    </p:custDataLst>
    <p:extLst>
      <p:ext uri="{BB962C8B-B14F-4D97-AF65-F5344CB8AC3E}">
        <p14:creationId xmlns:p14="http://schemas.microsoft.com/office/powerpoint/2010/main" val="161952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chor="ctr"/>
          <a:lstStyle/>
          <a:p>
            <a:pPr eaLnBrk="1" hangingPunct="1"/>
            <a:r>
              <a:rPr lang="en-US">
                <a:cs typeface="Times New Roman" pitchFamily="18" charset="0"/>
              </a:rPr>
              <a:t>Working with XML: Motivation</a:t>
            </a:r>
          </a:p>
        </p:txBody>
      </p:sp>
      <p:sp>
        <p:nvSpPr>
          <p:cNvPr id="76802" name="Rectangle 3"/>
          <p:cNvSpPr>
            <a:spLocks noGrp="1" noChangeArrowheads="1"/>
          </p:cNvSpPr>
          <p:nvPr>
            <p:ph type="body" idx="4294967295"/>
          </p:nvPr>
        </p:nvSpPr>
        <p:spPr>
          <a:xfrm>
            <a:off x="1742346" y="1714972"/>
            <a:ext cx="9841039" cy="3752705"/>
          </a:xfrm>
        </p:spPr>
        <p:txBody>
          <a:bodyPr>
            <a:normAutofit/>
          </a:bodyPr>
          <a:lstStyle/>
          <a:p>
            <a:r>
              <a:rPr lang="en-US" dirty="0"/>
              <a:t>A Technique of saving and loading data</a:t>
            </a:r>
          </a:p>
          <a:p>
            <a:endParaRPr lang="en-US" sz="1800" b="0" dirty="0"/>
          </a:p>
          <a:p>
            <a:r>
              <a:rPr lang="en-US" sz="1800" b="1" dirty="0"/>
              <a:t>XML Advantages:</a:t>
            </a:r>
          </a:p>
          <a:p>
            <a:pPr lvl="1"/>
            <a:r>
              <a:rPr lang="en-US" dirty="0"/>
              <a:t>Enable exchanging large-scale data between SAP Business One company database and external systems</a:t>
            </a:r>
          </a:p>
          <a:p>
            <a:pPr lvl="1"/>
            <a:r>
              <a:rPr lang="en-US" dirty="0"/>
              <a:t>Standard</a:t>
            </a:r>
          </a:p>
          <a:p>
            <a:pPr lvl="1"/>
            <a:r>
              <a:rPr lang="en-US" dirty="0"/>
              <a:t>Cheap</a:t>
            </a:r>
          </a:p>
          <a:p>
            <a:pPr lvl="1"/>
            <a:r>
              <a:rPr lang="en-US" dirty="0"/>
              <a:t>Convenient</a:t>
            </a:r>
          </a:p>
          <a:p>
            <a:pPr lvl="1"/>
            <a:r>
              <a:rPr lang="en-US" dirty="0"/>
              <a:t>Simple</a:t>
            </a:r>
          </a:p>
          <a:p>
            <a:pPr lvl="1" eaLnBrk="1" hangingPunct="1"/>
            <a:endParaRPr lang="en-US" b="1" dirty="0"/>
          </a:p>
          <a:p>
            <a:pPr lvl="1" eaLnBrk="1" hangingPunct="1"/>
            <a:endParaRPr lang="en-US" dirty="0"/>
          </a:p>
          <a:p>
            <a:pPr lvl="1" eaLnBrk="1" hangingPunct="1"/>
            <a:endParaRPr lang="en-US" dirty="0"/>
          </a:p>
          <a:p>
            <a:endParaRPr lang="en-US" sz="1800" dirty="0"/>
          </a:p>
        </p:txBody>
      </p:sp>
      <p:pic>
        <p:nvPicPr>
          <p:cNvPr id="3" name="Picture 2">
            <a:extLst>
              <a:ext uri="{FF2B5EF4-FFF2-40B4-BE49-F238E27FC236}">
                <a16:creationId xmlns:a16="http://schemas.microsoft.com/office/drawing/2014/main" id="{8C43FC63-07AB-48A8-B823-CC16F5933587}"/>
              </a:ext>
            </a:extLst>
          </p:cNvPr>
          <p:cNvPicPr>
            <a:picLocks noChangeAspect="1"/>
          </p:cNvPicPr>
          <p:nvPr/>
        </p:nvPicPr>
        <p:blipFill>
          <a:blip r:embed="rId4"/>
          <a:stretch>
            <a:fillRect/>
          </a:stretch>
        </p:blipFill>
        <p:spPr>
          <a:xfrm>
            <a:off x="504001" y="1378168"/>
            <a:ext cx="932688" cy="932688"/>
          </a:xfrm>
          <a:prstGeom prst="rect">
            <a:avLst/>
          </a:prstGeom>
        </p:spPr>
      </p:pic>
    </p:spTree>
    <p:custDataLst>
      <p:tags r:id="rId1"/>
    </p:custDataLst>
    <p:extLst>
      <p:ext uri="{BB962C8B-B14F-4D97-AF65-F5344CB8AC3E}">
        <p14:creationId xmlns:p14="http://schemas.microsoft.com/office/powerpoint/2010/main" val="394825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chor="ctr"/>
          <a:lstStyle/>
          <a:p>
            <a:r>
              <a:rPr lang="en-US" dirty="0"/>
              <a:t>Working with XML: Relevant Methods and Properties</a:t>
            </a:r>
            <a:endParaRPr lang="en-US" dirty="0">
              <a:cs typeface="Times New Roman" pitchFamily="18" charset="0"/>
            </a:endParaRPr>
          </a:p>
        </p:txBody>
      </p:sp>
      <p:sp>
        <p:nvSpPr>
          <p:cNvPr id="5" name="Rectangle 3">
            <a:extLst>
              <a:ext uri="{FF2B5EF4-FFF2-40B4-BE49-F238E27FC236}">
                <a16:creationId xmlns:a16="http://schemas.microsoft.com/office/drawing/2014/main" id="{BC621DE0-A4DE-47B4-9AAE-FA2E4769DA7D}"/>
              </a:ext>
            </a:extLst>
          </p:cNvPr>
          <p:cNvSpPr txBox="1">
            <a:spLocks noChangeArrowheads="1"/>
          </p:cNvSpPr>
          <p:nvPr/>
        </p:nvSpPr>
        <p:spPr bwMode="gray">
          <a:xfrm>
            <a:off x="504001" y="1401888"/>
            <a:ext cx="8991691" cy="4952112"/>
          </a:xfrm>
          <a:prstGeom prst="rect">
            <a:avLst/>
          </a:prstGeom>
          <a:noFill/>
          <a:ln w="12700">
            <a:noFill/>
            <a:miter lim="800000"/>
            <a:headEnd/>
            <a:tailEnd/>
          </a:ln>
        </p:spPr>
        <p:txBody>
          <a:bodyPr lIns="0" tIns="0" rIns="0" bIns="0"/>
          <a:lstStyle/>
          <a:p>
            <a:pPr>
              <a:lnSpc>
                <a:spcPct val="90000"/>
              </a:lnSpc>
              <a:spcBef>
                <a:spcPct val="75000"/>
              </a:spcBef>
              <a:buClr>
                <a:schemeClr val="tx1"/>
              </a:buClr>
              <a:buSzPct val="80000"/>
              <a:buFont typeface="Wingdings" pitchFamily="2" charset="2"/>
              <a:buNone/>
            </a:pPr>
            <a:r>
              <a:rPr lang="en-US" sz="1800" b="1" dirty="0">
                <a:solidFill>
                  <a:schemeClr val="accent3"/>
                </a:solidFill>
              </a:rPr>
              <a:t>Company object</a:t>
            </a:r>
          </a:p>
          <a:p>
            <a:pPr marL="184150" lvl="1" indent="-182563">
              <a:lnSpc>
                <a:spcPct val="90000"/>
              </a:lnSpc>
              <a:spcBef>
                <a:spcPct val="25000"/>
              </a:spcBef>
              <a:buClr>
                <a:srgbClr val="F0AB00"/>
              </a:buClr>
              <a:buSzPct val="80000"/>
              <a:buFont typeface="Arial" pitchFamily="34" charset="0"/>
              <a:buChar char="■"/>
            </a:pPr>
            <a:r>
              <a:rPr lang="en-US" sz="1400" dirty="0" err="1"/>
              <a:t>oCompany.GetBusinessObjectFromXML</a:t>
            </a:r>
            <a:r>
              <a:rPr lang="en-US" sz="1400" dirty="0"/>
              <a:t> 	 (</a:t>
            </a:r>
            <a:r>
              <a:rPr lang="en-US" sz="1400" dirty="0" err="1"/>
              <a:t>FilePath_OR_XMLString</a:t>
            </a:r>
            <a:r>
              <a:rPr lang="en-US" sz="1400" dirty="0"/>
              <a:t>, Index)</a:t>
            </a:r>
          </a:p>
          <a:p>
            <a:pPr marL="184150" lvl="1" indent="-182563">
              <a:lnSpc>
                <a:spcPct val="90000"/>
              </a:lnSpc>
              <a:spcBef>
                <a:spcPct val="25000"/>
              </a:spcBef>
              <a:buClr>
                <a:srgbClr val="F0AB00"/>
              </a:buClr>
              <a:buSzPct val="80000"/>
              <a:buFont typeface="Arial" pitchFamily="34" charset="0"/>
              <a:buChar char="■"/>
            </a:pPr>
            <a:r>
              <a:rPr lang="en-US" sz="1400" dirty="0" err="1"/>
              <a:t>oCompany.GetXMLelementCount</a:t>
            </a:r>
            <a:r>
              <a:rPr lang="en-US" sz="1400" dirty="0">
                <a:solidFill>
                  <a:schemeClr val="accent1"/>
                </a:solidFill>
              </a:rPr>
              <a:t> 		</a:t>
            </a:r>
            <a:r>
              <a:rPr lang="en-US" sz="1400" dirty="0"/>
              <a:t>(</a:t>
            </a:r>
            <a:r>
              <a:rPr lang="en-US" sz="1400" dirty="0" err="1"/>
              <a:t>FilePath_OR_XMLString</a:t>
            </a:r>
            <a:r>
              <a:rPr lang="en-US" sz="1400" dirty="0"/>
              <a:t>)</a:t>
            </a:r>
          </a:p>
          <a:p>
            <a:pPr marL="184150" lvl="1" indent="-182563">
              <a:lnSpc>
                <a:spcPct val="90000"/>
              </a:lnSpc>
              <a:spcBef>
                <a:spcPct val="25000"/>
              </a:spcBef>
              <a:buClr>
                <a:srgbClr val="F0AB00"/>
              </a:buClr>
              <a:buSzPct val="80000"/>
              <a:buFont typeface="Arial" pitchFamily="34" charset="0"/>
              <a:buChar char="■"/>
            </a:pPr>
            <a:r>
              <a:rPr lang="en-US" sz="1400" dirty="0" err="1"/>
              <a:t>oCompany.GetXMLobjectType</a:t>
            </a:r>
            <a:r>
              <a:rPr lang="en-US" sz="1400" dirty="0"/>
              <a:t> 		(</a:t>
            </a:r>
            <a:r>
              <a:rPr lang="en-US" sz="1400" dirty="0" err="1"/>
              <a:t>FilePath_OR_XMLString</a:t>
            </a:r>
            <a:r>
              <a:rPr lang="en-US" sz="1400" dirty="0"/>
              <a:t>, Index)</a:t>
            </a:r>
          </a:p>
          <a:p>
            <a:pPr marL="184150" lvl="1" indent="-182563">
              <a:lnSpc>
                <a:spcPct val="90000"/>
              </a:lnSpc>
              <a:spcBef>
                <a:spcPct val="25000"/>
              </a:spcBef>
              <a:buClr>
                <a:srgbClr val="F0AB00"/>
              </a:buClr>
              <a:buSzPct val="80000"/>
              <a:buFont typeface="Arial" pitchFamily="34" charset="0"/>
              <a:buChar char="■"/>
            </a:pPr>
            <a:r>
              <a:rPr lang="en-US" sz="1400" dirty="0" err="1"/>
              <a:t>oCompany.GetBusinessObjectXmlSchema</a:t>
            </a:r>
            <a:r>
              <a:rPr lang="en-US" sz="1400" dirty="0"/>
              <a:t>	(</a:t>
            </a:r>
            <a:r>
              <a:rPr lang="en-US" sz="1400" dirty="0" err="1"/>
              <a:t>ObjectType</a:t>
            </a:r>
            <a:r>
              <a:rPr lang="en-US" sz="1400" dirty="0"/>
              <a:t>) </a:t>
            </a:r>
          </a:p>
          <a:p>
            <a:pPr marL="184150" lvl="1" indent="-182563">
              <a:lnSpc>
                <a:spcPct val="90000"/>
              </a:lnSpc>
              <a:spcBef>
                <a:spcPct val="25000"/>
              </a:spcBef>
              <a:buClr>
                <a:srgbClr val="F0AB00"/>
              </a:buClr>
              <a:buSzPct val="80000"/>
              <a:buFont typeface="Arial" pitchFamily="34" charset="0"/>
              <a:buChar char="■"/>
            </a:pPr>
            <a:endParaRPr lang="en-US" sz="1400" dirty="0"/>
          </a:p>
          <a:p>
            <a:pPr>
              <a:lnSpc>
                <a:spcPct val="90000"/>
              </a:lnSpc>
              <a:spcBef>
                <a:spcPct val="75000"/>
              </a:spcBef>
              <a:buClr>
                <a:srgbClr val="333333"/>
              </a:buClr>
              <a:buSzPct val="80000"/>
              <a:buFont typeface="Wingdings" pitchFamily="2" charset="2"/>
              <a:buNone/>
            </a:pPr>
            <a:r>
              <a:rPr lang="en-US" sz="1800" b="1" dirty="0">
                <a:solidFill>
                  <a:schemeClr val="accent3"/>
                </a:solidFill>
              </a:rPr>
              <a:t>Business objects</a:t>
            </a:r>
          </a:p>
          <a:p>
            <a:pPr marL="184150" lvl="1" indent="-182563">
              <a:lnSpc>
                <a:spcPct val="90000"/>
              </a:lnSpc>
              <a:spcBef>
                <a:spcPct val="25000"/>
              </a:spcBef>
              <a:buClr>
                <a:srgbClr val="F0AB00"/>
              </a:buClr>
              <a:buSzPct val="80000"/>
              <a:buFont typeface="Arial" pitchFamily="34" charset="0"/>
              <a:buChar char="■"/>
            </a:pPr>
            <a:r>
              <a:rPr lang="en-US" sz="1400" dirty="0" err="1"/>
              <a:t>oBusinessObject.SaveXML</a:t>
            </a:r>
            <a:r>
              <a:rPr lang="en-US" sz="1400" dirty="0"/>
              <a:t>		(</a:t>
            </a:r>
            <a:r>
              <a:rPr lang="en-US" sz="1400" dirty="0" err="1"/>
              <a:t>FilePath_OR_XMLString</a:t>
            </a:r>
            <a:r>
              <a:rPr lang="en-US" sz="1400" dirty="0"/>
              <a:t>)</a:t>
            </a:r>
          </a:p>
          <a:p>
            <a:pPr marL="184150" lvl="1" indent="-182563">
              <a:lnSpc>
                <a:spcPct val="90000"/>
              </a:lnSpc>
              <a:spcBef>
                <a:spcPct val="25000"/>
              </a:spcBef>
              <a:buClr>
                <a:srgbClr val="F0AB00"/>
              </a:buClr>
              <a:buSzPct val="80000"/>
              <a:buFont typeface="Arial" pitchFamily="34" charset="0"/>
              <a:buChar char="■"/>
            </a:pPr>
            <a:r>
              <a:rPr lang="en-US" sz="1400" dirty="0" err="1"/>
              <a:t>oBusinessObject.Browser.ReadXML</a:t>
            </a:r>
            <a:r>
              <a:rPr lang="en-US" sz="1400" dirty="0"/>
              <a:t>		(</a:t>
            </a:r>
            <a:r>
              <a:rPr lang="en-US" sz="1400" dirty="0" err="1"/>
              <a:t>FilePath_OR_XMLString</a:t>
            </a:r>
            <a:r>
              <a:rPr lang="en-US" sz="1400" dirty="0"/>
              <a:t>)</a:t>
            </a:r>
          </a:p>
          <a:p>
            <a:pPr marL="184150" lvl="1" indent="-182563">
              <a:lnSpc>
                <a:spcPct val="90000"/>
              </a:lnSpc>
              <a:spcBef>
                <a:spcPct val="25000"/>
              </a:spcBef>
              <a:buClr>
                <a:srgbClr val="333333"/>
              </a:buClr>
              <a:buSzPct val="80000"/>
              <a:buNone/>
            </a:pPr>
            <a:r>
              <a:rPr lang="de-DE" sz="1400" dirty="0"/>
              <a:t>	</a:t>
            </a:r>
            <a:r>
              <a:rPr lang="en-US" sz="1400" dirty="0"/>
              <a:t>Use </a:t>
            </a:r>
            <a:r>
              <a:rPr lang="en-US" sz="1400" dirty="0" err="1"/>
              <a:t>ReadXML</a:t>
            </a:r>
            <a:r>
              <a:rPr lang="en-US" sz="1400" dirty="0"/>
              <a:t> to </a:t>
            </a:r>
            <a:r>
              <a:rPr lang="de-DE" sz="1400" dirty="0"/>
              <a:t>update an </a:t>
            </a:r>
            <a:r>
              <a:rPr lang="en-US" sz="1400" dirty="0"/>
              <a:t>existing</a:t>
            </a:r>
            <a:r>
              <a:rPr lang="de-DE" sz="1400" dirty="0"/>
              <a:t> </a:t>
            </a:r>
            <a:r>
              <a:rPr lang="de-DE" sz="1400" dirty="0" err="1"/>
              <a:t>object</a:t>
            </a:r>
            <a:endParaRPr lang="en-US" sz="1400" dirty="0"/>
          </a:p>
          <a:p>
            <a:pPr marL="184150" lvl="1" indent="-182563">
              <a:lnSpc>
                <a:spcPct val="90000"/>
              </a:lnSpc>
              <a:spcBef>
                <a:spcPct val="25000"/>
              </a:spcBef>
              <a:buClr>
                <a:srgbClr val="F0AB00"/>
              </a:buClr>
              <a:buSzPct val="80000"/>
              <a:buFont typeface="Arial" pitchFamily="34" charset="0"/>
              <a:buChar char="■"/>
            </a:pPr>
            <a:endParaRPr lang="en-US" sz="1400" dirty="0"/>
          </a:p>
          <a:p>
            <a:pPr>
              <a:lnSpc>
                <a:spcPct val="90000"/>
              </a:lnSpc>
              <a:spcBef>
                <a:spcPct val="75000"/>
              </a:spcBef>
              <a:buClr>
                <a:srgbClr val="333333"/>
              </a:buClr>
              <a:buSzPct val="80000"/>
              <a:buFont typeface="Wingdings" pitchFamily="2" charset="2"/>
              <a:buNone/>
            </a:pPr>
            <a:r>
              <a:rPr lang="en-US" sz="1800" b="1" dirty="0">
                <a:solidFill>
                  <a:schemeClr val="accent3"/>
                </a:solidFill>
              </a:rPr>
              <a:t>XML export type </a:t>
            </a:r>
            <a:r>
              <a:rPr lang="en-US" sz="1800" dirty="0"/>
              <a:t>– specifies the types for exporting data, e.g. to export read-only data</a:t>
            </a:r>
          </a:p>
          <a:p>
            <a:pPr marL="184150" lvl="1" indent="-182563">
              <a:lnSpc>
                <a:spcPct val="90000"/>
              </a:lnSpc>
              <a:spcBef>
                <a:spcPct val="25000"/>
              </a:spcBef>
              <a:buClr>
                <a:srgbClr val="F0AB00"/>
              </a:buClr>
              <a:buSzPct val="80000"/>
              <a:buFont typeface="Arial" pitchFamily="34" charset="0"/>
              <a:buChar char="■"/>
            </a:pPr>
            <a:r>
              <a:rPr lang="en-US" sz="1400" dirty="0" err="1"/>
              <a:t>oCompany.XmlExportType</a:t>
            </a:r>
            <a:r>
              <a:rPr lang="en-US" sz="1400" dirty="0"/>
              <a:t> = </a:t>
            </a:r>
            <a:r>
              <a:rPr lang="en-US" sz="1400" dirty="0" err="1"/>
              <a:t>SAPbobsCOM.BoXMLExportTypes.xet_ExportImportMode</a:t>
            </a:r>
            <a:br>
              <a:rPr lang="en-US" sz="1400" dirty="0"/>
            </a:br>
            <a:endParaRPr lang="en-US" sz="1400" dirty="0"/>
          </a:p>
          <a:p>
            <a:pPr>
              <a:lnSpc>
                <a:spcPct val="90000"/>
              </a:lnSpc>
              <a:spcBef>
                <a:spcPct val="75000"/>
              </a:spcBef>
              <a:buClr>
                <a:srgbClr val="333333"/>
              </a:buClr>
              <a:buSzPct val="80000"/>
              <a:buFont typeface="Wingdings" pitchFamily="2" charset="2"/>
              <a:buNone/>
            </a:pPr>
            <a:r>
              <a:rPr lang="en-US" sz="1800" b="1" dirty="0">
                <a:solidFill>
                  <a:schemeClr val="accent3"/>
                </a:solidFill>
              </a:rPr>
              <a:t>Working with XML as an XML string </a:t>
            </a:r>
            <a:r>
              <a:rPr lang="en-US" sz="1800" dirty="0"/>
              <a:t>(not as an XML file)</a:t>
            </a:r>
          </a:p>
          <a:p>
            <a:pPr marL="184150" lvl="1" indent="-182563">
              <a:lnSpc>
                <a:spcPct val="90000"/>
              </a:lnSpc>
              <a:spcBef>
                <a:spcPct val="25000"/>
              </a:spcBef>
              <a:buClr>
                <a:srgbClr val="F0AB00"/>
              </a:buClr>
              <a:buSzPct val="80000"/>
              <a:buFont typeface="Arial" pitchFamily="34" charset="0"/>
              <a:buChar char="■"/>
            </a:pPr>
            <a:r>
              <a:rPr lang="en-US" sz="1400" dirty="0" err="1"/>
              <a:t>oCompany.XMLAsString</a:t>
            </a:r>
            <a:r>
              <a:rPr lang="en-US" sz="1400" dirty="0"/>
              <a:t> = True</a:t>
            </a:r>
          </a:p>
        </p:txBody>
      </p:sp>
    </p:spTree>
    <p:custDataLst>
      <p:tags r:id="rId1"/>
    </p:custDataLst>
    <p:extLst>
      <p:ext uri="{BB962C8B-B14F-4D97-AF65-F5344CB8AC3E}">
        <p14:creationId xmlns:p14="http://schemas.microsoft.com/office/powerpoint/2010/main" val="371845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chor="ctr"/>
          <a:lstStyle/>
          <a:p>
            <a:r>
              <a:rPr lang="en-US" dirty="0"/>
              <a:t>Working with XML:</a:t>
            </a:r>
            <a:r>
              <a:rPr lang="en-US" dirty="0">
                <a:cs typeface="Times New Roman" pitchFamily="18" charset="0"/>
              </a:rPr>
              <a:t> </a:t>
            </a:r>
            <a:r>
              <a:rPr lang="en-US" dirty="0"/>
              <a:t>Delete Line/Sub-Object by XML</a:t>
            </a:r>
            <a:endParaRPr lang="en-US" dirty="0">
              <a:cs typeface="Times New Roman" pitchFamily="18" charset="0"/>
            </a:endParaRPr>
          </a:p>
        </p:txBody>
      </p:sp>
      <p:sp>
        <p:nvSpPr>
          <p:cNvPr id="5" name="Text Placeholder 3">
            <a:extLst>
              <a:ext uri="{FF2B5EF4-FFF2-40B4-BE49-F238E27FC236}">
                <a16:creationId xmlns:a16="http://schemas.microsoft.com/office/drawing/2014/main" id="{CD76B027-58B4-484B-9213-9A54738534B3}"/>
              </a:ext>
            </a:extLst>
          </p:cNvPr>
          <p:cNvSpPr txBox="1">
            <a:spLocks/>
          </p:cNvSpPr>
          <p:nvPr/>
        </p:nvSpPr>
        <p:spPr bwMode="black">
          <a:xfrm>
            <a:off x="1954213" y="1697925"/>
            <a:ext cx="9736264" cy="3978480"/>
          </a:xfrm>
          <a:prstGeom prst="rect">
            <a:avLst/>
          </a:prstGeo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lIns="0" tIns="0" rIns="0" bIns="0" rtlCol="0">
            <a:normAutofit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SzPct val="150000"/>
              <a:defRPr/>
            </a:pPr>
            <a:r>
              <a:rPr lang="en-US" sz="2200" b="1"/>
              <a:t>Method </a:t>
            </a:r>
            <a:r>
              <a:rPr lang="en-US" sz="2200" b="1" i="1">
                <a:solidFill>
                  <a:srgbClr val="FFC000"/>
                </a:solidFill>
              </a:rPr>
              <a:t>UpdateFromXML</a:t>
            </a:r>
            <a:endParaRPr lang="en-US" sz="2200"/>
          </a:p>
          <a:p>
            <a:pPr marL="285750" indent="-285750">
              <a:buSzPct val="150000"/>
              <a:buFont typeface="Arial" pitchFamily="34" charset="0"/>
              <a:buChar char="•"/>
              <a:defRPr/>
            </a:pPr>
            <a:endParaRPr lang="en-US" sz="2400"/>
          </a:p>
          <a:p>
            <a:pPr marL="285750" indent="-285750">
              <a:buSzPct val="150000"/>
              <a:buFont typeface="Arial" pitchFamily="34" charset="0"/>
              <a:buChar char="•"/>
              <a:defRPr/>
            </a:pPr>
            <a:r>
              <a:rPr lang="en-US" sz="1900"/>
              <a:t>Receives and processes the XML content. </a:t>
            </a:r>
          </a:p>
          <a:p>
            <a:pPr marL="285750" indent="-285750">
              <a:buSzPct val="150000"/>
              <a:buFont typeface="Arial" pitchFamily="34" charset="0"/>
              <a:buChar char="•"/>
              <a:defRPr/>
            </a:pPr>
            <a:r>
              <a:rPr lang="en-US" sz="1900"/>
              <a:t>You can remove sub-object lines from the object via the XML file.</a:t>
            </a:r>
          </a:p>
          <a:p>
            <a:pPr marL="285750" indent="-285750">
              <a:buSzPct val="150000"/>
              <a:buFont typeface="Arial" pitchFamily="34" charset="0"/>
              <a:buChar char="•"/>
              <a:defRPr/>
            </a:pPr>
            <a:endParaRPr lang="en-US" sz="2400"/>
          </a:p>
          <a:p>
            <a:pPr lvl="1" indent="0">
              <a:buSzPct val="150000"/>
              <a:buFont typeface="Wingdings" pitchFamily="2" charset="2"/>
              <a:buNone/>
              <a:defRPr/>
            </a:pPr>
            <a:r>
              <a:rPr lang="en-US" sz="1900"/>
              <a:t>Available for</a:t>
            </a:r>
          </a:p>
          <a:p>
            <a:pPr marL="1076325" lvl="5" indent="-285750">
              <a:buClr>
                <a:schemeClr val="accent1">
                  <a:lumMod val="75000"/>
                </a:schemeClr>
              </a:buClr>
              <a:buSzPct val="150000"/>
              <a:buFont typeface="Wingdings" panose="05000000000000000000" pitchFamily="2" charset="2"/>
              <a:buChar char="ü"/>
              <a:defRPr/>
            </a:pPr>
            <a:r>
              <a:rPr lang="en-US" sz="1600" i="1"/>
              <a:t>Items</a:t>
            </a:r>
            <a:r>
              <a:rPr lang="en-US" sz="1600"/>
              <a:t> object</a:t>
            </a:r>
          </a:p>
          <a:p>
            <a:pPr marL="1076325" lvl="5" indent="-285750">
              <a:buClr>
                <a:schemeClr val="accent1">
                  <a:lumMod val="75000"/>
                </a:schemeClr>
              </a:buClr>
              <a:buSzPct val="150000"/>
              <a:buFont typeface="Wingdings" panose="05000000000000000000" pitchFamily="2" charset="2"/>
              <a:buChar char="ü"/>
              <a:defRPr/>
            </a:pPr>
            <a:r>
              <a:rPr lang="en-US" sz="1600" i="1"/>
              <a:t>BusinessPartners</a:t>
            </a:r>
            <a:r>
              <a:rPr lang="en-US" sz="1600"/>
              <a:t> object</a:t>
            </a:r>
          </a:p>
          <a:p>
            <a:pPr marL="1076325" lvl="5" indent="-285750">
              <a:buClr>
                <a:schemeClr val="accent1">
                  <a:lumMod val="75000"/>
                </a:schemeClr>
              </a:buClr>
              <a:buSzPct val="150000"/>
              <a:buFont typeface="Wingdings" panose="05000000000000000000" pitchFamily="2" charset="2"/>
              <a:buChar char="ü"/>
              <a:defRPr/>
            </a:pPr>
            <a:r>
              <a:rPr lang="en-US" sz="1600" i="1"/>
              <a:t>Documents</a:t>
            </a:r>
            <a:r>
              <a:rPr lang="en-US" sz="1600"/>
              <a:t> object</a:t>
            </a:r>
          </a:p>
          <a:p>
            <a:pPr marL="1076325" lvl="5" indent="-285750">
              <a:buClr>
                <a:schemeClr val="accent1">
                  <a:lumMod val="75000"/>
                </a:schemeClr>
              </a:buClr>
              <a:buSzPct val="150000"/>
              <a:buFont typeface="Wingdings" panose="05000000000000000000" pitchFamily="2" charset="2"/>
              <a:buChar char="ü"/>
              <a:defRPr/>
            </a:pPr>
            <a:r>
              <a:rPr lang="en-US" sz="1600"/>
              <a:t>ProductTrees object</a:t>
            </a:r>
            <a:endParaRPr lang="en-US" sz="1600" dirty="0"/>
          </a:p>
        </p:txBody>
      </p:sp>
      <p:pic>
        <p:nvPicPr>
          <p:cNvPr id="6" name="Picture 5">
            <a:extLst>
              <a:ext uri="{FF2B5EF4-FFF2-40B4-BE49-F238E27FC236}">
                <a16:creationId xmlns:a16="http://schemas.microsoft.com/office/drawing/2014/main" id="{1943FFE8-B52E-432D-815C-E586C72D130E}"/>
              </a:ext>
            </a:extLst>
          </p:cNvPr>
          <p:cNvPicPr>
            <a:picLocks noChangeAspect="1"/>
          </p:cNvPicPr>
          <p:nvPr/>
        </p:nvPicPr>
        <p:blipFill>
          <a:blip r:embed="rId4"/>
          <a:stretch>
            <a:fillRect/>
          </a:stretch>
        </p:blipFill>
        <p:spPr>
          <a:xfrm>
            <a:off x="504001" y="1231581"/>
            <a:ext cx="932688" cy="932688"/>
          </a:xfrm>
          <a:prstGeom prst="rect">
            <a:avLst/>
          </a:prstGeom>
        </p:spPr>
      </p:pic>
    </p:spTree>
    <p:custDataLst>
      <p:tags r:id="rId1"/>
    </p:custDataLst>
    <p:extLst>
      <p:ext uri="{BB962C8B-B14F-4D97-AF65-F5344CB8AC3E}">
        <p14:creationId xmlns:p14="http://schemas.microsoft.com/office/powerpoint/2010/main" val="131118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nchor="ctr"/>
          <a:lstStyle/>
          <a:p>
            <a:r>
              <a:rPr lang="en-US"/>
              <a:t>Working with XML: Example – SaveXML</a:t>
            </a:r>
          </a:p>
        </p:txBody>
      </p:sp>
      <p:sp>
        <p:nvSpPr>
          <p:cNvPr id="82946" name="Rectangle 3"/>
          <p:cNvSpPr>
            <a:spLocks noChangeArrowheads="1"/>
          </p:cNvSpPr>
          <p:nvPr/>
        </p:nvSpPr>
        <p:spPr bwMode="auto">
          <a:xfrm>
            <a:off x="504001" y="1484314"/>
            <a:ext cx="11186475" cy="4752975"/>
          </a:xfrm>
          <a:prstGeom prst="rect">
            <a:avLst/>
          </a:prstGeom>
          <a:solidFill>
            <a:srgbClr val="B4C3CB"/>
          </a:solidFill>
          <a:ln w="12700">
            <a:solidFill>
              <a:schemeClr val="tx1"/>
            </a:solidFill>
            <a:miter lim="800000"/>
            <a:headEnd/>
            <a:tailEnd/>
          </a:ln>
        </p:spPr>
        <p:txBody>
          <a:bodyPr wrap="none" lIns="36000" tIns="36000" rIns="36000" bIns="36000"/>
          <a:lstStyle/>
          <a:p>
            <a:r>
              <a:rPr lang="en-US">
                <a:solidFill>
                  <a:srgbClr val="339966"/>
                </a:solidFill>
              </a:rPr>
              <a:t>'First connect to database…</a:t>
            </a:r>
          </a:p>
          <a:p>
            <a:endParaRPr lang="en-US">
              <a:solidFill>
                <a:srgbClr val="339966"/>
              </a:solidFill>
            </a:endParaRPr>
          </a:p>
          <a:p>
            <a:r>
              <a:rPr lang="en-US"/>
              <a:t>Dim oBP As SAPbobsCOM.BusinessPartners = _</a:t>
            </a:r>
          </a:p>
          <a:p>
            <a:r>
              <a:rPr lang="en-US"/>
              <a:t>    oCompany.GetBusinessObject(SAPbobsCOM.BoObjectTypes.oBusinessPartners)</a:t>
            </a:r>
          </a:p>
          <a:p>
            <a:r>
              <a:rPr lang="en-US"/>
              <a:t> </a:t>
            </a:r>
          </a:p>
          <a:p>
            <a:r>
              <a:rPr lang="en-US"/>
              <a:t>oCompany.XmlExportType = SAPbobsCOM.BoXmlExportTypes.xet_ExportImportMode</a:t>
            </a:r>
            <a:endParaRPr lang="en-US">
              <a:latin typeface="Arial monospaced for SAP" pitchFamily="49" charset="0"/>
            </a:endParaRPr>
          </a:p>
          <a:p>
            <a:endParaRPr lang="en-US">
              <a:latin typeface="Arial monospaced for SAP" pitchFamily="49" charset="0"/>
            </a:endParaRPr>
          </a:p>
          <a:p>
            <a:r>
              <a:rPr lang="en-US">
                <a:latin typeface="Arial monospaced for SAP" pitchFamily="49" charset="0"/>
              </a:rPr>
              <a:t>…</a:t>
            </a:r>
          </a:p>
          <a:p>
            <a:endParaRPr lang="en-US">
              <a:latin typeface="Arial monospaced for SAP" pitchFamily="49" charset="0"/>
            </a:endParaRPr>
          </a:p>
          <a:p>
            <a:r>
              <a:rPr lang="en-US">
                <a:latin typeface="Arial monospaced for SAP" pitchFamily="49" charset="0"/>
              </a:rPr>
              <a:t>If (</a:t>
            </a:r>
            <a:r>
              <a:rPr lang="en-US"/>
              <a:t>oBP.GetByKey("C20000</a:t>
            </a:r>
            <a:r>
              <a:rPr lang="ja-JP" altLang="en-US"/>
              <a:t>“</a:t>
            </a:r>
            <a:r>
              <a:rPr lang="en-US" altLang="ja-JP"/>
              <a:t>) = False</a:t>
            </a:r>
            <a:r>
              <a:rPr lang="en-US" altLang="ja-JP">
                <a:latin typeface="Arial monospaced for SAP" pitchFamily="49" charset="0"/>
              </a:rPr>
              <a:t>) Then</a:t>
            </a:r>
            <a:br>
              <a:rPr lang="en-US" altLang="ja-JP">
                <a:latin typeface="Arial monospaced for SAP" pitchFamily="49" charset="0"/>
              </a:rPr>
            </a:br>
            <a:r>
              <a:rPr lang="en-US" altLang="ja-JP">
                <a:latin typeface="Arial monospaced for SAP" pitchFamily="49" charset="0"/>
              </a:rPr>
              <a:t>  MessageBox.Show("Failed to find the business partner")</a:t>
            </a:r>
            <a:br>
              <a:rPr lang="en-US" altLang="ja-JP">
                <a:latin typeface="Arial monospaced for SAP" pitchFamily="49" charset="0"/>
              </a:rPr>
            </a:br>
            <a:r>
              <a:rPr lang="en-US" altLang="ja-JP">
                <a:latin typeface="Arial monospaced for SAP" pitchFamily="49" charset="0"/>
              </a:rPr>
              <a:t>Else</a:t>
            </a:r>
            <a:br>
              <a:rPr lang="en-US" altLang="ja-JP">
                <a:latin typeface="Arial monospaced for SAP" pitchFamily="49" charset="0"/>
              </a:rPr>
            </a:br>
            <a:r>
              <a:rPr lang="en-US" altLang="ja-JP">
                <a:latin typeface="Arial monospaced for SAP" pitchFamily="49" charset="0"/>
              </a:rPr>
              <a:t>  oBP.SaveXml ("c:\temp\BP_" + oBP.CardCode + ".xml")</a:t>
            </a:r>
            <a:br>
              <a:rPr lang="en-US" altLang="ja-JP">
                <a:latin typeface="Arial monospaced for SAP" pitchFamily="49" charset="0"/>
              </a:rPr>
            </a:br>
            <a:r>
              <a:rPr lang="en-US" altLang="ja-JP">
                <a:latin typeface="Arial monospaced for SAP" pitchFamily="49" charset="0"/>
              </a:rPr>
              <a:t>End If</a:t>
            </a:r>
            <a:br>
              <a:rPr lang="en-US" altLang="ja-JP">
                <a:latin typeface="Arial monospaced for SAP" pitchFamily="49" charset="0"/>
              </a:rPr>
            </a:br>
            <a:endParaRPr lang="en-US">
              <a:latin typeface="Arial monospaced for SAP" pitchFamily="49" charset="0"/>
            </a:endParaRPr>
          </a:p>
        </p:txBody>
      </p:sp>
    </p:spTree>
    <p:custDataLst>
      <p:tags r:id="rId1"/>
    </p:custDataLst>
    <p:extLst>
      <p:ext uri="{BB962C8B-B14F-4D97-AF65-F5344CB8AC3E}">
        <p14:creationId xmlns:p14="http://schemas.microsoft.com/office/powerpoint/2010/main" val="275954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chor="ctr"/>
          <a:lstStyle/>
          <a:p>
            <a:r>
              <a:rPr lang="en-US"/>
              <a:t>Working with XML: Example – Get Business Partner from XML</a:t>
            </a:r>
          </a:p>
        </p:txBody>
      </p:sp>
      <p:sp>
        <p:nvSpPr>
          <p:cNvPr id="84994" name="Rectangle 3"/>
          <p:cNvSpPr>
            <a:spLocks noChangeArrowheads="1"/>
          </p:cNvSpPr>
          <p:nvPr/>
        </p:nvSpPr>
        <p:spPr bwMode="auto">
          <a:xfrm>
            <a:off x="504001" y="1235034"/>
            <a:ext cx="11186476" cy="5019943"/>
          </a:xfrm>
          <a:prstGeom prst="rect">
            <a:avLst/>
          </a:prstGeom>
          <a:solidFill>
            <a:srgbClr val="B4C3CB"/>
          </a:solidFill>
          <a:ln w="12700">
            <a:solidFill>
              <a:schemeClr val="tx1"/>
            </a:solidFill>
            <a:miter lim="800000"/>
            <a:headEnd/>
            <a:tailEnd/>
          </a:ln>
        </p:spPr>
        <p:txBody>
          <a:bodyPr wrap="none" lIns="36000" tIns="36000" rIns="36000" bIns="36000"/>
          <a:lstStyle/>
          <a:p>
            <a:r>
              <a:rPr lang="en-US" sz="1500" dirty="0">
                <a:latin typeface="+mn-lt"/>
              </a:rPr>
              <a:t>Dim </a:t>
            </a:r>
            <a:r>
              <a:rPr lang="en-US" sz="1500" dirty="0" err="1">
                <a:latin typeface="+mn-lt"/>
              </a:rPr>
              <a:t>sFileName</a:t>
            </a:r>
            <a:r>
              <a:rPr lang="en-US" sz="1500" dirty="0">
                <a:latin typeface="+mn-lt"/>
              </a:rPr>
              <a:t> As String = "c:\temp\BPs.xml</a:t>
            </a:r>
            <a:r>
              <a:rPr lang="ja-JP" altLang="en-US" sz="1500" dirty="0">
                <a:latin typeface="+mn-lt"/>
              </a:rPr>
              <a:t>“</a:t>
            </a:r>
            <a:endParaRPr lang="en-US" altLang="ja-JP" sz="1500" dirty="0">
              <a:latin typeface="+mn-lt"/>
            </a:endParaRPr>
          </a:p>
          <a:p>
            <a:r>
              <a:rPr lang="en-US" sz="1500" dirty="0">
                <a:latin typeface="+mn-lt"/>
              </a:rPr>
              <a:t>Dim </a:t>
            </a:r>
            <a:r>
              <a:rPr lang="en-US" sz="1500" dirty="0" err="1">
                <a:latin typeface="+mn-lt"/>
              </a:rPr>
              <a:t>lEcount</a:t>
            </a:r>
            <a:r>
              <a:rPr lang="en-US" sz="1500" dirty="0">
                <a:latin typeface="+mn-lt"/>
              </a:rPr>
              <a:t>, ii As Long</a:t>
            </a:r>
            <a:br>
              <a:rPr lang="en-US" sz="1500" dirty="0">
                <a:latin typeface="+mn-lt"/>
              </a:rPr>
            </a:br>
            <a:br>
              <a:rPr lang="en-US" sz="1500" dirty="0">
                <a:latin typeface="+mn-lt"/>
              </a:rPr>
            </a:br>
            <a:r>
              <a:rPr lang="en-US" sz="1500" dirty="0">
                <a:solidFill>
                  <a:srgbClr val="339966"/>
                </a:solidFill>
                <a:latin typeface="+mn-lt"/>
              </a:rPr>
              <a:t>'Get the number of Business object in the file ...</a:t>
            </a:r>
            <a:br>
              <a:rPr lang="en-US" sz="1500" dirty="0">
                <a:solidFill>
                  <a:schemeClr val="hlink"/>
                </a:solidFill>
                <a:latin typeface="+mn-lt"/>
              </a:rPr>
            </a:br>
            <a:r>
              <a:rPr lang="en-US" sz="1500" dirty="0" err="1">
                <a:solidFill>
                  <a:schemeClr val="hlink"/>
                </a:solidFill>
                <a:latin typeface="+mn-lt"/>
              </a:rPr>
              <a:t>l</a:t>
            </a:r>
            <a:r>
              <a:rPr lang="en-US" sz="1500" dirty="0" err="1">
                <a:latin typeface="+mn-lt"/>
              </a:rPr>
              <a:t>Ecount</a:t>
            </a:r>
            <a:r>
              <a:rPr lang="en-US" sz="1500" dirty="0">
                <a:latin typeface="+mn-lt"/>
              </a:rPr>
              <a:t> = </a:t>
            </a:r>
            <a:r>
              <a:rPr lang="en-US" sz="1500" dirty="0" err="1">
                <a:latin typeface="+mn-lt"/>
              </a:rPr>
              <a:t>oCompany.GetXMLelementCount</a:t>
            </a:r>
            <a:r>
              <a:rPr lang="en-US" sz="1500" dirty="0">
                <a:latin typeface="+mn-lt"/>
              </a:rPr>
              <a:t>(</a:t>
            </a:r>
            <a:r>
              <a:rPr lang="en-US" sz="1500" dirty="0" err="1">
                <a:latin typeface="+mn-lt"/>
              </a:rPr>
              <a:t>sFileName</a:t>
            </a:r>
            <a:r>
              <a:rPr lang="en-US" sz="1500" dirty="0">
                <a:latin typeface="+mn-lt"/>
              </a:rPr>
              <a:t>)</a:t>
            </a:r>
            <a:br>
              <a:rPr lang="en-US" sz="1500" dirty="0">
                <a:latin typeface="+mn-lt"/>
              </a:rPr>
            </a:br>
            <a:endParaRPr lang="en-US" sz="1500" dirty="0">
              <a:solidFill>
                <a:srgbClr val="339966"/>
              </a:solidFill>
              <a:latin typeface="+mn-lt"/>
            </a:endParaRPr>
          </a:p>
          <a:p>
            <a:r>
              <a:rPr lang="en-US" sz="1500" dirty="0">
                <a:solidFill>
                  <a:srgbClr val="339966"/>
                </a:solidFill>
                <a:latin typeface="+mn-lt"/>
              </a:rPr>
              <a:t>'Loop through the objects; when finding the first </a:t>
            </a:r>
            <a:r>
              <a:rPr lang="en-US" sz="1500" dirty="0" err="1">
                <a:solidFill>
                  <a:srgbClr val="339966"/>
                </a:solidFill>
                <a:latin typeface="+mn-lt"/>
              </a:rPr>
              <a:t>BusinessPartner</a:t>
            </a:r>
            <a:r>
              <a:rPr lang="en-US" sz="1500" dirty="0">
                <a:solidFill>
                  <a:srgbClr val="339966"/>
                </a:solidFill>
                <a:latin typeface="+mn-lt"/>
              </a:rPr>
              <a:t> </a:t>
            </a:r>
          </a:p>
          <a:p>
            <a:r>
              <a:rPr lang="en-US" sz="1500" dirty="0">
                <a:solidFill>
                  <a:srgbClr val="339966"/>
                </a:solidFill>
                <a:latin typeface="+mn-lt"/>
              </a:rPr>
              <a:t>'object: load it, add it to the DB.</a:t>
            </a:r>
          </a:p>
          <a:p>
            <a:r>
              <a:rPr lang="en-US" sz="1500" dirty="0">
                <a:latin typeface="+mn-lt"/>
              </a:rPr>
              <a:t>For ii = 0 To </a:t>
            </a:r>
            <a:r>
              <a:rPr lang="en-US" sz="1500" dirty="0" err="1">
                <a:latin typeface="+mn-lt"/>
              </a:rPr>
              <a:t>lEcount</a:t>
            </a:r>
            <a:r>
              <a:rPr lang="en-US" sz="1500" dirty="0">
                <a:latin typeface="+mn-lt"/>
              </a:rPr>
              <a:t>–1 </a:t>
            </a:r>
            <a:br>
              <a:rPr lang="en-US" sz="1500" dirty="0">
                <a:latin typeface="+mn-lt"/>
              </a:rPr>
            </a:br>
            <a:r>
              <a:rPr lang="en-US" sz="1500" dirty="0">
                <a:latin typeface="+mn-lt"/>
              </a:rPr>
              <a:t>  If </a:t>
            </a:r>
            <a:r>
              <a:rPr lang="en-US" sz="1500" dirty="0" err="1">
                <a:latin typeface="+mn-lt"/>
              </a:rPr>
              <a:t>oCompany.GetXMLobjectType</a:t>
            </a:r>
            <a:r>
              <a:rPr lang="en-US" sz="1500" dirty="0">
                <a:latin typeface="+mn-lt"/>
              </a:rPr>
              <a:t>(</a:t>
            </a:r>
            <a:r>
              <a:rPr lang="en-US" sz="1500" dirty="0" err="1">
                <a:latin typeface="+mn-lt"/>
              </a:rPr>
              <a:t>sFileName</a:t>
            </a:r>
            <a:r>
              <a:rPr lang="en-US" sz="1500" dirty="0">
                <a:latin typeface="+mn-lt"/>
              </a:rPr>
              <a:t>, ii) = _</a:t>
            </a:r>
          </a:p>
          <a:p>
            <a:r>
              <a:rPr lang="en-US" sz="1500" dirty="0">
                <a:latin typeface="+mn-lt"/>
              </a:rPr>
              <a:t>	</a:t>
            </a:r>
            <a:r>
              <a:rPr lang="en-US" sz="1500" dirty="0" err="1">
                <a:latin typeface="+mn-lt"/>
              </a:rPr>
              <a:t>SAPbobsCOM.BoObjectTypes.oBusinessPartners</a:t>
            </a:r>
            <a:r>
              <a:rPr lang="en-US" sz="1500" dirty="0">
                <a:latin typeface="+mn-lt"/>
              </a:rPr>
              <a:t> Then</a:t>
            </a:r>
          </a:p>
          <a:p>
            <a:br>
              <a:rPr lang="en-US" sz="1500" dirty="0">
                <a:latin typeface="+mn-lt"/>
              </a:rPr>
            </a:br>
            <a:r>
              <a:rPr lang="en-US" sz="1500" dirty="0">
                <a:latin typeface="+mn-lt"/>
              </a:rPr>
              <a:t>    </a:t>
            </a:r>
            <a:r>
              <a:rPr lang="ja-JP" altLang="en-US" sz="1500" dirty="0">
                <a:solidFill>
                  <a:srgbClr val="339966"/>
                </a:solidFill>
                <a:latin typeface="+mn-lt"/>
              </a:rPr>
              <a:t>‘”</a:t>
            </a:r>
            <a:r>
              <a:rPr lang="en-US" altLang="ja-JP" sz="1500" dirty="0">
                <a:solidFill>
                  <a:srgbClr val="339966"/>
                </a:solidFill>
                <a:latin typeface="+mn-lt"/>
              </a:rPr>
              <a:t>Read</a:t>
            </a:r>
            <a:r>
              <a:rPr lang="ja-JP" altLang="en-US" sz="1500" dirty="0">
                <a:solidFill>
                  <a:srgbClr val="339966"/>
                </a:solidFill>
                <a:latin typeface="+mn-lt"/>
              </a:rPr>
              <a:t>”</a:t>
            </a:r>
            <a:r>
              <a:rPr lang="en-US" altLang="ja-JP" sz="1500" dirty="0">
                <a:solidFill>
                  <a:srgbClr val="339966"/>
                </a:solidFill>
                <a:latin typeface="+mn-lt"/>
              </a:rPr>
              <a:t> the Business object data into the object…</a:t>
            </a:r>
          </a:p>
          <a:p>
            <a:r>
              <a:rPr lang="en-US" sz="1500" dirty="0">
                <a:solidFill>
                  <a:srgbClr val="339966"/>
                </a:solidFill>
                <a:latin typeface="+mn-lt"/>
              </a:rPr>
              <a:t>    </a:t>
            </a:r>
            <a:r>
              <a:rPr lang="ja-JP" altLang="en-US" sz="1500" dirty="0">
                <a:solidFill>
                  <a:srgbClr val="339966"/>
                </a:solidFill>
                <a:latin typeface="+mn-lt"/>
              </a:rPr>
              <a:t>‘</a:t>
            </a:r>
            <a:r>
              <a:rPr lang="en-US" altLang="ja-JP" sz="1500" dirty="0">
                <a:solidFill>
                  <a:srgbClr val="339966"/>
                </a:solidFill>
                <a:latin typeface="+mn-lt"/>
              </a:rPr>
              <a:t>Please note:</a:t>
            </a:r>
          </a:p>
          <a:p>
            <a:r>
              <a:rPr lang="en-US" sz="1500" dirty="0">
                <a:solidFill>
                  <a:srgbClr val="339966"/>
                </a:solidFill>
                <a:latin typeface="+mn-lt"/>
              </a:rPr>
              <a:t>    </a:t>
            </a:r>
            <a:r>
              <a:rPr lang="ja-JP" altLang="en-US" sz="1500" dirty="0">
                <a:solidFill>
                  <a:srgbClr val="339966"/>
                </a:solidFill>
                <a:latin typeface="+mn-lt"/>
              </a:rPr>
              <a:t>‘</a:t>
            </a:r>
            <a:r>
              <a:rPr lang="en-US" altLang="ja-JP" sz="1500" dirty="0">
                <a:solidFill>
                  <a:srgbClr val="339966"/>
                </a:solidFill>
                <a:latin typeface="+mn-lt"/>
              </a:rPr>
              <a:t>If the format is not OK you might run into an exception!</a:t>
            </a:r>
            <a:br>
              <a:rPr lang="en-US" altLang="ja-JP" sz="1500" dirty="0">
                <a:solidFill>
                  <a:srgbClr val="339966"/>
                </a:solidFill>
                <a:latin typeface="+mn-lt"/>
              </a:rPr>
            </a:br>
            <a:r>
              <a:rPr lang="en-US" altLang="ja-JP" sz="1500" dirty="0">
                <a:latin typeface="+mn-lt"/>
              </a:rPr>
              <a:t>    </a:t>
            </a:r>
            <a:r>
              <a:rPr lang="en-US" altLang="ja-JP" sz="1500" dirty="0" err="1">
                <a:latin typeface="+mn-lt"/>
              </a:rPr>
              <a:t>oBP</a:t>
            </a:r>
            <a:r>
              <a:rPr lang="en-US" altLang="ja-JP" sz="1500" dirty="0">
                <a:latin typeface="+mn-lt"/>
              </a:rPr>
              <a:t> = </a:t>
            </a:r>
            <a:r>
              <a:rPr lang="en-US" altLang="ja-JP" sz="1500" dirty="0" err="1">
                <a:latin typeface="+mn-lt"/>
              </a:rPr>
              <a:t>oCompany.GetBusinessObjectFromXML</a:t>
            </a:r>
            <a:r>
              <a:rPr lang="en-US" altLang="ja-JP" sz="1500" dirty="0">
                <a:latin typeface="+mn-lt"/>
              </a:rPr>
              <a:t>(</a:t>
            </a:r>
            <a:r>
              <a:rPr lang="en-US" altLang="ja-JP" sz="1500" dirty="0" err="1">
                <a:latin typeface="+mn-lt"/>
              </a:rPr>
              <a:t>sFileName</a:t>
            </a:r>
            <a:r>
              <a:rPr lang="en-US" altLang="ja-JP" sz="1500" dirty="0">
                <a:latin typeface="+mn-lt"/>
              </a:rPr>
              <a:t>, ii)</a:t>
            </a:r>
          </a:p>
          <a:p>
            <a:endParaRPr lang="en-US" sz="1500" dirty="0">
              <a:latin typeface="+mn-lt"/>
            </a:endParaRPr>
          </a:p>
          <a:p>
            <a:r>
              <a:rPr lang="en-US" sz="1500" dirty="0">
                <a:latin typeface="+mn-lt"/>
              </a:rPr>
              <a:t>    </a:t>
            </a:r>
            <a:r>
              <a:rPr lang="en-US" sz="1500" dirty="0" err="1">
                <a:latin typeface="+mn-lt"/>
              </a:rPr>
              <a:t>iRetVal</a:t>
            </a:r>
            <a:r>
              <a:rPr lang="en-US" sz="1500" dirty="0">
                <a:latin typeface="+mn-lt"/>
              </a:rPr>
              <a:t> = </a:t>
            </a:r>
            <a:r>
              <a:rPr lang="en-US" sz="1500" dirty="0" err="1">
                <a:latin typeface="+mn-lt"/>
              </a:rPr>
              <a:t>oBP.Add</a:t>
            </a:r>
            <a:r>
              <a:rPr lang="en-US" sz="1500" dirty="0">
                <a:latin typeface="+mn-lt"/>
              </a:rPr>
              <a:t>()</a:t>
            </a:r>
            <a:br>
              <a:rPr lang="en-US" sz="1500" dirty="0">
                <a:latin typeface="+mn-lt"/>
              </a:rPr>
            </a:br>
            <a:r>
              <a:rPr lang="en-US" sz="1500" dirty="0">
                <a:latin typeface="+mn-lt"/>
              </a:rPr>
              <a:t>    </a:t>
            </a:r>
            <a:r>
              <a:rPr lang="ja-JP" altLang="en-US" sz="1500" dirty="0">
                <a:solidFill>
                  <a:srgbClr val="339966"/>
                </a:solidFill>
                <a:latin typeface="+mn-lt"/>
              </a:rPr>
              <a:t>‘</a:t>
            </a:r>
            <a:r>
              <a:rPr lang="en-US" altLang="ja-JP" sz="1500" dirty="0">
                <a:solidFill>
                  <a:srgbClr val="339966"/>
                </a:solidFill>
                <a:latin typeface="+mn-lt"/>
              </a:rPr>
              <a:t>…handle error…</a:t>
            </a:r>
            <a:endParaRPr lang="en-US" altLang="ja-JP" sz="1500" dirty="0">
              <a:latin typeface="+mn-lt"/>
            </a:endParaRPr>
          </a:p>
          <a:p>
            <a:r>
              <a:rPr lang="en-US" sz="1500" dirty="0">
                <a:latin typeface="+mn-lt"/>
              </a:rPr>
              <a:t>  End If</a:t>
            </a:r>
            <a:br>
              <a:rPr lang="en-US" sz="1500" dirty="0">
                <a:latin typeface="+mn-lt"/>
              </a:rPr>
            </a:br>
            <a:r>
              <a:rPr lang="en-US" sz="1500" dirty="0">
                <a:latin typeface="+mn-lt"/>
              </a:rPr>
              <a:t>Next ii</a:t>
            </a:r>
          </a:p>
        </p:txBody>
      </p:sp>
    </p:spTree>
    <p:custDataLst>
      <p:tags r:id="rId1"/>
    </p:custDataLst>
    <p:extLst>
      <p:ext uri="{BB962C8B-B14F-4D97-AF65-F5344CB8AC3E}">
        <p14:creationId xmlns:p14="http://schemas.microsoft.com/office/powerpoint/2010/main" val="3991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chor="ctr"/>
          <a:lstStyle/>
          <a:p>
            <a:pPr eaLnBrk="1" hangingPunct="1"/>
            <a:r>
              <a:rPr lang="en-US"/>
              <a:t>Transaction Handling: Overview</a:t>
            </a:r>
          </a:p>
        </p:txBody>
      </p:sp>
      <p:sp>
        <p:nvSpPr>
          <p:cNvPr id="87042" name="Rectangle 3"/>
          <p:cNvSpPr>
            <a:spLocks noGrp="1" noChangeArrowheads="1"/>
          </p:cNvSpPr>
          <p:nvPr>
            <p:ph type="body" idx="4294967295"/>
          </p:nvPr>
        </p:nvSpPr>
        <p:spPr>
          <a:xfrm>
            <a:off x="1893889" y="1586481"/>
            <a:ext cx="10031411" cy="4687319"/>
          </a:xfrm>
        </p:spPr>
        <p:txBody>
          <a:bodyPr/>
          <a:lstStyle/>
          <a:p>
            <a:pPr marL="352425" indent="-352425">
              <a:lnSpc>
                <a:spcPct val="90000"/>
              </a:lnSpc>
            </a:pPr>
            <a:r>
              <a:rPr lang="en-US" dirty="0"/>
              <a:t>The Data Interface API supports two different types of transactions:</a:t>
            </a:r>
            <a:br>
              <a:rPr lang="en-US" sz="1600" dirty="0"/>
            </a:br>
            <a:endParaRPr lang="en-US" sz="1600" dirty="0"/>
          </a:p>
          <a:p>
            <a:pPr marL="352425" indent="-352425">
              <a:lnSpc>
                <a:spcPct val="90000"/>
              </a:lnSpc>
              <a:buClr>
                <a:srgbClr val="333333"/>
              </a:buClr>
            </a:pPr>
            <a:r>
              <a:rPr lang="en-US" sz="1800" b="1" dirty="0"/>
              <a:t>Single Transaction (default)</a:t>
            </a:r>
          </a:p>
          <a:p>
            <a:pPr lvl="1">
              <a:lnSpc>
                <a:spcPct val="90000"/>
              </a:lnSpc>
            </a:pPr>
            <a:r>
              <a:rPr lang="en-US" sz="1600" dirty="0"/>
              <a:t>Each data operation performed on a business object starts a transaction</a:t>
            </a:r>
          </a:p>
          <a:p>
            <a:pPr lvl="1">
              <a:lnSpc>
                <a:spcPct val="90000"/>
              </a:lnSpc>
            </a:pPr>
            <a:r>
              <a:rPr lang="en-US" sz="1600" dirty="0"/>
              <a:t>Depending on the result (success or failure), the system automatically issues a commit or a rollback</a:t>
            </a:r>
          </a:p>
          <a:p>
            <a:pPr marL="261938" lvl="1" indent="-261938">
              <a:lnSpc>
                <a:spcPct val="90000"/>
              </a:lnSpc>
              <a:buClr>
                <a:srgbClr val="333333"/>
              </a:buClr>
              <a:buNone/>
            </a:pPr>
            <a:r>
              <a:rPr lang="en-US" sz="1600" dirty="0"/>
              <a:t>	</a:t>
            </a:r>
          </a:p>
          <a:p>
            <a:pPr marL="352425" indent="-352425">
              <a:lnSpc>
                <a:spcPct val="90000"/>
              </a:lnSpc>
              <a:buClr>
                <a:srgbClr val="333333"/>
              </a:buClr>
            </a:pPr>
            <a:r>
              <a:rPr lang="en-US" sz="1800" b="1" dirty="0"/>
              <a:t>Global Transaction</a:t>
            </a:r>
          </a:p>
          <a:p>
            <a:pPr lvl="1">
              <a:lnSpc>
                <a:spcPct val="90000"/>
              </a:lnSpc>
            </a:pPr>
            <a:r>
              <a:rPr lang="en-US" sz="1600" dirty="0"/>
              <a:t>Allows perform several data operations and then a full commit or rollback based on specific criteria</a:t>
            </a:r>
          </a:p>
          <a:p>
            <a:pPr lvl="1">
              <a:lnSpc>
                <a:spcPct val="90000"/>
              </a:lnSpc>
            </a:pPr>
            <a:r>
              <a:rPr lang="en-US" sz="1600" dirty="0"/>
              <a:t>If any of the data operations fails, the global transaction will be rolled-back entirely</a:t>
            </a:r>
          </a:p>
          <a:p>
            <a:pPr lvl="1">
              <a:lnSpc>
                <a:spcPct val="90000"/>
              </a:lnSpc>
            </a:pPr>
            <a:r>
              <a:rPr lang="en-US" sz="1600" dirty="0"/>
              <a:t>Start and end of a global transaction can be managed by using the Company object:</a:t>
            </a:r>
          </a:p>
          <a:p>
            <a:pPr marL="261938" lvl="1" indent="-261938">
              <a:lnSpc>
                <a:spcPct val="90000"/>
              </a:lnSpc>
              <a:buFont typeface="Arial" pitchFamily="34" charset="0"/>
              <a:buChar char="■"/>
            </a:pPr>
            <a:endParaRPr lang="en-US" sz="1600" dirty="0"/>
          </a:p>
          <a:p>
            <a:pPr marL="178811" lvl="2" indent="0">
              <a:lnSpc>
                <a:spcPct val="90000"/>
              </a:lnSpc>
              <a:buNone/>
            </a:pPr>
            <a:r>
              <a:rPr lang="en-US" sz="1600" dirty="0"/>
              <a:t>	</a:t>
            </a:r>
            <a:r>
              <a:rPr lang="en-US" sz="1600" dirty="0" err="1"/>
              <a:t>oCompany.StartTransaction</a:t>
            </a:r>
            <a:r>
              <a:rPr lang="en-US" sz="1600" dirty="0"/>
              <a:t>()</a:t>
            </a:r>
            <a:br>
              <a:rPr lang="en-US" sz="1600" b="1" dirty="0"/>
            </a:br>
            <a:r>
              <a:rPr lang="en-US" sz="1600" b="1" dirty="0"/>
              <a:t>	Boolean </a:t>
            </a:r>
            <a:r>
              <a:rPr lang="en-US" sz="1600" dirty="0" err="1"/>
              <a:t>oCompany.InTransaction</a:t>
            </a:r>
            <a:br>
              <a:rPr lang="en-US" sz="1600" b="1" dirty="0"/>
            </a:br>
            <a:r>
              <a:rPr lang="en-US" sz="1600" b="1" dirty="0"/>
              <a:t>	</a:t>
            </a:r>
            <a:r>
              <a:rPr lang="en-US" sz="1600" dirty="0" err="1"/>
              <a:t>oCompany.EndTransaction</a:t>
            </a:r>
            <a:r>
              <a:rPr lang="en-US" sz="1600" dirty="0"/>
              <a:t>([</a:t>
            </a:r>
            <a:r>
              <a:rPr lang="en-US" sz="1600" dirty="0" err="1"/>
              <a:t>wf_RollBack</a:t>
            </a:r>
            <a:r>
              <a:rPr lang="en-US" sz="1600" dirty="0"/>
              <a:t> / </a:t>
            </a:r>
            <a:r>
              <a:rPr lang="en-US" sz="1600" dirty="0" err="1"/>
              <a:t>wf_Commit</a:t>
            </a:r>
            <a:r>
              <a:rPr lang="en-US" sz="1600" dirty="0"/>
              <a:t>])</a:t>
            </a:r>
          </a:p>
        </p:txBody>
      </p:sp>
      <p:pic>
        <p:nvPicPr>
          <p:cNvPr id="3" name="Picture 2">
            <a:extLst>
              <a:ext uri="{FF2B5EF4-FFF2-40B4-BE49-F238E27FC236}">
                <a16:creationId xmlns:a16="http://schemas.microsoft.com/office/drawing/2014/main" id="{BA76154D-2A4D-44A7-9A87-6350D51A56CF}"/>
              </a:ext>
            </a:extLst>
          </p:cNvPr>
          <p:cNvPicPr>
            <a:picLocks noChangeAspect="1"/>
          </p:cNvPicPr>
          <p:nvPr/>
        </p:nvPicPr>
        <p:blipFill>
          <a:blip r:embed="rId4"/>
          <a:stretch>
            <a:fillRect/>
          </a:stretch>
        </p:blipFill>
        <p:spPr>
          <a:xfrm>
            <a:off x="504001" y="1256281"/>
            <a:ext cx="932688" cy="932688"/>
          </a:xfrm>
          <a:prstGeom prst="rect">
            <a:avLst/>
          </a:prstGeom>
        </p:spPr>
      </p:pic>
    </p:spTree>
    <p:custDataLst>
      <p:tags r:id="rId1"/>
    </p:custDataLst>
    <p:extLst>
      <p:ext uri="{BB962C8B-B14F-4D97-AF65-F5344CB8AC3E}">
        <p14:creationId xmlns:p14="http://schemas.microsoft.com/office/powerpoint/2010/main" val="1450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Business Objects:</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75814"/>
            <a:ext cx="9874376" cy="2462213"/>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what business objects are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List the most important methods of business objects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read or write a business object from or to an XML file</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Design a transaction involving more than one business object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how to get notified on changes in business objects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97707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chor="ctr"/>
          <a:lstStyle/>
          <a:p>
            <a:pPr eaLnBrk="1" hangingPunct="1"/>
            <a:r>
              <a:rPr lang="en-US"/>
              <a:t>Transaction Handling: Flow Chart of Global Transactions</a:t>
            </a:r>
          </a:p>
        </p:txBody>
      </p:sp>
      <p:sp>
        <p:nvSpPr>
          <p:cNvPr id="89090" name="Text Box 3"/>
          <p:cNvSpPr txBox="1">
            <a:spLocks noChangeArrowheads="1"/>
          </p:cNvSpPr>
          <p:nvPr/>
        </p:nvSpPr>
        <p:spPr bwMode="auto">
          <a:xfrm>
            <a:off x="5027916" y="1465692"/>
            <a:ext cx="1956530" cy="308576"/>
          </a:xfrm>
          <a:prstGeom prst="rect">
            <a:avLst/>
          </a:prstGeom>
          <a:solidFill>
            <a:srgbClr val="B4C3CB"/>
          </a:solidFill>
          <a:ln w="19050">
            <a:solidFill>
              <a:schemeClr val="tx1"/>
            </a:solidFill>
            <a:miter lim="800000"/>
            <a:headEnd/>
            <a:tailEnd/>
          </a:ln>
        </p:spPr>
        <p:txBody>
          <a:bodyPr wrap="none" lIns="90000" tIns="46800" rIns="90000" bIns="46800"/>
          <a:lstStyle/>
          <a:p>
            <a:pPr algn="ctr">
              <a:spcBef>
                <a:spcPct val="75000"/>
              </a:spcBef>
              <a:buClr>
                <a:schemeClr val="tx1"/>
              </a:buClr>
              <a:buFont typeface="Wingdings" pitchFamily="2" charset="2"/>
              <a:buNone/>
            </a:pPr>
            <a:r>
              <a:rPr lang="en-US" sz="1400"/>
              <a:t>Start Transaction</a:t>
            </a:r>
          </a:p>
        </p:txBody>
      </p:sp>
      <p:sp>
        <p:nvSpPr>
          <p:cNvPr id="136196" name="Text Box 4"/>
          <p:cNvSpPr txBox="1">
            <a:spLocks noChangeArrowheads="1"/>
          </p:cNvSpPr>
          <p:nvPr/>
        </p:nvSpPr>
        <p:spPr bwMode="auto">
          <a:xfrm>
            <a:off x="5024591" y="1960920"/>
            <a:ext cx="1963180" cy="525401"/>
          </a:xfrm>
          <a:prstGeom prst="rect">
            <a:avLst/>
          </a:prstGeom>
          <a:solidFill>
            <a:srgbClr val="CDC5AB"/>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t>Run a list of operations on the DB</a:t>
            </a:r>
          </a:p>
        </p:txBody>
      </p:sp>
      <p:sp>
        <p:nvSpPr>
          <p:cNvPr id="136197" name="AutoShape 5"/>
          <p:cNvSpPr>
            <a:spLocks noChangeArrowheads="1"/>
          </p:cNvSpPr>
          <p:nvPr/>
        </p:nvSpPr>
        <p:spPr bwMode="auto">
          <a:xfrm>
            <a:off x="5023261" y="2891224"/>
            <a:ext cx="1965840" cy="1213026"/>
          </a:xfrm>
          <a:prstGeom prst="flowChartDecision">
            <a:avLst/>
          </a:prstGeom>
          <a:solidFill>
            <a:srgbClr val="CDC5AB"/>
          </a:solidFill>
          <a:ln w="12700">
            <a:solidFill>
              <a:schemeClr val="tx1"/>
            </a:solidFill>
            <a:miter lim="800000"/>
            <a:headEnd/>
            <a:tailEnd/>
          </a:ln>
        </p:spPr>
        <p:txBody>
          <a:bodyPr wrap="none" lIns="90000" tIns="46800" rIns="90000" bIns="46800" anchor="ctr">
            <a:noAutofit/>
          </a:bodyPr>
          <a:lstStyle/>
          <a:p>
            <a:pPr algn="ctr"/>
            <a:r>
              <a:rPr lang="en-US" sz="1400"/>
              <a:t>Did ALL</a:t>
            </a:r>
            <a:br>
              <a:rPr lang="en-US" sz="1400"/>
            </a:br>
            <a:r>
              <a:rPr lang="en-US" sz="1400"/>
              <a:t>operations</a:t>
            </a:r>
            <a:br>
              <a:rPr lang="en-US" sz="1400"/>
            </a:br>
            <a:r>
              <a:rPr lang="en-US" sz="1400"/>
              <a:t>succeed?</a:t>
            </a:r>
          </a:p>
        </p:txBody>
      </p:sp>
      <p:sp>
        <p:nvSpPr>
          <p:cNvPr id="136198" name="Text Box 6"/>
          <p:cNvSpPr txBox="1">
            <a:spLocks noChangeArrowheads="1"/>
          </p:cNvSpPr>
          <p:nvPr/>
        </p:nvSpPr>
        <p:spPr bwMode="auto">
          <a:xfrm>
            <a:off x="2100438" y="3181176"/>
            <a:ext cx="2616243" cy="633123"/>
          </a:xfrm>
          <a:prstGeom prst="rect">
            <a:avLst/>
          </a:prstGeom>
          <a:solidFill>
            <a:srgbClr val="844C54"/>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solidFill>
                  <a:schemeClr val="bg1"/>
                </a:solidFill>
              </a:rPr>
              <a:t>NO!</a:t>
            </a:r>
          </a:p>
          <a:p>
            <a:pPr algn="ctr">
              <a:spcBef>
                <a:spcPct val="50000"/>
              </a:spcBef>
            </a:pPr>
            <a:r>
              <a:rPr lang="en-US" sz="1400">
                <a:solidFill>
                  <a:schemeClr val="bg1"/>
                </a:solidFill>
              </a:rPr>
              <a:t>At least one operation failed</a:t>
            </a:r>
          </a:p>
        </p:txBody>
      </p:sp>
      <p:sp>
        <p:nvSpPr>
          <p:cNvPr id="136199" name="Text Box 7"/>
          <p:cNvSpPr txBox="1">
            <a:spLocks noChangeArrowheads="1"/>
          </p:cNvSpPr>
          <p:nvPr/>
        </p:nvSpPr>
        <p:spPr bwMode="auto">
          <a:xfrm>
            <a:off x="7210558" y="3125313"/>
            <a:ext cx="1312777" cy="740845"/>
          </a:xfrm>
          <a:prstGeom prst="rect">
            <a:avLst/>
          </a:prstGeom>
          <a:solidFill>
            <a:srgbClr val="496C60"/>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solidFill>
                  <a:schemeClr val="bg1"/>
                </a:solidFill>
              </a:rPr>
              <a:t>Yes? …then you can still choose:</a:t>
            </a:r>
          </a:p>
        </p:txBody>
      </p:sp>
      <p:sp>
        <p:nvSpPr>
          <p:cNvPr id="136200" name="Text Box 8"/>
          <p:cNvSpPr txBox="1">
            <a:spLocks noChangeArrowheads="1"/>
          </p:cNvSpPr>
          <p:nvPr/>
        </p:nvSpPr>
        <p:spPr bwMode="auto">
          <a:xfrm>
            <a:off x="6561484" y="4282471"/>
            <a:ext cx="1133218" cy="309958"/>
          </a:xfrm>
          <a:prstGeom prst="rect">
            <a:avLst/>
          </a:prstGeom>
          <a:solidFill>
            <a:srgbClr val="CDC5AB"/>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t>Rollback?</a:t>
            </a:r>
          </a:p>
        </p:txBody>
      </p:sp>
      <p:sp>
        <p:nvSpPr>
          <p:cNvPr id="136201" name="Text Box 9"/>
          <p:cNvSpPr txBox="1">
            <a:spLocks noChangeArrowheads="1"/>
          </p:cNvSpPr>
          <p:nvPr/>
        </p:nvSpPr>
        <p:spPr bwMode="auto">
          <a:xfrm>
            <a:off x="8037859" y="4278482"/>
            <a:ext cx="1149178" cy="309958"/>
          </a:xfrm>
          <a:prstGeom prst="rect">
            <a:avLst/>
          </a:prstGeom>
          <a:solidFill>
            <a:srgbClr val="CDC5AB"/>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t>Commit?</a:t>
            </a:r>
          </a:p>
        </p:txBody>
      </p:sp>
      <p:sp>
        <p:nvSpPr>
          <p:cNvPr id="136202" name="Text Box 10"/>
          <p:cNvSpPr txBox="1">
            <a:spLocks noChangeArrowheads="1"/>
          </p:cNvSpPr>
          <p:nvPr/>
        </p:nvSpPr>
        <p:spPr bwMode="auto">
          <a:xfrm>
            <a:off x="2100438" y="3964586"/>
            <a:ext cx="2616243" cy="740845"/>
          </a:xfrm>
          <a:prstGeom prst="rect">
            <a:avLst/>
          </a:prstGeom>
          <a:solidFill>
            <a:srgbClr val="CDC5AB"/>
          </a:solidFill>
          <a:ln w="12700">
            <a:solidFill>
              <a:schemeClr val="tx1"/>
            </a:solidFill>
            <a:miter lim="800000"/>
            <a:headEnd/>
            <a:tailEnd/>
          </a:ln>
        </p:spPr>
        <p:txBody>
          <a:bodyPr wrap="square" lIns="90000" tIns="46800" rIns="90000" bIns="46800">
            <a:spAutoFit/>
          </a:bodyPr>
          <a:lstStyle/>
          <a:p>
            <a:pPr algn="ctr">
              <a:spcBef>
                <a:spcPct val="50000"/>
              </a:spcBef>
            </a:pPr>
            <a:r>
              <a:rPr lang="en-US" sz="1400"/>
              <a:t>Automatic Rollback already happened, Transaction has been terminated</a:t>
            </a:r>
          </a:p>
        </p:txBody>
      </p:sp>
      <p:sp>
        <p:nvSpPr>
          <p:cNvPr id="136203" name="Text Box 11"/>
          <p:cNvSpPr txBox="1">
            <a:spLocks noChangeArrowheads="1"/>
          </p:cNvSpPr>
          <p:nvPr/>
        </p:nvSpPr>
        <p:spPr bwMode="auto">
          <a:xfrm>
            <a:off x="6725082" y="5232141"/>
            <a:ext cx="2282396" cy="292615"/>
          </a:xfrm>
          <a:prstGeom prst="rect">
            <a:avLst/>
          </a:prstGeom>
          <a:solidFill>
            <a:srgbClr val="B4C3CB"/>
          </a:solidFill>
          <a:ln w="19050">
            <a:solidFill>
              <a:schemeClr val="tx1"/>
            </a:solidFill>
            <a:miter lim="800000"/>
            <a:headEnd/>
            <a:tailEnd/>
          </a:ln>
        </p:spPr>
        <p:txBody>
          <a:bodyPr wrap="none" lIns="90000" tIns="46800" rIns="90000" bIns="46800"/>
          <a:lstStyle/>
          <a:p>
            <a:pPr algn="ctr">
              <a:spcBef>
                <a:spcPct val="75000"/>
              </a:spcBef>
              <a:buClr>
                <a:schemeClr val="tx1"/>
              </a:buClr>
              <a:buFont typeface="Wingdings" pitchFamily="2" charset="2"/>
              <a:buNone/>
            </a:pPr>
            <a:r>
              <a:rPr lang="en-US" sz="1400"/>
              <a:t>End Transaction</a:t>
            </a:r>
          </a:p>
        </p:txBody>
      </p:sp>
      <p:cxnSp>
        <p:nvCxnSpPr>
          <p:cNvPr id="136204" name="AutoShape 12"/>
          <p:cNvCxnSpPr>
            <a:cxnSpLocks noChangeShapeType="1"/>
            <a:stCxn id="89090" idx="2"/>
            <a:endCxn id="136196" idx="0"/>
          </p:cNvCxnSpPr>
          <p:nvPr/>
        </p:nvCxnSpPr>
        <p:spPr bwMode="auto">
          <a:xfrm>
            <a:off x="6075583" y="1774269"/>
            <a:ext cx="0" cy="186651"/>
          </a:xfrm>
          <a:prstGeom prst="straightConnector1">
            <a:avLst/>
          </a:prstGeom>
          <a:noFill/>
          <a:ln w="38100">
            <a:solidFill>
              <a:schemeClr val="tx1"/>
            </a:solidFill>
            <a:round/>
            <a:headEnd/>
            <a:tailEnd type="triangle" w="med" len="med"/>
          </a:ln>
        </p:spPr>
      </p:cxnSp>
      <p:cxnSp>
        <p:nvCxnSpPr>
          <p:cNvPr id="136205" name="AutoShape 13"/>
          <p:cNvCxnSpPr>
            <a:cxnSpLocks noChangeShapeType="1"/>
          </p:cNvCxnSpPr>
          <p:nvPr/>
        </p:nvCxnSpPr>
        <p:spPr bwMode="auto">
          <a:xfrm>
            <a:off x="6003190" y="2701764"/>
            <a:ext cx="5985" cy="189460"/>
          </a:xfrm>
          <a:prstGeom prst="straightConnector1">
            <a:avLst/>
          </a:prstGeom>
          <a:noFill/>
          <a:ln w="38100">
            <a:solidFill>
              <a:schemeClr val="tx1"/>
            </a:solidFill>
            <a:round/>
            <a:headEnd/>
            <a:tailEnd type="triangle" w="med" len="med"/>
          </a:ln>
        </p:spPr>
      </p:cxnSp>
      <p:cxnSp>
        <p:nvCxnSpPr>
          <p:cNvPr id="136206" name="AutoShape 14"/>
          <p:cNvCxnSpPr>
            <a:cxnSpLocks noChangeShapeType="1"/>
            <a:stCxn id="136197" idx="3"/>
            <a:endCxn id="136199" idx="1"/>
          </p:cNvCxnSpPr>
          <p:nvPr/>
        </p:nvCxnSpPr>
        <p:spPr bwMode="auto">
          <a:xfrm flipV="1">
            <a:off x="6989101" y="3495735"/>
            <a:ext cx="221456" cy="2002"/>
          </a:xfrm>
          <a:prstGeom prst="straightConnector1">
            <a:avLst/>
          </a:prstGeom>
          <a:noFill/>
          <a:ln w="38100">
            <a:solidFill>
              <a:schemeClr val="tx1"/>
            </a:solidFill>
            <a:round/>
            <a:headEnd/>
            <a:tailEnd type="triangle" w="med" len="med"/>
          </a:ln>
        </p:spPr>
      </p:cxnSp>
      <p:cxnSp>
        <p:nvCxnSpPr>
          <p:cNvPr id="136207" name="AutoShape 15"/>
          <p:cNvCxnSpPr>
            <a:cxnSpLocks noChangeShapeType="1"/>
            <a:stCxn id="136199" idx="2"/>
            <a:endCxn id="136200" idx="0"/>
          </p:cNvCxnSpPr>
          <p:nvPr/>
        </p:nvCxnSpPr>
        <p:spPr bwMode="auto">
          <a:xfrm flipH="1">
            <a:off x="7168290" y="3866158"/>
            <a:ext cx="745223" cy="416313"/>
          </a:xfrm>
          <a:prstGeom prst="straightConnector1">
            <a:avLst/>
          </a:prstGeom>
          <a:noFill/>
          <a:ln w="38100">
            <a:solidFill>
              <a:schemeClr val="tx1"/>
            </a:solidFill>
            <a:round/>
            <a:headEnd/>
            <a:tailEnd type="triangle" w="med" len="med"/>
          </a:ln>
        </p:spPr>
      </p:cxnSp>
      <p:cxnSp>
        <p:nvCxnSpPr>
          <p:cNvPr id="136208" name="AutoShape 16"/>
          <p:cNvCxnSpPr>
            <a:cxnSpLocks noChangeShapeType="1"/>
            <a:stCxn id="136199" idx="2"/>
            <a:endCxn id="136201" idx="0"/>
          </p:cNvCxnSpPr>
          <p:nvPr/>
        </p:nvCxnSpPr>
        <p:spPr bwMode="auto">
          <a:xfrm>
            <a:off x="7913513" y="3866158"/>
            <a:ext cx="739698" cy="412324"/>
          </a:xfrm>
          <a:prstGeom prst="straightConnector1">
            <a:avLst/>
          </a:prstGeom>
          <a:noFill/>
          <a:ln w="38100">
            <a:solidFill>
              <a:schemeClr val="tx1"/>
            </a:solidFill>
            <a:round/>
            <a:headEnd/>
            <a:tailEnd type="triangle" w="med" len="med"/>
          </a:ln>
        </p:spPr>
      </p:cxnSp>
      <p:cxnSp>
        <p:nvCxnSpPr>
          <p:cNvPr id="136209" name="AutoShape 17"/>
          <p:cNvCxnSpPr>
            <a:cxnSpLocks noChangeShapeType="1"/>
            <a:stCxn id="136197" idx="1"/>
            <a:endCxn id="136198" idx="3"/>
          </p:cNvCxnSpPr>
          <p:nvPr/>
        </p:nvCxnSpPr>
        <p:spPr bwMode="auto">
          <a:xfrm flipH="1">
            <a:off x="4902287" y="3497737"/>
            <a:ext cx="306581" cy="0"/>
          </a:xfrm>
          <a:prstGeom prst="straightConnector1">
            <a:avLst/>
          </a:prstGeom>
          <a:noFill/>
          <a:ln w="38100">
            <a:solidFill>
              <a:schemeClr val="tx1"/>
            </a:solidFill>
            <a:round/>
            <a:headEnd/>
            <a:tailEnd type="triangle" w="med" len="med"/>
          </a:ln>
        </p:spPr>
      </p:cxnSp>
      <p:cxnSp>
        <p:nvCxnSpPr>
          <p:cNvPr id="136210" name="AutoShape 18"/>
          <p:cNvCxnSpPr>
            <a:cxnSpLocks noChangeShapeType="1"/>
            <a:stCxn id="136201" idx="2"/>
            <a:endCxn id="136203" idx="0"/>
          </p:cNvCxnSpPr>
          <p:nvPr/>
        </p:nvCxnSpPr>
        <p:spPr bwMode="auto">
          <a:xfrm flipH="1">
            <a:off x="7866280" y="4588440"/>
            <a:ext cx="786931" cy="643701"/>
          </a:xfrm>
          <a:prstGeom prst="straightConnector1">
            <a:avLst/>
          </a:prstGeom>
          <a:noFill/>
          <a:ln w="38100">
            <a:solidFill>
              <a:schemeClr val="tx1"/>
            </a:solidFill>
            <a:round/>
            <a:headEnd/>
            <a:tailEnd type="triangle" w="med" len="med"/>
          </a:ln>
        </p:spPr>
      </p:cxnSp>
      <p:cxnSp>
        <p:nvCxnSpPr>
          <p:cNvPr id="136211" name="AutoShape 19"/>
          <p:cNvCxnSpPr>
            <a:cxnSpLocks noChangeShapeType="1"/>
            <a:stCxn id="136200" idx="2"/>
            <a:endCxn id="136203" idx="0"/>
          </p:cNvCxnSpPr>
          <p:nvPr/>
        </p:nvCxnSpPr>
        <p:spPr bwMode="auto">
          <a:xfrm>
            <a:off x="7168290" y="4592429"/>
            <a:ext cx="697990" cy="639712"/>
          </a:xfrm>
          <a:prstGeom prst="straightConnector1">
            <a:avLst/>
          </a:prstGeom>
          <a:noFill/>
          <a:ln w="38100">
            <a:solidFill>
              <a:schemeClr val="tx1"/>
            </a:solidFill>
            <a:round/>
            <a:headEnd/>
            <a:tailEnd type="triangle" w="med" len="med"/>
          </a:ln>
        </p:spPr>
      </p:cxnSp>
      <p:cxnSp>
        <p:nvCxnSpPr>
          <p:cNvPr id="136212" name="AutoShape 20"/>
          <p:cNvCxnSpPr>
            <a:cxnSpLocks noChangeShapeType="1"/>
            <a:stCxn id="136198" idx="2"/>
            <a:endCxn id="136202" idx="0"/>
          </p:cNvCxnSpPr>
          <p:nvPr/>
        </p:nvCxnSpPr>
        <p:spPr bwMode="auto">
          <a:xfrm>
            <a:off x="3501363" y="3814299"/>
            <a:ext cx="0" cy="150287"/>
          </a:xfrm>
          <a:prstGeom prst="straightConnector1">
            <a:avLst/>
          </a:prstGeom>
          <a:noFill/>
          <a:ln w="38100">
            <a:solidFill>
              <a:schemeClr val="tx1"/>
            </a:solidFill>
            <a:round/>
            <a:headEnd/>
            <a:tailEnd type="triangle" w="med" len="med"/>
          </a:ln>
        </p:spPr>
      </p:cxnSp>
      <p:cxnSp>
        <p:nvCxnSpPr>
          <p:cNvPr id="136213" name="AutoShape 21"/>
          <p:cNvCxnSpPr>
            <a:cxnSpLocks noChangeShapeType="1"/>
            <a:stCxn id="136214" idx="0"/>
            <a:endCxn id="136202" idx="2"/>
          </p:cNvCxnSpPr>
          <p:nvPr/>
        </p:nvCxnSpPr>
        <p:spPr bwMode="auto">
          <a:xfrm flipV="1">
            <a:off x="3408560" y="4705431"/>
            <a:ext cx="92803" cy="75817"/>
          </a:xfrm>
          <a:prstGeom prst="straightConnector1">
            <a:avLst/>
          </a:prstGeom>
          <a:noFill/>
          <a:ln w="38100">
            <a:solidFill>
              <a:schemeClr val="tx1"/>
            </a:solidFill>
            <a:round/>
            <a:headEnd type="triangle" w="med" len="med"/>
            <a:tailEnd/>
          </a:ln>
        </p:spPr>
      </p:cxnSp>
      <p:sp>
        <p:nvSpPr>
          <p:cNvPr id="136214" name="Text Box 22"/>
          <p:cNvSpPr txBox="1">
            <a:spLocks noChangeArrowheads="1"/>
          </p:cNvSpPr>
          <p:nvPr/>
        </p:nvSpPr>
        <p:spPr bwMode="auto">
          <a:xfrm>
            <a:off x="2100438" y="4781248"/>
            <a:ext cx="2616243" cy="1586771"/>
          </a:xfrm>
          <a:prstGeom prst="rect">
            <a:avLst/>
          </a:prstGeom>
          <a:solidFill>
            <a:srgbClr val="CDC5AB"/>
          </a:solidFill>
          <a:ln w="19050">
            <a:solidFill>
              <a:schemeClr val="tx1"/>
            </a:solidFill>
            <a:miter lim="800000"/>
            <a:headEnd/>
            <a:tailEnd/>
          </a:ln>
        </p:spPr>
        <p:txBody>
          <a:bodyPr lIns="90000" tIns="46800" rIns="90000" bIns="46800"/>
          <a:lstStyle/>
          <a:p>
            <a:pPr algn="ctr">
              <a:spcBef>
                <a:spcPct val="75000"/>
              </a:spcBef>
              <a:buClr>
                <a:schemeClr val="tx1"/>
              </a:buClr>
              <a:buFont typeface="Wingdings" pitchFamily="2" charset="2"/>
              <a:buNone/>
            </a:pPr>
            <a:r>
              <a:rPr lang="en-US" sz="1400" dirty="0"/>
              <a:t>Stop</a:t>
            </a:r>
            <a:r>
              <a:rPr lang="de-DE" sz="1400" dirty="0"/>
              <a:t> </a:t>
            </a:r>
            <a:r>
              <a:rPr lang="en-US" sz="1400" dirty="0"/>
              <a:t>processing and handle error</a:t>
            </a:r>
            <a:r>
              <a:rPr lang="de-DE" sz="1400" dirty="0"/>
              <a:t>!</a:t>
            </a:r>
          </a:p>
          <a:p>
            <a:pPr algn="ctr">
              <a:spcBef>
                <a:spcPct val="75000"/>
              </a:spcBef>
              <a:buClr>
                <a:schemeClr val="tx1"/>
              </a:buClr>
              <a:buFont typeface="Wingdings" pitchFamily="2" charset="2"/>
              <a:buNone/>
            </a:pPr>
            <a:r>
              <a:rPr lang="en-US" sz="1400" dirty="0"/>
              <a:t>Please note</a:t>
            </a:r>
            <a:r>
              <a:rPr lang="de-DE" sz="1400" dirty="0"/>
              <a:t>: </a:t>
            </a:r>
            <a:r>
              <a:rPr lang="ja-JP" altLang="en-US" sz="1400" dirty="0"/>
              <a:t>“</a:t>
            </a:r>
            <a:r>
              <a:rPr lang="en-US" altLang="ja-JP" sz="1400" dirty="0" err="1"/>
              <a:t>InTransaction</a:t>
            </a:r>
            <a:r>
              <a:rPr lang="ja-JP" altLang="en-US" sz="1400" dirty="0"/>
              <a:t>”</a:t>
            </a:r>
            <a:r>
              <a:rPr lang="en-US" altLang="ja-JP" sz="1400" dirty="0"/>
              <a:t> property of Company object holds info whether or global transaction is still active.</a:t>
            </a:r>
            <a:endParaRPr lang="en-US" sz="1400" dirty="0"/>
          </a:p>
        </p:txBody>
      </p:sp>
    </p:spTree>
    <p:custDataLst>
      <p:tags r:id="rId1"/>
    </p:custDataLst>
    <p:extLst>
      <p:ext uri="{BB962C8B-B14F-4D97-AF65-F5344CB8AC3E}">
        <p14:creationId xmlns:p14="http://schemas.microsoft.com/office/powerpoint/2010/main" val="55609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chor="ctr"/>
          <a:lstStyle/>
          <a:p>
            <a:pPr eaLnBrk="1" hangingPunct="1"/>
            <a:r>
              <a:rPr lang="en-US" dirty="0"/>
              <a:t>How to Get Notified on Changes in Business Objects</a:t>
            </a:r>
          </a:p>
        </p:txBody>
      </p:sp>
      <p:sp>
        <p:nvSpPr>
          <p:cNvPr id="91138" name="Text Box 3"/>
          <p:cNvSpPr txBox="1">
            <a:spLocks noChangeArrowheads="1"/>
          </p:cNvSpPr>
          <p:nvPr/>
        </p:nvSpPr>
        <p:spPr bwMode="auto">
          <a:xfrm>
            <a:off x="504001" y="1297813"/>
            <a:ext cx="11186476" cy="5056187"/>
          </a:xfrm>
          <a:prstGeom prst="rect">
            <a:avLst/>
          </a:prstGeom>
          <a:noFill/>
          <a:ln w="12700">
            <a:noFill/>
            <a:miter lim="800000"/>
            <a:headEnd/>
            <a:tailEnd/>
          </a:ln>
        </p:spPr>
        <p:txBody>
          <a:bodyPr lIns="0" tIns="0" rIns="0" bIns="0"/>
          <a:lstStyle/>
          <a:p>
            <a:pPr marL="382588" indent="-382588" defTabSz="687388" eaLnBrk="0" hangingPunct="0">
              <a:spcAft>
                <a:spcPct val="50000"/>
              </a:spcAft>
              <a:buClr>
                <a:srgbClr val="333333"/>
              </a:buClr>
            </a:pPr>
            <a:r>
              <a:rPr lang="en-US" sz="2000" b="1" dirty="0"/>
              <a:t>Challenge</a:t>
            </a:r>
            <a:r>
              <a:rPr lang="en-GB" sz="2000" dirty="0"/>
              <a:t> </a:t>
            </a:r>
          </a:p>
          <a:p>
            <a:pPr marL="269875" indent="-269875" defTabSz="687388" eaLnBrk="0" hangingPunct="0">
              <a:spcAft>
                <a:spcPct val="50000"/>
              </a:spcAft>
              <a:buClr>
                <a:srgbClr val="F0AB00"/>
              </a:buClr>
              <a:buSzPct val="80000"/>
              <a:buFont typeface="Arial" pitchFamily="34" charset="0"/>
              <a:buChar char="■"/>
            </a:pPr>
            <a:r>
              <a:rPr lang="en-GB" sz="1500" dirty="0"/>
              <a:t>There are no DI API data-driven notifications (only </a:t>
            </a:r>
            <a:r>
              <a:rPr lang="en-GB" sz="1500" dirty="0" err="1"/>
              <a:t>FormData</a:t>
            </a:r>
            <a:r>
              <a:rPr lang="en-GB" sz="1500" dirty="0"/>
              <a:t> events in the UI API – see UI API presentation)</a:t>
            </a:r>
          </a:p>
          <a:p>
            <a:pPr marL="269875" indent="-269875" defTabSz="687388" eaLnBrk="0" hangingPunct="0">
              <a:spcAft>
                <a:spcPct val="50000"/>
              </a:spcAft>
              <a:buClr>
                <a:srgbClr val="F0AB00"/>
              </a:buClr>
              <a:buSzPct val="80000"/>
              <a:buFont typeface="Arial" pitchFamily="34" charset="0"/>
              <a:buChar char="■"/>
            </a:pPr>
            <a:r>
              <a:rPr lang="en-GB" sz="1500" dirty="0"/>
              <a:t>Adding SQL triggers at the database level is not permitted!</a:t>
            </a:r>
          </a:p>
          <a:p>
            <a:pPr marL="269875" indent="-269875" defTabSz="687388" eaLnBrk="0" hangingPunct="0">
              <a:spcAft>
                <a:spcPct val="50000"/>
              </a:spcAft>
              <a:buClr>
                <a:srgbClr val="F0AB00"/>
              </a:buClr>
              <a:buSzPct val="80000"/>
              <a:buFont typeface="Arial" pitchFamily="34" charset="0"/>
              <a:buChar char="■"/>
            </a:pPr>
            <a:endParaRPr lang="en-GB" sz="1600" dirty="0"/>
          </a:p>
          <a:p>
            <a:pPr marL="382588" indent="-382588" defTabSz="687388" eaLnBrk="0" hangingPunct="0">
              <a:spcAft>
                <a:spcPct val="50000"/>
              </a:spcAft>
              <a:buClr>
                <a:srgbClr val="333333"/>
              </a:buClr>
            </a:pPr>
            <a:r>
              <a:rPr lang="en-GB" sz="2000" b="1" dirty="0"/>
              <a:t>Solution</a:t>
            </a:r>
          </a:p>
          <a:p>
            <a:pPr marL="269875" indent="-269875" defTabSz="687388" eaLnBrk="0" hangingPunct="0">
              <a:spcAft>
                <a:spcPct val="50000"/>
              </a:spcAft>
              <a:buClr>
                <a:srgbClr val="F0AB00"/>
              </a:buClr>
              <a:buSzPct val="80000"/>
              <a:buFont typeface="Arial" pitchFamily="34" charset="0"/>
              <a:buChar char="■"/>
            </a:pPr>
            <a:r>
              <a:rPr lang="en-GB" sz="1500" dirty="0"/>
              <a:t>Enable the </a:t>
            </a:r>
            <a:r>
              <a:rPr lang="en-GB" sz="1500" i="1" dirty="0"/>
              <a:t>Transaction Notification </a:t>
            </a:r>
            <a:r>
              <a:rPr lang="en-GB" sz="1500" dirty="0"/>
              <a:t>in SAP Business One </a:t>
            </a:r>
            <a:r>
              <a:rPr lang="en-GB" sz="1500" i="1" dirty="0"/>
              <a:t>(Administration &gt; System Initialization &gt; General Setting &gt; Service).</a:t>
            </a:r>
            <a:br>
              <a:rPr lang="en-GB" sz="1500" i="1" dirty="0"/>
            </a:br>
            <a:r>
              <a:rPr lang="en-GB" sz="1500" dirty="0"/>
              <a:t>This can be achieved by setting the </a:t>
            </a:r>
            <a:r>
              <a:rPr lang="en-GB" sz="1500" b="1" dirty="0" err="1">
                <a:solidFill>
                  <a:schemeClr val="accent3"/>
                </a:solidFill>
              </a:rPr>
              <a:t>EnableTransactionNotification</a:t>
            </a:r>
            <a:r>
              <a:rPr lang="en-GB" sz="1500" dirty="0"/>
              <a:t> property on the </a:t>
            </a:r>
            <a:r>
              <a:rPr lang="en-GB" sz="1500" b="1" dirty="0" err="1">
                <a:solidFill>
                  <a:schemeClr val="accent1"/>
                </a:solidFill>
              </a:rPr>
              <a:t>CompanyInfo</a:t>
            </a:r>
            <a:r>
              <a:rPr lang="en-GB" sz="1500" dirty="0"/>
              <a:t> object.</a:t>
            </a:r>
          </a:p>
          <a:p>
            <a:pPr marL="269875" indent="-269875" defTabSz="687388" eaLnBrk="0" hangingPunct="0">
              <a:spcAft>
                <a:spcPct val="50000"/>
              </a:spcAft>
              <a:buClr>
                <a:srgbClr val="F0AB00"/>
              </a:buClr>
              <a:buSzPct val="80000"/>
              <a:buFont typeface="Arial" pitchFamily="34" charset="0"/>
              <a:buChar char="■"/>
            </a:pPr>
            <a:r>
              <a:rPr lang="en-GB" sz="1500" dirty="0"/>
              <a:t>Insert the required object to the </a:t>
            </a:r>
            <a:r>
              <a:rPr lang="en-GB" sz="1500" i="1" dirty="0"/>
              <a:t>&lt;</a:t>
            </a:r>
            <a:r>
              <a:rPr lang="en-GB" sz="1500" i="1" dirty="0" err="1"/>
              <a:t>companyDB</a:t>
            </a:r>
            <a:r>
              <a:rPr lang="en-GB" sz="1500" i="1" dirty="0"/>
              <a:t>&gt;.CTNS </a:t>
            </a:r>
            <a:r>
              <a:rPr lang="en-GB" sz="1500" dirty="0"/>
              <a:t>table.</a:t>
            </a:r>
          </a:p>
          <a:p>
            <a:pPr marL="269875" indent="-269875" defTabSz="687388" eaLnBrk="0" hangingPunct="0">
              <a:spcAft>
                <a:spcPct val="50000"/>
              </a:spcAft>
              <a:buClr>
                <a:srgbClr val="F0AB00"/>
              </a:buClr>
              <a:buSzPct val="80000"/>
              <a:buFont typeface="Arial" pitchFamily="34" charset="0"/>
              <a:buChar char="■"/>
            </a:pPr>
            <a:r>
              <a:rPr lang="en-GB" sz="1500" dirty="0"/>
              <a:t>Consume the events from </a:t>
            </a:r>
            <a:r>
              <a:rPr lang="en-GB" sz="1500" i="1" dirty="0"/>
              <a:t>SBOCOMMON.SEVT</a:t>
            </a:r>
          </a:p>
          <a:p>
            <a:pPr marL="269875" indent="-269875" defTabSz="687388" eaLnBrk="0" hangingPunct="0">
              <a:spcAft>
                <a:spcPct val="50000"/>
              </a:spcAft>
              <a:buClr>
                <a:srgbClr val="F0AB00"/>
              </a:buClr>
              <a:buSzPct val="80000"/>
              <a:buFont typeface="Arial" pitchFamily="34" charset="0"/>
              <a:buChar char="■"/>
            </a:pPr>
            <a:r>
              <a:rPr lang="en-GB" sz="1500" dirty="0"/>
              <a:t>After handling the events, clean up the entry from </a:t>
            </a:r>
            <a:r>
              <a:rPr lang="en-GB" sz="1500" i="1" dirty="0"/>
              <a:t>SBOCOMMON.SEVT</a:t>
            </a:r>
          </a:p>
          <a:p>
            <a:pPr marL="269875" indent="-269875" defTabSz="687388" eaLnBrk="0" hangingPunct="0">
              <a:spcAft>
                <a:spcPct val="50000"/>
              </a:spcAft>
              <a:buClr>
                <a:srgbClr val="F0AB00"/>
              </a:buClr>
              <a:buSzPct val="80000"/>
              <a:buFont typeface="Arial" pitchFamily="34" charset="0"/>
              <a:buChar char="■"/>
            </a:pPr>
            <a:endParaRPr lang="en-GB" sz="1600" dirty="0"/>
          </a:p>
          <a:p>
            <a:pPr marL="382588" indent="-382588" defTabSz="687388" eaLnBrk="0" hangingPunct="0">
              <a:spcAft>
                <a:spcPct val="50000"/>
              </a:spcAft>
              <a:buClr>
                <a:srgbClr val="333333"/>
              </a:buClr>
            </a:pPr>
            <a:r>
              <a:rPr lang="en-GB" sz="2000" b="1" dirty="0"/>
              <a:t>Important remarks:</a:t>
            </a:r>
          </a:p>
          <a:p>
            <a:pPr marL="269875" indent="-269875" defTabSz="687388" eaLnBrk="0" hangingPunct="0">
              <a:spcAft>
                <a:spcPct val="50000"/>
              </a:spcAft>
              <a:buClr>
                <a:srgbClr val="F0AB00"/>
              </a:buClr>
              <a:buSzPct val="80000"/>
              <a:buFont typeface="Arial" pitchFamily="34" charset="0"/>
              <a:buChar char="■"/>
            </a:pPr>
            <a:r>
              <a:rPr lang="en-GB" sz="1500" dirty="0"/>
              <a:t>The Integration Framework for SAP Business One can use the </a:t>
            </a:r>
            <a:r>
              <a:rPr lang="en-GB" sz="1500" i="1" dirty="0"/>
              <a:t>SBOCOMMON.SEVT </a:t>
            </a:r>
            <a:r>
              <a:rPr lang="en-GB" sz="1500" dirty="0"/>
              <a:t>table as well. </a:t>
            </a:r>
            <a:br>
              <a:rPr lang="en-GB" sz="1500" dirty="0"/>
            </a:br>
            <a:r>
              <a:rPr lang="en-GB" sz="1500" dirty="0"/>
              <a:t>The table is cleaned automatically by the </a:t>
            </a:r>
            <a:r>
              <a:rPr lang="en-GB" sz="1500" i="1" dirty="0" err="1">
                <a:solidFill>
                  <a:schemeClr val="accent3"/>
                </a:solidFill>
              </a:rPr>
              <a:t>EventSender</a:t>
            </a:r>
            <a:r>
              <a:rPr lang="en-GB" sz="1500" dirty="0"/>
              <a:t> service.</a:t>
            </a:r>
          </a:p>
        </p:txBody>
      </p:sp>
      <p:sp>
        <p:nvSpPr>
          <p:cNvPr id="2" name="TextBox 1">
            <a:extLst>
              <a:ext uri="{FF2B5EF4-FFF2-40B4-BE49-F238E27FC236}">
                <a16:creationId xmlns:a16="http://schemas.microsoft.com/office/drawing/2014/main" id="{B0EA7127-235C-4F18-9ECD-156EFF07ADAC}"/>
              </a:ext>
            </a:extLst>
          </p:cNvPr>
          <p:cNvSpPr txBox="1"/>
          <p:nvPr/>
        </p:nvSpPr>
        <p:spPr>
          <a:xfrm rot="753033">
            <a:off x="8014742" y="4445222"/>
            <a:ext cx="3447729" cy="430887"/>
          </a:xfrm>
          <a:prstGeom prst="rect">
            <a:avLst/>
          </a:prstGeom>
          <a:solidFill>
            <a:schemeClr val="accent1"/>
          </a:solidFill>
          <a:ln w="19050">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en-GB" sz="2800" b="1" dirty="0"/>
              <a:t>SAP note </a:t>
            </a:r>
            <a:r>
              <a:rPr lang="en-GB" sz="2800" b="1" dirty="0">
                <a:hlinkClick r:id="rId4"/>
              </a:rPr>
              <a:t>1320484</a:t>
            </a:r>
            <a:endParaRPr lang="en-US" sz="2800" b="1" kern="0" dirty="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06801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t>Business Objects: Exercise</a:t>
            </a:r>
            <a:endParaRPr lang="de-DE"/>
          </a:p>
        </p:txBody>
      </p:sp>
      <p:sp>
        <p:nvSpPr>
          <p:cNvPr id="50179" name="Rectangle 4"/>
          <p:cNvSpPr>
            <a:spLocks noChangeArrowheads="1"/>
          </p:cNvSpPr>
          <p:nvPr/>
        </p:nvSpPr>
        <p:spPr bwMode="gray">
          <a:xfrm>
            <a:off x="2030969" y="1864859"/>
            <a:ext cx="9659507" cy="1590179"/>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a:t>You should now:</a:t>
            </a:r>
            <a:endParaRPr lang="en-US" sz="1800" kern="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a:t>Work with Business Objects in general</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a:t>Use the XML capabilities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a:t>Practice Transaction handling along the exercises at the end of this unit</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418103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chor="ctr"/>
          <a:lstStyle/>
          <a:p>
            <a:r>
              <a:rPr lang="en-US" dirty="0"/>
              <a:t>Business Objects: Overview</a:t>
            </a:r>
          </a:p>
        </p:txBody>
      </p:sp>
      <p:sp>
        <p:nvSpPr>
          <p:cNvPr id="66562" name="Rectangle 3"/>
          <p:cNvSpPr>
            <a:spLocks noGrp="1" noChangeArrowheads="1"/>
          </p:cNvSpPr>
          <p:nvPr>
            <p:ph type="body" sz="half" idx="4294967295"/>
          </p:nvPr>
        </p:nvSpPr>
        <p:spPr>
          <a:xfrm>
            <a:off x="717065" y="1751575"/>
            <a:ext cx="9629570" cy="2312520"/>
          </a:xfrm>
          <a:noFill/>
          <a:ln w="12700">
            <a:noFill/>
            <a:miter lim="800000"/>
            <a:headEnd/>
            <a:tailEnd/>
          </a:ln>
        </p:spPr>
        <p:txBody>
          <a:bodyPr vert="horz" wrap="square" lIns="0" tIns="0" rIns="0" bIns="0" numCol="1" rtlCol="0" anchor="t" anchorCtr="0" compatLnSpc="1">
            <a:prstTxWarp prst="textNoShape">
              <a:avLst/>
            </a:prstTxWarp>
            <a:noAutofit/>
          </a:bodyPr>
          <a:lstStyle/>
          <a:p>
            <a:r>
              <a:rPr lang="en-US" dirty="0"/>
              <a:t>Business objects:</a:t>
            </a:r>
          </a:p>
          <a:p>
            <a:pPr marL="457200" indent="-457200">
              <a:buFont typeface="Wingdings" panose="05000000000000000000" pitchFamily="2" charset="2"/>
              <a:buChar char="q"/>
            </a:pPr>
            <a:r>
              <a:rPr lang="en-US" dirty="0"/>
              <a:t>Represent the functionality of SAP Business One application.</a:t>
            </a:r>
          </a:p>
          <a:p>
            <a:pPr marL="457200" indent="-457200">
              <a:buFont typeface="Wingdings" panose="05000000000000000000" pitchFamily="2" charset="2"/>
              <a:buChar char="q"/>
            </a:pPr>
            <a:r>
              <a:rPr lang="en-US" dirty="0"/>
              <a:t>Follow appropriate business logic and will not compromise data integrity.</a:t>
            </a:r>
          </a:p>
          <a:p>
            <a:pPr marL="457200" indent="-457200">
              <a:buFont typeface="Wingdings" panose="05000000000000000000" pitchFamily="2" charset="2"/>
              <a:buChar char="q"/>
            </a:pPr>
            <a:r>
              <a:rPr lang="en-US" dirty="0"/>
              <a:t>Any data access using business objects is platform and release-independent. </a:t>
            </a:r>
          </a:p>
          <a:p>
            <a:pPr marL="457200" indent="-457200">
              <a:buFont typeface="Wingdings" panose="05000000000000000000" pitchFamily="2" charset="2"/>
              <a:buChar char="q"/>
            </a:pPr>
            <a:endParaRPr lang="en-US" dirty="0"/>
          </a:p>
          <a:p>
            <a:endParaRPr lang="en-US" dirty="0"/>
          </a:p>
        </p:txBody>
      </p:sp>
    </p:spTree>
    <p:custDataLst>
      <p:tags r:id="rId1"/>
    </p:custDataLst>
    <p:extLst>
      <p:ext uri="{BB962C8B-B14F-4D97-AF65-F5344CB8AC3E}">
        <p14:creationId xmlns:p14="http://schemas.microsoft.com/office/powerpoint/2010/main" val="296792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4" name="Rectangle 8"/>
          <p:cNvSpPr>
            <a:spLocks noChangeArrowheads="1"/>
          </p:cNvSpPr>
          <p:nvPr/>
        </p:nvSpPr>
        <p:spPr bwMode="auto">
          <a:xfrm>
            <a:off x="4046348" y="2267366"/>
            <a:ext cx="6542230" cy="4009041"/>
          </a:xfrm>
          <a:prstGeom prst="rect">
            <a:avLst/>
          </a:prstGeom>
          <a:noFill/>
          <a:ln w="19050">
            <a:noFill/>
            <a:miter lim="800000"/>
            <a:headEnd/>
            <a:tailEnd/>
          </a:ln>
        </p:spPr>
        <p:txBody>
          <a:bodyPr wrap="none" lIns="90000" tIns="46800" rIns="90000" bIns="46800"/>
          <a:lstStyle/>
          <a:p>
            <a:pPr>
              <a:lnSpc>
                <a:spcPct val="130000"/>
              </a:lnSpc>
            </a:pPr>
            <a:r>
              <a:rPr lang="en-US" sz="1800" dirty="0"/>
              <a:t>Add a new Object</a:t>
            </a:r>
          </a:p>
          <a:p>
            <a:pPr>
              <a:lnSpc>
                <a:spcPct val="130000"/>
              </a:lnSpc>
            </a:pPr>
            <a:r>
              <a:rPr lang="en-US" sz="1800" dirty="0"/>
              <a:t>Get the object by key</a:t>
            </a:r>
          </a:p>
          <a:p>
            <a:pPr>
              <a:lnSpc>
                <a:spcPct val="130000"/>
              </a:lnSpc>
            </a:pPr>
            <a:r>
              <a:rPr lang="en-US" sz="1800" dirty="0"/>
              <a:t>Remove the object (if possible)</a:t>
            </a:r>
          </a:p>
          <a:p>
            <a:pPr>
              <a:lnSpc>
                <a:spcPct val="130000"/>
              </a:lnSpc>
            </a:pPr>
            <a:r>
              <a:rPr lang="en-US" sz="1800" dirty="0"/>
              <a:t>Save the object as XML file</a:t>
            </a:r>
          </a:p>
          <a:p>
            <a:pPr>
              <a:lnSpc>
                <a:spcPct val="130000"/>
              </a:lnSpc>
            </a:pPr>
            <a:r>
              <a:rPr lang="en-US" sz="1800" dirty="0"/>
              <a:t>Update the object</a:t>
            </a:r>
          </a:p>
          <a:p>
            <a:pPr>
              <a:lnSpc>
                <a:spcPct val="130000"/>
              </a:lnSpc>
            </a:pPr>
            <a:endParaRPr lang="de-DE" sz="1800" dirty="0"/>
          </a:p>
          <a:p>
            <a:pPr>
              <a:lnSpc>
                <a:spcPct val="130000"/>
              </a:lnSpc>
            </a:pPr>
            <a:r>
              <a:rPr lang="en-US" sz="1800" dirty="0"/>
              <a:t>Sets or returns the customer or vendor name</a:t>
            </a:r>
            <a:endParaRPr lang="de-DE" sz="1800" dirty="0"/>
          </a:p>
          <a:p>
            <a:pPr>
              <a:lnSpc>
                <a:spcPct val="130000"/>
              </a:lnSpc>
            </a:pPr>
            <a:endParaRPr lang="en-US" sz="1800" dirty="0"/>
          </a:p>
          <a:p>
            <a:pPr>
              <a:lnSpc>
                <a:spcPct val="130000"/>
              </a:lnSpc>
            </a:pPr>
            <a:r>
              <a:rPr lang="en-US" sz="1800" dirty="0"/>
              <a:t>Allows navigation</a:t>
            </a:r>
            <a:r>
              <a:rPr lang="de-DE" sz="1800" dirty="0"/>
              <a:t>/</a:t>
            </a:r>
            <a:r>
              <a:rPr lang="en-US" sz="1800" dirty="0"/>
              <a:t>browsing</a:t>
            </a:r>
            <a:r>
              <a:rPr lang="de-DE" sz="1800" dirty="0"/>
              <a:t> </a:t>
            </a:r>
            <a:r>
              <a:rPr lang="en-US" sz="1800" dirty="0"/>
              <a:t>over</a:t>
            </a:r>
            <a:r>
              <a:rPr lang="de-DE" sz="1800" dirty="0"/>
              <a:t> </a:t>
            </a:r>
            <a:r>
              <a:rPr lang="en-US" sz="1800" dirty="0"/>
              <a:t>records</a:t>
            </a:r>
          </a:p>
          <a:p>
            <a:pPr>
              <a:lnSpc>
                <a:spcPct val="130000"/>
              </a:lnSpc>
            </a:pPr>
            <a:r>
              <a:rPr lang="en-US" sz="1800" dirty="0"/>
              <a:t>A collection of fields objects, which are user defined fields</a:t>
            </a:r>
          </a:p>
          <a:p>
            <a:pPr>
              <a:lnSpc>
                <a:spcPct val="130000"/>
              </a:lnSpc>
            </a:pPr>
            <a:r>
              <a:rPr lang="en-US" sz="1800" dirty="0"/>
              <a:t>Represents the line entries of a document </a:t>
            </a:r>
          </a:p>
        </p:txBody>
      </p:sp>
      <p:sp>
        <p:nvSpPr>
          <p:cNvPr id="60417" name="Rectangle 3"/>
          <p:cNvSpPr>
            <a:spLocks noGrp="1" noChangeArrowheads="1"/>
          </p:cNvSpPr>
          <p:nvPr>
            <p:ph type="title"/>
          </p:nvPr>
        </p:nvSpPr>
        <p:spPr/>
        <p:txBody>
          <a:bodyPr anchor="ctr"/>
          <a:lstStyle/>
          <a:p>
            <a:pPr eaLnBrk="1" hangingPunct="1"/>
            <a:r>
              <a:rPr lang="en-US"/>
              <a:t>Business Objects: Architecture</a:t>
            </a:r>
          </a:p>
        </p:txBody>
      </p:sp>
      <p:sp>
        <p:nvSpPr>
          <p:cNvPr id="60418" name="Rectangle 5"/>
          <p:cNvSpPr>
            <a:spLocks noChangeArrowheads="1"/>
          </p:cNvSpPr>
          <p:nvPr/>
        </p:nvSpPr>
        <p:spPr bwMode="auto">
          <a:xfrm>
            <a:off x="504001" y="1181630"/>
            <a:ext cx="3276600" cy="952500"/>
          </a:xfrm>
          <a:prstGeom prst="rect">
            <a:avLst/>
          </a:prstGeom>
          <a:solidFill>
            <a:srgbClr val="B4C3CB"/>
          </a:solidFill>
          <a:ln w="19050">
            <a:solidFill>
              <a:schemeClr val="tx1"/>
            </a:solidFill>
            <a:miter lim="800000"/>
            <a:headEnd/>
            <a:tailEnd/>
          </a:ln>
        </p:spPr>
        <p:txBody>
          <a:bodyPr wrap="none" lIns="90000" tIns="46800" rIns="90000" bIns="46800"/>
          <a:lstStyle/>
          <a:p>
            <a:r>
              <a:rPr lang="de-DE"/>
              <a:t>Object:</a:t>
            </a:r>
            <a:endParaRPr lang="en-US"/>
          </a:p>
          <a:p>
            <a:r>
              <a:rPr lang="en-US"/>
              <a:t>&lt;Business Object&gt;</a:t>
            </a:r>
          </a:p>
        </p:txBody>
      </p:sp>
      <p:sp>
        <p:nvSpPr>
          <p:cNvPr id="60419" name="Rectangle 6"/>
          <p:cNvSpPr>
            <a:spLocks noChangeArrowheads="1"/>
          </p:cNvSpPr>
          <p:nvPr/>
        </p:nvSpPr>
        <p:spPr bwMode="auto">
          <a:xfrm>
            <a:off x="504001" y="4165601"/>
            <a:ext cx="3276600" cy="723899"/>
          </a:xfrm>
          <a:prstGeom prst="rect">
            <a:avLst/>
          </a:prstGeom>
          <a:solidFill>
            <a:srgbClr val="B4C3CB"/>
          </a:solidFill>
          <a:ln w="19050">
            <a:solidFill>
              <a:schemeClr val="tx1"/>
            </a:solidFill>
            <a:miter lim="800000"/>
            <a:headEnd/>
            <a:tailEnd/>
          </a:ln>
        </p:spPr>
        <p:txBody>
          <a:bodyPr wrap="none" lIns="90000" tIns="46800" rIns="90000" bIns="46800"/>
          <a:lstStyle/>
          <a:p>
            <a:r>
              <a:rPr lang="en-US"/>
              <a:t>Properties:</a:t>
            </a:r>
          </a:p>
          <a:p>
            <a:r>
              <a:rPr lang="en-US"/>
              <a:t>+ CardCode</a:t>
            </a:r>
          </a:p>
        </p:txBody>
      </p:sp>
      <p:sp>
        <p:nvSpPr>
          <p:cNvPr id="60420" name="Rectangle 7"/>
          <p:cNvSpPr>
            <a:spLocks noChangeArrowheads="1"/>
          </p:cNvSpPr>
          <p:nvPr/>
        </p:nvSpPr>
        <p:spPr bwMode="auto">
          <a:xfrm>
            <a:off x="504001" y="2134131"/>
            <a:ext cx="3276600" cy="2031470"/>
          </a:xfrm>
          <a:prstGeom prst="rect">
            <a:avLst/>
          </a:prstGeom>
          <a:solidFill>
            <a:srgbClr val="B4C3CB"/>
          </a:solidFill>
          <a:ln w="19050">
            <a:solidFill>
              <a:schemeClr val="tx1"/>
            </a:solidFill>
            <a:miter lim="800000"/>
            <a:headEnd/>
            <a:tailEnd/>
          </a:ln>
        </p:spPr>
        <p:txBody>
          <a:bodyPr wrap="none" lIns="90000" tIns="46800" rIns="90000" bIns="46800"/>
          <a:lstStyle/>
          <a:p>
            <a:r>
              <a:rPr lang="de-DE" dirty="0" err="1"/>
              <a:t>Methods</a:t>
            </a:r>
            <a:r>
              <a:rPr lang="de-DE" dirty="0"/>
              <a:t>:</a:t>
            </a:r>
            <a:endParaRPr lang="en-US" dirty="0"/>
          </a:p>
          <a:p>
            <a:r>
              <a:rPr lang="en-US" dirty="0"/>
              <a:t>+Add </a:t>
            </a:r>
          </a:p>
          <a:p>
            <a:r>
              <a:rPr lang="en-US" dirty="0"/>
              <a:t>+</a:t>
            </a:r>
            <a:r>
              <a:rPr lang="en-US" dirty="0" err="1"/>
              <a:t>GetByKey</a:t>
            </a:r>
            <a:endParaRPr lang="en-US" dirty="0"/>
          </a:p>
          <a:p>
            <a:r>
              <a:rPr lang="en-US" dirty="0"/>
              <a:t>+Remove</a:t>
            </a:r>
          </a:p>
          <a:p>
            <a:r>
              <a:rPr lang="en-US" dirty="0"/>
              <a:t>+</a:t>
            </a:r>
            <a:r>
              <a:rPr lang="en-US" dirty="0" err="1"/>
              <a:t>SaveXML</a:t>
            </a:r>
            <a:endParaRPr lang="en-US" dirty="0"/>
          </a:p>
          <a:p>
            <a:r>
              <a:rPr lang="en-US" dirty="0"/>
              <a:t>+Update</a:t>
            </a:r>
          </a:p>
        </p:txBody>
      </p:sp>
      <p:sp>
        <p:nvSpPr>
          <p:cNvPr id="7" name="Rectangle 6">
            <a:extLst>
              <a:ext uri="{FF2B5EF4-FFF2-40B4-BE49-F238E27FC236}">
                <a16:creationId xmlns:a16="http://schemas.microsoft.com/office/drawing/2014/main" id="{93D42DD0-67A6-46FA-A62D-DC5E762FC0AF}"/>
              </a:ext>
            </a:extLst>
          </p:cNvPr>
          <p:cNvSpPr>
            <a:spLocks noChangeArrowheads="1"/>
          </p:cNvSpPr>
          <p:nvPr/>
        </p:nvSpPr>
        <p:spPr bwMode="auto">
          <a:xfrm>
            <a:off x="504001" y="4880535"/>
            <a:ext cx="3276600" cy="1321329"/>
          </a:xfrm>
          <a:prstGeom prst="rect">
            <a:avLst/>
          </a:prstGeom>
          <a:solidFill>
            <a:srgbClr val="B4C3CB"/>
          </a:solidFill>
          <a:ln w="19050">
            <a:solidFill>
              <a:schemeClr val="tx1"/>
            </a:solidFill>
            <a:miter lim="800000"/>
            <a:headEnd/>
            <a:tailEnd/>
          </a:ln>
        </p:spPr>
        <p:txBody>
          <a:bodyPr wrap="none" lIns="90000" tIns="46800" rIns="90000" bIns="46800"/>
          <a:lstStyle/>
          <a:p>
            <a:r>
              <a:rPr lang="en-US"/>
              <a:t>Child Objects:</a:t>
            </a:r>
          </a:p>
          <a:p>
            <a:r>
              <a:rPr lang="de-DE"/>
              <a:t>+ Browser</a:t>
            </a:r>
          </a:p>
          <a:p>
            <a:r>
              <a:rPr lang="de-DE"/>
              <a:t>+ UserFields</a:t>
            </a:r>
          </a:p>
          <a:p>
            <a:r>
              <a:rPr lang="de-DE"/>
              <a:t>+ Document_Lines</a:t>
            </a:r>
            <a:endParaRPr lang="en-US"/>
          </a:p>
        </p:txBody>
      </p:sp>
      <p:cxnSp>
        <p:nvCxnSpPr>
          <p:cNvPr id="3" name="Straight Connector 2">
            <a:extLst>
              <a:ext uri="{FF2B5EF4-FFF2-40B4-BE49-F238E27FC236}">
                <a16:creationId xmlns:a16="http://schemas.microsoft.com/office/drawing/2014/main" id="{637ACA65-67E7-4B50-84F0-C3871C7CA8AC}"/>
              </a:ext>
            </a:extLst>
          </p:cNvPr>
          <p:cNvCxnSpPr>
            <a:cxnSpLocks/>
          </p:cNvCxnSpPr>
          <p:nvPr/>
        </p:nvCxnSpPr>
        <p:spPr>
          <a:xfrm>
            <a:off x="318052" y="2750556"/>
            <a:ext cx="0"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61622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24">
                                            <p:txEl>
                                              <p:pRg st="0" end="0"/>
                                            </p:txEl>
                                          </p:spTgt>
                                        </p:tgtEl>
                                        <p:attrNameLst>
                                          <p:attrName>style.visibility</p:attrName>
                                        </p:attrNameLst>
                                      </p:cBhvr>
                                      <p:to>
                                        <p:strVal val="visible"/>
                                      </p:to>
                                    </p:set>
                                    <p:anim calcmode="lin" valueType="num">
                                      <p:cBhvr additive="base">
                                        <p:cTn id="7" dur="500" fill="hold"/>
                                        <p:tgtEl>
                                          <p:spTgt spid="1116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1624">
                                            <p:txEl>
                                              <p:pRg st="1" end="1"/>
                                            </p:txEl>
                                          </p:spTgt>
                                        </p:tgtEl>
                                        <p:attrNameLst>
                                          <p:attrName>style.visibility</p:attrName>
                                        </p:attrNameLst>
                                      </p:cBhvr>
                                      <p:to>
                                        <p:strVal val="visible"/>
                                      </p:to>
                                    </p:set>
                                    <p:anim calcmode="lin" valueType="num">
                                      <p:cBhvr additive="base">
                                        <p:cTn id="13" dur="500" fill="hold"/>
                                        <p:tgtEl>
                                          <p:spTgt spid="1116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1624">
                                            <p:txEl>
                                              <p:pRg st="2" end="2"/>
                                            </p:txEl>
                                          </p:spTgt>
                                        </p:tgtEl>
                                        <p:attrNameLst>
                                          <p:attrName>style.visibility</p:attrName>
                                        </p:attrNameLst>
                                      </p:cBhvr>
                                      <p:to>
                                        <p:strVal val="visible"/>
                                      </p:to>
                                    </p:set>
                                    <p:anim calcmode="lin" valueType="num">
                                      <p:cBhvr additive="base">
                                        <p:cTn id="19" dur="500" fill="hold"/>
                                        <p:tgtEl>
                                          <p:spTgt spid="1116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1624">
                                            <p:txEl>
                                              <p:pRg st="3" end="3"/>
                                            </p:txEl>
                                          </p:spTgt>
                                        </p:tgtEl>
                                        <p:attrNameLst>
                                          <p:attrName>style.visibility</p:attrName>
                                        </p:attrNameLst>
                                      </p:cBhvr>
                                      <p:to>
                                        <p:strVal val="visible"/>
                                      </p:to>
                                    </p:set>
                                    <p:anim calcmode="lin" valueType="num">
                                      <p:cBhvr additive="base">
                                        <p:cTn id="25" dur="500" fill="hold"/>
                                        <p:tgtEl>
                                          <p:spTgt spid="1116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1624">
                                            <p:txEl>
                                              <p:pRg st="4" end="4"/>
                                            </p:txEl>
                                          </p:spTgt>
                                        </p:tgtEl>
                                        <p:attrNameLst>
                                          <p:attrName>style.visibility</p:attrName>
                                        </p:attrNameLst>
                                      </p:cBhvr>
                                      <p:to>
                                        <p:strVal val="visible"/>
                                      </p:to>
                                    </p:set>
                                    <p:anim calcmode="lin" valueType="num">
                                      <p:cBhvr additive="base">
                                        <p:cTn id="31" dur="500" fill="hold"/>
                                        <p:tgtEl>
                                          <p:spTgt spid="1116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1624">
                                            <p:txEl>
                                              <p:pRg st="6" end="6"/>
                                            </p:txEl>
                                          </p:spTgt>
                                        </p:tgtEl>
                                        <p:attrNameLst>
                                          <p:attrName>style.visibility</p:attrName>
                                        </p:attrNameLst>
                                      </p:cBhvr>
                                      <p:to>
                                        <p:strVal val="visible"/>
                                      </p:to>
                                    </p:set>
                                    <p:anim calcmode="lin" valueType="num">
                                      <p:cBhvr additive="base">
                                        <p:cTn id="37" dur="500" fill="hold"/>
                                        <p:tgtEl>
                                          <p:spTgt spid="11162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1624">
                                            <p:txEl>
                                              <p:pRg st="8" end="8"/>
                                            </p:txEl>
                                          </p:spTgt>
                                        </p:tgtEl>
                                        <p:attrNameLst>
                                          <p:attrName>style.visibility</p:attrName>
                                        </p:attrNameLst>
                                      </p:cBhvr>
                                      <p:to>
                                        <p:strVal val="visible"/>
                                      </p:to>
                                    </p:set>
                                    <p:anim calcmode="lin" valueType="num">
                                      <p:cBhvr additive="base">
                                        <p:cTn id="43" dur="500" fill="hold"/>
                                        <p:tgtEl>
                                          <p:spTgt spid="11162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2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type="title"/>
          </p:nvPr>
        </p:nvSpPr>
        <p:spPr/>
        <p:txBody>
          <a:bodyPr anchor="ctr"/>
          <a:lstStyle/>
          <a:p>
            <a:r>
              <a:rPr lang="en-US"/>
              <a:t>Business Objects: Architecture – Child Objects</a:t>
            </a:r>
          </a:p>
        </p:txBody>
      </p:sp>
      <p:sp>
        <p:nvSpPr>
          <p:cNvPr id="62466" name="Rectangle 4"/>
          <p:cNvSpPr>
            <a:spLocks noChangeArrowheads="1"/>
          </p:cNvSpPr>
          <p:nvPr/>
        </p:nvSpPr>
        <p:spPr bwMode="auto">
          <a:xfrm>
            <a:off x="1857376" y="4676226"/>
            <a:ext cx="3276600" cy="1193038"/>
          </a:xfrm>
          <a:prstGeom prst="rect">
            <a:avLst/>
          </a:prstGeom>
          <a:solidFill>
            <a:srgbClr val="B4C3CB"/>
          </a:solidFill>
          <a:ln w="19050">
            <a:solidFill>
              <a:schemeClr val="tx1"/>
            </a:solidFill>
            <a:miter lim="800000"/>
            <a:headEnd/>
            <a:tailEnd/>
          </a:ln>
        </p:spPr>
        <p:txBody>
          <a:bodyPr wrap="none" lIns="90000" tIns="46800" rIns="90000" bIns="46800"/>
          <a:lstStyle/>
          <a:p>
            <a:r>
              <a:rPr lang="en-US"/>
              <a:t>Properties:</a:t>
            </a:r>
          </a:p>
          <a:p>
            <a:r>
              <a:rPr lang="de-DE"/>
              <a:t>…</a:t>
            </a:r>
            <a:endParaRPr lang="en-US"/>
          </a:p>
        </p:txBody>
      </p:sp>
      <p:sp>
        <p:nvSpPr>
          <p:cNvPr id="62467" name="Rectangle 5"/>
          <p:cNvSpPr>
            <a:spLocks noChangeArrowheads="1"/>
          </p:cNvSpPr>
          <p:nvPr/>
        </p:nvSpPr>
        <p:spPr bwMode="auto">
          <a:xfrm>
            <a:off x="1857376" y="2986088"/>
            <a:ext cx="3276600" cy="1690138"/>
          </a:xfrm>
          <a:prstGeom prst="rect">
            <a:avLst/>
          </a:prstGeom>
          <a:solidFill>
            <a:srgbClr val="B4C3CB"/>
          </a:solidFill>
          <a:ln w="19050">
            <a:solidFill>
              <a:schemeClr val="tx1"/>
            </a:solidFill>
            <a:miter lim="800000"/>
            <a:headEnd/>
            <a:tailEnd/>
          </a:ln>
        </p:spPr>
        <p:txBody>
          <a:bodyPr wrap="none" lIns="90000" tIns="46800" rIns="90000" bIns="46800"/>
          <a:lstStyle/>
          <a:p>
            <a:r>
              <a:rPr lang="en-US"/>
              <a:t>Methods</a:t>
            </a:r>
            <a:r>
              <a:rPr lang="de-DE"/>
              <a:t>:</a:t>
            </a:r>
            <a:endParaRPr lang="en-US"/>
          </a:p>
          <a:p>
            <a:r>
              <a:rPr lang="en-US"/>
              <a:t>+Add</a:t>
            </a:r>
          </a:p>
          <a:p>
            <a:r>
              <a:rPr lang="en-US"/>
              <a:t>+SetCurrentLine</a:t>
            </a:r>
          </a:p>
          <a:p>
            <a:r>
              <a:rPr lang="en-US"/>
              <a:t>+Delete</a:t>
            </a:r>
          </a:p>
        </p:txBody>
      </p:sp>
      <p:sp>
        <p:nvSpPr>
          <p:cNvPr id="113670" name="Rectangle 6"/>
          <p:cNvSpPr>
            <a:spLocks noChangeArrowheads="1"/>
          </p:cNvSpPr>
          <p:nvPr/>
        </p:nvSpPr>
        <p:spPr bwMode="auto">
          <a:xfrm>
            <a:off x="5694177" y="3241408"/>
            <a:ext cx="5265923" cy="1627476"/>
          </a:xfrm>
          <a:prstGeom prst="rect">
            <a:avLst/>
          </a:prstGeom>
          <a:noFill/>
          <a:ln w="19050">
            <a:noFill/>
            <a:miter lim="800000"/>
            <a:headEnd/>
            <a:tailEnd/>
          </a:ln>
        </p:spPr>
        <p:txBody>
          <a:bodyPr wrap="none" lIns="90000" tIns="46800" rIns="90000" bIns="46800"/>
          <a:lstStyle/>
          <a:p>
            <a:pPr>
              <a:lnSpc>
                <a:spcPct val="130000"/>
              </a:lnSpc>
            </a:pPr>
            <a:r>
              <a:rPr lang="en-US" sz="1800" dirty="0"/>
              <a:t>Add a new record</a:t>
            </a:r>
          </a:p>
          <a:p>
            <a:pPr>
              <a:lnSpc>
                <a:spcPct val="130000"/>
              </a:lnSpc>
            </a:pPr>
            <a:r>
              <a:rPr lang="en-US" sz="1800" dirty="0"/>
              <a:t>Set the current line</a:t>
            </a:r>
          </a:p>
          <a:p>
            <a:pPr>
              <a:lnSpc>
                <a:spcPct val="130000"/>
              </a:lnSpc>
            </a:pPr>
            <a:r>
              <a:rPr lang="en-US" sz="1800" dirty="0"/>
              <a:t>Delete a record (available for most part of objects)</a:t>
            </a:r>
          </a:p>
        </p:txBody>
      </p:sp>
      <p:sp>
        <p:nvSpPr>
          <p:cNvPr id="62469" name="Rectangle 7"/>
          <p:cNvSpPr>
            <a:spLocks noChangeArrowheads="1"/>
          </p:cNvSpPr>
          <p:nvPr/>
        </p:nvSpPr>
        <p:spPr bwMode="auto">
          <a:xfrm>
            <a:off x="1857376" y="2071688"/>
            <a:ext cx="3276600" cy="914400"/>
          </a:xfrm>
          <a:prstGeom prst="rect">
            <a:avLst/>
          </a:prstGeom>
          <a:solidFill>
            <a:srgbClr val="B4C3CB"/>
          </a:solidFill>
          <a:ln w="19050">
            <a:solidFill>
              <a:schemeClr val="tx1"/>
            </a:solidFill>
            <a:miter lim="800000"/>
            <a:headEnd/>
            <a:tailEnd/>
          </a:ln>
        </p:spPr>
        <p:txBody>
          <a:bodyPr wrap="none" lIns="90000" tIns="46800" rIns="90000" bIns="46800"/>
          <a:lstStyle/>
          <a:p>
            <a:r>
              <a:rPr lang="en-US"/>
              <a:t>Object:</a:t>
            </a:r>
          </a:p>
          <a:p>
            <a:r>
              <a:rPr lang="de-DE"/>
              <a:t>&lt;Child </a:t>
            </a:r>
            <a:r>
              <a:rPr lang="en-US"/>
              <a:t>Object</a:t>
            </a:r>
            <a:r>
              <a:rPr lang="de-DE"/>
              <a:t>&gt;</a:t>
            </a:r>
          </a:p>
        </p:txBody>
      </p:sp>
      <p:sp>
        <p:nvSpPr>
          <p:cNvPr id="62470" name="Rectangle 2"/>
          <p:cNvSpPr>
            <a:spLocks noChangeArrowheads="1"/>
          </p:cNvSpPr>
          <p:nvPr/>
        </p:nvSpPr>
        <p:spPr bwMode="auto">
          <a:xfrm>
            <a:off x="5689415" y="3632044"/>
            <a:ext cx="2153007" cy="417679"/>
          </a:xfrm>
          <a:prstGeom prst="rect">
            <a:avLst/>
          </a:prstGeom>
          <a:noFill/>
          <a:ln w="12700">
            <a:solidFill>
              <a:srgbClr val="F0AB00"/>
            </a:solidFill>
            <a:miter lim="800000"/>
            <a:headEnd/>
            <a:tailEnd/>
          </a:ln>
        </p:spPr>
        <p:txBody>
          <a:bodyPr wrap="square" lIns="90000" tIns="46800" rIns="90000" bIns="46800" anchor="ctr">
            <a:spAutoFit/>
          </a:bodyPr>
          <a:lstStyle/>
          <a:p>
            <a:endParaRPr lang="de-DE"/>
          </a:p>
        </p:txBody>
      </p:sp>
    </p:spTree>
    <p:custDataLst>
      <p:tags r:id="rId1"/>
    </p:custDataLst>
    <p:extLst>
      <p:ext uri="{BB962C8B-B14F-4D97-AF65-F5344CB8AC3E}">
        <p14:creationId xmlns:p14="http://schemas.microsoft.com/office/powerpoint/2010/main" val="3488396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70">
                                            <p:txEl>
                                              <p:pRg st="0" end="0"/>
                                            </p:txEl>
                                          </p:spTgt>
                                        </p:tgtEl>
                                        <p:attrNameLst>
                                          <p:attrName>style.visibility</p:attrName>
                                        </p:attrNameLst>
                                      </p:cBhvr>
                                      <p:to>
                                        <p:strVal val="visible"/>
                                      </p:to>
                                    </p:set>
                                    <p:anim calcmode="lin" valueType="num">
                                      <p:cBhvr additive="base">
                                        <p:cTn id="7" dur="500" fill="hold"/>
                                        <p:tgtEl>
                                          <p:spTgt spid="1136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70">
                                            <p:txEl>
                                              <p:pRg st="1" end="1"/>
                                            </p:txEl>
                                          </p:spTgt>
                                        </p:tgtEl>
                                        <p:attrNameLst>
                                          <p:attrName>style.visibility</p:attrName>
                                        </p:attrNameLst>
                                      </p:cBhvr>
                                      <p:to>
                                        <p:strVal val="visible"/>
                                      </p:to>
                                    </p:set>
                                    <p:anim calcmode="lin" valueType="num">
                                      <p:cBhvr additive="base">
                                        <p:cTn id="13" dur="500" fill="hold"/>
                                        <p:tgtEl>
                                          <p:spTgt spid="1136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70">
                                            <p:txEl>
                                              <p:pRg st="2" end="2"/>
                                            </p:txEl>
                                          </p:spTgt>
                                        </p:tgtEl>
                                        <p:attrNameLst>
                                          <p:attrName>style.visibility</p:attrName>
                                        </p:attrNameLst>
                                      </p:cBhvr>
                                      <p:to>
                                        <p:strVal val="visible"/>
                                      </p:to>
                                    </p:set>
                                    <p:anim calcmode="lin" valueType="num">
                                      <p:cBhvr additive="base">
                                        <p:cTn id="19" dur="500" fill="hold"/>
                                        <p:tgtEl>
                                          <p:spTgt spid="1136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chor="ctr"/>
          <a:lstStyle/>
          <a:p>
            <a:r>
              <a:rPr lang="en-US"/>
              <a:t>Business Objects: Business Partners</a:t>
            </a:r>
          </a:p>
        </p:txBody>
      </p:sp>
      <p:sp>
        <p:nvSpPr>
          <p:cNvPr id="66562" name="Rectangle 3"/>
          <p:cNvSpPr>
            <a:spLocks noGrp="1" noChangeArrowheads="1"/>
          </p:cNvSpPr>
          <p:nvPr>
            <p:ph type="body" sz="half" idx="4294967295"/>
          </p:nvPr>
        </p:nvSpPr>
        <p:spPr>
          <a:xfrm>
            <a:off x="504001" y="1479551"/>
            <a:ext cx="5267407" cy="2878693"/>
          </a:xfrm>
          <a:noFill/>
          <a:ln w="12700">
            <a:noFill/>
            <a:miter lim="800000"/>
            <a:headEnd/>
            <a:tailEnd/>
          </a:ln>
        </p:spPr>
        <p:txBody>
          <a:bodyPr vert="horz" wrap="square" lIns="0" tIns="0" rIns="0" bIns="0" numCol="1" rtlCol="0" anchor="t" anchorCtr="0" compatLnSpc="1">
            <a:prstTxWarp prst="textNoShape">
              <a:avLst/>
            </a:prstTxWarp>
            <a:noAutofit/>
          </a:bodyPr>
          <a:lstStyle/>
          <a:p>
            <a:pPr marL="285750" indent="-285750">
              <a:spcBef>
                <a:spcPts val="0"/>
              </a:spcBef>
              <a:spcAft>
                <a:spcPts val="300"/>
              </a:spcAft>
              <a:buFont typeface="Wingdings" panose="05000000000000000000" pitchFamily="2" charset="2"/>
              <a:buChar char="§"/>
            </a:pPr>
            <a:r>
              <a:rPr lang="en-US" sz="1800" dirty="0">
                <a:latin typeface="Arial" pitchFamily="34" charset="0"/>
                <a:ea typeface="ＭＳ Ｐゴシック" pitchFamily="34" charset="-128"/>
              </a:rPr>
              <a:t>Represents the business partners record in SAP Business One</a:t>
            </a:r>
          </a:p>
          <a:p>
            <a:pPr marL="285750" indent="-285750">
              <a:spcBef>
                <a:spcPts val="0"/>
              </a:spcBef>
              <a:spcAft>
                <a:spcPts val="300"/>
              </a:spcAft>
              <a:buFont typeface="Wingdings" panose="05000000000000000000" pitchFamily="2" charset="2"/>
              <a:buChar char="§"/>
            </a:pPr>
            <a:endParaRPr lang="en-US" sz="1800" dirty="0">
              <a:latin typeface="Arial" pitchFamily="34" charset="0"/>
              <a:ea typeface="ＭＳ Ｐゴシック" pitchFamily="34" charset="-128"/>
            </a:endParaRPr>
          </a:p>
          <a:p>
            <a:pPr marL="285750" indent="-285750">
              <a:spcBef>
                <a:spcPts val="0"/>
              </a:spcBef>
              <a:spcAft>
                <a:spcPts val="300"/>
              </a:spcAft>
              <a:buFont typeface="Wingdings" panose="05000000000000000000" pitchFamily="2" charset="2"/>
              <a:buChar char="§"/>
            </a:pPr>
            <a:r>
              <a:rPr lang="en-US" sz="1800" dirty="0">
                <a:latin typeface="Arial" pitchFamily="34" charset="0"/>
                <a:ea typeface="ＭＳ Ｐゴシック" pitchFamily="34" charset="-128"/>
              </a:rPr>
              <a:t>Use this object to add, find or update business partners</a:t>
            </a:r>
          </a:p>
          <a:p>
            <a:pPr marL="285750" indent="-285750">
              <a:spcBef>
                <a:spcPts val="0"/>
              </a:spcBef>
              <a:spcAft>
                <a:spcPts val="300"/>
              </a:spcAft>
              <a:buFont typeface="Wingdings" panose="05000000000000000000" pitchFamily="2" charset="2"/>
              <a:buChar char="§"/>
            </a:pPr>
            <a:endParaRPr lang="en-US" sz="1800" dirty="0">
              <a:latin typeface="Arial" pitchFamily="34" charset="0"/>
              <a:ea typeface="ＭＳ Ｐゴシック" pitchFamily="34" charset="-128"/>
            </a:endParaRPr>
          </a:p>
          <a:p>
            <a:pPr marL="285750" indent="-285750">
              <a:spcBef>
                <a:spcPts val="0"/>
              </a:spcBef>
              <a:spcAft>
                <a:spcPts val="300"/>
              </a:spcAft>
              <a:buFont typeface="Wingdings" panose="05000000000000000000" pitchFamily="2" charset="2"/>
              <a:buChar char="§"/>
            </a:pPr>
            <a:r>
              <a:rPr lang="en-US" sz="1800" dirty="0">
                <a:latin typeface="Arial" pitchFamily="34" charset="0"/>
                <a:ea typeface="ＭＳ Ｐゴシック" pitchFamily="34" charset="-128"/>
              </a:rPr>
              <a:t>You can use it also to handle additional user-defined fields</a:t>
            </a:r>
          </a:p>
        </p:txBody>
      </p:sp>
      <p:pic>
        <p:nvPicPr>
          <p:cNvPr id="2" name="Picture 1">
            <a:extLst>
              <a:ext uri="{FF2B5EF4-FFF2-40B4-BE49-F238E27FC236}">
                <a16:creationId xmlns:a16="http://schemas.microsoft.com/office/drawing/2014/main" id="{E70B36F1-5AD3-4F1C-83A5-F03757855BD1}"/>
              </a:ext>
            </a:extLst>
          </p:cNvPr>
          <p:cNvPicPr>
            <a:picLocks noChangeAspect="1"/>
          </p:cNvPicPr>
          <p:nvPr/>
        </p:nvPicPr>
        <p:blipFill>
          <a:blip r:embed="rId4"/>
          <a:stretch>
            <a:fillRect/>
          </a:stretch>
        </p:blipFill>
        <p:spPr>
          <a:xfrm>
            <a:off x="6377049" y="778207"/>
            <a:ext cx="5313428" cy="5687907"/>
          </a:xfrm>
          <a:prstGeom prst="rect">
            <a:avLst/>
          </a:prstGeom>
        </p:spPr>
      </p:pic>
    </p:spTree>
    <p:custDataLst>
      <p:tags r:id="rId1"/>
    </p:custDataLst>
    <p:extLst>
      <p:ext uri="{BB962C8B-B14F-4D97-AF65-F5344CB8AC3E}">
        <p14:creationId xmlns:p14="http://schemas.microsoft.com/office/powerpoint/2010/main" val="94672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chor="ctr"/>
          <a:lstStyle/>
          <a:p>
            <a:r>
              <a:rPr lang="en-US"/>
              <a:t>Business Objects: Example – Add Business Partner</a:t>
            </a:r>
          </a:p>
        </p:txBody>
      </p:sp>
      <p:sp>
        <p:nvSpPr>
          <p:cNvPr id="58370" name="Rectangle 3"/>
          <p:cNvSpPr>
            <a:spLocks noChangeArrowheads="1"/>
          </p:cNvSpPr>
          <p:nvPr/>
        </p:nvSpPr>
        <p:spPr bwMode="auto">
          <a:xfrm>
            <a:off x="504001" y="1211283"/>
            <a:ext cx="11186475" cy="5130140"/>
          </a:xfrm>
          <a:prstGeom prst="rect">
            <a:avLst/>
          </a:prstGeom>
          <a:solidFill>
            <a:srgbClr val="B4C3CB"/>
          </a:solidFill>
          <a:ln w="12700">
            <a:solidFill>
              <a:schemeClr val="tx1"/>
            </a:solidFill>
            <a:miter lim="800000"/>
            <a:headEnd/>
            <a:tailEnd/>
          </a:ln>
        </p:spPr>
        <p:txBody>
          <a:bodyPr wrap="none" lIns="36000" tIns="36000" rIns="36000" bIns="36000"/>
          <a:lstStyle/>
          <a:p>
            <a:r>
              <a:rPr lang="en-US" sz="1400" dirty="0">
                <a:solidFill>
                  <a:schemeClr val="hlink"/>
                </a:solidFill>
                <a:latin typeface="Arial monospaced for SAP" pitchFamily="49" charset="0"/>
              </a:rPr>
              <a:t>'First connect to database (see Log on sample)</a:t>
            </a:r>
          </a:p>
          <a:p>
            <a:r>
              <a:rPr lang="en-US" sz="1400" dirty="0">
                <a:solidFill>
                  <a:schemeClr val="hlink"/>
                </a:solidFill>
                <a:latin typeface="Arial monospaced for SAP" pitchFamily="49" charset="0"/>
              </a:rPr>
              <a:t>…</a:t>
            </a:r>
          </a:p>
          <a:p>
            <a:r>
              <a:rPr lang="en-US" sz="1400" dirty="0">
                <a:solidFill>
                  <a:schemeClr val="hlink"/>
                </a:solidFill>
                <a:latin typeface="Arial monospaced for SAP" pitchFamily="49" charset="0"/>
              </a:rPr>
              <a:t>'Some variables:</a:t>
            </a:r>
          </a:p>
          <a:p>
            <a:r>
              <a:rPr lang="en-US" sz="1400" dirty="0">
                <a:latin typeface="Arial monospaced for SAP" pitchFamily="49" charset="0"/>
              </a:rPr>
              <a:t>Dim </a:t>
            </a:r>
            <a:r>
              <a:rPr lang="en-US" sz="1400" dirty="0" err="1">
                <a:latin typeface="Arial monospaced for SAP" pitchFamily="49" charset="0"/>
              </a:rPr>
              <a:t>oBP</a:t>
            </a:r>
            <a:r>
              <a:rPr lang="en-US" sz="1400" dirty="0">
                <a:latin typeface="Arial monospaced for SAP" pitchFamily="49" charset="0"/>
              </a:rPr>
              <a:t> As </a:t>
            </a:r>
            <a:r>
              <a:rPr lang="en-US" sz="1400" dirty="0" err="1">
                <a:latin typeface="Arial monospaced for SAP" pitchFamily="49" charset="0"/>
              </a:rPr>
              <a:t>SAPbobsCOM.BusinessPartners</a:t>
            </a:r>
            <a:br>
              <a:rPr lang="en-US" sz="1400" dirty="0">
                <a:latin typeface="Arial monospaced for SAP" pitchFamily="49" charset="0"/>
              </a:rPr>
            </a:br>
            <a:r>
              <a:rPr lang="en-US" sz="1400" dirty="0">
                <a:latin typeface="Arial monospaced for SAP" pitchFamily="49" charset="0"/>
              </a:rPr>
              <a:t>Dim </a:t>
            </a:r>
            <a:r>
              <a:rPr lang="en-US" sz="1400" dirty="0" err="1">
                <a:latin typeface="Arial monospaced for SAP" pitchFamily="49" charset="0"/>
              </a:rPr>
              <a:t>lRetCode</a:t>
            </a:r>
            <a:r>
              <a:rPr lang="en-US" sz="1400" dirty="0">
                <a:latin typeface="Arial monospaced for SAP" pitchFamily="49" charset="0"/>
              </a:rPr>
              <a:t>, </a:t>
            </a:r>
            <a:r>
              <a:rPr lang="en-US" sz="1400" dirty="0" err="1">
                <a:latin typeface="Arial monospaced for SAP" pitchFamily="49" charset="0"/>
              </a:rPr>
              <a:t>lErrCode</a:t>
            </a:r>
            <a:r>
              <a:rPr lang="en-US" sz="1400" dirty="0">
                <a:latin typeface="Arial monospaced for SAP" pitchFamily="49" charset="0"/>
              </a:rPr>
              <a:t> As Integer</a:t>
            </a:r>
          </a:p>
          <a:p>
            <a:r>
              <a:rPr lang="de-DE" sz="1400" dirty="0" err="1">
                <a:latin typeface="Arial monospaced for SAP" pitchFamily="49" charset="0"/>
              </a:rPr>
              <a:t>Dim</a:t>
            </a:r>
            <a:r>
              <a:rPr lang="de-DE" sz="1400" dirty="0">
                <a:latin typeface="Arial monospaced for SAP" pitchFamily="49" charset="0"/>
              </a:rPr>
              <a:t> </a:t>
            </a:r>
            <a:r>
              <a:rPr lang="de-DE" sz="1400" dirty="0" err="1">
                <a:latin typeface="Arial monospaced for SAP" pitchFamily="49" charset="0"/>
              </a:rPr>
              <a:t>sErrMsg</a:t>
            </a:r>
            <a:r>
              <a:rPr lang="de-DE" sz="1400" dirty="0">
                <a:latin typeface="Arial monospaced for SAP" pitchFamily="49" charset="0"/>
              </a:rPr>
              <a:t> As String</a:t>
            </a:r>
          </a:p>
          <a:p>
            <a:endParaRPr lang="en-US" sz="1400" dirty="0">
              <a:latin typeface="Arial monospaced for SAP" pitchFamily="49" charset="0"/>
            </a:endParaRPr>
          </a:p>
          <a:p>
            <a:r>
              <a:rPr lang="ja-JP" altLang="en-US" sz="1400" dirty="0">
                <a:solidFill>
                  <a:schemeClr val="hlink"/>
                </a:solidFill>
                <a:latin typeface="Arial monospaced for SAP" pitchFamily="49" charset="0"/>
              </a:rPr>
              <a:t>‘</a:t>
            </a:r>
            <a:r>
              <a:rPr lang="en-US" altLang="ja-JP" sz="1400" dirty="0">
                <a:solidFill>
                  <a:schemeClr val="hlink"/>
                </a:solidFill>
                <a:latin typeface="Arial monospaced for SAP" pitchFamily="49" charset="0"/>
              </a:rPr>
              <a:t>Prepare empty </a:t>
            </a:r>
            <a:r>
              <a:rPr lang="en-US" altLang="ja-JP" sz="1400" dirty="0" err="1">
                <a:solidFill>
                  <a:schemeClr val="hlink"/>
                </a:solidFill>
                <a:latin typeface="Arial monospaced for SAP" pitchFamily="49" charset="0"/>
              </a:rPr>
              <a:t>oBP</a:t>
            </a:r>
            <a:r>
              <a:rPr lang="en-US" altLang="ja-JP" sz="1400" dirty="0">
                <a:solidFill>
                  <a:schemeClr val="hlink"/>
                </a:solidFill>
                <a:latin typeface="Arial monospaced for SAP" pitchFamily="49" charset="0"/>
              </a:rPr>
              <a:t> Object:</a:t>
            </a:r>
          </a:p>
          <a:p>
            <a:r>
              <a:rPr lang="en-US" sz="1400" dirty="0" err="1">
                <a:latin typeface="Arial monospaced for SAP" pitchFamily="49" charset="0"/>
              </a:rPr>
              <a:t>oBP</a:t>
            </a:r>
            <a:r>
              <a:rPr lang="en-US" sz="1400" dirty="0">
                <a:latin typeface="Arial monospaced for SAP" pitchFamily="49" charset="0"/>
              </a:rPr>
              <a:t> = </a:t>
            </a:r>
            <a:r>
              <a:rPr lang="en-US" sz="1400" dirty="0" err="1">
                <a:latin typeface="Arial monospaced for SAP" pitchFamily="49" charset="0"/>
              </a:rPr>
              <a:t>oCompany.GetBusinessObject</a:t>
            </a:r>
            <a:r>
              <a:rPr lang="en-US" sz="1400" dirty="0">
                <a:latin typeface="Arial monospaced for SAP" pitchFamily="49" charset="0"/>
              </a:rPr>
              <a:t>(</a:t>
            </a:r>
            <a:r>
              <a:rPr lang="en-US" sz="1400" dirty="0" err="1">
                <a:latin typeface="Arial monospaced for SAP" pitchFamily="49" charset="0"/>
              </a:rPr>
              <a:t>SAPbobsCOM.BoObjectTypes.oBusinessPartners</a:t>
            </a:r>
            <a:r>
              <a:rPr lang="en-US" sz="1400" dirty="0">
                <a:latin typeface="Arial monospaced for SAP" pitchFamily="49" charset="0"/>
              </a:rPr>
              <a:t>)</a:t>
            </a:r>
            <a:br>
              <a:rPr lang="en-US" sz="1400" dirty="0">
                <a:latin typeface="Arial monospaced for SAP" pitchFamily="49" charset="0"/>
              </a:rPr>
            </a:br>
            <a:endParaRPr lang="en-US" sz="1400" dirty="0">
              <a:latin typeface="Arial monospaced for SAP" pitchFamily="49" charset="0"/>
            </a:endParaRPr>
          </a:p>
          <a:p>
            <a:r>
              <a:rPr lang="en-US" sz="1400" dirty="0" err="1">
                <a:latin typeface="Arial monospaced for SAP" pitchFamily="49" charset="0"/>
              </a:rPr>
              <a:t>oBP.CardCode</a:t>
            </a:r>
            <a:r>
              <a:rPr lang="en-US" sz="1400" dirty="0">
                <a:latin typeface="Arial monospaced for SAP" pitchFamily="49" charset="0"/>
              </a:rPr>
              <a:t> = "C08154711"</a:t>
            </a:r>
            <a:br>
              <a:rPr lang="en-US" sz="1400" dirty="0">
                <a:latin typeface="Arial monospaced for SAP" pitchFamily="49" charset="0"/>
              </a:rPr>
            </a:br>
            <a:r>
              <a:rPr lang="en-US" sz="1400" dirty="0" err="1">
                <a:latin typeface="Arial monospaced for SAP" pitchFamily="49" charset="0"/>
              </a:rPr>
              <a:t>oBP.CardName</a:t>
            </a:r>
            <a:r>
              <a:rPr lang="en-US" sz="1400" dirty="0">
                <a:latin typeface="Arial monospaced for SAP" pitchFamily="49" charset="0"/>
              </a:rPr>
              <a:t> = "James Tiberius Kirk"</a:t>
            </a:r>
            <a:br>
              <a:rPr lang="en-US" sz="1400" dirty="0">
                <a:latin typeface="Arial monospaced for SAP" pitchFamily="49" charset="0"/>
              </a:rPr>
            </a:br>
            <a:r>
              <a:rPr lang="en-US" sz="1400" dirty="0" err="1">
                <a:latin typeface="Arial monospaced for SAP" pitchFamily="49" charset="0"/>
              </a:rPr>
              <a:t>oBP.CardType</a:t>
            </a:r>
            <a:r>
              <a:rPr lang="en-US" sz="1400" dirty="0">
                <a:latin typeface="Arial monospaced for SAP" pitchFamily="49" charset="0"/>
              </a:rPr>
              <a:t> = </a:t>
            </a:r>
            <a:r>
              <a:rPr lang="en-US" sz="1400" dirty="0" err="1">
                <a:latin typeface="Arial monospaced for SAP" pitchFamily="49" charset="0"/>
              </a:rPr>
              <a:t>SAPbobsCOM.BoCardTypes.cCustomer</a:t>
            </a:r>
            <a:br>
              <a:rPr lang="en-US" sz="1400" dirty="0">
                <a:latin typeface="Arial monospaced for SAP" pitchFamily="49" charset="0"/>
              </a:rPr>
            </a:br>
            <a:r>
              <a:rPr lang="en-US" sz="1400" dirty="0">
                <a:solidFill>
                  <a:schemeClr val="hlink"/>
                </a:solidFill>
                <a:latin typeface="Arial monospaced for SAP" pitchFamily="49" charset="0"/>
              </a:rPr>
              <a:t>'…</a:t>
            </a:r>
            <a:br>
              <a:rPr lang="en-US" sz="1400" dirty="0">
                <a:solidFill>
                  <a:schemeClr val="hlink"/>
                </a:solidFill>
                <a:latin typeface="Arial monospaced for SAP" pitchFamily="49" charset="0"/>
              </a:rPr>
            </a:br>
            <a:endParaRPr lang="en-US" sz="1400" dirty="0">
              <a:latin typeface="Arial monospaced for SAP" pitchFamily="49" charset="0"/>
            </a:endParaRPr>
          </a:p>
          <a:p>
            <a:r>
              <a:rPr lang="ja-JP" altLang="en-US" sz="1400" dirty="0">
                <a:solidFill>
                  <a:schemeClr val="hlink"/>
                </a:solidFill>
                <a:latin typeface="Arial monospaced for SAP" pitchFamily="49" charset="0"/>
              </a:rPr>
              <a:t>‘</a:t>
            </a:r>
            <a:r>
              <a:rPr lang="en-US" altLang="ja-JP" sz="1400" dirty="0">
                <a:solidFill>
                  <a:schemeClr val="hlink"/>
                </a:solidFill>
                <a:latin typeface="Arial monospaced for SAP" pitchFamily="49" charset="0"/>
              </a:rPr>
              <a:t>Add the new BP to the database</a:t>
            </a:r>
          </a:p>
          <a:p>
            <a:r>
              <a:rPr lang="en-US" sz="1400" dirty="0" err="1">
                <a:latin typeface="Arial monospaced for SAP" pitchFamily="49" charset="0"/>
              </a:rPr>
              <a:t>lRetCode</a:t>
            </a:r>
            <a:r>
              <a:rPr lang="en-US" sz="1400" dirty="0">
                <a:latin typeface="Arial monospaced for SAP" pitchFamily="49" charset="0"/>
              </a:rPr>
              <a:t> = </a:t>
            </a:r>
            <a:r>
              <a:rPr lang="en-US" sz="1400" dirty="0" err="1">
                <a:latin typeface="Arial monospaced for SAP" pitchFamily="49" charset="0"/>
              </a:rPr>
              <a:t>oBP.Add</a:t>
            </a:r>
            <a:r>
              <a:rPr lang="en-US" sz="1400" dirty="0">
                <a:latin typeface="Arial monospaced for SAP" pitchFamily="49" charset="0"/>
              </a:rPr>
              <a:t>()</a:t>
            </a:r>
          </a:p>
          <a:p>
            <a:endParaRPr lang="en-US" sz="1400" dirty="0">
              <a:latin typeface="Arial monospaced for SAP" pitchFamily="49" charset="0"/>
            </a:endParaRPr>
          </a:p>
          <a:p>
            <a:r>
              <a:rPr lang="en-US" sz="1400" dirty="0">
                <a:latin typeface="Arial monospaced for SAP" pitchFamily="49" charset="0"/>
              </a:rPr>
              <a:t>If </a:t>
            </a:r>
            <a:r>
              <a:rPr lang="en-US" sz="1400" dirty="0" err="1">
                <a:latin typeface="Arial monospaced for SAP" pitchFamily="49" charset="0"/>
              </a:rPr>
              <a:t>lRetCode</a:t>
            </a:r>
            <a:r>
              <a:rPr lang="en-US" sz="1400" dirty="0">
                <a:latin typeface="Arial monospaced for SAP" pitchFamily="49" charset="0"/>
              </a:rPr>
              <a:t> &lt;&gt; 0 Then</a:t>
            </a:r>
          </a:p>
          <a:p>
            <a:r>
              <a:rPr lang="en-US" sz="1400" dirty="0">
                <a:latin typeface="Arial monospaced for SAP" pitchFamily="49" charset="0"/>
              </a:rPr>
              <a:t>  </a:t>
            </a:r>
            <a:r>
              <a:rPr lang="en-US" sz="1400" dirty="0" err="1">
                <a:latin typeface="Arial monospaced for SAP" pitchFamily="49" charset="0"/>
              </a:rPr>
              <a:t>oCompany.GetLastError</a:t>
            </a:r>
            <a:r>
              <a:rPr lang="en-US" sz="1400" dirty="0">
                <a:latin typeface="Arial monospaced for SAP" pitchFamily="49" charset="0"/>
              </a:rPr>
              <a:t>(</a:t>
            </a:r>
            <a:r>
              <a:rPr lang="en-US" sz="1400" dirty="0" err="1">
                <a:latin typeface="Arial monospaced for SAP" pitchFamily="49" charset="0"/>
              </a:rPr>
              <a:t>lErrCode</a:t>
            </a:r>
            <a:r>
              <a:rPr lang="en-US" sz="1400" dirty="0">
                <a:latin typeface="Arial monospaced for SAP" pitchFamily="49" charset="0"/>
              </a:rPr>
              <a:t>, </a:t>
            </a:r>
            <a:r>
              <a:rPr lang="en-US" sz="1400" dirty="0" err="1">
                <a:latin typeface="Arial monospaced for SAP" pitchFamily="49" charset="0"/>
              </a:rPr>
              <a:t>sErrMsg</a:t>
            </a:r>
            <a:r>
              <a:rPr lang="en-US" sz="1400" dirty="0">
                <a:latin typeface="Arial monospaced for SAP" pitchFamily="49" charset="0"/>
              </a:rPr>
              <a:t>)</a:t>
            </a:r>
          </a:p>
          <a:p>
            <a:r>
              <a:rPr lang="en-US" sz="1400" dirty="0">
                <a:latin typeface="Arial monospaced for SAP" pitchFamily="49" charset="0"/>
              </a:rPr>
              <a:t>  </a:t>
            </a:r>
            <a:r>
              <a:rPr lang="en-US" sz="1400" dirty="0" err="1">
                <a:latin typeface="Arial monospaced for SAP" pitchFamily="49" charset="0"/>
              </a:rPr>
              <a:t>MessageBox.Show</a:t>
            </a:r>
            <a:r>
              <a:rPr lang="en-US" sz="1400" dirty="0">
                <a:latin typeface="Arial monospaced for SAP" pitchFamily="49" charset="0"/>
              </a:rPr>
              <a:t>("Error: " </a:t>
            </a:r>
            <a:r>
              <a:rPr lang="en-US" sz="1400" dirty="0" err="1">
                <a:latin typeface="Arial monospaced for SAP" pitchFamily="49" charset="0"/>
              </a:rPr>
              <a:t>sErrMsg</a:t>
            </a:r>
            <a:r>
              <a:rPr lang="en-US" sz="1400" dirty="0">
                <a:latin typeface="Arial monospaced for SAP" pitchFamily="49" charset="0"/>
              </a:rPr>
              <a:t> + </a:t>
            </a:r>
            <a:r>
              <a:rPr lang="ja-JP" altLang="en-US" sz="1400" dirty="0">
                <a:latin typeface="Arial monospaced for SAP" pitchFamily="49" charset="0"/>
              </a:rPr>
              <a:t>“</a:t>
            </a:r>
            <a:r>
              <a:rPr lang="en-US" altLang="ja-JP" sz="1400" dirty="0">
                <a:latin typeface="Arial monospaced for SAP" pitchFamily="49" charset="0"/>
              </a:rPr>
              <a:t>; Code: </a:t>
            </a:r>
            <a:r>
              <a:rPr lang="ja-JP" altLang="en-US" sz="1400" dirty="0">
                <a:latin typeface="Arial monospaced for SAP" pitchFamily="49" charset="0"/>
              </a:rPr>
              <a:t>“</a:t>
            </a:r>
            <a:r>
              <a:rPr lang="en-US" altLang="ja-JP" sz="1400" dirty="0">
                <a:latin typeface="Arial monospaced for SAP" pitchFamily="49" charset="0"/>
              </a:rPr>
              <a:t> + </a:t>
            </a:r>
            <a:r>
              <a:rPr lang="en-US" altLang="ja-JP" sz="1400" dirty="0" err="1">
                <a:latin typeface="Arial monospaced for SAP" pitchFamily="49" charset="0"/>
              </a:rPr>
              <a:t>lErrCode</a:t>
            </a:r>
            <a:r>
              <a:rPr lang="en-US" altLang="ja-JP" sz="1400" dirty="0">
                <a:latin typeface="Arial monospaced for SAP" pitchFamily="49" charset="0"/>
              </a:rPr>
              <a:t>)</a:t>
            </a:r>
          </a:p>
          <a:p>
            <a:r>
              <a:rPr lang="en-US" sz="1400" dirty="0">
                <a:latin typeface="Arial monospaced for SAP" pitchFamily="49" charset="0"/>
              </a:rPr>
              <a:t>End If</a:t>
            </a:r>
          </a:p>
        </p:txBody>
      </p:sp>
    </p:spTree>
    <p:custDataLst>
      <p:tags r:id="rId1"/>
    </p:custDataLst>
    <p:extLst>
      <p:ext uri="{BB962C8B-B14F-4D97-AF65-F5344CB8AC3E}">
        <p14:creationId xmlns:p14="http://schemas.microsoft.com/office/powerpoint/2010/main" val="104344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chor="ctr"/>
          <a:lstStyle/>
          <a:p>
            <a:r>
              <a:rPr lang="en-US"/>
              <a:t>Business Objects: Example – Child Object</a:t>
            </a:r>
          </a:p>
        </p:txBody>
      </p:sp>
      <p:sp>
        <p:nvSpPr>
          <p:cNvPr id="64514" name="Rectangle 3"/>
          <p:cNvSpPr>
            <a:spLocks noChangeArrowheads="1"/>
          </p:cNvSpPr>
          <p:nvPr/>
        </p:nvSpPr>
        <p:spPr bwMode="auto">
          <a:xfrm>
            <a:off x="504001" y="1318058"/>
            <a:ext cx="11186475" cy="4960030"/>
          </a:xfrm>
          <a:prstGeom prst="rect">
            <a:avLst/>
          </a:prstGeom>
          <a:solidFill>
            <a:srgbClr val="B4C3CB"/>
          </a:solidFill>
          <a:ln w="12700">
            <a:solidFill>
              <a:schemeClr val="tx1"/>
            </a:solidFill>
            <a:miter lim="800000"/>
            <a:headEnd/>
            <a:tailEnd/>
          </a:ln>
        </p:spPr>
        <p:txBody>
          <a:bodyPr wrap="none" lIns="36000" tIns="36000" rIns="36000" bIns="36000"/>
          <a:lstStyle/>
          <a:p>
            <a:r>
              <a:rPr lang="en-US" sz="1200" dirty="0">
                <a:solidFill>
                  <a:srgbClr val="008000"/>
                </a:solidFill>
                <a:latin typeface="Arial monospaced for SAP" pitchFamily="49" charset="0"/>
              </a:rPr>
              <a:t>'First connect to database (see Log on sample)</a:t>
            </a:r>
          </a:p>
          <a:p>
            <a:r>
              <a:rPr lang="en-US" sz="1200" dirty="0">
                <a:solidFill>
                  <a:srgbClr val="008000"/>
                </a:solidFill>
                <a:latin typeface="Arial monospaced for SAP" pitchFamily="49" charset="0"/>
              </a:rPr>
              <a:t>'…</a:t>
            </a:r>
          </a:p>
          <a:p>
            <a:r>
              <a:rPr lang="ja-JP" altLang="en-US" sz="1200" dirty="0">
                <a:solidFill>
                  <a:srgbClr val="008000"/>
                </a:solidFill>
                <a:latin typeface="Arial monospaced for SAP" pitchFamily="49" charset="0"/>
              </a:rPr>
              <a:t>‘</a:t>
            </a:r>
            <a:r>
              <a:rPr lang="en-US" altLang="ja-JP" sz="1200" dirty="0">
                <a:solidFill>
                  <a:srgbClr val="008000"/>
                </a:solidFill>
                <a:latin typeface="Arial monospaced for SAP" pitchFamily="49" charset="0"/>
              </a:rPr>
              <a:t>Variables:</a:t>
            </a:r>
          </a:p>
          <a:p>
            <a:r>
              <a:rPr lang="en-US" sz="1200" dirty="0">
                <a:latin typeface="Arial monospaced for SAP" pitchFamily="49" charset="0"/>
              </a:rPr>
              <a:t>Dim </a:t>
            </a:r>
            <a:r>
              <a:rPr lang="en-US" sz="1200" dirty="0" err="1">
                <a:latin typeface="Arial monospaced for SAP" pitchFamily="49" charset="0"/>
              </a:rPr>
              <a:t>oBP</a:t>
            </a:r>
            <a:r>
              <a:rPr lang="en-US" sz="1200" dirty="0">
                <a:latin typeface="Arial monospaced for SAP" pitchFamily="49" charset="0"/>
              </a:rPr>
              <a:t> As </a:t>
            </a:r>
            <a:r>
              <a:rPr lang="en-US" sz="1200" dirty="0" err="1">
                <a:latin typeface="Arial monospaced for SAP" pitchFamily="49" charset="0"/>
              </a:rPr>
              <a:t>SAPbobsCOM.BusinessPartners</a:t>
            </a:r>
            <a:r>
              <a:rPr lang="en-US" sz="1200" dirty="0">
                <a:latin typeface="Arial monospaced for SAP" pitchFamily="49" charset="0"/>
              </a:rPr>
              <a:t> = _</a:t>
            </a:r>
          </a:p>
          <a:p>
            <a:r>
              <a:rPr lang="en-US" sz="1200" dirty="0">
                <a:latin typeface="Arial monospaced for SAP" pitchFamily="49" charset="0"/>
              </a:rPr>
              <a:t>    </a:t>
            </a:r>
            <a:r>
              <a:rPr lang="en-US" sz="1200" dirty="0" err="1">
                <a:latin typeface="Arial monospaced for SAP" pitchFamily="49" charset="0"/>
              </a:rPr>
              <a:t>oCompany.GetBusinessObject</a:t>
            </a:r>
            <a:r>
              <a:rPr lang="en-US" sz="1200" dirty="0">
                <a:latin typeface="Arial monospaced for SAP" pitchFamily="49" charset="0"/>
              </a:rPr>
              <a:t>(</a:t>
            </a:r>
            <a:r>
              <a:rPr lang="en-US" sz="1200" dirty="0" err="1">
                <a:latin typeface="Arial monospaced for SAP" pitchFamily="49" charset="0"/>
              </a:rPr>
              <a:t>SAPbobsCOM.BoObjectTypes.oBusinessPartners</a:t>
            </a:r>
            <a:r>
              <a:rPr lang="en-US" sz="1200" dirty="0">
                <a:latin typeface="Arial monospaced for SAP" pitchFamily="49" charset="0"/>
              </a:rPr>
              <a:t>)</a:t>
            </a:r>
          </a:p>
          <a:p>
            <a:r>
              <a:rPr lang="en-US" sz="1200" dirty="0">
                <a:latin typeface="Arial monospaced for SAP" pitchFamily="49" charset="0"/>
              </a:rPr>
              <a:t>Dim </a:t>
            </a:r>
            <a:r>
              <a:rPr lang="en-US" sz="1200" dirty="0" err="1">
                <a:latin typeface="Arial monospaced for SAP" pitchFamily="49" charset="0"/>
              </a:rPr>
              <a:t>lRetCode</a:t>
            </a:r>
            <a:r>
              <a:rPr lang="en-US" sz="1200" dirty="0">
                <a:latin typeface="Arial monospaced for SAP" pitchFamily="49" charset="0"/>
              </a:rPr>
              <a:t> As Integer</a:t>
            </a:r>
          </a:p>
          <a:p>
            <a:endParaRPr lang="en-US" sz="1200" dirty="0">
              <a:latin typeface="Arial monospaced for SAP" pitchFamily="49" charset="0"/>
            </a:endParaRPr>
          </a:p>
          <a:p>
            <a:r>
              <a:rPr lang="en-US" sz="1200" dirty="0">
                <a:latin typeface="Arial monospaced for SAP" pitchFamily="49" charset="0"/>
              </a:rPr>
              <a:t>If </a:t>
            </a:r>
            <a:r>
              <a:rPr lang="en-US" sz="1200" dirty="0" err="1">
                <a:latin typeface="Arial monospaced for SAP" pitchFamily="49" charset="0"/>
              </a:rPr>
              <a:t>oBP.GetByKey</a:t>
            </a:r>
            <a:r>
              <a:rPr lang="en-US" sz="1200" dirty="0">
                <a:latin typeface="Arial monospaced for SAP" pitchFamily="49" charset="0"/>
              </a:rPr>
              <a:t>(</a:t>
            </a:r>
            <a:r>
              <a:rPr lang="ja-JP" altLang="en-US" sz="1200" dirty="0">
                <a:latin typeface="Arial monospaced for SAP" pitchFamily="49" charset="0"/>
              </a:rPr>
              <a:t>“</a:t>
            </a:r>
            <a:r>
              <a:rPr lang="en-US" altLang="ja-JP" sz="1200" dirty="0">
                <a:latin typeface="Arial monospaced for SAP" pitchFamily="49" charset="0"/>
              </a:rPr>
              <a:t>C08154711</a:t>
            </a:r>
            <a:r>
              <a:rPr lang="ja-JP" altLang="en-US" sz="1200" dirty="0">
                <a:latin typeface="Arial monospaced for SAP" pitchFamily="49" charset="0"/>
              </a:rPr>
              <a:t>”</a:t>
            </a:r>
            <a:r>
              <a:rPr lang="en-US" altLang="ja-JP" sz="1200" dirty="0">
                <a:latin typeface="Arial monospaced for SAP" pitchFamily="49" charset="0"/>
              </a:rPr>
              <a:t>) = True then </a:t>
            </a:r>
            <a:r>
              <a:rPr lang="ja-JP" altLang="en-US" sz="1200" dirty="0">
                <a:solidFill>
                  <a:srgbClr val="008000"/>
                </a:solidFill>
                <a:latin typeface="Arial monospaced for SAP" pitchFamily="49" charset="0"/>
              </a:rPr>
              <a:t>‘</a:t>
            </a:r>
            <a:r>
              <a:rPr lang="en-US" altLang="ja-JP" sz="1200" dirty="0">
                <a:solidFill>
                  <a:srgbClr val="008000"/>
                </a:solidFill>
                <a:latin typeface="Arial monospaced for SAP" pitchFamily="49" charset="0"/>
              </a:rPr>
              <a:t>here we use an existing record…</a:t>
            </a:r>
          </a:p>
          <a:p>
            <a:r>
              <a:rPr lang="de-DE" sz="1200" dirty="0">
                <a:latin typeface="Arial monospaced for SAP" pitchFamily="49" charset="0"/>
              </a:rPr>
              <a:t> </a:t>
            </a:r>
            <a:r>
              <a:rPr lang="de-DE" altLang="en-US" sz="1200" dirty="0">
                <a:solidFill>
                  <a:srgbClr val="008000"/>
                </a:solidFill>
                <a:latin typeface="Arial monospaced for SAP" pitchFamily="49" charset="0"/>
              </a:rPr>
              <a:t>‘</a:t>
            </a:r>
            <a:r>
              <a:rPr lang="de-DE" sz="1200" dirty="0">
                <a:solidFill>
                  <a:srgbClr val="008000"/>
                </a:solidFill>
                <a:latin typeface="Arial monospaced for SAP" pitchFamily="49" charset="0"/>
              </a:rPr>
              <a:t>First </a:t>
            </a:r>
            <a:r>
              <a:rPr lang="de-DE" sz="1200" dirty="0" err="1">
                <a:solidFill>
                  <a:srgbClr val="008000"/>
                </a:solidFill>
                <a:latin typeface="Arial monospaced for SAP" pitchFamily="49" charset="0"/>
              </a:rPr>
              <a:t>line</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is</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always</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prepared</a:t>
            </a:r>
            <a:r>
              <a:rPr lang="de-DE" sz="1200" dirty="0">
                <a:solidFill>
                  <a:srgbClr val="008000"/>
                </a:solidFill>
                <a:latin typeface="Arial monospaced for SAP" pitchFamily="49" charset="0"/>
              </a:rPr>
              <a:t> (in </a:t>
            </a:r>
            <a:r>
              <a:rPr lang="de-DE" sz="1200" dirty="0" err="1">
                <a:solidFill>
                  <a:srgbClr val="008000"/>
                </a:solidFill>
                <a:latin typeface="Arial monospaced for SAP" pitchFamily="49" charset="0"/>
              </a:rPr>
              <a:t>any</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business</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object</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that</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has</a:t>
            </a:r>
            <a:r>
              <a:rPr lang="de-DE" sz="1200" dirty="0">
                <a:solidFill>
                  <a:srgbClr val="008000"/>
                </a:solidFill>
                <a:latin typeface="Arial monospaced for SAP" pitchFamily="49" charset="0"/>
              </a:rPr>
              <a:t> </a:t>
            </a:r>
            <a:r>
              <a:rPr lang="de-DE" sz="1200" dirty="0" err="1">
                <a:solidFill>
                  <a:srgbClr val="008000"/>
                </a:solidFill>
                <a:latin typeface="Arial monospaced for SAP" pitchFamily="49" charset="0"/>
              </a:rPr>
              <a:t>lines</a:t>
            </a:r>
            <a:r>
              <a:rPr lang="de-DE" sz="1200" dirty="0">
                <a:solidFill>
                  <a:srgbClr val="008000"/>
                </a:solidFill>
                <a:latin typeface="Arial monospaced for SAP" pitchFamily="49" charset="0"/>
              </a:rPr>
              <a:t>…)</a:t>
            </a:r>
            <a:endParaRPr lang="en-US" sz="1200" dirty="0">
              <a:solidFill>
                <a:srgbClr val="008000"/>
              </a:solidFill>
              <a:latin typeface="Arial monospaced for SAP" pitchFamily="49" charset="0"/>
            </a:endParaRPr>
          </a:p>
          <a:p>
            <a:r>
              <a:rPr lang="en-US" sz="1200" dirty="0">
                <a:latin typeface="Arial monospaced for SAP" pitchFamily="49" charset="0"/>
              </a:rPr>
              <a:t>  </a:t>
            </a:r>
            <a:r>
              <a:rPr lang="en-US" sz="1200" dirty="0" err="1">
                <a:latin typeface="Arial monospaced for SAP" pitchFamily="49" charset="0"/>
              </a:rPr>
              <a:t>oBP.ContactEmployees.Name</a:t>
            </a:r>
            <a:r>
              <a:rPr lang="en-US" sz="1200" dirty="0">
                <a:latin typeface="Arial monospaced for SAP" pitchFamily="49" charset="0"/>
              </a:rPr>
              <a:t> = "John Cash</a:t>
            </a:r>
            <a:r>
              <a:rPr lang="ja-JP" altLang="en-US" sz="1200" dirty="0">
                <a:latin typeface="Arial monospaced for SAP" pitchFamily="49" charset="0"/>
              </a:rPr>
              <a:t>“</a:t>
            </a:r>
            <a:endParaRPr lang="en-US" altLang="ja-JP" sz="1200" dirty="0">
              <a:latin typeface="Arial monospaced for SAP" pitchFamily="49" charset="0"/>
            </a:endParaRPr>
          </a:p>
          <a:p>
            <a:endParaRPr lang="de-DE" sz="1200" dirty="0">
              <a:latin typeface="Arial monospaced for SAP" pitchFamily="49" charset="0"/>
            </a:endParaRPr>
          </a:p>
          <a:p>
            <a:r>
              <a:rPr lang="de-DE" sz="1200" dirty="0">
                <a:latin typeface="Arial monospaced for SAP" pitchFamily="49" charset="0"/>
              </a:rPr>
              <a:t>  </a:t>
            </a:r>
            <a:r>
              <a:rPr lang="de-DE" altLang="en-US" sz="1200" dirty="0">
                <a:solidFill>
                  <a:srgbClr val="008000"/>
                </a:solidFill>
                <a:latin typeface="Arial monospaced for SAP" pitchFamily="49" charset="0"/>
              </a:rPr>
              <a:t>‘</a:t>
            </a:r>
            <a:r>
              <a:rPr lang="de-DE" sz="1200" dirty="0" err="1">
                <a:solidFill>
                  <a:srgbClr val="008000"/>
                </a:solidFill>
                <a:latin typeface="Arial monospaced for SAP" pitchFamily="49" charset="0"/>
              </a:rPr>
              <a:t>Prepare</a:t>
            </a:r>
            <a:r>
              <a:rPr lang="de-DE" sz="1200" dirty="0">
                <a:solidFill>
                  <a:srgbClr val="008000"/>
                </a:solidFill>
                <a:latin typeface="Arial monospaced for SAP" pitchFamily="49" charset="0"/>
              </a:rPr>
              <a:t> / </a:t>
            </a:r>
            <a:r>
              <a:rPr lang="de-DE" sz="1200" dirty="0" err="1">
                <a:solidFill>
                  <a:srgbClr val="008000"/>
                </a:solidFill>
                <a:latin typeface="Arial monospaced for SAP" pitchFamily="49" charset="0"/>
              </a:rPr>
              <a:t>declare</a:t>
            </a:r>
            <a:r>
              <a:rPr lang="de-DE" sz="1200" dirty="0">
                <a:solidFill>
                  <a:srgbClr val="008000"/>
                </a:solidFill>
                <a:latin typeface="Arial monospaced for SAP" pitchFamily="49" charset="0"/>
              </a:rPr>
              <a:t> 2nd </a:t>
            </a:r>
            <a:r>
              <a:rPr lang="de-DE" sz="1200" dirty="0" err="1">
                <a:solidFill>
                  <a:srgbClr val="008000"/>
                </a:solidFill>
                <a:latin typeface="Arial monospaced for SAP" pitchFamily="49" charset="0"/>
              </a:rPr>
              <a:t>line</a:t>
            </a:r>
            <a:r>
              <a:rPr lang="de-DE" sz="1200" dirty="0">
                <a:solidFill>
                  <a:srgbClr val="008000"/>
                </a:solidFill>
                <a:latin typeface="Arial monospaced for SAP" pitchFamily="49" charset="0"/>
              </a:rPr>
              <a:t>… (a</a:t>
            </a:r>
            <a:r>
              <a:rPr lang="en-US" sz="1200" dirty="0" err="1">
                <a:solidFill>
                  <a:srgbClr val="008000"/>
                </a:solidFill>
                <a:latin typeface="Arial monospaced for SAP" pitchFamily="49" charset="0"/>
              </a:rPr>
              <a:t>utomatically</a:t>
            </a:r>
            <a:r>
              <a:rPr lang="en-US" sz="1200" dirty="0">
                <a:solidFill>
                  <a:srgbClr val="008000"/>
                </a:solidFill>
                <a:latin typeface="Arial monospaced for SAP" pitchFamily="49" charset="0"/>
              </a:rPr>
              <a:t> positions on new line)</a:t>
            </a:r>
          </a:p>
          <a:p>
            <a:r>
              <a:rPr lang="en-US" sz="1200" dirty="0">
                <a:latin typeface="Arial monospaced for SAP" pitchFamily="49" charset="0"/>
              </a:rPr>
              <a:t>  </a:t>
            </a:r>
            <a:r>
              <a:rPr lang="en-US" sz="1200" dirty="0" err="1">
                <a:latin typeface="Arial monospaced for SAP" pitchFamily="49" charset="0"/>
              </a:rPr>
              <a:t>oBP.ContactEmployees.Add</a:t>
            </a:r>
            <a:r>
              <a:rPr lang="en-US" sz="1200" dirty="0">
                <a:latin typeface="Arial monospaced for SAP" pitchFamily="49" charset="0"/>
              </a:rPr>
              <a:t>()  </a:t>
            </a:r>
            <a:r>
              <a:rPr lang="de-DE" altLang="en-US" sz="1200" dirty="0">
                <a:solidFill>
                  <a:srgbClr val="008000"/>
                </a:solidFill>
              </a:rPr>
              <a:t>‘</a:t>
            </a:r>
            <a:r>
              <a:rPr lang="en-US" sz="1200" dirty="0">
                <a:solidFill>
                  <a:srgbClr val="008000"/>
                </a:solidFill>
              </a:rPr>
              <a:t>No in DB here – therefore will work </a:t>
            </a:r>
            <a:r>
              <a:rPr lang="de-DE" sz="1200" dirty="0" err="1">
                <a:solidFill>
                  <a:srgbClr val="008000"/>
                </a:solidFill>
              </a:rPr>
              <a:t>always</a:t>
            </a:r>
            <a:r>
              <a:rPr lang="de-DE" sz="1200" dirty="0">
                <a:solidFill>
                  <a:srgbClr val="008000"/>
                </a:solidFill>
              </a:rPr>
              <a:t>…</a:t>
            </a:r>
            <a:endParaRPr lang="en-US" sz="1200" dirty="0">
              <a:solidFill>
                <a:srgbClr val="008000"/>
              </a:solidFill>
              <a:latin typeface="Arial monospaced for SAP" pitchFamily="49" charset="0"/>
            </a:endParaRPr>
          </a:p>
          <a:p>
            <a:r>
              <a:rPr lang="en-US" sz="1200" dirty="0">
                <a:latin typeface="Arial monospaced for SAP" pitchFamily="49" charset="0"/>
              </a:rPr>
              <a:t>  </a:t>
            </a:r>
            <a:r>
              <a:rPr lang="en-US" sz="1200" dirty="0" err="1">
                <a:latin typeface="Arial monospaced for SAP" pitchFamily="49" charset="0"/>
              </a:rPr>
              <a:t>oBP.ContactEmployees.Name</a:t>
            </a:r>
            <a:r>
              <a:rPr lang="en-US" sz="1200" dirty="0">
                <a:latin typeface="Arial monospaced for SAP" pitchFamily="49" charset="0"/>
              </a:rPr>
              <a:t> = </a:t>
            </a:r>
            <a:r>
              <a:rPr lang="ja-JP" altLang="en-US" sz="1200" dirty="0">
                <a:latin typeface="Arial monospaced for SAP" pitchFamily="49" charset="0"/>
              </a:rPr>
              <a:t>“</a:t>
            </a:r>
            <a:r>
              <a:rPr lang="en-US" altLang="ja-JP" sz="1200" dirty="0">
                <a:latin typeface="Arial monospaced for SAP" pitchFamily="49" charset="0"/>
              </a:rPr>
              <a:t>John Walker</a:t>
            </a:r>
            <a:r>
              <a:rPr lang="ja-JP" altLang="en-US" sz="1200" dirty="0">
                <a:latin typeface="Arial monospaced for SAP" pitchFamily="49" charset="0"/>
              </a:rPr>
              <a:t>“</a:t>
            </a:r>
            <a:endParaRPr lang="en-US" altLang="ja-JP" sz="1200" dirty="0">
              <a:latin typeface="Arial monospaced for SAP" pitchFamily="49" charset="0"/>
            </a:endParaRPr>
          </a:p>
          <a:p>
            <a:endParaRPr lang="en-US" sz="1200" dirty="0">
              <a:latin typeface="Arial monospaced for SAP" pitchFamily="49" charset="0"/>
            </a:endParaRPr>
          </a:p>
          <a:p>
            <a:r>
              <a:rPr lang="en-US" sz="1200" dirty="0">
                <a:latin typeface="Arial monospaced for SAP" pitchFamily="49" charset="0"/>
              </a:rPr>
              <a:t>  </a:t>
            </a:r>
            <a:r>
              <a:rPr lang="ja-JP" altLang="en-US" sz="1200" dirty="0">
                <a:solidFill>
                  <a:srgbClr val="008000"/>
                </a:solidFill>
                <a:latin typeface="Arial monospaced for SAP" pitchFamily="49" charset="0"/>
              </a:rPr>
              <a:t>‘</a:t>
            </a:r>
            <a:r>
              <a:rPr lang="en-US" altLang="ja-JP" sz="1200" dirty="0">
                <a:solidFill>
                  <a:srgbClr val="008000"/>
                </a:solidFill>
                <a:latin typeface="Arial monospaced for SAP" pitchFamily="49" charset="0"/>
              </a:rPr>
              <a:t>Please note: In case you need to position on particular line…</a:t>
            </a:r>
          </a:p>
          <a:p>
            <a:r>
              <a:rPr lang="en-US" sz="1200" dirty="0">
                <a:solidFill>
                  <a:srgbClr val="008000"/>
                </a:solidFill>
                <a:latin typeface="Arial monospaced for SAP" pitchFamily="49" charset="0"/>
              </a:rPr>
              <a:t>  </a:t>
            </a:r>
            <a:r>
              <a:rPr lang="ja-JP" altLang="en-US" sz="1200" dirty="0">
                <a:solidFill>
                  <a:srgbClr val="008000"/>
                </a:solidFill>
                <a:latin typeface="Arial monospaced for SAP" pitchFamily="49" charset="0"/>
              </a:rPr>
              <a:t>‘</a:t>
            </a:r>
            <a:r>
              <a:rPr lang="en-US" altLang="ja-JP" sz="1200" dirty="0" err="1">
                <a:solidFill>
                  <a:srgbClr val="008000"/>
                </a:solidFill>
                <a:latin typeface="Arial monospaced for SAP" pitchFamily="49" charset="0"/>
              </a:rPr>
              <a:t>oBP.ContactEmployees.SetCurrentLine</a:t>
            </a:r>
            <a:r>
              <a:rPr lang="en-US" altLang="ja-JP" sz="1200" dirty="0">
                <a:solidFill>
                  <a:srgbClr val="008000"/>
                </a:solidFill>
                <a:latin typeface="Arial monospaced for SAP" pitchFamily="49" charset="0"/>
              </a:rPr>
              <a:t>(&lt;0-based line no.&gt;)</a:t>
            </a:r>
          </a:p>
          <a:p>
            <a:endParaRPr lang="en-US" sz="1200" dirty="0">
              <a:solidFill>
                <a:srgbClr val="008000"/>
              </a:solidFill>
              <a:latin typeface="Arial monospaced for SAP" pitchFamily="49" charset="0"/>
            </a:endParaRPr>
          </a:p>
          <a:p>
            <a:r>
              <a:rPr lang="en-US" sz="1400" dirty="0">
                <a:solidFill>
                  <a:srgbClr val="008000"/>
                </a:solidFill>
                <a:latin typeface="Arial monospaced for SAP" pitchFamily="49" charset="0"/>
              </a:rPr>
              <a:t>  </a:t>
            </a:r>
            <a:r>
              <a:rPr lang="ja-JP" altLang="en-US" sz="1400" dirty="0">
                <a:solidFill>
                  <a:srgbClr val="008000"/>
                </a:solidFill>
                <a:latin typeface="Arial monospaced for SAP" pitchFamily="49" charset="0"/>
              </a:rPr>
              <a:t>‘</a:t>
            </a:r>
            <a:r>
              <a:rPr lang="en-US" altLang="ja-JP" sz="1400" dirty="0">
                <a:solidFill>
                  <a:srgbClr val="008000"/>
                </a:solidFill>
                <a:latin typeface="Arial monospaced for SAP" pitchFamily="49" charset="0"/>
              </a:rPr>
              <a:t>Write changes to DB now…!</a:t>
            </a:r>
          </a:p>
          <a:p>
            <a:r>
              <a:rPr lang="en-US" sz="1200" dirty="0">
                <a:latin typeface="Arial monospaced for SAP" pitchFamily="49" charset="0"/>
              </a:rPr>
              <a:t>  </a:t>
            </a:r>
            <a:r>
              <a:rPr lang="en-US" sz="1200" dirty="0" err="1">
                <a:latin typeface="Arial monospaced for SAP" pitchFamily="49" charset="0"/>
              </a:rPr>
              <a:t>lRetCode</a:t>
            </a:r>
            <a:r>
              <a:rPr lang="en-US" sz="1200" dirty="0">
                <a:latin typeface="Arial monospaced for SAP" pitchFamily="49" charset="0"/>
              </a:rPr>
              <a:t> = </a:t>
            </a:r>
            <a:r>
              <a:rPr lang="en-US" sz="1200" dirty="0" err="1">
                <a:latin typeface="Arial monospaced for SAP" pitchFamily="49" charset="0"/>
              </a:rPr>
              <a:t>oBP.Update</a:t>
            </a:r>
            <a:r>
              <a:rPr lang="en-US" sz="1200" dirty="0">
                <a:latin typeface="Arial monospaced for SAP" pitchFamily="49" charset="0"/>
              </a:rPr>
              <a:t>()</a:t>
            </a:r>
          </a:p>
          <a:p>
            <a:r>
              <a:rPr lang="en-US" sz="1200" dirty="0">
                <a:latin typeface="Arial monospaced for SAP" pitchFamily="49" charset="0"/>
              </a:rPr>
              <a:t>  If </a:t>
            </a:r>
            <a:r>
              <a:rPr lang="en-US" sz="1200" dirty="0" err="1">
                <a:latin typeface="Arial monospaced for SAP" pitchFamily="49" charset="0"/>
              </a:rPr>
              <a:t>lRetCode</a:t>
            </a:r>
            <a:r>
              <a:rPr lang="en-US" sz="1200" dirty="0">
                <a:latin typeface="Arial monospaced for SAP" pitchFamily="49" charset="0"/>
              </a:rPr>
              <a:t> &lt;&gt; 0 Then</a:t>
            </a:r>
          </a:p>
          <a:p>
            <a:r>
              <a:rPr lang="de-DE" sz="1200" dirty="0">
                <a:latin typeface="Arial monospaced for SAP" pitchFamily="49" charset="0"/>
              </a:rPr>
              <a:t>   …</a:t>
            </a:r>
            <a:endParaRPr lang="en-US" sz="1200" dirty="0">
              <a:latin typeface="Arial monospaced for SAP" pitchFamily="49" charset="0"/>
            </a:endParaRPr>
          </a:p>
          <a:p>
            <a:r>
              <a:rPr lang="de-DE" sz="1200" dirty="0">
                <a:latin typeface="Arial monospaced for SAP" pitchFamily="49" charset="0"/>
              </a:rPr>
              <a:t>  End </a:t>
            </a:r>
            <a:r>
              <a:rPr lang="de-DE" sz="1200" dirty="0" err="1">
                <a:latin typeface="Arial monospaced for SAP" pitchFamily="49" charset="0"/>
              </a:rPr>
              <a:t>If</a:t>
            </a:r>
            <a:endParaRPr lang="en-US" sz="1200" dirty="0">
              <a:latin typeface="Arial monospaced for SAP" pitchFamily="49" charset="0"/>
            </a:endParaRPr>
          </a:p>
          <a:p>
            <a:r>
              <a:rPr lang="de-DE" sz="1200" dirty="0">
                <a:latin typeface="Arial monospaced for SAP" pitchFamily="49" charset="0"/>
              </a:rPr>
              <a:t>Else</a:t>
            </a:r>
          </a:p>
          <a:p>
            <a:r>
              <a:rPr lang="de-DE" sz="1200" dirty="0">
                <a:latin typeface="Arial monospaced for SAP" pitchFamily="49" charset="0"/>
              </a:rPr>
              <a:t>  </a:t>
            </a:r>
            <a:r>
              <a:rPr lang="de-DE" sz="1200" dirty="0" err="1">
                <a:latin typeface="Arial monospaced for SAP" pitchFamily="49" charset="0"/>
              </a:rPr>
              <a:t>MessageBox.Show</a:t>
            </a:r>
            <a:r>
              <a:rPr lang="de-DE" sz="1200" dirty="0">
                <a:latin typeface="Arial monospaced for SAP" pitchFamily="49" charset="0"/>
              </a:rPr>
              <a:t>(„Business Partner C08154711 not </a:t>
            </a:r>
            <a:r>
              <a:rPr lang="en-US" sz="1200" dirty="0">
                <a:latin typeface="Arial monospaced for SAP" pitchFamily="49" charset="0"/>
              </a:rPr>
              <a:t>found</a:t>
            </a:r>
            <a:r>
              <a:rPr lang="de-DE" sz="1200" dirty="0">
                <a:latin typeface="Arial monospaced for SAP" pitchFamily="49" charset="0"/>
              </a:rPr>
              <a:t>!</a:t>
            </a:r>
            <a:r>
              <a:rPr lang="de-DE" altLang="en-US" sz="1200" dirty="0">
                <a:latin typeface="Arial monospaced for SAP" pitchFamily="49" charset="0"/>
              </a:rPr>
              <a:t>“</a:t>
            </a:r>
            <a:r>
              <a:rPr lang="de-DE" sz="1200" dirty="0">
                <a:latin typeface="Arial monospaced for SAP" pitchFamily="49" charset="0"/>
              </a:rPr>
              <a:t>)</a:t>
            </a:r>
          </a:p>
          <a:p>
            <a:r>
              <a:rPr lang="de-DE" sz="1200" dirty="0">
                <a:latin typeface="Arial monospaced for SAP" pitchFamily="49" charset="0"/>
              </a:rPr>
              <a:t>End </a:t>
            </a:r>
            <a:r>
              <a:rPr lang="de-DE" sz="1200" dirty="0" err="1">
                <a:latin typeface="Arial monospaced for SAP" pitchFamily="49" charset="0"/>
              </a:rPr>
              <a:t>if</a:t>
            </a:r>
            <a:endParaRPr lang="en-US" sz="1200" dirty="0">
              <a:latin typeface="Arial monospaced for SAP" pitchFamily="49" charset="0"/>
            </a:endParaRPr>
          </a:p>
        </p:txBody>
      </p:sp>
    </p:spTree>
    <p:custDataLst>
      <p:tags r:id="rId1"/>
    </p:custDataLst>
    <p:extLst>
      <p:ext uri="{BB962C8B-B14F-4D97-AF65-F5344CB8AC3E}">
        <p14:creationId xmlns:p14="http://schemas.microsoft.com/office/powerpoint/2010/main" val="169762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chor="ctr"/>
          <a:lstStyle/>
          <a:p>
            <a:pPr eaLnBrk="1" hangingPunct="1"/>
            <a:r>
              <a:rPr lang="en-US"/>
              <a:t>Business Objects: Items</a:t>
            </a:r>
          </a:p>
        </p:txBody>
      </p:sp>
      <p:sp>
        <p:nvSpPr>
          <p:cNvPr id="66562" name="Rectangle 3"/>
          <p:cNvSpPr>
            <a:spLocks noGrp="1" noChangeArrowheads="1"/>
          </p:cNvSpPr>
          <p:nvPr>
            <p:ph type="body" sz="half" idx="4294967295"/>
          </p:nvPr>
        </p:nvSpPr>
        <p:spPr>
          <a:xfrm>
            <a:off x="504001" y="1479551"/>
            <a:ext cx="5267407" cy="1382401"/>
          </a:xfrm>
          <a:noFill/>
          <a:ln w="12700">
            <a:noFill/>
            <a:miter lim="800000"/>
            <a:headEnd/>
            <a:tailEnd/>
          </a:ln>
        </p:spPr>
        <p:txBody>
          <a:bodyPr vert="horz" wrap="square" lIns="0" tIns="0" rIns="0" bIns="0" numCol="1" rtlCol="0" anchor="t" anchorCtr="0" compatLnSpc="1">
            <a:prstTxWarp prst="textNoShape">
              <a:avLst/>
            </a:prstTxWarp>
            <a:normAutofit/>
          </a:bodyPr>
          <a:lstStyle/>
          <a:p>
            <a:pPr marL="342900" indent="-342900">
              <a:spcBef>
                <a:spcPts val="0"/>
              </a:spcBef>
              <a:spcAft>
                <a:spcPts val="300"/>
              </a:spcAft>
              <a:buFont typeface="Wingdings" panose="05000000000000000000" pitchFamily="2" charset="2"/>
              <a:buChar char="§"/>
            </a:pPr>
            <a:r>
              <a:rPr lang="en-US" sz="1800" dirty="0">
                <a:latin typeface="Arial" pitchFamily="34" charset="0"/>
                <a:ea typeface="ＭＳ Ｐゴシック" pitchFamily="34" charset="-128"/>
              </a:rPr>
              <a:t>Represents Master Inventory Items record</a:t>
            </a:r>
          </a:p>
          <a:p>
            <a:pPr marL="342900" indent="-342900">
              <a:spcBef>
                <a:spcPts val="0"/>
              </a:spcBef>
              <a:spcAft>
                <a:spcPts val="300"/>
              </a:spcAft>
              <a:buFont typeface="Wingdings" panose="05000000000000000000" pitchFamily="2" charset="2"/>
              <a:buChar char="§"/>
            </a:pPr>
            <a:endParaRPr lang="en-US" sz="1800" dirty="0">
              <a:latin typeface="Arial" pitchFamily="34" charset="0"/>
              <a:ea typeface="ＭＳ Ｐゴシック" pitchFamily="34" charset="-128"/>
            </a:endParaRPr>
          </a:p>
          <a:p>
            <a:pPr marL="342900" indent="-342900">
              <a:spcBef>
                <a:spcPts val="0"/>
              </a:spcBef>
              <a:spcAft>
                <a:spcPts val="300"/>
              </a:spcAft>
              <a:buFont typeface="Wingdings" panose="05000000000000000000" pitchFamily="2" charset="2"/>
              <a:buChar char="§"/>
            </a:pPr>
            <a:r>
              <a:rPr lang="en-US" sz="1800" dirty="0">
                <a:latin typeface="Arial" pitchFamily="34" charset="0"/>
                <a:ea typeface="ＭＳ Ｐゴシック" pitchFamily="34" charset="-128"/>
              </a:rPr>
              <a:t>Enables you to add, update, or find item records</a:t>
            </a:r>
          </a:p>
        </p:txBody>
      </p:sp>
      <p:pic>
        <p:nvPicPr>
          <p:cNvPr id="3" name="Picture 2">
            <a:extLst>
              <a:ext uri="{FF2B5EF4-FFF2-40B4-BE49-F238E27FC236}">
                <a16:creationId xmlns:a16="http://schemas.microsoft.com/office/drawing/2014/main" id="{65B05529-D3EC-4169-9C1E-8501646A2B1A}"/>
              </a:ext>
            </a:extLst>
          </p:cNvPr>
          <p:cNvPicPr>
            <a:picLocks noChangeAspect="1"/>
          </p:cNvPicPr>
          <p:nvPr/>
        </p:nvPicPr>
        <p:blipFill>
          <a:blip r:embed="rId4"/>
          <a:stretch>
            <a:fillRect/>
          </a:stretch>
        </p:blipFill>
        <p:spPr>
          <a:xfrm>
            <a:off x="6060764" y="873332"/>
            <a:ext cx="5629713" cy="5622354"/>
          </a:xfrm>
          <a:prstGeom prst="rect">
            <a:avLst/>
          </a:prstGeom>
        </p:spPr>
      </p:pic>
    </p:spTree>
    <p:custDataLst>
      <p:tags r:id="rId1"/>
    </p:custDataLst>
    <p:extLst>
      <p:ext uri="{BB962C8B-B14F-4D97-AF65-F5344CB8AC3E}">
        <p14:creationId xmlns:p14="http://schemas.microsoft.com/office/powerpoint/2010/main" val="2440542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EEA6A5E4731DE10000000A1553F6\s026.ppt"/>
  <p:tag name="READONLY" val="0"/>
  <p:tag name="LOIOGUID" val="9EC2D91452284BC89D2D5A6BA7447FBF"/>
  <p:tag name="_SIGNATURE" val="77164"/>
  <p:tag name="_SLIDEID" val="28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5EE3B994537FE10000000A1553F6\s027.ppt"/>
  <p:tag name="READONLY" val="0"/>
  <p:tag name="LOIOGUID" val="0A26782EA8EB4CDAB9F1CA8F02492B7F"/>
  <p:tag name="_SIGNATURE" val="124519"/>
  <p:tag name="_SLIDEID" val="284"/>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52DA973EE4E10000000A1553F7\s047.ppt"/>
  <p:tag name="READONLY" val="0"/>
  <p:tag name="LOIOGUID" val="884F1FE4FEBE41D9BEF0084A08999B3B"/>
  <p:tag name="_SIGNATURE" val="22554"/>
  <p:tag name="_SLIDEID" val="285"/>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52DA973EE4E10000000A1553F7\s047.ppt"/>
  <p:tag name="READONLY" val="0"/>
  <p:tag name="LOIOGUID" val="884F1FE4FEBE41D9BEF0084A08999B3B"/>
  <p:tag name="_SIGNATURE" val="22554"/>
  <p:tag name="_SLIDEID" val="285"/>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52DA973EE4E10000000A1553F7\s047.ppt"/>
  <p:tag name="READONLY" val="0"/>
  <p:tag name="LOIOGUID" val="884F1FE4FEBE41D9BEF0084A08999B3B"/>
  <p:tag name="_SIGNATURE" val="22554"/>
  <p:tag name="_SLIDEID" val="285"/>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193663BC6000E10000000A1553F6\s049.ppt"/>
  <p:tag name="READONLY" val="0"/>
  <p:tag name="LOIOGUID" val="4014A75DD4484C569D990F42C9BC8831"/>
  <p:tag name="_SIGNATURE" val="55392"/>
  <p:tag name="_SLIDEID" val="287"/>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02C2A5E4731DE10000000A1553F6\s051.ppt"/>
  <p:tag name="READONLY" val="0"/>
  <p:tag name="LOIOGUID" val="E672504BFE2A4D17BD4B234920BB8505"/>
  <p:tag name="_SIGNATURE" val="94078"/>
  <p:tag name="_SLIDEID" val="288"/>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373DA5E4731DE10000000A1553F6\s032.ppt"/>
  <p:tag name="READONLY" val="0"/>
  <p:tag name="LOIOGUID" val="5F62AA1AC1154D6E89C78B2256DF592C"/>
  <p:tag name="_SIGNATURE" val="164360"/>
  <p:tag name="_SLIDEID" val="289"/>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3A17A5E4731DE10000000A1553F6\s033.ppt"/>
  <p:tag name="READONLY" val="0"/>
  <p:tag name="LOIOGUID" val="FA83AF354F124FCF819411A720FEA570"/>
  <p:tag name="_SIGNATURE" val="51686"/>
  <p:tag name="_SLIDEID" val="290"/>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43DA973EE4E10000000A1553F7\s023.ppt"/>
  <p:tag name="READONLY" val="0"/>
  <p:tag name="LOIOGUID" val="F1BEF5B12B114D16B0A2EB231D45F507"/>
  <p:tag name="_SIGNATURE" val="24683"/>
  <p:tag name="_SLIDEID" val="28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DA5A603092ECCE10000000A11466F\s001.ppt"/>
  <p:tag name="READONLY" val="0"/>
  <p:tag name="LOIOGUID" val="8D056FD7DE9D4093BB661C8D74A68E68"/>
  <p:tag name="_SIGNATURE" val="109634"/>
  <p:tag name="_SLIDEID" val="291"/>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26548BC3255E10000000A1553F7\s020.ppt"/>
  <p:tag name="READONLY" val="0"/>
  <p:tag name="LOIOGUID" val="13D3C4C78ED74A3DAD2A8F727CAB4C4E"/>
  <p:tag name="_SIGNATURE" val="56185"/>
  <p:tag name="_SLIDEID" val="278"/>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DBB39F445FFFE10000000A1553F6\s021.ppt"/>
  <p:tag name="READONLY" val="0"/>
  <p:tag name="LOIOGUID" val="01217D4B424643C08C760D49B043B80E"/>
  <p:tag name="_SIGNATURE" val="60621"/>
  <p:tag name="_SLIDEID" val="27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43DA973EE4E10000000A1553F7\s023.ppt"/>
  <p:tag name="READONLY" val="0"/>
  <p:tag name="LOIOGUID" val="F1BEF5B12B114D16B0A2EB231D45F507"/>
  <p:tag name="_SIGNATURE" val="24683"/>
  <p:tag name="_SLIDEID" val="281"/>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A4D8C1A5E4731DE10000000A1553F6\s019.ppt"/>
  <p:tag name="READONLY" val="0"/>
  <p:tag name="LOIOGUID" val="95EBA695CD4646E9B4A6DEDEB0DC3BC3"/>
  <p:tag name="_SIGNATURE" val="120861"/>
  <p:tag name="_SLIDEID" val="277"/>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1A366E67537EE10000000A1553F6\s022.ppt"/>
  <p:tag name="READONLY" val="0"/>
  <p:tag name="LOIOGUID" val="8E1200F371A24F56A9F0D54A57C1158D"/>
  <p:tag name="_SIGNATURE" val="112005"/>
  <p:tag name="_SLIDEID" val="280"/>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43DA973EE4E10000000A1553F7\s023.ppt"/>
  <p:tag name="READONLY" val="0"/>
  <p:tag name="LOIOGUID" val="F1BEF5B12B114D16B0A2EB231D45F507"/>
  <p:tag name="_SIGNATURE" val="24683"/>
  <p:tag name="_SLIDEID" val="281"/>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6D243DA973EE4E10000000A1553F7\s023.ppt"/>
  <p:tag name="READONLY" val="0"/>
  <p:tag name="LOIOGUID" val="F1BEF5B12B114D16B0A2EB231D45F507"/>
  <p:tag name="_SIGNATURE" val="24683"/>
  <p:tag name="_SLIDEID" val="281"/>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schemas.microsoft.com/office/2006/documentManagement/types"/>
    <ds:schemaRef ds:uri="1f6b8702-ff64-493f-af7e-9281170a6e8c"/>
    <ds:schemaRef ds:uri="http://www.w3.org/XML/1998/namespace"/>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3fae74cb-f942-4bac-8069-91b943c92c56"/>
    <ds:schemaRef ds:uri="http://purl.org/dc/elements/1.1/"/>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598E8437-4CC4-4F09-A1AD-C469725052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54</TotalTime>
  <Words>3719</Words>
  <Application>Microsoft Office PowerPoint</Application>
  <PresentationFormat>Custom</PresentationFormat>
  <Paragraphs>444</Paragraphs>
  <Slides>23</Slides>
  <Notes>23</Notes>
  <HiddenSlides>1</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SAP 2019 16x9 white</vt:lpstr>
      <vt:lpstr>SAP 2019 16x9 blue</vt:lpstr>
      <vt:lpstr>TB1300 - SAP Business One SDK Data Interface API – Business Objects</vt:lpstr>
      <vt:lpstr>Business Objects: Topic Objectives</vt:lpstr>
      <vt:lpstr>Business Objects: Overview</vt:lpstr>
      <vt:lpstr>Business Objects: Architecture</vt:lpstr>
      <vt:lpstr>Business Objects: Architecture – Child Objects</vt:lpstr>
      <vt:lpstr>Business Objects: Business Partners</vt:lpstr>
      <vt:lpstr>Business Objects: Example – Add Business Partner</vt:lpstr>
      <vt:lpstr>Business Objects: Example – Child Object</vt:lpstr>
      <vt:lpstr>Business Objects: Items</vt:lpstr>
      <vt:lpstr>Business Objects: Documents</vt:lpstr>
      <vt:lpstr>Documents: Example – Create an Order</vt:lpstr>
      <vt:lpstr>Documents: Example – Create an Invoice (based on the order)</vt:lpstr>
      <vt:lpstr>Other Business Objects: Users and Access Log</vt:lpstr>
      <vt:lpstr>Working with XML: Motivation</vt:lpstr>
      <vt:lpstr>Working with XML: Relevant Methods and Properties</vt:lpstr>
      <vt:lpstr>Working with XML: Delete Line/Sub-Object by XML</vt:lpstr>
      <vt:lpstr>Working with XML: Example – SaveXML</vt:lpstr>
      <vt:lpstr>Working with XML: Example – Get Business Partner from XML</vt:lpstr>
      <vt:lpstr>Transaction Handling: Overview</vt:lpstr>
      <vt:lpstr>Transaction Handling: Flow Chart of Global Transactions</vt:lpstr>
      <vt:lpstr>How to Get Notified on Changes in Business Objects</vt:lpstr>
      <vt:lpstr>Business Objects: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Business Objects</dc:title>
  <dc:creator>krisztian.papai@sap.com</dc:creator>
  <cp:keywords>2019/16:9/white</cp:keywords>
  <cp:lastModifiedBy>Papai, Krisztian</cp:lastModifiedBy>
  <cp:revision>6</cp:revision>
  <dcterms:created xsi:type="dcterms:W3CDTF">2019-01-14T14:01:02Z</dcterms:created>
  <dcterms:modified xsi:type="dcterms:W3CDTF">2022-03-23T23:06:41Z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ies>
</file>