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5"/>
  </p:notesMasterIdLst>
  <p:handoutMasterIdLst>
    <p:handoutMasterId r:id="rId26"/>
  </p:handoutMasterIdLst>
  <p:sldIdLst>
    <p:sldId id="447" r:id="rId6"/>
    <p:sldId id="364" r:id="rId7"/>
    <p:sldId id="429" r:id="rId8"/>
    <p:sldId id="564" r:id="rId9"/>
    <p:sldId id="566" r:id="rId10"/>
    <p:sldId id="567" r:id="rId11"/>
    <p:sldId id="568" r:id="rId12"/>
    <p:sldId id="572" r:id="rId13"/>
    <p:sldId id="607" r:id="rId14"/>
    <p:sldId id="571" r:id="rId15"/>
    <p:sldId id="577" r:id="rId16"/>
    <p:sldId id="602" r:id="rId17"/>
    <p:sldId id="597" r:id="rId18"/>
    <p:sldId id="599" r:id="rId19"/>
    <p:sldId id="600" r:id="rId20"/>
    <p:sldId id="605" r:id="rId21"/>
    <p:sldId id="606" r:id="rId22"/>
    <p:sldId id="603" r:id="rId23"/>
    <p:sldId id="265"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ai, Krisztian" initials="PK" lastIdx="1" clrIdx="0">
    <p:extLst>
      <p:ext uri="{19B8F6BF-5375-455C-9EA6-DF929625EA0E}">
        <p15:presenceInfo xmlns:p15="http://schemas.microsoft.com/office/powerpoint/2012/main" userId="S-1-5-21-74642-3284969411-2123768488-109064" providerId="AD"/>
      </p:ext>
    </p:extLst>
  </p:cmAuthor>
  <p:cmAuthor id="2" name="Halamish, Yehudit"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A0843-84DE-4C0C-A42C-32D60E21825C}" v="20" dt="2019-07-09T13:13:51.576"/>
    <p1510:client id="{3E1A750D-1561-228F-C61B-FB496EB9BD44}" v="3" dt="2022-03-28T08:07:28.45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22" autoAdjust="0"/>
  </p:normalViewPr>
  <p:slideViewPr>
    <p:cSldViewPr snapToGrid="0">
      <p:cViewPr varScale="1">
        <p:scale>
          <a:sx n="65" d="100"/>
          <a:sy n="65" d="100"/>
        </p:scale>
        <p:origin x="1330" y="48"/>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l Real Gonzalez" userId="S::rreal@expertone.es::9835fb07-4630-4616-b227-a238c7839f5d" providerId="AD" clId="Web-{3E1A750D-1561-228F-C61B-FB496EB9BD44}"/>
    <pc:docChg chg="modSld">
      <pc:chgData name="Raul Real Gonzalez" userId="S::rreal@expertone.es::9835fb07-4630-4616-b227-a238c7839f5d" providerId="AD" clId="Web-{3E1A750D-1561-228F-C61B-FB496EB9BD44}" dt="2022-03-28T08:07:17.083" v="2"/>
      <pc:docMkLst>
        <pc:docMk/>
      </pc:docMkLst>
      <pc:sldChg chg="modNotes">
        <pc:chgData name="Raul Real Gonzalez" userId="S::rreal@expertone.es::9835fb07-4630-4616-b227-a238c7839f5d" providerId="AD" clId="Web-{3E1A750D-1561-228F-C61B-FB496EB9BD44}" dt="2022-03-28T08:07:17.083" v="2"/>
        <pc:sldMkLst>
          <pc:docMk/>
          <pc:sldMk cId="2735139400" sldId="566"/>
        </pc:sldMkLst>
      </pc:sldChg>
    </pc:docChg>
  </pc:docChgLst>
  <pc:docChgLst>
    <pc:chgData name="Papai, Krisztian" userId="45ce17a5-7050-4b06-9306-4e3e15f2359a" providerId="ADAL" clId="{371A0843-84DE-4C0C-A42C-32D60E21825C}"/>
    <pc:docChg chg="custSel addSld delSld modSld">
      <pc:chgData name="Papai, Krisztian" userId="45ce17a5-7050-4b06-9306-4e3e15f2359a" providerId="ADAL" clId="{371A0843-84DE-4C0C-A42C-32D60E21825C}" dt="2019-07-09T13:13:51.576" v="16" actId="20577"/>
      <pc:docMkLst>
        <pc:docMk/>
      </pc:docMkLst>
      <pc:sldChg chg="modSp">
        <pc:chgData name="Papai, Krisztian" userId="45ce17a5-7050-4b06-9306-4e3e15f2359a" providerId="ADAL" clId="{371A0843-84DE-4C0C-A42C-32D60E21825C}" dt="2019-07-08T07:43:32.863" v="3" actId="20577"/>
        <pc:sldMkLst>
          <pc:docMk/>
          <pc:sldMk cId="3262179408" sldId="447"/>
        </pc:sldMkLst>
        <pc:spChg chg="mod">
          <ac:chgData name="Papai, Krisztian" userId="45ce17a5-7050-4b06-9306-4e3e15f2359a" providerId="ADAL" clId="{371A0843-84DE-4C0C-A42C-32D60E21825C}" dt="2019-07-08T07:43:32.863" v="3" actId="20577"/>
          <ac:spMkLst>
            <pc:docMk/>
            <pc:sldMk cId="3262179408" sldId="447"/>
            <ac:spMk id="35" creationId="{00000000-0000-0000-0000-000000000000}"/>
          </ac:spMkLst>
        </pc:spChg>
      </pc:sldChg>
      <pc:sldChg chg="modSp del modNotesTx">
        <pc:chgData name="Papai, Krisztian" userId="45ce17a5-7050-4b06-9306-4e3e15f2359a" providerId="ADAL" clId="{371A0843-84DE-4C0C-A42C-32D60E21825C}" dt="2019-07-09T13:12:37.457" v="15" actId="2696"/>
        <pc:sldMkLst>
          <pc:docMk/>
          <pc:sldMk cId="4227589198" sldId="570"/>
        </pc:sldMkLst>
        <pc:spChg chg="mod">
          <ac:chgData name="Papai, Krisztian" userId="45ce17a5-7050-4b06-9306-4e3e15f2359a" providerId="ADAL" clId="{371A0843-84DE-4C0C-A42C-32D60E21825C}" dt="2019-07-09T12:13:08.826" v="6" actId="404"/>
          <ac:spMkLst>
            <pc:docMk/>
            <pc:sldMk cId="4227589198" sldId="570"/>
            <ac:spMk id="109570" creationId="{00000000-0000-0000-0000-000000000000}"/>
          </ac:spMkLst>
        </pc:spChg>
      </pc:sldChg>
      <pc:sldChg chg="modNotesTx">
        <pc:chgData name="Papai, Krisztian" userId="45ce17a5-7050-4b06-9306-4e3e15f2359a" providerId="ADAL" clId="{371A0843-84DE-4C0C-A42C-32D60E21825C}" dt="2019-07-09T13:13:51.576" v="16" actId="20577"/>
        <pc:sldMkLst>
          <pc:docMk/>
          <pc:sldMk cId="2639740545" sldId="571"/>
        </pc:sldMkLst>
      </pc:sldChg>
      <pc:sldChg chg="addSp delSp modSp add">
        <pc:chgData name="Papai, Krisztian" userId="45ce17a5-7050-4b06-9306-4e3e15f2359a" providerId="ADAL" clId="{371A0843-84DE-4C0C-A42C-32D60E21825C}" dt="2019-07-09T13:12:34.904" v="14"/>
        <pc:sldMkLst>
          <pc:docMk/>
          <pc:sldMk cId="1898584578" sldId="607"/>
        </pc:sldMkLst>
        <pc:spChg chg="add">
          <ac:chgData name="Papai, Krisztian" userId="45ce17a5-7050-4b06-9306-4e3e15f2359a" providerId="ADAL" clId="{371A0843-84DE-4C0C-A42C-32D60E21825C}" dt="2019-07-09T13:12:34.904" v="14"/>
          <ac:spMkLst>
            <pc:docMk/>
            <pc:sldMk cId="1898584578" sldId="607"/>
            <ac:spMk id="8" creationId="{2FF6774C-8D73-40DD-951E-397862F8A635}"/>
          </ac:spMkLst>
        </pc:spChg>
        <pc:spChg chg="mod">
          <ac:chgData name="Papai, Krisztian" userId="45ce17a5-7050-4b06-9306-4e3e15f2359a" providerId="ADAL" clId="{371A0843-84DE-4C0C-A42C-32D60E21825C}" dt="2019-07-09T13:12:29.570" v="13"/>
          <ac:spMkLst>
            <pc:docMk/>
            <pc:sldMk cId="1898584578" sldId="607"/>
            <ac:spMk id="105473" creationId="{00000000-0000-0000-0000-000000000000}"/>
          </ac:spMkLst>
        </pc:spChg>
        <pc:spChg chg="del">
          <ac:chgData name="Papai, Krisztian" userId="45ce17a5-7050-4b06-9306-4e3e15f2359a" providerId="ADAL" clId="{371A0843-84DE-4C0C-A42C-32D60E21825C}" dt="2019-07-09T13:12:13.703" v="12" actId="478"/>
          <ac:spMkLst>
            <pc:docMk/>
            <pc:sldMk cId="1898584578" sldId="607"/>
            <ac:spMk id="105474" creationId="{00000000-0000-0000-0000-000000000000}"/>
          </ac:spMkLst>
        </pc:spChg>
        <pc:grpChg chg="del">
          <ac:chgData name="Papai, Krisztian" userId="45ce17a5-7050-4b06-9306-4e3e15f2359a" providerId="ADAL" clId="{371A0843-84DE-4C0C-A42C-32D60E21825C}" dt="2019-07-09T13:12:12.373" v="11" actId="478"/>
          <ac:grpSpMkLst>
            <pc:docMk/>
            <pc:sldMk cId="1898584578" sldId="607"/>
            <ac:grpSpMk id="2" creationId="{00000000-0000-0000-0000-000000000000}"/>
          </ac:grpSpMkLst>
        </pc:gr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4-24T10:18:53.544"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‹Nº›</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‹Nº›</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Welcome to the </a:t>
            </a:r>
            <a:r>
              <a:rPr lang="en-US" sz="1400" b="1" i="1" kern="1200" dirty="0">
                <a:solidFill>
                  <a:schemeClr val="tx1"/>
                </a:solidFill>
                <a:effectLst/>
                <a:latin typeface="+mn-lt"/>
                <a:ea typeface="+mn-ea"/>
                <a:cs typeface="+mn-cs"/>
              </a:rPr>
              <a:t>Data Interface API Services and Special Objects </a:t>
            </a:r>
            <a:r>
              <a:rPr lang="en-US" sz="1400" kern="1200" dirty="0">
                <a:solidFill>
                  <a:schemeClr val="tx1"/>
                </a:solidFill>
                <a:effectLst/>
                <a:latin typeface="+mn-lt"/>
                <a:ea typeface="+mn-ea"/>
                <a:cs typeface="+mn-cs"/>
              </a:rPr>
              <a:t>course topic.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SBObob</a:t>
            </a:r>
            <a:r>
              <a:rPr lang="en-US" sz="1400" kern="1200" dirty="0">
                <a:solidFill>
                  <a:schemeClr val="tx1"/>
                </a:solidFill>
                <a:effectLst/>
                <a:latin typeface="+mn-lt"/>
                <a:ea typeface="+mn-ea"/>
                <a:cs typeface="+mn-cs"/>
              </a:rPr>
              <a:t> methods retrieve commonly used information directly from the database without using the business objects.</a:t>
            </a:r>
          </a:p>
          <a:p>
            <a:pPr rtl="0"/>
            <a:r>
              <a:rPr lang="en-US" sz="1400" kern="1200" dirty="0">
                <a:solidFill>
                  <a:schemeClr val="tx1"/>
                </a:solidFill>
                <a:effectLst/>
                <a:latin typeface="+mn-lt"/>
                <a:ea typeface="+mn-ea"/>
                <a:cs typeface="+mn-cs"/>
              </a:rPr>
              <a:t>The primary difference between the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SBObob</a:t>
            </a:r>
            <a:r>
              <a:rPr lang="en-US" sz="1400" kern="1200" dirty="0">
                <a:solidFill>
                  <a:schemeClr val="tx1"/>
                </a:solidFill>
                <a:effectLst/>
                <a:latin typeface="+mn-lt"/>
                <a:ea typeface="+mn-ea"/>
                <a:cs typeface="+mn-cs"/>
              </a:rPr>
              <a:t> objects is that with </a:t>
            </a:r>
            <a:r>
              <a:rPr lang="en-US" sz="1400" kern="1200" dirty="0" err="1">
                <a:solidFill>
                  <a:schemeClr val="tx1"/>
                </a:solidFill>
                <a:effectLst/>
                <a:latin typeface="+mn-lt"/>
                <a:ea typeface="+mn-ea"/>
                <a:cs typeface="+mn-cs"/>
              </a:rPr>
              <a:t>SBObob</a:t>
            </a:r>
            <a:r>
              <a:rPr lang="en-US" sz="1400" kern="1200" dirty="0">
                <a:solidFill>
                  <a:schemeClr val="tx1"/>
                </a:solidFill>
                <a:effectLst/>
                <a:latin typeface="+mn-lt"/>
                <a:ea typeface="+mn-ea"/>
                <a:cs typeface="+mn-cs"/>
              </a:rPr>
              <a:t> methods support data changes to the system tables</a:t>
            </a:r>
            <a:r>
              <a:rPr lang="en-US" sz="1400" kern="1200">
                <a:solidFill>
                  <a:schemeClr val="tx1"/>
                </a:solidFill>
                <a:effectLst/>
                <a:latin typeface="+mn-lt"/>
                <a:ea typeface="+mn-ea"/>
                <a:cs typeface="+mn-cs"/>
              </a:rPr>
              <a:t>, while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does not .</a:t>
            </a:r>
          </a:p>
          <a:p>
            <a:pPr rtl="0"/>
            <a:r>
              <a:rPr lang="en-US" sz="1400" kern="1200" dirty="0">
                <a:solidFill>
                  <a:schemeClr val="tx1"/>
                </a:solidFill>
                <a:effectLst/>
                <a:latin typeface="+mn-lt"/>
                <a:ea typeface="+mn-ea"/>
                <a:cs typeface="+mn-cs"/>
              </a:rPr>
              <a:t>The following sample code shows how to retrieve a warehouse list.</a:t>
            </a:r>
          </a:p>
          <a:p>
            <a:r>
              <a:rPr lang="en-US" sz="1400" kern="1200" dirty="0">
                <a:solidFill>
                  <a:schemeClr val="tx1"/>
                </a:solidFill>
                <a:effectLst/>
                <a:latin typeface="+mn-lt"/>
                <a:ea typeface="+mn-ea"/>
                <a:cs typeface="+mn-cs"/>
              </a:rPr>
              <a:t>It returns a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object that contains the warehouse code and name that is defined in the company database. To retrieve a list of warehouses, apply this method in a loop.</a:t>
            </a:r>
            <a:endParaRPr lang="en-US" noProof="0" dirty="0"/>
          </a:p>
        </p:txBody>
      </p:sp>
    </p:spTree>
    <p:extLst>
      <p:ext uri="{BB962C8B-B14F-4D97-AF65-F5344CB8AC3E}">
        <p14:creationId xmlns:p14="http://schemas.microsoft.com/office/powerpoint/2010/main" val="102679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In the exercise for this section, you will practice working with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DataBrowser</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SBObob</a:t>
            </a:r>
            <a:r>
              <a:rPr lang="en-US" sz="1400" kern="1200" dirty="0">
                <a:solidFill>
                  <a:schemeClr val="tx1"/>
                </a:solidFill>
                <a:effectLst/>
                <a:latin typeface="+mn-lt"/>
                <a:ea typeface="+mn-ea"/>
                <a:cs typeface="+mn-cs"/>
              </a:rPr>
              <a:t> objects.</a:t>
            </a:r>
            <a:endParaRPr lang="en-US" noProof="0" dirty="0"/>
          </a:p>
        </p:txBody>
      </p:sp>
    </p:spTree>
    <p:extLst>
      <p:ext uri="{BB962C8B-B14F-4D97-AF65-F5344CB8AC3E}">
        <p14:creationId xmlns:p14="http://schemas.microsoft.com/office/powerpoint/2010/main" val="220532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next </a:t>
            </a:r>
            <a:r>
              <a:rPr lang="en-US"/>
              <a:t>topic is the </a:t>
            </a:r>
            <a:r>
              <a:rPr lang="en-US" dirty="0"/>
              <a:t>DI API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824601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marR="0" lvl="1" indent="-180000" algn="l" defTabSz="1088776" rtl="0" eaLnBrk="1" fontAlgn="auto" latinLnBrk="0" hangingPunct="1">
              <a:lnSpc>
                <a:spcPts val="2160"/>
              </a:lnSpc>
              <a:spcBef>
                <a:spcPts val="600"/>
              </a:spcBef>
              <a:spcAft>
                <a:spcPts val="600"/>
              </a:spcAft>
              <a:buClr>
                <a:srgbClr val="F0AB00"/>
              </a:buClr>
              <a:buSzPct val="80000"/>
              <a:buFont typeface="Wingdings" pitchFamily="2" charset="2"/>
              <a:buNone/>
              <a:tabLst/>
              <a:defRPr/>
            </a:pPr>
            <a:r>
              <a:rPr lang="en-US" sz="1400" kern="1200" dirty="0">
                <a:solidFill>
                  <a:schemeClr val="tx1"/>
                </a:solidFill>
                <a:effectLst/>
                <a:latin typeface="+mn-lt"/>
                <a:ea typeface="+mn-ea"/>
                <a:cs typeface="+mn-cs"/>
              </a:rPr>
              <a:t>After you complete this topic, you will be able to use the DI API services.</a:t>
            </a:r>
            <a:endParaRPr lang="en-US" sz="1800" kern="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882201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CompanyService</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is the main DI service that you have to call before using any other service. The </a:t>
            </a:r>
            <a:r>
              <a:rPr lang="en-US" sz="1400" kern="1200" dirty="0" err="1">
                <a:solidFill>
                  <a:schemeClr val="tx1"/>
                </a:solidFill>
                <a:effectLst/>
                <a:latin typeface="+mn-lt"/>
                <a:ea typeface="+mn-ea"/>
                <a:cs typeface="+mn-cs"/>
              </a:rPr>
              <a:t>CompanyService</a:t>
            </a:r>
            <a:r>
              <a:rPr lang="en-US" sz="1400" kern="1200" dirty="0">
                <a:solidFill>
                  <a:schemeClr val="tx1"/>
                </a:solidFill>
                <a:effectLst/>
                <a:latin typeface="+mn-lt"/>
                <a:ea typeface="+mn-ea"/>
                <a:cs typeface="+mn-cs"/>
              </a:rPr>
              <a:t> enables you to manage the company’s administration data. </a:t>
            </a:r>
          </a:p>
          <a:p>
            <a:pPr rtl="0"/>
            <a:r>
              <a:rPr lang="en-US" sz="1400" kern="1200" dirty="0">
                <a:solidFill>
                  <a:schemeClr val="tx1"/>
                </a:solidFill>
                <a:effectLst/>
                <a:latin typeface="+mn-lt"/>
                <a:ea typeface="+mn-ea"/>
                <a:cs typeface="+mn-cs"/>
              </a:rPr>
              <a:t>This includes the data for administration, company, posting, and finance.</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CompanyService</a:t>
            </a:r>
            <a:r>
              <a:rPr lang="en-US" sz="1400" kern="1200" dirty="0">
                <a:solidFill>
                  <a:schemeClr val="tx1"/>
                </a:solidFill>
                <a:effectLst/>
                <a:latin typeface="+mn-lt"/>
                <a:ea typeface="+mn-ea"/>
                <a:cs typeface="+mn-cs"/>
              </a:rPr>
              <a:t> includes a large number of functions, some of which are listed on the slide.</a:t>
            </a:r>
          </a:p>
          <a:p>
            <a:pPr rtl="0"/>
            <a:r>
              <a:rPr lang="en-US" sz="1400" kern="1200" dirty="0">
                <a:solidFill>
                  <a:schemeClr val="tx1"/>
                </a:solidFill>
                <a:effectLst/>
                <a:latin typeface="+mn-lt"/>
                <a:ea typeface="+mn-ea"/>
                <a:cs typeface="+mn-cs"/>
              </a:rPr>
              <a:t>Now let’s examine the theory as to how the </a:t>
            </a:r>
            <a:r>
              <a:rPr lang="en-US" sz="1400" kern="1200" dirty="0" err="1">
                <a:solidFill>
                  <a:schemeClr val="tx1"/>
                </a:solidFill>
                <a:effectLst/>
                <a:latin typeface="+mn-lt"/>
                <a:ea typeface="+mn-ea"/>
                <a:cs typeface="+mn-cs"/>
              </a:rPr>
              <a:t>CompanyService</a:t>
            </a:r>
            <a:r>
              <a:rPr lang="en-US" sz="1400" kern="1200" dirty="0">
                <a:solidFill>
                  <a:schemeClr val="tx1"/>
                </a:solidFill>
                <a:effectLst/>
                <a:latin typeface="+mn-lt"/>
                <a:ea typeface="+mn-ea"/>
                <a:cs typeface="+mn-cs"/>
              </a:rPr>
              <a:t> can be used</a:t>
            </a:r>
          </a:p>
          <a:p>
            <a:pPr lvl="1" rtl="0"/>
            <a:r>
              <a:rPr lang="en-US" sz="1400" kern="1200" dirty="0">
                <a:solidFill>
                  <a:schemeClr val="tx1"/>
                </a:solidFill>
                <a:effectLst/>
                <a:latin typeface="+mn-lt"/>
                <a:ea typeface="+mn-ea"/>
                <a:cs typeface="+mn-cs"/>
              </a:rPr>
              <a:t>First, call the </a:t>
            </a:r>
            <a:r>
              <a:rPr lang="en-US" sz="1400" kern="1200" dirty="0" err="1">
                <a:solidFill>
                  <a:schemeClr val="tx1"/>
                </a:solidFill>
                <a:effectLst/>
                <a:latin typeface="+mn-lt"/>
                <a:ea typeface="+mn-ea"/>
                <a:cs typeface="+mn-cs"/>
              </a:rPr>
              <a:t>CompanyService</a:t>
            </a:r>
            <a:r>
              <a:rPr lang="en-US" sz="1400" kern="1200" dirty="0">
                <a:solidFill>
                  <a:schemeClr val="tx1"/>
                </a:solidFill>
                <a:effectLst/>
                <a:latin typeface="+mn-lt"/>
                <a:ea typeface="+mn-ea"/>
                <a:cs typeface="+mn-cs"/>
              </a:rPr>
              <a:t> </a:t>
            </a:r>
          </a:p>
          <a:p>
            <a:pPr lvl="1" rtl="0"/>
            <a:r>
              <a:rPr lang="en-US" sz="1400" kern="1200" dirty="0">
                <a:solidFill>
                  <a:schemeClr val="tx1"/>
                </a:solidFill>
                <a:effectLst/>
                <a:latin typeface="+mn-lt"/>
                <a:ea typeface="+mn-ea"/>
                <a:cs typeface="+mn-cs"/>
              </a:rPr>
              <a:t>Then the </a:t>
            </a:r>
            <a:r>
              <a:rPr lang="en-US" sz="1400" b="1" kern="1200" dirty="0" err="1">
                <a:solidFill>
                  <a:schemeClr val="tx1"/>
                </a:solidFill>
                <a:effectLst/>
                <a:latin typeface="+mn-lt"/>
                <a:ea typeface="+mn-ea"/>
                <a:cs typeface="+mn-cs"/>
              </a:rPr>
              <a:t>GetBusinessService</a:t>
            </a:r>
            <a:r>
              <a:rPr lang="en-US" sz="1400" kern="1200" dirty="0">
                <a:solidFill>
                  <a:schemeClr val="tx1"/>
                </a:solidFill>
                <a:effectLst/>
                <a:latin typeface="+mn-lt"/>
                <a:ea typeface="+mn-ea"/>
                <a:cs typeface="+mn-cs"/>
              </a:rPr>
              <a:t> method can be executed for the required service </a:t>
            </a:r>
          </a:p>
          <a:p>
            <a:pPr lvl="1" rtl="0"/>
            <a:r>
              <a:rPr lang="en-US" sz="1400" kern="1200" dirty="0">
                <a:solidFill>
                  <a:schemeClr val="tx1"/>
                </a:solidFill>
                <a:effectLst/>
                <a:latin typeface="+mn-lt"/>
                <a:ea typeface="+mn-ea"/>
                <a:cs typeface="+mn-cs"/>
              </a:rPr>
              <a:t>Then it is necessary to create an empty data structure related to the required service</a:t>
            </a:r>
          </a:p>
          <a:p>
            <a:pPr lvl="1" rtl="0"/>
            <a:r>
              <a:rPr lang="en-US" sz="1400" kern="1200" dirty="0">
                <a:solidFill>
                  <a:schemeClr val="tx1"/>
                </a:solidFill>
                <a:effectLst/>
                <a:latin typeface="+mn-lt"/>
                <a:ea typeface="+mn-ea"/>
                <a:cs typeface="+mn-cs"/>
              </a:rPr>
              <a:t>Then the required properties of the specified data structure can be set</a:t>
            </a:r>
          </a:p>
          <a:p>
            <a:pPr lvl="1" rtl="0"/>
            <a:r>
              <a:rPr lang="en-US" sz="1400" kern="1200" dirty="0">
                <a:solidFill>
                  <a:schemeClr val="tx1"/>
                </a:solidFill>
                <a:effectLst/>
                <a:latin typeface="+mn-lt"/>
                <a:ea typeface="+mn-ea"/>
                <a:cs typeface="+mn-cs"/>
              </a:rPr>
              <a:t>Finally, the required service method can be called</a:t>
            </a:r>
            <a:endParaRPr lang="en-US" sz="180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dirty="0"/>
          </a:p>
          <a:p>
            <a:endParaRPr lang="de-DE" dirty="0"/>
          </a:p>
        </p:txBody>
      </p:sp>
    </p:spTree>
    <p:extLst>
      <p:ext uri="{BB962C8B-B14F-4D97-AF65-F5344CB8AC3E}">
        <p14:creationId xmlns:p14="http://schemas.microsoft.com/office/powerpoint/2010/main" val="877540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code sample uses the </a:t>
            </a:r>
            <a:r>
              <a:rPr lang="en-US" sz="1400" kern="1200" dirty="0" err="1">
                <a:solidFill>
                  <a:schemeClr val="tx1"/>
                </a:solidFill>
                <a:effectLst/>
                <a:latin typeface="+mn-lt"/>
                <a:ea typeface="+mn-ea"/>
                <a:cs typeface="+mn-cs"/>
              </a:rPr>
              <a:t>BusinessPartners</a:t>
            </a:r>
            <a:r>
              <a:rPr lang="en-US" sz="1400" kern="1200" dirty="0">
                <a:solidFill>
                  <a:schemeClr val="tx1"/>
                </a:solidFill>
                <a:effectLst/>
                <a:latin typeface="+mn-lt"/>
                <a:ea typeface="+mn-ea"/>
                <a:cs typeface="+mn-cs"/>
              </a:rPr>
              <a:t> service to transfer credit or debit amounts from a specified opening balance account to one or more business partner accounts.</a:t>
            </a:r>
          </a:p>
          <a:p>
            <a:pPr rtl="0"/>
            <a:r>
              <a:rPr lang="en-US" sz="1400" kern="1200" dirty="0">
                <a:solidFill>
                  <a:schemeClr val="tx1"/>
                </a:solidFill>
                <a:effectLst/>
                <a:latin typeface="+mn-lt"/>
                <a:ea typeface="+mn-ea"/>
                <a:cs typeface="+mn-cs"/>
              </a:rPr>
              <a:t>As a result, this service creates a journal entry line.</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CompanyService</a:t>
            </a:r>
            <a:r>
              <a:rPr lang="en-US" sz="1400" kern="1200" dirty="0">
                <a:solidFill>
                  <a:schemeClr val="tx1"/>
                </a:solidFill>
                <a:effectLst/>
                <a:latin typeface="+mn-lt"/>
                <a:ea typeface="+mn-ea"/>
                <a:cs typeface="+mn-cs"/>
              </a:rPr>
              <a:t> needs to be instantiated by calling the </a:t>
            </a:r>
            <a:r>
              <a:rPr lang="en-US" sz="1400" kern="1200" dirty="0" err="1">
                <a:solidFill>
                  <a:schemeClr val="tx1"/>
                </a:solidFill>
                <a:effectLst/>
                <a:latin typeface="+mn-lt"/>
                <a:ea typeface="+mn-ea"/>
                <a:cs typeface="+mn-cs"/>
              </a:rPr>
              <a:t>GetBusinessService</a:t>
            </a:r>
            <a:r>
              <a:rPr lang="en-US" sz="1400" kern="1200" dirty="0">
                <a:solidFill>
                  <a:schemeClr val="tx1"/>
                </a:solidFill>
                <a:effectLst/>
                <a:latin typeface="+mn-lt"/>
                <a:ea typeface="+mn-ea"/>
                <a:cs typeface="+mn-cs"/>
              </a:rPr>
              <a:t> method with a parameter of the </a:t>
            </a:r>
            <a:r>
              <a:rPr lang="en-US" sz="1400" kern="1200" dirty="0" err="1">
                <a:solidFill>
                  <a:schemeClr val="tx1"/>
                </a:solidFill>
                <a:effectLst/>
                <a:latin typeface="+mn-lt"/>
                <a:ea typeface="+mn-ea"/>
                <a:cs typeface="+mn-cs"/>
              </a:rPr>
              <a:t>BusinessPartnersService</a:t>
            </a:r>
            <a:r>
              <a:rPr lang="en-US" sz="1400" kern="1200" dirty="0">
                <a:solidFill>
                  <a:schemeClr val="tx1"/>
                </a:solidFill>
                <a:effectLst/>
                <a:latin typeface="+mn-lt"/>
                <a:ea typeface="+mn-ea"/>
                <a:cs typeface="+mn-cs"/>
              </a:rPr>
              <a:t> service type.</a:t>
            </a:r>
          </a:p>
          <a:p>
            <a:pPr rtl="0"/>
            <a:r>
              <a:rPr lang="en-US" sz="1400" kern="1200" dirty="0">
                <a:solidFill>
                  <a:schemeClr val="tx1"/>
                </a:solidFill>
                <a:effectLst/>
                <a:latin typeface="+mn-lt"/>
                <a:ea typeface="+mn-ea"/>
                <a:cs typeface="+mn-cs"/>
              </a:rPr>
              <a:t>Then, the </a:t>
            </a:r>
            <a:r>
              <a:rPr lang="en-US" sz="1400" kern="1200" dirty="0" err="1">
                <a:solidFill>
                  <a:schemeClr val="tx1"/>
                </a:solidFill>
                <a:effectLst/>
                <a:latin typeface="+mn-lt"/>
                <a:ea typeface="+mn-ea"/>
                <a:cs typeface="+mn-cs"/>
              </a:rPr>
              <a:t>BusinessPartnersService</a:t>
            </a:r>
            <a:r>
              <a:rPr lang="en-US" sz="1400" kern="1200" dirty="0">
                <a:solidFill>
                  <a:schemeClr val="tx1"/>
                </a:solidFill>
                <a:effectLst/>
                <a:latin typeface="+mn-lt"/>
                <a:ea typeface="+mn-ea"/>
                <a:cs typeface="+mn-cs"/>
              </a:rPr>
              <a:t> is instantiated by calling the </a:t>
            </a:r>
            <a:r>
              <a:rPr lang="en-US" sz="1400" kern="1200" dirty="0" err="1">
                <a:solidFill>
                  <a:schemeClr val="tx1"/>
                </a:solidFill>
                <a:effectLst/>
                <a:latin typeface="+mn-lt"/>
                <a:ea typeface="+mn-ea"/>
                <a:cs typeface="+mn-cs"/>
              </a:rPr>
              <a:t>GetDataInterface</a:t>
            </a:r>
            <a:r>
              <a:rPr lang="en-US" sz="1400" kern="1200" dirty="0">
                <a:solidFill>
                  <a:schemeClr val="tx1"/>
                </a:solidFill>
                <a:effectLst/>
                <a:latin typeface="+mn-lt"/>
                <a:ea typeface="+mn-ea"/>
                <a:cs typeface="+mn-cs"/>
              </a:rPr>
              <a:t> method with a parameter of the </a:t>
            </a:r>
            <a:r>
              <a:rPr lang="en-US" sz="1400" kern="1200" dirty="0" err="1">
                <a:solidFill>
                  <a:schemeClr val="tx1"/>
                </a:solidFill>
                <a:effectLst/>
                <a:latin typeface="+mn-lt"/>
                <a:ea typeface="+mn-ea"/>
                <a:cs typeface="+mn-cs"/>
              </a:rPr>
              <a:t>OpenningBalanceAccount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It flows then with the properties definition for object </a:t>
            </a:r>
            <a:r>
              <a:rPr lang="en-US" sz="1400" kern="1200" dirty="0" err="1">
                <a:solidFill>
                  <a:schemeClr val="tx1"/>
                </a:solidFill>
                <a:effectLst/>
                <a:latin typeface="+mn-lt"/>
                <a:ea typeface="+mn-ea"/>
                <a:cs typeface="+mn-cs"/>
              </a:rPr>
              <a:t>OpenningBalanceAccount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Then we can call the </a:t>
            </a:r>
            <a:r>
              <a:rPr lang="en-US" sz="1400" kern="1200" dirty="0" err="1">
                <a:solidFill>
                  <a:schemeClr val="tx1"/>
                </a:solidFill>
                <a:effectLst/>
                <a:latin typeface="+mn-lt"/>
                <a:ea typeface="+mn-ea"/>
                <a:cs typeface="+mn-cs"/>
              </a:rPr>
              <a:t>BPCodes</a:t>
            </a:r>
            <a:r>
              <a:rPr lang="en-US" sz="1400" kern="1200" dirty="0">
                <a:solidFill>
                  <a:schemeClr val="tx1"/>
                </a:solidFill>
                <a:effectLst/>
                <a:latin typeface="+mn-lt"/>
                <a:ea typeface="+mn-ea"/>
                <a:cs typeface="+mn-cs"/>
              </a:rPr>
              <a:t> object collation, to create multiple variables for the </a:t>
            </a:r>
            <a:r>
              <a:rPr lang="en-US" sz="1400" kern="1200" dirty="0" err="1">
                <a:solidFill>
                  <a:schemeClr val="tx1"/>
                </a:solidFill>
                <a:effectLst/>
                <a:latin typeface="+mn-lt"/>
                <a:ea typeface="+mn-ea"/>
                <a:cs typeface="+mn-cs"/>
              </a:rPr>
              <a:t>BPCode</a:t>
            </a:r>
            <a:r>
              <a:rPr lang="en-US" sz="1400" kern="1200" dirty="0">
                <a:solidFill>
                  <a:schemeClr val="tx1"/>
                </a:solidFill>
                <a:effectLst/>
                <a:latin typeface="+mn-lt"/>
                <a:ea typeface="+mn-ea"/>
                <a:cs typeface="+mn-cs"/>
              </a:rPr>
              <a:t> object, where the properties are defined.</a:t>
            </a:r>
          </a:p>
          <a:p>
            <a:r>
              <a:rPr lang="en-US" sz="1400" kern="1200" dirty="0">
                <a:solidFill>
                  <a:schemeClr val="tx1"/>
                </a:solidFill>
                <a:effectLst/>
                <a:latin typeface="+mn-lt"/>
                <a:ea typeface="+mn-ea"/>
                <a:cs typeface="+mn-cs"/>
              </a:rPr>
              <a:t>Finally, the </a:t>
            </a:r>
            <a:r>
              <a:rPr lang="en-US" sz="1400" kern="1200" dirty="0" err="1">
                <a:solidFill>
                  <a:schemeClr val="tx1"/>
                </a:solidFill>
                <a:effectLst/>
                <a:latin typeface="+mn-lt"/>
                <a:ea typeface="+mn-ea"/>
                <a:cs typeface="+mn-cs"/>
              </a:rPr>
              <a:t>CreateOpenBalance</a:t>
            </a:r>
            <a:r>
              <a:rPr lang="en-US" sz="1400" kern="1200" dirty="0">
                <a:solidFill>
                  <a:schemeClr val="tx1"/>
                </a:solidFill>
                <a:effectLst/>
                <a:latin typeface="+mn-lt"/>
                <a:ea typeface="+mn-ea"/>
                <a:cs typeface="+mn-cs"/>
              </a:rPr>
              <a:t> method is called in the </a:t>
            </a:r>
            <a:r>
              <a:rPr lang="en-US" sz="1400" kern="1200" dirty="0" err="1">
                <a:solidFill>
                  <a:schemeClr val="tx1"/>
                </a:solidFill>
                <a:effectLst/>
                <a:latin typeface="+mn-lt"/>
                <a:ea typeface="+mn-ea"/>
                <a:cs typeface="+mn-cs"/>
              </a:rPr>
              <a:t>BusinessPartners</a:t>
            </a:r>
            <a:r>
              <a:rPr lang="en-US" sz="1400" kern="1200" dirty="0">
                <a:solidFill>
                  <a:schemeClr val="tx1"/>
                </a:solidFill>
                <a:effectLst/>
                <a:latin typeface="+mn-lt"/>
                <a:ea typeface="+mn-ea"/>
                <a:cs typeface="+mn-cs"/>
              </a:rPr>
              <a:t> service with the parameters of the previously defined open balance account and business partner account objects.</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19991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PathAdmin</a:t>
            </a:r>
            <a:r>
              <a:rPr lang="en-US" sz="1400" kern="1200" dirty="0">
                <a:solidFill>
                  <a:schemeClr val="tx1"/>
                </a:solidFill>
                <a:effectLst/>
                <a:latin typeface="+mn-lt"/>
                <a:ea typeface="+mn-ea"/>
                <a:cs typeface="+mn-cs"/>
              </a:rPr>
              <a:t> object can set and get the directory path available for SAP Business One. </a:t>
            </a:r>
          </a:p>
          <a:p>
            <a:pPr rtl="0"/>
            <a:r>
              <a:rPr lang="en-US" sz="1400" kern="1200" dirty="0">
                <a:solidFill>
                  <a:schemeClr val="tx1"/>
                </a:solidFill>
                <a:effectLst/>
                <a:latin typeface="+mn-lt"/>
                <a:ea typeface="+mn-ea"/>
                <a:cs typeface="+mn-cs"/>
              </a:rPr>
              <a:t>The specific folder patches are exposed as a property in the </a:t>
            </a:r>
            <a:r>
              <a:rPr lang="en-US" sz="1400" kern="1200" dirty="0" err="1">
                <a:solidFill>
                  <a:schemeClr val="tx1"/>
                </a:solidFill>
                <a:effectLst/>
                <a:latin typeface="+mn-lt"/>
                <a:ea typeface="+mn-ea"/>
                <a:cs typeface="+mn-cs"/>
              </a:rPr>
              <a:t>PathAdmin</a:t>
            </a:r>
            <a:r>
              <a:rPr lang="en-US" sz="1400" kern="1200" dirty="0">
                <a:solidFill>
                  <a:schemeClr val="tx1"/>
                </a:solidFill>
                <a:effectLst/>
                <a:latin typeface="+mn-lt"/>
                <a:ea typeface="+mn-ea"/>
                <a:cs typeface="+mn-cs"/>
              </a:rPr>
              <a:t> object.</a:t>
            </a:r>
          </a:p>
          <a:p>
            <a:r>
              <a:rPr lang="en-US" sz="1400" kern="1200" dirty="0">
                <a:solidFill>
                  <a:schemeClr val="tx1"/>
                </a:solidFill>
                <a:effectLst/>
                <a:latin typeface="+mn-lt"/>
                <a:ea typeface="+mn-ea"/>
                <a:cs typeface="+mn-cs"/>
              </a:rPr>
              <a:t>To enable work with the paths, it is necessary to use the </a:t>
            </a:r>
            <a:r>
              <a:rPr lang="en-US" sz="1400" i="1" kern="1200" dirty="0" err="1">
                <a:solidFill>
                  <a:schemeClr val="tx1"/>
                </a:solidFill>
                <a:effectLst/>
                <a:latin typeface="+mn-lt"/>
                <a:ea typeface="+mn-ea"/>
                <a:cs typeface="+mn-cs"/>
              </a:rPr>
              <a:t>GetPathAdmin</a:t>
            </a:r>
            <a:r>
              <a:rPr lang="en-US" sz="1400" kern="1200" dirty="0">
                <a:solidFill>
                  <a:schemeClr val="tx1"/>
                </a:solidFill>
                <a:effectLst/>
                <a:latin typeface="+mn-lt"/>
                <a:ea typeface="+mn-ea"/>
                <a:cs typeface="+mn-cs"/>
              </a:rPr>
              <a:t> or the </a:t>
            </a:r>
            <a:r>
              <a:rPr lang="en-US" sz="1400" i="1" kern="1200" dirty="0" err="1">
                <a:solidFill>
                  <a:schemeClr val="tx1"/>
                </a:solidFill>
                <a:effectLst/>
                <a:latin typeface="+mn-lt"/>
                <a:ea typeface="+mn-ea"/>
                <a:cs typeface="+mn-cs"/>
              </a:rPr>
              <a:t>UpdatePathAdmin</a:t>
            </a:r>
            <a:r>
              <a:rPr lang="en-US" sz="1400" kern="1200" dirty="0">
                <a:solidFill>
                  <a:schemeClr val="tx1"/>
                </a:solidFill>
                <a:effectLst/>
                <a:latin typeface="+mn-lt"/>
                <a:ea typeface="+mn-ea"/>
                <a:cs typeface="+mn-cs"/>
              </a:rPr>
              <a:t> methods available for Company Service.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973742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Blob</a:t>
            </a:r>
            <a:r>
              <a:rPr lang="en-US" sz="1400" kern="1200" dirty="0">
                <a:solidFill>
                  <a:schemeClr val="tx1"/>
                </a:solidFill>
                <a:effectLst/>
                <a:latin typeface="+mn-lt"/>
                <a:ea typeface="+mn-ea"/>
                <a:cs typeface="+mn-cs"/>
              </a:rPr>
              <a:t> object (short for </a:t>
            </a:r>
            <a:r>
              <a:rPr lang="en-US" sz="1400" b="1" kern="1200" dirty="0">
                <a:solidFill>
                  <a:schemeClr val="tx1"/>
                </a:solidFill>
                <a:effectLst/>
                <a:latin typeface="+mn-lt"/>
                <a:ea typeface="+mn-ea"/>
                <a:cs typeface="+mn-cs"/>
              </a:rPr>
              <a:t>Binary Large Object),</a:t>
            </a:r>
            <a:r>
              <a:rPr lang="en-US" sz="1400" kern="1200" dirty="0">
                <a:solidFill>
                  <a:schemeClr val="tx1"/>
                </a:solidFill>
                <a:effectLst/>
                <a:latin typeface="+mn-lt"/>
                <a:ea typeface="+mn-ea"/>
                <a:cs typeface="+mn-cs"/>
              </a:rPr>
              <a:t> can insert to or retrieve the binary data from an SAP Business One database.</a:t>
            </a:r>
          </a:p>
          <a:p>
            <a:pPr rtl="0"/>
            <a:r>
              <a:rPr lang="en-US" sz="1400" kern="1200" dirty="0">
                <a:solidFill>
                  <a:schemeClr val="tx1"/>
                </a:solidFill>
                <a:effectLst/>
                <a:latin typeface="+mn-lt"/>
                <a:ea typeface="+mn-ea"/>
                <a:cs typeface="+mn-cs"/>
              </a:rPr>
              <a:t>The following example uses the </a:t>
            </a:r>
            <a:r>
              <a:rPr lang="en-US" sz="1400" kern="1200" dirty="0" err="1">
                <a:solidFill>
                  <a:schemeClr val="tx1"/>
                </a:solidFill>
                <a:effectLst/>
                <a:latin typeface="+mn-lt"/>
                <a:ea typeface="+mn-ea"/>
                <a:cs typeface="+mn-cs"/>
              </a:rPr>
              <a:t>GetBlob</a:t>
            </a:r>
            <a:r>
              <a:rPr lang="en-US" sz="1400" kern="1200" dirty="0">
                <a:solidFill>
                  <a:schemeClr val="tx1"/>
                </a:solidFill>
                <a:effectLst/>
                <a:latin typeface="+mn-lt"/>
                <a:ea typeface="+mn-ea"/>
                <a:cs typeface="+mn-cs"/>
              </a:rPr>
              <a:t> method in </a:t>
            </a:r>
            <a:r>
              <a:rPr lang="en-US" sz="1400" kern="1200" dirty="0" err="1">
                <a:solidFill>
                  <a:schemeClr val="tx1"/>
                </a:solidFill>
                <a:effectLst/>
                <a:latin typeface="+mn-lt"/>
                <a:ea typeface="+mn-ea"/>
                <a:cs typeface="+mn-cs"/>
              </a:rPr>
              <a:t>CompanyService</a:t>
            </a:r>
            <a:r>
              <a:rPr lang="en-US" sz="1400" kern="1200" dirty="0">
                <a:solidFill>
                  <a:schemeClr val="tx1"/>
                </a:solidFill>
                <a:effectLst/>
                <a:latin typeface="+mn-lt"/>
                <a:ea typeface="+mn-ea"/>
                <a:cs typeface="+mn-cs"/>
              </a:rPr>
              <a:t> to retrieve the binary content from the database.</a:t>
            </a:r>
          </a:p>
          <a:p>
            <a:pPr rtl="0"/>
            <a:r>
              <a:rPr lang="en-US" sz="1400" kern="1200" dirty="0">
                <a:solidFill>
                  <a:schemeClr val="tx1"/>
                </a:solidFill>
                <a:effectLst/>
                <a:latin typeface="+mn-lt"/>
                <a:ea typeface="+mn-ea"/>
                <a:cs typeface="+mn-cs"/>
              </a:rPr>
              <a:t>This requires the database table definition, together with key details. The binary content can then be retrieved.</a:t>
            </a:r>
          </a:p>
          <a:p>
            <a:r>
              <a:rPr lang="en-US" sz="1400" kern="1200" dirty="0">
                <a:solidFill>
                  <a:schemeClr val="tx1"/>
                </a:solidFill>
                <a:effectLst/>
                <a:latin typeface="+mn-lt"/>
                <a:ea typeface="+mn-ea"/>
                <a:cs typeface="+mn-cs"/>
              </a:rPr>
              <a:t>This example shows how the content can be converted to base-64 digits and saved as a file.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3123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In the exercise for this unit, you will practice using the </a:t>
            </a:r>
            <a:r>
              <a:rPr lang="en-US" sz="1400" kern="1200" dirty="0" err="1">
                <a:solidFill>
                  <a:schemeClr val="tx1"/>
                </a:solidFill>
                <a:effectLst/>
                <a:latin typeface="+mn-lt"/>
                <a:ea typeface="+mn-ea"/>
                <a:cs typeface="+mn-cs"/>
              </a:rPr>
              <a:t>AdminInfo</a:t>
            </a:r>
            <a:r>
              <a:rPr lang="en-US" sz="1400" kern="1200" dirty="0">
                <a:solidFill>
                  <a:schemeClr val="tx1"/>
                </a:solidFill>
                <a:effectLst/>
                <a:latin typeface="+mn-lt"/>
                <a:ea typeface="+mn-ea"/>
                <a:cs typeface="+mn-cs"/>
              </a:rPr>
              <a:t> object as a child object of the </a:t>
            </a:r>
            <a:r>
              <a:rPr lang="en-US" sz="1400" kern="1200" dirty="0" err="1">
                <a:solidFill>
                  <a:schemeClr val="tx1"/>
                </a:solidFill>
                <a:effectLst/>
                <a:latin typeface="+mn-lt"/>
                <a:ea typeface="+mn-ea"/>
                <a:cs typeface="+mn-cs"/>
              </a:rPr>
              <a:t>CompanyService</a:t>
            </a:r>
            <a:r>
              <a:rPr lang="en-US" sz="1400" kern="1200" dirty="0">
                <a:solidFill>
                  <a:schemeClr val="tx1"/>
                </a:solidFill>
                <a:effectLst/>
                <a:latin typeface="+mn-lt"/>
                <a:ea typeface="+mn-ea"/>
                <a:cs typeface="+mn-cs"/>
              </a:rPr>
              <a:t>.</a:t>
            </a:r>
            <a:endParaRPr lang="de-DE" dirty="0"/>
          </a:p>
        </p:txBody>
      </p:sp>
    </p:spTree>
    <p:extLst>
      <p:ext uri="{BB962C8B-B14F-4D97-AF65-F5344CB8AC3E}">
        <p14:creationId xmlns:p14="http://schemas.microsoft.com/office/powerpoint/2010/main" val="1777534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In this unit we will cover the main topics:</a:t>
            </a:r>
          </a:p>
          <a:p>
            <a:pPr lvl="1" rtl="0"/>
            <a:r>
              <a:rPr lang="en-US" sz="1400" kern="1200" dirty="0">
                <a:solidFill>
                  <a:schemeClr val="tx1"/>
                </a:solidFill>
                <a:effectLst/>
                <a:latin typeface="+mn-lt"/>
                <a:ea typeface="+mn-ea"/>
                <a:cs typeface="+mn-cs"/>
              </a:rPr>
              <a:t>Special objects</a:t>
            </a:r>
          </a:p>
          <a:p>
            <a:pPr lvl="1" rtl="0"/>
            <a:r>
              <a:rPr lang="en-US" sz="1400" kern="1200" dirty="0">
                <a:solidFill>
                  <a:schemeClr val="tx1"/>
                </a:solidFill>
                <a:effectLst/>
                <a:latin typeface="+mn-lt"/>
                <a:ea typeface="+mn-ea"/>
                <a:cs typeface="+mn-cs"/>
              </a:rPr>
              <a:t>Business services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79351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Let’s start with the special objects topic.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68886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a:t>
            </a:r>
          </a:p>
          <a:p>
            <a:pPr lvl="1" rtl="0"/>
            <a:r>
              <a:rPr lang="en-US" sz="1400" kern="1200" dirty="0">
                <a:solidFill>
                  <a:schemeClr val="tx1"/>
                </a:solidFill>
                <a:effectLst/>
                <a:latin typeface="+mn-lt"/>
                <a:ea typeface="+mn-ea"/>
                <a:cs typeface="+mn-cs"/>
              </a:rPr>
              <a:t>List some useful non-business objects</a:t>
            </a:r>
          </a:p>
          <a:p>
            <a:pPr lvl="1" rtl="0"/>
            <a:r>
              <a:rPr lang="en-US" sz="1400" kern="1200" dirty="0">
                <a:solidFill>
                  <a:schemeClr val="tx1"/>
                </a:solidFill>
                <a:effectLst/>
                <a:latin typeface="+mn-lt"/>
                <a:ea typeface="+mn-ea"/>
                <a:cs typeface="+mn-cs"/>
              </a:rPr>
              <a:t>Explain how to work with non-business objects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05205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3"/>
          <p:cNvSpPr>
            <a:spLocks noGrp="1" noChangeArrowheads="1"/>
          </p:cNvSpPr>
          <p:nvPr>
            <p:ph type="body" idx="1"/>
          </p:nvPr>
        </p:nvSpPr>
        <p:spPr/>
        <p:txBody>
          <a:bodyPr>
            <a:normAutofit/>
          </a:bodyPr>
          <a:lstStyle/>
          <a:p>
            <a:r>
              <a:rPr lang="en-US" b="1" dirty="0" err="1">
                <a:cs typeface="Arial"/>
              </a:rPr>
              <a:t>RecordSet</a:t>
            </a:r>
            <a:r>
              <a:rPr lang="en-US" dirty="0">
                <a:cs typeface="Arial"/>
              </a:rPr>
              <a:t> is a raw data access object that enables you to select data from the database, navigate through the result set, and manipulate </a:t>
            </a:r>
            <a:r>
              <a:rPr lang="en-US" b="1" dirty="0">
                <a:cs typeface="Arial"/>
              </a:rPr>
              <a:t>user tables</a:t>
            </a:r>
            <a:r>
              <a:rPr lang="en-US" dirty="0">
                <a:cs typeface="Arial"/>
              </a:rPr>
              <a:t> that are </a:t>
            </a:r>
            <a:r>
              <a:rPr lang="en-US" i="1" dirty="0">
                <a:cs typeface="Arial"/>
              </a:rPr>
              <a:t>not</a:t>
            </a:r>
            <a:r>
              <a:rPr lang="en-US" dirty="0">
                <a:cs typeface="Arial"/>
              </a:rPr>
              <a:t> exposed by the DI API. </a:t>
            </a:r>
            <a:endParaRPr lang="es-ES"/>
          </a:p>
          <a:p>
            <a:r>
              <a:rPr lang="en-US" dirty="0">
                <a:cs typeface="Arial"/>
              </a:rPr>
              <a:t>The main method of this object is </a:t>
            </a:r>
            <a:r>
              <a:rPr lang="en-US" i="1" dirty="0" err="1">
                <a:cs typeface="Arial"/>
              </a:rPr>
              <a:t>DoQuery</a:t>
            </a:r>
            <a:r>
              <a:rPr lang="en-US" dirty="0">
                <a:cs typeface="Arial"/>
              </a:rPr>
              <a:t>, which enables you to run SQL queries with any data manipulation language (DML) action in its query string.</a:t>
            </a:r>
            <a:endParaRPr lang="en-US"/>
          </a:p>
          <a:p>
            <a:r>
              <a:rPr lang="en-US" dirty="0">
                <a:cs typeface="Arial"/>
              </a:rPr>
              <a:t>The SQL syntax for </a:t>
            </a:r>
            <a:r>
              <a:rPr lang="en-US" dirty="0" err="1">
                <a:cs typeface="Arial"/>
              </a:rPr>
              <a:t>DoQuery</a:t>
            </a:r>
            <a:r>
              <a:rPr lang="en-US" dirty="0">
                <a:cs typeface="Arial"/>
              </a:rPr>
              <a:t> may be dependent on the underlying database type.</a:t>
            </a:r>
            <a:endParaRPr lang="en-US"/>
          </a:p>
          <a:p>
            <a:r>
              <a:rPr lang="en-US" dirty="0">
                <a:cs typeface="Arial"/>
              </a:rPr>
              <a:t>Please keep in mind that use of this object does not include data validation. We strongly recommend using the </a:t>
            </a:r>
            <a:r>
              <a:rPr lang="en-US" dirty="0" err="1">
                <a:cs typeface="Arial"/>
              </a:rPr>
              <a:t>RecordSet</a:t>
            </a:r>
            <a:r>
              <a:rPr lang="en-US" dirty="0">
                <a:cs typeface="Arial"/>
              </a:rPr>
              <a:t> object only for reading data only.</a:t>
            </a:r>
            <a:endParaRPr lang="en-US"/>
          </a:p>
          <a:p>
            <a:endParaRPr lang="en-US" dirty="0">
              <a:cs typeface="Arial"/>
            </a:endParaRPr>
          </a:p>
          <a:p>
            <a:endParaRPr lang="de-DE"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57469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In the example in the slide, the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object is used to retrieve all data from the table of users.</a:t>
            </a:r>
          </a:p>
          <a:p>
            <a:pPr rtl="0"/>
            <a:r>
              <a:rPr lang="en-US" sz="1400" kern="1200" dirty="0">
                <a:solidFill>
                  <a:schemeClr val="tx1"/>
                </a:solidFill>
                <a:effectLst/>
                <a:latin typeface="+mn-lt"/>
                <a:ea typeface="+mn-ea"/>
                <a:cs typeface="+mn-cs"/>
              </a:rPr>
              <a:t>After the variable declaration and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object initialization, the </a:t>
            </a:r>
            <a:r>
              <a:rPr lang="en-US" sz="1400" kern="1200" dirty="0" err="1">
                <a:solidFill>
                  <a:schemeClr val="tx1"/>
                </a:solidFill>
                <a:effectLst/>
                <a:latin typeface="+mn-lt"/>
                <a:ea typeface="+mn-ea"/>
                <a:cs typeface="+mn-cs"/>
              </a:rPr>
              <a:t>DoQuery</a:t>
            </a:r>
            <a:r>
              <a:rPr lang="en-US" sz="1400" kern="1200" dirty="0">
                <a:solidFill>
                  <a:schemeClr val="tx1"/>
                </a:solidFill>
                <a:effectLst/>
                <a:latin typeface="+mn-lt"/>
                <a:ea typeface="+mn-ea"/>
                <a:cs typeface="+mn-cs"/>
              </a:rPr>
              <a:t> method is executed, using the manually defined SQL statement.</a:t>
            </a:r>
          </a:p>
          <a:p>
            <a:r>
              <a:rPr lang="en-US" sz="1400" kern="1200" dirty="0">
                <a:solidFill>
                  <a:schemeClr val="tx1"/>
                </a:solidFill>
                <a:effectLst/>
                <a:latin typeface="+mn-lt"/>
                <a:ea typeface="+mn-ea"/>
                <a:cs typeface="+mn-cs"/>
              </a:rPr>
              <a:t>Each record retrieved by the </a:t>
            </a:r>
            <a:r>
              <a:rPr lang="en-US" sz="1400" kern="1200" dirty="0" err="1">
                <a:solidFill>
                  <a:schemeClr val="tx1"/>
                </a:solidFill>
                <a:effectLst/>
                <a:latin typeface="+mn-lt"/>
                <a:ea typeface="+mn-ea"/>
                <a:cs typeface="+mn-cs"/>
              </a:rPr>
              <a:t>DoQuery</a:t>
            </a:r>
            <a:r>
              <a:rPr lang="en-US" sz="1400" kern="1200" dirty="0">
                <a:solidFill>
                  <a:schemeClr val="tx1"/>
                </a:solidFill>
                <a:effectLst/>
                <a:latin typeface="+mn-lt"/>
                <a:ea typeface="+mn-ea"/>
                <a:cs typeface="+mn-cs"/>
              </a:rPr>
              <a:t> method is be displayed as a separate message box in your example add-on project.</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3621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DataBrowser</a:t>
            </a:r>
            <a:r>
              <a:rPr lang="en-US" sz="1400" kern="1200" dirty="0">
                <a:solidFill>
                  <a:schemeClr val="tx1"/>
                </a:solidFill>
                <a:effectLst/>
                <a:latin typeface="+mn-lt"/>
                <a:ea typeface="+mn-ea"/>
                <a:cs typeface="+mn-cs"/>
              </a:rPr>
              <a:t> object enables more complex, more sophisticated data manipulation within business objects. </a:t>
            </a:r>
          </a:p>
          <a:p>
            <a:pPr rtl="0"/>
            <a:r>
              <a:rPr lang="en-US" sz="1400" kern="1200" dirty="0">
                <a:solidFill>
                  <a:schemeClr val="tx1"/>
                </a:solidFill>
                <a:effectLst/>
                <a:latin typeface="+mn-lt"/>
                <a:ea typeface="+mn-ea"/>
                <a:cs typeface="+mn-cs"/>
              </a:rPr>
              <a:t>You cannot create this object </a:t>
            </a:r>
            <a:r>
              <a:rPr lang="en-US" sz="1400" kern="1200" dirty="0" err="1">
                <a:solidFill>
                  <a:schemeClr val="tx1"/>
                </a:solidFill>
                <a:effectLst/>
                <a:latin typeface="+mn-lt"/>
                <a:ea typeface="+mn-ea"/>
                <a:cs typeface="+mn-cs"/>
              </a:rPr>
              <a:t>directly.,Instead</a:t>
            </a:r>
            <a:r>
              <a:rPr lang="en-US" sz="1400" kern="1200" dirty="0">
                <a:solidFill>
                  <a:schemeClr val="tx1"/>
                </a:solidFill>
                <a:effectLst/>
                <a:latin typeface="+mn-lt"/>
                <a:ea typeface="+mn-ea"/>
                <a:cs typeface="+mn-cs"/>
              </a:rPr>
              <a:t>, it is invoked as a property of a business object.</a:t>
            </a:r>
          </a:p>
          <a:p>
            <a:pPr rtl="0"/>
            <a:r>
              <a:rPr lang="en-US" sz="1400" kern="1200" dirty="0">
                <a:solidFill>
                  <a:schemeClr val="tx1"/>
                </a:solidFill>
                <a:effectLst/>
                <a:latin typeface="+mn-lt"/>
                <a:ea typeface="+mn-ea"/>
                <a:cs typeface="+mn-cs"/>
              </a:rPr>
              <a:t>For example, the </a:t>
            </a:r>
            <a:r>
              <a:rPr lang="en-US" sz="1400" kern="1200" dirty="0" err="1">
                <a:solidFill>
                  <a:schemeClr val="tx1"/>
                </a:solidFill>
                <a:effectLst/>
                <a:latin typeface="+mn-lt"/>
                <a:ea typeface="+mn-ea"/>
                <a:cs typeface="+mn-cs"/>
              </a:rPr>
              <a:t>BusinessPartner</a:t>
            </a:r>
            <a:r>
              <a:rPr lang="en-US" sz="1400" kern="1200" dirty="0">
                <a:solidFill>
                  <a:schemeClr val="tx1"/>
                </a:solidFill>
                <a:effectLst/>
                <a:latin typeface="+mn-lt"/>
                <a:ea typeface="+mn-ea"/>
                <a:cs typeface="+mn-cs"/>
              </a:rPr>
              <a:t> object has a “Browser” property, which refers to a </a:t>
            </a:r>
            <a:r>
              <a:rPr lang="en-US" sz="1400" kern="1200" dirty="0" err="1">
                <a:solidFill>
                  <a:schemeClr val="tx1"/>
                </a:solidFill>
                <a:effectLst/>
                <a:latin typeface="+mn-lt"/>
                <a:ea typeface="+mn-ea"/>
                <a:cs typeface="+mn-cs"/>
              </a:rPr>
              <a:t>DataBrowser</a:t>
            </a:r>
            <a:r>
              <a:rPr lang="en-US" sz="1400" kern="1200" dirty="0">
                <a:solidFill>
                  <a:schemeClr val="tx1"/>
                </a:solidFill>
                <a:effectLst/>
                <a:latin typeface="+mn-lt"/>
                <a:ea typeface="+mn-ea"/>
                <a:cs typeface="+mn-cs"/>
              </a:rPr>
              <a:t> object.</a:t>
            </a:r>
          </a:p>
          <a:p>
            <a:r>
              <a:rPr lang="en-US" sz="1400" kern="1200" dirty="0">
                <a:solidFill>
                  <a:schemeClr val="tx1"/>
                </a:solidFill>
                <a:effectLst/>
                <a:latin typeface="+mn-lt"/>
                <a:ea typeface="+mn-ea"/>
                <a:cs typeface="+mn-cs"/>
              </a:rPr>
              <a:t>After successfully executing an SQL query with the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object, you can set the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to the </a:t>
            </a:r>
            <a:r>
              <a:rPr lang="en-US" sz="1400" kern="1200" dirty="0" err="1">
                <a:solidFill>
                  <a:schemeClr val="tx1"/>
                </a:solidFill>
                <a:effectLst/>
                <a:latin typeface="+mn-lt"/>
                <a:ea typeface="+mn-ea"/>
                <a:cs typeface="+mn-cs"/>
              </a:rPr>
              <a:t>DataBrowser's</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property and link the two objects.</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8569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On the next slide, you can see the process overview with the work of the </a:t>
            </a:r>
            <a:r>
              <a:rPr lang="en-US" sz="1400" kern="1200" dirty="0" err="1">
                <a:solidFill>
                  <a:schemeClr val="tx1"/>
                </a:solidFill>
                <a:effectLst/>
                <a:latin typeface="+mn-lt"/>
                <a:ea typeface="+mn-ea"/>
                <a:cs typeface="+mn-cs"/>
              </a:rPr>
              <a:t>DataBrowser</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The first step is to define the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object and then use the </a:t>
            </a:r>
            <a:r>
              <a:rPr lang="en-US" sz="1400" kern="1200" dirty="0" err="1">
                <a:solidFill>
                  <a:schemeClr val="tx1"/>
                </a:solidFill>
                <a:effectLst/>
                <a:latin typeface="+mn-lt"/>
                <a:ea typeface="+mn-ea"/>
                <a:cs typeface="+mn-cs"/>
              </a:rPr>
              <a:t>DoQuery</a:t>
            </a:r>
            <a:r>
              <a:rPr lang="en-US" sz="1400" kern="1200" dirty="0">
                <a:solidFill>
                  <a:schemeClr val="tx1"/>
                </a:solidFill>
                <a:effectLst/>
                <a:latin typeface="+mn-lt"/>
                <a:ea typeface="+mn-ea"/>
                <a:cs typeface="+mn-cs"/>
              </a:rPr>
              <a:t> method with the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object. </a:t>
            </a:r>
          </a:p>
          <a:p>
            <a:pPr rtl="0"/>
            <a:r>
              <a:rPr lang="en-US" sz="1400" kern="1200" dirty="0">
                <a:solidFill>
                  <a:schemeClr val="tx1"/>
                </a:solidFill>
                <a:effectLst/>
                <a:latin typeface="+mn-lt"/>
                <a:ea typeface="+mn-ea"/>
                <a:cs typeface="+mn-cs"/>
              </a:rPr>
              <a:t>In the next step, link the </a:t>
            </a:r>
            <a:r>
              <a:rPr lang="en-US" sz="1400" kern="1200" dirty="0" err="1">
                <a:solidFill>
                  <a:schemeClr val="tx1"/>
                </a:solidFill>
                <a:effectLst/>
                <a:latin typeface="+mn-lt"/>
                <a:ea typeface="+mn-ea"/>
                <a:cs typeface="+mn-cs"/>
              </a:rPr>
              <a:t>RecordSet</a:t>
            </a:r>
            <a:r>
              <a:rPr lang="en-US" sz="1400" kern="1200" dirty="0">
                <a:solidFill>
                  <a:schemeClr val="tx1"/>
                </a:solidFill>
                <a:effectLst/>
                <a:latin typeface="+mn-lt"/>
                <a:ea typeface="+mn-ea"/>
                <a:cs typeface="+mn-cs"/>
              </a:rPr>
              <a:t> object to the </a:t>
            </a:r>
            <a:r>
              <a:rPr lang="en-US" sz="1400" kern="1200" dirty="0" err="1">
                <a:solidFill>
                  <a:schemeClr val="tx1"/>
                </a:solidFill>
                <a:effectLst/>
                <a:latin typeface="+mn-lt"/>
                <a:ea typeface="+mn-ea"/>
                <a:cs typeface="+mn-cs"/>
              </a:rPr>
              <a:t>Browser.RecordSet</a:t>
            </a:r>
            <a:r>
              <a:rPr lang="en-US" sz="1400" kern="1200" dirty="0">
                <a:solidFill>
                  <a:schemeClr val="tx1"/>
                </a:solidFill>
                <a:effectLst/>
                <a:latin typeface="+mn-lt"/>
                <a:ea typeface="+mn-ea"/>
                <a:cs typeface="+mn-cs"/>
              </a:rPr>
              <a:t> property.</a:t>
            </a:r>
          </a:p>
          <a:p>
            <a:pPr rtl="0"/>
            <a:r>
              <a:rPr lang="en-US" sz="1400" kern="1200" dirty="0">
                <a:solidFill>
                  <a:schemeClr val="tx1"/>
                </a:solidFill>
                <a:effectLst/>
                <a:latin typeface="+mn-lt"/>
                <a:ea typeface="+mn-ea"/>
                <a:cs typeface="+mn-cs"/>
              </a:rPr>
              <a:t>Finally, you can access and manipulate the data on top of the browser child object. For navigation, you can use the exposed methods for </a:t>
            </a:r>
            <a:r>
              <a:rPr lang="en-US" sz="1400" kern="1200" dirty="0" err="1">
                <a:solidFill>
                  <a:schemeClr val="tx1"/>
                </a:solidFill>
                <a:effectLst/>
                <a:latin typeface="+mn-lt"/>
                <a:ea typeface="+mn-ea"/>
                <a:cs typeface="+mn-cs"/>
              </a:rPr>
              <a:t>DataBrowser</a:t>
            </a:r>
            <a:r>
              <a:rPr lang="en-US" sz="1400" kern="1200" dirty="0">
                <a:solidFill>
                  <a:schemeClr val="tx1"/>
                </a:solidFill>
                <a:effectLst/>
                <a:latin typeface="+mn-lt"/>
                <a:ea typeface="+mn-ea"/>
                <a:cs typeface="+mn-cs"/>
              </a:rPr>
              <a:t>, such as </a:t>
            </a:r>
            <a:r>
              <a:rPr lang="en-US" sz="1400" kern="1200" dirty="0" err="1">
                <a:solidFill>
                  <a:schemeClr val="tx1"/>
                </a:solidFill>
                <a:effectLst/>
                <a:latin typeface="+mn-lt"/>
                <a:ea typeface="+mn-ea"/>
                <a:cs typeface="+mn-cs"/>
              </a:rPr>
              <a:t>MoveFirst</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MoveNext</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MovePrevious</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MoveLast</a:t>
            </a:r>
            <a:r>
              <a:rPr lang="en-US" sz="1400" kern="1200" dirty="0">
                <a:solidFill>
                  <a:schemeClr val="tx1"/>
                </a:solidFill>
                <a:effectLst/>
                <a:latin typeface="+mn-lt"/>
                <a:ea typeface="+mn-ea"/>
                <a:cs typeface="+mn-cs"/>
              </a:rPr>
              <a:t>.</a:t>
            </a:r>
          </a:p>
          <a:p>
            <a:r>
              <a:rPr lang="en-US" sz="1400" kern="1200" dirty="0">
                <a:solidFill>
                  <a:schemeClr val="tx1"/>
                </a:solidFill>
                <a:effectLst/>
                <a:latin typeface="+mn-lt"/>
                <a:ea typeface="+mn-ea"/>
                <a:cs typeface="+mn-cs"/>
              </a:rPr>
              <a:t>The specific record properties are then loaded to the main object and you can then access them by calling the exact property or child object level.</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860151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Grp="1" noChangeArrowheads="1"/>
          </p:cNvSpPr>
          <p:nvPr>
            <p:ph type="body" idx="1"/>
          </p:nvPr>
        </p:nvSpPr>
        <p:spPr/>
        <p:txBody>
          <a:bodyPr>
            <a:normAutofit/>
          </a:bodyPr>
          <a:lstStyle/>
          <a:p>
            <a:r>
              <a:rPr lang="en-US" sz="1400" kern="1200" dirty="0">
                <a:solidFill>
                  <a:schemeClr val="tx1"/>
                </a:solidFill>
                <a:effectLst/>
                <a:latin typeface="+mn-lt"/>
                <a:ea typeface="+mn-ea"/>
                <a:cs typeface="+mn-cs"/>
              </a:rPr>
              <a:t>Here is the sample code for using the data browser with the business partner master data.</a:t>
            </a: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Define RecordSet for data browser object</a:t>
            </a: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Call RecordSet’s DoQuery to retrieve the data </a:t>
            </a:r>
          </a:p>
          <a:p>
            <a:pPr marL="285750" lvl="0" indent="-285750">
              <a:buFont typeface="Arial" panose="020B0604020202020204" pitchFamily="34" charset="0"/>
              <a:buChar char="•"/>
            </a:pPr>
            <a:r>
              <a:rPr lang="en-US" sz="1400" kern="1200" dirty="0">
                <a:solidFill>
                  <a:schemeClr val="tx1"/>
                </a:solidFill>
                <a:effectLst/>
                <a:latin typeface="+mn-lt"/>
                <a:ea typeface="+mn-ea"/>
                <a:cs typeface="+mn-cs"/>
              </a:rPr>
              <a:t>Assign the RecordSet to the data browser </a:t>
            </a:r>
          </a:p>
          <a:p>
            <a:pPr marL="285750" lvl="0" indent="-285750">
              <a:buFont typeface="Arial" panose="020B0604020202020204" pitchFamily="34" charset="0"/>
              <a:buChar char="•"/>
            </a:pPr>
            <a:r>
              <a:rPr lang="de-DE" sz="1400" kern="1200" dirty="0">
                <a:solidFill>
                  <a:schemeClr val="tx1"/>
                </a:solidFill>
                <a:effectLst/>
                <a:latin typeface="+mn-lt"/>
                <a:ea typeface="+mn-ea"/>
                <a:cs typeface="+mn-cs"/>
              </a:rPr>
              <a:t>Work </a:t>
            </a:r>
            <a:r>
              <a:rPr lang="en-US" sz="1400" kern="1200" dirty="0">
                <a:solidFill>
                  <a:schemeClr val="tx1"/>
                </a:solidFill>
                <a:effectLst/>
                <a:latin typeface="+mn-lt"/>
                <a:ea typeface="+mn-ea"/>
                <a:cs typeface="+mn-cs"/>
              </a:rPr>
              <a:t>with data (properties</a:t>
            </a:r>
            <a:r>
              <a:rPr lang="de-DE" sz="1400" kern="1200" dirty="0">
                <a:solidFill>
                  <a:schemeClr val="tx1"/>
                </a:solidFill>
                <a:effectLst/>
                <a:latin typeface="+mn-lt"/>
                <a:ea typeface="+mn-ea"/>
                <a:cs typeface="+mn-cs"/>
              </a:rPr>
              <a:t>)</a:t>
            </a:r>
          </a:p>
          <a:p>
            <a:pPr marL="285750" lvl="0" indent="-285750">
              <a:buFont typeface="Arial" panose="020B0604020202020204" pitchFamily="34" charset="0"/>
              <a:buChar char="•"/>
            </a:pPr>
            <a:endParaRPr lang="en-US"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Direct access to the properties - no need to work with database field name, because the property names can be used instead.</a:t>
            </a:r>
          </a:p>
          <a:p>
            <a:r>
              <a:rPr lang="en-US" sz="1400" kern="1200" dirty="0">
                <a:solidFill>
                  <a:schemeClr val="tx1"/>
                </a:solidFill>
                <a:effectLst/>
                <a:latin typeface="+mn-lt"/>
                <a:ea typeface="+mn-ea"/>
                <a:cs typeface="+mn-cs"/>
              </a:rPr>
              <a:t>All properties are filled when navigating to a particular record.</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693724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‹Nº›</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‹Nº›</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TB1300 - SAP Business One SDK</a:t>
            </a:r>
            <a:br>
              <a:rPr lang="en-US" dirty="0"/>
            </a:br>
            <a:r>
              <a:rPr lang="en-US" dirty="0">
                <a:solidFill>
                  <a:schemeClr val="accent1"/>
                </a:solidFill>
              </a:rPr>
              <a:t>Data Interface API – Services and Special Objects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nchor="ctr"/>
          <a:lstStyle/>
          <a:p>
            <a:pPr eaLnBrk="1" hangingPunct="1"/>
            <a:r>
              <a:rPr lang="de-DE" dirty="0"/>
              <a:t>The SBObob Object</a:t>
            </a:r>
            <a:endParaRPr lang="en-US" dirty="0"/>
          </a:p>
        </p:txBody>
      </p:sp>
      <p:sp>
        <p:nvSpPr>
          <p:cNvPr id="53251" name="Rectangle 3"/>
          <p:cNvSpPr>
            <a:spLocks noGrp="1" noChangeArrowheads="1"/>
          </p:cNvSpPr>
          <p:nvPr>
            <p:ph type="body" idx="4294967295"/>
          </p:nvPr>
        </p:nvSpPr>
        <p:spPr>
          <a:xfrm>
            <a:off x="615951" y="2404039"/>
            <a:ext cx="4859691" cy="3760094"/>
          </a:xfrm>
        </p:spPr>
        <p:txBody>
          <a:bodyPr>
            <a:normAutofit/>
          </a:bodyPr>
          <a:lstStyle/>
          <a:p>
            <a:pPr>
              <a:spcBef>
                <a:spcPts val="600"/>
              </a:spcBef>
              <a:defRPr/>
            </a:pPr>
            <a:r>
              <a:rPr lang="en-US" sz="1600" dirty="0"/>
              <a:t>The SBObob object includes the following functions:</a:t>
            </a:r>
            <a:endParaRPr lang="de-DE" sz="1600" dirty="0"/>
          </a:p>
          <a:p>
            <a:pPr marL="188913" indent="-188913">
              <a:spcBef>
                <a:spcPts val="600"/>
              </a:spcBef>
              <a:buClr>
                <a:srgbClr val="F0AB00"/>
              </a:buClr>
              <a:buFont typeface="Arial" pitchFamily="34" charset="0"/>
              <a:buChar char="■"/>
              <a:defRPr/>
            </a:pPr>
            <a:r>
              <a:rPr lang="en-US" sz="1400" dirty="0"/>
              <a:t>Get Business Partners List</a:t>
            </a:r>
          </a:p>
          <a:p>
            <a:pPr marL="188913" indent="-188913">
              <a:spcBef>
                <a:spcPts val="600"/>
              </a:spcBef>
              <a:buClr>
                <a:srgbClr val="F0AB00"/>
              </a:buClr>
              <a:buFont typeface="Arial" pitchFamily="34" charset="0"/>
              <a:buChar char="■"/>
              <a:defRPr/>
            </a:pPr>
            <a:r>
              <a:rPr lang="en-US" sz="1400" dirty="0"/>
              <a:t>Get Due Date</a:t>
            </a:r>
          </a:p>
          <a:p>
            <a:pPr marL="188913" indent="-188913">
              <a:spcBef>
                <a:spcPts val="600"/>
              </a:spcBef>
              <a:buClr>
                <a:srgbClr val="F0AB00"/>
              </a:buClr>
              <a:buFont typeface="Arial" pitchFamily="34" charset="0"/>
              <a:buChar char="■"/>
              <a:defRPr/>
            </a:pPr>
            <a:r>
              <a:rPr lang="en-US" sz="1400" dirty="0"/>
              <a:t>Currency Functions</a:t>
            </a:r>
          </a:p>
          <a:p>
            <a:pPr marL="188913" indent="-188913">
              <a:spcBef>
                <a:spcPts val="600"/>
              </a:spcBef>
              <a:buClr>
                <a:srgbClr val="F0AB00"/>
              </a:buClr>
              <a:buFont typeface="Arial" pitchFamily="34" charset="0"/>
              <a:buChar char="■"/>
              <a:defRPr/>
            </a:pPr>
            <a:r>
              <a:rPr lang="en-US" sz="1400" dirty="0"/>
              <a:t>Conversion Functions</a:t>
            </a:r>
          </a:p>
          <a:p>
            <a:pPr marL="188913" indent="-188913">
              <a:spcBef>
                <a:spcPts val="600"/>
              </a:spcBef>
              <a:buClr>
                <a:srgbClr val="F0AB00"/>
              </a:buClr>
              <a:buFont typeface="Arial" pitchFamily="34" charset="0"/>
              <a:buChar char="■"/>
              <a:defRPr/>
            </a:pPr>
            <a:r>
              <a:rPr lang="en-US" sz="1400" dirty="0"/>
              <a:t>Get Index Rate</a:t>
            </a:r>
          </a:p>
          <a:p>
            <a:pPr marL="188913" indent="-188913">
              <a:spcBef>
                <a:spcPts val="600"/>
              </a:spcBef>
              <a:buClr>
                <a:srgbClr val="F0AB00"/>
              </a:buClr>
              <a:buFont typeface="Arial" pitchFamily="34" charset="0"/>
              <a:buChar char="■"/>
              <a:defRPr/>
            </a:pPr>
            <a:r>
              <a:rPr lang="en-US" sz="1400" dirty="0"/>
              <a:t>Get Item Price</a:t>
            </a:r>
          </a:p>
          <a:p>
            <a:pPr marL="188913" indent="-188913">
              <a:spcBef>
                <a:spcPts val="600"/>
              </a:spcBef>
              <a:buClr>
                <a:srgbClr val="F0AB00"/>
              </a:buClr>
              <a:buFont typeface="Arial" pitchFamily="34" charset="0"/>
              <a:buChar char="■"/>
              <a:defRPr/>
            </a:pPr>
            <a:r>
              <a:rPr lang="en-US" sz="1400" dirty="0"/>
              <a:t>Get Item List</a:t>
            </a:r>
          </a:p>
          <a:p>
            <a:pPr marL="188913" indent="-188913">
              <a:spcBef>
                <a:spcPts val="600"/>
              </a:spcBef>
              <a:buClr>
                <a:srgbClr val="F0AB00"/>
              </a:buClr>
              <a:buFont typeface="Arial" pitchFamily="34" charset="0"/>
              <a:buChar char="■"/>
              <a:defRPr/>
            </a:pPr>
            <a:r>
              <a:rPr lang="en-US" sz="1400" dirty="0"/>
              <a:t>Get User List</a:t>
            </a:r>
          </a:p>
          <a:p>
            <a:pPr marL="188913" indent="-188913">
              <a:spcBef>
                <a:spcPts val="600"/>
              </a:spcBef>
              <a:buClr>
                <a:srgbClr val="F0AB00"/>
              </a:buClr>
              <a:buFont typeface="Arial" pitchFamily="34" charset="0"/>
              <a:buChar char="■"/>
              <a:defRPr/>
            </a:pPr>
            <a:r>
              <a:rPr lang="en-US" sz="1400" dirty="0"/>
              <a:t>Get Warehouse List</a:t>
            </a:r>
          </a:p>
          <a:p>
            <a:pPr marL="188913" indent="-188913">
              <a:spcBef>
                <a:spcPts val="600"/>
              </a:spcBef>
              <a:buClr>
                <a:srgbClr val="F0AB00"/>
              </a:buClr>
              <a:buFont typeface="Arial" pitchFamily="34" charset="0"/>
              <a:buChar char="■"/>
              <a:defRPr/>
            </a:pPr>
            <a:r>
              <a:rPr lang="en-US" sz="1400" dirty="0"/>
              <a:t>Get Contact Employees</a:t>
            </a:r>
          </a:p>
          <a:p>
            <a:pPr marL="188913" indent="-188913">
              <a:spcBef>
                <a:spcPts val="600"/>
              </a:spcBef>
              <a:buClr>
                <a:srgbClr val="F0AB00"/>
              </a:buClr>
              <a:buFont typeface="Arial" pitchFamily="34" charset="0"/>
              <a:buChar char="■"/>
              <a:defRPr/>
            </a:pPr>
            <a:r>
              <a:rPr lang="en-US" sz="1400" dirty="0"/>
              <a:t>Formatting Functions</a:t>
            </a:r>
          </a:p>
          <a:p>
            <a:pPr marL="188913" indent="-188913">
              <a:spcBef>
                <a:spcPts val="600"/>
              </a:spcBef>
              <a:buClr>
                <a:srgbClr val="F0AB00"/>
              </a:buClr>
              <a:buFont typeface="Arial" pitchFamily="34" charset="0"/>
              <a:buChar char="■"/>
              <a:defRPr/>
            </a:pPr>
            <a:r>
              <a:rPr lang="en-US" sz="1400" dirty="0"/>
              <a:t>Get Object Key By Single Value</a:t>
            </a:r>
          </a:p>
        </p:txBody>
      </p:sp>
      <p:sp>
        <p:nvSpPr>
          <p:cNvPr id="53252" name="Rectangle 4"/>
          <p:cNvSpPr>
            <a:spLocks noChangeArrowheads="1"/>
          </p:cNvSpPr>
          <p:nvPr/>
        </p:nvSpPr>
        <p:spPr bwMode="gray">
          <a:xfrm>
            <a:off x="7244859" y="3201771"/>
            <a:ext cx="4695489" cy="369332"/>
          </a:xfrm>
          <a:prstGeom prst="rect">
            <a:avLst/>
          </a:prstGeom>
          <a:noFill/>
          <a:ln w="12700" algn="ctr">
            <a:noFill/>
            <a:miter lim="800000"/>
            <a:headEnd/>
            <a:tailEnd/>
          </a:ln>
        </p:spPr>
        <p:txBody>
          <a:bodyPr lIns="0" tIns="0" rIns="0" bIns="0">
            <a:normAutofit/>
          </a:bodyPr>
          <a:lstStyle/>
          <a:p>
            <a:r>
              <a:rPr lang="en-US" sz="1600" dirty="0">
                <a:latin typeface="+mn-lt"/>
              </a:rPr>
              <a:t>Sample for GetWarehouseList method</a:t>
            </a:r>
          </a:p>
        </p:txBody>
      </p:sp>
      <p:sp>
        <p:nvSpPr>
          <p:cNvPr id="111620" name="Text Box 5"/>
          <p:cNvSpPr txBox="1">
            <a:spLocks noChangeArrowheads="1"/>
          </p:cNvSpPr>
          <p:nvPr/>
        </p:nvSpPr>
        <p:spPr bwMode="auto">
          <a:xfrm>
            <a:off x="504001" y="1431420"/>
            <a:ext cx="11186476" cy="553998"/>
          </a:xfrm>
          <a:prstGeom prst="rect">
            <a:avLst/>
          </a:prstGeom>
          <a:noFill/>
          <a:ln w="19050">
            <a:noFill/>
            <a:miter lim="800000"/>
            <a:headEnd/>
            <a:tailEnd/>
          </a:ln>
        </p:spPr>
        <p:txBody>
          <a:bodyPr wrap="square" lIns="0" tIns="0" rIns="0" bIns="0">
            <a:spAutoFit/>
          </a:bodyPr>
          <a:lstStyle/>
          <a:p>
            <a:r>
              <a:rPr lang="de-DE" sz="1800" dirty="0"/>
              <a:t>The SBObob object </a:t>
            </a:r>
            <a:r>
              <a:rPr lang="en-US" sz="1800"/>
              <a:t>enables</a:t>
            </a:r>
            <a:r>
              <a:rPr lang="de-DE" sz="1800"/>
              <a:t> </a:t>
            </a:r>
            <a:r>
              <a:rPr lang="en-US" sz="1800"/>
              <a:t>retrieving commonly-used </a:t>
            </a:r>
            <a:r>
              <a:rPr lang="en-US" sz="1800" dirty="0"/>
              <a:t>information easily.</a:t>
            </a:r>
          </a:p>
          <a:p>
            <a:r>
              <a:rPr lang="en-US" sz="1800" dirty="0"/>
              <a:t>Returned data are packaged into DI API RecordSet objects.</a:t>
            </a:r>
          </a:p>
        </p:txBody>
      </p:sp>
      <p:pic>
        <p:nvPicPr>
          <p:cNvPr id="4" name="Picture 3">
            <a:extLst>
              <a:ext uri="{FF2B5EF4-FFF2-40B4-BE49-F238E27FC236}">
                <a16:creationId xmlns:a16="http://schemas.microsoft.com/office/drawing/2014/main" id="{B438F1AB-B72E-4497-8E0E-ACCEDAE1B6E0}"/>
              </a:ext>
            </a:extLst>
          </p:cNvPr>
          <p:cNvPicPr>
            <a:picLocks noChangeAspect="1"/>
          </p:cNvPicPr>
          <p:nvPr/>
        </p:nvPicPr>
        <p:blipFill>
          <a:blip r:embed="rId4"/>
          <a:stretch>
            <a:fillRect/>
          </a:stretch>
        </p:blipFill>
        <p:spPr>
          <a:xfrm>
            <a:off x="4090105" y="3850469"/>
            <a:ext cx="2361905" cy="2409524"/>
          </a:xfrm>
          <a:prstGeom prst="rect">
            <a:avLst/>
          </a:prstGeom>
        </p:spPr>
      </p:pic>
      <p:sp>
        <p:nvSpPr>
          <p:cNvPr id="10" name="Rectangle 3">
            <a:extLst>
              <a:ext uri="{FF2B5EF4-FFF2-40B4-BE49-F238E27FC236}">
                <a16:creationId xmlns:a16="http://schemas.microsoft.com/office/drawing/2014/main" id="{0AB3D22C-BD7D-4B9C-BA02-74A993168EEE}"/>
              </a:ext>
            </a:extLst>
          </p:cNvPr>
          <p:cNvSpPr>
            <a:spLocks noChangeArrowheads="1"/>
          </p:cNvSpPr>
          <p:nvPr/>
        </p:nvSpPr>
        <p:spPr bwMode="auto">
          <a:xfrm>
            <a:off x="6635642" y="3667821"/>
            <a:ext cx="5139375" cy="2774820"/>
          </a:xfrm>
          <a:prstGeom prst="rect">
            <a:avLst/>
          </a:prstGeom>
          <a:solidFill>
            <a:srgbClr val="B4C3CB"/>
          </a:solidFill>
          <a:ln w="12700">
            <a:solidFill>
              <a:schemeClr val="tx1"/>
            </a:solidFill>
            <a:miter lim="800000"/>
            <a:headEnd/>
            <a:tailEnd/>
          </a:ln>
        </p:spPr>
        <p:txBody>
          <a:bodyPr wrap="none" lIns="36513" tIns="36513" rIns="36513" bIns="36513"/>
          <a:lstStyle/>
          <a:p>
            <a:r>
              <a:rPr lang="en-US" sz="1600" dirty="0">
                <a:latin typeface="Arial monospaced for SAP" pitchFamily="49" charset="0"/>
              </a:rPr>
              <a:t>Dim oRecordSet As SAPbobsCOM.Recordset</a:t>
            </a:r>
          </a:p>
          <a:p>
            <a:r>
              <a:rPr lang="en-US" sz="1600" dirty="0"/>
              <a:t>Dim rs As SAPbobsCOM.Recordset</a:t>
            </a:r>
          </a:p>
          <a:p>
            <a:r>
              <a:rPr lang="en-US" sz="1600" dirty="0"/>
              <a:t>Dim strResult As String</a:t>
            </a:r>
          </a:p>
          <a:p>
            <a:r>
              <a:rPr lang="en-US" sz="1600" dirty="0"/>
              <a:t>Dim errResult As String</a:t>
            </a:r>
          </a:p>
          <a:p>
            <a:endParaRPr lang="en-US" sz="1600" dirty="0"/>
          </a:p>
          <a:p>
            <a:r>
              <a:rPr lang="en-US" sz="1600" dirty="0"/>
              <a:t>Set vObj =m_company. GetBusinessObject(BoBridge)</a:t>
            </a:r>
          </a:p>
          <a:p>
            <a:r>
              <a:rPr lang="en-US" sz="1600" dirty="0"/>
              <a:t>Set rs =m_company. GetBusinessObject(BoRecordset)</a:t>
            </a:r>
          </a:p>
          <a:p>
            <a:r>
              <a:rPr lang="en-US" sz="1600" dirty="0"/>
              <a:t>Set rs = vObj.GetWareHouseList()</a:t>
            </a:r>
          </a:p>
          <a:p>
            <a:r>
              <a:rPr lang="en-US" sz="1600" dirty="0"/>
              <a:t>strResult = RecorsetToText(rs)</a:t>
            </a:r>
          </a:p>
          <a:p>
            <a:r>
              <a:rPr lang="en-US" sz="1600" dirty="0"/>
              <a:t>errResult = GetLastErrorString()</a:t>
            </a:r>
          </a:p>
          <a:p>
            <a:r>
              <a:rPr lang="en-US" sz="1600" dirty="0"/>
              <a:t>OutputMessage(strResult, errResult)</a:t>
            </a:r>
            <a:br>
              <a:rPr lang="en-US" sz="1600" dirty="0"/>
            </a:br>
            <a:endParaRPr lang="en-US" sz="1600" dirty="0"/>
          </a:p>
        </p:txBody>
      </p:sp>
    </p:spTree>
    <p:custDataLst>
      <p:tags r:id="rId1"/>
    </p:custDataLst>
    <p:extLst>
      <p:ext uri="{BB962C8B-B14F-4D97-AF65-F5344CB8AC3E}">
        <p14:creationId xmlns:p14="http://schemas.microsoft.com/office/powerpoint/2010/main" val="263974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dirty="0"/>
              <a:t>Special Objects: Exercise</a:t>
            </a:r>
            <a:endParaRPr lang="de-DE" dirty="0"/>
          </a:p>
        </p:txBody>
      </p:sp>
      <p:sp>
        <p:nvSpPr>
          <p:cNvPr id="50179" name="Rectangle 4"/>
          <p:cNvSpPr>
            <a:spLocks noChangeArrowheads="1"/>
          </p:cNvSpPr>
          <p:nvPr/>
        </p:nvSpPr>
        <p:spPr bwMode="gray">
          <a:xfrm>
            <a:off x="2030969" y="1864859"/>
            <a:ext cx="9659507" cy="1590179"/>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a:t>
            </a:r>
            <a:r>
              <a:rPr lang="en-US" sz="1800" b="1"/>
              <a:t>should now practice:</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dirty="0"/>
              <a:t>Hands-on RecordSet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dirty="0"/>
              <a:t>Hands-on DataBrowser</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dirty="0"/>
              <a:t>Hands-on SBObob</a:t>
            </a:r>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53261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 API </a:t>
            </a:r>
            <a:r>
              <a:rPr lang="en-US" dirty="0">
                <a:solidFill>
                  <a:schemeClr val="accent1"/>
                </a:solidFill>
              </a:rPr>
              <a:t>Services</a:t>
            </a:r>
            <a:endParaRPr lang="en-US"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73168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DI API Services</a:t>
            </a:r>
            <a:r>
              <a:rPr lang="en-US"/>
              <a:t>:</a:t>
            </a:r>
            <a:r>
              <a:rPr lang="en-GB"/>
              <a:t> Topic Objective</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67576"/>
            <a:ext cx="9874376" cy="718145"/>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a:t>Use the </a:t>
            </a:r>
            <a:r>
              <a:rPr lang="en-US" sz="1800" kern="0" dirty="0"/>
              <a:t>DI API Services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96854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p:txBody>
          <a:bodyPr anchor="ctr"/>
          <a:lstStyle/>
          <a:p>
            <a:pPr eaLnBrk="1" hangingPunct="1"/>
            <a:r>
              <a:rPr lang="en-US" dirty="0"/>
              <a:t>DI API Services: Overview</a:t>
            </a:r>
            <a:endParaRPr lang="de-DE" dirty="0"/>
          </a:p>
        </p:txBody>
      </p:sp>
      <p:sp>
        <p:nvSpPr>
          <p:cNvPr id="162818" name="Text Box 3"/>
          <p:cNvSpPr txBox="1">
            <a:spLocks noChangeArrowheads="1"/>
          </p:cNvSpPr>
          <p:nvPr/>
        </p:nvSpPr>
        <p:spPr bwMode="auto">
          <a:xfrm>
            <a:off x="504001" y="1581374"/>
            <a:ext cx="11186476" cy="1301675"/>
          </a:xfrm>
          <a:prstGeom prst="rect">
            <a:avLst/>
          </a:prstGeom>
          <a:noFill/>
          <a:ln w="12700">
            <a:noFill/>
            <a:miter lim="800000"/>
            <a:headEnd/>
            <a:tailEnd/>
          </a:ln>
        </p:spPr>
        <p:txBody>
          <a:bodyPr lIns="0" tIns="0" rIns="0" bIns="0"/>
          <a:lstStyle/>
          <a:p>
            <a:r>
              <a:rPr lang="en-US" sz="2000" b="1" dirty="0"/>
              <a:t>The </a:t>
            </a:r>
            <a:r>
              <a:rPr lang="en-US" sz="2000" b="1" i="1" dirty="0">
                <a:solidFill>
                  <a:schemeClr val="accent1"/>
                </a:solidFill>
              </a:rPr>
              <a:t>CompanyService</a:t>
            </a:r>
            <a:r>
              <a:rPr lang="en-US" sz="2000" b="1" dirty="0"/>
              <a:t> manages the company administration data. </a:t>
            </a:r>
          </a:p>
          <a:p>
            <a:pPr marL="344487" lvl="1" indent="-342900">
              <a:buFont typeface="Wingdings" panose="05000000000000000000" pitchFamily="2" charset="2"/>
              <a:buChar char="§"/>
            </a:pPr>
            <a:r>
              <a:rPr lang="en-US" sz="1600" dirty="0"/>
              <a:t>Administration data - OADM (AdminInfo object)</a:t>
            </a:r>
          </a:p>
          <a:p>
            <a:pPr marL="344487" lvl="1" indent="-342900">
              <a:buFont typeface="Wingdings" panose="05000000000000000000" pitchFamily="2" charset="2"/>
              <a:buChar char="§"/>
            </a:pPr>
            <a:r>
              <a:rPr lang="en-US" sz="1600" dirty="0"/>
              <a:t>Company data -  CINF (CompanyInfo object)</a:t>
            </a:r>
          </a:p>
          <a:p>
            <a:pPr marL="344487" lvl="1" indent="-342900">
              <a:buFont typeface="Wingdings" panose="05000000000000000000" pitchFamily="2" charset="2"/>
              <a:buChar char="§"/>
            </a:pPr>
            <a:r>
              <a:rPr lang="en-US" sz="1600" dirty="0"/>
              <a:t>Posting Periods - OACT (ChartOfAccounts object) </a:t>
            </a:r>
          </a:p>
          <a:p>
            <a:pPr marL="344487" lvl="1" indent="-342900">
              <a:buFont typeface="Wingdings" panose="05000000000000000000" pitchFamily="2" charset="2"/>
              <a:buChar char="§"/>
            </a:pPr>
            <a:r>
              <a:rPr lang="en-US" sz="1600" dirty="0"/>
              <a:t>Finance Periods - OFPR (FinancePeriods object)</a:t>
            </a:r>
            <a:endParaRPr lang="de-DE" sz="1600" dirty="0"/>
          </a:p>
          <a:p>
            <a:pPr marL="261938" indent="-261938">
              <a:spcBef>
                <a:spcPct val="50000"/>
              </a:spcBef>
            </a:pPr>
            <a:endParaRPr lang="en-US" sz="1800" dirty="0"/>
          </a:p>
        </p:txBody>
      </p:sp>
      <p:sp>
        <p:nvSpPr>
          <p:cNvPr id="4" name="Rectangle 3">
            <a:extLst>
              <a:ext uri="{FF2B5EF4-FFF2-40B4-BE49-F238E27FC236}">
                <a16:creationId xmlns:a16="http://schemas.microsoft.com/office/drawing/2014/main" id="{A0BB931D-0BDB-4F5B-85A0-DA7F8A55EE1A}"/>
              </a:ext>
            </a:extLst>
          </p:cNvPr>
          <p:cNvSpPr txBox="1">
            <a:spLocks noChangeArrowheads="1"/>
          </p:cNvSpPr>
          <p:nvPr/>
        </p:nvSpPr>
        <p:spPr bwMode="black">
          <a:xfrm>
            <a:off x="7098815" y="2661289"/>
            <a:ext cx="3787923" cy="3760094"/>
          </a:xfrm>
          <a:prstGeom prst="rect">
            <a:avLst/>
          </a:prstGeom>
        </p:spPr>
        <p:txBody>
          <a:bodyPr vert="horz" lIns="0" tIns="0" rIns="0" bIns="0" rtlCol="0">
            <a:normAutofit fontScale="77500" lnSpcReduction="2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600"/>
              </a:spcBef>
              <a:defRPr/>
            </a:pPr>
            <a:r>
              <a:rPr lang="en-US" sz="2600" b="1" dirty="0"/>
              <a:t>The </a:t>
            </a:r>
            <a:r>
              <a:rPr lang="en-US" sz="2600" b="1" i="1" dirty="0">
                <a:solidFill>
                  <a:schemeClr val="accent1"/>
                </a:solidFill>
              </a:rPr>
              <a:t>CompanyService</a:t>
            </a:r>
            <a:r>
              <a:rPr lang="en-US" sz="2600" b="1" dirty="0"/>
              <a:t> includes </a:t>
            </a:r>
          </a:p>
          <a:p>
            <a:pPr>
              <a:spcBef>
                <a:spcPts val="600"/>
              </a:spcBef>
              <a:defRPr/>
            </a:pPr>
            <a:r>
              <a:rPr lang="en-US" sz="2600" b="1" dirty="0"/>
              <a:t>the following functions:</a:t>
            </a:r>
          </a:p>
          <a:p>
            <a:pPr>
              <a:spcBef>
                <a:spcPts val="600"/>
              </a:spcBef>
              <a:defRPr/>
            </a:pPr>
            <a:endParaRPr lang="en-US" sz="1600" dirty="0"/>
          </a:p>
          <a:p>
            <a:pPr marL="188913" indent="-188913">
              <a:spcBef>
                <a:spcPts val="600"/>
              </a:spcBef>
              <a:buClr>
                <a:srgbClr val="F0AB00"/>
              </a:buClr>
              <a:buFont typeface="Arial" pitchFamily="34" charset="0"/>
              <a:buChar char="■"/>
              <a:defRPr/>
            </a:pPr>
            <a:r>
              <a:rPr lang="en-US" sz="1700" dirty="0"/>
              <a:t>CreatePeriod</a:t>
            </a:r>
          </a:p>
          <a:p>
            <a:pPr marL="188913" indent="-188913">
              <a:spcBef>
                <a:spcPts val="600"/>
              </a:spcBef>
              <a:buClr>
                <a:srgbClr val="F0AB00"/>
              </a:buClr>
              <a:buFont typeface="Arial" pitchFamily="34" charset="0"/>
              <a:buChar char="■"/>
              <a:defRPr/>
            </a:pPr>
            <a:r>
              <a:rPr lang="en-US" sz="1700" dirty="0"/>
              <a:t>GetAdminInfo</a:t>
            </a:r>
          </a:p>
          <a:p>
            <a:pPr marL="188913" indent="-188913">
              <a:spcBef>
                <a:spcPts val="600"/>
              </a:spcBef>
              <a:buClr>
                <a:srgbClr val="F0AB00"/>
              </a:buClr>
              <a:buFont typeface="Arial" pitchFamily="34" charset="0"/>
              <a:buChar char="■"/>
              <a:defRPr/>
            </a:pPr>
            <a:r>
              <a:rPr lang="en-US" sz="1700" dirty="0"/>
              <a:t>GetCompanyInfo</a:t>
            </a:r>
          </a:p>
          <a:p>
            <a:pPr marL="188913" indent="-188913">
              <a:spcBef>
                <a:spcPts val="600"/>
              </a:spcBef>
              <a:buClr>
                <a:srgbClr val="F0AB00"/>
              </a:buClr>
              <a:buFont typeface="Arial" pitchFamily="34" charset="0"/>
              <a:buChar char="■"/>
              <a:defRPr/>
            </a:pPr>
            <a:r>
              <a:rPr lang="en-US" sz="1700" dirty="0"/>
              <a:t>GetFinancePeriod</a:t>
            </a:r>
          </a:p>
          <a:p>
            <a:pPr marL="188913" indent="-188913">
              <a:spcBef>
                <a:spcPts val="600"/>
              </a:spcBef>
              <a:buClr>
                <a:srgbClr val="F0AB00"/>
              </a:buClr>
              <a:buFont typeface="Arial" pitchFamily="34" charset="0"/>
              <a:buChar char="■"/>
              <a:defRPr/>
            </a:pPr>
            <a:r>
              <a:rPr lang="en-US" sz="1700" dirty="0"/>
              <a:t>GetFinancePeriods</a:t>
            </a:r>
          </a:p>
          <a:p>
            <a:pPr marL="188913" indent="-188913">
              <a:spcBef>
                <a:spcPts val="600"/>
              </a:spcBef>
              <a:buClr>
                <a:srgbClr val="F0AB00"/>
              </a:buClr>
              <a:buFont typeface="Arial" pitchFamily="34" charset="0"/>
              <a:buChar char="■"/>
              <a:defRPr/>
            </a:pPr>
            <a:r>
              <a:rPr lang="en-US" sz="1700" dirty="0"/>
              <a:t>GetPeriod</a:t>
            </a:r>
          </a:p>
          <a:p>
            <a:pPr marL="188913" indent="-188913">
              <a:spcBef>
                <a:spcPts val="600"/>
              </a:spcBef>
              <a:buClr>
                <a:srgbClr val="F0AB00"/>
              </a:buClr>
              <a:buFont typeface="Arial" pitchFamily="34" charset="0"/>
              <a:buChar char="■"/>
              <a:defRPr/>
            </a:pPr>
            <a:r>
              <a:rPr lang="en-US" sz="1700" dirty="0"/>
              <a:t>GetPeriods</a:t>
            </a:r>
          </a:p>
          <a:p>
            <a:pPr marL="188913" indent="-188913">
              <a:spcBef>
                <a:spcPts val="600"/>
              </a:spcBef>
              <a:buClr>
                <a:srgbClr val="F0AB00"/>
              </a:buClr>
              <a:buFont typeface="Arial" pitchFamily="34" charset="0"/>
              <a:buChar char="■"/>
              <a:defRPr/>
            </a:pPr>
            <a:r>
              <a:rPr lang="en-US" sz="1700" dirty="0"/>
              <a:t>UpdateAdminInfo</a:t>
            </a:r>
          </a:p>
          <a:p>
            <a:pPr marL="188913" indent="-188913">
              <a:spcBef>
                <a:spcPts val="600"/>
              </a:spcBef>
              <a:buClr>
                <a:srgbClr val="F0AB00"/>
              </a:buClr>
              <a:buFont typeface="Arial" pitchFamily="34" charset="0"/>
              <a:buChar char="■"/>
              <a:defRPr/>
            </a:pPr>
            <a:r>
              <a:rPr lang="en-US" sz="1700" dirty="0"/>
              <a:t>UpdateCompanyInfo</a:t>
            </a:r>
          </a:p>
          <a:p>
            <a:pPr marL="188913" indent="-188913">
              <a:spcBef>
                <a:spcPts val="600"/>
              </a:spcBef>
              <a:buClr>
                <a:srgbClr val="F0AB00"/>
              </a:buClr>
              <a:buFont typeface="Arial" pitchFamily="34" charset="0"/>
              <a:buChar char="■"/>
              <a:defRPr/>
            </a:pPr>
            <a:r>
              <a:rPr lang="en-US" sz="1700" dirty="0"/>
              <a:t>UpdateFinancePeriod</a:t>
            </a:r>
          </a:p>
          <a:p>
            <a:pPr marL="188913" indent="-188913">
              <a:spcBef>
                <a:spcPts val="600"/>
              </a:spcBef>
              <a:buClr>
                <a:srgbClr val="F0AB00"/>
              </a:buClr>
              <a:buFont typeface="Arial" pitchFamily="34" charset="0"/>
              <a:buChar char="■"/>
              <a:defRPr/>
            </a:pPr>
            <a:r>
              <a:rPr lang="en-US" sz="1700" dirty="0"/>
              <a:t>UpdatePeriod</a:t>
            </a:r>
          </a:p>
        </p:txBody>
      </p:sp>
      <p:sp>
        <p:nvSpPr>
          <p:cNvPr id="5" name="Text Box 3">
            <a:extLst>
              <a:ext uri="{FF2B5EF4-FFF2-40B4-BE49-F238E27FC236}">
                <a16:creationId xmlns:a16="http://schemas.microsoft.com/office/drawing/2014/main" id="{6681C78D-6461-4204-83D1-4200D596FDEF}"/>
              </a:ext>
            </a:extLst>
          </p:cNvPr>
          <p:cNvSpPr txBox="1">
            <a:spLocks noChangeArrowheads="1"/>
          </p:cNvSpPr>
          <p:nvPr/>
        </p:nvSpPr>
        <p:spPr bwMode="auto">
          <a:xfrm>
            <a:off x="1162010" y="4262570"/>
            <a:ext cx="5238790" cy="1586751"/>
          </a:xfrm>
          <a:prstGeom prst="rect">
            <a:avLst/>
          </a:prstGeom>
          <a:noFill/>
          <a:ln w="12700">
            <a:noFill/>
            <a:miter lim="800000"/>
            <a:headEnd/>
            <a:tailEnd/>
          </a:ln>
        </p:spPr>
        <p:txBody>
          <a:bodyPr lIns="0" tIns="0" rIns="0" bIns="0"/>
          <a:lstStyle/>
          <a:p>
            <a:pPr>
              <a:buClr>
                <a:srgbClr val="333333"/>
              </a:buClr>
            </a:pPr>
            <a:r>
              <a:rPr lang="en-US" sz="2000" b="1" dirty="0"/>
              <a:t>How to use the </a:t>
            </a:r>
            <a:r>
              <a:rPr lang="en-US" sz="2000" b="1" i="1" dirty="0">
                <a:solidFill>
                  <a:schemeClr val="accent1"/>
                </a:solidFill>
              </a:rPr>
              <a:t>CompanyService </a:t>
            </a:r>
            <a:r>
              <a:rPr lang="en-US" sz="2000" b="1" dirty="0"/>
              <a:t>object?</a:t>
            </a:r>
          </a:p>
          <a:p>
            <a:pPr marL="344487" lvl="1" indent="-342900">
              <a:buFont typeface="Wingdings" panose="05000000000000000000" pitchFamily="2" charset="2"/>
              <a:buChar char="§"/>
            </a:pPr>
            <a:r>
              <a:rPr lang="en-US" sz="1600" dirty="0"/>
              <a:t>Call the CompanyService</a:t>
            </a:r>
          </a:p>
          <a:p>
            <a:pPr marL="344487" lvl="1" indent="-342900">
              <a:buFont typeface="Wingdings" panose="05000000000000000000" pitchFamily="2" charset="2"/>
              <a:buChar char="§"/>
            </a:pPr>
            <a:r>
              <a:rPr lang="en-US" sz="1600" dirty="0"/>
              <a:t>Call the method GetBusinessService</a:t>
            </a:r>
          </a:p>
          <a:p>
            <a:pPr marL="344487" lvl="1" indent="-342900">
              <a:buFont typeface="Wingdings" panose="05000000000000000000" pitchFamily="2" charset="2"/>
              <a:buChar char="§"/>
            </a:pPr>
            <a:r>
              <a:rPr lang="en-US" sz="1600" dirty="0"/>
              <a:t>Create an empty data structure</a:t>
            </a:r>
          </a:p>
          <a:p>
            <a:pPr marL="344487" lvl="1" indent="-342900">
              <a:buFont typeface="Wingdings" panose="05000000000000000000" pitchFamily="2" charset="2"/>
              <a:buChar char="§"/>
            </a:pPr>
            <a:r>
              <a:rPr lang="en-US" sz="1600" dirty="0"/>
              <a:t>Set the properties</a:t>
            </a:r>
          </a:p>
          <a:p>
            <a:pPr marL="344487" lvl="1" indent="-342900">
              <a:buFont typeface="Wingdings" panose="05000000000000000000" pitchFamily="2" charset="2"/>
              <a:buChar char="§"/>
            </a:pPr>
            <a:r>
              <a:rPr lang="en-US" sz="1600" dirty="0"/>
              <a:t>Call the service method. </a:t>
            </a:r>
          </a:p>
          <a:p>
            <a:pPr marL="344487" lvl="1" indent="-342900">
              <a:buFont typeface="Wingdings" panose="05000000000000000000" pitchFamily="2" charset="2"/>
              <a:buChar char="§"/>
            </a:pPr>
            <a:endParaRPr lang="de-DE" sz="1600" dirty="0"/>
          </a:p>
          <a:p>
            <a:pPr marL="261938" indent="-261938">
              <a:spcBef>
                <a:spcPct val="50000"/>
              </a:spcBef>
            </a:pPr>
            <a:endParaRPr lang="en-US" sz="1800" dirty="0"/>
          </a:p>
        </p:txBody>
      </p:sp>
    </p:spTree>
    <p:custDataLst>
      <p:tags r:id="rId1"/>
    </p:custDataLst>
    <p:extLst>
      <p:ext uri="{BB962C8B-B14F-4D97-AF65-F5344CB8AC3E}">
        <p14:creationId xmlns:p14="http://schemas.microsoft.com/office/powerpoint/2010/main" val="55376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a:noFill/>
        </p:spPr>
        <p:txBody>
          <a:bodyPr anchor="ctr"/>
          <a:lstStyle/>
          <a:p>
            <a:r>
              <a:rPr lang="en-US" dirty="0"/>
              <a:t>DI API Services: Example – Business Partners Service</a:t>
            </a:r>
          </a:p>
        </p:txBody>
      </p:sp>
      <p:sp>
        <p:nvSpPr>
          <p:cNvPr id="164866" name="Rectangle 3"/>
          <p:cNvSpPr>
            <a:spLocks noChangeArrowheads="1"/>
          </p:cNvSpPr>
          <p:nvPr/>
        </p:nvSpPr>
        <p:spPr bwMode="auto">
          <a:xfrm>
            <a:off x="504001" y="1484314"/>
            <a:ext cx="11186476" cy="4926112"/>
          </a:xfrm>
          <a:prstGeom prst="rect">
            <a:avLst/>
          </a:prstGeom>
          <a:solidFill>
            <a:srgbClr val="B4C3CB"/>
          </a:solidFill>
          <a:ln w="12700">
            <a:solidFill>
              <a:schemeClr val="tx1"/>
            </a:solidFill>
            <a:miter lim="800000"/>
            <a:headEnd/>
            <a:tailEnd/>
          </a:ln>
        </p:spPr>
        <p:txBody>
          <a:bodyPr wrap="none" lIns="36513" tIns="36513" rIns="36513" bIns="36513"/>
          <a:lstStyle/>
          <a:p>
            <a:r>
              <a:rPr lang="ja-JP" altLang="en-US" sz="1200" dirty="0">
                <a:solidFill>
                  <a:srgbClr val="339966"/>
                </a:solidFill>
              </a:rPr>
              <a:t>‘</a:t>
            </a:r>
            <a:r>
              <a:rPr lang="en-US" altLang="ja-JP" sz="1200" dirty="0">
                <a:solidFill>
                  <a:srgbClr val="339966"/>
                </a:solidFill>
              </a:rPr>
              <a:t>1) get general company service</a:t>
            </a:r>
          </a:p>
          <a:p>
            <a:r>
              <a:rPr lang="en-US" sz="1200" dirty="0">
                <a:latin typeface="Arial monospaced for SAP" pitchFamily="49" charset="0"/>
              </a:rPr>
              <a:t>oCmpSrv = oCompany.GetCompanyService</a:t>
            </a:r>
          </a:p>
          <a:p>
            <a:endParaRPr lang="en-US" sz="700" dirty="0">
              <a:latin typeface="Arial monospaced for SAP" pitchFamily="49" charset="0"/>
            </a:endParaRPr>
          </a:p>
          <a:p>
            <a:r>
              <a:rPr lang="ja-JP" altLang="en-US" sz="1200" dirty="0">
                <a:solidFill>
                  <a:srgbClr val="339966"/>
                </a:solidFill>
              </a:rPr>
              <a:t>‘</a:t>
            </a:r>
            <a:r>
              <a:rPr lang="en-US" altLang="ja-JP" sz="1200" dirty="0">
                <a:solidFill>
                  <a:srgbClr val="339966"/>
                </a:solidFill>
              </a:rPr>
              <a:t>2) get specific Business Partners service</a:t>
            </a:r>
          </a:p>
          <a:p>
            <a:r>
              <a:rPr lang="en-US" sz="1200" dirty="0">
                <a:latin typeface="Arial monospaced for SAP" pitchFamily="49" charset="0"/>
              </a:rPr>
              <a:t>oBPsService = oCmpSrv.GetBusinessService(ServiceTypes.BusinessPartnersService)</a:t>
            </a:r>
          </a:p>
          <a:p>
            <a:endParaRPr lang="en-US" sz="700" dirty="0">
              <a:latin typeface="Arial monospaced for SAP" pitchFamily="49" charset="0"/>
            </a:endParaRPr>
          </a:p>
          <a:p>
            <a:r>
              <a:rPr lang="ja-JP" altLang="en-US" sz="1200" dirty="0">
                <a:solidFill>
                  <a:srgbClr val="339966"/>
                </a:solidFill>
              </a:rPr>
              <a:t>‘</a:t>
            </a:r>
            <a:r>
              <a:rPr lang="en-US" altLang="ja-JP" sz="1200" dirty="0">
                <a:solidFill>
                  <a:srgbClr val="339966"/>
                </a:solidFill>
              </a:rPr>
              <a:t>3) a) get Accounts Service Data Interface</a:t>
            </a:r>
          </a:p>
          <a:p>
            <a:r>
              <a:rPr lang="en-US" sz="1200" dirty="0">
                <a:latin typeface="Arial monospaced for SAP" pitchFamily="49" charset="0"/>
              </a:rPr>
              <a:t>oOpenningBalanceAccount = oBPsService.GetDataInterface(</a:t>
            </a:r>
            <a:br>
              <a:rPr lang="en-US" sz="1200" dirty="0">
                <a:latin typeface="Arial monospaced for SAP" pitchFamily="49" charset="0"/>
              </a:rPr>
            </a:br>
            <a:r>
              <a:rPr lang="en-US" sz="1200" dirty="0">
                <a:latin typeface="Arial monospaced for SAP" pitchFamily="49" charset="0"/>
              </a:rPr>
              <a:t>	BusinessPartnersServiceDataInterfaces.bpsdiOpenningBalanceAccount)</a:t>
            </a:r>
          </a:p>
          <a:p>
            <a:endParaRPr lang="en-US" sz="700" dirty="0">
              <a:latin typeface="Arial monospaced for SAP" pitchFamily="49" charset="0"/>
            </a:endParaRPr>
          </a:p>
          <a:p>
            <a:r>
              <a:rPr lang="en-US" sz="1200" dirty="0">
                <a:solidFill>
                  <a:srgbClr val="339966"/>
                </a:solidFill>
              </a:rPr>
              <a:t>'set the account information for the opening balance account</a:t>
            </a:r>
          </a:p>
          <a:p>
            <a:r>
              <a:rPr lang="en-US" sz="1200" dirty="0">
                <a:latin typeface="Arial monospaced for SAP" pitchFamily="49" charset="0"/>
              </a:rPr>
              <a:t>oOpenningBalanceAccount.OpenBalanceAccount = "_SYS00000000078" </a:t>
            </a:r>
            <a:r>
              <a:rPr lang="ja-JP" altLang="en-US" sz="1200" dirty="0">
                <a:solidFill>
                  <a:srgbClr val="339966"/>
                </a:solidFill>
              </a:rPr>
              <a:t>‘</a:t>
            </a:r>
            <a:r>
              <a:rPr lang="en-US" altLang="ja-JP" sz="1200" dirty="0">
                <a:solidFill>
                  <a:srgbClr val="339966"/>
                </a:solidFill>
              </a:rPr>
              <a:t>using segmentation…</a:t>
            </a:r>
          </a:p>
          <a:p>
            <a:r>
              <a:rPr lang="en-US" sz="1200" dirty="0">
                <a:latin typeface="Arial monospaced for SAP" pitchFamily="49" charset="0"/>
              </a:rPr>
              <a:t>oOpenningBalanceAccount.Details = "Bp Accounts Opening Balance</a:t>
            </a:r>
            <a:r>
              <a:rPr lang="ja-JP" altLang="en-US" sz="1200" dirty="0">
                <a:latin typeface="Arial monospaced for SAP" pitchFamily="49" charset="0"/>
              </a:rPr>
              <a:t>“</a:t>
            </a:r>
            <a:endParaRPr lang="en-US" altLang="ja-JP" sz="1200" dirty="0">
              <a:latin typeface="Arial monospaced for SAP" pitchFamily="49" charset="0"/>
            </a:endParaRPr>
          </a:p>
          <a:p>
            <a:r>
              <a:rPr lang="en-US" sz="1200" dirty="0">
                <a:latin typeface="Arial monospaced for SAP" pitchFamily="49" charset="0"/>
              </a:rPr>
              <a:t>oOpenningBalanceAccount.Date = date.Today</a:t>
            </a:r>
          </a:p>
          <a:p>
            <a:endParaRPr lang="en-US" sz="700" dirty="0">
              <a:latin typeface="Arial monospaced for SAP" pitchFamily="49" charset="0"/>
            </a:endParaRPr>
          </a:p>
          <a:p>
            <a:r>
              <a:rPr lang="ja-JP" altLang="en-US" sz="1200" dirty="0">
                <a:solidFill>
                  <a:srgbClr val="339966"/>
                </a:solidFill>
              </a:rPr>
              <a:t>‘</a:t>
            </a:r>
            <a:r>
              <a:rPr lang="en-US" altLang="ja-JP" sz="1200" dirty="0">
                <a:solidFill>
                  <a:srgbClr val="339966"/>
                </a:solidFill>
              </a:rPr>
              <a:t>3) b) get Business Partners Service Data Interface and set the corresponding information for the BPs…</a:t>
            </a:r>
          </a:p>
          <a:p>
            <a:r>
              <a:rPr lang="en-US" sz="1200" dirty="0">
                <a:latin typeface="Arial monospaced for SAP" pitchFamily="49" charset="0"/>
              </a:rPr>
              <a:t>oBpAccounts = oBPsService.GetDataInterface(</a:t>
            </a:r>
          </a:p>
          <a:p>
            <a:r>
              <a:rPr lang="en-US" sz="1200" dirty="0">
                <a:latin typeface="Arial monospaced for SAP" pitchFamily="49" charset="0"/>
              </a:rPr>
              <a:t>	BusinessPartnersServiceDataInterfaces.bpsdiBPCodes)</a:t>
            </a:r>
          </a:p>
          <a:p>
            <a:endParaRPr lang="en-US" sz="500" dirty="0">
              <a:latin typeface="Arial monospaced for SAP" pitchFamily="49" charset="0"/>
            </a:endParaRPr>
          </a:p>
          <a:p>
            <a:r>
              <a:rPr lang="en-US" sz="1200" dirty="0">
                <a:latin typeface="Arial monospaced for SAP" pitchFamily="49" charset="0"/>
              </a:rPr>
              <a:t>oBpAccountFirst = oBpAccounts.Add()	 </a:t>
            </a:r>
            <a:r>
              <a:rPr lang="en-US" sz="1200" dirty="0">
                <a:solidFill>
                  <a:srgbClr val="339966"/>
                </a:solidFill>
                <a:latin typeface="Arial monospaced for SAP" pitchFamily="49" charset="0"/>
              </a:rPr>
              <a:t>'add first account</a:t>
            </a:r>
            <a:endParaRPr lang="en-US" sz="1200" dirty="0">
              <a:latin typeface="Arial monospaced for SAP" pitchFamily="49" charset="0"/>
            </a:endParaRPr>
          </a:p>
          <a:p>
            <a:r>
              <a:rPr lang="en-US" sz="1200" dirty="0">
                <a:latin typeface="Arial monospaced for SAP" pitchFamily="49" charset="0"/>
              </a:rPr>
              <a:t>oBpAccountFirst.Code = </a:t>
            </a:r>
            <a:r>
              <a:rPr lang="ja-JP" altLang="en-US" sz="1200" dirty="0">
                <a:latin typeface="Arial monospaced for SAP" pitchFamily="49" charset="0"/>
              </a:rPr>
              <a:t>“</a:t>
            </a:r>
            <a:r>
              <a:rPr lang="en-US" altLang="ja-JP" sz="1200" dirty="0">
                <a:latin typeface="Arial monospaced for SAP" pitchFamily="49" charset="0"/>
              </a:rPr>
              <a:t>C20000"</a:t>
            </a:r>
          </a:p>
          <a:p>
            <a:r>
              <a:rPr lang="en-US" sz="1200" dirty="0">
                <a:latin typeface="Arial monospaced for SAP" pitchFamily="49" charset="0"/>
              </a:rPr>
              <a:t>oBpAccountFirst.Credit = 300</a:t>
            </a:r>
          </a:p>
          <a:p>
            <a:endParaRPr lang="en-US" sz="700" dirty="0">
              <a:latin typeface="Arial monospaced for SAP" pitchFamily="49" charset="0"/>
            </a:endParaRPr>
          </a:p>
          <a:p>
            <a:r>
              <a:rPr lang="en-US" sz="1200" dirty="0">
                <a:latin typeface="Arial monospaced for SAP" pitchFamily="49" charset="0"/>
              </a:rPr>
              <a:t>oBpAccountSecond = oBpAccounts.Add	()	 </a:t>
            </a:r>
            <a:r>
              <a:rPr lang="en-US" sz="1200" dirty="0">
                <a:solidFill>
                  <a:srgbClr val="339966"/>
                </a:solidFill>
                <a:latin typeface="Arial monospaced for SAP" pitchFamily="49" charset="0"/>
              </a:rPr>
              <a:t>'add second account</a:t>
            </a:r>
            <a:endParaRPr lang="en-US" sz="1200" dirty="0">
              <a:latin typeface="Arial monospaced for SAP" pitchFamily="49" charset="0"/>
            </a:endParaRPr>
          </a:p>
          <a:p>
            <a:r>
              <a:rPr lang="en-US" sz="1200" dirty="0">
                <a:latin typeface="Arial monospaced for SAP" pitchFamily="49" charset="0"/>
              </a:rPr>
              <a:t>oBpAccountSecond.Code = </a:t>
            </a:r>
            <a:r>
              <a:rPr lang="ja-JP" altLang="en-US" sz="1200" dirty="0">
                <a:latin typeface="Arial monospaced for SAP" pitchFamily="49" charset="0"/>
              </a:rPr>
              <a:t>“</a:t>
            </a:r>
            <a:r>
              <a:rPr lang="en-US" altLang="ja-JP" sz="1200" dirty="0">
                <a:latin typeface="Arial monospaced for SAP" pitchFamily="49" charset="0"/>
              </a:rPr>
              <a:t>C40000</a:t>
            </a:r>
            <a:r>
              <a:rPr lang="ja-JP" altLang="en-US" sz="1200" dirty="0">
                <a:latin typeface="Arial monospaced for SAP" pitchFamily="49" charset="0"/>
              </a:rPr>
              <a:t>”</a:t>
            </a:r>
            <a:endParaRPr lang="en-US" altLang="ja-JP" sz="1200" dirty="0">
              <a:latin typeface="Arial monospaced for SAP" pitchFamily="49" charset="0"/>
            </a:endParaRPr>
          </a:p>
          <a:p>
            <a:r>
              <a:rPr lang="en-US" sz="1200" dirty="0">
                <a:latin typeface="Arial monospaced for SAP" pitchFamily="49" charset="0"/>
              </a:rPr>
              <a:t>oBpAccountSecond.Credit = 300</a:t>
            </a:r>
          </a:p>
          <a:p>
            <a:endParaRPr lang="en-US" sz="700" dirty="0">
              <a:latin typeface="Arial monospaced for SAP" pitchFamily="49" charset="0"/>
            </a:endParaRPr>
          </a:p>
          <a:p>
            <a:r>
              <a:rPr lang="ja-JP" altLang="en-US" sz="1200" dirty="0">
                <a:solidFill>
                  <a:srgbClr val="339966"/>
                </a:solidFill>
              </a:rPr>
              <a:t>‘</a:t>
            </a:r>
            <a:r>
              <a:rPr lang="en-US" altLang="ja-JP" sz="1200" dirty="0">
                <a:solidFill>
                  <a:srgbClr val="339966"/>
                </a:solidFill>
              </a:rPr>
              <a:t>4) call the method that takes the structures/</a:t>
            </a:r>
            <a:r>
              <a:rPr lang="ja-JP" altLang="en-US" sz="1200" dirty="0">
                <a:solidFill>
                  <a:srgbClr val="339966"/>
                </a:solidFill>
              </a:rPr>
              <a:t>”</a:t>
            </a:r>
            <a:r>
              <a:rPr lang="en-US" altLang="ja-JP" sz="1200" dirty="0">
                <a:solidFill>
                  <a:srgbClr val="339966"/>
                </a:solidFill>
              </a:rPr>
              <a:t>Data Interfaces</a:t>
            </a:r>
            <a:r>
              <a:rPr lang="ja-JP" altLang="en-US" sz="1200" dirty="0">
                <a:solidFill>
                  <a:srgbClr val="339966"/>
                </a:solidFill>
              </a:rPr>
              <a:t>”</a:t>
            </a:r>
            <a:r>
              <a:rPr lang="en-US" altLang="ja-JP" sz="1200" dirty="0">
                <a:solidFill>
                  <a:srgbClr val="339966"/>
                </a:solidFill>
              </a:rPr>
              <a:t> and creates the balances…</a:t>
            </a:r>
          </a:p>
          <a:p>
            <a:r>
              <a:rPr lang="en-US" sz="1200" dirty="0">
                <a:latin typeface="Arial monospaced for SAP" pitchFamily="49" charset="0"/>
              </a:rPr>
              <a:t>oBPsService.CreateOpenBalance(oOpenningBalanceAccount, oBpAccounts)</a:t>
            </a:r>
          </a:p>
        </p:txBody>
      </p:sp>
    </p:spTree>
    <p:custDataLst>
      <p:tags r:id="rId1"/>
    </p:custDataLst>
    <p:extLst>
      <p:ext uri="{BB962C8B-B14F-4D97-AF65-F5344CB8AC3E}">
        <p14:creationId xmlns:p14="http://schemas.microsoft.com/office/powerpoint/2010/main" val="396105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3"/>
          <p:cNvSpPr>
            <a:spLocks noChangeArrowheads="1"/>
          </p:cNvSpPr>
          <p:nvPr/>
        </p:nvSpPr>
        <p:spPr bwMode="auto">
          <a:xfrm>
            <a:off x="504001" y="1662663"/>
            <a:ext cx="11186476" cy="954107"/>
          </a:xfrm>
          <a:prstGeom prst="rect">
            <a:avLst/>
          </a:prstGeom>
          <a:noFill/>
          <a:ln w="9525">
            <a:noFill/>
            <a:miter lim="800000"/>
            <a:headEnd/>
            <a:tailEnd/>
          </a:ln>
        </p:spPr>
        <p:txBody>
          <a:bodyPr wrap="square">
            <a:spAutoFit/>
          </a:bodyPr>
          <a:lstStyle/>
          <a:p>
            <a:pPr marL="342900" indent="-342900">
              <a:spcBef>
                <a:spcPts val="600"/>
              </a:spcBef>
              <a:buClr>
                <a:srgbClr val="F0AB00"/>
              </a:buClr>
              <a:buFont typeface="+mj-lt"/>
              <a:buAutoNum type="arabicPeriod"/>
              <a:defRPr/>
            </a:pPr>
            <a:r>
              <a:rPr lang="en-US" sz="1800" b="1" dirty="0">
                <a:solidFill>
                  <a:schemeClr val="accent1"/>
                </a:solidFill>
              </a:rPr>
              <a:t>PathAdmin</a:t>
            </a:r>
            <a:r>
              <a:rPr lang="en-US" sz="1800" dirty="0"/>
              <a:t> – Object for setting and getting directory paths for storing various files.</a:t>
            </a:r>
          </a:p>
          <a:p>
            <a:pPr marL="733301" lvl="1" indent="-188913">
              <a:spcBef>
                <a:spcPts val="600"/>
              </a:spcBef>
              <a:buClr>
                <a:srgbClr val="F0AB00"/>
              </a:buClr>
              <a:buFont typeface="Arial" pitchFamily="34" charset="0"/>
              <a:buChar char="■"/>
              <a:defRPr/>
            </a:pPr>
            <a:r>
              <a:rPr lang="en-US" sz="1400" dirty="0"/>
              <a:t>GetPathAdmin</a:t>
            </a:r>
          </a:p>
          <a:p>
            <a:pPr marL="733301" lvl="1" indent="-188913">
              <a:spcBef>
                <a:spcPts val="600"/>
              </a:spcBef>
              <a:buClr>
                <a:srgbClr val="F0AB00"/>
              </a:buClr>
              <a:buFont typeface="Arial" pitchFamily="34" charset="0"/>
              <a:buChar char="■"/>
              <a:defRPr/>
            </a:pPr>
            <a:r>
              <a:rPr lang="en-US" sz="1400" dirty="0"/>
              <a:t>UpdatePathAdmin</a:t>
            </a:r>
          </a:p>
        </p:txBody>
      </p:sp>
      <p:sp>
        <p:nvSpPr>
          <p:cNvPr id="8" name="Title 7"/>
          <p:cNvSpPr>
            <a:spLocks noGrp="1"/>
          </p:cNvSpPr>
          <p:nvPr>
            <p:ph type="title"/>
          </p:nvPr>
        </p:nvSpPr>
        <p:spPr>
          <a:xfrm>
            <a:off x="504001" y="504000"/>
            <a:ext cx="11186476" cy="369332"/>
          </a:xfrm>
        </p:spPr>
        <p:txBody>
          <a:bodyPr/>
          <a:lstStyle/>
          <a:p>
            <a:r>
              <a:rPr lang="en-US" dirty="0"/>
              <a:t>DI API Services: Additional </a:t>
            </a:r>
            <a:r>
              <a:rPr lang="en-US" dirty="0">
                <a:cs typeface="Arial Unicode MS" pitchFamily="34" charset="-128"/>
              </a:rPr>
              <a:t>Company Service Objects with Example (1/2)</a:t>
            </a:r>
            <a:endParaRPr lang="de-DE" dirty="0"/>
          </a:p>
        </p:txBody>
      </p:sp>
      <p:sp>
        <p:nvSpPr>
          <p:cNvPr id="9" name="Rectangle 3">
            <a:extLst>
              <a:ext uri="{FF2B5EF4-FFF2-40B4-BE49-F238E27FC236}">
                <a16:creationId xmlns:a16="http://schemas.microsoft.com/office/drawing/2014/main" id="{420BB832-67E2-486C-B003-214A07ABBB05}"/>
              </a:ext>
            </a:extLst>
          </p:cNvPr>
          <p:cNvSpPr>
            <a:spLocks noChangeArrowheads="1"/>
          </p:cNvSpPr>
          <p:nvPr/>
        </p:nvSpPr>
        <p:spPr bwMode="auto">
          <a:xfrm>
            <a:off x="504001" y="3220788"/>
            <a:ext cx="11186476" cy="2232732"/>
          </a:xfrm>
          <a:prstGeom prst="rect">
            <a:avLst/>
          </a:prstGeom>
          <a:solidFill>
            <a:srgbClr val="B4C3CB"/>
          </a:solidFill>
          <a:ln w="12700">
            <a:solidFill>
              <a:schemeClr val="tx1"/>
            </a:solidFill>
            <a:miter lim="800000"/>
            <a:headEnd/>
            <a:tailEnd/>
          </a:ln>
        </p:spPr>
        <p:txBody>
          <a:bodyPr wrap="none" lIns="36513" tIns="36513" rIns="36513" bIns="36513"/>
          <a:lstStyle/>
          <a:p>
            <a:r>
              <a:rPr lang="en-US" altLang="ja-JP" sz="1200" dirty="0">
                <a:solidFill>
                  <a:srgbClr val="339966"/>
                </a:solidFill>
              </a:rPr>
              <a:t>// Get the path admin object </a:t>
            </a:r>
          </a:p>
          <a:p>
            <a:r>
              <a:rPr lang="en-US" sz="1200" dirty="0">
                <a:latin typeface="Arial monospaced for SAP" pitchFamily="49" charset="0"/>
              </a:rPr>
              <a:t>CompanyService com_service = DICompany.GetCompanyService();</a:t>
            </a:r>
          </a:p>
          <a:p>
            <a:r>
              <a:rPr lang="en-US" sz="1200" dirty="0">
                <a:latin typeface="Arial monospaced for SAP" pitchFamily="49" charset="0"/>
              </a:rPr>
              <a:t>oPathAdmin = com_service.GetPathAdmin();</a:t>
            </a:r>
          </a:p>
          <a:p>
            <a:endParaRPr lang="en-US" sz="700" dirty="0">
              <a:latin typeface="Arial monospaced for SAP" pitchFamily="49" charset="0"/>
            </a:endParaRPr>
          </a:p>
          <a:p>
            <a:r>
              <a:rPr lang="en-US" altLang="ja-JP" sz="1200" dirty="0">
                <a:solidFill>
                  <a:srgbClr val="339966"/>
                </a:solidFill>
              </a:rPr>
              <a:t>// Set new paths </a:t>
            </a:r>
          </a:p>
          <a:p>
            <a:r>
              <a:rPr lang="en-US" sz="1200" dirty="0">
                <a:latin typeface="Arial monospaced for SAP" pitchFamily="49" charset="0"/>
              </a:rPr>
              <a:t>oPathAdmin.WordTemplateFolderPath = "c:\Documnets\Templates\"; </a:t>
            </a:r>
          </a:p>
          <a:p>
            <a:r>
              <a:rPr lang="en-US" sz="1200" dirty="0">
                <a:latin typeface="Arial monospaced for SAP" pitchFamily="49" charset="0"/>
              </a:rPr>
              <a:t>oPathAdmin.PicturesFolderPath = "c:\Documnets\Pictures\"; </a:t>
            </a:r>
          </a:p>
          <a:p>
            <a:r>
              <a:rPr lang="en-US" sz="1200" dirty="0">
                <a:latin typeface="Arial monospaced for SAP" pitchFamily="49" charset="0"/>
              </a:rPr>
              <a:t>oPathAdmin.AttachmentsFolderPath = "c:\Documnets\Data\"; </a:t>
            </a:r>
          </a:p>
          <a:p>
            <a:r>
              <a:rPr lang="en-US" sz="1200" dirty="0">
                <a:latin typeface="Arial monospaced for SAP" pitchFamily="49" charset="0"/>
              </a:rPr>
              <a:t>oPathAdmin.ExtensionsFolderPath = "c:\Documnets\Extention\"; </a:t>
            </a:r>
          </a:p>
          <a:p>
            <a:endParaRPr lang="en-US" sz="700" dirty="0">
              <a:latin typeface="Arial monospaced for SAP" pitchFamily="49" charset="0"/>
            </a:endParaRPr>
          </a:p>
          <a:p>
            <a:r>
              <a:rPr lang="en-US" altLang="ja-JP" sz="1200" dirty="0">
                <a:solidFill>
                  <a:srgbClr val="339966"/>
                </a:solidFill>
              </a:rPr>
              <a:t>// Update paths </a:t>
            </a:r>
          </a:p>
          <a:p>
            <a:r>
              <a:rPr lang="en-US" sz="1200" dirty="0">
                <a:latin typeface="Arial monospaced for SAP" pitchFamily="49" charset="0"/>
              </a:rPr>
              <a:t>com_service.UpdatePathAdmin(oPathAdmin);</a:t>
            </a:r>
          </a:p>
        </p:txBody>
      </p:sp>
    </p:spTree>
    <p:custDataLst>
      <p:tags r:id="rId1"/>
    </p:custDataLst>
    <p:extLst>
      <p:ext uri="{BB962C8B-B14F-4D97-AF65-F5344CB8AC3E}">
        <p14:creationId xmlns:p14="http://schemas.microsoft.com/office/powerpoint/2010/main" val="79778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3"/>
          <p:cNvSpPr>
            <a:spLocks noChangeArrowheads="1"/>
          </p:cNvSpPr>
          <p:nvPr/>
        </p:nvSpPr>
        <p:spPr bwMode="auto">
          <a:xfrm>
            <a:off x="504001" y="1138905"/>
            <a:ext cx="11186476" cy="369332"/>
          </a:xfrm>
          <a:prstGeom prst="rect">
            <a:avLst/>
          </a:prstGeom>
          <a:noFill/>
          <a:ln w="9525">
            <a:noFill/>
            <a:miter lim="800000"/>
            <a:headEnd/>
            <a:tailEnd/>
          </a:ln>
        </p:spPr>
        <p:txBody>
          <a:bodyPr wrap="square">
            <a:spAutoFit/>
          </a:bodyPr>
          <a:lstStyle/>
          <a:p>
            <a:pPr marL="342900" indent="-342900">
              <a:spcBef>
                <a:spcPts val="600"/>
              </a:spcBef>
              <a:buClr>
                <a:srgbClr val="F0AB00"/>
              </a:buClr>
              <a:buFont typeface="+mj-lt"/>
              <a:buAutoNum type="arabicPeriod" startAt="2"/>
              <a:defRPr/>
            </a:pPr>
            <a:r>
              <a:rPr lang="en-US" sz="1800" b="1" dirty="0">
                <a:solidFill>
                  <a:schemeClr val="accent1"/>
                </a:solidFill>
              </a:rPr>
              <a:t>Blob</a:t>
            </a:r>
            <a:r>
              <a:rPr lang="en-US" sz="1800" dirty="0"/>
              <a:t> – Holds blob content to be added to or retrieved from a blob field </a:t>
            </a:r>
            <a:r>
              <a:rPr lang="en-US" sz="1800"/>
              <a:t>in a SAP </a:t>
            </a:r>
            <a:r>
              <a:rPr lang="en-US" sz="1800" dirty="0"/>
              <a:t>Business One database.</a:t>
            </a:r>
            <a:endParaRPr lang="en-US" sz="1400" dirty="0"/>
          </a:p>
        </p:txBody>
      </p:sp>
      <p:sp>
        <p:nvSpPr>
          <p:cNvPr id="8" name="Title 7"/>
          <p:cNvSpPr>
            <a:spLocks noGrp="1"/>
          </p:cNvSpPr>
          <p:nvPr>
            <p:ph type="title"/>
          </p:nvPr>
        </p:nvSpPr>
        <p:spPr>
          <a:xfrm>
            <a:off x="504001" y="504000"/>
            <a:ext cx="11186476" cy="369332"/>
          </a:xfrm>
        </p:spPr>
        <p:txBody>
          <a:bodyPr/>
          <a:lstStyle/>
          <a:p>
            <a:r>
              <a:rPr lang="en-US" dirty="0"/>
              <a:t>DI API Services: Additional </a:t>
            </a:r>
            <a:r>
              <a:rPr lang="en-US" dirty="0">
                <a:cs typeface="Arial Unicode MS" pitchFamily="34" charset="-128"/>
              </a:rPr>
              <a:t>Company Service Objects with Example (2/2)</a:t>
            </a:r>
            <a:endParaRPr lang="de-DE" dirty="0"/>
          </a:p>
        </p:txBody>
      </p:sp>
      <p:sp>
        <p:nvSpPr>
          <p:cNvPr id="9" name="Rectangle 3">
            <a:extLst>
              <a:ext uri="{FF2B5EF4-FFF2-40B4-BE49-F238E27FC236}">
                <a16:creationId xmlns:a16="http://schemas.microsoft.com/office/drawing/2014/main" id="{420BB832-67E2-486C-B003-214A07ABBB05}"/>
              </a:ext>
            </a:extLst>
          </p:cNvPr>
          <p:cNvSpPr>
            <a:spLocks noChangeArrowheads="1"/>
          </p:cNvSpPr>
          <p:nvPr/>
        </p:nvSpPr>
        <p:spPr bwMode="auto">
          <a:xfrm>
            <a:off x="504001" y="1785236"/>
            <a:ext cx="11186476" cy="4680110"/>
          </a:xfrm>
          <a:prstGeom prst="rect">
            <a:avLst/>
          </a:prstGeom>
          <a:solidFill>
            <a:srgbClr val="B4C3CB"/>
          </a:solidFill>
          <a:ln w="12700">
            <a:solidFill>
              <a:schemeClr val="tx1"/>
            </a:solidFill>
            <a:miter lim="800000"/>
            <a:headEnd/>
            <a:tailEnd/>
          </a:ln>
        </p:spPr>
        <p:txBody>
          <a:bodyPr wrap="none" lIns="36513" tIns="36513" rIns="36513" bIns="36513"/>
          <a:lstStyle/>
          <a:p>
            <a:r>
              <a:rPr lang="en-US" sz="1100" dirty="0">
                <a:latin typeface="Arial monospaced for SAP" pitchFamily="49" charset="0"/>
              </a:rPr>
              <a:t>string blobNewFilePath = @"C:\myblobfile.zip"; </a:t>
            </a:r>
          </a:p>
          <a:p>
            <a:r>
              <a:rPr lang="en-US" sz="1100" dirty="0">
                <a:latin typeface="Arial monospaced for SAP" pitchFamily="49" charset="0"/>
              </a:rPr>
              <a:t>SAPbobsCOM.CompanyService oCompanyService = oCompany.GetCompanyService();</a:t>
            </a:r>
          </a:p>
          <a:p>
            <a:endParaRPr lang="en-US" sz="600" dirty="0">
              <a:latin typeface="Arial monospaced for SAP" pitchFamily="49" charset="0"/>
            </a:endParaRPr>
          </a:p>
          <a:p>
            <a:r>
              <a:rPr lang="en-US" altLang="ja-JP" sz="1100" dirty="0">
                <a:solidFill>
                  <a:srgbClr val="339966"/>
                </a:solidFill>
              </a:rPr>
              <a:t>// Specify a table and blob field </a:t>
            </a:r>
          </a:p>
          <a:p>
            <a:r>
              <a:rPr lang="en-US" sz="1100" dirty="0">
                <a:latin typeface="Arial monospaced for SAP" pitchFamily="49" charset="0"/>
              </a:rPr>
              <a:t>SAPbobsCOM.BlobParams oBlobParams; </a:t>
            </a:r>
          </a:p>
          <a:p>
            <a:r>
              <a:rPr lang="en-US" sz="1100" dirty="0">
                <a:latin typeface="Arial monospaced for SAP" pitchFamily="49" charset="0"/>
              </a:rPr>
              <a:t>oBlobParams = (SAPbobsCOM.BlobParams)oCompanyService.GetDataInterface (SAPbobsCOM.CompanyServiceDataInterfaces.csdiBlobParams); </a:t>
            </a:r>
          </a:p>
          <a:p>
            <a:r>
              <a:rPr lang="en-US" sz="1100" dirty="0">
                <a:latin typeface="Arial monospaced for SAP" pitchFamily="49" charset="0"/>
              </a:rPr>
              <a:t>oBlobParams.Table = "RDOC"; </a:t>
            </a:r>
          </a:p>
          <a:p>
            <a:r>
              <a:rPr lang="en-US" sz="1100" dirty="0">
                <a:latin typeface="Arial monospaced for SAP" pitchFamily="49" charset="0"/>
              </a:rPr>
              <a:t>oBlobParams.Field = "Template";</a:t>
            </a:r>
          </a:p>
          <a:p>
            <a:endParaRPr lang="en-US" sz="600" dirty="0">
              <a:latin typeface="Arial monospaced for SAP" pitchFamily="49" charset="0"/>
            </a:endParaRPr>
          </a:p>
          <a:p>
            <a:r>
              <a:rPr lang="en-US" altLang="ja-JP" sz="1100" dirty="0">
                <a:solidFill>
                  <a:srgbClr val="339966"/>
                </a:solidFill>
              </a:rPr>
              <a:t>// Specify key name and key value of a record to update </a:t>
            </a:r>
          </a:p>
          <a:p>
            <a:r>
              <a:rPr lang="en-US" sz="1100" dirty="0">
                <a:latin typeface="Arial monospaced for SAP" pitchFamily="49" charset="0"/>
              </a:rPr>
              <a:t>SAPbobsCOM.BlobTableKeySegment oKeySegment; </a:t>
            </a:r>
          </a:p>
          <a:p>
            <a:r>
              <a:rPr lang="en-US" sz="1100" dirty="0">
                <a:latin typeface="Arial monospaced for SAP" pitchFamily="49" charset="0"/>
              </a:rPr>
              <a:t>oKeySegment = oBlobParams.BlobTableKeySegments.Add(); </a:t>
            </a:r>
          </a:p>
          <a:p>
            <a:r>
              <a:rPr lang="en-US" sz="1100" dirty="0">
                <a:latin typeface="Arial monospaced for SAP" pitchFamily="49" charset="0"/>
              </a:rPr>
              <a:t>oKeySegment.Name = "DocCode"; </a:t>
            </a:r>
          </a:p>
          <a:p>
            <a:r>
              <a:rPr lang="en-US" sz="1100" dirty="0">
                <a:latin typeface="Arial monospaced for SAP" pitchFamily="49" charset="0"/>
              </a:rPr>
              <a:t>oKeySegment.Value = "ACT10001";</a:t>
            </a:r>
          </a:p>
          <a:p>
            <a:endParaRPr lang="en-US" sz="600" dirty="0">
              <a:latin typeface="Arial monospaced for SAP" pitchFamily="49" charset="0"/>
            </a:endParaRPr>
          </a:p>
          <a:p>
            <a:r>
              <a:rPr lang="en-US" sz="1100" dirty="0">
                <a:latin typeface="Arial monospaced for SAP" pitchFamily="49" charset="0"/>
              </a:rPr>
              <a:t>SAPbobsCOM.Blob oBlob; </a:t>
            </a:r>
          </a:p>
          <a:p>
            <a:r>
              <a:rPr lang="en-US" sz="1100" dirty="0">
                <a:latin typeface="Arial monospaced for SAP" pitchFamily="49" charset="0"/>
              </a:rPr>
              <a:t>oBlob = (SAPbobsCOM.Blob)oCompanyService.GetDataInterface(SAPbobsCOM.CompanyServiceDataInterfaces.csdiBlob);</a:t>
            </a:r>
          </a:p>
          <a:p>
            <a:endParaRPr lang="en-US" altLang="ja-JP" sz="600" dirty="0">
              <a:solidFill>
                <a:srgbClr val="339966"/>
              </a:solidFill>
            </a:endParaRPr>
          </a:p>
          <a:p>
            <a:r>
              <a:rPr lang="en-US" altLang="ja-JP" sz="1100" dirty="0">
                <a:solidFill>
                  <a:srgbClr val="339966"/>
                </a:solidFill>
              </a:rPr>
              <a:t>// Get contents of a blob field </a:t>
            </a:r>
          </a:p>
          <a:p>
            <a:r>
              <a:rPr lang="en-US" sz="1100" dirty="0">
                <a:latin typeface="Arial monospaced for SAP" pitchFamily="49" charset="0"/>
              </a:rPr>
              <a:t>oBlob = oCompanyService.GetBlob(oBlobParams);</a:t>
            </a:r>
          </a:p>
          <a:p>
            <a:endParaRPr lang="en-US" altLang="ja-JP" sz="600" dirty="0">
              <a:solidFill>
                <a:srgbClr val="339966"/>
              </a:solidFill>
            </a:endParaRPr>
          </a:p>
          <a:p>
            <a:r>
              <a:rPr lang="en-US" altLang="ja-JP" sz="1100" dirty="0">
                <a:solidFill>
                  <a:srgbClr val="339966"/>
                </a:solidFill>
              </a:rPr>
              <a:t>// Convert Base64 string to binary </a:t>
            </a:r>
          </a:p>
          <a:p>
            <a:r>
              <a:rPr lang="en-US" sz="1100" dirty="0">
                <a:latin typeface="Arial monospaced for SAP" pitchFamily="49" charset="0"/>
              </a:rPr>
              <a:t>byte[] buf; </a:t>
            </a:r>
          </a:p>
          <a:p>
            <a:r>
              <a:rPr lang="en-US" sz="1100" dirty="0">
                <a:latin typeface="Arial monospaced for SAP" pitchFamily="49" charset="0"/>
              </a:rPr>
              <a:t>buf = Convert.FromBase64String(oBlob.Content); </a:t>
            </a:r>
          </a:p>
          <a:p>
            <a:endParaRPr lang="en-US" altLang="ja-JP" sz="600" dirty="0">
              <a:solidFill>
                <a:srgbClr val="339966"/>
              </a:solidFill>
            </a:endParaRPr>
          </a:p>
          <a:p>
            <a:r>
              <a:rPr lang="en-US" altLang="ja-JP" sz="1100" dirty="0">
                <a:solidFill>
                  <a:srgbClr val="339966"/>
                </a:solidFill>
              </a:rPr>
              <a:t>// Write blob file to file system </a:t>
            </a:r>
          </a:p>
          <a:p>
            <a:r>
              <a:rPr lang="en-US" sz="1100" dirty="0">
                <a:latin typeface="Arial monospaced for SAP" pitchFamily="49" charset="0"/>
              </a:rPr>
              <a:t>FileStream oFile = new FileStream(blobNewFilePath, FileMode.Create, FileAccess.Write); </a:t>
            </a:r>
          </a:p>
          <a:p>
            <a:r>
              <a:rPr lang="en-US" sz="1100" dirty="0">
                <a:latin typeface="Arial monospaced for SAP" pitchFamily="49" charset="0"/>
              </a:rPr>
              <a:t>oFile.Write(buf, 0, buf.Length); </a:t>
            </a:r>
          </a:p>
          <a:p>
            <a:r>
              <a:rPr lang="en-US" sz="1100" dirty="0">
                <a:latin typeface="Arial monospaced for SAP" pitchFamily="49" charset="0"/>
              </a:rPr>
              <a:t>oFile.Close(); </a:t>
            </a:r>
          </a:p>
          <a:p>
            <a:r>
              <a:rPr lang="en-US" sz="1100" dirty="0">
                <a:latin typeface="Arial monospaced for SAP" pitchFamily="49" charset="0"/>
              </a:rPr>
              <a:t>oFile.Dispose();</a:t>
            </a:r>
          </a:p>
        </p:txBody>
      </p:sp>
    </p:spTree>
    <p:custDataLst>
      <p:tags r:id="rId1"/>
    </p:custDataLst>
    <p:extLst>
      <p:ext uri="{BB962C8B-B14F-4D97-AF65-F5344CB8AC3E}">
        <p14:creationId xmlns:p14="http://schemas.microsoft.com/office/powerpoint/2010/main" val="3588813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dirty="0"/>
              <a:t>DI API Services: Exercise</a:t>
            </a:r>
            <a:endParaRPr lang="de-DE" dirty="0"/>
          </a:p>
        </p:txBody>
      </p:sp>
      <p:sp>
        <p:nvSpPr>
          <p:cNvPr id="50179" name="Rectangle 4"/>
          <p:cNvSpPr>
            <a:spLocks noChangeArrowheads="1"/>
          </p:cNvSpPr>
          <p:nvPr/>
        </p:nvSpPr>
        <p:spPr bwMode="gray">
          <a:xfrm>
            <a:off x="2030969" y="1864859"/>
            <a:ext cx="9659507" cy="700192"/>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a:t>
            </a:r>
            <a:r>
              <a:rPr lang="en-US" sz="1800" b="1"/>
              <a:t>should now practice:</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dirty="0"/>
              <a:t>Hands-on AdminInfo object</a:t>
            </a:r>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222929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2596" y="1534439"/>
            <a:ext cx="7393990" cy="1136208"/>
          </a:xfrm>
          <a:prstGeom prst="rect">
            <a:avLst/>
          </a:prstGeom>
          <a:noFill/>
        </p:spPr>
        <p:txBody>
          <a:bodyPr wrap="square" lIns="0" tIns="0" rIns="0" bIns="0" rtlCol="0">
            <a:spAutoFit/>
          </a:bodyPr>
          <a:lstStyle/>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Special Objects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Business Services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endParaRPr lang="en-US" sz="1800" kern="0" dirty="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Tree>
    <p:custDataLst>
      <p:tags r:id="rId1"/>
    </p:custDataLst>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Special </a:t>
            </a:r>
            <a:r>
              <a:rPr lang="en-US" dirty="0">
                <a:solidFill>
                  <a:schemeClr val="accent1"/>
                </a:solidFill>
              </a:rPr>
              <a:t>Objects</a:t>
            </a:r>
            <a:endParaRPr lang="en-US"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69369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Special Objects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25483" y="1686467"/>
            <a:ext cx="9874376" cy="1154162"/>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List some valuable non-business objects</a:t>
            </a:r>
          </a:p>
          <a:p>
            <a:pPr marL="458788" lvl="1" indent="-4572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how to work with non-business objects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54898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nchor="ctr"/>
          <a:lstStyle/>
          <a:p>
            <a:pPr eaLnBrk="1" hangingPunct="1"/>
            <a:r>
              <a:rPr lang="en-US" dirty="0"/>
              <a:t>RecordSet Object</a:t>
            </a:r>
          </a:p>
        </p:txBody>
      </p:sp>
      <p:sp>
        <p:nvSpPr>
          <p:cNvPr id="101378" name="Rectangle 3"/>
          <p:cNvSpPr>
            <a:spLocks noGrp="1" noChangeArrowheads="1"/>
          </p:cNvSpPr>
          <p:nvPr>
            <p:ph type="body" idx="4294967295"/>
          </p:nvPr>
        </p:nvSpPr>
        <p:spPr>
          <a:xfrm>
            <a:off x="504001" y="1484314"/>
            <a:ext cx="11186476" cy="3290886"/>
          </a:xfrm>
        </p:spPr>
        <p:txBody>
          <a:bodyPr>
            <a:normAutofit/>
          </a:bodyPr>
          <a:lstStyle/>
          <a:p>
            <a:r>
              <a:rPr lang="en-US" b="1" dirty="0"/>
              <a:t>Purpose:</a:t>
            </a:r>
          </a:p>
          <a:p>
            <a:pPr marL="287337" lvl="1" indent="-285750"/>
            <a:r>
              <a:rPr lang="en-US" dirty="0"/>
              <a:t>Temporary solution to work with SAP Business One objects that are not</a:t>
            </a:r>
            <a:r>
              <a:rPr lang="en-US" altLang="ja-JP" dirty="0"/>
              <a:t> exposed (currently) in DI API.</a:t>
            </a:r>
          </a:p>
          <a:p>
            <a:pPr marL="287337" lvl="1" indent="-285750"/>
            <a:r>
              <a:rPr lang="en-US" dirty="0"/>
              <a:t>Read and write data from user tables (writing only for tables of type </a:t>
            </a:r>
            <a:r>
              <a:rPr lang="ja-JP" altLang="en-US" dirty="0"/>
              <a:t>“</a:t>
            </a:r>
            <a:r>
              <a:rPr lang="en-US" altLang="ja-JP" dirty="0"/>
              <a:t>no object</a:t>
            </a:r>
            <a:r>
              <a:rPr lang="ja-JP" altLang="en-US" dirty="0"/>
              <a:t>”</a:t>
            </a:r>
            <a:r>
              <a:rPr lang="en-US" altLang="ja-JP" dirty="0"/>
              <a:t>) which you added to the Database.</a:t>
            </a:r>
          </a:p>
          <a:p>
            <a:pPr>
              <a:buClr>
                <a:srgbClr val="333333"/>
              </a:buClr>
            </a:pPr>
            <a:r>
              <a:rPr lang="en-US" b="1" dirty="0"/>
              <a:t>How to use the RecordSet object?</a:t>
            </a:r>
          </a:p>
          <a:p>
            <a:pPr marL="287337" lvl="1" indent="-285750"/>
            <a:r>
              <a:rPr lang="en-US" dirty="0"/>
              <a:t>Definition</a:t>
            </a:r>
          </a:p>
          <a:p>
            <a:pPr marL="287337" lvl="1" indent="-285750"/>
            <a:r>
              <a:rPr lang="en-US" dirty="0"/>
              <a:t>DoQuery</a:t>
            </a:r>
          </a:p>
          <a:p>
            <a:pPr marL="287337" lvl="1" indent="-285750"/>
            <a:r>
              <a:rPr lang="en-US" dirty="0"/>
              <a:t>Browse the records</a:t>
            </a:r>
          </a:p>
          <a:p>
            <a:endParaRPr lang="en-US" dirty="0"/>
          </a:p>
        </p:txBody>
      </p:sp>
      <p:pic>
        <p:nvPicPr>
          <p:cNvPr id="2" name="Picture 1">
            <a:extLst>
              <a:ext uri="{FF2B5EF4-FFF2-40B4-BE49-F238E27FC236}">
                <a16:creationId xmlns:a16="http://schemas.microsoft.com/office/drawing/2014/main" id="{141EE1DC-6CCD-42FC-A97B-FEA4AB24A06C}"/>
              </a:ext>
            </a:extLst>
          </p:cNvPr>
          <p:cNvPicPr>
            <a:picLocks noChangeAspect="1"/>
          </p:cNvPicPr>
          <p:nvPr/>
        </p:nvPicPr>
        <p:blipFill>
          <a:blip r:embed="rId4"/>
          <a:stretch>
            <a:fillRect/>
          </a:stretch>
        </p:blipFill>
        <p:spPr>
          <a:xfrm>
            <a:off x="4138858" y="3932324"/>
            <a:ext cx="6649059" cy="2328776"/>
          </a:xfrm>
          <a:prstGeom prst="rect">
            <a:avLst/>
          </a:prstGeom>
        </p:spPr>
      </p:pic>
    </p:spTree>
    <p:custDataLst>
      <p:tags r:id="rId1"/>
    </p:custDataLst>
    <p:extLst>
      <p:ext uri="{BB962C8B-B14F-4D97-AF65-F5344CB8AC3E}">
        <p14:creationId xmlns:p14="http://schemas.microsoft.com/office/powerpoint/2010/main" val="273513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noFill/>
        </p:spPr>
        <p:txBody>
          <a:bodyPr anchor="ctr"/>
          <a:lstStyle/>
          <a:p>
            <a:pPr eaLnBrk="1" hangingPunct="1"/>
            <a:r>
              <a:rPr lang="en-US" dirty="0"/>
              <a:t>RecordSet Object: Example – DoQuery</a:t>
            </a:r>
          </a:p>
        </p:txBody>
      </p:sp>
      <p:sp>
        <p:nvSpPr>
          <p:cNvPr id="103426" name="Rectangle 3"/>
          <p:cNvSpPr>
            <a:spLocks noChangeArrowheads="1"/>
          </p:cNvSpPr>
          <p:nvPr/>
        </p:nvSpPr>
        <p:spPr bwMode="auto">
          <a:xfrm>
            <a:off x="504001" y="1219200"/>
            <a:ext cx="11186475" cy="5130800"/>
          </a:xfrm>
          <a:prstGeom prst="rect">
            <a:avLst/>
          </a:prstGeom>
          <a:solidFill>
            <a:srgbClr val="B4C3CB"/>
          </a:solidFill>
          <a:ln w="12700">
            <a:solidFill>
              <a:schemeClr val="tx1"/>
            </a:solidFill>
            <a:miter lim="800000"/>
            <a:headEnd/>
            <a:tailEnd/>
          </a:ln>
        </p:spPr>
        <p:txBody>
          <a:bodyPr wrap="none" lIns="36513" tIns="36513" rIns="36513" bIns="36513"/>
          <a:lstStyle/>
          <a:p>
            <a:r>
              <a:rPr lang="en-US" sz="1700" dirty="0">
                <a:solidFill>
                  <a:srgbClr val="339966"/>
                </a:solidFill>
              </a:rPr>
              <a:t>' Declare RecordSet variable</a:t>
            </a:r>
            <a:endParaRPr lang="en-US" sz="1700" dirty="0"/>
          </a:p>
          <a:p>
            <a:r>
              <a:rPr lang="en-US" sz="1700" dirty="0">
                <a:latin typeface="Arial monospaced for SAP" pitchFamily="49" charset="0"/>
              </a:rPr>
              <a:t>Dim oRecordSet As SAPbobsCOM.Recordset</a:t>
            </a:r>
            <a:br>
              <a:rPr lang="en-US" sz="1700" dirty="0"/>
            </a:br>
            <a:endParaRPr lang="en-US" sz="1700" dirty="0"/>
          </a:p>
          <a:p>
            <a:r>
              <a:rPr lang="en-US" sz="1700" dirty="0">
                <a:solidFill>
                  <a:srgbClr val="339966"/>
                </a:solidFill>
              </a:rPr>
              <a:t>' Get an initialized RecordSet object</a:t>
            </a:r>
            <a:br>
              <a:rPr lang="en-US" sz="1700" dirty="0"/>
            </a:br>
            <a:r>
              <a:rPr lang="en-US" sz="1700" dirty="0">
                <a:latin typeface="Arial monospaced for SAP" pitchFamily="49" charset="0"/>
              </a:rPr>
              <a:t>oRecordSet = oCompany.GetBusinessObject(SAPbobsCOM.BoObjecTypes.BoRecordset)</a:t>
            </a:r>
            <a:br>
              <a:rPr lang="en-US" sz="1700" dirty="0"/>
            </a:br>
            <a:br>
              <a:rPr lang="en-US" sz="1700" dirty="0"/>
            </a:br>
            <a:r>
              <a:rPr lang="en-US" sz="1700" dirty="0">
                <a:solidFill>
                  <a:srgbClr val="339966"/>
                </a:solidFill>
              </a:rPr>
              <a:t>' Perform the DoQuery</a:t>
            </a:r>
            <a:br>
              <a:rPr lang="en-US" sz="1700" dirty="0"/>
            </a:br>
            <a:r>
              <a:rPr lang="en-US" sz="1700" dirty="0">
                <a:latin typeface="Arial monospaced for SAP" pitchFamily="49" charset="0"/>
              </a:rPr>
              <a:t>oRecordSet.DoQuery("Select Code, Name, from OCRD where U_LastName = </a:t>
            </a:r>
            <a:r>
              <a:rPr lang="ja-JP" altLang="en-US" sz="1700" dirty="0">
                <a:latin typeface="Arial monospaced for SAP" pitchFamily="49" charset="0"/>
              </a:rPr>
              <a:t>‘</a:t>
            </a:r>
            <a:r>
              <a:rPr lang="en-US" altLang="ja-JP" sz="1700" dirty="0">
                <a:latin typeface="Arial monospaced for SAP" pitchFamily="49" charset="0"/>
              </a:rPr>
              <a:t>Lopez</a:t>
            </a:r>
            <a:r>
              <a:rPr lang="ja-JP" altLang="en-US" sz="1700" dirty="0">
                <a:latin typeface="Arial monospaced for SAP" pitchFamily="49" charset="0"/>
              </a:rPr>
              <a:t>’</a:t>
            </a:r>
            <a:r>
              <a:rPr lang="en-US" altLang="ja-JP" sz="1700" dirty="0">
                <a:latin typeface="Arial monospaced for SAP" pitchFamily="49" charset="0"/>
              </a:rPr>
              <a:t>")</a:t>
            </a:r>
            <a:br>
              <a:rPr lang="en-US" altLang="ja-JP" sz="1700" dirty="0">
                <a:latin typeface="Arial monospaced for SAP" pitchFamily="49" charset="0"/>
              </a:rPr>
            </a:br>
            <a:br>
              <a:rPr lang="en-US" altLang="ja-JP" sz="1700" dirty="0"/>
            </a:br>
            <a:r>
              <a:rPr lang="en-US" altLang="ja-JP" sz="1700" dirty="0">
                <a:solidFill>
                  <a:srgbClr val="339966"/>
                </a:solidFill>
              </a:rPr>
              <a:t>'Access data</a:t>
            </a:r>
            <a:br>
              <a:rPr lang="en-US" altLang="ja-JP" sz="1700" dirty="0">
                <a:solidFill>
                  <a:srgbClr val="339966"/>
                </a:solidFill>
              </a:rPr>
            </a:br>
            <a:r>
              <a:rPr lang="en-US" altLang="ja-JP" sz="1700" dirty="0">
                <a:latin typeface="Arial monospaced for SAP" pitchFamily="49" charset="0"/>
              </a:rPr>
              <a:t>While Not oRecordSet.EOF</a:t>
            </a:r>
          </a:p>
          <a:p>
            <a:r>
              <a:rPr lang="en-US" sz="1700" dirty="0">
                <a:latin typeface="Arial monospaced for SAP" pitchFamily="49" charset="0"/>
              </a:rPr>
              <a:t>    MessageBox.Show</a:t>
            </a:r>
            <a:r>
              <a:rPr lang="en-US" sz="1700" dirty="0"/>
              <a:t>(</a:t>
            </a:r>
          </a:p>
          <a:p>
            <a:r>
              <a:rPr lang="en-US" sz="1700" dirty="0"/>
              <a:t>	"Code " &amp;</a:t>
            </a:r>
            <a:r>
              <a:rPr lang="en-US" sz="1700" dirty="0">
                <a:latin typeface="Arial monospaced for SAP" pitchFamily="49" charset="0"/>
              </a:rPr>
              <a:t> oRecordSet.Fields.Item("Code").Value &amp; _</a:t>
            </a:r>
            <a:br>
              <a:rPr lang="en-US" sz="1700" dirty="0">
                <a:latin typeface="Arial monospaced for SAP" pitchFamily="49" charset="0"/>
              </a:rPr>
            </a:br>
            <a:r>
              <a:rPr lang="en-US" sz="1700" dirty="0">
                <a:latin typeface="Arial monospaced for SAP" pitchFamily="49" charset="0"/>
              </a:rPr>
              <a:t>	</a:t>
            </a:r>
            <a:r>
              <a:rPr lang="en-US" sz="1700" dirty="0"/>
              <a:t>"Name " &amp; </a:t>
            </a:r>
            <a:r>
              <a:rPr lang="en-US" sz="1700" dirty="0">
                <a:latin typeface="Arial monospaced for SAP" pitchFamily="49" charset="0"/>
              </a:rPr>
              <a:t>oRecordSet.Fields("Name").Value &amp; _</a:t>
            </a:r>
            <a:br>
              <a:rPr lang="en-US" sz="1700" dirty="0">
                <a:latin typeface="Arial monospaced for SAP" pitchFamily="49" charset="0"/>
              </a:rPr>
            </a:br>
            <a:r>
              <a:rPr lang="en-US" sz="1700" dirty="0"/>
              <a:t>               	"LastName " &amp; oRecordSet.Fields ("U_LastName").Value</a:t>
            </a:r>
          </a:p>
          <a:p>
            <a:r>
              <a:rPr lang="en-US" sz="1700" dirty="0"/>
              <a:t>	)</a:t>
            </a:r>
            <a:br>
              <a:rPr lang="en-US" sz="1700" dirty="0"/>
            </a:br>
            <a:r>
              <a:rPr lang="en-US" sz="1700" dirty="0"/>
              <a:t>    </a:t>
            </a:r>
            <a:r>
              <a:rPr lang="ja-JP" altLang="en-US" sz="1700" dirty="0">
                <a:solidFill>
                  <a:srgbClr val="339966"/>
                </a:solidFill>
              </a:rPr>
              <a:t>‘</a:t>
            </a:r>
            <a:r>
              <a:rPr lang="en-US" altLang="ja-JP" sz="1700" dirty="0">
                <a:solidFill>
                  <a:srgbClr val="339966"/>
                </a:solidFill>
              </a:rPr>
              <a:t> Get the next record</a:t>
            </a:r>
          </a:p>
          <a:p>
            <a:r>
              <a:rPr lang="en-US" sz="1700" dirty="0"/>
              <a:t>    </a:t>
            </a:r>
            <a:r>
              <a:rPr lang="en-US" sz="1700" dirty="0">
                <a:latin typeface="Arial monospaced for SAP" pitchFamily="49" charset="0"/>
              </a:rPr>
              <a:t>oRecordSet.MoveNext</a:t>
            </a:r>
            <a:br>
              <a:rPr lang="en-US" sz="1700" dirty="0"/>
            </a:br>
            <a:r>
              <a:rPr lang="en-US" sz="1700" dirty="0">
                <a:latin typeface="Arial monospaced for SAP" pitchFamily="49" charset="0"/>
              </a:rPr>
              <a:t>End While</a:t>
            </a:r>
          </a:p>
        </p:txBody>
      </p:sp>
    </p:spTree>
    <p:custDataLst>
      <p:tags r:id="rId1"/>
    </p:custDataLst>
    <p:extLst>
      <p:ext uri="{BB962C8B-B14F-4D97-AF65-F5344CB8AC3E}">
        <p14:creationId xmlns:p14="http://schemas.microsoft.com/office/powerpoint/2010/main" val="386400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nchor="ctr"/>
          <a:lstStyle/>
          <a:p>
            <a:pPr eaLnBrk="1" hangingPunct="1"/>
            <a:r>
              <a:rPr lang="en-US" dirty="0"/>
              <a:t>DataBrowser Object: Features</a:t>
            </a:r>
          </a:p>
        </p:txBody>
      </p:sp>
      <p:sp>
        <p:nvSpPr>
          <p:cNvPr id="105474" name="Rectangle 3"/>
          <p:cNvSpPr>
            <a:spLocks noGrp="1" noChangeArrowheads="1"/>
          </p:cNvSpPr>
          <p:nvPr>
            <p:ph type="body" idx="4294967295"/>
          </p:nvPr>
        </p:nvSpPr>
        <p:spPr>
          <a:xfrm>
            <a:off x="4979986" y="2080200"/>
            <a:ext cx="6500813" cy="3621085"/>
          </a:xfrm>
        </p:spPr>
        <p:txBody>
          <a:bodyPr vert="horz" lIns="180000" tIns="0" rIns="0" bIns="0" rtlCol="0">
            <a:normAutofit/>
          </a:bodyPr>
          <a:lstStyle/>
          <a:p>
            <a:pPr marL="269875" indent="-269875">
              <a:lnSpc>
                <a:spcPct val="90000"/>
              </a:lnSpc>
              <a:buFont typeface="Wingdings" pitchFamily="2" charset="2"/>
              <a:buChar char="n"/>
            </a:pPr>
            <a:r>
              <a:rPr lang="en-US" sz="1800" b="0" dirty="0"/>
              <a:t>You can call the DataBrowser object using the </a:t>
            </a:r>
            <a:r>
              <a:rPr lang="en-US" sz="1800" b="0" i="1" dirty="0"/>
              <a:t>Browser</a:t>
            </a:r>
            <a:r>
              <a:rPr lang="en-US" sz="1800" b="0" dirty="0"/>
              <a:t> property for all business objects</a:t>
            </a:r>
          </a:p>
          <a:p>
            <a:pPr marL="269875" indent="-269875">
              <a:lnSpc>
                <a:spcPct val="90000"/>
              </a:lnSpc>
              <a:buFont typeface="Wingdings" pitchFamily="2" charset="2"/>
              <a:buChar char="n"/>
            </a:pPr>
            <a:r>
              <a:rPr lang="en-US" sz="1800" b="0" dirty="0"/>
              <a:t>Enables data navigation through all objects of a certain object type</a:t>
            </a:r>
          </a:p>
          <a:p>
            <a:pPr marL="269875" indent="-269875">
              <a:lnSpc>
                <a:spcPct val="90000"/>
              </a:lnSpc>
              <a:buFont typeface="Wingdings" pitchFamily="2" charset="2"/>
              <a:buChar char="n"/>
            </a:pPr>
            <a:r>
              <a:rPr lang="en-US" sz="1800" b="0" dirty="0"/>
              <a:t>Easy to use – direct access to business object properties</a:t>
            </a:r>
          </a:p>
          <a:p>
            <a:pPr marL="269875" indent="-269875">
              <a:lnSpc>
                <a:spcPct val="90000"/>
              </a:lnSpc>
              <a:buFont typeface="Wingdings" pitchFamily="2" charset="2"/>
              <a:buChar char="n"/>
            </a:pPr>
            <a:r>
              <a:rPr lang="en-US" sz="1800" b="0" dirty="0"/>
              <a:t>You cannot create a new DataBrowser object, it is invoked as a </a:t>
            </a:r>
            <a:r>
              <a:rPr lang="en-US" sz="1800" b="0" i="1" dirty="0"/>
              <a:t>Browser</a:t>
            </a:r>
            <a:r>
              <a:rPr lang="en-US" sz="1800" b="0" dirty="0"/>
              <a:t> property of a business object.</a:t>
            </a:r>
            <a:endParaRPr lang="en-US" sz="1800" b="0" dirty="0">
              <a:solidFill>
                <a:srgbClr val="000000"/>
              </a:solidFill>
            </a:endParaRPr>
          </a:p>
          <a:p>
            <a:pPr marL="269875" indent="-269875">
              <a:lnSpc>
                <a:spcPct val="90000"/>
              </a:lnSpc>
              <a:buFont typeface="Wingdings" pitchFamily="2" charset="2"/>
              <a:buChar char="n"/>
            </a:pPr>
            <a:r>
              <a:rPr lang="en-US" sz="1800" b="0" dirty="0"/>
              <a:t>Example: Walk through all business partners</a:t>
            </a:r>
          </a:p>
        </p:txBody>
      </p:sp>
      <p:grpSp>
        <p:nvGrpSpPr>
          <p:cNvPr id="2" name="Group 4"/>
          <p:cNvGrpSpPr>
            <a:grpSpLocks/>
          </p:cNvGrpSpPr>
          <p:nvPr/>
        </p:nvGrpSpPr>
        <p:grpSpPr bwMode="auto">
          <a:xfrm>
            <a:off x="1022350" y="1522414"/>
            <a:ext cx="3308350" cy="4573586"/>
            <a:chOff x="3468" y="1972"/>
            <a:chExt cx="2064" cy="1970"/>
          </a:xfrm>
          <a:solidFill>
            <a:srgbClr val="B4C3CB"/>
          </a:solidFill>
        </p:grpSpPr>
        <p:sp>
          <p:nvSpPr>
            <p:cNvPr id="50181" name="Rectangle 5"/>
            <p:cNvSpPr>
              <a:spLocks noChangeArrowheads="1"/>
            </p:cNvSpPr>
            <p:nvPr/>
          </p:nvSpPr>
          <p:spPr bwMode="auto">
            <a:xfrm>
              <a:off x="3468" y="1972"/>
              <a:ext cx="2064" cy="460"/>
            </a:xfrm>
            <a:prstGeom prst="rect">
              <a:avLst/>
            </a:prstGeom>
            <a:grpFill/>
            <a:ln w="19050" algn="ctr">
              <a:solidFill>
                <a:schemeClr val="tx1"/>
              </a:solidFill>
              <a:miter lim="800000"/>
              <a:headEnd/>
              <a:tailEnd/>
            </a:ln>
          </p:spPr>
          <p:txBody>
            <a:bodyPr wrap="none" lIns="90000" tIns="46800" rIns="90000" bIns="46800"/>
            <a:lstStyle/>
            <a:p>
              <a:pPr>
                <a:defRPr/>
              </a:pPr>
              <a:r>
                <a:rPr lang="en-US" dirty="0">
                  <a:latin typeface="Arial" charset="0"/>
                  <a:ea typeface="Arial Unicode MS" pitchFamily="34" charset="-128"/>
                  <a:cs typeface="Arial Unicode MS" pitchFamily="34" charset="-128"/>
                </a:rPr>
                <a:t>Object</a:t>
              </a:r>
              <a:r>
                <a:rPr lang="de-DE" dirty="0">
                  <a:latin typeface="Arial" charset="0"/>
                  <a:ea typeface="Arial Unicode MS" pitchFamily="34" charset="-128"/>
                  <a:cs typeface="Arial Unicode MS" pitchFamily="34" charset="-128"/>
                </a:rPr>
                <a:t>:</a:t>
              </a:r>
              <a:endParaRPr lang="en-US" dirty="0">
                <a:latin typeface="Arial" charset="0"/>
                <a:ea typeface="Arial Unicode MS" pitchFamily="34" charset="-128"/>
                <a:cs typeface="Arial Unicode MS" pitchFamily="34" charset="-128"/>
              </a:endParaRPr>
            </a:p>
            <a:p>
              <a:pPr>
                <a:defRPr/>
              </a:pPr>
              <a:r>
                <a:rPr lang="en-US" dirty="0">
                  <a:latin typeface="Arial" charset="0"/>
                  <a:ea typeface="Arial Unicode MS" pitchFamily="34" charset="-128"/>
                  <a:cs typeface="Arial Unicode MS" pitchFamily="34" charset="-128"/>
                </a:rPr>
                <a:t>&lt;Business Object&gt;</a:t>
              </a:r>
            </a:p>
          </p:txBody>
        </p:sp>
        <p:sp>
          <p:nvSpPr>
            <p:cNvPr id="50182" name="Rectangle 6"/>
            <p:cNvSpPr>
              <a:spLocks noChangeArrowheads="1"/>
            </p:cNvSpPr>
            <p:nvPr/>
          </p:nvSpPr>
          <p:spPr bwMode="auto">
            <a:xfrm>
              <a:off x="3468" y="3241"/>
              <a:ext cx="2064" cy="701"/>
            </a:xfrm>
            <a:prstGeom prst="rect">
              <a:avLst/>
            </a:prstGeom>
            <a:grpFill/>
            <a:ln w="19050" algn="ctr">
              <a:solidFill>
                <a:schemeClr val="tx1"/>
              </a:solidFill>
              <a:miter lim="800000"/>
              <a:headEnd/>
              <a:tailEnd/>
            </a:ln>
          </p:spPr>
          <p:txBody>
            <a:bodyPr wrap="none" lIns="90000" tIns="46800" rIns="90000" bIns="46800"/>
            <a:lstStyle/>
            <a:p>
              <a:pPr>
                <a:defRPr/>
              </a:pPr>
              <a:r>
                <a:rPr lang="en-US" dirty="0">
                  <a:latin typeface="Arial" charset="0"/>
                  <a:ea typeface="Arial Unicode MS" pitchFamily="34" charset="-128"/>
                  <a:cs typeface="Arial Unicode MS" pitchFamily="34" charset="-128"/>
                </a:rPr>
                <a:t>Properties:</a:t>
              </a:r>
            </a:p>
            <a:p>
              <a:pPr>
                <a:defRPr/>
              </a:pPr>
              <a:r>
                <a:rPr lang="de-DE" dirty="0">
                  <a:latin typeface="Arial" charset="0"/>
                  <a:ea typeface="Arial Unicode MS" pitchFamily="34" charset="-128"/>
                  <a:cs typeface="Arial Unicode MS" pitchFamily="34" charset="-128"/>
                </a:rPr>
                <a:t>RecordSet</a:t>
              </a:r>
            </a:p>
            <a:p>
              <a:pPr>
                <a:defRPr/>
              </a:pPr>
              <a:r>
                <a:rPr lang="de-DE" dirty="0">
                  <a:latin typeface="Arial" charset="0"/>
                  <a:ea typeface="Arial Unicode MS" pitchFamily="34" charset="-128"/>
                  <a:cs typeface="Arial Unicode MS" pitchFamily="34" charset="-128"/>
                </a:rPr>
                <a:t>RecordCount</a:t>
              </a:r>
            </a:p>
            <a:p>
              <a:pPr>
                <a:defRPr/>
              </a:pPr>
              <a:r>
                <a:rPr lang="de-DE" dirty="0">
                  <a:latin typeface="Arial" charset="0"/>
                  <a:ea typeface="Arial Unicode MS" pitchFamily="34" charset="-128"/>
                  <a:cs typeface="Arial Unicode MS" pitchFamily="34" charset="-128"/>
                </a:rPr>
                <a:t>…</a:t>
              </a:r>
              <a:endParaRPr lang="en-US" dirty="0">
                <a:latin typeface="Arial" charset="0"/>
                <a:ea typeface="Arial Unicode MS" pitchFamily="34" charset="-128"/>
                <a:cs typeface="Arial Unicode MS" pitchFamily="34" charset="-128"/>
              </a:endParaRPr>
            </a:p>
          </p:txBody>
        </p:sp>
        <p:sp>
          <p:nvSpPr>
            <p:cNvPr id="50183" name="Rectangle 7"/>
            <p:cNvSpPr>
              <a:spLocks noChangeArrowheads="1"/>
            </p:cNvSpPr>
            <p:nvPr/>
          </p:nvSpPr>
          <p:spPr bwMode="auto">
            <a:xfrm>
              <a:off x="3468" y="2432"/>
              <a:ext cx="2064" cy="809"/>
            </a:xfrm>
            <a:prstGeom prst="rect">
              <a:avLst/>
            </a:prstGeom>
            <a:grpFill/>
            <a:ln w="19050" algn="ctr">
              <a:solidFill>
                <a:schemeClr val="tx1"/>
              </a:solidFill>
              <a:miter lim="800000"/>
              <a:headEnd/>
              <a:tailEnd/>
            </a:ln>
          </p:spPr>
          <p:txBody>
            <a:bodyPr wrap="none" lIns="90000" tIns="46800" rIns="90000" bIns="46800"/>
            <a:lstStyle/>
            <a:p>
              <a:pPr>
                <a:defRPr/>
              </a:pPr>
              <a:r>
                <a:rPr lang="en-US" dirty="0">
                  <a:latin typeface="Arial" charset="0"/>
                  <a:ea typeface="Arial Unicode MS" pitchFamily="34" charset="-128"/>
                  <a:cs typeface="Arial Unicode MS" pitchFamily="34" charset="-128"/>
                </a:rPr>
                <a:t>Methods</a:t>
              </a:r>
              <a:r>
                <a:rPr lang="de-DE" dirty="0">
                  <a:latin typeface="Arial" charset="0"/>
                  <a:ea typeface="Arial Unicode MS" pitchFamily="34" charset="-128"/>
                  <a:cs typeface="Arial Unicode MS" pitchFamily="34" charset="-128"/>
                </a:rPr>
                <a:t>:</a:t>
              </a:r>
              <a:endParaRPr lang="en-US" dirty="0">
                <a:latin typeface="Arial" charset="0"/>
                <a:ea typeface="Arial Unicode MS" pitchFamily="34" charset="-128"/>
                <a:cs typeface="Arial Unicode MS" pitchFamily="34" charset="-128"/>
              </a:endParaRPr>
            </a:p>
            <a:p>
              <a:pPr>
                <a:defRPr/>
              </a:pPr>
              <a:r>
                <a:rPr lang="en-US" dirty="0">
                  <a:latin typeface="Arial" charset="0"/>
                  <a:ea typeface="Arial Unicode MS" pitchFamily="34" charset="-128"/>
                  <a:cs typeface="Arial Unicode MS" pitchFamily="34" charset="-128"/>
                </a:rPr>
                <a:t>GetByKeys</a:t>
              </a:r>
            </a:p>
            <a:p>
              <a:pPr>
                <a:defRPr/>
              </a:pPr>
              <a:r>
                <a:rPr lang="en-US" dirty="0">
                  <a:latin typeface="Arial" charset="0"/>
                  <a:ea typeface="Arial Unicode MS" pitchFamily="34" charset="-128"/>
                  <a:cs typeface="Arial Unicode MS" pitchFamily="34" charset="-128"/>
                </a:rPr>
                <a:t>MoveNext</a:t>
              </a:r>
            </a:p>
            <a:p>
              <a:pPr>
                <a:defRPr/>
              </a:pPr>
              <a:r>
                <a:rPr lang="en-US" dirty="0">
                  <a:latin typeface="Arial" charset="0"/>
                  <a:ea typeface="Arial Unicode MS" pitchFamily="34" charset="-128"/>
                  <a:cs typeface="Arial Unicode MS" pitchFamily="34" charset="-128"/>
                </a:rPr>
                <a:t>ReadXML</a:t>
              </a:r>
            </a:p>
            <a:p>
              <a:pPr>
                <a:defRPr/>
              </a:pPr>
              <a:r>
                <a:rPr lang="en-US" dirty="0">
                  <a:latin typeface="Arial" charset="0"/>
                  <a:ea typeface="Arial Unicode MS" pitchFamily="34" charset="-128"/>
                  <a:cs typeface="Arial Unicode MS" pitchFamily="34" charset="-128"/>
                </a:rPr>
                <a:t>…</a:t>
              </a:r>
            </a:p>
            <a:p>
              <a:pPr>
                <a:defRPr/>
              </a:pPr>
              <a:endParaRPr lang="en-US" dirty="0">
                <a:latin typeface="Arial" charset="0"/>
                <a:ea typeface="Arial Unicode MS" pitchFamily="34" charset="-128"/>
                <a:cs typeface="Arial Unicode MS" pitchFamily="34" charset="-128"/>
              </a:endParaRPr>
            </a:p>
          </p:txBody>
        </p:sp>
      </p:grpSp>
    </p:spTree>
    <p:custDataLst>
      <p:tags r:id="rId1"/>
    </p:custDataLst>
    <p:extLst>
      <p:ext uri="{BB962C8B-B14F-4D97-AF65-F5344CB8AC3E}">
        <p14:creationId xmlns:p14="http://schemas.microsoft.com/office/powerpoint/2010/main" val="321755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nchor="ctr"/>
          <a:lstStyle/>
          <a:p>
            <a:r>
              <a:rPr lang="en-US" dirty="0"/>
              <a:t>DataBrowser Object: Working Steps</a:t>
            </a:r>
          </a:p>
        </p:txBody>
      </p:sp>
      <p:sp>
        <p:nvSpPr>
          <p:cNvPr id="105474" name="Rectangle 3"/>
          <p:cNvSpPr>
            <a:spLocks noGrp="1" noChangeArrowheads="1"/>
          </p:cNvSpPr>
          <p:nvPr>
            <p:ph type="body" idx="4294967295"/>
          </p:nvPr>
        </p:nvSpPr>
        <p:spPr>
          <a:xfrm>
            <a:off x="5005386" y="2448652"/>
            <a:ext cx="6500813" cy="2161600"/>
          </a:xfrm>
        </p:spPr>
        <p:txBody>
          <a:bodyPr vert="horz" lIns="180000" tIns="0" rIns="0" bIns="0" rtlCol="0">
            <a:normAutofit/>
          </a:bodyPr>
          <a:lstStyle/>
          <a:p>
            <a:pPr marL="354013" indent="-354013">
              <a:lnSpc>
                <a:spcPct val="90000"/>
              </a:lnSpc>
              <a:buFont typeface="Wingdings" panose="05000000000000000000" pitchFamily="2" charset="2"/>
              <a:buChar char="§"/>
            </a:pPr>
            <a:r>
              <a:rPr lang="en-US" sz="1800" dirty="0"/>
              <a:t>Define a RecordSet object</a:t>
            </a:r>
          </a:p>
          <a:p>
            <a:pPr marL="354013" indent="-354013">
              <a:lnSpc>
                <a:spcPct val="90000"/>
              </a:lnSpc>
              <a:buFont typeface="Wingdings" panose="05000000000000000000" pitchFamily="2" charset="2"/>
              <a:buChar char="§"/>
            </a:pPr>
            <a:r>
              <a:rPr lang="en-US" sz="1800" dirty="0"/>
              <a:t>Call Query on the RecordSet</a:t>
            </a:r>
          </a:p>
          <a:p>
            <a:pPr marL="354013" indent="-354013">
              <a:lnSpc>
                <a:spcPct val="90000"/>
              </a:lnSpc>
              <a:buFont typeface="Wingdings" panose="05000000000000000000" pitchFamily="2" charset="2"/>
              <a:buChar char="§"/>
            </a:pPr>
            <a:r>
              <a:rPr lang="en-US" sz="1800" dirty="0"/>
              <a:t>Set the DataBrowser sub object with the RecordSet</a:t>
            </a:r>
          </a:p>
          <a:p>
            <a:pPr marL="354013" indent="-354013">
              <a:lnSpc>
                <a:spcPct val="90000"/>
              </a:lnSpc>
              <a:buFont typeface="Wingdings" panose="05000000000000000000" pitchFamily="2" charset="2"/>
              <a:buChar char="§"/>
            </a:pPr>
            <a:r>
              <a:rPr lang="en-US" sz="1800" dirty="0"/>
              <a:t>Manipulate your Data Browser (Move First, MoveNext, …)</a:t>
            </a:r>
          </a:p>
          <a:p>
            <a:pPr marL="342900" indent="-342900">
              <a:lnSpc>
                <a:spcPct val="90000"/>
              </a:lnSpc>
              <a:buFont typeface="Wingdings" panose="05000000000000000000" pitchFamily="2" charset="2"/>
              <a:buChar char="§"/>
            </a:pPr>
            <a:endParaRPr lang="en-US" sz="1800" b="0" dirty="0"/>
          </a:p>
        </p:txBody>
      </p:sp>
      <p:grpSp>
        <p:nvGrpSpPr>
          <p:cNvPr id="2" name="Group 4"/>
          <p:cNvGrpSpPr>
            <a:grpSpLocks/>
          </p:cNvGrpSpPr>
          <p:nvPr/>
        </p:nvGrpSpPr>
        <p:grpSpPr bwMode="auto">
          <a:xfrm>
            <a:off x="1022350" y="1522414"/>
            <a:ext cx="3308350" cy="4573586"/>
            <a:chOff x="3468" y="1972"/>
            <a:chExt cx="2064" cy="1970"/>
          </a:xfrm>
          <a:solidFill>
            <a:srgbClr val="B4C3CB"/>
          </a:solidFill>
        </p:grpSpPr>
        <p:sp>
          <p:nvSpPr>
            <p:cNvPr id="50181" name="Rectangle 5"/>
            <p:cNvSpPr>
              <a:spLocks noChangeArrowheads="1"/>
            </p:cNvSpPr>
            <p:nvPr/>
          </p:nvSpPr>
          <p:spPr bwMode="auto">
            <a:xfrm>
              <a:off x="3468" y="1972"/>
              <a:ext cx="2064" cy="460"/>
            </a:xfrm>
            <a:prstGeom prst="rect">
              <a:avLst/>
            </a:prstGeom>
            <a:grpFill/>
            <a:ln w="19050" algn="ctr">
              <a:solidFill>
                <a:schemeClr val="tx1"/>
              </a:solidFill>
              <a:miter lim="800000"/>
              <a:headEnd/>
              <a:tailEnd/>
            </a:ln>
          </p:spPr>
          <p:txBody>
            <a:bodyPr wrap="none" lIns="90000" tIns="46800" rIns="90000" bIns="46800"/>
            <a:lstStyle/>
            <a:p>
              <a:pPr>
                <a:defRPr/>
              </a:pPr>
              <a:r>
                <a:rPr lang="en-US" dirty="0">
                  <a:latin typeface="Arial" charset="0"/>
                  <a:ea typeface="Arial Unicode MS" pitchFamily="34" charset="-128"/>
                  <a:cs typeface="Arial Unicode MS" pitchFamily="34" charset="-128"/>
                </a:rPr>
                <a:t>Object</a:t>
              </a:r>
              <a:r>
                <a:rPr lang="de-DE" dirty="0">
                  <a:latin typeface="Arial" charset="0"/>
                  <a:ea typeface="Arial Unicode MS" pitchFamily="34" charset="-128"/>
                  <a:cs typeface="Arial Unicode MS" pitchFamily="34" charset="-128"/>
                </a:rPr>
                <a:t>:</a:t>
              </a:r>
              <a:endParaRPr lang="en-US" dirty="0">
                <a:latin typeface="Arial" charset="0"/>
                <a:ea typeface="Arial Unicode MS" pitchFamily="34" charset="-128"/>
                <a:cs typeface="Arial Unicode MS" pitchFamily="34" charset="-128"/>
              </a:endParaRPr>
            </a:p>
            <a:p>
              <a:pPr>
                <a:defRPr/>
              </a:pPr>
              <a:r>
                <a:rPr lang="en-US" dirty="0">
                  <a:latin typeface="Arial" charset="0"/>
                  <a:ea typeface="Arial Unicode MS" pitchFamily="34" charset="-128"/>
                  <a:cs typeface="Arial Unicode MS" pitchFamily="34" charset="-128"/>
                </a:rPr>
                <a:t>&lt;Business Object&gt;</a:t>
              </a:r>
            </a:p>
          </p:txBody>
        </p:sp>
        <p:sp>
          <p:nvSpPr>
            <p:cNvPr id="50182" name="Rectangle 6"/>
            <p:cNvSpPr>
              <a:spLocks noChangeArrowheads="1"/>
            </p:cNvSpPr>
            <p:nvPr/>
          </p:nvSpPr>
          <p:spPr bwMode="auto">
            <a:xfrm>
              <a:off x="3468" y="3241"/>
              <a:ext cx="2064" cy="701"/>
            </a:xfrm>
            <a:prstGeom prst="rect">
              <a:avLst/>
            </a:prstGeom>
            <a:grpFill/>
            <a:ln w="19050" algn="ctr">
              <a:solidFill>
                <a:schemeClr val="tx1"/>
              </a:solidFill>
              <a:miter lim="800000"/>
              <a:headEnd/>
              <a:tailEnd/>
            </a:ln>
          </p:spPr>
          <p:txBody>
            <a:bodyPr wrap="none" lIns="90000" tIns="46800" rIns="90000" bIns="46800"/>
            <a:lstStyle/>
            <a:p>
              <a:pPr>
                <a:defRPr/>
              </a:pPr>
              <a:r>
                <a:rPr lang="en-US" dirty="0">
                  <a:latin typeface="Arial" charset="0"/>
                  <a:ea typeface="Arial Unicode MS" pitchFamily="34" charset="-128"/>
                  <a:cs typeface="Arial Unicode MS" pitchFamily="34" charset="-128"/>
                </a:rPr>
                <a:t>Properties:</a:t>
              </a:r>
            </a:p>
            <a:p>
              <a:pPr>
                <a:defRPr/>
              </a:pPr>
              <a:r>
                <a:rPr lang="de-DE" dirty="0">
                  <a:latin typeface="Arial" charset="0"/>
                  <a:ea typeface="Arial Unicode MS" pitchFamily="34" charset="-128"/>
                  <a:cs typeface="Arial Unicode MS" pitchFamily="34" charset="-128"/>
                </a:rPr>
                <a:t>RecordSet</a:t>
              </a:r>
            </a:p>
            <a:p>
              <a:pPr>
                <a:defRPr/>
              </a:pPr>
              <a:r>
                <a:rPr lang="de-DE" dirty="0">
                  <a:latin typeface="Arial" charset="0"/>
                  <a:ea typeface="Arial Unicode MS" pitchFamily="34" charset="-128"/>
                  <a:cs typeface="Arial Unicode MS" pitchFamily="34" charset="-128"/>
                </a:rPr>
                <a:t>RecordCount</a:t>
              </a:r>
            </a:p>
            <a:p>
              <a:pPr>
                <a:defRPr/>
              </a:pPr>
              <a:r>
                <a:rPr lang="de-DE" dirty="0">
                  <a:latin typeface="Arial" charset="0"/>
                  <a:ea typeface="Arial Unicode MS" pitchFamily="34" charset="-128"/>
                  <a:cs typeface="Arial Unicode MS" pitchFamily="34" charset="-128"/>
                </a:rPr>
                <a:t>…</a:t>
              </a:r>
              <a:endParaRPr lang="en-US" dirty="0">
                <a:latin typeface="Arial" charset="0"/>
                <a:ea typeface="Arial Unicode MS" pitchFamily="34" charset="-128"/>
                <a:cs typeface="Arial Unicode MS" pitchFamily="34" charset="-128"/>
              </a:endParaRPr>
            </a:p>
          </p:txBody>
        </p:sp>
        <p:sp>
          <p:nvSpPr>
            <p:cNvPr id="50183" name="Rectangle 7"/>
            <p:cNvSpPr>
              <a:spLocks noChangeArrowheads="1"/>
            </p:cNvSpPr>
            <p:nvPr/>
          </p:nvSpPr>
          <p:spPr bwMode="auto">
            <a:xfrm>
              <a:off x="3468" y="2432"/>
              <a:ext cx="2064" cy="809"/>
            </a:xfrm>
            <a:prstGeom prst="rect">
              <a:avLst/>
            </a:prstGeom>
            <a:grpFill/>
            <a:ln w="19050" algn="ctr">
              <a:solidFill>
                <a:schemeClr val="tx1"/>
              </a:solidFill>
              <a:miter lim="800000"/>
              <a:headEnd/>
              <a:tailEnd/>
            </a:ln>
          </p:spPr>
          <p:txBody>
            <a:bodyPr wrap="none" lIns="90000" tIns="46800" rIns="90000" bIns="46800"/>
            <a:lstStyle/>
            <a:p>
              <a:pPr>
                <a:defRPr/>
              </a:pPr>
              <a:r>
                <a:rPr lang="en-US" dirty="0">
                  <a:latin typeface="Arial" charset="0"/>
                  <a:ea typeface="Arial Unicode MS" pitchFamily="34" charset="-128"/>
                  <a:cs typeface="Arial Unicode MS" pitchFamily="34" charset="-128"/>
                </a:rPr>
                <a:t>Methods</a:t>
              </a:r>
              <a:r>
                <a:rPr lang="de-DE" dirty="0">
                  <a:latin typeface="Arial" charset="0"/>
                  <a:ea typeface="Arial Unicode MS" pitchFamily="34" charset="-128"/>
                  <a:cs typeface="Arial Unicode MS" pitchFamily="34" charset="-128"/>
                </a:rPr>
                <a:t>:</a:t>
              </a:r>
              <a:endParaRPr lang="en-US" dirty="0">
                <a:latin typeface="Arial" charset="0"/>
                <a:ea typeface="Arial Unicode MS" pitchFamily="34" charset="-128"/>
                <a:cs typeface="Arial Unicode MS" pitchFamily="34" charset="-128"/>
              </a:endParaRPr>
            </a:p>
            <a:p>
              <a:pPr>
                <a:defRPr/>
              </a:pPr>
              <a:r>
                <a:rPr lang="en-US" dirty="0">
                  <a:latin typeface="Arial" charset="0"/>
                  <a:ea typeface="Arial Unicode MS" pitchFamily="34" charset="-128"/>
                  <a:cs typeface="Arial Unicode MS" pitchFamily="34" charset="-128"/>
                </a:rPr>
                <a:t>GetByKeys</a:t>
              </a:r>
            </a:p>
            <a:p>
              <a:pPr>
                <a:defRPr/>
              </a:pPr>
              <a:r>
                <a:rPr lang="en-US" dirty="0">
                  <a:latin typeface="Arial" charset="0"/>
                  <a:ea typeface="Arial Unicode MS" pitchFamily="34" charset="-128"/>
                  <a:cs typeface="Arial Unicode MS" pitchFamily="34" charset="-128"/>
                </a:rPr>
                <a:t>MoveNext</a:t>
              </a:r>
            </a:p>
            <a:p>
              <a:pPr>
                <a:defRPr/>
              </a:pPr>
              <a:r>
                <a:rPr lang="en-US" dirty="0">
                  <a:latin typeface="Arial" charset="0"/>
                  <a:ea typeface="Arial Unicode MS" pitchFamily="34" charset="-128"/>
                  <a:cs typeface="Arial Unicode MS" pitchFamily="34" charset="-128"/>
                </a:rPr>
                <a:t>ReadXML</a:t>
              </a:r>
            </a:p>
            <a:p>
              <a:pPr>
                <a:defRPr/>
              </a:pPr>
              <a:r>
                <a:rPr lang="en-US" dirty="0">
                  <a:latin typeface="Arial" charset="0"/>
                  <a:ea typeface="Arial Unicode MS" pitchFamily="34" charset="-128"/>
                  <a:cs typeface="Arial Unicode MS" pitchFamily="34" charset="-128"/>
                </a:rPr>
                <a:t>…</a:t>
              </a:r>
            </a:p>
            <a:p>
              <a:pPr>
                <a:defRPr/>
              </a:pPr>
              <a:endParaRPr lang="en-US" dirty="0">
                <a:latin typeface="Arial" charset="0"/>
                <a:ea typeface="Arial Unicode MS" pitchFamily="34" charset="-128"/>
                <a:cs typeface="Arial Unicode MS" pitchFamily="34" charset="-128"/>
              </a:endParaRPr>
            </a:p>
          </p:txBody>
        </p:sp>
      </p:grpSp>
    </p:spTree>
    <p:custDataLst>
      <p:tags r:id="rId1"/>
    </p:custDataLst>
    <p:extLst>
      <p:ext uri="{BB962C8B-B14F-4D97-AF65-F5344CB8AC3E}">
        <p14:creationId xmlns:p14="http://schemas.microsoft.com/office/powerpoint/2010/main" val="405089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nchor="ctr"/>
          <a:lstStyle/>
          <a:p>
            <a:r>
              <a:rPr lang="en-US" dirty="0"/>
              <a:t>DataBrowser Object: Example – Browse Business Partners</a:t>
            </a:r>
          </a:p>
        </p:txBody>
      </p:sp>
      <p:sp>
        <p:nvSpPr>
          <p:cNvPr id="8" name="Rectangle 3">
            <a:extLst>
              <a:ext uri="{FF2B5EF4-FFF2-40B4-BE49-F238E27FC236}">
                <a16:creationId xmlns:a16="http://schemas.microsoft.com/office/drawing/2014/main" id="{2FF6774C-8D73-40DD-951E-397862F8A635}"/>
              </a:ext>
            </a:extLst>
          </p:cNvPr>
          <p:cNvSpPr txBox="1">
            <a:spLocks noChangeArrowheads="1"/>
          </p:cNvSpPr>
          <p:nvPr/>
        </p:nvSpPr>
        <p:spPr bwMode="black">
          <a:xfrm>
            <a:off x="504001" y="1104900"/>
            <a:ext cx="11019784" cy="5014546"/>
          </a:xfrm>
          <a:prstGeom prst="rect">
            <a:avLst/>
          </a:prstGeom>
          <a:solidFill>
            <a:srgbClr val="B4C3CB"/>
          </a:solidFill>
          <a:ln>
            <a:solidFill>
              <a:schemeClr val="tx1"/>
            </a:solidFill>
          </a:ln>
        </p:spPr>
        <p:txBody>
          <a:bodyPr vert="horz" lIns="18000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600"/>
              </a:spcBef>
            </a:pPr>
            <a:r>
              <a:rPr lang="en-US" sz="1600"/>
              <a:t>Dim oBP As SAPbobsCOM.BusinessPartners	</a:t>
            </a:r>
          </a:p>
          <a:p>
            <a:pPr>
              <a:spcBef>
                <a:spcPts val="600"/>
              </a:spcBef>
            </a:pPr>
            <a:r>
              <a:rPr lang="de-DE" sz="1600"/>
              <a:t>Dim sVal As String</a:t>
            </a:r>
            <a:endParaRPr lang="en-US" sz="1600"/>
          </a:p>
          <a:p>
            <a:pPr>
              <a:spcBef>
                <a:spcPts val="600"/>
              </a:spcBef>
            </a:pPr>
            <a:r>
              <a:rPr lang="en-US" sz="1600"/>
              <a:t>Dim oRecSet As SAPbobsCOM.Recordset </a:t>
            </a:r>
            <a:r>
              <a:rPr lang="en-US" sz="1600" b="1"/>
              <a:t>	</a:t>
            </a:r>
            <a:r>
              <a:rPr lang="en-US" sz="1600" b="1">
                <a:solidFill>
                  <a:srgbClr val="339966"/>
                </a:solidFill>
              </a:rPr>
              <a:t>'1)</a:t>
            </a:r>
            <a:r>
              <a:rPr lang="de-DE" sz="1600" b="1">
                <a:solidFill>
                  <a:srgbClr val="339966"/>
                </a:solidFill>
              </a:rPr>
              <a:t> Definition</a:t>
            </a:r>
            <a:endParaRPr lang="en-US" sz="1600" b="1"/>
          </a:p>
          <a:p>
            <a:pPr>
              <a:spcBef>
                <a:spcPts val="600"/>
              </a:spcBef>
            </a:pPr>
            <a:r>
              <a:rPr lang="en-US" sz="1600" b="1"/>
              <a:t>oBP = oCompany.GetBusinessObject(</a:t>
            </a:r>
            <a:r>
              <a:rPr lang="en-US" sz="1600"/>
              <a:t>SAPbobsCOM.BoObjecTypes.</a:t>
            </a:r>
            <a:r>
              <a:rPr lang="en-US" sz="1600" b="1"/>
              <a:t>oBusinessPartners)</a:t>
            </a:r>
          </a:p>
          <a:p>
            <a:pPr>
              <a:spcBef>
                <a:spcPts val="600"/>
              </a:spcBef>
            </a:pPr>
            <a:r>
              <a:rPr lang="en-US" sz="1600" b="1"/>
              <a:t>oRecSet = oCompany.GetBusinessObject(</a:t>
            </a:r>
            <a:r>
              <a:rPr lang="en-US" sz="1600"/>
              <a:t>SAPbobsCOM.BoObjecTypes.</a:t>
            </a:r>
            <a:r>
              <a:rPr lang="en-US" sz="1600" b="1"/>
              <a:t>BoRecordset)</a:t>
            </a:r>
          </a:p>
          <a:p>
            <a:pPr>
              <a:spcBef>
                <a:spcPts val="600"/>
              </a:spcBef>
            </a:pPr>
            <a:endParaRPr lang="en-US" sz="1600" b="1">
              <a:solidFill>
                <a:srgbClr val="339966"/>
              </a:solidFill>
            </a:endParaRPr>
          </a:p>
          <a:p>
            <a:pPr>
              <a:spcBef>
                <a:spcPts val="600"/>
              </a:spcBef>
            </a:pPr>
            <a:r>
              <a:rPr lang="en-US" sz="1600" b="1"/>
              <a:t>oRecSet.DoQuery "select * from OCRD" </a:t>
            </a:r>
            <a:r>
              <a:rPr lang="de-DE" sz="1600" b="1"/>
              <a:t>	</a:t>
            </a:r>
            <a:r>
              <a:rPr lang="ja-JP" altLang="en-US" sz="1600" b="1">
                <a:solidFill>
                  <a:srgbClr val="339966"/>
                </a:solidFill>
              </a:rPr>
              <a:t>‘</a:t>
            </a:r>
            <a:r>
              <a:rPr lang="en-US" altLang="ja-JP" sz="1600" b="1">
                <a:solidFill>
                  <a:srgbClr val="339966"/>
                </a:solidFill>
              </a:rPr>
              <a:t>2)</a:t>
            </a:r>
            <a:r>
              <a:rPr lang="de-DE" altLang="ja-JP" sz="1600" b="1">
                <a:solidFill>
                  <a:srgbClr val="339966"/>
                </a:solidFill>
              </a:rPr>
              <a:t> </a:t>
            </a:r>
            <a:r>
              <a:rPr lang="en-US" altLang="ja-JP" sz="1600" b="1">
                <a:solidFill>
                  <a:srgbClr val="339966"/>
                </a:solidFill>
              </a:rPr>
              <a:t>Retrieve</a:t>
            </a:r>
            <a:r>
              <a:rPr lang="de-DE" altLang="ja-JP" sz="1600" b="1">
                <a:solidFill>
                  <a:srgbClr val="339966"/>
                </a:solidFill>
              </a:rPr>
              <a:t> </a:t>
            </a:r>
            <a:r>
              <a:rPr lang="en-US" altLang="ja-JP" sz="1600" b="1">
                <a:solidFill>
                  <a:srgbClr val="339966"/>
                </a:solidFill>
              </a:rPr>
              <a:t>the records</a:t>
            </a:r>
            <a:endParaRPr lang="en-US" altLang="ja-JP" sz="1600" b="1"/>
          </a:p>
          <a:p>
            <a:pPr>
              <a:spcBef>
                <a:spcPts val="600"/>
              </a:spcBef>
            </a:pPr>
            <a:endParaRPr lang="en-US" sz="1600" b="1">
              <a:solidFill>
                <a:srgbClr val="339966"/>
              </a:solidFill>
            </a:endParaRPr>
          </a:p>
          <a:p>
            <a:pPr>
              <a:spcBef>
                <a:spcPts val="600"/>
              </a:spcBef>
            </a:pPr>
            <a:r>
              <a:rPr lang="en-US" sz="1600" b="1"/>
              <a:t>oBP.</a:t>
            </a:r>
            <a:r>
              <a:rPr lang="en-US" sz="1600"/>
              <a:t>Browser.Recordset</a:t>
            </a:r>
            <a:r>
              <a:rPr lang="en-US" sz="1600" b="1"/>
              <a:t> = </a:t>
            </a:r>
            <a:r>
              <a:rPr lang="de-DE" sz="1600" b="1"/>
              <a:t>o</a:t>
            </a:r>
            <a:r>
              <a:rPr lang="en-US" sz="1600" b="1"/>
              <a:t>RecSet 	</a:t>
            </a:r>
            <a:r>
              <a:rPr lang="ja-JP" altLang="en-US" sz="1600" b="1">
                <a:solidFill>
                  <a:srgbClr val="339966"/>
                </a:solidFill>
              </a:rPr>
              <a:t>‘</a:t>
            </a:r>
            <a:r>
              <a:rPr lang="en-US" altLang="ja-JP" sz="1600" b="1">
                <a:solidFill>
                  <a:srgbClr val="339966"/>
                </a:solidFill>
              </a:rPr>
              <a:t>3) Assign the RecordSet to the DataBrowser </a:t>
            </a:r>
            <a:endParaRPr lang="en-US" altLang="ja-JP" sz="1600" b="1"/>
          </a:p>
          <a:p>
            <a:pPr>
              <a:spcBef>
                <a:spcPts val="600"/>
              </a:spcBef>
            </a:pPr>
            <a:r>
              <a:rPr lang="en-US" sz="1600" b="1"/>
              <a:t>oBP.</a:t>
            </a:r>
            <a:r>
              <a:rPr lang="en-US" sz="1600"/>
              <a:t>Browser.MoveFirst</a:t>
            </a:r>
          </a:p>
          <a:p>
            <a:pPr>
              <a:spcBef>
                <a:spcPts val="600"/>
              </a:spcBef>
            </a:pPr>
            <a:r>
              <a:rPr lang="en-US" sz="1600" b="1"/>
              <a:t>While oBP.</a:t>
            </a:r>
            <a:r>
              <a:rPr lang="en-US" sz="1600"/>
              <a:t>Browser.EOF</a:t>
            </a:r>
            <a:r>
              <a:rPr lang="en-US" sz="1600" b="1"/>
              <a:t> = False 		</a:t>
            </a:r>
            <a:r>
              <a:rPr lang="ja-JP" altLang="en-US" sz="1600" b="1">
                <a:solidFill>
                  <a:srgbClr val="339966"/>
                </a:solidFill>
              </a:rPr>
              <a:t>‘</a:t>
            </a:r>
            <a:r>
              <a:rPr lang="en-US" altLang="ja-JP" sz="1600" b="1">
                <a:solidFill>
                  <a:srgbClr val="339966"/>
                </a:solidFill>
              </a:rPr>
              <a:t>4) </a:t>
            </a:r>
            <a:r>
              <a:rPr lang="de-DE" altLang="ja-JP" sz="1600" b="1">
                <a:solidFill>
                  <a:srgbClr val="339966"/>
                </a:solidFill>
              </a:rPr>
              <a:t>Work </a:t>
            </a:r>
            <a:r>
              <a:rPr lang="en-US" altLang="ja-JP" sz="1600" b="1">
                <a:solidFill>
                  <a:srgbClr val="339966"/>
                </a:solidFill>
              </a:rPr>
              <a:t>with data (properties</a:t>
            </a:r>
            <a:r>
              <a:rPr lang="de-DE" altLang="ja-JP" sz="1600" b="1">
                <a:solidFill>
                  <a:srgbClr val="339966"/>
                </a:solidFill>
              </a:rPr>
              <a:t>)</a:t>
            </a:r>
            <a:endParaRPr lang="en-US" altLang="ja-JP" sz="1600" b="1"/>
          </a:p>
          <a:p>
            <a:pPr>
              <a:spcBef>
                <a:spcPts val="600"/>
              </a:spcBef>
            </a:pPr>
            <a:r>
              <a:rPr lang="en-US" sz="1600" b="1"/>
              <a:t>    sVal = oBP.CardCode 			</a:t>
            </a:r>
            <a:r>
              <a:rPr lang="en-US" sz="1600" b="1">
                <a:solidFill>
                  <a:srgbClr val="339966"/>
                </a:solidFill>
              </a:rPr>
              <a:t>'Direct approach to the properties</a:t>
            </a:r>
            <a:endParaRPr lang="en-US" sz="1600" b="1"/>
          </a:p>
          <a:p>
            <a:pPr>
              <a:spcBef>
                <a:spcPts val="600"/>
              </a:spcBef>
            </a:pPr>
            <a:r>
              <a:rPr lang="en-US" sz="1600" b="1"/>
              <a:t>    sVal = oBP.CardName 			</a:t>
            </a:r>
            <a:r>
              <a:rPr lang="ja-JP" altLang="en-US" sz="1600" b="1">
                <a:solidFill>
                  <a:srgbClr val="339966"/>
                </a:solidFill>
              </a:rPr>
              <a:t>‘</a:t>
            </a:r>
            <a:r>
              <a:rPr lang="en-US" altLang="ja-JP" sz="1600" b="1">
                <a:solidFill>
                  <a:srgbClr val="339966"/>
                </a:solidFill>
              </a:rPr>
              <a:t>no need to work with field name</a:t>
            </a:r>
            <a:endParaRPr lang="en-US" altLang="ja-JP" sz="1600" b="1"/>
          </a:p>
          <a:p>
            <a:pPr>
              <a:spcBef>
                <a:spcPts val="600"/>
              </a:spcBef>
            </a:pPr>
            <a:r>
              <a:rPr lang="en-US" sz="1600" b="1"/>
              <a:t>    sVal = </a:t>
            </a:r>
            <a:r>
              <a:rPr lang="de-DE" sz="1600" b="1"/>
              <a:t>oBP.CardType </a:t>
            </a:r>
          </a:p>
          <a:p>
            <a:pPr>
              <a:spcBef>
                <a:spcPts val="600"/>
              </a:spcBef>
            </a:pPr>
            <a:r>
              <a:rPr lang="de-DE" sz="1600" b="1"/>
              <a:t>    </a:t>
            </a:r>
            <a:r>
              <a:rPr lang="en-US" sz="1600" b="1"/>
              <a:t>oBP.</a:t>
            </a:r>
            <a:r>
              <a:rPr lang="en-US" sz="1600"/>
              <a:t>Browser.MoveNext</a:t>
            </a:r>
            <a:r>
              <a:rPr lang="de-DE" sz="1600" b="1"/>
              <a:t>		</a:t>
            </a:r>
            <a:r>
              <a:rPr lang="ja-JP" altLang="en-US" sz="1600" b="1">
                <a:solidFill>
                  <a:srgbClr val="339966"/>
                </a:solidFill>
              </a:rPr>
              <a:t>‘</a:t>
            </a:r>
            <a:r>
              <a:rPr lang="en-US" altLang="ja-JP" sz="1600" b="1">
                <a:solidFill>
                  <a:srgbClr val="339966"/>
                </a:solidFill>
              </a:rPr>
              <a:t>All properties are filled automatically when </a:t>
            </a:r>
            <a:r>
              <a:rPr lang="ja-JP" altLang="en-US" sz="1600" b="1">
                <a:solidFill>
                  <a:srgbClr val="339966"/>
                </a:solidFill>
              </a:rPr>
              <a:t>“</a:t>
            </a:r>
            <a:r>
              <a:rPr lang="en-US" altLang="ja-JP" sz="1600" b="1">
                <a:solidFill>
                  <a:srgbClr val="339966"/>
                </a:solidFill>
              </a:rPr>
              <a:t>moving</a:t>
            </a:r>
            <a:r>
              <a:rPr lang="ja-JP" altLang="en-US" sz="1600" b="1">
                <a:solidFill>
                  <a:srgbClr val="339966"/>
                </a:solidFill>
              </a:rPr>
              <a:t>”</a:t>
            </a:r>
            <a:endParaRPr lang="en-US" altLang="ja-JP" sz="1600"/>
          </a:p>
          <a:p>
            <a:pPr>
              <a:spcBef>
                <a:spcPts val="600"/>
              </a:spcBef>
            </a:pPr>
            <a:r>
              <a:rPr lang="en-US" sz="1600" b="1"/>
              <a:t>Wend</a:t>
            </a:r>
            <a:endParaRPr lang="en-US" sz="1600" b="1" dirty="0"/>
          </a:p>
        </p:txBody>
      </p:sp>
    </p:spTree>
    <p:custDataLst>
      <p:tags r:id="rId1"/>
    </p:custDataLst>
    <p:extLst>
      <p:ext uri="{BB962C8B-B14F-4D97-AF65-F5344CB8AC3E}">
        <p14:creationId xmlns:p14="http://schemas.microsoft.com/office/powerpoint/2010/main" val="18985845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1A396E67537EE10000000A1553F6\03__data.ppt"/>
  <p:tag name="READONLY" val="0"/>
  <p:tag name="LOIOGUID" val="ADDA4B7F1A724F7CA2813B3C8F153D7E"/>
  <p:tag name="_SIGNATURE" val="46462"/>
  <p:tag name="_SLIDEID" val="320"/>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01FE954A5515E10000000A1553F6\s002.ppt"/>
  <p:tag name="READONLY" val="0"/>
  <p:tag name="LOIOGUID" val="9245A652B29445429A103B04C59B3282"/>
  <p:tag name="_SIGNATURE" val="133248"/>
  <p:tag name="_SLIDEID" val="32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5EF2B994537FE10000000A1553F6\s038.ppt"/>
  <p:tag name="READONLY" val="0"/>
  <p:tag name="LOIOGUID" val="21B8441900A74DF181788366BFD266DE"/>
  <p:tag name="_SIGNATURE" val="59547"/>
  <p:tag name="_SLIDEID" val="295"/>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D282DA973EE4E10000000A1553F7\s001.ppt"/>
  <p:tag name="READONLY" val="0"/>
  <p:tag name="LOIOGUID" val="204590B08872412E92A9D2FBC25FF2CC"/>
  <p:tag name="_SIGNATURE" val="58300"/>
  <p:tag name="_SLIDEID" val="296"/>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94DFD5CB537CE10000000A1553F6\s040.ppt"/>
  <p:tag name="READONLY" val="0"/>
  <p:tag name="LOIOGUID" val="CF67C6D8AEF74602B6F80517A6B4D063"/>
  <p:tag name="_SIGNATURE" val="81843"/>
  <p:tag name="_SLIDEID" val="297"/>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94DFD5CB537CE10000000A1553F6\s040.ppt"/>
  <p:tag name="READONLY" val="0"/>
  <p:tag name="LOIOGUID" val="CF67C6D8AEF74602B6F80517A6B4D063"/>
  <p:tag name="_SIGNATURE" val="81843"/>
  <p:tag name="_SLIDEID" val="297"/>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94DFD5CB537CE10000000A1553F6\s040.ppt"/>
  <p:tag name="READONLY" val="0"/>
  <p:tag name="LOIOGUID" val="CF67C6D8AEF74602B6F80517A6B4D063"/>
  <p:tag name="_SIGNATURE" val="81843"/>
  <p:tag name="_SLIDEID" val="297"/>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3264C19D0E89E10000000A155369\s043.ppt"/>
  <p:tag name="READONLY" val="0"/>
  <p:tag name="LOIOGUID" val="81856043F34F40D592EFA9F2299207D3"/>
  <p:tag name="_SIGNATURE" val="66643"/>
  <p:tag name="_SLIDEID" val="300"/>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2.xml><?xml version="1.0" encoding="utf-8"?>
<ds:datastoreItem xmlns:ds="http://schemas.openxmlformats.org/officeDocument/2006/customXml" ds:itemID="{7638D7D8-7EDD-4D63-A1CB-7F0869F79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97C303-CC91-4186-A2AD-07BFA17B52D8}">
  <ds:schemaRefs>
    <ds:schemaRef ds:uri="http://purl.org/dc/elements/1.1/"/>
    <ds:schemaRef ds:uri="http://purl.org/dc/terms/"/>
    <ds:schemaRef ds:uri="1f6b8702-ff64-493f-af7e-9281170a6e8c"/>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3fae74cb-f942-4bac-8069-91b943c92c5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SAP_2019_16x9_white</Template>
  <TotalTime>3007</TotalTime>
  <Words>1825</Words>
  <Application>Microsoft Office PowerPoint</Application>
  <PresentationFormat>Personalizado</PresentationFormat>
  <Paragraphs>291</Paragraphs>
  <Slides>19</Slides>
  <Notes>19</Notes>
  <HiddenSlides>1</HiddenSlides>
  <MMClips>0</MMClips>
  <ScaleCrop>false</ScaleCrop>
  <HeadingPairs>
    <vt:vector size="4" baseType="variant">
      <vt:variant>
        <vt:lpstr>Tema</vt:lpstr>
      </vt:variant>
      <vt:variant>
        <vt:i4>2</vt:i4>
      </vt:variant>
      <vt:variant>
        <vt:lpstr>Títulos de diapositiva</vt:lpstr>
      </vt:variant>
      <vt:variant>
        <vt:i4>19</vt:i4>
      </vt:variant>
    </vt:vector>
  </HeadingPairs>
  <TitlesOfParts>
    <vt:vector size="21" baseType="lpstr">
      <vt:lpstr>SAP 2019 16x9 white</vt:lpstr>
      <vt:lpstr>SAP 2019 16x9 blue</vt:lpstr>
      <vt:lpstr>TB1300 - SAP Business One SDK Data Interface API – Services and Special Objects</vt:lpstr>
      <vt:lpstr>Agenda</vt:lpstr>
      <vt:lpstr>Special Objects</vt:lpstr>
      <vt:lpstr>Special Objects: Topic Objectives</vt:lpstr>
      <vt:lpstr>RecordSet Object</vt:lpstr>
      <vt:lpstr>RecordSet Object: Example – DoQuery</vt:lpstr>
      <vt:lpstr>DataBrowser Object: Features</vt:lpstr>
      <vt:lpstr>DataBrowser Object: Working Steps</vt:lpstr>
      <vt:lpstr>DataBrowser Object: Example – Browse Business Partners</vt:lpstr>
      <vt:lpstr>The SBObob Object</vt:lpstr>
      <vt:lpstr>Special Objects: Exercise</vt:lpstr>
      <vt:lpstr>DI API Services</vt:lpstr>
      <vt:lpstr>DI API Services: Topic Objective</vt:lpstr>
      <vt:lpstr>DI API Services: Overview</vt:lpstr>
      <vt:lpstr>DI API Services: Example – Business Partners Service</vt:lpstr>
      <vt:lpstr>DI API Services: Additional Company Service Objects with Example (1/2)</vt:lpstr>
      <vt:lpstr>DI API Services: Additional Company Service Objects with Example (2/2)</vt:lpstr>
      <vt:lpstr>DI API Services: Exercise</vt:lpstr>
      <vt:lpstr>Presentación de PowerPoint</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Data Interface API Services and Special Objects</dc:title>
  <dc:creator>krisztian.papai@sap.com</dc:creator>
  <cp:keywords>2019/16:9/white</cp:keywords>
  <cp:lastModifiedBy>Papai, Krisztian</cp:lastModifiedBy>
  <cp:revision>10</cp:revision>
  <dcterms:created xsi:type="dcterms:W3CDTF">2019-01-14T14:01:02Z</dcterms:created>
  <dcterms:modified xsi:type="dcterms:W3CDTF">2022-03-28T08:07:32Z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6896">
    <vt:lpwstr>6</vt:lpwstr>
  </property>
</Properties>
</file>