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4"/>
  </p:notesMasterIdLst>
  <p:handoutMasterIdLst>
    <p:handoutMasterId r:id="rId25"/>
  </p:handoutMasterIdLst>
  <p:sldIdLst>
    <p:sldId id="447" r:id="rId6"/>
    <p:sldId id="574" r:id="rId7"/>
    <p:sldId id="579" r:id="rId8"/>
    <p:sldId id="580" r:id="rId9"/>
    <p:sldId id="599" r:id="rId10"/>
    <p:sldId id="581" r:id="rId11"/>
    <p:sldId id="582" r:id="rId12"/>
    <p:sldId id="583" r:id="rId13"/>
    <p:sldId id="598" r:id="rId14"/>
    <p:sldId id="586" r:id="rId15"/>
    <p:sldId id="261" r:id="rId16"/>
    <p:sldId id="262" r:id="rId17"/>
    <p:sldId id="266" r:id="rId18"/>
    <p:sldId id="593" r:id="rId19"/>
    <p:sldId id="589" r:id="rId20"/>
    <p:sldId id="594" r:id="rId21"/>
    <p:sldId id="578" r:id="rId22"/>
    <p:sldId id="265" r:id="rId2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amish, Yehudit" initials="HY" lastIdx="10" clrIdx="0">
    <p:extLst>
      <p:ext uri="{19B8F6BF-5375-455C-9EA6-DF929625EA0E}">
        <p15:presenceInfo xmlns:p15="http://schemas.microsoft.com/office/powerpoint/2012/main" userId="S-1-5-21-74642-3284969411-2123768488-3392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F848AB-5E77-481E-9005-B0976DCA1C2B}" v="10" dt="2019-07-10T06:07:57.827"/>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995" autoAdjust="0"/>
  </p:normalViewPr>
  <p:slideViewPr>
    <p:cSldViewPr snapToGrid="0">
      <p:cViewPr varScale="1">
        <p:scale>
          <a:sx n="59" d="100"/>
          <a:sy n="59" d="100"/>
        </p:scale>
        <p:origin x="1584" y="72"/>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ul Real Gonzalez" userId="S::rreal@expertone.es::9835fb07-4630-4616-b227-a238c7839f5d" providerId="AD" clId="Web-{5E13D350-FABA-DB7E-28D6-CA3C7E00B675}"/>
    <pc:docChg chg="modSld">
      <pc:chgData name="Raul Real Gonzalez" userId="S::rreal@expertone.es::9835fb07-4630-4616-b227-a238c7839f5d" providerId="AD" clId="Web-{5E13D350-FABA-DB7E-28D6-CA3C7E00B675}" dt="2022-03-28T09:25:08.023" v="2"/>
      <pc:docMkLst>
        <pc:docMk/>
      </pc:docMkLst>
      <pc:sldChg chg="modNotes">
        <pc:chgData name="Raul Real Gonzalez" userId="S::rreal@expertone.es::9835fb07-4630-4616-b227-a238c7839f5d" providerId="AD" clId="Web-{5E13D350-FABA-DB7E-28D6-CA3C7E00B675}" dt="2022-03-28T09:25:08.023" v="2"/>
        <pc:sldMkLst>
          <pc:docMk/>
          <pc:sldMk cId="4016450959" sldId="578"/>
        </pc:sldMkLst>
      </pc:sldChg>
    </pc:docChg>
  </pc:docChgLst>
  <pc:docChgLst>
    <pc:chgData name="Papai, Krisztian" userId="45ce17a5-7050-4b06-9306-4e3e15f2359a" providerId="ADAL" clId="{DAF848AB-5E77-481E-9005-B0976DCA1C2B}"/>
    <pc:docChg chg="custSel addSld modSld">
      <pc:chgData name="Papai, Krisztian" userId="45ce17a5-7050-4b06-9306-4e3e15f2359a" providerId="ADAL" clId="{DAF848AB-5E77-481E-9005-B0976DCA1C2B}" dt="2019-07-10T06:07:57.827" v="8" actId="20577"/>
      <pc:docMkLst>
        <pc:docMk/>
      </pc:docMkLst>
      <pc:sldChg chg="modSp">
        <pc:chgData name="Papai, Krisztian" userId="45ce17a5-7050-4b06-9306-4e3e15f2359a" providerId="ADAL" clId="{DAF848AB-5E77-481E-9005-B0976DCA1C2B}" dt="2019-07-08T07:44:06.698" v="3" actId="20577"/>
        <pc:sldMkLst>
          <pc:docMk/>
          <pc:sldMk cId="3262179408" sldId="447"/>
        </pc:sldMkLst>
        <pc:spChg chg="mod">
          <ac:chgData name="Papai, Krisztian" userId="45ce17a5-7050-4b06-9306-4e3e15f2359a" providerId="ADAL" clId="{DAF848AB-5E77-481E-9005-B0976DCA1C2B}" dt="2019-07-08T07:44:06.698" v="3" actId="20577"/>
          <ac:spMkLst>
            <pc:docMk/>
            <pc:sldMk cId="3262179408" sldId="447"/>
            <ac:spMk id="35" creationId="{00000000-0000-0000-0000-000000000000}"/>
          </ac:spMkLst>
        </pc:spChg>
      </pc:sldChg>
      <pc:sldChg chg="delSp modSp add modNotesTx">
        <pc:chgData name="Papai, Krisztian" userId="45ce17a5-7050-4b06-9306-4e3e15f2359a" providerId="ADAL" clId="{DAF848AB-5E77-481E-9005-B0976DCA1C2B}" dt="2019-07-10T06:07:57.827" v="8" actId="20577"/>
        <pc:sldMkLst>
          <pc:docMk/>
          <pc:sldMk cId="30738310" sldId="599"/>
        </pc:sldMkLst>
        <pc:spChg chg="del">
          <ac:chgData name="Papai, Krisztian" userId="45ce17a5-7050-4b06-9306-4e3e15f2359a" providerId="ADAL" clId="{DAF848AB-5E77-481E-9005-B0976DCA1C2B}" dt="2019-07-10T06:07:46.920" v="6" actId="478"/>
          <ac:spMkLst>
            <pc:docMk/>
            <pc:sldMk cId="30738310" sldId="599"/>
            <ac:spMk id="26" creationId="{83BF02D2-A5CB-4B6C-A056-8F410BC857A3}"/>
          </ac:spMkLst>
        </pc:spChg>
        <pc:spChg chg="mod">
          <ac:chgData name="Papai, Krisztian" userId="45ce17a5-7050-4b06-9306-4e3e15f2359a" providerId="ADAL" clId="{DAF848AB-5E77-481E-9005-B0976DCA1C2B}" dt="2019-07-10T06:07:42.817" v="5"/>
          <ac:spMkLst>
            <pc:docMk/>
            <pc:sldMk cId="30738310" sldId="599"/>
            <ac:spMk id="125953" creationId="{00000000-0000-0000-0000-000000000000}"/>
          </ac:spMkLst>
        </pc:spChg>
        <pc:spChg chg="del">
          <ac:chgData name="Papai, Krisztian" userId="45ce17a5-7050-4b06-9306-4e3e15f2359a" providerId="ADAL" clId="{DAF848AB-5E77-481E-9005-B0976DCA1C2B}" dt="2019-07-10T06:07:48.635" v="7" actId="478"/>
          <ac:spMkLst>
            <pc:docMk/>
            <pc:sldMk cId="30738310" sldId="599"/>
            <ac:spMk id="166915" creationId="{00000000-0000-0000-0000-000000000000}"/>
          </ac:spMkLst>
        </pc:spChg>
        <pc:spChg chg="del">
          <ac:chgData name="Papai, Krisztian" userId="45ce17a5-7050-4b06-9306-4e3e15f2359a" providerId="ADAL" clId="{DAF848AB-5E77-481E-9005-B0976DCA1C2B}" dt="2019-07-10T06:07:46.920" v="6" actId="478"/>
          <ac:spMkLst>
            <pc:docMk/>
            <pc:sldMk cId="30738310" sldId="599"/>
            <ac:spMk id="167020" creationId="{00000000-0000-0000-0000-000000000000}"/>
          </ac:spMkLst>
        </pc:spChg>
        <pc:grpChg chg="del">
          <ac:chgData name="Papai, Krisztian" userId="45ce17a5-7050-4b06-9306-4e3e15f2359a" providerId="ADAL" clId="{DAF848AB-5E77-481E-9005-B0976DCA1C2B}" dt="2019-07-10T06:07:46.920" v="6" actId="478"/>
          <ac:grpSpMkLst>
            <pc:docMk/>
            <pc:sldMk cId="30738310" sldId="599"/>
            <ac:grpSpMk id="2" creationId="{00000000-0000-0000-0000-000000000000}"/>
          </ac:grpSpMkLst>
        </pc:grpChg>
        <pc:grpChg chg="del">
          <ac:chgData name="Papai, Krisztian" userId="45ce17a5-7050-4b06-9306-4e3e15f2359a" providerId="ADAL" clId="{DAF848AB-5E77-481E-9005-B0976DCA1C2B}" dt="2019-07-10T06:07:46.920" v="6" actId="478"/>
          <ac:grpSpMkLst>
            <pc:docMk/>
            <pc:sldMk cId="30738310" sldId="599"/>
            <ac:grpSpMk id="8" creationId="{00000000-0000-0000-0000-000000000000}"/>
          </ac:grpSpMkLst>
        </pc:grpChg>
        <pc:grpChg chg="del">
          <ac:chgData name="Papai, Krisztian" userId="45ce17a5-7050-4b06-9306-4e3e15f2359a" providerId="ADAL" clId="{DAF848AB-5E77-481E-9005-B0976DCA1C2B}" dt="2019-07-10T06:07:46.920" v="6" actId="478"/>
          <ac:grpSpMkLst>
            <pc:docMk/>
            <pc:sldMk cId="30738310" sldId="599"/>
            <ac:grpSpMk id="14" creationId="{00000000-0000-0000-0000-000000000000}"/>
          </ac:grpSpMkLst>
        </pc:grpChg>
        <pc:grpChg chg="del">
          <ac:chgData name="Papai, Krisztian" userId="45ce17a5-7050-4b06-9306-4e3e15f2359a" providerId="ADAL" clId="{DAF848AB-5E77-481E-9005-B0976DCA1C2B}" dt="2019-07-10T06:07:46.920" v="6" actId="478"/>
          <ac:grpSpMkLst>
            <pc:docMk/>
            <pc:sldMk cId="30738310" sldId="599"/>
            <ac:grpSpMk id="20" creationId="{00000000-0000-0000-0000-000000000000}"/>
          </ac:grpSpMkLst>
        </pc:gr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0C1BC2-7918-4E70-9AC8-974625B8A1F3}" type="doc">
      <dgm:prSet loTypeId="urn:microsoft.com/office/officeart/2008/layout/AlternatingPictureBlocks" loCatId="list" qsTypeId="urn:microsoft.com/office/officeart/2005/8/quickstyle/simple2" qsCatId="simple" csTypeId="urn:microsoft.com/office/officeart/2005/8/colors/colorful1" csCatId="colorful" phldr="1"/>
      <dgm:spPr/>
    </dgm:pt>
    <dgm:pt modelId="{FABCAD14-9BBA-47D8-9028-0E1E6C62DFDC}">
      <dgm:prSet phldrT="[Text]"/>
      <dgm:spPr/>
      <dgm:t>
        <a:bodyPr/>
        <a:lstStyle/>
        <a:p>
          <a:pPr rtl="1"/>
          <a:r>
            <a:rPr lang="en-US" dirty="0"/>
            <a:t>Tables</a:t>
          </a:r>
          <a:endParaRPr lang="he-IL"/>
        </a:p>
      </dgm:t>
    </dgm:pt>
    <dgm:pt modelId="{793C67A2-3EEC-4795-B31C-61E431F02FE9}" type="parTrans" cxnId="{D277BAD4-D695-4652-9C09-026BE17EC38C}">
      <dgm:prSet/>
      <dgm:spPr/>
      <dgm:t>
        <a:bodyPr/>
        <a:lstStyle/>
        <a:p>
          <a:pPr rtl="1"/>
          <a:endParaRPr lang="he-IL"/>
        </a:p>
      </dgm:t>
    </dgm:pt>
    <dgm:pt modelId="{E1E1FC86-FB1C-4C49-9056-6FE8A7F9190E}" type="sibTrans" cxnId="{D277BAD4-D695-4652-9C09-026BE17EC38C}">
      <dgm:prSet/>
      <dgm:spPr/>
      <dgm:t>
        <a:bodyPr/>
        <a:lstStyle/>
        <a:p>
          <a:pPr rtl="1"/>
          <a:endParaRPr lang="he-IL"/>
        </a:p>
      </dgm:t>
    </dgm:pt>
    <dgm:pt modelId="{9FC152D7-114B-42AF-B3A3-5EC1D2C776BB}">
      <dgm:prSet phldrT="[Text]"/>
      <dgm:spPr/>
      <dgm:t>
        <a:bodyPr/>
        <a:lstStyle/>
        <a:p>
          <a:pPr rtl="1"/>
          <a:r>
            <a:rPr lang="en-US" dirty="0"/>
            <a:t>Fields</a:t>
          </a:r>
          <a:endParaRPr lang="he-IL"/>
        </a:p>
      </dgm:t>
    </dgm:pt>
    <dgm:pt modelId="{2DD43C65-6B48-4020-A0BD-2ADF1C1797EE}" type="parTrans" cxnId="{FA746745-E588-4803-B689-D619008F1904}">
      <dgm:prSet/>
      <dgm:spPr/>
      <dgm:t>
        <a:bodyPr/>
        <a:lstStyle/>
        <a:p>
          <a:pPr rtl="1"/>
          <a:endParaRPr lang="he-IL"/>
        </a:p>
      </dgm:t>
    </dgm:pt>
    <dgm:pt modelId="{CBA279DC-8A08-4D27-B16A-91C123DB1172}" type="sibTrans" cxnId="{FA746745-E588-4803-B689-D619008F1904}">
      <dgm:prSet/>
      <dgm:spPr/>
      <dgm:t>
        <a:bodyPr/>
        <a:lstStyle/>
        <a:p>
          <a:pPr rtl="1"/>
          <a:endParaRPr lang="he-IL"/>
        </a:p>
      </dgm:t>
    </dgm:pt>
    <dgm:pt modelId="{954CA726-BD5C-48A1-841E-9DDDCA28799B}">
      <dgm:prSet phldrT="[Text]"/>
      <dgm:spPr/>
      <dgm:t>
        <a:bodyPr/>
        <a:lstStyle/>
        <a:p>
          <a:pPr rtl="1"/>
          <a:r>
            <a:rPr lang="en-US" dirty="0"/>
            <a:t>Keys</a:t>
          </a:r>
          <a:endParaRPr lang="he-IL"/>
        </a:p>
      </dgm:t>
    </dgm:pt>
    <dgm:pt modelId="{BA06A20A-C20F-48BB-9B0E-97D9E5474D7E}" type="parTrans" cxnId="{FB0D09B0-A444-4D14-86BC-C6C96428D01B}">
      <dgm:prSet/>
      <dgm:spPr/>
      <dgm:t>
        <a:bodyPr/>
        <a:lstStyle/>
        <a:p>
          <a:pPr rtl="1"/>
          <a:endParaRPr lang="he-IL"/>
        </a:p>
      </dgm:t>
    </dgm:pt>
    <dgm:pt modelId="{7ED5E90D-0D53-4736-A79D-37CF76F71954}" type="sibTrans" cxnId="{FB0D09B0-A444-4D14-86BC-C6C96428D01B}">
      <dgm:prSet/>
      <dgm:spPr/>
      <dgm:t>
        <a:bodyPr/>
        <a:lstStyle/>
        <a:p>
          <a:pPr rtl="1"/>
          <a:endParaRPr lang="he-IL"/>
        </a:p>
      </dgm:t>
    </dgm:pt>
    <dgm:pt modelId="{9DC62E1E-9178-429F-82ED-6DEC4940EB8F}" type="pres">
      <dgm:prSet presAssocID="{600C1BC2-7918-4E70-9AC8-974625B8A1F3}" presName="linearFlow" presStyleCnt="0">
        <dgm:presLayoutVars>
          <dgm:dir/>
          <dgm:resizeHandles val="exact"/>
        </dgm:presLayoutVars>
      </dgm:prSet>
      <dgm:spPr/>
    </dgm:pt>
    <dgm:pt modelId="{B25CDA00-6F2B-4C7F-ADE4-29B85A5BAE24}" type="pres">
      <dgm:prSet presAssocID="{FABCAD14-9BBA-47D8-9028-0E1E6C62DFDC}" presName="comp" presStyleCnt="0"/>
      <dgm:spPr/>
    </dgm:pt>
    <dgm:pt modelId="{3A5B0741-0AD2-4C73-B049-64EB68901C25}" type="pres">
      <dgm:prSet presAssocID="{FABCAD14-9BBA-47D8-9028-0E1E6C62DFDC}" presName="rect2" presStyleLbl="node1" presStyleIdx="0" presStyleCnt="3">
        <dgm:presLayoutVars>
          <dgm:bulletEnabled val="1"/>
        </dgm:presLayoutVars>
      </dgm:prSet>
      <dgm:spPr/>
    </dgm:pt>
    <dgm:pt modelId="{851AEBBC-6879-46A8-B10A-74B1F7146855}" type="pres">
      <dgm:prSet presAssocID="{FABCAD14-9BBA-47D8-9028-0E1E6C62DFDC}" presName="rect1" presStyleLbl="ln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dgm:spPr>
      <dgm:extLst>
        <a:ext uri="{E40237B7-FDA0-4F09-8148-C483321AD2D9}">
          <dgm14:cNvPr xmlns:dgm14="http://schemas.microsoft.com/office/drawing/2010/diagram" id="0" name="" descr="Table"/>
        </a:ext>
      </dgm:extLst>
    </dgm:pt>
    <dgm:pt modelId="{38281E78-22A9-46B6-B4EF-58FA220D2CCE}" type="pres">
      <dgm:prSet presAssocID="{E1E1FC86-FB1C-4C49-9056-6FE8A7F9190E}" presName="sibTrans" presStyleCnt="0"/>
      <dgm:spPr/>
    </dgm:pt>
    <dgm:pt modelId="{575D93D7-B0AE-49C1-A49F-BE2264C536E6}" type="pres">
      <dgm:prSet presAssocID="{9FC152D7-114B-42AF-B3A3-5EC1D2C776BB}" presName="comp" presStyleCnt="0"/>
      <dgm:spPr/>
    </dgm:pt>
    <dgm:pt modelId="{A9FBAB87-D88B-480D-A50C-855D8ABDD8E4}" type="pres">
      <dgm:prSet presAssocID="{9FC152D7-114B-42AF-B3A3-5EC1D2C776BB}" presName="rect2" presStyleLbl="node1" presStyleIdx="1" presStyleCnt="3">
        <dgm:presLayoutVars>
          <dgm:bulletEnabled val="1"/>
        </dgm:presLayoutVars>
      </dgm:prSet>
      <dgm:spPr/>
    </dgm:pt>
    <dgm:pt modelId="{99781282-B44C-4DDB-93F2-B0E65C36ADD2}" type="pres">
      <dgm:prSet presAssocID="{9FC152D7-114B-42AF-B3A3-5EC1D2C776BB}" presName="rect1" presStyleLbl="lnNode1" presStyleIdx="1" presStyleCnt="3" custLinFactNeighborX="-2773" custLinFactNeighborY="-303"/>
      <dgm:spPr/>
    </dgm:pt>
    <dgm:pt modelId="{23DF4DD4-1F6F-4539-9024-C5F70C62735C}" type="pres">
      <dgm:prSet presAssocID="{CBA279DC-8A08-4D27-B16A-91C123DB1172}" presName="sibTrans" presStyleCnt="0"/>
      <dgm:spPr/>
    </dgm:pt>
    <dgm:pt modelId="{AFF09759-FCF8-4BDD-B2F1-D3177A07F217}" type="pres">
      <dgm:prSet presAssocID="{954CA726-BD5C-48A1-841E-9DDDCA28799B}" presName="comp" presStyleCnt="0"/>
      <dgm:spPr/>
    </dgm:pt>
    <dgm:pt modelId="{5659580F-0D66-421C-B7EC-719C1290E94D}" type="pres">
      <dgm:prSet presAssocID="{954CA726-BD5C-48A1-841E-9DDDCA28799B}" presName="rect2" presStyleLbl="node1" presStyleIdx="2" presStyleCnt="3">
        <dgm:presLayoutVars>
          <dgm:bulletEnabled val="1"/>
        </dgm:presLayoutVars>
      </dgm:prSet>
      <dgm:spPr/>
    </dgm:pt>
    <dgm:pt modelId="{E7EE36E8-CF4B-4366-8B8C-7F096571B909}" type="pres">
      <dgm:prSet presAssocID="{954CA726-BD5C-48A1-841E-9DDDCA28799B}" presName="rect1" presStyleLbl="ln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dgm:spPr>
      <dgm:extLst>
        <a:ext uri="{E40237B7-FDA0-4F09-8148-C483321AD2D9}">
          <dgm14:cNvPr xmlns:dgm14="http://schemas.microsoft.com/office/drawing/2010/diagram" id="0" name="" descr="Key"/>
        </a:ext>
      </dgm:extLst>
    </dgm:pt>
  </dgm:ptLst>
  <dgm:cxnLst>
    <dgm:cxn modelId="{FA746745-E588-4803-B689-D619008F1904}" srcId="{600C1BC2-7918-4E70-9AC8-974625B8A1F3}" destId="{9FC152D7-114B-42AF-B3A3-5EC1D2C776BB}" srcOrd="1" destOrd="0" parTransId="{2DD43C65-6B48-4020-A0BD-2ADF1C1797EE}" sibTransId="{CBA279DC-8A08-4D27-B16A-91C123DB1172}"/>
    <dgm:cxn modelId="{2ECB8B4A-CEA6-4D1F-8E2F-B9D81BD84288}" type="presOf" srcId="{FABCAD14-9BBA-47D8-9028-0E1E6C62DFDC}" destId="{3A5B0741-0AD2-4C73-B049-64EB68901C25}" srcOrd="0" destOrd="0" presId="urn:microsoft.com/office/officeart/2008/layout/AlternatingPictureBlocks"/>
    <dgm:cxn modelId="{B6EB397C-7C5C-408B-9EF2-83069C6CB9C5}" type="presOf" srcId="{600C1BC2-7918-4E70-9AC8-974625B8A1F3}" destId="{9DC62E1E-9178-429F-82ED-6DEC4940EB8F}" srcOrd="0" destOrd="0" presId="urn:microsoft.com/office/officeart/2008/layout/AlternatingPictureBlocks"/>
    <dgm:cxn modelId="{0BF75397-F66C-4DDB-AC90-B2276B831ED3}" type="presOf" srcId="{954CA726-BD5C-48A1-841E-9DDDCA28799B}" destId="{5659580F-0D66-421C-B7EC-719C1290E94D}" srcOrd="0" destOrd="0" presId="urn:microsoft.com/office/officeart/2008/layout/AlternatingPictureBlocks"/>
    <dgm:cxn modelId="{B866EE9D-71D2-45B6-9488-C23F2C51B445}" type="presOf" srcId="{9FC152D7-114B-42AF-B3A3-5EC1D2C776BB}" destId="{A9FBAB87-D88B-480D-A50C-855D8ABDD8E4}" srcOrd="0" destOrd="0" presId="urn:microsoft.com/office/officeart/2008/layout/AlternatingPictureBlocks"/>
    <dgm:cxn modelId="{FB0D09B0-A444-4D14-86BC-C6C96428D01B}" srcId="{600C1BC2-7918-4E70-9AC8-974625B8A1F3}" destId="{954CA726-BD5C-48A1-841E-9DDDCA28799B}" srcOrd="2" destOrd="0" parTransId="{BA06A20A-C20F-48BB-9B0E-97D9E5474D7E}" sibTransId="{7ED5E90D-0D53-4736-A79D-37CF76F71954}"/>
    <dgm:cxn modelId="{D277BAD4-D695-4652-9C09-026BE17EC38C}" srcId="{600C1BC2-7918-4E70-9AC8-974625B8A1F3}" destId="{FABCAD14-9BBA-47D8-9028-0E1E6C62DFDC}" srcOrd="0" destOrd="0" parTransId="{793C67A2-3EEC-4795-B31C-61E431F02FE9}" sibTransId="{E1E1FC86-FB1C-4C49-9056-6FE8A7F9190E}"/>
    <dgm:cxn modelId="{0A8D1493-0055-445C-89CB-E93261D7F0A2}" type="presParOf" srcId="{9DC62E1E-9178-429F-82ED-6DEC4940EB8F}" destId="{B25CDA00-6F2B-4C7F-ADE4-29B85A5BAE24}" srcOrd="0" destOrd="0" presId="urn:microsoft.com/office/officeart/2008/layout/AlternatingPictureBlocks"/>
    <dgm:cxn modelId="{9E399936-7DAF-43D9-90DD-2D00C22C4E9F}" type="presParOf" srcId="{B25CDA00-6F2B-4C7F-ADE4-29B85A5BAE24}" destId="{3A5B0741-0AD2-4C73-B049-64EB68901C25}" srcOrd="0" destOrd="0" presId="urn:microsoft.com/office/officeart/2008/layout/AlternatingPictureBlocks"/>
    <dgm:cxn modelId="{9704756E-5CC8-408B-AC44-278A0871CE8C}" type="presParOf" srcId="{B25CDA00-6F2B-4C7F-ADE4-29B85A5BAE24}" destId="{851AEBBC-6879-46A8-B10A-74B1F7146855}" srcOrd="1" destOrd="0" presId="urn:microsoft.com/office/officeart/2008/layout/AlternatingPictureBlocks"/>
    <dgm:cxn modelId="{3F6437D7-8E90-4DA8-ADF6-BFD3F2D66B05}" type="presParOf" srcId="{9DC62E1E-9178-429F-82ED-6DEC4940EB8F}" destId="{38281E78-22A9-46B6-B4EF-58FA220D2CCE}" srcOrd="1" destOrd="0" presId="urn:microsoft.com/office/officeart/2008/layout/AlternatingPictureBlocks"/>
    <dgm:cxn modelId="{D00F49D5-FEE2-4017-A170-382561E383E6}" type="presParOf" srcId="{9DC62E1E-9178-429F-82ED-6DEC4940EB8F}" destId="{575D93D7-B0AE-49C1-A49F-BE2264C536E6}" srcOrd="2" destOrd="0" presId="urn:microsoft.com/office/officeart/2008/layout/AlternatingPictureBlocks"/>
    <dgm:cxn modelId="{35A4B8AC-61E6-4BB4-80DD-6188B11912B7}" type="presParOf" srcId="{575D93D7-B0AE-49C1-A49F-BE2264C536E6}" destId="{A9FBAB87-D88B-480D-A50C-855D8ABDD8E4}" srcOrd="0" destOrd="0" presId="urn:microsoft.com/office/officeart/2008/layout/AlternatingPictureBlocks"/>
    <dgm:cxn modelId="{F01BF4D6-A0B5-47E0-986F-7C633A839CFF}" type="presParOf" srcId="{575D93D7-B0AE-49C1-A49F-BE2264C536E6}" destId="{99781282-B44C-4DDB-93F2-B0E65C36ADD2}" srcOrd="1" destOrd="0" presId="urn:microsoft.com/office/officeart/2008/layout/AlternatingPictureBlocks"/>
    <dgm:cxn modelId="{17732AD0-0FB5-4685-A120-9759D52F539C}" type="presParOf" srcId="{9DC62E1E-9178-429F-82ED-6DEC4940EB8F}" destId="{23DF4DD4-1F6F-4539-9024-C5F70C62735C}" srcOrd="3" destOrd="0" presId="urn:microsoft.com/office/officeart/2008/layout/AlternatingPictureBlocks"/>
    <dgm:cxn modelId="{7868D066-EC36-4FE0-AB91-C45C2BD4BC3E}" type="presParOf" srcId="{9DC62E1E-9178-429F-82ED-6DEC4940EB8F}" destId="{AFF09759-FCF8-4BDD-B2F1-D3177A07F217}" srcOrd="4" destOrd="0" presId="urn:microsoft.com/office/officeart/2008/layout/AlternatingPictureBlocks"/>
    <dgm:cxn modelId="{E98A9113-C130-44DB-9BDA-6CAE17448704}" type="presParOf" srcId="{AFF09759-FCF8-4BDD-B2F1-D3177A07F217}" destId="{5659580F-0D66-421C-B7EC-719C1290E94D}" srcOrd="0" destOrd="0" presId="urn:microsoft.com/office/officeart/2008/layout/AlternatingPictureBlocks"/>
    <dgm:cxn modelId="{19AED6F2-B7D8-48CA-AE85-6DBC10955DBA}" type="presParOf" srcId="{AFF09759-FCF8-4BDD-B2F1-D3177A07F217}" destId="{E7EE36E8-CF4B-4366-8B8C-7F096571B909}" srcOrd="1" destOrd="0" presId="urn:microsoft.com/office/officeart/2008/layout/AlternatingPictureBlock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0741-0AD2-4C73-B049-64EB68901C25}">
      <dsp:nvSpPr>
        <dsp:cNvPr id="0" name=""/>
        <dsp:cNvSpPr/>
      </dsp:nvSpPr>
      <dsp:spPr>
        <a:xfrm>
          <a:off x="1796449" y="60"/>
          <a:ext cx="1948576" cy="881310"/>
        </a:xfrm>
        <a:prstGeom prst="rect">
          <a:avLst/>
        </a:prstGeom>
        <a:solidFill>
          <a:schemeClr val="accent2">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1">
            <a:lnSpc>
              <a:spcPct val="90000"/>
            </a:lnSpc>
            <a:spcBef>
              <a:spcPct val="0"/>
            </a:spcBef>
            <a:spcAft>
              <a:spcPct val="35000"/>
            </a:spcAft>
            <a:buNone/>
          </a:pPr>
          <a:r>
            <a:rPr lang="en-US" sz="4200" kern="1200" dirty="0"/>
            <a:t>Tables</a:t>
          </a:r>
          <a:endParaRPr lang="he-IL" sz="4200" kern="1200"/>
        </a:p>
      </dsp:txBody>
      <dsp:txXfrm>
        <a:off x="1796449" y="60"/>
        <a:ext cx="1948576" cy="881310"/>
      </dsp:txXfrm>
    </dsp:sp>
    <dsp:sp modelId="{851AEBBC-6879-46A8-B10A-74B1F7146855}">
      <dsp:nvSpPr>
        <dsp:cNvPr id="0" name=""/>
        <dsp:cNvSpPr/>
      </dsp:nvSpPr>
      <dsp:spPr>
        <a:xfrm>
          <a:off x="836702" y="60"/>
          <a:ext cx="872497" cy="8813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1000" r="-1000"/>
          </a:stretch>
        </a:blip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A9FBAB87-D88B-480D-A50C-855D8ABDD8E4}">
      <dsp:nvSpPr>
        <dsp:cNvPr id="0" name=""/>
        <dsp:cNvSpPr/>
      </dsp:nvSpPr>
      <dsp:spPr>
        <a:xfrm>
          <a:off x="836702" y="1026786"/>
          <a:ext cx="1948576" cy="881310"/>
        </a:xfrm>
        <a:prstGeom prst="rect">
          <a:avLst/>
        </a:prstGeom>
        <a:solidFill>
          <a:schemeClr val="accent3">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1">
            <a:lnSpc>
              <a:spcPct val="90000"/>
            </a:lnSpc>
            <a:spcBef>
              <a:spcPct val="0"/>
            </a:spcBef>
            <a:spcAft>
              <a:spcPct val="35000"/>
            </a:spcAft>
            <a:buNone/>
          </a:pPr>
          <a:r>
            <a:rPr lang="en-US" sz="4200" kern="1200" dirty="0"/>
            <a:t>Fields</a:t>
          </a:r>
          <a:endParaRPr lang="he-IL" sz="4200" kern="1200"/>
        </a:p>
      </dsp:txBody>
      <dsp:txXfrm>
        <a:off x="836702" y="1026786"/>
        <a:ext cx="1948576" cy="881310"/>
      </dsp:txXfrm>
    </dsp:sp>
    <dsp:sp modelId="{99781282-B44C-4DDB-93F2-B0E65C36ADD2}">
      <dsp:nvSpPr>
        <dsp:cNvPr id="0" name=""/>
        <dsp:cNvSpPr/>
      </dsp:nvSpPr>
      <dsp:spPr>
        <a:xfrm>
          <a:off x="2848334" y="1024116"/>
          <a:ext cx="872497" cy="881310"/>
        </a:xfrm>
        <a:prstGeom prst="rect">
          <a:avLst/>
        </a:prstGeom>
        <a:solidFill>
          <a:schemeClr val="accent3">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 modelId="{5659580F-0D66-421C-B7EC-719C1290E94D}">
      <dsp:nvSpPr>
        <dsp:cNvPr id="0" name=""/>
        <dsp:cNvSpPr/>
      </dsp:nvSpPr>
      <dsp:spPr>
        <a:xfrm>
          <a:off x="1796449" y="2053513"/>
          <a:ext cx="1948576" cy="881310"/>
        </a:xfrm>
        <a:prstGeom prst="rect">
          <a:avLst/>
        </a:prstGeom>
        <a:solidFill>
          <a:schemeClr val="accent4">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rtl="1">
            <a:lnSpc>
              <a:spcPct val="90000"/>
            </a:lnSpc>
            <a:spcBef>
              <a:spcPct val="0"/>
            </a:spcBef>
            <a:spcAft>
              <a:spcPct val="35000"/>
            </a:spcAft>
            <a:buNone/>
          </a:pPr>
          <a:r>
            <a:rPr lang="en-US" sz="4200" kern="1200" dirty="0"/>
            <a:t>Keys</a:t>
          </a:r>
          <a:endParaRPr lang="he-IL" sz="4200" kern="1200"/>
        </a:p>
      </dsp:txBody>
      <dsp:txXfrm>
        <a:off x="1796449" y="2053513"/>
        <a:ext cx="1948576" cy="881310"/>
      </dsp:txXfrm>
    </dsp:sp>
    <dsp:sp modelId="{E7EE36E8-CF4B-4366-8B8C-7F096571B909}">
      <dsp:nvSpPr>
        <dsp:cNvPr id="0" name=""/>
        <dsp:cNvSpPr/>
      </dsp:nvSpPr>
      <dsp:spPr>
        <a:xfrm>
          <a:off x="836702" y="2053513"/>
          <a:ext cx="872497" cy="8813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1000" r="-1000"/>
          </a:stretch>
        </a:blip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‹Nº›</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‹Nº›</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ms-its:C:\Program%20Files%20(x86)\SAP\SAP%20Business%20One%20SDK\Help\REFDI.chm::/SAPbobsCOM~UserKeysMD~KeyName.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ms-its:C:\Program%20Files%20(x86)\SAP\SAP%20Business%20One%20SDK\Help\REFDI.chm::/SAPbobsCOM~UserKeysMD~TableName.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Welcome to the </a:t>
            </a:r>
            <a:r>
              <a:rPr lang="en-US" sz="1400" b="1" i="1" kern="1200" dirty="0">
                <a:solidFill>
                  <a:schemeClr val="tx1"/>
                </a:solidFill>
                <a:effectLst/>
                <a:latin typeface="+mn-lt"/>
                <a:ea typeface="+mn-ea"/>
                <a:cs typeface="+mn-cs"/>
              </a:rPr>
              <a:t>Data Interface API Metadata Object </a:t>
            </a:r>
            <a:r>
              <a:rPr lang="en-US" sz="1400" kern="1200" dirty="0">
                <a:solidFill>
                  <a:schemeClr val="tx1"/>
                </a:solidFill>
                <a:effectLst/>
                <a:latin typeface="+mn-lt"/>
                <a:ea typeface="+mn-ea"/>
                <a:cs typeface="+mn-cs"/>
              </a:rPr>
              <a:t>course topic.</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It is possible to link a user-defined field to an existing entity. System Object, User-Defined Table, and User-Defined Object records, for example, can be assigned to a user-defined field.</a:t>
            </a:r>
          </a:p>
          <a:p>
            <a:pPr rtl="0"/>
            <a:r>
              <a:rPr lang="en-US" sz="1400" kern="1200" dirty="0">
                <a:solidFill>
                  <a:schemeClr val="tx1"/>
                </a:solidFill>
                <a:effectLst/>
                <a:latin typeface="+mn-lt"/>
                <a:ea typeface="+mn-ea"/>
                <a:cs typeface="+mn-cs"/>
              </a:rPr>
              <a:t>This helps to create customized bridges between objects across the SAP Business One database.</a:t>
            </a:r>
          </a:p>
          <a:p>
            <a:pPr rtl="0"/>
            <a:r>
              <a:rPr lang="en-US" sz="1400" kern="1200" dirty="0">
                <a:solidFill>
                  <a:schemeClr val="tx1"/>
                </a:solidFill>
                <a:effectLst/>
                <a:latin typeface="+mn-lt"/>
                <a:ea typeface="+mn-ea"/>
                <a:cs typeface="+mn-cs"/>
              </a:rPr>
              <a:t>If a user-defined field that , uses the entity linking feature, it contains the primary key value from the linked object. Please note that foreign keys and other constraints cannot currently be used.</a:t>
            </a:r>
          </a:p>
          <a:p>
            <a:pPr rtl="0"/>
            <a:r>
              <a:rPr lang="en-US" sz="1400" kern="1200" dirty="0">
                <a:solidFill>
                  <a:schemeClr val="tx1"/>
                </a:solidFill>
                <a:effectLst/>
                <a:latin typeface="+mn-lt"/>
                <a:ea typeface="+mn-ea"/>
                <a:cs typeface="+mn-cs"/>
              </a:rPr>
              <a:t>The field type is automatically set to Alphanumeric and the length is set to 30 characters.</a:t>
            </a:r>
          </a:p>
          <a:p>
            <a:pPr rtl="0"/>
            <a:r>
              <a:rPr lang="en-US" sz="1400" kern="1200" dirty="0">
                <a:solidFill>
                  <a:schemeClr val="tx1"/>
                </a:solidFill>
                <a:effectLst/>
                <a:latin typeface="+mn-lt"/>
                <a:ea typeface="+mn-ea"/>
                <a:cs typeface="+mn-cs"/>
              </a:rPr>
              <a:t>The list of the available system objects is hard-coded. This list is maintained by the SAP Business One digital core. There is no option to set the link to a system entity that is not available in the digital core.</a:t>
            </a:r>
          </a:p>
          <a:p>
            <a:endParaRPr lang="en-US" altLang="ja-JP"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99430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rtl="0"/>
            <a:r>
              <a:rPr lang="en-US" sz="1400" kern="1200" dirty="0">
                <a:solidFill>
                  <a:schemeClr val="tx1"/>
                </a:solidFill>
                <a:effectLst/>
                <a:latin typeface="+mn-lt"/>
                <a:ea typeface="+mn-ea"/>
                <a:cs typeface="+mn-cs"/>
              </a:rPr>
              <a:t>You can add fields to both the header area and the rows of marketing documents.</a:t>
            </a:r>
          </a:p>
          <a:p>
            <a:r>
              <a:rPr lang="en-GB" sz="1400" kern="1200" dirty="0">
                <a:solidFill>
                  <a:schemeClr val="tx1"/>
                </a:solidFill>
                <a:effectLst/>
                <a:latin typeface="+mn-lt"/>
                <a:ea typeface="+mn-ea"/>
                <a:cs typeface="+mn-cs"/>
              </a:rPr>
              <a:t>When you add a user-defined field to a marketing document object, the new field is added to </a:t>
            </a:r>
            <a:r>
              <a:rPr lang="en-GB" sz="1400" i="1" kern="1200" dirty="0">
                <a:solidFill>
                  <a:schemeClr val="tx1"/>
                </a:solidFill>
                <a:effectLst/>
                <a:latin typeface="+mn-lt"/>
                <a:ea typeface="+mn-ea"/>
                <a:cs typeface="+mn-cs"/>
              </a:rPr>
              <a:t>all</a:t>
            </a:r>
            <a:r>
              <a:rPr lang="en-GB" sz="1400" kern="1200" dirty="0">
                <a:solidFill>
                  <a:schemeClr val="tx1"/>
                </a:solidFill>
                <a:effectLst/>
                <a:latin typeface="+mn-lt"/>
                <a:ea typeface="+mn-ea"/>
                <a:cs typeface="+mn-cs"/>
              </a:rPr>
              <a:t> marketing document types, </a:t>
            </a:r>
            <a:r>
              <a:rPr lang="en-US" sz="1400" kern="1200" dirty="0">
                <a:solidFill>
                  <a:schemeClr val="tx1"/>
                </a:solidFill>
                <a:effectLst/>
                <a:latin typeface="+mn-lt"/>
                <a:ea typeface="+mn-ea"/>
                <a:cs typeface="+mn-cs"/>
              </a:rPr>
              <a:t>including all sales and purchasing document types, as well as some inventory documents such as goods receipt and goods issue. </a:t>
            </a:r>
            <a:endParaRPr lang="en-US" altLang="en-US" sz="1000" dirty="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100">
                <a:solidFill>
                  <a:schemeClr val="tx1"/>
                </a:solidFill>
                <a:latin typeface="Arial" charset="0"/>
              </a:defRPr>
            </a:lvl1pPr>
            <a:lvl2pPr marL="742950" indent="-285750">
              <a:buClr>
                <a:srgbClr val="FDB913"/>
              </a:buClr>
              <a:buSzPct val="100000"/>
              <a:buFont typeface="wingdings" pitchFamily="2" charset="2"/>
              <a:buChar char=""/>
              <a:defRPr sz="2100">
                <a:solidFill>
                  <a:schemeClr val="tx1"/>
                </a:solidFill>
                <a:latin typeface="Arial" charset="0"/>
              </a:defRPr>
            </a:lvl2pPr>
            <a:lvl3pPr marL="1143000" indent="-228600">
              <a:buClr>
                <a:srgbClr val="666666"/>
              </a:buClr>
              <a:buSzPct val="80000"/>
              <a:buFont typeface="wingdings" pitchFamily="2" charset="2"/>
              <a:buChar char="n"/>
              <a:defRPr sz="1700">
                <a:solidFill>
                  <a:schemeClr val="tx1"/>
                </a:solidFill>
                <a:latin typeface="Arial" charset="0"/>
              </a:defRPr>
            </a:lvl3pPr>
            <a:lvl4pPr marL="1600200" indent="-228600">
              <a:buClr>
                <a:srgbClr val="666666"/>
              </a:buClr>
              <a:buSzPct val="80000"/>
              <a:buFont typeface="Arial" charset="0"/>
              <a:buChar char=""/>
              <a:defRPr sz="1400">
                <a:solidFill>
                  <a:schemeClr val="tx1"/>
                </a:solidFill>
                <a:latin typeface="Arial" charset="0"/>
              </a:defRPr>
            </a:lvl4pPr>
            <a:lvl5pPr marL="2057400" indent="-228600">
              <a:buClr>
                <a:srgbClr val="666666"/>
              </a:buClr>
              <a:buSzPct val="80000"/>
              <a:buFont typeface="Arial" charset="0"/>
              <a:buChar char=""/>
              <a:defRPr sz="1200">
                <a:solidFill>
                  <a:schemeClr val="tx1"/>
                </a:solidFill>
                <a:latin typeface="Arial" charset="0"/>
              </a:defRPr>
            </a:lvl5pPr>
            <a:lvl6pPr marL="25146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6pPr>
            <a:lvl7pPr marL="29718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7pPr>
            <a:lvl8pPr marL="34290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8pPr>
            <a:lvl9pPr marL="38862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9pPr>
          </a:lstStyle>
          <a:p>
            <a:pPr defTabSz="1087438" fontAlgn="base">
              <a:spcBef>
                <a:spcPct val="0"/>
              </a:spcBef>
              <a:spcAft>
                <a:spcPct val="0"/>
              </a:spcAft>
            </a:pPr>
            <a:fld id="{B65B52A6-EE7F-4DE1-9A2F-D8437EA102F3}" type="slidenum">
              <a:rPr lang="de-DE" altLang="en-US" sz="1000"/>
              <a:pPr defTabSz="1087438" fontAlgn="base">
                <a:spcBef>
                  <a:spcPct val="0"/>
                </a:spcBef>
                <a:spcAft>
                  <a:spcPct val="0"/>
                </a:spcAft>
              </a:pPr>
              <a:t>11</a:t>
            </a:fld>
            <a:endParaRPr lang="de-DE" altLang="en-US" sz="1000" dirty="0"/>
          </a:p>
        </p:txBody>
      </p:sp>
    </p:spTree>
    <p:extLst>
      <p:ext uri="{BB962C8B-B14F-4D97-AF65-F5344CB8AC3E}">
        <p14:creationId xmlns:p14="http://schemas.microsoft.com/office/powerpoint/2010/main" val="2726532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rtl="0"/>
            <a:r>
              <a:rPr lang="en-GB" sz="1400" kern="1200" dirty="0">
                <a:solidFill>
                  <a:schemeClr val="tx1"/>
                </a:solidFill>
                <a:effectLst/>
                <a:latin typeface="+mn-lt"/>
                <a:ea typeface="+mn-ea"/>
                <a:cs typeface="+mn-cs"/>
              </a:rPr>
              <a:t>When you add user-defined fields at the </a:t>
            </a:r>
            <a:r>
              <a:rPr lang="en-GB" sz="1400" i="1" kern="1200" dirty="0">
                <a:solidFill>
                  <a:schemeClr val="tx1"/>
                </a:solidFill>
                <a:effectLst/>
                <a:latin typeface="+mn-lt"/>
                <a:ea typeface="+mn-ea"/>
                <a:cs typeface="+mn-cs"/>
              </a:rPr>
              <a:t>header level</a:t>
            </a:r>
            <a:r>
              <a:rPr lang="en-GB" sz="1400" kern="1200" dirty="0">
                <a:solidFill>
                  <a:schemeClr val="tx1"/>
                </a:solidFill>
                <a:effectLst/>
                <a:latin typeface="+mn-lt"/>
                <a:ea typeface="+mn-ea"/>
                <a:cs typeface="+mn-cs"/>
              </a:rPr>
              <a:t>, the new fields appear in a </a:t>
            </a:r>
            <a:r>
              <a:rPr lang="en-GB" sz="1400" i="1" kern="1200" dirty="0">
                <a:solidFill>
                  <a:schemeClr val="tx1"/>
                </a:solidFill>
                <a:effectLst/>
                <a:latin typeface="+mn-lt"/>
                <a:ea typeface="+mn-ea"/>
                <a:cs typeface="+mn-cs"/>
              </a:rPr>
              <a:t>separate</a:t>
            </a:r>
            <a:r>
              <a:rPr lang="en-GB" sz="1400" kern="1200" dirty="0">
                <a:solidFill>
                  <a:schemeClr val="tx1"/>
                </a:solidFill>
                <a:effectLst/>
                <a:latin typeface="+mn-lt"/>
                <a:ea typeface="+mn-ea"/>
                <a:cs typeface="+mn-cs"/>
              </a:rPr>
              <a:t> window, which is positioned to the right of the existing document window by default. </a:t>
            </a:r>
            <a:endParaRPr lang="en-US" sz="1400" kern="1200" dirty="0">
              <a:solidFill>
                <a:schemeClr val="tx1"/>
              </a:solidFill>
              <a:effectLst/>
              <a:latin typeface="+mn-lt"/>
              <a:ea typeface="+mn-ea"/>
              <a:cs typeface="+mn-cs"/>
            </a:endParaRPr>
          </a:p>
          <a:p>
            <a:pPr rtl="0"/>
            <a:r>
              <a:rPr lang="en-GB" sz="1400" kern="1200" dirty="0">
                <a:solidFill>
                  <a:schemeClr val="tx1"/>
                </a:solidFill>
                <a:effectLst/>
                <a:latin typeface="+mn-lt"/>
                <a:ea typeface="+mn-ea"/>
                <a:cs typeface="+mn-cs"/>
              </a:rPr>
              <a:t>This window is not visible immediately. To open this window, choose </a:t>
            </a:r>
            <a:r>
              <a:rPr lang="en-GB" sz="1400" i="1" kern="1200" dirty="0">
                <a:solidFill>
                  <a:schemeClr val="tx1"/>
                </a:solidFill>
                <a:effectLst/>
                <a:latin typeface="+mn-lt"/>
                <a:ea typeface="+mn-ea"/>
                <a:cs typeface="+mn-cs"/>
              </a:rPr>
              <a:t>View &gt;</a:t>
            </a:r>
            <a:r>
              <a:rPr lang="en-GB" sz="1400" kern="1200" dirty="0">
                <a:solidFill>
                  <a:schemeClr val="tx1"/>
                </a:solidFill>
                <a:effectLst/>
                <a:latin typeface="+mn-lt"/>
                <a:ea typeface="+mn-ea"/>
                <a:cs typeface="+mn-cs"/>
              </a:rPr>
              <a:t> </a:t>
            </a:r>
            <a:r>
              <a:rPr lang="en-GB" sz="1400" i="1" kern="1200" dirty="0">
                <a:solidFill>
                  <a:schemeClr val="tx1"/>
                </a:solidFill>
                <a:effectLst/>
                <a:latin typeface="+mn-lt"/>
                <a:ea typeface="+mn-ea"/>
                <a:cs typeface="+mn-cs"/>
              </a:rPr>
              <a:t>User-Defined Fields </a:t>
            </a:r>
            <a:r>
              <a:rPr lang="en-GB" sz="1400" kern="1200" dirty="0">
                <a:solidFill>
                  <a:schemeClr val="tx1"/>
                </a:solidFill>
                <a:effectLst/>
                <a:latin typeface="+mn-lt"/>
                <a:ea typeface="+mn-ea"/>
                <a:cs typeface="+mn-cs"/>
              </a:rPr>
              <a:t>from the top menu bar or use the key combination </a:t>
            </a:r>
            <a:r>
              <a:rPr lang="en-GB" sz="1400" b="1" kern="1200" dirty="0" err="1">
                <a:solidFill>
                  <a:schemeClr val="tx1"/>
                </a:solidFill>
                <a:effectLst/>
                <a:latin typeface="+mn-lt"/>
                <a:ea typeface="+mn-ea"/>
                <a:cs typeface="+mn-cs"/>
              </a:rPr>
              <a:t>Ctrl+Shift+U</a:t>
            </a:r>
            <a:r>
              <a:rPr lang="en-GB" sz="1400" kern="1200" dirty="0">
                <a:solidFill>
                  <a:schemeClr val="tx1"/>
                </a:solidFill>
                <a:effectLst/>
                <a:latin typeface="+mn-lt"/>
                <a:ea typeface="+mn-ea"/>
                <a:cs typeface="+mn-cs"/>
              </a:rPr>
              <a:t>. You can reposition this window to the left or bottom of the existing window.</a:t>
            </a:r>
            <a:endParaRPr lang="en-US" sz="1400" kern="1200" dirty="0">
              <a:solidFill>
                <a:schemeClr val="tx1"/>
              </a:solidFill>
              <a:effectLst/>
              <a:latin typeface="+mn-lt"/>
              <a:ea typeface="+mn-ea"/>
              <a:cs typeface="+mn-cs"/>
            </a:endParaRPr>
          </a:p>
          <a:p>
            <a:r>
              <a:rPr lang="en-GB" sz="1400" kern="1200" dirty="0">
                <a:solidFill>
                  <a:schemeClr val="tx1"/>
                </a:solidFill>
                <a:effectLst/>
                <a:latin typeface="+mn-lt"/>
                <a:ea typeface="+mn-ea"/>
                <a:cs typeface="+mn-cs"/>
              </a:rPr>
              <a:t>If the user-defined fields are not used in a marketing document, the new window can remain closed.</a:t>
            </a:r>
            <a:endParaRPr lang="en-GB" altLang="en-US" sz="1000" dirty="0">
              <a:sym typeface="wingdings" pitchFamily="2" charset="2"/>
            </a:endParaRP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100">
                <a:solidFill>
                  <a:schemeClr val="tx1"/>
                </a:solidFill>
                <a:latin typeface="Arial" charset="0"/>
              </a:defRPr>
            </a:lvl1pPr>
            <a:lvl2pPr marL="742950" indent="-285750">
              <a:buClr>
                <a:srgbClr val="FDB913"/>
              </a:buClr>
              <a:buSzPct val="100000"/>
              <a:buFont typeface="wingdings" pitchFamily="2" charset="2"/>
              <a:buChar char=""/>
              <a:defRPr sz="2100">
                <a:solidFill>
                  <a:schemeClr val="tx1"/>
                </a:solidFill>
                <a:latin typeface="Arial" charset="0"/>
              </a:defRPr>
            </a:lvl2pPr>
            <a:lvl3pPr marL="1143000" indent="-228600">
              <a:buClr>
                <a:srgbClr val="666666"/>
              </a:buClr>
              <a:buSzPct val="80000"/>
              <a:buFont typeface="wingdings" pitchFamily="2" charset="2"/>
              <a:buChar char="n"/>
              <a:defRPr sz="1700">
                <a:solidFill>
                  <a:schemeClr val="tx1"/>
                </a:solidFill>
                <a:latin typeface="Arial" charset="0"/>
              </a:defRPr>
            </a:lvl3pPr>
            <a:lvl4pPr marL="1600200" indent="-228600">
              <a:buClr>
                <a:srgbClr val="666666"/>
              </a:buClr>
              <a:buSzPct val="80000"/>
              <a:buFont typeface="Arial" charset="0"/>
              <a:buChar char=""/>
              <a:defRPr sz="1400">
                <a:solidFill>
                  <a:schemeClr val="tx1"/>
                </a:solidFill>
                <a:latin typeface="Arial" charset="0"/>
              </a:defRPr>
            </a:lvl4pPr>
            <a:lvl5pPr marL="2057400" indent="-228600">
              <a:buClr>
                <a:srgbClr val="666666"/>
              </a:buClr>
              <a:buSzPct val="80000"/>
              <a:buFont typeface="Arial" charset="0"/>
              <a:buChar char=""/>
              <a:defRPr sz="1200">
                <a:solidFill>
                  <a:schemeClr val="tx1"/>
                </a:solidFill>
                <a:latin typeface="Arial" charset="0"/>
              </a:defRPr>
            </a:lvl5pPr>
            <a:lvl6pPr marL="25146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6pPr>
            <a:lvl7pPr marL="29718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7pPr>
            <a:lvl8pPr marL="34290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8pPr>
            <a:lvl9pPr marL="38862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9pPr>
          </a:lstStyle>
          <a:p>
            <a:pPr defTabSz="1087438" fontAlgn="base">
              <a:spcBef>
                <a:spcPct val="0"/>
              </a:spcBef>
              <a:spcAft>
                <a:spcPct val="0"/>
              </a:spcAft>
            </a:pPr>
            <a:fld id="{AA0C2507-FEE6-4176-9C81-EE1F662010BF}" type="slidenum">
              <a:rPr lang="de-DE" altLang="en-US" sz="1000"/>
              <a:pPr defTabSz="1087438" fontAlgn="base">
                <a:spcBef>
                  <a:spcPct val="0"/>
                </a:spcBef>
                <a:spcAft>
                  <a:spcPct val="0"/>
                </a:spcAft>
              </a:pPr>
              <a:t>12</a:t>
            </a:fld>
            <a:endParaRPr lang="de-DE" altLang="en-US" sz="1000" dirty="0"/>
          </a:p>
        </p:txBody>
      </p:sp>
    </p:spTree>
    <p:extLst>
      <p:ext uri="{BB962C8B-B14F-4D97-AF65-F5344CB8AC3E}">
        <p14:creationId xmlns:p14="http://schemas.microsoft.com/office/powerpoint/2010/main" val="2581006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6"/>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rtl="0"/>
            <a:r>
              <a:rPr lang="en-GB" sz="1400" kern="1200" dirty="0">
                <a:solidFill>
                  <a:schemeClr val="tx1"/>
                </a:solidFill>
                <a:effectLst/>
                <a:latin typeface="+mn-lt"/>
                <a:ea typeface="+mn-ea"/>
                <a:cs typeface="+mn-cs"/>
              </a:rPr>
              <a:t>When you add a field at the </a:t>
            </a:r>
            <a:r>
              <a:rPr lang="en-GB" sz="1400" i="1" kern="1200" dirty="0">
                <a:solidFill>
                  <a:schemeClr val="tx1"/>
                </a:solidFill>
                <a:effectLst/>
                <a:latin typeface="+mn-lt"/>
                <a:ea typeface="+mn-ea"/>
                <a:cs typeface="+mn-cs"/>
              </a:rPr>
              <a:t>row</a:t>
            </a:r>
            <a:r>
              <a:rPr lang="en-GB" sz="1400" kern="1200" dirty="0">
                <a:solidFill>
                  <a:schemeClr val="tx1"/>
                </a:solidFill>
                <a:effectLst/>
                <a:latin typeface="+mn-lt"/>
                <a:ea typeface="+mn-ea"/>
                <a:cs typeface="+mn-cs"/>
              </a:rPr>
              <a:t> level, the system adds this field as an additional column in the row. The field is visible and active by default. </a:t>
            </a:r>
            <a:endParaRPr lang="en-US" sz="1400" kern="1200" dirty="0">
              <a:solidFill>
                <a:schemeClr val="tx1"/>
              </a:solidFill>
              <a:effectLst/>
              <a:latin typeface="+mn-lt"/>
              <a:ea typeface="+mn-ea"/>
              <a:cs typeface="+mn-cs"/>
            </a:endParaRPr>
          </a:p>
          <a:p>
            <a:r>
              <a:rPr lang="en-GB" sz="1400" kern="1200" dirty="0">
                <a:solidFill>
                  <a:schemeClr val="tx1"/>
                </a:solidFill>
                <a:effectLst/>
                <a:latin typeface="+mn-lt"/>
                <a:ea typeface="+mn-ea"/>
                <a:cs typeface="+mn-cs"/>
              </a:rPr>
              <a:t>You can change these settings or move the field to a new position within the row using the standard form settings. </a:t>
            </a:r>
            <a:r>
              <a:rPr lang="en-GB" altLang="en-US" sz="1000" dirty="0"/>
              <a:t> </a:t>
            </a:r>
          </a:p>
          <a:p>
            <a:pPr marL="171450" indent="-171450">
              <a:spcBef>
                <a:spcPct val="0"/>
              </a:spcBef>
              <a:buFont typeface="Wingdings" panose="05000000000000000000" pitchFamily="2" charset="2"/>
              <a:buChar char="§"/>
            </a:pPr>
            <a:endParaRPr lang="en-US" altLang="en-US" sz="1000" b="1" i="1" dirty="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100">
                <a:solidFill>
                  <a:schemeClr val="tx1"/>
                </a:solidFill>
                <a:latin typeface="Arial" charset="0"/>
              </a:defRPr>
            </a:lvl1pPr>
            <a:lvl2pPr marL="742950" indent="-285750">
              <a:buClr>
                <a:srgbClr val="FDB913"/>
              </a:buClr>
              <a:buSzPct val="100000"/>
              <a:buFont typeface="wingdings" pitchFamily="2" charset="2"/>
              <a:buChar char=""/>
              <a:defRPr sz="2100">
                <a:solidFill>
                  <a:schemeClr val="tx1"/>
                </a:solidFill>
                <a:latin typeface="Arial" charset="0"/>
              </a:defRPr>
            </a:lvl2pPr>
            <a:lvl3pPr marL="1143000" indent="-228600">
              <a:buClr>
                <a:srgbClr val="666666"/>
              </a:buClr>
              <a:buSzPct val="80000"/>
              <a:buFont typeface="wingdings" pitchFamily="2" charset="2"/>
              <a:buChar char="n"/>
              <a:defRPr sz="1700">
                <a:solidFill>
                  <a:schemeClr val="tx1"/>
                </a:solidFill>
                <a:latin typeface="Arial" charset="0"/>
              </a:defRPr>
            </a:lvl3pPr>
            <a:lvl4pPr marL="1600200" indent="-228600">
              <a:buClr>
                <a:srgbClr val="666666"/>
              </a:buClr>
              <a:buSzPct val="80000"/>
              <a:buFont typeface="Arial" charset="0"/>
              <a:buChar char=""/>
              <a:defRPr sz="1400">
                <a:solidFill>
                  <a:schemeClr val="tx1"/>
                </a:solidFill>
                <a:latin typeface="Arial" charset="0"/>
              </a:defRPr>
            </a:lvl4pPr>
            <a:lvl5pPr marL="2057400" indent="-228600">
              <a:buClr>
                <a:srgbClr val="666666"/>
              </a:buClr>
              <a:buSzPct val="80000"/>
              <a:buFont typeface="Arial" charset="0"/>
              <a:buChar char=""/>
              <a:defRPr sz="1200">
                <a:solidFill>
                  <a:schemeClr val="tx1"/>
                </a:solidFill>
                <a:latin typeface="Arial" charset="0"/>
              </a:defRPr>
            </a:lvl5pPr>
            <a:lvl6pPr marL="25146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6pPr>
            <a:lvl7pPr marL="29718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7pPr>
            <a:lvl8pPr marL="34290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8pPr>
            <a:lvl9pPr marL="38862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9pPr>
          </a:lstStyle>
          <a:p>
            <a:pPr defTabSz="1087438" fontAlgn="base">
              <a:spcBef>
                <a:spcPct val="0"/>
              </a:spcBef>
              <a:spcAft>
                <a:spcPct val="0"/>
              </a:spcAft>
            </a:pPr>
            <a:fld id="{F1D503BE-EBFA-439F-B4BC-319DCA62C279}" type="slidenum">
              <a:rPr lang="de-DE" altLang="en-US" sz="1000"/>
              <a:pPr defTabSz="1087438" fontAlgn="base">
                <a:spcBef>
                  <a:spcPct val="0"/>
                </a:spcBef>
                <a:spcAft>
                  <a:spcPct val="0"/>
                </a:spcAft>
              </a:pPr>
              <a:t>13</a:t>
            </a:fld>
            <a:endParaRPr lang="de-DE" altLang="en-US" sz="1000" dirty="0"/>
          </a:p>
        </p:txBody>
      </p:sp>
    </p:spTree>
    <p:extLst>
      <p:ext uri="{BB962C8B-B14F-4D97-AF65-F5344CB8AC3E}">
        <p14:creationId xmlns:p14="http://schemas.microsoft.com/office/powerpoint/2010/main" val="195068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following code example demonstrates how to add a user-defined field.</a:t>
            </a:r>
          </a:p>
          <a:p>
            <a:pPr rtl="0"/>
            <a:r>
              <a:rPr lang="en-US" sz="1400" b="1" kern="1200" dirty="0" err="1">
                <a:solidFill>
                  <a:schemeClr val="tx1"/>
                </a:solidFill>
                <a:effectLst/>
                <a:latin typeface="+mn-lt"/>
                <a:ea typeface="+mn-ea"/>
                <a:cs typeface="+mn-cs"/>
              </a:rPr>
              <a:t>UserFieldsMD</a:t>
            </a:r>
            <a:r>
              <a:rPr lang="en-US" sz="1400" kern="1200" dirty="0">
                <a:solidFill>
                  <a:schemeClr val="tx1"/>
                </a:solidFill>
                <a:effectLst/>
                <a:latin typeface="+mn-lt"/>
                <a:ea typeface="+mn-ea"/>
                <a:cs typeface="+mn-cs"/>
              </a:rPr>
              <a:t> is a business object that enables you to manage user-defined fields in user--defined and system tables.</a:t>
            </a:r>
          </a:p>
          <a:p>
            <a:pPr rtl="0"/>
            <a:r>
              <a:rPr lang="en-US" sz="1400" kern="1200" dirty="0">
                <a:solidFill>
                  <a:schemeClr val="tx1"/>
                </a:solidFill>
                <a:effectLst/>
                <a:latin typeface="+mn-lt"/>
                <a:ea typeface="+mn-ea"/>
                <a:cs typeface="+mn-cs"/>
              </a:rPr>
              <a:t>After creating a new user-defined field in .NET, you must release the object by executing a line of code where the object is a reference to the </a:t>
            </a:r>
            <a:r>
              <a:rPr lang="en-US" sz="1400" i="1" kern="1200" dirty="0" err="1">
                <a:solidFill>
                  <a:schemeClr val="tx1"/>
                </a:solidFill>
                <a:effectLst/>
                <a:latin typeface="+mn-lt"/>
                <a:ea typeface="+mn-ea"/>
                <a:cs typeface="+mn-cs"/>
              </a:rPr>
              <a:t>UserFieldsMD</a:t>
            </a:r>
            <a:r>
              <a:rPr lang="en-US" sz="1400" kern="1200" dirty="0">
                <a:solidFill>
                  <a:schemeClr val="tx1"/>
                </a:solidFill>
                <a:effectLst/>
                <a:latin typeface="+mn-lt"/>
                <a:ea typeface="+mn-ea"/>
                <a:cs typeface="+mn-cs"/>
              </a:rPr>
              <a:t> object.</a:t>
            </a:r>
          </a:p>
          <a:p>
            <a:r>
              <a:rPr lang="en-US" sz="1400" kern="1200" dirty="0">
                <a:solidFill>
                  <a:schemeClr val="tx1"/>
                </a:solidFill>
                <a:effectLst/>
                <a:latin typeface="+mn-lt"/>
                <a:ea typeface="+mn-ea"/>
                <a:cs typeface="+mn-cs"/>
              </a:rPr>
              <a:t>The DI API only allows one </a:t>
            </a:r>
            <a:r>
              <a:rPr lang="en-US" sz="1400" b="1" kern="1200" dirty="0" err="1">
                <a:solidFill>
                  <a:schemeClr val="tx1"/>
                </a:solidFill>
                <a:effectLst/>
                <a:latin typeface="+mn-lt"/>
                <a:ea typeface="+mn-ea"/>
                <a:cs typeface="+mn-cs"/>
              </a:rPr>
              <a:t>UserFieldsMD</a:t>
            </a:r>
            <a:r>
              <a:rPr lang="en-US" sz="1400" kern="1200" dirty="0">
                <a:solidFill>
                  <a:schemeClr val="tx1"/>
                </a:solidFill>
                <a:effectLst/>
                <a:latin typeface="+mn-lt"/>
                <a:ea typeface="+mn-ea"/>
                <a:cs typeface="+mn-cs"/>
              </a:rPr>
              <a:t> object instance. This maintains data integrity by preventing any manipulation of a business object while its properties are being modified.</a:t>
            </a:r>
            <a:endParaRPr lang="en-US" dirty="0">
              <a:effectLst/>
            </a:endParaRP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421115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UserKeysMD</a:t>
            </a:r>
            <a:r>
              <a:rPr lang="en-US" sz="1400" kern="1200" dirty="0">
                <a:solidFill>
                  <a:schemeClr val="tx1"/>
                </a:solidFill>
                <a:effectLst/>
                <a:latin typeface="+mn-lt"/>
                <a:ea typeface="+mn-ea"/>
                <a:cs typeface="+mn-cs"/>
              </a:rPr>
              <a:t> object enables you to manage user-defined keys of user-defined tables.</a:t>
            </a:r>
          </a:p>
          <a:p>
            <a:pPr rtl="0"/>
            <a:r>
              <a:rPr lang="en-US" sz="1400" kern="1200" dirty="0">
                <a:solidFill>
                  <a:schemeClr val="tx1"/>
                </a:solidFill>
                <a:effectLst/>
                <a:latin typeface="+mn-lt"/>
                <a:ea typeface="+mn-ea"/>
                <a:cs typeface="+mn-cs"/>
              </a:rPr>
              <a:t>A user-defined table contains a default primary key that consists of the Code column. Use the </a:t>
            </a:r>
            <a:r>
              <a:rPr lang="en-US" sz="1400" kern="1200" dirty="0" err="1">
                <a:solidFill>
                  <a:schemeClr val="tx1"/>
                </a:solidFill>
                <a:effectLst/>
                <a:latin typeface="+mn-lt"/>
                <a:ea typeface="+mn-ea"/>
                <a:cs typeface="+mn-cs"/>
              </a:rPr>
              <a:t>UserKeysMD</a:t>
            </a:r>
            <a:r>
              <a:rPr lang="en-US" sz="1400" kern="1200" dirty="0">
                <a:solidFill>
                  <a:schemeClr val="tx1"/>
                </a:solidFill>
                <a:effectLst/>
                <a:latin typeface="+mn-lt"/>
                <a:ea typeface="+mn-ea"/>
                <a:cs typeface="+mn-cs"/>
              </a:rPr>
              <a:t> object if you want to add secondary keys to user tables.</a:t>
            </a:r>
          </a:p>
          <a:p>
            <a:pPr rtl="0"/>
            <a:r>
              <a:rPr lang="en-US" sz="1400" kern="1200" dirty="0">
                <a:solidFill>
                  <a:schemeClr val="tx1"/>
                </a:solidFill>
                <a:effectLst/>
                <a:latin typeface="+mn-lt"/>
                <a:ea typeface="+mn-ea"/>
                <a:cs typeface="+mn-cs"/>
              </a:rPr>
              <a:t>In theory, a user-defined key can be create by applying the following process:</a:t>
            </a:r>
          </a:p>
          <a:p>
            <a:pPr lvl="1" rtl="0"/>
            <a:r>
              <a:rPr lang="en-US" sz="1400" kern="1200" dirty="0">
                <a:solidFill>
                  <a:schemeClr val="tx1"/>
                </a:solidFill>
                <a:effectLst/>
                <a:latin typeface="+mn-lt"/>
                <a:ea typeface="+mn-ea"/>
                <a:cs typeface="+mn-cs"/>
              </a:rPr>
              <a:t>Define the key name for the </a:t>
            </a:r>
            <a:r>
              <a:rPr lang="en-US" sz="1400" u="sng" kern="1200" dirty="0" err="1">
                <a:solidFill>
                  <a:schemeClr val="tx1"/>
                </a:solidFill>
                <a:effectLst/>
                <a:latin typeface="+mn-lt"/>
                <a:ea typeface="+mn-ea"/>
                <a:cs typeface="+mn-cs"/>
                <a:hlinkClick r:id="rId3"/>
              </a:rPr>
              <a:t>KeyName</a:t>
            </a:r>
            <a:r>
              <a:rPr lang="en-US" sz="1400" kern="1200" dirty="0">
                <a:solidFill>
                  <a:schemeClr val="tx1"/>
                </a:solidFill>
                <a:effectLst/>
                <a:latin typeface="+mn-lt"/>
                <a:ea typeface="+mn-ea"/>
                <a:cs typeface="+mn-cs"/>
              </a:rPr>
              <a:t> property</a:t>
            </a:r>
          </a:p>
          <a:p>
            <a:pPr lvl="1" rtl="0"/>
            <a:r>
              <a:rPr lang="en-US" sz="1400" kern="1200" dirty="0">
                <a:solidFill>
                  <a:schemeClr val="tx1"/>
                </a:solidFill>
                <a:effectLst/>
                <a:latin typeface="+mn-lt"/>
                <a:ea typeface="+mn-ea"/>
                <a:cs typeface="+mn-cs"/>
              </a:rPr>
              <a:t>Then set the table name to the </a:t>
            </a:r>
            <a:r>
              <a:rPr lang="en-US" sz="1400" u="sng" kern="1200" dirty="0" err="1">
                <a:solidFill>
                  <a:schemeClr val="tx1"/>
                </a:solidFill>
                <a:effectLst/>
                <a:latin typeface="+mn-lt"/>
                <a:ea typeface="+mn-ea"/>
                <a:cs typeface="+mn-cs"/>
                <a:hlinkClick r:id="rId4"/>
              </a:rPr>
              <a:t>TableName</a:t>
            </a:r>
            <a:r>
              <a:rPr lang="en-US" sz="1400" kern="1200" dirty="0">
                <a:solidFill>
                  <a:schemeClr val="tx1"/>
                </a:solidFill>
                <a:effectLst/>
                <a:latin typeface="+mn-lt"/>
                <a:ea typeface="+mn-ea"/>
                <a:cs typeface="+mn-cs"/>
              </a:rPr>
              <a:t> property</a:t>
            </a:r>
          </a:p>
          <a:p>
            <a:pPr lvl="1" rtl="0"/>
            <a:r>
              <a:rPr lang="en-US" sz="1400" kern="1200" dirty="0">
                <a:solidFill>
                  <a:schemeClr val="tx1"/>
                </a:solidFill>
                <a:effectLst/>
                <a:latin typeface="+mn-lt"/>
                <a:ea typeface="+mn-ea"/>
                <a:cs typeface="+mn-cs"/>
              </a:rPr>
              <a:t>Set the user-defined field to the </a:t>
            </a:r>
            <a:r>
              <a:rPr lang="en-US" sz="1400" u="sng" kern="1200" dirty="0">
                <a:solidFill>
                  <a:schemeClr val="tx1"/>
                </a:solidFill>
                <a:effectLst/>
                <a:latin typeface="+mn-lt"/>
                <a:ea typeface="+mn-ea"/>
                <a:cs typeface="+mn-cs"/>
              </a:rPr>
              <a:t>Elements</a:t>
            </a:r>
            <a:r>
              <a:rPr lang="en-US" sz="1400" kern="1200" dirty="0">
                <a:solidFill>
                  <a:schemeClr val="tx1"/>
                </a:solidFill>
                <a:effectLst/>
                <a:latin typeface="+mn-lt"/>
                <a:ea typeface="+mn-ea"/>
                <a:cs typeface="+mn-cs"/>
              </a:rPr>
              <a:t> child object</a:t>
            </a:r>
          </a:p>
          <a:p>
            <a:pPr lvl="1" rtl="0"/>
            <a:r>
              <a:rPr lang="en-US" sz="1400" kern="1200" dirty="0">
                <a:solidFill>
                  <a:schemeClr val="tx1"/>
                </a:solidFill>
                <a:effectLst/>
                <a:latin typeface="+mn-lt"/>
                <a:ea typeface="+mn-ea"/>
                <a:cs typeface="+mn-cs"/>
              </a:rPr>
              <a:t>You can use the </a:t>
            </a:r>
            <a:r>
              <a:rPr lang="en-US" sz="1400" kern="1200" dirty="0" err="1">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rPr>
              <a:t>Unique</a:t>
            </a:r>
            <a:r>
              <a:rPr lang="en-US" sz="1400" kern="1200" dirty="0">
                <a:solidFill>
                  <a:schemeClr val="tx1"/>
                </a:solidFill>
                <a:effectLst/>
                <a:latin typeface="+mn-lt"/>
                <a:ea typeface="+mn-ea"/>
                <a:cs typeface="+mn-cs"/>
              </a:rPr>
              <a:t> property to determine whether or not the key is unique</a:t>
            </a:r>
          </a:p>
          <a:p>
            <a:pPr lvl="1" rtl="0"/>
            <a:r>
              <a:rPr lang="en-US" sz="1400" kern="1200" dirty="0">
                <a:solidFill>
                  <a:schemeClr val="tx1"/>
                </a:solidFill>
                <a:effectLst/>
                <a:latin typeface="+mn-lt"/>
                <a:ea typeface="+mn-ea"/>
                <a:cs typeface="+mn-cs"/>
              </a:rPr>
              <a:t>Finally, call the </a:t>
            </a:r>
            <a:r>
              <a:rPr lang="en-US" sz="1400" u="sng" kern="1200" dirty="0">
                <a:solidFill>
                  <a:schemeClr val="tx1"/>
                </a:solidFill>
                <a:effectLst/>
                <a:latin typeface="+mn-lt"/>
                <a:ea typeface="+mn-ea"/>
                <a:cs typeface="+mn-cs"/>
              </a:rPr>
              <a:t>Add</a:t>
            </a:r>
            <a:r>
              <a:rPr lang="en-US" sz="1400" kern="1200" dirty="0">
                <a:solidFill>
                  <a:schemeClr val="tx1"/>
                </a:solidFill>
                <a:effectLst/>
                <a:latin typeface="+mn-lt"/>
                <a:ea typeface="+mn-ea"/>
                <a:cs typeface="+mn-cs"/>
              </a:rPr>
              <a:t> method </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4066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On the previous slide, we saw how to create a user-defined key in theory. You can now see how this theory has been implemented in this sample code.</a:t>
            </a:r>
          </a:p>
          <a:p>
            <a:pPr rtl="0"/>
            <a:r>
              <a:rPr lang="en-US" sz="1400" kern="1200" dirty="0">
                <a:solidFill>
                  <a:schemeClr val="tx1"/>
                </a:solidFill>
                <a:effectLst/>
                <a:latin typeface="+mn-lt"/>
                <a:ea typeface="+mn-ea"/>
                <a:cs typeface="+mn-cs"/>
              </a:rPr>
              <a:t>After instantiating the </a:t>
            </a:r>
            <a:r>
              <a:rPr lang="en-US" sz="1400" b="1" kern="1200" dirty="0" err="1">
                <a:solidFill>
                  <a:schemeClr val="tx1"/>
                </a:solidFill>
                <a:effectLst/>
                <a:latin typeface="+mn-lt"/>
                <a:ea typeface="+mn-ea"/>
                <a:cs typeface="+mn-cs"/>
              </a:rPr>
              <a:t>UserKeysMD</a:t>
            </a:r>
            <a:r>
              <a:rPr lang="en-US" sz="1400" kern="1200" dirty="0">
                <a:solidFill>
                  <a:schemeClr val="tx1"/>
                </a:solidFill>
                <a:effectLst/>
                <a:latin typeface="+mn-lt"/>
                <a:ea typeface="+mn-ea"/>
                <a:cs typeface="+mn-cs"/>
              </a:rPr>
              <a:t> business object, the </a:t>
            </a:r>
            <a:r>
              <a:rPr lang="en-US" sz="1400" kern="1200" dirty="0" err="1">
                <a:solidFill>
                  <a:schemeClr val="tx1"/>
                </a:solidFill>
                <a:effectLst/>
                <a:latin typeface="+mn-lt"/>
                <a:ea typeface="+mn-ea"/>
                <a:cs typeface="+mn-cs"/>
              </a:rPr>
              <a:t>TableName</a:t>
            </a:r>
            <a:r>
              <a:rPr lang="en-US" sz="1400" kern="1200" dirty="0">
                <a:solidFill>
                  <a:schemeClr val="tx1"/>
                </a:solidFill>
                <a:effectLst/>
                <a:latin typeface="+mn-lt"/>
                <a:ea typeface="+mn-ea"/>
                <a:cs typeface="+mn-cs"/>
              </a:rPr>
              <a:t> and the </a:t>
            </a:r>
            <a:r>
              <a:rPr lang="en-US" sz="1400" kern="1200" dirty="0" err="1">
                <a:solidFill>
                  <a:schemeClr val="tx1"/>
                </a:solidFill>
                <a:effectLst/>
                <a:latin typeface="+mn-lt"/>
                <a:ea typeface="+mn-ea"/>
                <a:cs typeface="+mn-cs"/>
              </a:rPr>
              <a:t>KeyName</a:t>
            </a:r>
            <a:r>
              <a:rPr lang="en-US" sz="1400" kern="1200" dirty="0">
                <a:solidFill>
                  <a:schemeClr val="tx1"/>
                </a:solidFill>
                <a:effectLst/>
                <a:latin typeface="+mn-lt"/>
                <a:ea typeface="+mn-ea"/>
                <a:cs typeface="+mn-cs"/>
              </a:rPr>
              <a:t> properties are defined. By using the Element child objects, multiple user-defined fields are added to the key’s collection.</a:t>
            </a:r>
          </a:p>
          <a:p>
            <a:r>
              <a:rPr lang="en-US" sz="1400" kern="1200" dirty="0">
                <a:solidFill>
                  <a:schemeClr val="tx1"/>
                </a:solidFill>
                <a:effectLst/>
                <a:latin typeface="+mn-lt"/>
                <a:ea typeface="+mn-ea"/>
                <a:cs typeface="+mn-cs"/>
              </a:rPr>
              <a:t>Note that we are only handling one key object at any given time. After we have made the required changes to the </a:t>
            </a:r>
            <a:r>
              <a:rPr lang="en-US" sz="1400" b="1" kern="1200" dirty="0" err="1">
                <a:solidFill>
                  <a:schemeClr val="tx1"/>
                </a:solidFill>
                <a:effectLst/>
                <a:latin typeface="+mn-lt"/>
                <a:ea typeface="+mn-ea"/>
                <a:cs typeface="+mn-cs"/>
              </a:rPr>
              <a:t>UserKeysMD</a:t>
            </a:r>
            <a:r>
              <a:rPr lang="en-US" sz="1400" kern="1200" dirty="0">
                <a:solidFill>
                  <a:schemeClr val="tx1"/>
                </a:solidFill>
                <a:effectLst/>
                <a:latin typeface="+mn-lt"/>
                <a:ea typeface="+mn-ea"/>
                <a:cs typeface="+mn-cs"/>
              </a:rPr>
              <a:t> object, the object is released immediately. </a:t>
            </a:r>
            <a:r>
              <a:rPr lang="en-US" dirty="0"/>
              <a:t> </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671408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norm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In the exercise for this unit, you will practice the creation of user-defined tables with </a:t>
            </a:r>
            <a:r>
              <a:rPr lang="en-US" dirty="0"/>
              <a:t>user-defined</a:t>
            </a:r>
            <a:r>
              <a:rPr lang="en-US" sz="1400" kern="1200" dirty="0">
                <a:solidFill>
                  <a:schemeClr val="tx1"/>
                </a:solidFill>
                <a:effectLst/>
                <a:latin typeface="+mn-lt"/>
                <a:ea typeface="+mn-ea"/>
                <a:cs typeface="+mn-cs"/>
              </a:rPr>
              <a:t> fields. There is also a practical exercise for creating records for user-defined tables.</a:t>
            </a:r>
            <a:endParaRPr lang="de-DE" dirty="0"/>
          </a:p>
        </p:txBody>
      </p:sp>
    </p:spTree>
    <p:extLst>
      <p:ext uri="{BB962C8B-B14F-4D97-AF65-F5344CB8AC3E}">
        <p14:creationId xmlns:p14="http://schemas.microsoft.com/office/powerpoint/2010/main" val="1835293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be able to:</a:t>
            </a:r>
          </a:p>
          <a:p>
            <a:pPr lvl="1" rtl="0"/>
            <a:r>
              <a:rPr lang="en-US" sz="1400" kern="1200" dirty="0">
                <a:solidFill>
                  <a:schemeClr val="tx1"/>
                </a:solidFill>
                <a:effectLst/>
                <a:latin typeface="+mn-lt"/>
                <a:ea typeface="+mn-ea"/>
                <a:cs typeface="+mn-cs"/>
              </a:rPr>
              <a:t>Create user-defined tables</a:t>
            </a:r>
          </a:p>
          <a:p>
            <a:pPr lvl="1" rtl="0"/>
            <a:r>
              <a:rPr lang="en-US" sz="1400" kern="1200" dirty="0">
                <a:solidFill>
                  <a:schemeClr val="tx1"/>
                </a:solidFill>
                <a:effectLst/>
                <a:latin typeface="+mn-lt"/>
                <a:ea typeface="+mn-ea"/>
                <a:cs typeface="+mn-cs"/>
              </a:rPr>
              <a:t>Create user-defined fields</a:t>
            </a:r>
          </a:p>
          <a:p>
            <a:pPr lvl="1" rtl="0"/>
            <a:r>
              <a:rPr lang="en-US" sz="1400" kern="1200" dirty="0">
                <a:solidFill>
                  <a:schemeClr val="tx1"/>
                </a:solidFill>
                <a:effectLst/>
                <a:latin typeface="+mn-lt"/>
                <a:ea typeface="+mn-ea"/>
                <a:cs typeface="+mn-cs"/>
              </a:rPr>
              <a:t>Add </a:t>
            </a:r>
            <a:r>
              <a:rPr lang="en-US" sz="1400" kern="1200" dirty="0" err="1">
                <a:solidFill>
                  <a:schemeClr val="tx1"/>
                </a:solidFill>
                <a:effectLst/>
                <a:latin typeface="+mn-lt"/>
                <a:ea typeface="+mn-ea"/>
                <a:cs typeface="+mn-cs"/>
              </a:rPr>
              <a:t>UserKeys</a:t>
            </a:r>
            <a:r>
              <a:rPr lang="en-US" sz="1400" kern="1200" dirty="0">
                <a:solidFill>
                  <a:schemeClr val="tx1"/>
                </a:solidFill>
                <a:effectLst/>
                <a:latin typeface="+mn-lt"/>
                <a:ea typeface="+mn-ea"/>
                <a:cs typeface="+mn-cs"/>
              </a:rPr>
              <a:t> to user-defined tables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0144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User-defined fields, tables, and keys are unique and created and customized by the customer.</a:t>
            </a:r>
          </a:p>
          <a:p>
            <a:pPr rtl="0"/>
            <a:r>
              <a:rPr lang="en-US" sz="1400" kern="1200" dirty="0">
                <a:solidFill>
                  <a:schemeClr val="tx1"/>
                </a:solidFill>
                <a:effectLst/>
                <a:latin typeface="+mn-lt"/>
                <a:ea typeface="+mn-ea"/>
                <a:cs typeface="+mn-cs"/>
              </a:rPr>
              <a:t>The tables and fields are fully integrated in the SAP Business One application. </a:t>
            </a:r>
          </a:p>
          <a:p>
            <a:pPr rtl="0"/>
            <a:r>
              <a:rPr lang="en-US" sz="1400" kern="1200" dirty="0">
                <a:solidFill>
                  <a:schemeClr val="tx1"/>
                </a:solidFill>
                <a:effectLst/>
                <a:latin typeface="+mn-lt"/>
                <a:ea typeface="+mn-ea"/>
                <a:cs typeface="+mn-cs"/>
              </a:rPr>
              <a:t>User-defined fields and tables can be a basis for additional customized functionality.</a:t>
            </a:r>
          </a:p>
          <a:p>
            <a:pPr rtl="0"/>
            <a:r>
              <a:rPr lang="en-US" sz="1400" kern="1200" dirty="0">
                <a:solidFill>
                  <a:schemeClr val="tx1"/>
                </a:solidFill>
                <a:effectLst/>
                <a:latin typeface="+mn-lt"/>
                <a:ea typeface="+mn-ea"/>
                <a:cs typeface="+mn-cs"/>
              </a:rPr>
              <a:t>The data that is saved in the user-defined fields and tables can be used in reports, queries, and document layouts.</a:t>
            </a:r>
          </a:p>
          <a:p>
            <a:pPr rtl="0"/>
            <a:r>
              <a:rPr lang="en-US" sz="1400" kern="1200" dirty="0">
                <a:solidFill>
                  <a:schemeClr val="tx1"/>
                </a:solidFill>
                <a:effectLst/>
                <a:latin typeface="+mn-lt"/>
                <a:ea typeface="+mn-ea"/>
                <a:cs typeface="+mn-cs"/>
              </a:rPr>
              <a:t>In addition, user-defined fields are searchable and can be used to search for records containing the data in the field, just like other searchable fields in SAP Business One.</a:t>
            </a:r>
          </a:p>
          <a:p>
            <a:r>
              <a:rPr lang="en-US" sz="1400" kern="1200" dirty="0">
                <a:solidFill>
                  <a:schemeClr val="tx1"/>
                </a:solidFill>
                <a:effectLst/>
                <a:latin typeface="+mn-lt"/>
                <a:ea typeface="+mn-ea"/>
                <a:cs typeface="+mn-cs"/>
              </a:rPr>
              <a:t>User-defined keys are used to create additional database keys, which improve the performance of the user-defined tables.</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3189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user-defined tables (UDTs) enable you to define your own tables within an SAP Business One company database. User-defined fields (UDFs) can then be added to a UDT.</a:t>
            </a:r>
          </a:p>
          <a:p>
            <a:pPr rtl="0"/>
            <a:r>
              <a:rPr lang="en-US" sz="1400" kern="1200" dirty="0">
                <a:solidFill>
                  <a:schemeClr val="tx1"/>
                </a:solidFill>
                <a:effectLst/>
                <a:latin typeface="+mn-lt"/>
                <a:ea typeface="+mn-ea"/>
                <a:cs typeface="+mn-cs"/>
              </a:rPr>
              <a:t>Two few fields that are automatically added by default when you add a new UDT: Code and Name.  </a:t>
            </a:r>
          </a:p>
          <a:p>
            <a:pPr rtl="1"/>
            <a:r>
              <a:rPr lang="en-US" sz="1400" kern="1200" dirty="0">
                <a:solidFill>
                  <a:schemeClr val="tx1"/>
                </a:solidFill>
                <a:effectLst/>
                <a:latin typeface="+mn-lt"/>
                <a:ea typeface="+mn-ea"/>
                <a:cs typeface="+mn-cs"/>
              </a:rPr>
              <a:t>The Code field is used for the primary key.</a:t>
            </a:r>
            <a:r>
              <a:rPr lang="en-US" dirty="0">
                <a:effectLst/>
              </a:rPr>
              <a:t> </a:t>
            </a:r>
            <a:r>
              <a:rPr lang="en-US" sz="1400" kern="1200" dirty="0">
                <a:solidFill>
                  <a:schemeClr val="tx1"/>
                </a:solidFill>
                <a:effectLst/>
                <a:latin typeface="+mn-lt"/>
                <a:ea typeface="+mn-ea"/>
                <a:cs typeface="+mn-cs"/>
              </a:rPr>
              <a:t> I have no idea what this sentence fragment is supposed to mean, so </a:t>
            </a:r>
            <a:r>
              <a:rPr lang="en-US" sz="1400" kern="1200" dirty="0" err="1">
                <a:solidFill>
                  <a:schemeClr val="tx1"/>
                </a:solidFill>
                <a:effectLst/>
                <a:latin typeface="+mn-lt"/>
                <a:ea typeface="+mn-ea"/>
                <a:cs typeface="+mn-cs"/>
              </a:rPr>
              <a:t>so</a:t>
            </a:r>
            <a:r>
              <a:rPr lang="en-US" sz="1400" kern="1200" dirty="0">
                <a:solidFill>
                  <a:schemeClr val="tx1"/>
                </a:solidFill>
                <a:effectLst/>
                <a:latin typeface="+mn-lt"/>
                <a:ea typeface="+mn-ea"/>
                <a:cs typeface="+mn-cs"/>
              </a:rPr>
              <a:t> I omitted it.</a:t>
            </a:r>
          </a:p>
          <a:p>
            <a:endParaRPr lang="de-DE" b="1"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82316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You can create UDTs in the </a:t>
            </a:r>
            <a:r>
              <a:rPr lang="en-US" sz="1400" i="1" kern="1200" dirty="0">
                <a:solidFill>
                  <a:schemeClr val="tx1"/>
                </a:solidFill>
                <a:effectLst/>
                <a:latin typeface="+mn-lt"/>
                <a:ea typeface="+mn-ea"/>
                <a:cs typeface="+mn-cs"/>
              </a:rPr>
              <a:t>User-Defined Tables – Setup</a:t>
            </a:r>
            <a:r>
              <a:rPr lang="en-US" sz="1400" kern="1200" dirty="0">
                <a:solidFill>
                  <a:schemeClr val="tx1"/>
                </a:solidFill>
                <a:effectLst/>
                <a:latin typeface="+mn-lt"/>
                <a:ea typeface="+mn-ea"/>
                <a:cs typeface="+mn-cs"/>
              </a:rPr>
              <a:t> window. You can access this window from the </a:t>
            </a:r>
            <a:r>
              <a:rPr lang="en-US" sz="1400" i="1" kern="1200" dirty="0">
                <a:solidFill>
                  <a:schemeClr val="tx1"/>
                </a:solidFill>
                <a:effectLst/>
                <a:latin typeface="+mn-lt"/>
                <a:ea typeface="+mn-ea"/>
                <a:cs typeface="+mn-cs"/>
              </a:rPr>
              <a:t>toolbar </a:t>
            </a:r>
            <a:r>
              <a:rPr lang="en-US" sz="1400" i="1" kern="1200" dirty="0">
                <a:solidFill>
                  <a:schemeClr val="tx1"/>
                </a:solidFill>
                <a:effectLst/>
                <a:latin typeface="+mn-lt"/>
                <a:ea typeface="+mn-ea"/>
                <a:cs typeface="+mn-cs"/>
                <a:sym typeface="Wingdings" panose="05000000000000000000" pitchFamily="2" charset="2"/>
              </a:rPr>
              <a:t></a:t>
            </a:r>
            <a:r>
              <a:rPr lang="en-US" sz="1400" i="1" kern="1200" dirty="0">
                <a:solidFill>
                  <a:schemeClr val="tx1"/>
                </a:solidFill>
                <a:effectLst/>
                <a:latin typeface="+mn-lt"/>
                <a:ea typeface="+mn-ea"/>
                <a:cs typeface="+mn-cs"/>
              </a:rPr>
              <a:t> Tools </a:t>
            </a:r>
            <a:r>
              <a:rPr lang="en-US" sz="1400" i="1" kern="1200" dirty="0">
                <a:solidFill>
                  <a:schemeClr val="tx1"/>
                </a:solidFill>
                <a:effectLst/>
                <a:latin typeface="+mn-lt"/>
                <a:ea typeface="+mn-ea"/>
                <a:cs typeface="+mn-cs"/>
                <a:sym typeface="Wingdings" panose="05000000000000000000" pitchFamily="2" charset="2"/>
              </a:rPr>
              <a:t></a:t>
            </a:r>
            <a:r>
              <a:rPr lang="en-US" sz="1400" i="1" kern="1200" dirty="0">
                <a:solidFill>
                  <a:schemeClr val="tx1"/>
                </a:solidFill>
                <a:effectLst/>
                <a:latin typeface="+mn-lt"/>
                <a:ea typeface="+mn-ea"/>
                <a:cs typeface="+mn-cs"/>
              </a:rPr>
              <a:t> Customization Tools.</a:t>
            </a:r>
            <a:endParaRPr lang="en-US" sz="1400" kern="1200" dirty="0">
              <a:solidFill>
                <a:schemeClr val="tx1"/>
              </a:solidFill>
              <a:effectLst/>
              <a:latin typeface="+mn-lt"/>
              <a:ea typeface="+mn-ea"/>
              <a:cs typeface="+mn-cs"/>
            </a:endParaRPr>
          </a:p>
          <a:p>
            <a:pPr rtl="0"/>
            <a:r>
              <a:rPr lang="en-US" sz="1400" kern="1200" dirty="0">
                <a:solidFill>
                  <a:schemeClr val="tx1"/>
                </a:solidFill>
                <a:effectLst/>
                <a:latin typeface="+mn-lt"/>
                <a:ea typeface="+mn-ea"/>
                <a:cs typeface="+mn-cs"/>
              </a:rPr>
              <a:t>You now enter a table name and a description. When the system generates the table, it adds an “</a:t>
            </a:r>
            <a:r>
              <a:rPr lang="en-US" sz="1400" i="1" kern="1200" dirty="0">
                <a:solidFill>
                  <a:schemeClr val="tx1"/>
                </a:solidFill>
                <a:effectLst/>
                <a:latin typeface="+mn-lt"/>
                <a:ea typeface="+mn-ea"/>
                <a:cs typeface="+mn-cs"/>
              </a:rPr>
              <a:t>at” </a:t>
            </a:r>
            <a:r>
              <a:rPr lang="en-US" sz="1400" kern="1200" dirty="0">
                <a:solidFill>
                  <a:schemeClr val="tx1"/>
                </a:solidFill>
                <a:effectLst/>
                <a:latin typeface="+mn-lt"/>
                <a:ea typeface="+mn-ea"/>
                <a:cs typeface="+mn-cs"/>
              </a:rPr>
              <a:t>sign (@) to the table name. If you enter </a:t>
            </a:r>
            <a:r>
              <a:rPr lang="en-US" sz="1400" b="1" kern="1200" dirty="0">
                <a:solidFill>
                  <a:schemeClr val="tx1"/>
                </a:solidFill>
                <a:effectLst/>
                <a:latin typeface="+mn-lt"/>
                <a:ea typeface="+mn-ea"/>
                <a:cs typeface="+mn-cs"/>
              </a:rPr>
              <a:t>XX_TST</a:t>
            </a:r>
            <a:r>
              <a:rPr lang="en-US" sz="1400" kern="1200" dirty="0">
                <a:solidFill>
                  <a:schemeClr val="tx1"/>
                </a:solidFill>
                <a:effectLst/>
                <a:latin typeface="+mn-lt"/>
                <a:ea typeface="+mn-ea"/>
                <a:cs typeface="+mn-cs"/>
              </a:rPr>
              <a:t> as the table name, for example, the name of the database table will be </a:t>
            </a:r>
            <a:r>
              <a:rPr lang="en-US" sz="1400" b="1" kern="1200" dirty="0">
                <a:solidFill>
                  <a:schemeClr val="tx1"/>
                </a:solidFill>
                <a:effectLst/>
                <a:latin typeface="+mn-lt"/>
                <a:ea typeface="+mn-ea"/>
                <a:cs typeface="+mn-cs"/>
              </a:rPr>
              <a:t>@XX_TST</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There are 6 </a:t>
            </a:r>
            <a:r>
              <a:rPr lang="en-US" sz="1400" i="1" kern="1200" dirty="0">
                <a:solidFill>
                  <a:schemeClr val="tx1"/>
                </a:solidFill>
                <a:effectLst/>
                <a:latin typeface="+mn-lt"/>
                <a:ea typeface="+mn-ea"/>
                <a:cs typeface="+mn-cs"/>
              </a:rPr>
              <a:t>object types</a:t>
            </a:r>
            <a:r>
              <a:rPr lang="en-US" sz="1400" kern="1200" dirty="0">
                <a:solidFill>
                  <a:schemeClr val="tx1"/>
                </a:solidFill>
                <a:effectLst/>
                <a:latin typeface="+mn-lt"/>
                <a:ea typeface="+mn-ea"/>
                <a:cs typeface="+mn-cs"/>
              </a:rPr>
              <a:t> you need to choose from. When working with user-defined objects it is essential to work with the master data or document-related object types. If you only want to store raw data in the table, which </a:t>
            </a:r>
            <a:r>
              <a:rPr lang="en-US" sz="1400" kern="1200" dirty="0" err="1">
                <a:solidFill>
                  <a:schemeClr val="tx1"/>
                </a:solidFill>
                <a:effectLst/>
                <a:latin typeface="+mn-lt"/>
                <a:ea typeface="+mn-ea"/>
                <a:cs typeface="+mn-cs"/>
              </a:rPr>
              <a:t>wil</a:t>
            </a:r>
            <a:r>
              <a:rPr lang="en-US" sz="1400" kern="1200" dirty="0">
                <a:solidFill>
                  <a:schemeClr val="tx1"/>
                </a:solidFill>
                <a:effectLst/>
                <a:latin typeface="+mn-lt"/>
                <a:ea typeface="+mn-ea"/>
                <a:cs typeface="+mn-cs"/>
              </a:rPr>
              <a:t> be not part of an object, then choose the “No Object” or the “No Object with Auto. Increment” object type.</a:t>
            </a:r>
          </a:p>
          <a:p>
            <a:pPr rtl="0"/>
            <a:r>
              <a:rPr lang="en-US" sz="1400" kern="1200" dirty="0">
                <a:solidFill>
                  <a:schemeClr val="tx1"/>
                </a:solidFill>
                <a:effectLst/>
                <a:latin typeface="+mn-lt"/>
                <a:ea typeface="+mn-ea"/>
                <a:cs typeface="+mn-cs"/>
              </a:rPr>
              <a:t>Please note that you can delete a UDT using the context menu as long as:</a:t>
            </a:r>
          </a:p>
          <a:p>
            <a:pPr lvl="1" rtl="0"/>
            <a:r>
              <a:rPr lang="en-US" sz="1400" kern="1200" dirty="0">
                <a:solidFill>
                  <a:schemeClr val="tx1"/>
                </a:solidFill>
                <a:effectLst/>
                <a:latin typeface="+mn-lt"/>
                <a:ea typeface="+mn-ea"/>
                <a:cs typeface="+mn-cs"/>
              </a:rPr>
              <a:t>The table is not used for a user-defined object.</a:t>
            </a:r>
          </a:p>
          <a:p>
            <a:pPr lvl="1" rtl="0"/>
            <a:r>
              <a:rPr lang="en-US" sz="1400" kern="1200" dirty="0">
                <a:solidFill>
                  <a:schemeClr val="tx1"/>
                </a:solidFill>
                <a:effectLst/>
                <a:latin typeface="+mn-lt"/>
                <a:ea typeface="+mn-ea"/>
                <a:cs typeface="+mn-cs"/>
              </a:rPr>
              <a:t>The table is not used (linked) in a user-defined field.</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52948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noChangeArrowheads="1" noTextEdit="1"/>
          </p:cNvSpPr>
          <p:nvPr>
            <p:ph type="sldImg"/>
          </p:nvPr>
        </p:nvSpPr>
        <p:spPr>
          <a:ln/>
        </p:spPr>
      </p:sp>
      <p:sp>
        <p:nvSpPr>
          <p:cNvPr id="129026" name="Rectangle 3"/>
          <p:cNvSpPr>
            <a:spLocks noGrp="1" noChangeArrowheads="1"/>
          </p:cNvSpPr>
          <p:nvPr>
            <p:ph type="body" idx="1"/>
          </p:nvPr>
        </p:nvSpPr>
        <p:spPr>
          <a:xfrm>
            <a:off x="544513" y="5581650"/>
            <a:ext cx="6030912" cy="4168775"/>
          </a:xfrm>
          <a:prstGeom prst="rect">
            <a:avLst/>
          </a:prstGeom>
          <a:noFill/>
          <a:ln w="9525"/>
        </p:spPr>
        <p:txBody>
          <a:bodyPr/>
          <a:lstStyle/>
          <a:p>
            <a:pPr rtl="0"/>
            <a:r>
              <a:rPr lang="en-US" sz="1400" kern="1200" dirty="0">
                <a:solidFill>
                  <a:schemeClr val="tx1"/>
                </a:solidFill>
                <a:effectLst/>
                <a:latin typeface="+mn-lt"/>
                <a:ea typeface="+mn-ea"/>
                <a:cs typeface="+mn-cs"/>
              </a:rPr>
              <a:t>You can create UDTs in the </a:t>
            </a:r>
            <a:r>
              <a:rPr lang="en-US" sz="1400" i="1" kern="1200" dirty="0">
                <a:solidFill>
                  <a:schemeClr val="tx1"/>
                </a:solidFill>
                <a:effectLst/>
                <a:latin typeface="+mn-lt"/>
                <a:ea typeface="+mn-ea"/>
                <a:cs typeface="+mn-cs"/>
              </a:rPr>
              <a:t>User-Defined Tables – Setup</a:t>
            </a:r>
            <a:r>
              <a:rPr lang="en-US" sz="1400" kern="1200" dirty="0">
                <a:solidFill>
                  <a:schemeClr val="tx1"/>
                </a:solidFill>
                <a:effectLst/>
                <a:latin typeface="+mn-lt"/>
                <a:ea typeface="+mn-ea"/>
                <a:cs typeface="+mn-cs"/>
              </a:rPr>
              <a:t> window. You can access this window from the </a:t>
            </a:r>
            <a:r>
              <a:rPr lang="en-US" sz="1400" i="1" kern="1200" dirty="0">
                <a:solidFill>
                  <a:schemeClr val="tx1"/>
                </a:solidFill>
                <a:effectLst/>
                <a:latin typeface="+mn-lt"/>
                <a:ea typeface="+mn-ea"/>
                <a:cs typeface="+mn-cs"/>
              </a:rPr>
              <a:t>toolbar </a:t>
            </a:r>
            <a:r>
              <a:rPr lang="en-US" sz="1400" i="1" kern="1200" dirty="0">
                <a:solidFill>
                  <a:schemeClr val="tx1"/>
                </a:solidFill>
                <a:effectLst/>
                <a:latin typeface="+mn-lt"/>
                <a:ea typeface="+mn-ea"/>
                <a:cs typeface="+mn-cs"/>
                <a:sym typeface="Wingdings" panose="05000000000000000000" pitchFamily="2" charset="2"/>
              </a:rPr>
              <a:t></a:t>
            </a:r>
            <a:r>
              <a:rPr lang="en-US" sz="1400" i="1" kern="1200" dirty="0">
                <a:solidFill>
                  <a:schemeClr val="tx1"/>
                </a:solidFill>
                <a:effectLst/>
                <a:latin typeface="+mn-lt"/>
                <a:ea typeface="+mn-ea"/>
                <a:cs typeface="+mn-cs"/>
              </a:rPr>
              <a:t> Tools </a:t>
            </a:r>
            <a:r>
              <a:rPr lang="en-US" sz="1400" i="1" kern="1200" dirty="0">
                <a:solidFill>
                  <a:schemeClr val="tx1"/>
                </a:solidFill>
                <a:effectLst/>
                <a:latin typeface="+mn-lt"/>
                <a:ea typeface="+mn-ea"/>
                <a:cs typeface="+mn-cs"/>
                <a:sym typeface="Wingdings" panose="05000000000000000000" pitchFamily="2" charset="2"/>
              </a:rPr>
              <a:t></a:t>
            </a:r>
            <a:r>
              <a:rPr lang="en-US" sz="1400" i="1" kern="1200" dirty="0">
                <a:solidFill>
                  <a:schemeClr val="tx1"/>
                </a:solidFill>
                <a:effectLst/>
                <a:latin typeface="+mn-lt"/>
                <a:ea typeface="+mn-ea"/>
                <a:cs typeface="+mn-cs"/>
              </a:rPr>
              <a:t> Customization Tools.</a:t>
            </a:r>
            <a:endParaRPr lang="en-US" sz="1400" kern="1200" dirty="0">
              <a:solidFill>
                <a:schemeClr val="tx1"/>
              </a:solidFill>
              <a:effectLst/>
              <a:latin typeface="+mn-lt"/>
              <a:ea typeface="+mn-ea"/>
              <a:cs typeface="+mn-cs"/>
            </a:endParaRPr>
          </a:p>
          <a:p>
            <a:pPr rtl="0"/>
            <a:r>
              <a:rPr lang="en-US" sz="1400" kern="1200" dirty="0">
                <a:solidFill>
                  <a:schemeClr val="tx1"/>
                </a:solidFill>
                <a:effectLst/>
                <a:latin typeface="+mn-lt"/>
                <a:ea typeface="+mn-ea"/>
                <a:cs typeface="+mn-cs"/>
              </a:rPr>
              <a:t>You now enter a table name and a description. When the system generates the table, it adds an “</a:t>
            </a:r>
            <a:r>
              <a:rPr lang="en-US" sz="1400" i="1" kern="1200" dirty="0">
                <a:solidFill>
                  <a:schemeClr val="tx1"/>
                </a:solidFill>
                <a:effectLst/>
                <a:latin typeface="+mn-lt"/>
                <a:ea typeface="+mn-ea"/>
                <a:cs typeface="+mn-cs"/>
              </a:rPr>
              <a:t>at” </a:t>
            </a:r>
            <a:r>
              <a:rPr lang="en-US" sz="1400" kern="1200" dirty="0">
                <a:solidFill>
                  <a:schemeClr val="tx1"/>
                </a:solidFill>
                <a:effectLst/>
                <a:latin typeface="+mn-lt"/>
                <a:ea typeface="+mn-ea"/>
                <a:cs typeface="+mn-cs"/>
              </a:rPr>
              <a:t>sign (@) to the table name. If you enter </a:t>
            </a:r>
            <a:r>
              <a:rPr lang="en-US" sz="1400" b="1" kern="1200" dirty="0">
                <a:solidFill>
                  <a:schemeClr val="tx1"/>
                </a:solidFill>
                <a:effectLst/>
                <a:latin typeface="+mn-lt"/>
                <a:ea typeface="+mn-ea"/>
                <a:cs typeface="+mn-cs"/>
              </a:rPr>
              <a:t>XX_TST</a:t>
            </a:r>
            <a:r>
              <a:rPr lang="en-US" sz="1400" kern="1200" dirty="0">
                <a:solidFill>
                  <a:schemeClr val="tx1"/>
                </a:solidFill>
                <a:effectLst/>
                <a:latin typeface="+mn-lt"/>
                <a:ea typeface="+mn-ea"/>
                <a:cs typeface="+mn-cs"/>
              </a:rPr>
              <a:t> as the table name, for example, the name of the database table will be </a:t>
            </a:r>
            <a:r>
              <a:rPr lang="en-US" sz="1400" b="1" kern="1200" dirty="0">
                <a:solidFill>
                  <a:schemeClr val="tx1"/>
                </a:solidFill>
                <a:effectLst/>
                <a:latin typeface="+mn-lt"/>
                <a:ea typeface="+mn-ea"/>
                <a:cs typeface="+mn-cs"/>
              </a:rPr>
              <a:t>@XX_TST</a:t>
            </a:r>
            <a:r>
              <a:rPr lang="en-US" sz="1400" kern="1200" dirty="0">
                <a:solidFill>
                  <a:schemeClr val="tx1"/>
                </a:solidFill>
                <a:effectLst/>
                <a:latin typeface="+mn-lt"/>
                <a:ea typeface="+mn-ea"/>
                <a:cs typeface="+mn-cs"/>
              </a:rPr>
              <a:t>.</a:t>
            </a:r>
          </a:p>
          <a:p>
            <a:pPr rtl="0"/>
            <a:r>
              <a:rPr lang="en-US" sz="1400" kern="1200" dirty="0">
                <a:solidFill>
                  <a:schemeClr val="tx1"/>
                </a:solidFill>
                <a:effectLst/>
                <a:latin typeface="+mn-lt"/>
                <a:ea typeface="+mn-ea"/>
                <a:cs typeface="+mn-cs"/>
              </a:rPr>
              <a:t>There are 6 </a:t>
            </a:r>
            <a:r>
              <a:rPr lang="en-US" sz="1400" i="1" kern="1200" dirty="0">
                <a:solidFill>
                  <a:schemeClr val="tx1"/>
                </a:solidFill>
                <a:effectLst/>
                <a:latin typeface="+mn-lt"/>
                <a:ea typeface="+mn-ea"/>
                <a:cs typeface="+mn-cs"/>
              </a:rPr>
              <a:t>object types</a:t>
            </a:r>
            <a:r>
              <a:rPr lang="en-US" sz="1400" kern="1200" dirty="0">
                <a:solidFill>
                  <a:schemeClr val="tx1"/>
                </a:solidFill>
                <a:effectLst/>
                <a:latin typeface="+mn-lt"/>
                <a:ea typeface="+mn-ea"/>
                <a:cs typeface="+mn-cs"/>
              </a:rPr>
              <a:t> you need to choose from. When working with user-defined objects it is essential to work with the master data or document-related object types. If you only want to store raw data in the table, which </a:t>
            </a:r>
            <a:r>
              <a:rPr lang="en-US" sz="1400" kern="1200" dirty="0" err="1">
                <a:solidFill>
                  <a:schemeClr val="tx1"/>
                </a:solidFill>
                <a:effectLst/>
                <a:latin typeface="+mn-lt"/>
                <a:ea typeface="+mn-ea"/>
                <a:cs typeface="+mn-cs"/>
              </a:rPr>
              <a:t>wil</a:t>
            </a:r>
            <a:r>
              <a:rPr lang="en-US" sz="1400" kern="1200" dirty="0">
                <a:solidFill>
                  <a:schemeClr val="tx1"/>
                </a:solidFill>
                <a:effectLst/>
                <a:latin typeface="+mn-lt"/>
                <a:ea typeface="+mn-ea"/>
                <a:cs typeface="+mn-cs"/>
              </a:rPr>
              <a:t> be not part of an object, then choose the “No Object” or the “No Object with Auto. Increment” object type.</a:t>
            </a:r>
          </a:p>
          <a:p>
            <a:pPr rtl="0"/>
            <a:r>
              <a:rPr lang="en-US" sz="1400" kern="1200" dirty="0">
                <a:solidFill>
                  <a:schemeClr val="tx1"/>
                </a:solidFill>
                <a:effectLst/>
                <a:latin typeface="+mn-lt"/>
                <a:ea typeface="+mn-ea"/>
                <a:cs typeface="+mn-cs"/>
              </a:rPr>
              <a:t>Please note that you can delete a UDT using the context menu as long as:</a:t>
            </a:r>
          </a:p>
          <a:p>
            <a:pPr lvl="1" rtl="0"/>
            <a:r>
              <a:rPr lang="en-US" sz="1400" kern="1200" dirty="0">
                <a:solidFill>
                  <a:schemeClr val="tx1"/>
                </a:solidFill>
                <a:effectLst/>
                <a:latin typeface="+mn-lt"/>
                <a:ea typeface="+mn-ea"/>
                <a:cs typeface="+mn-cs"/>
              </a:rPr>
              <a:t>The table is not used for a user-defined object.</a:t>
            </a:r>
          </a:p>
          <a:p>
            <a:pPr lvl="1" rtl="0"/>
            <a:r>
              <a:rPr lang="en-US" sz="1400" kern="1200" dirty="0">
                <a:solidFill>
                  <a:schemeClr val="tx1"/>
                </a:solidFill>
                <a:effectLst/>
                <a:latin typeface="+mn-lt"/>
                <a:ea typeface="+mn-ea"/>
                <a:cs typeface="+mn-cs"/>
              </a:rPr>
              <a:t>The table is not used (linked) in a user-defined field.</a:t>
            </a:r>
          </a:p>
          <a:p>
            <a:pPr marL="209550" indent="-209550">
              <a:lnSpc>
                <a:spcPts val="1200"/>
              </a:lnSpc>
              <a:spcBef>
                <a:spcPts val="300"/>
              </a:spcBef>
              <a:spcAft>
                <a:spcPts val="300"/>
              </a:spcAft>
            </a:pPr>
            <a:endParaRPr lang="en-US" dirty="0">
              <a:ea typeface="ＭＳ Ｐゴシック" pitchFamily="34" charset="-128"/>
              <a:sym typeface="Wingdings" pitchFamily="2" charset="2"/>
            </a:endParaRPr>
          </a:p>
        </p:txBody>
      </p:sp>
    </p:spTree>
    <p:extLst>
      <p:ext uri="{BB962C8B-B14F-4D97-AF65-F5344CB8AC3E}">
        <p14:creationId xmlns:p14="http://schemas.microsoft.com/office/powerpoint/2010/main" val="1626001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body" idx="1"/>
          </p:nvPr>
        </p:nvSpPr>
        <p:spPr/>
        <p:txBody>
          <a:bodyPr>
            <a:normAutofit/>
          </a:bodyPr>
          <a:lstStyle/>
          <a:p>
            <a:pPr rtl="0">
              <a:lnSpc>
                <a:spcPct val="200000"/>
              </a:lnSpc>
            </a:pPr>
            <a:r>
              <a:rPr lang="en-US" sz="1400" kern="1200" dirty="0">
                <a:solidFill>
                  <a:schemeClr val="tx1"/>
                </a:solidFill>
                <a:effectLst/>
                <a:latin typeface="+mn-lt"/>
                <a:ea typeface="+mn-ea"/>
                <a:cs typeface="+mn-cs"/>
              </a:rPr>
              <a:t>The </a:t>
            </a:r>
            <a:r>
              <a:rPr lang="en-US" sz="1400" b="1" kern="1200" dirty="0" err="1">
                <a:solidFill>
                  <a:schemeClr val="tx1"/>
                </a:solidFill>
                <a:effectLst/>
                <a:latin typeface="+mn-lt"/>
                <a:ea typeface="+mn-ea"/>
                <a:cs typeface="+mn-cs"/>
              </a:rPr>
              <a:t>UserTablesMD</a:t>
            </a:r>
            <a:r>
              <a:rPr lang="en-US" sz="1400" kern="1200" dirty="0">
                <a:solidFill>
                  <a:schemeClr val="tx1"/>
                </a:solidFill>
                <a:effectLst/>
                <a:latin typeface="+mn-lt"/>
                <a:ea typeface="+mn-ea"/>
                <a:cs typeface="+mn-cs"/>
              </a:rPr>
              <a:t> object enables you to manage user-defined tables.</a:t>
            </a:r>
          </a:p>
          <a:p>
            <a:pPr rtl="0">
              <a:lnSpc>
                <a:spcPct val="200000"/>
              </a:lnSpc>
            </a:pPr>
            <a:r>
              <a:rPr lang="en-US" sz="1400" kern="1200" dirty="0">
                <a:solidFill>
                  <a:schemeClr val="tx1"/>
                </a:solidFill>
                <a:effectLst/>
                <a:latin typeface="+mn-lt"/>
                <a:ea typeface="+mn-ea"/>
                <a:cs typeface="+mn-cs"/>
              </a:rPr>
              <a:t>Use your SAP namespace as a prefix for the table name.</a:t>
            </a:r>
          </a:p>
          <a:p>
            <a:pPr rtl="0">
              <a:lnSpc>
                <a:spcPct val="200000"/>
              </a:lnSpc>
            </a:pPr>
            <a:r>
              <a:rPr lang="en-US" sz="1400" kern="1200" dirty="0">
                <a:solidFill>
                  <a:schemeClr val="tx1"/>
                </a:solidFill>
                <a:effectLst/>
                <a:latin typeface="+mn-lt"/>
                <a:ea typeface="+mn-ea"/>
                <a:cs typeface="+mn-cs"/>
              </a:rPr>
              <a:t>If you enter the name TB1_Table, the system automatically assigns the name @TB1_Table.</a:t>
            </a:r>
          </a:p>
          <a:p>
            <a:pPr rtl="0">
              <a:lnSpc>
                <a:spcPct val="200000"/>
              </a:lnSpc>
            </a:pPr>
            <a:r>
              <a:rPr lang="en-US" sz="1400" b="1" kern="1200" dirty="0">
                <a:solidFill>
                  <a:schemeClr val="tx1"/>
                </a:solidFill>
                <a:effectLst/>
                <a:latin typeface="+mn-lt"/>
                <a:ea typeface="+mn-ea"/>
                <a:cs typeface="+mn-cs"/>
              </a:rPr>
              <a:t>Please note:</a:t>
            </a:r>
            <a:endParaRPr lang="en-US" sz="1400" kern="1200" dirty="0">
              <a:solidFill>
                <a:schemeClr val="tx1"/>
              </a:solidFill>
              <a:effectLst/>
              <a:latin typeface="+mn-lt"/>
              <a:ea typeface="+mn-ea"/>
              <a:cs typeface="+mn-cs"/>
            </a:endParaRPr>
          </a:p>
          <a:p>
            <a:pPr lvl="1" rtl="0">
              <a:lnSpc>
                <a:spcPct val="200000"/>
              </a:lnSpc>
            </a:pPr>
            <a:r>
              <a:rPr lang="en-US" sz="1400" kern="1200" dirty="0">
                <a:solidFill>
                  <a:schemeClr val="tx1"/>
                </a:solidFill>
                <a:effectLst/>
                <a:latin typeface="+mn-lt"/>
                <a:ea typeface="+mn-ea"/>
                <a:cs typeface="+mn-cs"/>
              </a:rPr>
              <a:t>You should call </a:t>
            </a:r>
            <a:r>
              <a:rPr lang="en-US" sz="1400" kern="1200" dirty="0" err="1">
                <a:solidFill>
                  <a:schemeClr val="tx1"/>
                </a:solidFill>
                <a:effectLst/>
                <a:latin typeface="+mn-lt"/>
                <a:ea typeface="+mn-ea"/>
                <a:cs typeface="+mn-cs"/>
              </a:rPr>
              <a:t>ReleaseComObject</a:t>
            </a:r>
            <a:r>
              <a:rPr lang="en-US" sz="1400" kern="1200" dirty="0">
                <a:solidFill>
                  <a:schemeClr val="tx1"/>
                </a:solidFill>
                <a:effectLst/>
                <a:latin typeface="+mn-lt"/>
                <a:ea typeface="+mn-ea"/>
                <a:cs typeface="+mn-cs"/>
              </a:rPr>
              <a:t> in .NET to make sure that the object you worked with is released synchronously. </a:t>
            </a:r>
          </a:p>
          <a:p>
            <a:pPr lvl="1" rtl="0">
              <a:lnSpc>
                <a:spcPct val="200000"/>
              </a:lnSpc>
            </a:pPr>
            <a:r>
              <a:rPr lang="en-US" sz="1400" kern="1200" dirty="0" err="1">
                <a:solidFill>
                  <a:schemeClr val="tx1"/>
                </a:solidFill>
                <a:effectLst/>
                <a:latin typeface="+mn-lt"/>
                <a:ea typeface="+mn-ea"/>
                <a:cs typeface="+mn-cs"/>
              </a:rPr>
              <a:t>GC.Collect</a:t>
            </a:r>
            <a:r>
              <a:rPr lang="en-US" sz="1400" kern="1200" dirty="0">
                <a:solidFill>
                  <a:schemeClr val="tx1"/>
                </a:solidFill>
                <a:effectLst/>
                <a:latin typeface="+mn-lt"/>
                <a:ea typeface="+mn-ea"/>
                <a:cs typeface="+mn-cs"/>
              </a:rPr>
              <a:t>() will release the object some time later and only ONE metadata object can be active at one time – check what happens if this is not the case…</a:t>
            </a:r>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028167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User-defined fields can be added to both existing SAP Business One tables and user-defined tables.</a:t>
            </a:r>
          </a:p>
          <a:p>
            <a:r>
              <a:rPr lang="en-US" sz="1400" kern="1200" dirty="0">
                <a:solidFill>
                  <a:schemeClr val="tx1"/>
                </a:solidFill>
                <a:effectLst/>
                <a:latin typeface="+mn-lt"/>
                <a:ea typeface="+mn-ea"/>
                <a:cs typeface="+mn-cs"/>
              </a:rPr>
              <a:t>Select the table object entry in the </a:t>
            </a:r>
            <a:r>
              <a:rPr lang="en-US" sz="1400" i="1" kern="1200" dirty="0">
                <a:solidFill>
                  <a:schemeClr val="tx1"/>
                </a:solidFill>
                <a:effectLst/>
                <a:latin typeface="+mn-lt"/>
                <a:ea typeface="+mn-ea"/>
                <a:cs typeface="+mn-cs"/>
              </a:rPr>
              <a:t>User-Defined Fields – Management </a:t>
            </a:r>
            <a:r>
              <a:rPr lang="en-US" sz="1400" kern="1200" dirty="0">
                <a:solidFill>
                  <a:schemeClr val="tx1"/>
                </a:solidFill>
                <a:effectLst/>
                <a:latin typeface="+mn-lt"/>
                <a:ea typeface="+mn-ea"/>
                <a:cs typeface="+mn-cs"/>
              </a:rPr>
              <a:t>window and choose Add to create a new UDF.</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707374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body" idx="1"/>
          </p:nvPr>
        </p:nvSpPr>
        <p:spPr/>
        <p:txBody>
          <a:bodyPr>
            <a:normAutofit/>
          </a:bodyPr>
          <a:lstStyle/>
          <a:p>
            <a:pPr rtl="0"/>
            <a:r>
              <a:rPr lang="en-US" sz="1400" kern="1200" dirty="0">
                <a:solidFill>
                  <a:schemeClr val="tx1"/>
                </a:solidFill>
                <a:effectLst/>
                <a:latin typeface="+mn-lt"/>
                <a:ea typeface="+mn-ea"/>
                <a:cs typeface="+mn-cs"/>
              </a:rPr>
              <a:t>When you choose </a:t>
            </a:r>
            <a:r>
              <a:rPr lang="en-US" sz="1400" i="1" kern="1200" dirty="0">
                <a:solidFill>
                  <a:schemeClr val="tx1"/>
                </a:solidFill>
                <a:effectLst/>
                <a:latin typeface="+mn-lt"/>
                <a:ea typeface="+mn-ea"/>
                <a:cs typeface="+mn-cs"/>
              </a:rPr>
              <a:t>Add</a:t>
            </a:r>
            <a:r>
              <a:rPr lang="en-US" sz="1400" kern="1200" dirty="0">
                <a:solidFill>
                  <a:schemeClr val="tx1"/>
                </a:solidFill>
                <a:effectLst/>
                <a:latin typeface="+mn-lt"/>
                <a:ea typeface="+mn-ea"/>
                <a:cs typeface="+mn-cs"/>
              </a:rPr>
              <a:t>, the </a:t>
            </a:r>
            <a:r>
              <a:rPr lang="en-US" sz="1400" i="1" kern="1200" dirty="0">
                <a:solidFill>
                  <a:schemeClr val="tx1"/>
                </a:solidFill>
                <a:effectLst/>
                <a:latin typeface="+mn-lt"/>
                <a:ea typeface="+mn-ea"/>
                <a:cs typeface="+mn-cs"/>
              </a:rPr>
              <a:t>Field Data </a:t>
            </a:r>
            <a:r>
              <a:rPr lang="en-US" sz="1400" kern="1200" dirty="0">
                <a:solidFill>
                  <a:schemeClr val="tx1"/>
                </a:solidFill>
                <a:effectLst/>
                <a:latin typeface="+mn-lt"/>
                <a:ea typeface="+mn-ea"/>
                <a:cs typeface="+mn-cs"/>
              </a:rPr>
              <a:t>window opens. Here you enter the field title, which will be used for the field name (maximum 18 characters) and a description (maximum 30 characters). </a:t>
            </a:r>
          </a:p>
          <a:p>
            <a:pPr rtl="0"/>
            <a:r>
              <a:rPr lang="en-US" sz="1400" kern="1200" dirty="0">
                <a:solidFill>
                  <a:schemeClr val="tx1"/>
                </a:solidFill>
                <a:effectLst/>
                <a:latin typeface="+mn-lt"/>
                <a:ea typeface="+mn-ea"/>
                <a:cs typeface="+mn-cs"/>
              </a:rPr>
              <a:t>The </a:t>
            </a:r>
            <a:r>
              <a:rPr lang="en-US" sz="1400" i="1" kern="1200" dirty="0">
                <a:solidFill>
                  <a:schemeClr val="tx1"/>
                </a:solidFill>
                <a:effectLst/>
                <a:latin typeface="+mn-lt"/>
                <a:ea typeface="+mn-ea"/>
                <a:cs typeface="+mn-cs"/>
              </a:rPr>
              <a:t>Title</a:t>
            </a:r>
            <a:r>
              <a:rPr lang="en-US" sz="1400" kern="1200" dirty="0">
                <a:solidFill>
                  <a:schemeClr val="tx1"/>
                </a:solidFill>
                <a:effectLst/>
                <a:latin typeface="+mn-lt"/>
                <a:ea typeface="+mn-ea"/>
                <a:cs typeface="+mn-cs"/>
              </a:rPr>
              <a:t> should be entered in English, since all database table field names are in English. </a:t>
            </a:r>
          </a:p>
          <a:p>
            <a:pPr rtl="0"/>
            <a:r>
              <a:rPr lang="en-US" sz="1400" kern="1200" dirty="0">
                <a:solidFill>
                  <a:schemeClr val="tx1"/>
                </a:solidFill>
                <a:effectLst/>
                <a:latin typeface="+mn-lt"/>
                <a:ea typeface="+mn-ea"/>
                <a:cs typeface="+mn-cs"/>
              </a:rPr>
              <a:t>The system creates a database field in this format: U_&lt;title&gt;. Since the description is displayed on screen, it should be defined in the local language.</a:t>
            </a:r>
          </a:p>
          <a:p>
            <a:pPr rtl="0"/>
            <a:r>
              <a:rPr lang="en-US" sz="1400" kern="1200" dirty="0">
                <a:solidFill>
                  <a:schemeClr val="tx1"/>
                </a:solidFill>
                <a:effectLst/>
                <a:latin typeface="+mn-lt"/>
                <a:ea typeface="+mn-ea"/>
                <a:cs typeface="+mn-cs"/>
              </a:rPr>
              <a:t>You can select from multiple UDF types, such as Alphanumeric, Date, and Time. </a:t>
            </a:r>
          </a:p>
          <a:p>
            <a:r>
              <a:rPr lang="en-US" sz="1400" kern="1200" dirty="0">
                <a:solidFill>
                  <a:schemeClr val="tx1"/>
                </a:solidFill>
                <a:effectLst/>
                <a:latin typeface="+mn-lt"/>
                <a:ea typeface="+mn-ea"/>
                <a:cs typeface="+mn-cs"/>
              </a:rPr>
              <a:t>The figure shows all the possible types and their structures that determine the format of the field. The </a:t>
            </a:r>
            <a:r>
              <a:rPr lang="en-US" sz="1400" i="1" kern="1200" dirty="0">
                <a:solidFill>
                  <a:schemeClr val="tx1"/>
                </a:solidFill>
                <a:effectLst/>
                <a:latin typeface="+mn-lt"/>
                <a:ea typeface="+mn-ea"/>
                <a:cs typeface="+mn-cs"/>
              </a:rPr>
              <a:t>Units and Sums</a:t>
            </a:r>
            <a:r>
              <a:rPr lang="en-US" sz="1400" kern="1200" dirty="0">
                <a:solidFill>
                  <a:schemeClr val="tx1"/>
                </a:solidFill>
                <a:effectLst/>
                <a:latin typeface="+mn-lt"/>
                <a:ea typeface="+mn-ea"/>
                <a:cs typeface="+mn-cs"/>
              </a:rPr>
              <a:t> types, for example can have a structure of price, sum, unit, or quantity. Fields representing date structures are displayed like all other date fields in the system and allow the same input. The content of </a:t>
            </a:r>
            <a:r>
              <a:rPr lang="en-US" sz="1400" i="1" kern="1200" dirty="0">
                <a:solidFill>
                  <a:schemeClr val="tx1"/>
                </a:solidFill>
                <a:effectLst/>
                <a:latin typeface="+mn-lt"/>
                <a:ea typeface="+mn-ea"/>
                <a:cs typeface="+mn-cs"/>
              </a:rPr>
              <a:t>General</a:t>
            </a:r>
            <a:r>
              <a:rPr lang="en-US" sz="1400" kern="1200" dirty="0">
                <a:solidFill>
                  <a:schemeClr val="tx1"/>
                </a:solidFill>
                <a:effectLst/>
                <a:latin typeface="+mn-lt"/>
                <a:ea typeface="+mn-ea"/>
                <a:cs typeface="+mn-cs"/>
              </a:rPr>
              <a:t> type fields, which allow placement of files and pictures, is stored in the Pictures or Attachments folders, respectively, which is specified in the </a:t>
            </a:r>
            <a:r>
              <a:rPr lang="en-US" sz="1400" i="1" kern="1200" dirty="0">
                <a:solidFill>
                  <a:schemeClr val="tx1"/>
                </a:solidFill>
                <a:effectLst/>
                <a:latin typeface="+mn-lt"/>
                <a:ea typeface="+mn-ea"/>
                <a:cs typeface="+mn-cs"/>
              </a:rPr>
              <a:t>General Settings </a:t>
            </a:r>
            <a:r>
              <a:rPr lang="en-US" sz="1400" kern="1200" dirty="0">
                <a:solidFill>
                  <a:schemeClr val="tx1"/>
                </a:solidFill>
                <a:effectLst/>
                <a:latin typeface="+mn-lt"/>
                <a:ea typeface="+mn-ea"/>
                <a:cs typeface="+mn-cs"/>
              </a:rPr>
              <a:t>window. After you add a field, you cannot change its type.</a:t>
            </a: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250562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dirty="0"/>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‹Nº›</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‹Nº›</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dirty="0"/>
              <a:t>July, 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Data Interface API – Metadata Objects</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chor="ctr"/>
          <a:lstStyle/>
          <a:p>
            <a:r>
              <a:rPr lang="en-US" dirty="0"/>
              <a:t>Metadata Objects: Linking User-Defined Fields</a:t>
            </a:r>
          </a:p>
        </p:txBody>
      </p:sp>
      <p:sp>
        <p:nvSpPr>
          <p:cNvPr id="138243" name="Rectangle 3"/>
          <p:cNvSpPr>
            <a:spLocks noChangeArrowheads="1"/>
          </p:cNvSpPr>
          <p:nvPr/>
        </p:nvSpPr>
        <p:spPr bwMode="auto">
          <a:xfrm>
            <a:off x="4359275" y="1738314"/>
            <a:ext cx="9144000" cy="395869"/>
          </a:xfrm>
          <a:prstGeom prst="rect">
            <a:avLst/>
          </a:prstGeom>
          <a:noFill/>
          <a:ln w="12700">
            <a:noFill/>
            <a:miter lim="800000"/>
            <a:headEnd/>
            <a:tailEnd/>
          </a:ln>
        </p:spPr>
        <p:txBody>
          <a:bodyPr lIns="36000" tIns="36000" rIns="36000" bIns="36000">
            <a:spAutoFit/>
          </a:bodyPr>
          <a:lstStyle/>
          <a:p>
            <a:endParaRPr lang="de-DE" dirty="0"/>
          </a:p>
        </p:txBody>
      </p:sp>
      <p:sp>
        <p:nvSpPr>
          <p:cNvPr id="138245" name="Text Box 6"/>
          <p:cNvSpPr txBox="1">
            <a:spLocks noChangeArrowheads="1"/>
          </p:cNvSpPr>
          <p:nvPr/>
        </p:nvSpPr>
        <p:spPr bwMode="auto">
          <a:xfrm>
            <a:off x="6405172" y="1365560"/>
            <a:ext cx="5285305" cy="4985980"/>
          </a:xfrm>
          <a:prstGeom prst="rect">
            <a:avLst/>
          </a:prstGeom>
          <a:noFill/>
          <a:ln w="12700">
            <a:noFill/>
            <a:miter lim="800000"/>
            <a:headEnd/>
            <a:tailEnd/>
          </a:ln>
        </p:spPr>
        <p:txBody>
          <a:bodyPr wrap="square" lIns="0" tIns="0" rIns="0" bIns="0">
            <a:spAutoFit/>
          </a:bodyPr>
          <a:lstStyle/>
          <a:p>
            <a:pPr>
              <a:spcBef>
                <a:spcPct val="50000"/>
              </a:spcBef>
            </a:pPr>
            <a:r>
              <a:rPr lang="en-US" sz="1800" b="1" dirty="0"/>
              <a:t>Linking to Entities:</a:t>
            </a:r>
          </a:p>
          <a:p>
            <a:pPr marL="179388" indent="-179388">
              <a:spcBef>
                <a:spcPct val="50000"/>
              </a:spcBef>
              <a:buClr>
                <a:srgbClr val="F0AB00"/>
              </a:buClr>
              <a:buSzPct val="80000"/>
              <a:buFont typeface="Arial" pitchFamily="34" charset="0"/>
              <a:buChar char="■"/>
            </a:pPr>
            <a:r>
              <a:rPr lang="en-US" sz="1800" dirty="0"/>
              <a:t>System Objects</a:t>
            </a:r>
          </a:p>
          <a:p>
            <a:pPr marL="179388" indent="-179388">
              <a:spcBef>
                <a:spcPct val="50000"/>
              </a:spcBef>
              <a:buClr>
                <a:srgbClr val="F0AB00"/>
              </a:buClr>
              <a:buSzPct val="80000"/>
              <a:buFont typeface="Arial" pitchFamily="34" charset="0"/>
              <a:buChar char="■"/>
            </a:pPr>
            <a:r>
              <a:rPr lang="en-US" sz="1800" dirty="0"/>
              <a:t>User-Defined Tables</a:t>
            </a:r>
          </a:p>
          <a:p>
            <a:pPr marL="179388" indent="-179388">
              <a:spcBef>
                <a:spcPct val="50000"/>
              </a:spcBef>
              <a:buClr>
                <a:srgbClr val="F0AB00"/>
              </a:buClr>
              <a:buSzPct val="80000"/>
              <a:buFont typeface="Arial" pitchFamily="34" charset="0"/>
              <a:buChar char="■"/>
            </a:pPr>
            <a:r>
              <a:rPr lang="en-US" sz="1800" dirty="0"/>
              <a:t>User-Defined Objects</a:t>
            </a:r>
          </a:p>
          <a:p>
            <a:pPr marL="179388" indent="-179388">
              <a:spcBef>
                <a:spcPct val="50000"/>
              </a:spcBef>
              <a:buClr>
                <a:srgbClr val="F0AB00"/>
              </a:buClr>
              <a:buSzPct val="80000"/>
              <a:buFont typeface="Arial" pitchFamily="34" charset="0"/>
              <a:buChar char="■"/>
            </a:pPr>
            <a:endParaRPr lang="en-US" sz="1800" dirty="0"/>
          </a:p>
          <a:p>
            <a:pPr marL="179388" indent="-179388">
              <a:spcBef>
                <a:spcPct val="50000"/>
              </a:spcBef>
              <a:buClr>
                <a:srgbClr val="F0AB00"/>
              </a:buClr>
              <a:buSzPct val="80000"/>
              <a:buFont typeface="Arial" pitchFamily="34" charset="0"/>
              <a:buChar char="■"/>
            </a:pPr>
            <a:endParaRPr lang="en-US" sz="1800" dirty="0"/>
          </a:p>
          <a:p>
            <a:pPr>
              <a:spcBef>
                <a:spcPct val="50000"/>
              </a:spcBef>
            </a:pPr>
            <a:r>
              <a:rPr lang="en-US" sz="1800" b="1" dirty="0"/>
              <a:t>Please note:</a:t>
            </a:r>
          </a:p>
          <a:p>
            <a:pPr marL="179388" indent="-179388">
              <a:spcBef>
                <a:spcPct val="50000"/>
              </a:spcBef>
              <a:buClr>
                <a:srgbClr val="F0AB00"/>
              </a:buClr>
              <a:buSzPct val="80000"/>
              <a:buFont typeface="Arial" pitchFamily="34" charset="0"/>
              <a:buChar char="■"/>
            </a:pPr>
            <a:r>
              <a:rPr lang="en-US" sz="1800" dirty="0"/>
              <a:t>The data in the field will be taken from the field Code in the linked entity.</a:t>
            </a:r>
          </a:p>
          <a:p>
            <a:pPr marL="179388" indent="-179388">
              <a:spcBef>
                <a:spcPct val="50000"/>
              </a:spcBef>
              <a:buClr>
                <a:srgbClr val="F0AB00"/>
              </a:buClr>
              <a:buSzPct val="80000"/>
              <a:buFont typeface="Arial" pitchFamily="34" charset="0"/>
              <a:buChar char="■"/>
            </a:pPr>
            <a:r>
              <a:rPr lang="en-US" sz="1800" dirty="0"/>
              <a:t>The field type is automatically set to Alphanumeric and the length to 30 characters long</a:t>
            </a:r>
          </a:p>
          <a:p>
            <a:pPr marL="179388" indent="-179388">
              <a:spcBef>
                <a:spcPct val="50000"/>
              </a:spcBef>
              <a:buClr>
                <a:srgbClr val="F0AB00"/>
              </a:buClr>
              <a:buSzPct val="80000"/>
              <a:buFont typeface="Arial" pitchFamily="34" charset="0"/>
              <a:buChar char="■"/>
            </a:pPr>
            <a:r>
              <a:rPr lang="en-US" sz="1800" dirty="0"/>
              <a:t>Not all system objects are available</a:t>
            </a:r>
          </a:p>
          <a:p>
            <a:pPr marL="179388" indent="-179388">
              <a:spcBef>
                <a:spcPct val="50000"/>
              </a:spcBef>
              <a:buClr>
                <a:srgbClr val="F0AB00"/>
              </a:buClr>
              <a:buSzPct val="80000"/>
              <a:buFont typeface="Arial" pitchFamily="34" charset="0"/>
              <a:buChar char="■"/>
            </a:pPr>
            <a:endParaRPr lang="en-US" sz="1800" dirty="0"/>
          </a:p>
        </p:txBody>
      </p:sp>
      <p:pic>
        <p:nvPicPr>
          <p:cNvPr id="3" name="Picture 2">
            <a:extLst>
              <a:ext uri="{FF2B5EF4-FFF2-40B4-BE49-F238E27FC236}">
                <a16:creationId xmlns:a16="http://schemas.microsoft.com/office/drawing/2014/main" id="{6CFC396A-F250-4125-88FC-1BA7A4CD124C}"/>
              </a:ext>
            </a:extLst>
          </p:cNvPr>
          <p:cNvPicPr>
            <a:picLocks noChangeAspect="1"/>
          </p:cNvPicPr>
          <p:nvPr/>
        </p:nvPicPr>
        <p:blipFill>
          <a:blip r:embed="rId4"/>
          <a:stretch>
            <a:fillRect/>
          </a:stretch>
        </p:blipFill>
        <p:spPr>
          <a:xfrm>
            <a:off x="2054976" y="2965077"/>
            <a:ext cx="3804528" cy="1694283"/>
          </a:xfrm>
          <a:prstGeom prst="rect">
            <a:avLst/>
          </a:prstGeom>
        </p:spPr>
      </p:pic>
      <p:pic>
        <p:nvPicPr>
          <p:cNvPr id="5" name="Picture 4">
            <a:extLst>
              <a:ext uri="{FF2B5EF4-FFF2-40B4-BE49-F238E27FC236}">
                <a16:creationId xmlns:a16="http://schemas.microsoft.com/office/drawing/2014/main" id="{60A9F899-063A-4B30-B996-D29FC564B387}"/>
              </a:ext>
            </a:extLst>
          </p:cNvPr>
          <p:cNvPicPr>
            <a:picLocks noChangeAspect="1"/>
          </p:cNvPicPr>
          <p:nvPr/>
        </p:nvPicPr>
        <p:blipFill>
          <a:blip r:embed="rId5"/>
          <a:stretch>
            <a:fillRect/>
          </a:stretch>
        </p:blipFill>
        <p:spPr>
          <a:xfrm>
            <a:off x="451625" y="4777862"/>
            <a:ext cx="3803904" cy="1734580"/>
          </a:xfrm>
          <a:prstGeom prst="rect">
            <a:avLst/>
          </a:prstGeom>
        </p:spPr>
      </p:pic>
      <p:pic>
        <p:nvPicPr>
          <p:cNvPr id="6" name="Picture 5">
            <a:extLst>
              <a:ext uri="{FF2B5EF4-FFF2-40B4-BE49-F238E27FC236}">
                <a16:creationId xmlns:a16="http://schemas.microsoft.com/office/drawing/2014/main" id="{3D2EF185-B344-4E8F-B18A-480705146F6A}"/>
              </a:ext>
            </a:extLst>
          </p:cNvPr>
          <p:cNvPicPr>
            <a:picLocks noChangeAspect="1"/>
          </p:cNvPicPr>
          <p:nvPr/>
        </p:nvPicPr>
        <p:blipFill>
          <a:blip r:embed="rId6"/>
          <a:stretch>
            <a:fillRect/>
          </a:stretch>
        </p:blipFill>
        <p:spPr>
          <a:xfrm>
            <a:off x="504001" y="1126724"/>
            <a:ext cx="3803904" cy="1719851"/>
          </a:xfrm>
          <a:prstGeom prst="rect">
            <a:avLst/>
          </a:prstGeom>
        </p:spPr>
      </p:pic>
      <p:sp>
        <p:nvSpPr>
          <p:cNvPr id="8" name="Rectangle 7">
            <a:extLst>
              <a:ext uri="{FF2B5EF4-FFF2-40B4-BE49-F238E27FC236}">
                <a16:creationId xmlns:a16="http://schemas.microsoft.com/office/drawing/2014/main" id="{9D405E84-1FB6-4B96-BB5B-0DEF85A18B89}"/>
              </a:ext>
            </a:extLst>
          </p:cNvPr>
          <p:cNvSpPr/>
          <p:nvPr/>
        </p:nvSpPr>
        <p:spPr bwMode="gray">
          <a:xfrm>
            <a:off x="2054976" y="4298764"/>
            <a:ext cx="3381997" cy="199096"/>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BD113EDB-E205-4DA9-AA95-06730735FB82}"/>
              </a:ext>
            </a:extLst>
          </p:cNvPr>
          <p:cNvSpPr/>
          <p:nvPr/>
        </p:nvSpPr>
        <p:spPr bwMode="gray">
          <a:xfrm>
            <a:off x="502142" y="2313444"/>
            <a:ext cx="3381997" cy="199096"/>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402DDBB1-5770-4217-A25D-C19F3F37DF2E}"/>
              </a:ext>
            </a:extLst>
          </p:cNvPr>
          <p:cNvSpPr/>
          <p:nvPr/>
        </p:nvSpPr>
        <p:spPr bwMode="gray">
          <a:xfrm>
            <a:off x="469187" y="6284100"/>
            <a:ext cx="3381997" cy="199096"/>
          </a:xfrm>
          <a:prstGeom prst="rect">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280921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a:stretch>
            <a:fillRect/>
          </a:stretch>
        </p:blipFill>
        <p:spPr>
          <a:xfrm>
            <a:off x="5179327" y="1542975"/>
            <a:ext cx="6613504" cy="4704559"/>
          </a:xfrm>
          <a:prstGeom prst="rect">
            <a:avLst/>
          </a:prstGeom>
          <a:ln>
            <a:solidFill>
              <a:schemeClr val="bg1">
                <a:lumMod val="85000"/>
              </a:schemeClr>
            </a:solidFill>
          </a:ln>
        </p:spPr>
      </p:pic>
      <p:sp>
        <p:nvSpPr>
          <p:cNvPr id="21506" name="TextBox 34"/>
          <p:cNvSpPr txBox="1">
            <a:spLocks noChangeArrowheads="1"/>
          </p:cNvSpPr>
          <p:nvPr/>
        </p:nvSpPr>
        <p:spPr bwMode="auto">
          <a:xfrm>
            <a:off x="299597" y="1542975"/>
            <a:ext cx="4217011" cy="15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3" tIns="54426" rIns="108853" bIns="54426">
            <a:spAutoFit/>
          </a:bodyPr>
          <a:lstStyle>
            <a:lvl1pPr marL="236538" indent="-236538">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tx1"/>
              </a:buClr>
              <a:buSzPct val="100000"/>
              <a:buFont typeface="Arial" charset="0"/>
              <a:buChar char="–"/>
              <a:defRPr>
                <a:solidFill>
                  <a:schemeClr val="tx1"/>
                </a:solidFill>
                <a:latin typeface="Arial" charset="0"/>
              </a:defRPr>
            </a:lvl4pPr>
            <a:lvl5pPr marL="2057400" indent="-228600">
              <a:spcBef>
                <a:spcPts val="250"/>
              </a:spcBef>
              <a:buClr>
                <a:schemeClr val="tx1"/>
              </a:buClr>
              <a:buSzPct val="100000"/>
              <a:buFont typeface="Courier New" pitchFamily="49" charset="0"/>
              <a:buChar char="o"/>
              <a:defRPr sz="1600">
                <a:solidFill>
                  <a:schemeClr val="tx1"/>
                </a:solidFill>
                <a:latin typeface="Arial" charset="0"/>
              </a:defRPr>
            </a:lvl5pPr>
            <a:lvl6pPr marL="25146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6pPr>
            <a:lvl7pPr marL="29718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7pPr>
            <a:lvl8pPr marL="34290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8pPr>
            <a:lvl9pPr marL="38862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9pPr>
          </a:lstStyle>
          <a:p>
            <a:pPr marL="285750" indent="-285750">
              <a:spcBef>
                <a:spcPct val="0"/>
              </a:spcBef>
              <a:spcAft>
                <a:spcPts val="713"/>
              </a:spcAft>
              <a:buFont typeface="Wingdings" panose="05000000000000000000" pitchFamily="2" charset="2"/>
              <a:buChar char="§"/>
            </a:pPr>
            <a:r>
              <a:rPr lang="en-US" altLang="en-US" sz="1800" b="0" dirty="0"/>
              <a:t>Fields can be added to both header (title) and rows of marketing documents</a:t>
            </a:r>
          </a:p>
          <a:p>
            <a:pPr marL="285750" indent="-285750">
              <a:spcBef>
                <a:spcPct val="0"/>
              </a:spcBef>
              <a:spcAft>
                <a:spcPts val="713"/>
              </a:spcAft>
              <a:buFont typeface="Wingdings" panose="05000000000000000000" pitchFamily="2" charset="2"/>
              <a:buChar char="§"/>
            </a:pPr>
            <a:r>
              <a:rPr lang="en-US" altLang="en-US" sz="1800" b="0" dirty="0"/>
              <a:t>A new field is added to </a:t>
            </a:r>
            <a:r>
              <a:rPr lang="en-US" altLang="en-US" sz="1800" b="0" i="1" dirty="0"/>
              <a:t>all</a:t>
            </a:r>
            <a:r>
              <a:rPr lang="en-US" altLang="en-US" sz="1800" b="0" dirty="0"/>
              <a:t> marketing document types</a:t>
            </a:r>
          </a:p>
        </p:txBody>
      </p:sp>
      <p:sp>
        <p:nvSpPr>
          <p:cNvPr id="21508" name="Rectangle-2"/>
          <p:cNvSpPr>
            <a:spLocks noGrp="1" noChangeArrowheads="1"/>
          </p:cNvSpPr>
          <p:nvPr>
            <p:ph type="title"/>
          </p:nvPr>
        </p:nvSpPr>
        <p:spPr/>
        <p:txBody>
          <a:bodyPr/>
          <a:lstStyle/>
          <a:p>
            <a:r>
              <a:rPr lang="en-US" dirty="0"/>
              <a:t>Metadata Objects: </a:t>
            </a:r>
            <a:r>
              <a:rPr lang="en-US" altLang="en-US" dirty="0">
                <a:cs typeface="Times New Roman" pitchFamily="18" charset="0"/>
              </a:rPr>
              <a:t>Marketing Document Row and Header Fields</a:t>
            </a:r>
            <a:r>
              <a:rPr lang="en-GB" altLang="en-US" dirty="0"/>
              <a:t> </a:t>
            </a:r>
            <a:endParaRPr lang="en-US" altLang="en-US" dirty="0"/>
          </a:p>
        </p:txBody>
      </p:sp>
      <p:sp>
        <p:nvSpPr>
          <p:cNvPr id="21510" name="Text-Box-5"/>
          <p:cNvSpPr txBox="1">
            <a:spLocks noChangeArrowheads="1"/>
          </p:cNvSpPr>
          <p:nvPr/>
        </p:nvSpPr>
        <p:spPr bwMode="auto">
          <a:xfrm>
            <a:off x="2234251" y="3653151"/>
            <a:ext cx="1798134" cy="493304"/>
          </a:xfrm>
          <a:prstGeom prst="rect">
            <a:avLst/>
          </a:prstGeom>
          <a:solidFill>
            <a:schemeClr val="accent1"/>
          </a:solidFill>
          <a:ln w="12700" algn="ctr">
            <a:solidFill>
              <a:srgbClr val="B2B2B2"/>
            </a:solidFill>
            <a:miter lim="800000"/>
            <a:headEnd/>
            <a:tailEnd/>
          </a:ln>
          <a:effectLst>
            <a:outerShdw dist="35921" dir="2700000" algn="ctr" rotWithShape="0">
              <a:srgbClr val="808080"/>
            </a:outerShdw>
          </a:effectLst>
        </p:spPr>
        <p:txBody>
          <a:bodyPr wrap="square" lIns="107138" tIns="107138" rIns="107138" bIns="107138">
            <a:spAutoFit/>
          </a:bodyP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tx1"/>
              </a:buClr>
              <a:buSzPct val="100000"/>
              <a:buFont typeface="Arial" charset="0"/>
              <a:buChar char="–"/>
              <a:defRPr>
                <a:solidFill>
                  <a:schemeClr val="tx1"/>
                </a:solidFill>
                <a:latin typeface="Arial" charset="0"/>
              </a:defRPr>
            </a:lvl4pPr>
            <a:lvl5pPr marL="2057400" indent="-228600">
              <a:spcBef>
                <a:spcPts val="250"/>
              </a:spcBef>
              <a:buClr>
                <a:schemeClr val="tx1"/>
              </a:buClr>
              <a:buSzPct val="100000"/>
              <a:buFont typeface="Courier New" pitchFamily="49" charset="0"/>
              <a:buChar char="o"/>
              <a:defRPr sz="1600">
                <a:solidFill>
                  <a:schemeClr val="tx1"/>
                </a:solidFill>
                <a:latin typeface="Arial" charset="0"/>
              </a:defRPr>
            </a:lvl5pPr>
            <a:lvl6pPr marL="25146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6pPr>
            <a:lvl7pPr marL="29718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7pPr>
            <a:lvl8pPr marL="34290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8pPr>
            <a:lvl9pPr marL="38862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9pPr>
          </a:lstStyle>
          <a:p>
            <a:pPr>
              <a:spcBef>
                <a:spcPct val="0"/>
              </a:spcBef>
              <a:buClrTx/>
              <a:buSzTx/>
            </a:pPr>
            <a:r>
              <a:rPr lang="en-US" altLang="en-US" sz="1800" dirty="0">
                <a:cs typeface="Times New Roman" pitchFamily="18" charset="0"/>
              </a:rPr>
              <a:t>Header (Title)</a:t>
            </a:r>
            <a:endParaRPr lang="de-DE" altLang="en-US" sz="1800" dirty="0"/>
          </a:p>
        </p:txBody>
      </p:sp>
      <p:sp>
        <p:nvSpPr>
          <p:cNvPr id="4" name="Rectangle 3"/>
          <p:cNvSpPr/>
          <p:nvPr/>
        </p:nvSpPr>
        <p:spPr bwMode="gray">
          <a:xfrm>
            <a:off x="5179327" y="2244276"/>
            <a:ext cx="4529752" cy="1564842"/>
          </a:xfrm>
          <a:prstGeom prst="rect">
            <a:avLst/>
          </a:prstGeom>
          <a:noFill/>
          <a:ln w="57150" algn="ctr">
            <a:solidFill>
              <a:schemeClr val="accent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p:txBody>
      </p:sp>
      <p:sp>
        <p:nvSpPr>
          <p:cNvPr id="21521" name="Text-Box-5"/>
          <p:cNvSpPr txBox="1">
            <a:spLocks noChangeArrowheads="1"/>
          </p:cNvSpPr>
          <p:nvPr/>
        </p:nvSpPr>
        <p:spPr bwMode="auto">
          <a:xfrm>
            <a:off x="3175651" y="4947318"/>
            <a:ext cx="1302382" cy="493304"/>
          </a:xfrm>
          <a:prstGeom prst="rect">
            <a:avLst/>
          </a:prstGeom>
          <a:solidFill>
            <a:schemeClr val="accent1"/>
          </a:solidFill>
          <a:ln w="12700" algn="ctr">
            <a:solidFill>
              <a:srgbClr val="B2B2B2"/>
            </a:solidFill>
            <a:miter lim="800000"/>
            <a:headEnd/>
            <a:tailEnd/>
          </a:ln>
          <a:effectLst>
            <a:outerShdw dist="35921" dir="2700000" algn="ctr" rotWithShape="0">
              <a:srgbClr val="808080"/>
            </a:outerShdw>
          </a:effectLst>
        </p:spPr>
        <p:txBody>
          <a:bodyPr wrap="square" lIns="107138" tIns="107138" rIns="107138" bIns="107138">
            <a:spAutoFit/>
          </a:bodyP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tx1"/>
              </a:buClr>
              <a:buSzPct val="100000"/>
              <a:buFont typeface="Arial" charset="0"/>
              <a:buChar char="–"/>
              <a:defRPr>
                <a:solidFill>
                  <a:schemeClr val="tx1"/>
                </a:solidFill>
                <a:latin typeface="Arial" charset="0"/>
              </a:defRPr>
            </a:lvl4pPr>
            <a:lvl5pPr marL="2057400" indent="-228600">
              <a:spcBef>
                <a:spcPts val="250"/>
              </a:spcBef>
              <a:buClr>
                <a:schemeClr val="tx1"/>
              </a:buClr>
              <a:buSzPct val="100000"/>
              <a:buFont typeface="Courier New" pitchFamily="49" charset="0"/>
              <a:buChar char="o"/>
              <a:defRPr sz="1600">
                <a:solidFill>
                  <a:schemeClr val="tx1"/>
                </a:solidFill>
                <a:latin typeface="Arial" charset="0"/>
              </a:defRPr>
            </a:lvl5pPr>
            <a:lvl6pPr marL="25146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6pPr>
            <a:lvl7pPr marL="29718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7pPr>
            <a:lvl8pPr marL="34290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8pPr>
            <a:lvl9pPr marL="38862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9pPr>
          </a:lstStyle>
          <a:p>
            <a:pPr>
              <a:spcBef>
                <a:spcPct val="0"/>
              </a:spcBef>
              <a:buClrTx/>
              <a:buSzTx/>
            </a:pPr>
            <a:r>
              <a:rPr lang="en-US" altLang="en-US" sz="1800" dirty="0">
                <a:cs typeface="Times New Roman" pitchFamily="18" charset="0"/>
              </a:rPr>
              <a:t>Row</a:t>
            </a:r>
            <a:endParaRPr lang="de-DE" altLang="en-US" sz="1800" dirty="0">
              <a:cs typeface="Times New Roman" pitchFamily="18" charset="0"/>
            </a:endParaRPr>
          </a:p>
        </p:txBody>
      </p:sp>
      <p:cxnSp>
        <p:nvCxnSpPr>
          <p:cNvPr id="35" name="Straight Arrow Connector 34"/>
          <p:cNvCxnSpPr/>
          <p:nvPr/>
        </p:nvCxnSpPr>
        <p:spPr>
          <a:xfrm flipH="1">
            <a:off x="3996393" y="3558917"/>
            <a:ext cx="1391061" cy="1427852"/>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095827" y="2605437"/>
            <a:ext cx="1341345" cy="1047714"/>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0995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9570234" y="1464924"/>
            <a:ext cx="2120243" cy="1730663"/>
          </a:xfrm>
          <a:prstGeom prst="rect">
            <a:avLst/>
          </a:prstGeom>
          <a:solidFill>
            <a:schemeClr val="accent1"/>
          </a:solid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108853" tIns="54426" rIns="108853" bIns="54426" anchor="ctr"/>
          <a:lstStyle/>
          <a:p>
            <a:pPr algn="ctr" defTabSz="1088558">
              <a:defRPr/>
            </a:pPr>
            <a:endParaRPr lang="en-US" dirty="0">
              <a:solidFill>
                <a:schemeClr val="tx1"/>
              </a:solidFill>
            </a:endParaRPr>
          </a:p>
        </p:txBody>
      </p:sp>
      <p:sp>
        <p:nvSpPr>
          <p:cNvPr id="22531" name="Text-Box-10"/>
          <p:cNvSpPr txBox="1">
            <a:spLocks noChangeArrowheads="1"/>
          </p:cNvSpPr>
          <p:nvPr/>
        </p:nvSpPr>
        <p:spPr bwMode="auto">
          <a:xfrm>
            <a:off x="3850208" y="2264839"/>
            <a:ext cx="3707542" cy="403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8853" tIns="54426" rIns="108853" bIns="54426">
            <a:spAutoFit/>
          </a:bodyP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tx1"/>
              </a:buClr>
              <a:buSzPct val="100000"/>
              <a:buFont typeface="Arial" charset="0"/>
              <a:buChar char="–"/>
              <a:defRPr>
                <a:solidFill>
                  <a:schemeClr val="tx1"/>
                </a:solidFill>
                <a:latin typeface="Arial" charset="0"/>
              </a:defRPr>
            </a:lvl4pPr>
            <a:lvl5pPr marL="2057400" indent="-228600">
              <a:spcBef>
                <a:spcPts val="250"/>
              </a:spcBef>
              <a:buClr>
                <a:schemeClr val="tx1"/>
              </a:buClr>
              <a:buSzPct val="100000"/>
              <a:buFont typeface="Courier New" pitchFamily="49" charset="0"/>
              <a:buChar char="o"/>
              <a:defRPr sz="1600">
                <a:solidFill>
                  <a:schemeClr val="tx1"/>
                </a:solidFill>
                <a:latin typeface="Arial" charset="0"/>
              </a:defRPr>
            </a:lvl5pPr>
            <a:lvl6pPr marL="25146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6pPr>
            <a:lvl7pPr marL="29718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7pPr>
            <a:lvl8pPr marL="34290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8pPr>
            <a:lvl9pPr marL="38862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9pPr>
          </a:lstStyle>
          <a:p>
            <a:pPr eaLnBrk="0" hangingPunct="0">
              <a:spcBef>
                <a:spcPct val="0"/>
              </a:spcBef>
              <a:buClrTx/>
              <a:buSzTx/>
            </a:pPr>
            <a:r>
              <a:rPr lang="en-US" altLang="en-US" sz="1900" b="0" dirty="0">
                <a:solidFill>
                  <a:srgbClr val="FFFFFF"/>
                </a:solidFill>
                <a:cs typeface="Times New Roman" pitchFamily="18" charset="0"/>
              </a:rPr>
              <a:t>Object (e.g., Sales Order)</a:t>
            </a:r>
            <a:r>
              <a:rPr lang="en-GB" altLang="en-US" sz="1900" b="0" dirty="0">
                <a:solidFill>
                  <a:schemeClr val="bg1"/>
                </a:solidFill>
              </a:rPr>
              <a:t> </a:t>
            </a:r>
            <a:endParaRPr lang="de-DE" altLang="en-US" sz="1900" b="0" dirty="0">
              <a:solidFill>
                <a:schemeClr val="bg1"/>
              </a:solidFill>
            </a:endParaRPr>
          </a:p>
        </p:txBody>
      </p:sp>
      <p:sp>
        <p:nvSpPr>
          <p:cNvPr id="22532" name="Rectangle-2"/>
          <p:cNvSpPr>
            <a:spLocks noGrp="1" noChangeArrowheads="1"/>
          </p:cNvSpPr>
          <p:nvPr>
            <p:ph type="title"/>
          </p:nvPr>
        </p:nvSpPr>
        <p:spPr/>
        <p:txBody>
          <a:bodyPr/>
          <a:lstStyle/>
          <a:p>
            <a:r>
              <a:rPr lang="en-US" dirty="0"/>
              <a:t>Metadata Objects: </a:t>
            </a:r>
            <a:r>
              <a:rPr lang="en-US" altLang="en-US" dirty="0">
                <a:cs typeface="Times New Roman" pitchFamily="18" charset="0"/>
              </a:rPr>
              <a:t>User-Defined Fields – Header Level</a:t>
            </a:r>
            <a:r>
              <a:rPr lang="en-GB" altLang="en-US" dirty="0"/>
              <a:t> </a:t>
            </a:r>
            <a:endParaRPr lang="en-US" altLang="en-US" dirty="0"/>
          </a:p>
        </p:txBody>
      </p:sp>
      <p:sp>
        <p:nvSpPr>
          <p:cNvPr id="38" name="Rectangle 37"/>
          <p:cNvSpPr/>
          <p:nvPr/>
        </p:nvSpPr>
        <p:spPr>
          <a:xfrm>
            <a:off x="9143295" y="3760710"/>
            <a:ext cx="2318801" cy="553910"/>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853" tIns="54426" rIns="108853" bIns="54426" anchor="ctr"/>
          <a:lstStyle/>
          <a:p>
            <a:pPr algn="ctr" defTabSz="1088558">
              <a:defRPr/>
            </a:pPr>
            <a:endParaRPr lang="en-US" dirty="0">
              <a:solidFill>
                <a:schemeClr val="tx1"/>
              </a:solidFill>
            </a:endParaRPr>
          </a:p>
        </p:txBody>
      </p:sp>
      <p:sp>
        <p:nvSpPr>
          <p:cNvPr id="22534" name="Text-Box-10"/>
          <p:cNvSpPr txBox="1">
            <a:spLocks noChangeArrowheads="1"/>
          </p:cNvSpPr>
          <p:nvPr/>
        </p:nvSpPr>
        <p:spPr bwMode="auto">
          <a:xfrm>
            <a:off x="9427393" y="4028936"/>
            <a:ext cx="2155326" cy="355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8853" tIns="54426" rIns="108853" bIns="54426">
            <a:spAutoFit/>
          </a:bodyP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tx1"/>
              </a:buClr>
              <a:buSzPct val="100000"/>
              <a:buFont typeface="Arial" charset="0"/>
              <a:buChar char="–"/>
              <a:defRPr>
                <a:solidFill>
                  <a:schemeClr val="tx1"/>
                </a:solidFill>
                <a:latin typeface="Arial" charset="0"/>
              </a:defRPr>
            </a:lvl4pPr>
            <a:lvl5pPr marL="2057400" indent="-228600">
              <a:spcBef>
                <a:spcPts val="250"/>
              </a:spcBef>
              <a:buClr>
                <a:schemeClr val="tx1"/>
              </a:buClr>
              <a:buSzPct val="100000"/>
              <a:buFont typeface="Courier New" pitchFamily="49" charset="0"/>
              <a:buChar char="o"/>
              <a:defRPr sz="1600">
                <a:solidFill>
                  <a:schemeClr val="tx1"/>
                </a:solidFill>
                <a:latin typeface="Arial" charset="0"/>
              </a:defRPr>
            </a:lvl5pPr>
            <a:lvl6pPr marL="25146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6pPr>
            <a:lvl7pPr marL="29718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7pPr>
            <a:lvl8pPr marL="34290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8pPr>
            <a:lvl9pPr marL="38862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9pPr>
          </a:lstStyle>
          <a:p>
            <a:pPr eaLnBrk="0" hangingPunct="0">
              <a:spcBef>
                <a:spcPct val="0"/>
              </a:spcBef>
              <a:buClrTx/>
              <a:buSzTx/>
            </a:pPr>
            <a:r>
              <a:rPr lang="en-US" altLang="en-US" sz="1600" b="0" dirty="0">
                <a:cs typeface="Times New Roman" pitchFamily="18" charset="0"/>
              </a:rPr>
              <a:t>User-Defined Fields</a:t>
            </a:r>
            <a:endParaRPr lang="de-DE" altLang="en-US" sz="1600" b="0" dirty="0">
              <a:solidFill>
                <a:schemeClr val="bg1"/>
              </a:solidFill>
            </a:endParaRPr>
          </a:p>
        </p:txBody>
      </p:sp>
      <p:sp>
        <p:nvSpPr>
          <p:cNvPr id="22535" name="Text Box 17"/>
          <p:cNvSpPr txBox="1">
            <a:spLocks noChangeArrowheads="1"/>
          </p:cNvSpPr>
          <p:nvPr/>
        </p:nvSpPr>
        <p:spPr bwMode="auto">
          <a:xfrm>
            <a:off x="9162341" y="4032111"/>
            <a:ext cx="406306" cy="40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138" tIns="55712" rIns="107138" bIns="55712">
            <a:spAutoFit/>
          </a:bodyP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tx1"/>
              </a:buClr>
              <a:buSzPct val="100000"/>
              <a:buFont typeface="Arial" charset="0"/>
              <a:buChar char="–"/>
              <a:defRPr>
                <a:solidFill>
                  <a:schemeClr val="tx1"/>
                </a:solidFill>
                <a:latin typeface="Arial" charset="0"/>
              </a:defRPr>
            </a:lvl4pPr>
            <a:lvl5pPr marL="2057400" indent="-228600">
              <a:spcBef>
                <a:spcPts val="250"/>
              </a:spcBef>
              <a:buClr>
                <a:schemeClr val="tx1"/>
              </a:buClr>
              <a:buSzPct val="100000"/>
              <a:buFont typeface="Courier New" pitchFamily="49" charset="0"/>
              <a:buChar char="o"/>
              <a:defRPr sz="1600">
                <a:solidFill>
                  <a:schemeClr val="tx1"/>
                </a:solidFill>
                <a:latin typeface="Arial" charset="0"/>
              </a:defRPr>
            </a:lvl5pPr>
            <a:lvl6pPr marL="25146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6pPr>
            <a:lvl7pPr marL="29718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7pPr>
            <a:lvl8pPr marL="34290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8pPr>
            <a:lvl9pPr marL="38862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9pPr>
          </a:lstStyle>
          <a:p>
            <a:pPr>
              <a:spcBef>
                <a:spcPct val="0"/>
              </a:spcBef>
              <a:buClrTx/>
              <a:buSzTx/>
            </a:pPr>
            <a:r>
              <a:rPr lang="de-DE" altLang="en-US" sz="1800" dirty="0">
                <a:sym typeface="wingdings" pitchFamily="2" charset="2"/>
              </a:rPr>
              <a:t></a:t>
            </a:r>
          </a:p>
        </p:txBody>
      </p:sp>
      <p:sp>
        <p:nvSpPr>
          <p:cNvPr id="22536" name="TextBox 17"/>
          <p:cNvSpPr txBox="1">
            <a:spLocks noChangeArrowheads="1"/>
          </p:cNvSpPr>
          <p:nvPr/>
        </p:nvSpPr>
        <p:spPr bwMode="auto">
          <a:xfrm>
            <a:off x="9427392" y="4397151"/>
            <a:ext cx="1872816" cy="387260"/>
          </a:xfrm>
          <a:prstGeom prst="rect">
            <a:avLst/>
          </a:prstGeom>
          <a:noFill/>
          <a:ln>
            <a:noFill/>
          </a:ln>
        </p:spPr>
        <p:txBody>
          <a:bodyPr wrap="none" lIns="108853" tIns="54426" rIns="108853" bIns="54426">
            <a:spAutoFit/>
          </a:bodyP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tx1"/>
              </a:buClr>
              <a:buSzPct val="100000"/>
              <a:buFont typeface="Arial" charset="0"/>
              <a:buChar char="–"/>
              <a:defRPr>
                <a:solidFill>
                  <a:schemeClr val="tx1"/>
                </a:solidFill>
                <a:latin typeface="Arial" charset="0"/>
              </a:defRPr>
            </a:lvl4pPr>
            <a:lvl5pPr marL="2057400" indent="-228600">
              <a:spcBef>
                <a:spcPts val="250"/>
              </a:spcBef>
              <a:buClr>
                <a:schemeClr val="tx1"/>
              </a:buClr>
              <a:buSzPct val="100000"/>
              <a:buFont typeface="Courier New" pitchFamily="49" charset="0"/>
              <a:buChar char="o"/>
              <a:defRPr sz="1600">
                <a:solidFill>
                  <a:schemeClr val="tx1"/>
                </a:solidFill>
                <a:latin typeface="Arial" charset="0"/>
              </a:defRPr>
            </a:lvl5pPr>
            <a:lvl6pPr marL="25146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6pPr>
            <a:lvl7pPr marL="29718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7pPr>
            <a:lvl8pPr marL="34290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8pPr>
            <a:lvl9pPr marL="38862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9pPr>
          </a:lstStyle>
          <a:p>
            <a:pPr algn="ctr">
              <a:spcBef>
                <a:spcPct val="0"/>
              </a:spcBef>
            </a:pPr>
            <a:r>
              <a:rPr lang="en-US" altLang="en-US" sz="1800" dirty="0">
                <a:latin typeface="Courier New" pitchFamily="49" charset="0"/>
                <a:cs typeface="Courier New" pitchFamily="49" charset="0"/>
              </a:rPr>
              <a:t>Ctrl+Shift+U</a:t>
            </a:r>
          </a:p>
        </p:txBody>
      </p:sp>
      <p:sp>
        <p:nvSpPr>
          <p:cNvPr id="20491" name="TextBox 16"/>
          <p:cNvSpPr txBox="1">
            <a:spLocks noChangeArrowheads="1"/>
          </p:cNvSpPr>
          <p:nvPr/>
        </p:nvSpPr>
        <p:spPr bwMode="auto">
          <a:xfrm>
            <a:off x="318838" y="1464924"/>
            <a:ext cx="3686910" cy="29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853" tIns="54426" rIns="108853" bIns="54426">
            <a:spAutoFit/>
          </a:bodyPr>
          <a:lstStyle>
            <a:lvl1pPr marL="236538" indent="-236538"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marL="285750" indent="-285750" defTabSz="1088558" eaLnBrk="1" hangingPunct="1">
              <a:spcBef>
                <a:spcPct val="0"/>
              </a:spcBef>
              <a:buFont typeface="Wingdings" panose="05000000000000000000" pitchFamily="2" charset="2"/>
              <a:buChar char="§"/>
              <a:defRPr/>
            </a:pPr>
            <a:r>
              <a:rPr lang="en-US" altLang="en-US" sz="1800" b="0" dirty="0"/>
              <a:t>UDFs added at the header level initially appears in a separate window </a:t>
            </a:r>
          </a:p>
          <a:p>
            <a:pPr marL="285750" indent="-285750" defTabSz="1088558" eaLnBrk="1" hangingPunct="1">
              <a:spcBef>
                <a:spcPct val="0"/>
              </a:spcBef>
              <a:buFont typeface="Wingdings" panose="05000000000000000000" pitchFamily="2" charset="2"/>
              <a:buChar char="§"/>
              <a:defRPr/>
            </a:pPr>
            <a:endParaRPr lang="en-US" altLang="en-US" sz="1800" b="0" dirty="0"/>
          </a:p>
          <a:p>
            <a:pPr marL="285750" indent="-285750" defTabSz="1088558" eaLnBrk="1" hangingPunct="1">
              <a:spcBef>
                <a:spcPct val="0"/>
              </a:spcBef>
              <a:buFont typeface="Wingdings" panose="05000000000000000000" pitchFamily="2" charset="2"/>
              <a:buChar char="§"/>
              <a:defRPr/>
            </a:pPr>
            <a:r>
              <a:rPr lang="en-US" altLang="en-US" sz="1800" b="0" dirty="0"/>
              <a:t>To open this window, use the </a:t>
            </a:r>
            <a:r>
              <a:rPr lang="en-US" altLang="en-US" sz="1800" b="0" i="1" dirty="0"/>
              <a:t>View</a:t>
            </a:r>
            <a:r>
              <a:rPr lang="en-US" altLang="en-US" sz="1800" b="0" dirty="0"/>
              <a:t> menu and select </a:t>
            </a:r>
            <a:r>
              <a:rPr lang="en-US" altLang="en-US" sz="1800" b="0" i="1" dirty="0"/>
              <a:t>User-Defined Fields</a:t>
            </a:r>
            <a:r>
              <a:rPr lang="en-US" altLang="en-US" sz="1800" b="0" dirty="0"/>
              <a:t>, or press </a:t>
            </a:r>
            <a:r>
              <a:rPr lang="en-US" altLang="en-US" sz="1800" dirty="0"/>
              <a:t>Ctrl+Shift+U</a:t>
            </a:r>
          </a:p>
          <a:p>
            <a:pPr defTabSz="1088558" eaLnBrk="1" hangingPunct="1">
              <a:spcBef>
                <a:spcPct val="0"/>
              </a:spcBef>
              <a:buFont typeface="wingdings" pitchFamily="2" charset="2"/>
              <a:buChar char="n"/>
              <a:defRPr/>
            </a:pPr>
            <a:endParaRPr lang="en-US" altLang="en-US" dirty="0"/>
          </a:p>
          <a:p>
            <a:pPr defTabSz="1088558" eaLnBrk="1" hangingPunct="1">
              <a:spcBef>
                <a:spcPct val="0"/>
              </a:spcBef>
              <a:buFont typeface="wingdings" pitchFamily="2" charset="2"/>
              <a:buChar char="n"/>
              <a:defRPr/>
            </a:pPr>
            <a:endParaRPr lang="en-US" altLang="en-US" dirty="0"/>
          </a:p>
        </p:txBody>
      </p:sp>
      <p:pic>
        <p:nvPicPr>
          <p:cNvPr id="1026" name="Picture 2"/>
          <p:cNvPicPr>
            <a:picLocks noChangeAspect="1" noChangeArrowheads="1"/>
          </p:cNvPicPr>
          <p:nvPr/>
        </p:nvPicPr>
        <p:blipFill>
          <a:blip r:embed="rId4"/>
          <a:srcRect/>
          <a:stretch>
            <a:fillRect/>
          </a:stretch>
        </p:blipFill>
        <p:spPr bwMode="auto">
          <a:xfrm>
            <a:off x="4164355" y="1542693"/>
            <a:ext cx="4434554" cy="4521741"/>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25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9697" y="1546661"/>
            <a:ext cx="2933021" cy="1560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40" name="Rectangle 16"/>
          <p:cNvSpPr>
            <a:spLocks noChangeArrowheads="1"/>
          </p:cNvSpPr>
          <p:nvPr/>
        </p:nvSpPr>
        <p:spPr bwMode="auto">
          <a:xfrm>
            <a:off x="9121075" y="3701987"/>
            <a:ext cx="2318801" cy="379324"/>
          </a:xfrm>
          <a:prstGeom prst="rect">
            <a:avLst/>
          </a:prstGeom>
          <a:solidFill>
            <a:schemeClr val="hlink"/>
          </a:solidFill>
          <a:ln w="12700">
            <a:solidFill>
              <a:schemeClr val="tx1"/>
            </a:solidFill>
            <a:miter lim="800000"/>
            <a:headEnd/>
            <a:tailEnd/>
          </a:ln>
        </p:spPr>
        <p:txBody>
          <a:bodyPr tIns="27426" rIns="107138" bIns="27426" anchor="ctr">
            <a:spAutoFit/>
          </a:bodyPr>
          <a:lstStyle>
            <a:lvl1pPr>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tx1"/>
              </a:buClr>
              <a:buSzPct val="100000"/>
              <a:buFont typeface="Arial" charset="0"/>
              <a:buChar char="–"/>
              <a:defRPr>
                <a:solidFill>
                  <a:schemeClr val="tx1"/>
                </a:solidFill>
                <a:latin typeface="Arial" charset="0"/>
              </a:defRPr>
            </a:lvl4pPr>
            <a:lvl5pPr marL="2057400" indent="-228600">
              <a:spcBef>
                <a:spcPts val="250"/>
              </a:spcBef>
              <a:buClr>
                <a:schemeClr val="tx1"/>
              </a:buClr>
              <a:buSzPct val="100000"/>
              <a:buFont typeface="Courier New" pitchFamily="49" charset="0"/>
              <a:buChar char="o"/>
              <a:defRPr sz="1600">
                <a:solidFill>
                  <a:schemeClr val="tx1"/>
                </a:solidFill>
                <a:latin typeface="Arial" charset="0"/>
              </a:defRPr>
            </a:lvl5pPr>
            <a:lvl6pPr marL="25146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6pPr>
            <a:lvl7pPr marL="29718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7pPr>
            <a:lvl8pPr marL="34290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8pPr>
            <a:lvl9pPr marL="38862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9pPr>
          </a:lstStyle>
          <a:p>
            <a:pPr>
              <a:spcBef>
                <a:spcPct val="0"/>
              </a:spcBef>
              <a:buClrTx/>
              <a:buSzTx/>
            </a:pPr>
            <a:r>
              <a:rPr lang="de-DE" altLang="en-US" sz="2100" b="0" dirty="0">
                <a:solidFill>
                  <a:schemeClr val="bg1"/>
                </a:solidFill>
              </a:rPr>
              <a:t>  </a:t>
            </a:r>
            <a:r>
              <a:rPr lang="en-US" altLang="en-US" sz="1800" b="0" i="1" dirty="0">
                <a:solidFill>
                  <a:schemeClr val="bg1"/>
                </a:solidFill>
              </a:rPr>
              <a:t>View</a:t>
            </a:r>
          </a:p>
        </p:txBody>
      </p:sp>
      <p:cxnSp>
        <p:nvCxnSpPr>
          <p:cNvPr id="22" name="Straight Arrow Connector 21"/>
          <p:cNvCxnSpPr/>
          <p:nvPr/>
        </p:nvCxnSpPr>
        <p:spPr>
          <a:xfrm flipV="1">
            <a:off x="9375017" y="2428314"/>
            <a:ext cx="374563" cy="1145910"/>
          </a:xfrm>
          <a:prstGeom prst="straightConnector1">
            <a:avLst/>
          </a:prstGeom>
          <a:ln w="28575">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61085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2"/>
          <p:cNvSpPr>
            <a:spLocks noGrp="1" noChangeArrowheads="1"/>
          </p:cNvSpPr>
          <p:nvPr>
            <p:ph type="title"/>
          </p:nvPr>
        </p:nvSpPr>
        <p:spPr/>
        <p:txBody>
          <a:bodyPr/>
          <a:lstStyle/>
          <a:p>
            <a:r>
              <a:rPr lang="en-US" dirty="0"/>
              <a:t>Metadata Objects: </a:t>
            </a:r>
            <a:r>
              <a:rPr lang="en-US" altLang="en-US" dirty="0">
                <a:cs typeface="Times New Roman" pitchFamily="18" charset="0"/>
              </a:rPr>
              <a:t>User-Defined Fields – Row Level</a:t>
            </a:r>
            <a:r>
              <a:rPr lang="en-GB" altLang="en-US" dirty="0"/>
              <a:t> </a:t>
            </a:r>
            <a:endParaRPr lang="en-US" altLang="en-US" dirty="0"/>
          </a:p>
        </p:txBody>
      </p:sp>
      <p:sp>
        <p:nvSpPr>
          <p:cNvPr id="24579" name="TextBox 29"/>
          <p:cNvSpPr txBox="1">
            <a:spLocks noChangeArrowheads="1"/>
          </p:cNvSpPr>
          <p:nvPr/>
        </p:nvSpPr>
        <p:spPr bwMode="auto">
          <a:xfrm>
            <a:off x="528339" y="1431594"/>
            <a:ext cx="5244500" cy="103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853" tIns="54426" rIns="108853" bIns="54426">
            <a:spAutoFit/>
          </a:bodyPr>
          <a:lstStyle>
            <a:lvl1pPr marL="236538" indent="-236538">
              <a:spcBef>
                <a:spcPts val="2400"/>
              </a:spcBef>
              <a:buClr>
                <a:schemeClr val="accent1"/>
              </a:buClr>
              <a:buSzPct val="80000"/>
              <a:defRPr sz="2000" b="1">
                <a:solidFill>
                  <a:schemeClr val="tx1"/>
                </a:solidFill>
                <a:latin typeface="Arial" charset="0"/>
              </a:defRPr>
            </a:lvl1pPr>
            <a:lvl2pPr marL="742950" indent="-285750">
              <a:spcBef>
                <a:spcPts val="600"/>
              </a:spcBef>
              <a:buClr>
                <a:schemeClr val="accent1"/>
              </a:buClr>
              <a:buSzPct val="80000"/>
              <a:buFont typeface="wingdings" pitchFamily="2" charset="2"/>
              <a:defRPr sz="2000">
                <a:solidFill>
                  <a:schemeClr val="tx1"/>
                </a:solidFill>
                <a:latin typeface="Arial" charset="0"/>
              </a:defRPr>
            </a:lvl2pPr>
            <a:lvl3pPr marL="1143000" indent="-228600">
              <a:spcBef>
                <a:spcPts val="400"/>
              </a:spcBef>
              <a:buClr>
                <a:schemeClr val="accent1"/>
              </a:buClr>
              <a:buSzPct val="100000"/>
              <a:buFont typeface="wingdings" pitchFamily="2" charset="2"/>
              <a:buChar char=""/>
              <a:defRPr>
                <a:solidFill>
                  <a:schemeClr val="tx1"/>
                </a:solidFill>
                <a:latin typeface="Arial" charset="0"/>
              </a:defRPr>
            </a:lvl3pPr>
            <a:lvl4pPr marL="1600200" indent="-228600">
              <a:spcBef>
                <a:spcPts val="400"/>
              </a:spcBef>
              <a:buClr>
                <a:schemeClr val="tx1"/>
              </a:buClr>
              <a:buSzPct val="100000"/>
              <a:buFont typeface="Arial" charset="0"/>
              <a:buChar char="–"/>
              <a:defRPr>
                <a:solidFill>
                  <a:schemeClr val="tx1"/>
                </a:solidFill>
                <a:latin typeface="Arial" charset="0"/>
              </a:defRPr>
            </a:lvl4pPr>
            <a:lvl5pPr marL="2057400" indent="-228600">
              <a:spcBef>
                <a:spcPts val="250"/>
              </a:spcBef>
              <a:buClr>
                <a:schemeClr val="tx1"/>
              </a:buClr>
              <a:buSzPct val="100000"/>
              <a:buFont typeface="Courier New" pitchFamily="49" charset="0"/>
              <a:buChar char="o"/>
              <a:defRPr sz="1600">
                <a:solidFill>
                  <a:schemeClr val="tx1"/>
                </a:solidFill>
                <a:latin typeface="Arial" charset="0"/>
              </a:defRPr>
            </a:lvl5pPr>
            <a:lvl6pPr marL="25146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6pPr>
            <a:lvl7pPr marL="29718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7pPr>
            <a:lvl8pPr marL="34290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8pPr>
            <a:lvl9pPr marL="3886200" indent="-228600" defTabSz="1087438" fontAlgn="base">
              <a:spcBef>
                <a:spcPts val="250"/>
              </a:spcBef>
              <a:spcAft>
                <a:spcPct val="0"/>
              </a:spcAft>
              <a:buClr>
                <a:schemeClr val="tx1"/>
              </a:buClr>
              <a:buSzPct val="100000"/>
              <a:buFont typeface="Courier New" pitchFamily="49" charset="0"/>
              <a:buChar char="o"/>
              <a:defRPr sz="1600">
                <a:solidFill>
                  <a:schemeClr val="tx1"/>
                </a:solidFill>
                <a:latin typeface="Arial" charset="0"/>
              </a:defRPr>
            </a:lvl9pPr>
          </a:lstStyle>
          <a:p>
            <a:pPr marL="285750" indent="-285750">
              <a:spcBef>
                <a:spcPts val="713"/>
              </a:spcBef>
              <a:buFont typeface="Wingdings" panose="05000000000000000000" pitchFamily="2" charset="2"/>
              <a:buChar char="§"/>
            </a:pPr>
            <a:r>
              <a:rPr lang="en-US" altLang="en-US" sz="1800" b="0" dirty="0"/>
              <a:t>UDFs added at the row level are visible and active by default</a:t>
            </a:r>
            <a:endParaRPr lang="en-US" altLang="en-US" sz="1800" dirty="0"/>
          </a:p>
          <a:p>
            <a:pPr marL="285750" indent="-285750">
              <a:spcBef>
                <a:spcPts val="713"/>
              </a:spcBef>
              <a:buFont typeface="Wingdings" panose="05000000000000000000" pitchFamily="2" charset="2"/>
              <a:buChar char="§"/>
            </a:pPr>
            <a:r>
              <a:rPr lang="en-US" altLang="en-US" sz="1800" b="0" dirty="0"/>
              <a:t>Use standard form settings to position on row</a:t>
            </a:r>
          </a:p>
        </p:txBody>
      </p:sp>
      <p:pic>
        <p:nvPicPr>
          <p:cNvPr id="2050" name="Picture 2"/>
          <p:cNvPicPr>
            <a:picLocks noChangeAspect="1" noChangeArrowheads="1"/>
          </p:cNvPicPr>
          <p:nvPr/>
        </p:nvPicPr>
        <p:blipFill>
          <a:blip r:embed="rId4"/>
          <a:srcRect/>
          <a:stretch>
            <a:fillRect/>
          </a:stretch>
        </p:blipFill>
        <p:spPr bwMode="auto">
          <a:xfrm>
            <a:off x="2976005" y="2865319"/>
            <a:ext cx="3064754" cy="2883819"/>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5"/>
          <a:srcRect/>
          <a:stretch>
            <a:fillRect/>
          </a:stretch>
        </p:blipFill>
        <p:spPr bwMode="auto">
          <a:xfrm>
            <a:off x="6716570" y="1431593"/>
            <a:ext cx="4524915" cy="4570942"/>
          </a:xfrm>
          <a:prstGeom prst="rect">
            <a:avLst/>
          </a:prstGeom>
          <a:noFill/>
          <a:ln w="9525">
            <a:solidFill>
              <a:schemeClr val="bg1">
                <a:lumMod val="9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9" name="Rectangle 28"/>
          <p:cNvSpPr/>
          <p:nvPr/>
        </p:nvSpPr>
        <p:spPr>
          <a:xfrm>
            <a:off x="6627691" y="2685429"/>
            <a:ext cx="4713784" cy="103163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853" tIns="54426" rIns="108853" bIns="54426" anchor="ctr"/>
          <a:lstStyle/>
          <a:p>
            <a:pPr algn="ctr" defTabSz="1088558">
              <a:defRPr/>
            </a:pPr>
            <a:endParaRPr lang="en-US" dirty="0">
              <a:solidFill>
                <a:schemeClr val="tx1"/>
              </a:solidFill>
            </a:endParaRPr>
          </a:p>
        </p:txBody>
      </p:sp>
      <p:sp>
        <p:nvSpPr>
          <p:cNvPr id="20" name="Rectangle 19"/>
          <p:cNvSpPr/>
          <p:nvPr/>
        </p:nvSpPr>
        <p:spPr>
          <a:xfrm>
            <a:off x="2745872" y="4423883"/>
            <a:ext cx="3147283" cy="38249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853" tIns="54426" rIns="108853" bIns="54426" anchor="ctr"/>
          <a:lstStyle/>
          <a:p>
            <a:pPr algn="ctr" defTabSz="1088558">
              <a:defRPr/>
            </a:pPr>
            <a:endParaRPr lang="en-US" dirty="0">
              <a:solidFill>
                <a:schemeClr val="tx1"/>
              </a:solidFill>
            </a:endParaRPr>
          </a:p>
        </p:txBody>
      </p:sp>
    </p:spTree>
    <p:custDataLst>
      <p:tags r:id="rId1"/>
    </p:custDataLst>
    <p:extLst>
      <p:ext uri="{BB962C8B-B14F-4D97-AF65-F5344CB8AC3E}">
        <p14:creationId xmlns:p14="http://schemas.microsoft.com/office/powerpoint/2010/main" val="3735000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anchor="ctr"/>
          <a:lstStyle/>
          <a:p>
            <a:r>
              <a:rPr lang="en-US" dirty="0"/>
              <a:t>Metadata Objects: UserFieldsMD</a:t>
            </a:r>
          </a:p>
        </p:txBody>
      </p:sp>
      <p:sp>
        <p:nvSpPr>
          <p:cNvPr id="130050" name="Rectangle 3"/>
          <p:cNvSpPr>
            <a:spLocks noChangeArrowheads="1"/>
          </p:cNvSpPr>
          <p:nvPr/>
        </p:nvSpPr>
        <p:spPr bwMode="auto">
          <a:xfrm>
            <a:off x="504001" y="1719690"/>
            <a:ext cx="11186476" cy="4623359"/>
          </a:xfrm>
          <a:prstGeom prst="rect">
            <a:avLst/>
          </a:prstGeom>
          <a:solidFill>
            <a:srgbClr val="B4C3CB"/>
          </a:solidFill>
          <a:ln w="12700">
            <a:solidFill>
              <a:schemeClr val="tx1"/>
            </a:solidFill>
            <a:miter lim="800000"/>
            <a:headEnd/>
            <a:tailEnd/>
          </a:ln>
        </p:spPr>
        <p:txBody>
          <a:bodyPr wrap="none" lIns="36000" tIns="36000" rIns="36000" bIns="36000"/>
          <a:lstStyle/>
          <a:p>
            <a:pPr>
              <a:buClr>
                <a:schemeClr val="tx1"/>
              </a:buClr>
              <a:buFont typeface="Wingdings" pitchFamily="2" charset="2"/>
              <a:buNone/>
            </a:pPr>
            <a:r>
              <a:rPr lang="en-US" sz="1400" dirty="0">
                <a:solidFill>
                  <a:srgbClr val="339966"/>
                </a:solidFill>
              </a:rPr>
              <a:t>'Object variable</a:t>
            </a:r>
          </a:p>
          <a:p>
            <a:pPr>
              <a:buClr>
                <a:schemeClr val="tx1"/>
              </a:buClr>
              <a:buFont typeface="Wingdings" pitchFamily="2" charset="2"/>
              <a:buNone/>
            </a:pPr>
            <a:r>
              <a:rPr lang="en-US" sz="1400" dirty="0">
                <a:latin typeface="Arial monospaced for SAP" pitchFamily="49" charset="0"/>
              </a:rPr>
              <a:t>Dim oUFields As SAPbobsCOM.UserFieldsMD</a:t>
            </a:r>
          </a:p>
          <a:p>
            <a:pPr>
              <a:buClr>
                <a:schemeClr val="tx1"/>
              </a:buClr>
              <a:buFont typeface="Wingdings" pitchFamily="2" charset="2"/>
              <a:buNone/>
            </a:pPr>
            <a:endParaRPr lang="en-US" sz="1400" dirty="0">
              <a:solidFill>
                <a:schemeClr val="hlink"/>
              </a:solidFill>
              <a:latin typeface="Arial monospaced for SAP" pitchFamily="49" charset="0"/>
            </a:endParaRPr>
          </a:p>
          <a:p>
            <a:pPr>
              <a:buClr>
                <a:schemeClr val="tx1"/>
              </a:buClr>
              <a:buFont typeface="Wingdings" pitchFamily="2" charset="2"/>
              <a:buNone/>
            </a:pPr>
            <a:r>
              <a:rPr lang="en-US" sz="1400" dirty="0">
                <a:solidFill>
                  <a:srgbClr val="339966"/>
                </a:solidFill>
              </a:rPr>
              <a:t>'Create Instance of UserTablesMD object</a:t>
            </a:r>
            <a:r>
              <a:rPr lang="en-US" sz="1400" dirty="0">
                <a:solidFill>
                  <a:schemeClr val="hlink"/>
                </a:solidFill>
                <a:latin typeface="Arial monospaced for SAP" pitchFamily="49" charset="0"/>
              </a:rPr>
              <a:t>  </a:t>
            </a:r>
          </a:p>
          <a:p>
            <a:pPr>
              <a:buClr>
                <a:schemeClr val="tx1"/>
              </a:buClr>
              <a:buFont typeface="Wingdings" pitchFamily="2" charset="2"/>
              <a:buNone/>
            </a:pPr>
            <a:r>
              <a:rPr lang="en-US" sz="1400" dirty="0">
                <a:latin typeface="Arial monospaced for SAP" pitchFamily="49" charset="0"/>
              </a:rPr>
              <a:t>oUFields = oCompany.GetBusinessObject(oUserFields)</a:t>
            </a:r>
          </a:p>
          <a:p>
            <a:pPr>
              <a:buClr>
                <a:schemeClr val="tx1"/>
              </a:buClr>
              <a:buFont typeface="Wingdings" pitchFamily="2" charset="2"/>
              <a:buNone/>
            </a:pPr>
            <a:endParaRPr lang="en-US" sz="1400" dirty="0">
              <a:latin typeface="Arial monospaced for SAP" pitchFamily="49" charset="0"/>
            </a:endParaRPr>
          </a:p>
          <a:p>
            <a:pPr>
              <a:buClr>
                <a:schemeClr val="tx1"/>
              </a:buClr>
              <a:buFont typeface="Wingdings" pitchFamily="2" charset="2"/>
              <a:buNone/>
            </a:pPr>
            <a:r>
              <a:rPr lang="en-US" sz="1400" dirty="0">
                <a:solidFill>
                  <a:srgbClr val="339966"/>
                </a:solidFill>
              </a:rPr>
              <a:t>'Add field... "Manufacturer"</a:t>
            </a:r>
          </a:p>
          <a:p>
            <a:pPr>
              <a:buClr>
                <a:schemeClr val="tx1"/>
              </a:buClr>
              <a:buFont typeface="Wingdings" pitchFamily="2" charset="2"/>
              <a:buNone/>
            </a:pPr>
            <a:r>
              <a:rPr lang="en-US" sz="1400" dirty="0">
                <a:latin typeface="Arial monospaced for SAP" pitchFamily="49" charset="0"/>
              </a:rPr>
              <a:t>oUFields.TableName = </a:t>
            </a:r>
            <a:r>
              <a:rPr lang="ja-JP" altLang="en-US" sz="1400">
                <a:latin typeface="Arial monospaced for SAP" pitchFamily="49" charset="0"/>
              </a:rPr>
              <a:t>“</a:t>
            </a:r>
            <a:r>
              <a:rPr lang="en-US" altLang="ja-JP" sz="1400" dirty="0">
                <a:latin typeface="Arial monospaced for SAP" pitchFamily="49" charset="0"/>
              </a:rPr>
              <a:t>@TB1_Table</a:t>
            </a:r>
            <a:r>
              <a:rPr lang="ja-JP" altLang="en-US" sz="1400">
                <a:latin typeface="Arial monospaced for SAP" pitchFamily="49" charset="0"/>
              </a:rPr>
              <a:t>”</a:t>
            </a:r>
            <a:endParaRPr lang="en-US" altLang="ja-JP" sz="1400" dirty="0">
              <a:latin typeface="Arial monospaced for SAP" pitchFamily="49" charset="0"/>
            </a:endParaRPr>
          </a:p>
          <a:p>
            <a:pPr>
              <a:buClr>
                <a:schemeClr val="tx1"/>
              </a:buClr>
              <a:buFont typeface="Wingdings" pitchFamily="2" charset="2"/>
              <a:buNone/>
            </a:pPr>
            <a:r>
              <a:rPr lang="en-US" sz="1400" dirty="0">
                <a:latin typeface="Arial monospaced for SAP" pitchFamily="49" charset="0"/>
              </a:rPr>
              <a:t>oUFields.Name = "Make"</a:t>
            </a:r>
          </a:p>
          <a:p>
            <a:pPr>
              <a:buClr>
                <a:schemeClr val="tx1"/>
              </a:buClr>
              <a:buFont typeface="Wingdings" pitchFamily="2" charset="2"/>
              <a:buNone/>
            </a:pPr>
            <a:r>
              <a:rPr lang="en-US" sz="1400" dirty="0">
                <a:latin typeface="Arial monospaced for SAP" pitchFamily="49" charset="0"/>
              </a:rPr>
              <a:t>oUFields.Description = "Manufacturer"</a:t>
            </a:r>
          </a:p>
          <a:p>
            <a:pPr>
              <a:buClr>
                <a:schemeClr val="tx1"/>
              </a:buClr>
              <a:buFont typeface="Wingdings" pitchFamily="2" charset="2"/>
              <a:buNone/>
            </a:pPr>
            <a:r>
              <a:rPr lang="en-US" sz="1400" dirty="0">
                <a:latin typeface="Arial monospaced for SAP" pitchFamily="49" charset="0"/>
              </a:rPr>
              <a:t>oUFields.Type = db_Alpha</a:t>
            </a:r>
          </a:p>
          <a:p>
            <a:pPr>
              <a:buClr>
                <a:schemeClr val="tx1"/>
              </a:buClr>
              <a:buFont typeface="Wingdings" pitchFamily="2" charset="2"/>
              <a:buNone/>
            </a:pPr>
            <a:r>
              <a:rPr lang="en-US" sz="1400" dirty="0">
                <a:latin typeface="Arial monospaced for SAP" pitchFamily="49" charset="0"/>
              </a:rPr>
              <a:t>oUFields.EditSize = 20</a:t>
            </a:r>
          </a:p>
          <a:p>
            <a:pPr>
              <a:buClr>
                <a:schemeClr val="tx1"/>
              </a:buClr>
              <a:buFont typeface="Wingdings" pitchFamily="2" charset="2"/>
              <a:buNone/>
            </a:pPr>
            <a:r>
              <a:rPr lang="en-US" sz="1400" dirty="0">
                <a:latin typeface="Arial monospaced for SAP" pitchFamily="49" charset="0"/>
              </a:rPr>
              <a:t>lRet = oUFields.Add()</a:t>
            </a:r>
          </a:p>
          <a:p>
            <a:pPr>
              <a:buClr>
                <a:schemeClr val="tx1"/>
              </a:buClr>
              <a:buFont typeface="Wingdings" pitchFamily="2" charset="2"/>
              <a:buNone/>
            </a:pPr>
            <a:endParaRPr lang="en-US" sz="1400" dirty="0">
              <a:latin typeface="Arial monospaced for SAP" pitchFamily="49" charset="0"/>
            </a:endParaRPr>
          </a:p>
          <a:p>
            <a:pPr>
              <a:buClr>
                <a:schemeClr val="tx1"/>
              </a:buClr>
              <a:buFont typeface="Wingdings" pitchFamily="2" charset="2"/>
              <a:buNone/>
            </a:pPr>
            <a:r>
              <a:rPr lang="ja-JP" altLang="en-US" sz="1400">
                <a:solidFill>
                  <a:srgbClr val="CC0000"/>
                </a:solidFill>
              </a:rPr>
              <a:t>‘</a:t>
            </a:r>
            <a:r>
              <a:rPr lang="en-US" altLang="ja-JP" sz="1400" dirty="0">
                <a:solidFill>
                  <a:srgbClr val="CC0000"/>
                </a:solidFill>
              </a:rPr>
              <a:t> IMPORTANT: Only one (</a:t>
            </a:r>
            <a:r>
              <a:rPr lang="ja-JP" altLang="en-US" sz="1400">
                <a:solidFill>
                  <a:srgbClr val="CC0000"/>
                </a:solidFill>
              </a:rPr>
              <a:t>“</a:t>
            </a:r>
            <a:r>
              <a:rPr lang="en-US" altLang="ja-JP" sz="1400" dirty="0">
                <a:solidFill>
                  <a:srgbClr val="CC0000"/>
                </a:solidFill>
              </a:rPr>
              <a:t>handle to a</a:t>
            </a:r>
            <a:r>
              <a:rPr lang="ja-JP" altLang="en-US" sz="1400">
                <a:solidFill>
                  <a:srgbClr val="CC0000"/>
                </a:solidFill>
              </a:rPr>
              <a:t>”</a:t>
            </a:r>
            <a:r>
              <a:rPr lang="en-US" altLang="ja-JP" sz="1400" dirty="0">
                <a:solidFill>
                  <a:srgbClr val="CC0000"/>
                </a:solidFill>
              </a:rPr>
              <a:t>) user table or field object should be </a:t>
            </a:r>
            <a:r>
              <a:rPr lang="ja-JP" altLang="en-US" sz="1400">
                <a:solidFill>
                  <a:srgbClr val="CC0000"/>
                </a:solidFill>
              </a:rPr>
              <a:t>“</a:t>
            </a:r>
            <a:r>
              <a:rPr lang="en-US" altLang="ja-JP" sz="1400" dirty="0">
                <a:solidFill>
                  <a:srgbClr val="CC0000"/>
                </a:solidFill>
              </a:rPr>
              <a:t>alive</a:t>
            </a:r>
            <a:r>
              <a:rPr lang="ja-JP" altLang="en-US" sz="1400">
                <a:solidFill>
                  <a:srgbClr val="CC0000"/>
                </a:solidFill>
              </a:rPr>
              <a:t>”</a:t>
            </a:r>
            <a:endParaRPr lang="en-US" altLang="ja-JP" sz="1400" dirty="0">
              <a:solidFill>
                <a:srgbClr val="CC0000"/>
              </a:solidFill>
              <a:latin typeface="Arial monospaced for SAP" pitchFamily="49" charset="0"/>
            </a:endParaRPr>
          </a:p>
          <a:p>
            <a:pPr>
              <a:buClr>
                <a:schemeClr val="tx1"/>
              </a:buClr>
              <a:buFont typeface="Wingdings" pitchFamily="2" charset="2"/>
              <a:buNone/>
            </a:pPr>
            <a:r>
              <a:rPr lang="ja-JP" altLang="en-US" sz="1400">
                <a:solidFill>
                  <a:srgbClr val="CC0000"/>
                </a:solidFill>
              </a:rPr>
              <a:t>‘</a:t>
            </a:r>
            <a:r>
              <a:rPr lang="en-US" altLang="ja-JP" sz="1400" dirty="0">
                <a:solidFill>
                  <a:srgbClr val="CC0000"/>
                </a:solidFill>
              </a:rPr>
              <a:t> at the same time!!!</a:t>
            </a:r>
            <a:endParaRPr lang="en-US" altLang="ja-JP" sz="1400" dirty="0">
              <a:solidFill>
                <a:srgbClr val="CC0000"/>
              </a:solidFill>
              <a:latin typeface="Arial monospaced for SAP" pitchFamily="49" charset="0"/>
            </a:endParaRPr>
          </a:p>
          <a:p>
            <a:pPr>
              <a:buClr>
                <a:schemeClr val="tx1"/>
              </a:buClr>
              <a:buFont typeface="Wingdings" pitchFamily="2" charset="2"/>
              <a:buNone/>
            </a:pPr>
            <a:r>
              <a:rPr lang="de-DE" sz="1400" dirty="0">
                <a:solidFill>
                  <a:srgbClr val="339966"/>
                </a:solidFill>
              </a:rPr>
              <a:t>In .NET </a:t>
            </a:r>
            <a:r>
              <a:rPr lang="en-US" sz="1400" dirty="0">
                <a:solidFill>
                  <a:srgbClr val="339966"/>
                </a:solidFill>
              </a:rPr>
              <a:t>call this first</a:t>
            </a:r>
            <a:r>
              <a:rPr lang="de-DE" sz="1400" dirty="0">
                <a:solidFill>
                  <a:srgbClr val="339966"/>
                </a:solidFill>
              </a:rPr>
              <a:t>:</a:t>
            </a:r>
            <a:r>
              <a:rPr lang="en-US" sz="1400" dirty="0">
                <a:latin typeface="Arial monospaced for SAP" pitchFamily="49" charset="0"/>
              </a:rPr>
              <a:t> </a:t>
            </a:r>
          </a:p>
          <a:p>
            <a:pPr>
              <a:buClr>
                <a:schemeClr val="tx1"/>
              </a:buClr>
              <a:buFont typeface="Wingdings" pitchFamily="2" charset="2"/>
              <a:buNone/>
            </a:pPr>
            <a:r>
              <a:rPr lang="en-US" sz="1400" dirty="0">
                <a:latin typeface="Arial monospaced for SAP" pitchFamily="49" charset="0"/>
              </a:rPr>
              <a:t>System.Runtime.InteropServices.Marshal.ReleaseComObject(oUFields)</a:t>
            </a:r>
          </a:p>
          <a:p>
            <a:pPr>
              <a:buClr>
                <a:schemeClr val="tx1"/>
              </a:buClr>
              <a:buFont typeface="Wingdings" pitchFamily="2" charset="2"/>
              <a:buNone/>
            </a:pPr>
            <a:r>
              <a:rPr lang="en-US" sz="1400" dirty="0">
                <a:latin typeface="Arial monospaced for SAP" pitchFamily="49" charset="0"/>
              </a:rPr>
              <a:t> </a:t>
            </a:r>
          </a:p>
          <a:p>
            <a:pPr>
              <a:buClr>
                <a:schemeClr val="tx1"/>
              </a:buClr>
              <a:buFont typeface="Wingdings" pitchFamily="2" charset="2"/>
              <a:buNone/>
            </a:pPr>
            <a:r>
              <a:rPr lang="ja-JP" altLang="en-US" sz="1400">
                <a:solidFill>
                  <a:srgbClr val="339966"/>
                </a:solidFill>
              </a:rPr>
              <a:t>‘</a:t>
            </a:r>
            <a:r>
              <a:rPr lang="en-US" altLang="ja-JP" sz="1400" dirty="0">
                <a:solidFill>
                  <a:srgbClr val="339966"/>
                </a:solidFill>
              </a:rPr>
              <a:t>In .NET and VB6 set object variable to Nothing…</a:t>
            </a:r>
            <a:r>
              <a:rPr lang="en-US" altLang="ja-JP" sz="1400" dirty="0">
                <a:latin typeface="Arial monospaced for SAP" pitchFamily="49" charset="0"/>
              </a:rPr>
              <a:t>				</a:t>
            </a:r>
          </a:p>
          <a:p>
            <a:pPr>
              <a:buClr>
                <a:schemeClr val="tx1"/>
              </a:buClr>
              <a:buFont typeface="Wingdings" pitchFamily="2" charset="2"/>
              <a:buNone/>
            </a:pPr>
            <a:r>
              <a:rPr lang="en-US" sz="1400" dirty="0">
                <a:latin typeface="Arial monospaced for SAP" pitchFamily="49" charset="0"/>
              </a:rPr>
              <a:t>oUFields = Nothing</a:t>
            </a:r>
          </a:p>
        </p:txBody>
      </p:sp>
      <p:sp>
        <p:nvSpPr>
          <p:cNvPr id="6" name="Rectangle 4"/>
          <p:cNvSpPr txBox="1">
            <a:spLocks noChangeArrowheads="1"/>
          </p:cNvSpPr>
          <p:nvPr/>
        </p:nvSpPr>
        <p:spPr bwMode="gray">
          <a:xfrm>
            <a:off x="1876138" y="1291373"/>
            <a:ext cx="8680450" cy="323165"/>
          </a:xfrm>
          <a:prstGeom prst="rect">
            <a:avLst/>
          </a:prstGeom>
          <a:noFill/>
          <a:ln w="12700" algn="ctr">
            <a:noFill/>
            <a:miter lim="800000"/>
            <a:headEnd/>
            <a:tailEnd/>
          </a:ln>
        </p:spPr>
        <p:txBody>
          <a:bodyPr lIns="0" tIns="0" rIns="0" bIns="0">
            <a:spAutoFit/>
          </a:bodyPr>
          <a:lstStyle/>
          <a:p>
            <a:pPr>
              <a:spcBef>
                <a:spcPct val="75000"/>
              </a:spcBef>
              <a:buClr>
                <a:schemeClr val="tx1"/>
              </a:buClr>
              <a:buSzPct val="80000"/>
              <a:buFont typeface="Wingdings" pitchFamily="2" charset="2"/>
              <a:buNone/>
              <a:defRPr/>
            </a:pPr>
            <a:r>
              <a:rPr lang="en-US" kern="0" dirty="0"/>
              <a:t>Use the UserFieldsMD object to create user defined fields</a:t>
            </a:r>
          </a:p>
        </p:txBody>
      </p:sp>
    </p:spTree>
    <p:custDataLst>
      <p:tags r:id="rId1"/>
    </p:custDataLst>
    <p:extLst>
      <p:ext uri="{BB962C8B-B14F-4D97-AF65-F5344CB8AC3E}">
        <p14:creationId xmlns:p14="http://schemas.microsoft.com/office/powerpoint/2010/main" val="356191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title"/>
          </p:nvPr>
        </p:nvSpPr>
        <p:spPr/>
        <p:txBody>
          <a:bodyPr anchor="ctr"/>
          <a:lstStyle/>
          <a:p>
            <a:r>
              <a:rPr lang="en-US" dirty="0"/>
              <a:t>Metadata Objects: UserKeys Object</a:t>
            </a:r>
          </a:p>
        </p:txBody>
      </p:sp>
      <p:sp>
        <p:nvSpPr>
          <p:cNvPr id="4" name="Rectangle 3"/>
          <p:cNvSpPr txBox="1">
            <a:spLocks noChangeArrowheads="1"/>
          </p:cNvSpPr>
          <p:nvPr/>
        </p:nvSpPr>
        <p:spPr bwMode="gray">
          <a:xfrm>
            <a:off x="504001" y="1959326"/>
            <a:ext cx="10596667" cy="3503323"/>
          </a:xfrm>
          <a:prstGeom prst="rect">
            <a:avLst/>
          </a:prstGeom>
          <a:noFill/>
          <a:ln w="12700" algn="ctr">
            <a:noFill/>
            <a:miter lim="800000"/>
            <a:headEnd/>
            <a:tailEnd/>
          </a:ln>
        </p:spPr>
        <p:txBody>
          <a:bodyPr lIns="0" tIns="0" rIns="0" bIns="0"/>
          <a:lstStyle/>
          <a:p>
            <a:pPr>
              <a:spcBef>
                <a:spcPct val="75000"/>
              </a:spcBef>
              <a:buClr>
                <a:schemeClr val="tx1"/>
              </a:buClr>
              <a:buSzPct val="80000"/>
              <a:buFont typeface="Wingdings" pitchFamily="2" charset="2"/>
              <a:buNone/>
              <a:defRPr/>
            </a:pPr>
            <a:r>
              <a:rPr lang="en-US" sz="1800" kern="0" dirty="0">
                <a:latin typeface="+mn-lt"/>
              </a:rPr>
              <a:t>The UserKeys object allows you to manage additional Keys on User-Defined Tables.</a:t>
            </a:r>
          </a:p>
          <a:p>
            <a:pPr>
              <a:spcBef>
                <a:spcPct val="75000"/>
              </a:spcBef>
              <a:buClr>
                <a:schemeClr val="tx1"/>
              </a:buClr>
              <a:buSzPct val="80000"/>
              <a:buFont typeface="Wingdings" pitchFamily="2" charset="2"/>
              <a:buNone/>
              <a:defRPr/>
            </a:pPr>
            <a:r>
              <a:rPr lang="en-US" sz="1800" kern="0" dirty="0">
                <a:latin typeface="+mn-lt"/>
              </a:rPr>
              <a:t>They are meant to improve performance in searching (querying)</a:t>
            </a:r>
            <a:r>
              <a:rPr lang="de-DE" sz="1800" kern="0" dirty="0">
                <a:latin typeface="+mn-lt"/>
              </a:rPr>
              <a:t> </a:t>
            </a:r>
            <a:r>
              <a:rPr lang="en-US" sz="1800" kern="0" dirty="0">
                <a:latin typeface="+mn-lt"/>
              </a:rPr>
              <a:t>and</a:t>
            </a:r>
            <a:r>
              <a:rPr lang="de-DE" sz="1800" kern="0" dirty="0">
                <a:latin typeface="+mn-lt"/>
              </a:rPr>
              <a:t> </a:t>
            </a:r>
            <a:r>
              <a:rPr lang="en-US" sz="1800" kern="0" dirty="0">
                <a:latin typeface="+mn-lt"/>
              </a:rPr>
              <a:t>navigation</a:t>
            </a:r>
            <a:r>
              <a:rPr lang="de-DE" sz="1800" kern="0" dirty="0">
                <a:latin typeface="+mn-lt"/>
              </a:rPr>
              <a:t>.</a:t>
            </a:r>
          </a:p>
          <a:p>
            <a:pPr>
              <a:spcBef>
                <a:spcPct val="75000"/>
              </a:spcBef>
              <a:buClr>
                <a:schemeClr val="tx1"/>
              </a:buClr>
              <a:buSzPct val="80000"/>
              <a:buFont typeface="Wingdings" pitchFamily="2" charset="2"/>
              <a:buNone/>
              <a:defRPr/>
            </a:pPr>
            <a:endParaRPr lang="en-US" sz="1800" kern="0" dirty="0">
              <a:latin typeface="+mn-lt"/>
            </a:endParaRPr>
          </a:p>
          <a:p>
            <a:pPr>
              <a:spcBef>
                <a:spcPct val="75000"/>
              </a:spcBef>
              <a:buClr>
                <a:schemeClr val="tx1"/>
              </a:buClr>
              <a:buSzPct val="80000"/>
              <a:buFont typeface="Wingdings" pitchFamily="2" charset="2"/>
              <a:buNone/>
              <a:defRPr/>
            </a:pPr>
            <a:r>
              <a:rPr lang="en-US" sz="1800" b="1" kern="0" dirty="0">
                <a:latin typeface="+mn-lt"/>
              </a:rPr>
              <a:t>How to add UserKeys:</a:t>
            </a:r>
          </a:p>
          <a:p>
            <a:pPr marL="892051" lvl="2" indent="-347663">
              <a:spcBef>
                <a:spcPct val="25000"/>
              </a:spcBef>
              <a:buClr>
                <a:srgbClr val="F0AB00"/>
              </a:buClr>
              <a:buFont typeface="Wingdings" panose="05000000000000000000" pitchFamily="2" charset="2"/>
              <a:buChar char="ü"/>
              <a:defRPr/>
            </a:pPr>
            <a:r>
              <a:rPr lang="en-US" sz="1800" kern="0" dirty="0">
                <a:latin typeface="+mn-lt"/>
              </a:rPr>
              <a:t>Name the key.</a:t>
            </a:r>
          </a:p>
          <a:p>
            <a:pPr marL="892051" lvl="2" indent="-347663">
              <a:spcBef>
                <a:spcPct val="25000"/>
              </a:spcBef>
              <a:buClr>
                <a:srgbClr val="F0AB00"/>
              </a:buClr>
              <a:buFont typeface="Wingdings" panose="05000000000000000000" pitchFamily="2" charset="2"/>
              <a:buChar char="ü"/>
              <a:defRPr/>
            </a:pPr>
            <a:r>
              <a:rPr lang="en-US" sz="1800" kern="0" dirty="0">
                <a:latin typeface="+mn-lt"/>
              </a:rPr>
              <a:t>Choose the User-Defined Fields that should be part of the key.</a:t>
            </a:r>
          </a:p>
          <a:p>
            <a:pPr marL="892051" lvl="2" indent="-347663">
              <a:spcBef>
                <a:spcPct val="25000"/>
              </a:spcBef>
              <a:buClr>
                <a:srgbClr val="F0AB00"/>
              </a:buClr>
              <a:buFont typeface="Wingdings" panose="05000000000000000000" pitchFamily="2" charset="2"/>
              <a:buChar char="ü"/>
              <a:defRPr/>
            </a:pPr>
            <a:r>
              <a:rPr lang="en-US" sz="1800" kern="0" dirty="0">
                <a:latin typeface="+mn-lt"/>
              </a:rPr>
              <a:t>Choose Unique = True/False</a:t>
            </a:r>
          </a:p>
          <a:p>
            <a:pPr marL="892051" lvl="2" indent="-347663">
              <a:spcBef>
                <a:spcPct val="25000"/>
              </a:spcBef>
              <a:buClr>
                <a:srgbClr val="F0AB00"/>
              </a:buClr>
              <a:buFont typeface="Wingdings" panose="05000000000000000000" pitchFamily="2" charset="2"/>
              <a:buChar char="ü"/>
              <a:defRPr/>
            </a:pPr>
            <a:r>
              <a:rPr lang="en-US" sz="1800" kern="0" dirty="0">
                <a:latin typeface="+mn-lt"/>
              </a:rPr>
              <a:t>Add the key.</a:t>
            </a:r>
          </a:p>
        </p:txBody>
      </p:sp>
    </p:spTree>
    <p:custDataLst>
      <p:tags r:id="rId1"/>
    </p:custDataLst>
    <p:extLst>
      <p:ext uri="{BB962C8B-B14F-4D97-AF65-F5344CB8AC3E}">
        <p14:creationId xmlns:p14="http://schemas.microsoft.com/office/powerpoint/2010/main" val="3831910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anchor="ctr"/>
          <a:lstStyle/>
          <a:p>
            <a:r>
              <a:rPr lang="en-US" dirty="0"/>
              <a:t>Metadata Objects: UserKeysMD</a:t>
            </a:r>
          </a:p>
        </p:txBody>
      </p:sp>
      <p:sp>
        <p:nvSpPr>
          <p:cNvPr id="130050" name="Rectangle 3"/>
          <p:cNvSpPr>
            <a:spLocks noChangeArrowheads="1"/>
          </p:cNvSpPr>
          <p:nvPr/>
        </p:nvSpPr>
        <p:spPr bwMode="auto">
          <a:xfrm>
            <a:off x="504001" y="1719690"/>
            <a:ext cx="11186476" cy="4799863"/>
          </a:xfrm>
          <a:prstGeom prst="rect">
            <a:avLst/>
          </a:prstGeom>
          <a:solidFill>
            <a:srgbClr val="B4C3CB"/>
          </a:solidFill>
          <a:ln w="12700">
            <a:solidFill>
              <a:schemeClr val="tx1"/>
            </a:solidFill>
            <a:miter lim="800000"/>
            <a:headEnd/>
            <a:tailEnd/>
          </a:ln>
        </p:spPr>
        <p:txBody>
          <a:bodyPr wrap="none" lIns="36000" tIns="36000" rIns="36000" bIns="36000"/>
          <a:lstStyle/>
          <a:p>
            <a:pPr>
              <a:buClr>
                <a:schemeClr val="tx1"/>
              </a:buClr>
              <a:buFont typeface="Wingdings" pitchFamily="2" charset="2"/>
              <a:buNone/>
            </a:pPr>
            <a:r>
              <a:rPr lang="de-DE" sz="1400" noProof="1">
                <a:solidFill>
                  <a:srgbClr val="339966"/>
                </a:solidFill>
                <a:latin typeface="Arial monospaced for SAP" pitchFamily="49" charset="0"/>
              </a:rPr>
              <a:t>'Object variable</a:t>
            </a:r>
          </a:p>
          <a:p>
            <a:pPr>
              <a:buClr>
                <a:schemeClr val="tx1"/>
              </a:buClr>
              <a:buFont typeface="Wingdings" pitchFamily="2" charset="2"/>
              <a:buNone/>
            </a:pPr>
            <a:r>
              <a:rPr lang="de-DE" sz="1400" noProof="1">
                <a:latin typeface="Arial monospaced for SAP" pitchFamily="49" charset="0"/>
              </a:rPr>
              <a:t>  Dim oUKeys As SAPbobsCOM.UserKeysMD</a:t>
            </a:r>
          </a:p>
          <a:p>
            <a:pPr>
              <a:buClr>
                <a:schemeClr val="tx1"/>
              </a:buClr>
              <a:buFont typeface="Wingdings" pitchFamily="2" charset="2"/>
              <a:buNone/>
            </a:pPr>
            <a:endParaRPr lang="de-DE" sz="300" noProof="1">
              <a:solidFill>
                <a:schemeClr val="hlink"/>
              </a:solidFill>
              <a:latin typeface="Arial monospaced for SAP" pitchFamily="49" charset="0"/>
            </a:endParaRPr>
          </a:p>
          <a:p>
            <a:pPr>
              <a:buClr>
                <a:schemeClr val="tx1"/>
              </a:buClr>
              <a:buFont typeface="Wingdings" pitchFamily="2" charset="2"/>
              <a:buNone/>
            </a:pPr>
            <a:r>
              <a:rPr lang="de-DE" sz="1400" noProof="1">
                <a:solidFill>
                  <a:srgbClr val="339966"/>
                </a:solidFill>
                <a:latin typeface="Arial monospaced for SAP" pitchFamily="49" charset="0"/>
              </a:rPr>
              <a:t>'Create Instance of UserTablesMD object</a:t>
            </a:r>
            <a:r>
              <a:rPr lang="de-DE" sz="1400" noProof="1">
                <a:solidFill>
                  <a:schemeClr val="hlink"/>
                </a:solidFill>
                <a:latin typeface="Arial monospaced for SAP" pitchFamily="49" charset="0"/>
              </a:rPr>
              <a:t>  </a:t>
            </a:r>
          </a:p>
          <a:p>
            <a:pPr>
              <a:buClr>
                <a:schemeClr val="tx1"/>
              </a:buClr>
              <a:buFont typeface="Wingdings" pitchFamily="2" charset="2"/>
              <a:buNone/>
            </a:pPr>
            <a:r>
              <a:rPr lang="de-DE" sz="1400" dirty="0">
                <a:latin typeface="Arial monospaced for SAP" pitchFamily="49" charset="0"/>
              </a:rPr>
              <a:t>  </a:t>
            </a:r>
            <a:r>
              <a:rPr lang="de-DE" sz="1400" noProof="1">
                <a:latin typeface="Arial monospaced for SAP" pitchFamily="49" charset="0"/>
              </a:rPr>
              <a:t>oUFields = </a:t>
            </a:r>
            <a:r>
              <a:rPr lang="de-DE" sz="1400" dirty="0">
                <a:latin typeface="Arial monospaced for SAP" pitchFamily="49" charset="0"/>
              </a:rPr>
              <a:t>o</a:t>
            </a:r>
            <a:r>
              <a:rPr lang="de-DE" sz="1400" noProof="1">
                <a:latin typeface="Arial monospaced for SAP" pitchFamily="49" charset="0"/>
              </a:rPr>
              <a:t>Company.GetBusinessObject(oUserKeys)</a:t>
            </a:r>
          </a:p>
          <a:p>
            <a:pPr>
              <a:buClr>
                <a:schemeClr val="tx1"/>
              </a:buClr>
              <a:buFont typeface="Wingdings" pitchFamily="2" charset="2"/>
              <a:buNone/>
            </a:pPr>
            <a:endParaRPr lang="de-DE" sz="300" noProof="1">
              <a:latin typeface="Arial monospaced for SAP" pitchFamily="49" charset="0"/>
            </a:endParaRPr>
          </a:p>
          <a:p>
            <a:pPr>
              <a:buClr>
                <a:schemeClr val="tx1"/>
              </a:buClr>
              <a:buFont typeface="Wingdings" pitchFamily="2" charset="2"/>
              <a:buNone/>
            </a:pPr>
            <a:endParaRPr lang="de-DE" sz="300" noProof="1">
              <a:latin typeface="Arial monospaced for SAP" pitchFamily="49" charset="0"/>
            </a:endParaRPr>
          </a:p>
          <a:p>
            <a:pPr>
              <a:buClr>
                <a:schemeClr val="tx1"/>
              </a:buClr>
              <a:buFont typeface="Wingdings" pitchFamily="2" charset="2"/>
              <a:buNone/>
            </a:pPr>
            <a:r>
              <a:rPr lang="de-DE" sz="1400" noProof="1">
                <a:latin typeface="Arial monospaced for SAP" pitchFamily="49" charset="0"/>
              </a:rPr>
              <a:t>  oUKeys.TableName = "BE_MyTable"</a:t>
            </a:r>
          </a:p>
          <a:p>
            <a:pPr>
              <a:buClr>
                <a:schemeClr val="tx1"/>
              </a:buClr>
              <a:buFont typeface="Wingdings" pitchFamily="2" charset="2"/>
              <a:buNone/>
            </a:pPr>
            <a:r>
              <a:rPr lang="de-DE" sz="1400" noProof="1">
                <a:latin typeface="Arial monospaced for SAP" pitchFamily="49" charset="0"/>
              </a:rPr>
              <a:t>  oUKeys.KeyName </a:t>
            </a:r>
            <a:r>
              <a:rPr lang="en-GB" sz="1400" dirty="0">
                <a:latin typeface="Arial monospaced for SAP" pitchFamily="49" charset="0"/>
              </a:rPr>
              <a:t>  </a:t>
            </a:r>
            <a:r>
              <a:rPr lang="en-GB" sz="1400" noProof="1">
                <a:latin typeface="Arial monospaced for SAP" pitchFamily="49" charset="0"/>
              </a:rPr>
              <a:t>= "BE_MyKey1"</a:t>
            </a:r>
            <a:br>
              <a:rPr lang="en-GB" sz="1400" noProof="1">
                <a:latin typeface="Arial monospaced for SAP" pitchFamily="49" charset="0"/>
              </a:rPr>
            </a:br>
            <a:endParaRPr lang="en-GB" sz="1400" noProof="1">
              <a:latin typeface="Arial monospaced for SAP" pitchFamily="49" charset="0"/>
            </a:endParaRPr>
          </a:p>
          <a:p>
            <a:pPr>
              <a:buClr>
                <a:schemeClr val="tx1"/>
              </a:buClr>
              <a:buFont typeface="Wingdings" pitchFamily="2" charset="2"/>
              <a:buNone/>
            </a:pPr>
            <a:r>
              <a:rPr lang="en-GB" sz="1400" noProof="1">
                <a:solidFill>
                  <a:srgbClr val="339933"/>
                </a:solidFill>
                <a:latin typeface="Arial monospaced for SAP" pitchFamily="49" charset="0"/>
              </a:rPr>
              <a:t>'Set the </a:t>
            </a:r>
            <a:r>
              <a:rPr lang="en-GB" sz="1400" dirty="0">
                <a:solidFill>
                  <a:srgbClr val="339933"/>
                </a:solidFill>
                <a:latin typeface="Arial monospaced for SAP" pitchFamily="49" charset="0"/>
              </a:rPr>
              <a:t>first </a:t>
            </a:r>
            <a:r>
              <a:rPr lang="en-GB" sz="1400" noProof="1">
                <a:solidFill>
                  <a:srgbClr val="339933"/>
                </a:solidFill>
                <a:latin typeface="Arial monospaced for SAP" pitchFamily="49" charset="0"/>
              </a:rPr>
              <a:t>column's alias</a:t>
            </a:r>
            <a:r>
              <a:rPr lang="en-GB" sz="1400" dirty="0">
                <a:solidFill>
                  <a:srgbClr val="339933"/>
                </a:solidFill>
                <a:latin typeface="Arial monospaced for SAP" pitchFamily="49" charset="0"/>
              </a:rPr>
              <a:t> (No</a:t>
            </a:r>
            <a:r>
              <a:rPr lang="en-GB" sz="1400" noProof="1">
                <a:solidFill>
                  <a:srgbClr val="339933"/>
                </a:solidFill>
                <a:latin typeface="Arial monospaced for SAP" pitchFamily="49" charset="0"/>
              </a:rPr>
              <a:t> Add method for the first element</a:t>
            </a:r>
            <a:r>
              <a:rPr lang="en-GB" sz="1400" dirty="0">
                <a:solidFill>
                  <a:srgbClr val="339933"/>
                </a:solidFill>
                <a:latin typeface="Arial monospaced for SAP" pitchFamily="49" charset="0"/>
              </a:rPr>
              <a:t>)</a:t>
            </a:r>
            <a:br>
              <a:rPr lang="en-GB" sz="1400" noProof="1">
                <a:solidFill>
                  <a:srgbClr val="339933"/>
                </a:solidFill>
                <a:latin typeface="Arial monospaced for SAP" pitchFamily="49" charset="0"/>
              </a:rPr>
            </a:br>
            <a:r>
              <a:rPr lang="en-GB" sz="1400" noProof="1">
                <a:latin typeface="Arial monospaced for SAP" pitchFamily="49" charset="0"/>
              </a:rPr>
              <a:t>  oUKeys.Elements.ColumnAlias = "</a:t>
            </a:r>
            <a:r>
              <a:rPr lang="en-GB" sz="1400" dirty="0">
                <a:latin typeface="Arial monospaced for SAP" pitchFamily="49" charset="0"/>
              </a:rPr>
              <a:t>FieldN</a:t>
            </a:r>
            <a:r>
              <a:rPr lang="en-GB" sz="1400" noProof="1">
                <a:latin typeface="Arial monospaced for SAP" pitchFamily="49" charset="0"/>
              </a:rPr>
              <a:t>ame</a:t>
            </a:r>
            <a:r>
              <a:rPr lang="en-GB" sz="1400" dirty="0">
                <a:latin typeface="Arial monospaced for SAP" pitchFamily="49" charset="0"/>
              </a:rPr>
              <a:t>1</a:t>
            </a:r>
            <a:r>
              <a:rPr lang="en-GB" sz="1400" noProof="1">
                <a:latin typeface="Arial monospaced for SAP" pitchFamily="49" charset="0"/>
              </a:rPr>
              <a:t>"</a:t>
            </a:r>
            <a:br>
              <a:rPr lang="en-GB" sz="1400" noProof="1">
                <a:latin typeface="Arial monospaced for SAP" pitchFamily="49" charset="0"/>
              </a:rPr>
            </a:br>
            <a:endParaRPr lang="en-GB" sz="1400" dirty="0">
              <a:latin typeface="Arial monospaced for SAP" pitchFamily="49" charset="0"/>
            </a:endParaRPr>
          </a:p>
          <a:p>
            <a:pPr>
              <a:buClr>
                <a:schemeClr val="tx1"/>
              </a:buClr>
              <a:buFont typeface="Wingdings" pitchFamily="2" charset="2"/>
              <a:buNone/>
            </a:pPr>
            <a:r>
              <a:rPr lang="en-GB" sz="1400" noProof="1">
                <a:solidFill>
                  <a:srgbClr val="339933"/>
                </a:solidFill>
                <a:latin typeface="Arial monospaced for SAP" pitchFamily="49" charset="0"/>
              </a:rPr>
              <a:t>'Set the </a:t>
            </a:r>
            <a:r>
              <a:rPr lang="en-GB" sz="1400" dirty="0">
                <a:solidFill>
                  <a:srgbClr val="339933"/>
                </a:solidFill>
                <a:latin typeface="Arial monospaced for SAP" pitchFamily="49" charset="0"/>
              </a:rPr>
              <a:t>second </a:t>
            </a:r>
            <a:r>
              <a:rPr lang="en-GB" sz="1400" noProof="1">
                <a:solidFill>
                  <a:srgbClr val="339933"/>
                </a:solidFill>
                <a:latin typeface="Arial monospaced for SAP" pitchFamily="49" charset="0"/>
              </a:rPr>
              <a:t>column's alias</a:t>
            </a:r>
            <a:br>
              <a:rPr lang="en-GB" sz="1400" noProof="1">
                <a:solidFill>
                  <a:srgbClr val="339933"/>
                </a:solidFill>
                <a:latin typeface="Arial monospaced for SAP" pitchFamily="49" charset="0"/>
              </a:rPr>
            </a:br>
            <a:r>
              <a:rPr lang="en-GB" sz="1400" noProof="1">
                <a:latin typeface="Arial monospaced for SAP" pitchFamily="49" charset="0"/>
              </a:rPr>
              <a:t>  oUKeys.Elements.Add</a:t>
            </a:r>
            <a:r>
              <a:rPr lang="de-DE" sz="1400" dirty="0">
                <a:latin typeface="Arial monospaced for SAP" pitchFamily="49" charset="0"/>
              </a:rPr>
              <a:t>()</a:t>
            </a:r>
            <a:r>
              <a:rPr lang="en-GB" sz="1400" dirty="0">
                <a:latin typeface="Arial monospaced for SAP" pitchFamily="49" charset="0"/>
              </a:rPr>
              <a:t>    </a:t>
            </a:r>
            <a:r>
              <a:rPr lang="en-GB" sz="1400" noProof="1">
                <a:solidFill>
                  <a:srgbClr val="339933"/>
                </a:solidFill>
                <a:latin typeface="Arial monospaced for SAP" pitchFamily="49" charset="0"/>
              </a:rPr>
              <a:t>' Add an item to the Elements collection</a:t>
            </a:r>
            <a:r>
              <a:rPr lang="en-GB" sz="1400" noProof="1">
                <a:latin typeface="Arial monospaced for SAP" pitchFamily="49" charset="0"/>
              </a:rPr>
              <a:t> </a:t>
            </a:r>
          </a:p>
          <a:p>
            <a:pPr>
              <a:buClr>
                <a:schemeClr val="tx1"/>
              </a:buClr>
              <a:buFont typeface="Wingdings" pitchFamily="2" charset="2"/>
              <a:buNone/>
            </a:pPr>
            <a:r>
              <a:rPr lang="en-GB" sz="1400" noProof="1">
                <a:latin typeface="Arial monospaced for SAP" pitchFamily="49" charset="0"/>
              </a:rPr>
              <a:t>  oUKeys.Elements.ColumnAlias = "</a:t>
            </a:r>
            <a:r>
              <a:rPr lang="en-GB" sz="1400" dirty="0">
                <a:latin typeface="Arial monospaced for SAP" pitchFamily="49" charset="0"/>
              </a:rPr>
              <a:t>FieldN</a:t>
            </a:r>
            <a:r>
              <a:rPr lang="en-GB" sz="1400" noProof="1">
                <a:latin typeface="Arial monospaced for SAP" pitchFamily="49" charset="0"/>
              </a:rPr>
              <a:t>ame</a:t>
            </a:r>
            <a:r>
              <a:rPr lang="en-GB" sz="1400" dirty="0">
                <a:latin typeface="Arial monospaced for SAP" pitchFamily="49" charset="0"/>
              </a:rPr>
              <a:t>2</a:t>
            </a:r>
            <a:r>
              <a:rPr lang="en-GB" sz="1400" noProof="1">
                <a:latin typeface="Arial monospaced for SAP" pitchFamily="49" charset="0"/>
              </a:rPr>
              <a:t>"</a:t>
            </a:r>
            <a:br>
              <a:rPr lang="en-GB" sz="1400" noProof="1">
                <a:latin typeface="Arial monospaced for SAP" pitchFamily="49" charset="0"/>
              </a:rPr>
            </a:br>
            <a:endParaRPr lang="en-GB" sz="1400" dirty="0">
              <a:latin typeface="Arial monospaced for SAP" pitchFamily="49" charset="0"/>
            </a:endParaRPr>
          </a:p>
          <a:p>
            <a:pPr>
              <a:buClr>
                <a:schemeClr val="tx1"/>
              </a:buClr>
              <a:buFont typeface="Wingdings" pitchFamily="2" charset="2"/>
              <a:buNone/>
            </a:pPr>
            <a:r>
              <a:rPr lang="en-GB" sz="1400" noProof="1">
                <a:solidFill>
                  <a:srgbClr val="339933"/>
                </a:solidFill>
                <a:latin typeface="Arial monospaced for SAP" pitchFamily="49" charset="0"/>
              </a:rPr>
              <a:t>'Determine whether the key </a:t>
            </a:r>
            <a:r>
              <a:rPr lang="en-US" sz="1400" dirty="0">
                <a:solidFill>
                  <a:srgbClr val="339933"/>
                </a:solidFill>
                <a:latin typeface="Arial monospaced for SAP" pitchFamily="49" charset="0"/>
              </a:rPr>
              <a:t>should be</a:t>
            </a:r>
            <a:r>
              <a:rPr lang="en-US" sz="1400" noProof="1">
                <a:solidFill>
                  <a:srgbClr val="339933"/>
                </a:solidFill>
                <a:latin typeface="Arial monospaced for SAP" pitchFamily="49" charset="0"/>
              </a:rPr>
              <a:t> </a:t>
            </a:r>
            <a:r>
              <a:rPr lang="de-DE" sz="1400" noProof="1">
                <a:solidFill>
                  <a:srgbClr val="339933"/>
                </a:solidFill>
                <a:latin typeface="Arial monospaced for SAP" pitchFamily="49" charset="0"/>
              </a:rPr>
              <a:t>unique or not</a:t>
            </a:r>
            <a:br>
              <a:rPr lang="de-DE" sz="1400" noProof="1">
                <a:solidFill>
                  <a:srgbClr val="339933"/>
                </a:solidFill>
                <a:latin typeface="Arial monospaced for SAP" pitchFamily="49" charset="0"/>
              </a:rPr>
            </a:br>
            <a:r>
              <a:rPr lang="de-DE" sz="1400" noProof="1">
                <a:latin typeface="Arial monospaced for SAP" pitchFamily="49" charset="0"/>
              </a:rPr>
              <a:t>  oUKeys.Unique = tYES</a:t>
            </a:r>
            <a:br>
              <a:rPr lang="de-DE" sz="1400" noProof="1">
                <a:latin typeface="Arial monospaced for SAP" pitchFamily="49" charset="0"/>
              </a:rPr>
            </a:br>
            <a:endParaRPr lang="en-GB" sz="1400" dirty="0">
              <a:latin typeface="Arial monospaced for SAP" pitchFamily="49" charset="0"/>
            </a:endParaRPr>
          </a:p>
          <a:p>
            <a:pPr>
              <a:buClr>
                <a:schemeClr val="tx1"/>
              </a:buClr>
              <a:buFont typeface="Wingdings" pitchFamily="2" charset="2"/>
              <a:buNone/>
            </a:pPr>
            <a:r>
              <a:rPr lang="en-GB" sz="1400" noProof="1">
                <a:solidFill>
                  <a:srgbClr val="339933"/>
                </a:solidFill>
                <a:latin typeface="Arial monospaced for SAP" pitchFamily="49" charset="0"/>
              </a:rPr>
              <a:t>'Add the key</a:t>
            </a:r>
            <a:br>
              <a:rPr lang="en-GB" sz="1400" noProof="1">
                <a:solidFill>
                  <a:srgbClr val="339933"/>
                </a:solidFill>
                <a:latin typeface="Arial monospaced for SAP" pitchFamily="49" charset="0"/>
              </a:rPr>
            </a:br>
            <a:r>
              <a:rPr lang="en-GB" sz="1400" noProof="1">
                <a:latin typeface="Arial monospaced for SAP" pitchFamily="49" charset="0"/>
              </a:rPr>
              <a:t>  </a:t>
            </a:r>
            <a:r>
              <a:rPr lang="de-DE" sz="1400" dirty="0">
                <a:latin typeface="Arial monospaced for SAP" pitchFamily="49" charset="0"/>
              </a:rPr>
              <a:t>lRet = </a:t>
            </a:r>
            <a:r>
              <a:rPr lang="de-DE" sz="1400" noProof="1">
                <a:latin typeface="Arial monospaced for SAP" pitchFamily="49" charset="0"/>
              </a:rPr>
              <a:t>oUKeys.Add</a:t>
            </a:r>
            <a:r>
              <a:rPr lang="de-DE" sz="1400" dirty="0">
                <a:latin typeface="Arial monospaced for SAP" pitchFamily="49" charset="0"/>
              </a:rPr>
              <a:t>()</a:t>
            </a:r>
            <a:endParaRPr lang="en-GB" sz="1400" dirty="0">
              <a:latin typeface="Arial monospaced for SAP" pitchFamily="49" charset="0"/>
            </a:endParaRPr>
          </a:p>
          <a:p>
            <a:pPr>
              <a:buClr>
                <a:schemeClr val="tx1"/>
              </a:buClr>
              <a:buFont typeface="Wingdings" pitchFamily="2" charset="2"/>
              <a:buNone/>
            </a:pPr>
            <a:endParaRPr lang="en-GB" sz="700" dirty="0">
              <a:latin typeface="Arial monospaced for SAP" pitchFamily="49" charset="0"/>
            </a:endParaRPr>
          </a:p>
          <a:p>
            <a:pPr>
              <a:buClr>
                <a:schemeClr val="tx1"/>
              </a:buClr>
              <a:buFont typeface="Wingdings" pitchFamily="2" charset="2"/>
              <a:buNone/>
            </a:pPr>
            <a:r>
              <a:rPr lang="en-GB" sz="1400" noProof="1">
                <a:solidFill>
                  <a:srgbClr val="CC0000"/>
                </a:solidFill>
                <a:latin typeface="Arial monospaced for SAP" pitchFamily="49" charset="0"/>
              </a:rPr>
              <a:t>'IMPORTANT: Only one handle to a user table or field </a:t>
            </a:r>
            <a:r>
              <a:rPr lang="en-US" sz="1400" dirty="0">
                <a:solidFill>
                  <a:srgbClr val="CC0000"/>
                </a:solidFill>
                <a:latin typeface="Arial monospaced for SAP" pitchFamily="49" charset="0"/>
              </a:rPr>
              <a:t>or</a:t>
            </a:r>
            <a:r>
              <a:rPr lang="de-DE" sz="1400" dirty="0">
                <a:solidFill>
                  <a:srgbClr val="CC0000"/>
                </a:solidFill>
                <a:latin typeface="Arial monospaced for SAP" pitchFamily="49" charset="0"/>
              </a:rPr>
              <a:t> </a:t>
            </a:r>
            <a:r>
              <a:rPr lang="en-US" sz="1400" dirty="0">
                <a:solidFill>
                  <a:srgbClr val="CC0000"/>
                </a:solidFill>
                <a:latin typeface="Arial monospaced for SAP" pitchFamily="49" charset="0"/>
              </a:rPr>
              <a:t>key </a:t>
            </a:r>
            <a:r>
              <a:rPr lang="en-US" sz="1400" noProof="1">
                <a:solidFill>
                  <a:srgbClr val="CC0000"/>
                </a:solidFill>
                <a:latin typeface="Arial monospaced for SAP" pitchFamily="49" charset="0"/>
              </a:rPr>
              <a:t>object </a:t>
            </a:r>
            <a:endParaRPr lang="en-US" sz="1400" dirty="0">
              <a:solidFill>
                <a:srgbClr val="CC0000"/>
              </a:solidFill>
              <a:latin typeface="Arial monospaced for SAP" pitchFamily="49" charset="0"/>
            </a:endParaRPr>
          </a:p>
          <a:p>
            <a:pPr>
              <a:buClr>
                <a:schemeClr val="tx1"/>
              </a:buClr>
              <a:buFont typeface="Wingdings" pitchFamily="2" charset="2"/>
              <a:buNone/>
            </a:pPr>
            <a:r>
              <a:rPr lang="de-DE" sz="1400" noProof="1">
                <a:solidFill>
                  <a:srgbClr val="CC0000"/>
                </a:solidFill>
                <a:latin typeface="Arial monospaced for SAP" pitchFamily="49" charset="0"/>
              </a:rPr>
              <a:t>'should be alive at </a:t>
            </a:r>
            <a:r>
              <a:rPr lang="en-GB" sz="1400" dirty="0">
                <a:solidFill>
                  <a:srgbClr val="CC0000"/>
                </a:solidFill>
                <a:latin typeface="Arial monospaced for SAP" pitchFamily="49" charset="0"/>
              </a:rPr>
              <a:t>the same</a:t>
            </a:r>
            <a:r>
              <a:rPr lang="en-GB" sz="1400" noProof="1">
                <a:solidFill>
                  <a:srgbClr val="CC0000"/>
                </a:solidFill>
                <a:latin typeface="Arial monospaced for SAP" pitchFamily="49" charset="0"/>
              </a:rPr>
              <a:t> time</a:t>
            </a:r>
          </a:p>
        </p:txBody>
      </p:sp>
      <p:sp>
        <p:nvSpPr>
          <p:cNvPr id="6" name="Rectangle 4"/>
          <p:cNvSpPr txBox="1">
            <a:spLocks noChangeArrowheads="1"/>
          </p:cNvSpPr>
          <p:nvPr/>
        </p:nvSpPr>
        <p:spPr bwMode="gray">
          <a:xfrm>
            <a:off x="1876138" y="1291373"/>
            <a:ext cx="8680450" cy="307777"/>
          </a:xfrm>
          <a:prstGeom prst="rect">
            <a:avLst/>
          </a:prstGeom>
          <a:noFill/>
          <a:ln w="12700" algn="ctr">
            <a:noFill/>
            <a:miter lim="800000"/>
            <a:headEnd/>
            <a:tailEnd/>
          </a:ln>
        </p:spPr>
        <p:txBody>
          <a:bodyPr lIns="0" tIns="0" rIns="0" bIns="0">
            <a:spAutoFit/>
          </a:bodyPr>
          <a:lstStyle/>
          <a:p>
            <a:pPr>
              <a:spcBef>
                <a:spcPct val="75000"/>
              </a:spcBef>
              <a:buClr>
                <a:schemeClr val="tx1"/>
              </a:buClr>
              <a:buSzPct val="80000"/>
              <a:buFont typeface="Wingdings" pitchFamily="2" charset="2"/>
              <a:buNone/>
              <a:defRPr/>
            </a:pPr>
            <a:r>
              <a:rPr lang="en-US" sz="2000" kern="0" dirty="0"/>
              <a:t>Use the UserKeysMD object to create user defined keys</a:t>
            </a:r>
          </a:p>
        </p:txBody>
      </p:sp>
    </p:spTree>
    <p:custDataLst>
      <p:tags r:id="rId1"/>
    </p:custDataLst>
    <p:extLst>
      <p:ext uri="{BB962C8B-B14F-4D97-AF65-F5344CB8AC3E}">
        <p14:creationId xmlns:p14="http://schemas.microsoft.com/office/powerpoint/2010/main" val="505118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dirty="0"/>
              <a:t>Metadata Objects: Exercise</a:t>
            </a:r>
            <a:endParaRPr lang="de-DE" dirty="0"/>
          </a:p>
        </p:txBody>
      </p:sp>
      <p:sp>
        <p:nvSpPr>
          <p:cNvPr id="50179" name="Rectangle 4"/>
          <p:cNvSpPr>
            <a:spLocks noChangeArrowheads="1"/>
          </p:cNvSpPr>
          <p:nvPr/>
        </p:nvSpPr>
        <p:spPr bwMode="gray">
          <a:xfrm>
            <a:off x="2030969" y="1864859"/>
            <a:ext cx="9659507" cy="1154162"/>
          </a:xfrm>
          <a:prstGeom prst="rect">
            <a:avLst/>
          </a:prstGeom>
          <a:noFill/>
          <a:ln w="12700">
            <a:noFill/>
            <a:miter lim="800000"/>
            <a:headEnd/>
            <a:tailEnd/>
          </a:ln>
        </p:spPr>
        <p:txBody>
          <a:bodyPr wrap="square" lIns="0" tIns="0" rIns="0" bIns="0">
            <a:spAutoFit/>
          </a:bodyPr>
          <a:lstStyle/>
          <a:p>
            <a:pPr>
              <a:lnSpc>
                <a:spcPts val="2160"/>
              </a:lnSpc>
              <a:spcBef>
                <a:spcPts val="600"/>
              </a:spcBef>
              <a:spcAft>
                <a:spcPts val="600"/>
              </a:spcAft>
              <a:buClr>
                <a:schemeClr val="tx1"/>
              </a:buClr>
              <a:buSzPct val="80000"/>
              <a:buFont typeface="Wingdings" pitchFamily="2" charset="2"/>
              <a:buNone/>
            </a:pPr>
            <a:r>
              <a:rPr lang="en-US" sz="1800" b="1" dirty="0"/>
              <a:t>You should now practice:</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dirty="0"/>
              <a:t>Creating a User Define Table with User Defined Fields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dirty="0"/>
              <a:t>Inserting a record to the table</a:t>
            </a:r>
          </a:p>
        </p:txBody>
      </p:sp>
      <p:pic>
        <p:nvPicPr>
          <p:cNvPr id="3" name="Picture 2">
            <a:extLst>
              <a:ext uri="{FF2B5EF4-FFF2-40B4-BE49-F238E27FC236}">
                <a16:creationId xmlns:a16="http://schemas.microsoft.com/office/drawing/2014/main" id="{05CE8B31-A262-4FB5-A7EF-09DC421068E0}"/>
              </a:ext>
            </a:extLst>
          </p:cNvPr>
          <p:cNvPicPr>
            <a:picLocks noChangeAspect="1"/>
          </p:cNvPicPr>
          <p:nvPr/>
        </p:nvPicPr>
        <p:blipFill>
          <a:blip r:embed="rId4"/>
          <a:stretch>
            <a:fillRect/>
          </a:stretch>
        </p:blipFill>
        <p:spPr>
          <a:xfrm>
            <a:off x="665078" y="1572731"/>
            <a:ext cx="932688" cy="932688"/>
          </a:xfrm>
          <a:prstGeom prst="rect">
            <a:avLst/>
          </a:prstGeom>
        </p:spPr>
      </p:pic>
    </p:spTree>
    <p:custDataLst>
      <p:tags r:id="rId1"/>
    </p:custDataLst>
    <p:extLst>
      <p:ext uri="{BB962C8B-B14F-4D97-AF65-F5344CB8AC3E}">
        <p14:creationId xmlns:p14="http://schemas.microsoft.com/office/powerpoint/2010/main" val="4016450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Metadata Objects</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16101" y="1667575"/>
            <a:ext cx="9874376" cy="1572225"/>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be able to:</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Create user-defined tables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Create user-defined fields</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Add UserKeys in user-defined tables</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238966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xfrm>
            <a:off x="504001" y="504000"/>
            <a:ext cx="11186476" cy="369332"/>
          </a:xfrm>
        </p:spPr>
        <p:txBody>
          <a:bodyPr anchor="ctr"/>
          <a:lstStyle/>
          <a:p>
            <a:pPr eaLnBrk="1" hangingPunct="1"/>
            <a:r>
              <a:rPr lang="en-US" dirty="0"/>
              <a:t>Metadata Objects: Definition</a:t>
            </a:r>
          </a:p>
        </p:txBody>
      </p:sp>
      <p:graphicFrame>
        <p:nvGraphicFramePr>
          <p:cNvPr id="8" name="Diagram 7">
            <a:extLst>
              <a:ext uri="{FF2B5EF4-FFF2-40B4-BE49-F238E27FC236}">
                <a16:creationId xmlns:a16="http://schemas.microsoft.com/office/drawing/2014/main" id="{5494D5D1-90C3-4B65-A60A-0756C1EB68C9}"/>
              </a:ext>
            </a:extLst>
          </p:cNvPr>
          <p:cNvGraphicFramePr/>
          <p:nvPr>
            <p:extLst>
              <p:ext uri="{D42A27DB-BD31-4B8C-83A1-F6EECF244321}">
                <p14:modId xmlns:p14="http://schemas.microsoft.com/office/powerpoint/2010/main" val="1129959988"/>
              </p:ext>
            </p:extLst>
          </p:nvPr>
        </p:nvGraphicFramePr>
        <p:xfrm>
          <a:off x="1068205" y="2073188"/>
          <a:ext cx="4581728" cy="29348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C60A173D-E707-4FE7-9574-341B125CE1AC}"/>
              </a:ext>
            </a:extLst>
          </p:cNvPr>
          <p:cNvSpPr txBox="1"/>
          <p:nvPr/>
        </p:nvSpPr>
        <p:spPr>
          <a:xfrm>
            <a:off x="1922888" y="1473200"/>
            <a:ext cx="2940993" cy="500147"/>
          </a:xfrm>
          <a:prstGeom prst="rect">
            <a:avLst/>
          </a:prstGeom>
          <a:solidFill>
            <a:schemeClr val="bg1"/>
          </a:solidFill>
          <a:ln w="47625" cap="flat" cmpd="dbl" algn="ctr">
            <a:solidFill>
              <a:srgbClr val="FFFFFF">
                <a:hueOff val="0"/>
                <a:satOff val="0"/>
                <a:lumOff val="0"/>
                <a:alphaOff val="0"/>
              </a:srgbClr>
            </a:solidFill>
            <a:prstDash val="solid"/>
          </a:ln>
          <a:effectLst>
            <a:outerShdw blurRad="38100" dist="30000" dir="5400000" rotWithShape="0">
              <a:srgbClr val="000000">
                <a:alpha val="45000"/>
              </a:srgbClr>
            </a:outerShdw>
          </a:effectLst>
        </p:spPr>
        <p:txBody>
          <a:bodyPr spcFirstLastPara="0" vert="horz" wrap="square" lIns="160020" tIns="160020" rIns="160020" bIns="160020" numCol="1" spcCol="1270" anchor="ctr" anchorCtr="0">
            <a:noAutofit/>
          </a:bodyPr>
          <a:lstStyle>
            <a:defPPr>
              <a:defRPr lang="de-DE"/>
            </a:defPPr>
            <a:lvl1pPr rtl="1">
              <a:defRPr sz="1800"/>
            </a:lvl1pPr>
          </a:lstStyle>
          <a:p>
            <a:pPr algn="ctr"/>
            <a:r>
              <a:rPr lang="en-US" sz="3200" dirty="0"/>
              <a:t>User Defined:</a:t>
            </a:r>
            <a:endParaRPr lang="he-IL" sz="3200" err="1"/>
          </a:p>
        </p:txBody>
      </p:sp>
      <p:sp>
        <p:nvSpPr>
          <p:cNvPr id="12" name="TextBox 11">
            <a:extLst>
              <a:ext uri="{FF2B5EF4-FFF2-40B4-BE49-F238E27FC236}">
                <a16:creationId xmlns:a16="http://schemas.microsoft.com/office/drawing/2014/main" id="{574F8536-F51A-49B7-9A9C-89140CE0E705}"/>
              </a:ext>
            </a:extLst>
          </p:cNvPr>
          <p:cNvSpPr txBox="1"/>
          <p:nvPr/>
        </p:nvSpPr>
        <p:spPr>
          <a:xfrm>
            <a:off x="4876582" y="2073188"/>
            <a:ext cx="5220727" cy="845110"/>
          </a:xfrm>
          <a:prstGeom prst="rect">
            <a:avLst/>
          </a:prstGeom>
          <a:solidFill>
            <a:schemeClr val="bg1"/>
          </a:solidFill>
          <a:ln w="47625" cap="flat" cmpd="dbl" algn="ctr">
            <a:solidFill>
              <a:srgbClr val="FFFFFF">
                <a:hueOff val="0"/>
                <a:satOff val="0"/>
                <a:lumOff val="0"/>
                <a:alphaOff val="0"/>
              </a:srgbClr>
            </a:solidFill>
            <a:prstDash val="solid"/>
          </a:ln>
          <a:effectLst>
            <a:outerShdw blurRad="38100" dist="30000" dir="5400000" rotWithShape="0">
              <a:srgbClr val="000000">
                <a:alpha val="45000"/>
              </a:srgbClr>
            </a:outerShdw>
          </a:effectLst>
        </p:spPr>
        <p:txBody>
          <a:bodyPr spcFirstLastPara="0" vert="horz" wrap="square" lIns="160020" tIns="160020" rIns="160020" bIns="160020" numCol="1" spcCol="1270" anchor="ctr" anchorCtr="0">
            <a:noAutofit/>
          </a:bodyPr>
          <a:lstStyle>
            <a:lvl1pPr rtl="1"/>
          </a:lstStyle>
          <a:p>
            <a:r>
              <a:rPr lang="en-US" sz="1800" dirty="0"/>
              <a:t>Unique tables integrated within the SAP Business One database</a:t>
            </a:r>
            <a:endParaRPr lang="he-IL" sz="1800" err="1"/>
          </a:p>
        </p:txBody>
      </p:sp>
      <p:sp>
        <p:nvSpPr>
          <p:cNvPr id="30" name="TextBox 29">
            <a:extLst>
              <a:ext uri="{FF2B5EF4-FFF2-40B4-BE49-F238E27FC236}">
                <a16:creationId xmlns:a16="http://schemas.microsoft.com/office/drawing/2014/main" id="{C6DDA5A7-A383-4ABA-97DC-929AF1400DB3}"/>
              </a:ext>
            </a:extLst>
          </p:cNvPr>
          <p:cNvSpPr txBox="1"/>
          <p:nvPr/>
        </p:nvSpPr>
        <p:spPr>
          <a:xfrm>
            <a:off x="4876581" y="3109703"/>
            <a:ext cx="5327733" cy="853482"/>
          </a:xfrm>
          <a:prstGeom prst="rect">
            <a:avLst/>
          </a:prstGeom>
          <a:solidFill>
            <a:schemeClr val="bg1"/>
          </a:solidFill>
          <a:ln w="47625" cap="flat" cmpd="dbl" algn="ctr">
            <a:solidFill>
              <a:srgbClr val="FFFFFF">
                <a:hueOff val="0"/>
                <a:satOff val="0"/>
                <a:lumOff val="0"/>
                <a:alphaOff val="0"/>
              </a:srgbClr>
            </a:solidFill>
            <a:prstDash val="solid"/>
          </a:ln>
          <a:effectLst>
            <a:outerShdw blurRad="38100" dist="30000" dir="5400000" rotWithShape="0">
              <a:srgbClr val="000000">
                <a:alpha val="45000"/>
              </a:srgbClr>
            </a:outerShdw>
          </a:effectLst>
        </p:spPr>
        <p:txBody>
          <a:bodyPr spcFirstLastPara="0" vert="horz" wrap="square" lIns="160020" tIns="160020" rIns="160020" bIns="160020" numCol="1" spcCol="1270" anchor="ctr" anchorCtr="0">
            <a:noAutofit/>
          </a:bodyPr>
          <a:lstStyle>
            <a:defPPr>
              <a:defRPr lang="de-DE"/>
            </a:defPPr>
            <a:lvl1pPr rtl="1">
              <a:defRPr sz="1800"/>
            </a:lvl1pPr>
          </a:lstStyle>
          <a:p>
            <a:r>
              <a:rPr lang="en-US" dirty="0"/>
              <a:t>Customized fields that can be integrated within SAP Business One tables or user defined tables</a:t>
            </a:r>
            <a:endParaRPr lang="he-IL" err="1"/>
          </a:p>
        </p:txBody>
      </p:sp>
      <p:sp>
        <p:nvSpPr>
          <p:cNvPr id="31" name="TextBox 30">
            <a:extLst>
              <a:ext uri="{FF2B5EF4-FFF2-40B4-BE49-F238E27FC236}">
                <a16:creationId xmlns:a16="http://schemas.microsoft.com/office/drawing/2014/main" id="{77E9B820-2A68-43CD-A80A-580F2FDDB8DF}"/>
              </a:ext>
            </a:extLst>
          </p:cNvPr>
          <p:cNvSpPr txBox="1"/>
          <p:nvPr/>
        </p:nvSpPr>
        <p:spPr>
          <a:xfrm>
            <a:off x="4896848" y="4154590"/>
            <a:ext cx="5327733" cy="853482"/>
          </a:xfrm>
          <a:prstGeom prst="rect">
            <a:avLst/>
          </a:prstGeom>
          <a:solidFill>
            <a:schemeClr val="bg1"/>
          </a:solidFill>
          <a:ln w="47625" cap="flat" cmpd="dbl" algn="ctr">
            <a:solidFill>
              <a:srgbClr val="FFFFFF">
                <a:hueOff val="0"/>
                <a:satOff val="0"/>
                <a:lumOff val="0"/>
                <a:alphaOff val="0"/>
              </a:srgbClr>
            </a:solidFill>
            <a:prstDash val="solid"/>
          </a:ln>
          <a:effectLst>
            <a:outerShdw blurRad="38100" dist="30000" dir="5400000" rotWithShape="0">
              <a:srgbClr val="000000">
                <a:alpha val="45000"/>
              </a:srgbClr>
            </a:outerShdw>
          </a:effectLst>
        </p:spPr>
        <p:txBody>
          <a:bodyPr spcFirstLastPara="0" vert="horz" wrap="square" lIns="160020" tIns="160020" rIns="160020" bIns="160020" numCol="1" spcCol="1270" anchor="ctr" anchorCtr="0">
            <a:noAutofit/>
          </a:bodyPr>
          <a:lstStyle>
            <a:defPPr>
              <a:defRPr lang="de-DE"/>
            </a:defPPr>
            <a:lvl1pPr rtl="1">
              <a:defRPr sz="1800"/>
            </a:lvl1pPr>
          </a:lstStyle>
          <a:p>
            <a:r>
              <a:rPr lang="en-US" dirty="0"/>
              <a:t>Additional index keys for User-defined Tables</a:t>
            </a:r>
            <a:endParaRPr lang="he-IL" dirty="0"/>
          </a:p>
        </p:txBody>
      </p:sp>
    </p:spTree>
    <p:custDataLst>
      <p:tags r:id="rId1"/>
    </p:custDataLst>
    <p:extLst>
      <p:ext uri="{BB962C8B-B14F-4D97-AF65-F5344CB8AC3E}">
        <p14:creationId xmlns:p14="http://schemas.microsoft.com/office/powerpoint/2010/main" val="283641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nchor="ctr"/>
          <a:lstStyle/>
          <a:p>
            <a:r>
              <a:rPr lang="en-US" dirty="0"/>
              <a:t>Metadata Objects: User-Defined Tables – Scope</a:t>
            </a:r>
          </a:p>
        </p:txBody>
      </p:sp>
      <p:sp>
        <p:nvSpPr>
          <p:cNvPr id="166915" name="AutoShape 3"/>
          <p:cNvSpPr>
            <a:spLocks noChangeArrowheads="1"/>
          </p:cNvSpPr>
          <p:nvPr/>
        </p:nvSpPr>
        <p:spPr bwMode="auto">
          <a:xfrm>
            <a:off x="2935287" y="1962150"/>
            <a:ext cx="5334000" cy="2819400"/>
          </a:xfrm>
          <a:prstGeom prst="can">
            <a:avLst>
              <a:gd name="adj" fmla="val 25000"/>
            </a:avLst>
          </a:prstGeom>
          <a:ln>
            <a:headEnd/>
            <a:tailEnd/>
          </a:ln>
        </p:spPr>
        <p:style>
          <a:lnRef idx="2">
            <a:schemeClr val="accent5"/>
          </a:lnRef>
          <a:fillRef idx="1">
            <a:schemeClr val="lt1"/>
          </a:fillRef>
          <a:effectRef idx="0">
            <a:schemeClr val="accent5"/>
          </a:effectRef>
          <a:fontRef idx="minor">
            <a:schemeClr val="dk1"/>
          </a:fontRef>
        </p:style>
        <p:txBody>
          <a:bodyPr wrap="none" lIns="36000" tIns="36000" rIns="36000" bIns="36000" anchor="ctr"/>
          <a:lstStyle/>
          <a:p>
            <a:pPr>
              <a:defRPr/>
            </a:pPr>
            <a:endParaRPr lang="en-US" dirty="0">
              <a:latin typeface="Arial" charset="0"/>
            </a:endParaRPr>
          </a:p>
        </p:txBody>
      </p:sp>
      <p:grpSp>
        <p:nvGrpSpPr>
          <p:cNvPr id="2" name="Group 4"/>
          <p:cNvGrpSpPr>
            <a:grpSpLocks/>
          </p:cNvGrpSpPr>
          <p:nvPr/>
        </p:nvGrpSpPr>
        <p:grpSpPr bwMode="auto">
          <a:xfrm>
            <a:off x="3240087" y="3019425"/>
            <a:ext cx="838200" cy="762000"/>
            <a:chOff x="1344" y="1824"/>
            <a:chExt cx="432" cy="480"/>
          </a:xfrm>
          <a:solidFill>
            <a:srgbClr val="F0AB00"/>
          </a:solidFill>
        </p:grpSpPr>
        <p:grpSp>
          <p:nvGrpSpPr>
            <p:cNvPr id="3" name="Group 5"/>
            <p:cNvGrpSpPr>
              <a:grpSpLocks/>
            </p:cNvGrpSpPr>
            <p:nvPr/>
          </p:nvGrpSpPr>
          <p:grpSpPr bwMode="auto">
            <a:xfrm>
              <a:off x="1344" y="1824"/>
              <a:ext cx="432" cy="96"/>
              <a:chOff x="912" y="3216"/>
              <a:chExt cx="432" cy="96"/>
            </a:xfrm>
            <a:grpFill/>
          </p:grpSpPr>
          <p:sp>
            <p:nvSpPr>
              <p:cNvPr id="59497" name="Rectangle 6"/>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98" name="Rectangle 7"/>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99" name="Rectangle 8"/>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500" name="Rectangle 9"/>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4" name="Group 10"/>
            <p:cNvGrpSpPr>
              <a:grpSpLocks/>
            </p:cNvGrpSpPr>
            <p:nvPr/>
          </p:nvGrpSpPr>
          <p:grpSpPr bwMode="auto">
            <a:xfrm>
              <a:off x="1344" y="1920"/>
              <a:ext cx="432" cy="96"/>
              <a:chOff x="912" y="3216"/>
              <a:chExt cx="432" cy="96"/>
            </a:xfrm>
            <a:grpFill/>
          </p:grpSpPr>
          <p:sp>
            <p:nvSpPr>
              <p:cNvPr id="59493" name="Rectangle 11"/>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94" name="Rectangle 12"/>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95" name="Rectangle 13"/>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96" name="Rectangle 14"/>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5" name="Group 15"/>
            <p:cNvGrpSpPr>
              <a:grpSpLocks/>
            </p:cNvGrpSpPr>
            <p:nvPr/>
          </p:nvGrpSpPr>
          <p:grpSpPr bwMode="auto">
            <a:xfrm>
              <a:off x="1344" y="2016"/>
              <a:ext cx="432" cy="96"/>
              <a:chOff x="912" y="3216"/>
              <a:chExt cx="432" cy="96"/>
            </a:xfrm>
            <a:grpFill/>
          </p:grpSpPr>
          <p:sp>
            <p:nvSpPr>
              <p:cNvPr id="59489" name="Rectangle 16"/>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90" name="Rectangle 17"/>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91" name="Rectangle 18"/>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92" name="Rectangle 19"/>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6" name="Group 20"/>
            <p:cNvGrpSpPr>
              <a:grpSpLocks/>
            </p:cNvGrpSpPr>
            <p:nvPr/>
          </p:nvGrpSpPr>
          <p:grpSpPr bwMode="auto">
            <a:xfrm>
              <a:off x="1344" y="2112"/>
              <a:ext cx="432" cy="96"/>
              <a:chOff x="912" y="3216"/>
              <a:chExt cx="432" cy="96"/>
            </a:xfrm>
            <a:grpFill/>
          </p:grpSpPr>
          <p:sp>
            <p:nvSpPr>
              <p:cNvPr id="59485" name="Rectangle 21"/>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86" name="Rectangle 22"/>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87" name="Rectangle 23"/>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88" name="Rectangle 24"/>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7" name="Group 25"/>
            <p:cNvGrpSpPr>
              <a:grpSpLocks/>
            </p:cNvGrpSpPr>
            <p:nvPr/>
          </p:nvGrpSpPr>
          <p:grpSpPr bwMode="auto">
            <a:xfrm>
              <a:off x="1344" y="2208"/>
              <a:ext cx="432" cy="96"/>
              <a:chOff x="912" y="3216"/>
              <a:chExt cx="432" cy="96"/>
            </a:xfrm>
            <a:grpFill/>
          </p:grpSpPr>
          <p:sp>
            <p:nvSpPr>
              <p:cNvPr id="59481" name="Rectangle 26"/>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82" name="Rectangle 27"/>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83" name="Rectangle 28"/>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84" name="Rectangle 29"/>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grpSp>
        <p:nvGrpSpPr>
          <p:cNvPr id="8" name="Group 30"/>
          <p:cNvGrpSpPr>
            <a:grpSpLocks/>
          </p:cNvGrpSpPr>
          <p:nvPr/>
        </p:nvGrpSpPr>
        <p:grpSpPr bwMode="auto">
          <a:xfrm>
            <a:off x="4383087" y="3552825"/>
            <a:ext cx="685800" cy="762000"/>
            <a:chOff x="1344" y="1824"/>
            <a:chExt cx="432" cy="480"/>
          </a:xfrm>
          <a:solidFill>
            <a:srgbClr val="F0AB00"/>
          </a:solidFill>
        </p:grpSpPr>
        <p:grpSp>
          <p:nvGrpSpPr>
            <p:cNvPr id="9" name="Group 31"/>
            <p:cNvGrpSpPr>
              <a:grpSpLocks/>
            </p:cNvGrpSpPr>
            <p:nvPr/>
          </p:nvGrpSpPr>
          <p:grpSpPr bwMode="auto">
            <a:xfrm>
              <a:off x="1344" y="1824"/>
              <a:ext cx="432" cy="96"/>
              <a:chOff x="912" y="3216"/>
              <a:chExt cx="432" cy="96"/>
            </a:xfrm>
            <a:grpFill/>
          </p:grpSpPr>
          <p:sp>
            <p:nvSpPr>
              <p:cNvPr id="59472" name="Rectangle 32"/>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73" name="Rectangle 33"/>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74" name="Rectangle 34"/>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75" name="Rectangle 35"/>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10" name="Group 36"/>
            <p:cNvGrpSpPr>
              <a:grpSpLocks/>
            </p:cNvGrpSpPr>
            <p:nvPr/>
          </p:nvGrpSpPr>
          <p:grpSpPr bwMode="auto">
            <a:xfrm>
              <a:off x="1344" y="1920"/>
              <a:ext cx="432" cy="96"/>
              <a:chOff x="912" y="3216"/>
              <a:chExt cx="432" cy="96"/>
            </a:xfrm>
            <a:grpFill/>
          </p:grpSpPr>
          <p:sp>
            <p:nvSpPr>
              <p:cNvPr id="59468" name="Rectangle 37"/>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69" name="Rectangle 38"/>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70" name="Rectangle 39"/>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71" name="Rectangle 40"/>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11" name="Group 41"/>
            <p:cNvGrpSpPr>
              <a:grpSpLocks/>
            </p:cNvGrpSpPr>
            <p:nvPr/>
          </p:nvGrpSpPr>
          <p:grpSpPr bwMode="auto">
            <a:xfrm>
              <a:off x="1344" y="2016"/>
              <a:ext cx="432" cy="96"/>
              <a:chOff x="912" y="3216"/>
              <a:chExt cx="432" cy="96"/>
            </a:xfrm>
            <a:grpFill/>
          </p:grpSpPr>
          <p:sp>
            <p:nvSpPr>
              <p:cNvPr id="59464" name="Rectangle 42"/>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65" name="Rectangle 43"/>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66" name="Rectangle 44"/>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67" name="Rectangle 45"/>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12" name="Group 46"/>
            <p:cNvGrpSpPr>
              <a:grpSpLocks/>
            </p:cNvGrpSpPr>
            <p:nvPr/>
          </p:nvGrpSpPr>
          <p:grpSpPr bwMode="auto">
            <a:xfrm>
              <a:off x="1344" y="2112"/>
              <a:ext cx="432" cy="96"/>
              <a:chOff x="912" y="3216"/>
              <a:chExt cx="432" cy="96"/>
            </a:xfrm>
            <a:grpFill/>
          </p:grpSpPr>
          <p:sp>
            <p:nvSpPr>
              <p:cNvPr id="59460" name="Rectangle 47"/>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61" name="Rectangle 48"/>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62" name="Rectangle 49"/>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63" name="Rectangle 50"/>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13" name="Group 51"/>
            <p:cNvGrpSpPr>
              <a:grpSpLocks/>
            </p:cNvGrpSpPr>
            <p:nvPr/>
          </p:nvGrpSpPr>
          <p:grpSpPr bwMode="auto">
            <a:xfrm>
              <a:off x="1344" y="2208"/>
              <a:ext cx="432" cy="96"/>
              <a:chOff x="912" y="3216"/>
              <a:chExt cx="432" cy="96"/>
            </a:xfrm>
            <a:grpFill/>
          </p:grpSpPr>
          <p:sp>
            <p:nvSpPr>
              <p:cNvPr id="59456" name="Rectangle 52"/>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57" name="Rectangle 53"/>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58" name="Rectangle 54"/>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59" name="Rectangle 55"/>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grpSp>
        <p:nvGrpSpPr>
          <p:cNvPr id="14" name="Group 56"/>
          <p:cNvGrpSpPr>
            <a:grpSpLocks/>
          </p:cNvGrpSpPr>
          <p:nvPr/>
        </p:nvGrpSpPr>
        <p:grpSpPr bwMode="auto">
          <a:xfrm>
            <a:off x="5373687" y="3019425"/>
            <a:ext cx="685800" cy="762000"/>
            <a:chOff x="1344" y="1824"/>
            <a:chExt cx="432" cy="480"/>
          </a:xfrm>
          <a:solidFill>
            <a:srgbClr val="F0AB00"/>
          </a:solidFill>
        </p:grpSpPr>
        <p:grpSp>
          <p:nvGrpSpPr>
            <p:cNvPr id="15" name="Group 57"/>
            <p:cNvGrpSpPr>
              <a:grpSpLocks/>
            </p:cNvGrpSpPr>
            <p:nvPr/>
          </p:nvGrpSpPr>
          <p:grpSpPr bwMode="auto">
            <a:xfrm>
              <a:off x="1344" y="1824"/>
              <a:ext cx="432" cy="96"/>
              <a:chOff x="912" y="3216"/>
              <a:chExt cx="432" cy="96"/>
            </a:xfrm>
            <a:grpFill/>
          </p:grpSpPr>
          <p:sp>
            <p:nvSpPr>
              <p:cNvPr id="59447" name="Rectangle 58"/>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48" name="Rectangle 59"/>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49" name="Rectangle 60"/>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50" name="Rectangle 61"/>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16" name="Group 62"/>
            <p:cNvGrpSpPr>
              <a:grpSpLocks/>
            </p:cNvGrpSpPr>
            <p:nvPr/>
          </p:nvGrpSpPr>
          <p:grpSpPr bwMode="auto">
            <a:xfrm>
              <a:off x="1344" y="1920"/>
              <a:ext cx="432" cy="96"/>
              <a:chOff x="912" y="3216"/>
              <a:chExt cx="432" cy="96"/>
            </a:xfrm>
            <a:grpFill/>
          </p:grpSpPr>
          <p:sp>
            <p:nvSpPr>
              <p:cNvPr id="59443" name="Rectangle 63"/>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44" name="Rectangle 64"/>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45" name="Rectangle 65"/>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46" name="Rectangle 66"/>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17" name="Group 67"/>
            <p:cNvGrpSpPr>
              <a:grpSpLocks/>
            </p:cNvGrpSpPr>
            <p:nvPr/>
          </p:nvGrpSpPr>
          <p:grpSpPr bwMode="auto">
            <a:xfrm>
              <a:off x="1344" y="2016"/>
              <a:ext cx="432" cy="96"/>
              <a:chOff x="912" y="3216"/>
              <a:chExt cx="432" cy="96"/>
            </a:xfrm>
            <a:grpFill/>
          </p:grpSpPr>
          <p:sp>
            <p:nvSpPr>
              <p:cNvPr id="59439" name="Rectangle 68"/>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40" name="Rectangle 69"/>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41" name="Rectangle 70"/>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42" name="Rectangle 71"/>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18" name="Group 72"/>
            <p:cNvGrpSpPr>
              <a:grpSpLocks/>
            </p:cNvGrpSpPr>
            <p:nvPr/>
          </p:nvGrpSpPr>
          <p:grpSpPr bwMode="auto">
            <a:xfrm>
              <a:off x="1344" y="2112"/>
              <a:ext cx="432" cy="96"/>
              <a:chOff x="912" y="3216"/>
              <a:chExt cx="432" cy="96"/>
            </a:xfrm>
            <a:grpFill/>
          </p:grpSpPr>
          <p:sp>
            <p:nvSpPr>
              <p:cNvPr id="59435" name="Rectangle 73"/>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36" name="Rectangle 74"/>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37" name="Rectangle 75"/>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38" name="Rectangle 76"/>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19" name="Group 77"/>
            <p:cNvGrpSpPr>
              <a:grpSpLocks/>
            </p:cNvGrpSpPr>
            <p:nvPr/>
          </p:nvGrpSpPr>
          <p:grpSpPr bwMode="auto">
            <a:xfrm>
              <a:off x="1344" y="2208"/>
              <a:ext cx="432" cy="96"/>
              <a:chOff x="912" y="3216"/>
              <a:chExt cx="432" cy="96"/>
            </a:xfrm>
            <a:grpFill/>
          </p:grpSpPr>
          <p:sp>
            <p:nvSpPr>
              <p:cNvPr id="59431" name="Rectangle 78"/>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32" name="Rectangle 79"/>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33" name="Rectangle 80"/>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34" name="Rectangle 81"/>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grpSp>
        <p:nvGrpSpPr>
          <p:cNvPr id="20" name="Group 82"/>
          <p:cNvGrpSpPr>
            <a:grpSpLocks/>
          </p:cNvGrpSpPr>
          <p:nvPr/>
        </p:nvGrpSpPr>
        <p:grpSpPr bwMode="auto">
          <a:xfrm>
            <a:off x="6211887" y="3629025"/>
            <a:ext cx="685800" cy="762000"/>
            <a:chOff x="1344" y="1824"/>
            <a:chExt cx="432" cy="480"/>
          </a:xfrm>
          <a:solidFill>
            <a:srgbClr val="44697D"/>
          </a:solidFill>
        </p:grpSpPr>
        <p:grpSp>
          <p:nvGrpSpPr>
            <p:cNvPr id="21" name="Group 83"/>
            <p:cNvGrpSpPr>
              <a:grpSpLocks/>
            </p:cNvGrpSpPr>
            <p:nvPr/>
          </p:nvGrpSpPr>
          <p:grpSpPr bwMode="auto">
            <a:xfrm>
              <a:off x="1344" y="1824"/>
              <a:ext cx="432" cy="96"/>
              <a:chOff x="912" y="3216"/>
              <a:chExt cx="432" cy="96"/>
            </a:xfrm>
            <a:grpFill/>
          </p:grpSpPr>
          <p:sp>
            <p:nvSpPr>
              <p:cNvPr id="59422" name="Rectangle 84"/>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23" name="Rectangle 85"/>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24" name="Rectangle 86"/>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25" name="Rectangle 87"/>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22" name="Group 88"/>
            <p:cNvGrpSpPr>
              <a:grpSpLocks/>
            </p:cNvGrpSpPr>
            <p:nvPr/>
          </p:nvGrpSpPr>
          <p:grpSpPr bwMode="auto">
            <a:xfrm>
              <a:off x="1344" y="1920"/>
              <a:ext cx="432" cy="96"/>
              <a:chOff x="912" y="3216"/>
              <a:chExt cx="432" cy="96"/>
            </a:xfrm>
            <a:grpFill/>
          </p:grpSpPr>
          <p:sp>
            <p:nvSpPr>
              <p:cNvPr id="59418" name="Rectangle 89"/>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19" name="Rectangle 90"/>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20" name="Rectangle 91"/>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21" name="Rectangle 92"/>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23" name="Group 93"/>
            <p:cNvGrpSpPr>
              <a:grpSpLocks/>
            </p:cNvGrpSpPr>
            <p:nvPr/>
          </p:nvGrpSpPr>
          <p:grpSpPr bwMode="auto">
            <a:xfrm>
              <a:off x="1344" y="2016"/>
              <a:ext cx="432" cy="96"/>
              <a:chOff x="912" y="3216"/>
              <a:chExt cx="432" cy="96"/>
            </a:xfrm>
            <a:grpFill/>
          </p:grpSpPr>
          <p:sp>
            <p:nvSpPr>
              <p:cNvPr id="59414" name="Rectangle 94"/>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15" name="Rectangle 95"/>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16" name="Rectangle 96"/>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17" name="Rectangle 97"/>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24" name="Group 98"/>
            <p:cNvGrpSpPr>
              <a:grpSpLocks/>
            </p:cNvGrpSpPr>
            <p:nvPr/>
          </p:nvGrpSpPr>
          <p:grpSpPr bwMode="auto">
            <a:xfrm>
              <a:off x="1344" y="2112"/>
              <a:ext cx="432" cy="96"/>
              <a:chOff x="912" y="3216"/>
              <a:chExt cx="432" cy="96"/>
            </a:xfrm>
            <a:grpFill/>
          </p:grpSpPr>
          <p:sp>
            <p:nvSpPr>
              <p:cNvPr id="59410" name="Rectangle 99"/>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11" name="Rectangle 100"/>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12" name="Rectangle 101"/>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13" name="Rectangle 102"/>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nvGrpSpPr>
            <p:cNvPr id="25" name="Group 103"/>
            <p:cNvGrpSpPr>
              <a:grpSpLocks/>
            </p:cNvGrpSpPr>
            <p:nvPr/>
          </p:nvGrpSpPr>
          <p:grpSpPr bwMode="auto">
            <a:xfrm>
              <a:off x="1344" y="2208"/>
              <a:ext cx="432" cy="96"/>
              <a:chOff x="912" y="3216"/>
              <a:chExt cx="432" cy="96"/>
            </a:xfrm>
            <a:grpFill/>
          </p:grpSpPr>
          <p:sp>
            <p:nvSpPr>
              <p:cNvPr id="59406" name="Rectangle 104"/>
              <p:cNvSpPr>
                <a:spLocks noChangeArrowheads="1"/>
              </p:cNvSpPr>
              <p:nvPr/>
            </p:nvSpPr>
            <p:spPr bwMode="auto">
              <a:xfrm>
                <a:off x="912"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07" name="Rectangle 105"/>
              <p:cNvSpPr>
                <a:spLocks noChangeArrowheads="1"/>
              </p:cNvSpPr>
              <p:nvPr/>
            </p:nvSpPr>
            <p:spPr bwMode="auto">
              <a:xfrm>
                <a:off x="1008"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08" name="Rectangle 106"/>
              <p:cNvSpPr>
                <a:spLocks noChangeArrowheads="1"/>
              </p:cNvSpPr>
              <p:nvPr/>
            </p:nvSpPr>
            <p:spPr bwMode="auto">
              <a:xfrm>
                <a:off x="1104"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sp>
            <p:nvSpPr>
              <p:cNvPr id="59409" name="Rectangle 107"/>
              <p:cNvSpPr>
                <a:spLocks noChangeArrowheads="1"/>
              </p:cNvSpPr>
              <p:nvPr/>
            </p:nvSpPr>
            <p:spPr bwMode="auto">
              <a:xfrm>
                <a:off x="1200" y="3216"/>
                <a:ext cx="144" cy="96"/>
              </a:xfrm>
              <a:prstGeom prst="rect">
                <a:avLst/>
              </a:prstGeom>
              <a:grpFill/>
              <a:ln w="12700">
                <a:solidFill>
                  <a:schemeClr val="tx1"/>
                </a:solidFill>
                <a:miter lim="800000"/>
                <a:headEnd/>
                <a:tailEnd/>
              </a:ln>
            </p:spPr>
            <p:txBody>
              <a:bodyPr wrap="none" lIns="36000" tIns="36000" rIns="36000" bIns="36000" anchor="ctr"/>
              <a:lstStyle/>
              <a:p>
                <a:pPr>
                  <a:defRPr/>
                </a:pPr>
                <a:endParaRPr lang="en-US" dirty="0">
                  <a:latin typeface="Arial" charset="0"/>
                  <a:ea typeface="Arial Unicode MS" pitchFamily="34" charset="-128"/>
                  <a:cs typeface="Arial Unicode MS" pitchFamily="34" charset="-128"/>
                </a:endParaRPr>
              </a:p>
            </p:txBody>
          </p:sp>
        </p:grpSp>
      </p:grpSp>
      <p:sp>
        <p:nvSpPr>
          <p:cNvPr id="167020" name="AutoShape 108"/>
          <p:cNvSpPr>
            <a:spLocks noChangeArrowheads="1"/>
          </p:cNvSpPr>
          <p:nvPr/>
        </p:nvSpPr>
        <p:spPr bwMode="auto">
          <a:xfrm>
            <a:off x="7964487" y="1571625"/>
            <a:ext cx="2057400" cy="685800"/>
          </a:xfrm>
          <a:prstGeom prst="wedgeRoundRectCallout">
            <a:avLst>
              <a:gd name="adj1" fmla="val -101389"/>
              <a:gd name="adj2" fmla="val 306713"/>
              <a:gd name="adj3" fmla="val 16667"/>
            </a:avLst>
          </a:prstGeom>
          <a:solidFill>
            <a:schemeClr val="bg1"/>
          </a:solidFill>
          <a:ln>
            <a:headEnd/>
            <a:tailEnd/>
          </a:ln>
        </p:spPr>
        <p:style>
          <a:lnRef idx="2">
            <a:schemeClr val="accent3"/>
          </a:lnRef>
          <a:fillRef idx="1">
            <a:schemeClr val="lt1"/>
          </a:fillRef>
          <a:effectRef idx="0">
            <a:schemeClr val="accent3"/>
          </a:effectRef>
          <a:fontRef idx="minor">
            <a:schemeClr val="dk1"/>
          </a:fontRef>
        </p:style>
        <p:txBody>
          <a:bodyPr lIns="36000" tIns="36000" rIns="36000" bIns="36000" anchor="ctr"/>
          <a:lstStyle/>
          <a:p>
            <a:pPr algn="ctr">
              <a:defRPr/>
            </a:pPr>
            <a:r>
              <a:rPr lang="de-DE" sz="1800" dirty="0">
                <a:solidFill>
                  <a:schemeClr val="tx1"/>
                </a:solidFill>
                <a:latin typeface="Arial" charset="0"/>
              </a:rPr>
              <a:t>User-</a:t>
            </a:r>
            <a:r>
              <a:rPr lang="en-US" sz="1800" dirty="0">
                <a:solidFill>
                  <a:schemeClr val="tx1"/>
                </a:solidFill>
                <a:latin typeface="Arial" charset="0"/>
              </a:rPr>
              <a:t>Defined</a:t>
            </a:r>
            <a:r>
              <a:rPr lang="de-DE" sz="1800" dirty="0">
                <a:solidFill>
                  <a:schemeClr val="tx1"/>
                </a:solidFill>
                <a:latin typeface="Arial" charset="0"/>
              </a:rPr>
              <a:t> Table</a:t>
            </a:r>
            <a:endParaRPr lang="en-US" sz="1800" dirty="0">
              <a:solidFill>
                <a:schemeClr val="tx1"/>
              </a:solidFill>
              <a:latin typeface="Arial" charset="0"/>
            </a:endParaRPr>
          </a:p>
        </p:txBody>
      </p:sp>
      <p:sp>
        <p:nvSpPr>
          <p:cNvPr id="26" name="TextBox 25">
            <a:extLst>
              <a:ext uri="{FF2B5EF4-FFF2-40B4-BE49-F238E27FC236}">
                <a16:creationId xmlns:a16="http://schemas.microsoft.com/office/drawing/2014/main" id="{83BF02D2-A5CB-4B6C-A056-8F410BC857A3}"/>
              </a:ext>
            </a:extLst>
          </p:cNvPr>
          <p:cNvSpPr txBox="1"/>
          <p:nvPr/>
        </p:nvSpPr>
        <p:spPr>
          <a:xfrm>
            <a:off x="3815555" y="1987757"/>
            <a:ext cx="3725863" cy="615553"/>
          </a:xfrm>
          <a:prstGeom prst="rect">
            <a:avLst/>
          </a:prstGeom>
          <a:noFill/>
        </p:spPr>
        <p:txBody>
          <a:bodyPr wrap="square" lIns="0" tIns="0" rIns="0" bIns="0" rtlCol="1">
            <a:spAutoFit/>
          </a:bodyPr>
          <a:lstStyle/>
          <a:p>
            <a:pPr algn="ctr" fontAlgn="base">
              <a:spcBef>
                <a:spcPct val="50000"/>
              </a:spcBef>
              <a:spcAft>
                <a:spcPct val="0"/>
              </a:spcAft>
              <a:buClr>
                <a:srgbClr val="F0AB00"/>
              </a:buClr>
              <a:buSzPct val="80000"/>
            </a:pPr>
            <a:r>
              <a:rPr lang="en-US" sz="4000" kern="0" dirty="0">
                <a:ea typeface="Arial Unicode MS" pitchFamily="34" charset="-128"/>
                <a:cs typeface="Arial Unicode MS" pitchFamily="34" charset="-128"/>
              </a:rPr>
              <a:t>Database</a:t>
            </a:r>
            <a:endParaRPr lang="he-IL" sz="4000" kern="0" dirty="0">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3036220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nchor="ctr"/>
          <a:lstStyle/>
          <a:p>
            <a:r>
              <a:rPr lang="en-US" dirty="0"/>
              <a:t>Metadata Objects: Add User-Defined Tables</a:t>
            </a:r>
          </a:p>
        </p:txBody>
      </p:sp>
    </p:spTree>
    <p:custDataLst>
      <p:tags r:id="rId1"/>
    </p:custDataLst>
    <p:extLst>
      <p:ext uri="{BB962C8B-B14F-4D97-AF65-F5344CB8AC3E}">
        <p14:creationId xmlns:p14="http://schemas.microsoft.com/office/powerpoint/2010/main" val="3073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44CC60-2A5F-44DC-8D7C-9A9BBEDA844F}"/>
              </a:ext>
            </a:extLst>
          </p:cNvPr>
          <p:cNvPicPr>
            <a:picLocks noChangeAspect="1"/>
          </p:cNvPicPr>
          <p:nvPr/>
        </p:nvPicPr>
        <p:blipFill>
          <a:blip r:embed="rId4"/>
          <a:stretch>
            <a:fillRect/>
          </a:stretch>
        </p:blipFill>
        <p:spPr>
          <a:xfrm>
            <a:off x="488063" y="2096691"/>
            <a:ext cx="5609524" cy="3238095"/>
          </a:xfrm>
          <a:prstGeom prst="rect">
            <a:avLst/>
          </a:prstGeom>
        </p:spPr>
      </p:pic>
      <p:sp>
        <p:nvSpPr>
          <p:cNvPr id="128001" name="Rectangle 2"/>
          <p:cNvSpPr>
            <a:spLocks noGrp="1" noChangeArrowheads="1"/>
          </p:cNvSpPr>
          <p:nvPr>
            <p:ph type="title"/>
          </p:nvPr>
        </p:nvSpPr>
        <p:spPr/>
        <p:txBody>
          <a:bodyPr anchor="ctr"/>
          <a:lstStyle/>
          <a:p>
            <a:r>
              <a:rPr lang="en-US" dirty="0"/>
              <a:t>Metadata Objects: Add User-Defined Tables</a:t>
            </a:r>
          </a:p>
        </p:txBody>
      </p:sp>
      <p:sp>
        <p:nvSpPr>
          <p:cNvPr id="128002" name="Text Box 3"/>
          <p:cNvSpPr txBox="1">
            <a:spLocks noChangeArrowheads="1"/>
          </p:cNvSpPr>
          <p:nvPr/>
        </p:nvSpPr>
        <p:spPr bwMode="auto">
          <a:xfrm>
            <a:off x="6293056" y="1094805"/>
            <a:ext cx="5727959" cy="1343595"/>
          </a:xfrm>
          <a:prstGeom prst="rect">
            <a:avLst/>
          </a:prstGeom>
          <a:noFill/>
          <a:ln w="19050">
            <a:noFill/>
            <a:miter lim="800000"/>
            <a:headEnd/>
            <a:tailEnd/>
          </a:ln>
        </p:spPr>
        <p:txBody>
          <a:bodyPr lIns="0" tIns="0" rIns="0" bIns="0"/>
          <a:lstStyle/>
          <a:p>
            <a:pPr marL="203200" indent="-203200">
              <a:spcBef>
                <a:spcPts val="300"/>
              </a:spcBef>
              <a:buClr>
                <a:srgbClr val="F0AB00"/>
              </a:buClr>
              <a:buSzPct val="80000"/>
              <a:buFont typeface="Wingdings" pitchFamily="2" charset="2"/>
              <a:buChar char="n"/>
            </a:pPr>
            <a:r>
              <a:rPr lang="en-US" sz="1800" dirty="0"/>
              <a:t>Use the context menu to remove a User-Defined Table when possible</a:t>
            </a:r>
          </a:p>
          <a:p>
            <a:pPr marL="203200" indent="-203200">
              <a:spcBef>
                <a:spcPts val="300"/>
              </a:spcBef>
              <a:buClr>
                <a:srgbClr val="F0AB00"/>
              </a:buClr>
              <a:buSzPct val="80000"/>
              <a:buFont typeface="Wingdings" pitchFamily="2" charset="2"/>
              <a:buChar char="n"/>
            </a:pPr>
            <a:endParaRPr lang="en-US" altLang="en-US" sz="1800" dirty="0"/>
          </a:p>
          <a:p>
            <a:pPr marL="203200" indent="-203200">
              <a:spcBef>
                <a:spcPts val="300"/>
              </a:spcBef>
              <a:buClr>
                <a:srgbClr val="F0AB00"/>
              </a:buClr>
              <a:buSzPct val="80000"/>
              <a:buFont typeface="Wingdings" pitchFamily="2" charset="2"/>
              <a:buChar char="n"/>
            </a:pPr>
            <a:r>
              <a:rPr lang="en-US" altLang="en-US" sz="1800" dirty="0"/>
              <a:t>User tables have the prefix @</a:t>
            </a:r>
          </a:p>
        </p:txBody>
      </p:sp>
      <p:sp>
        <p:nvSpPr>
          <p:cNvPr id="128004" name="Oval 5"/>
          <p:cNvSpPr>
            <a:spLocks noChangeArrowheads="1"/>
          </p:cNvSpPr>
          <p:nvPr/>
        </p:nvSpPr>
        <p:spPr bwMode="auto">
          <a:xfrm>
            <a:off x="2488610" y="3039616"/>
            <a:ext cx="2004704" cy="1108609"/>
          </a:xfrm>
          <a:prstGeom prst="ellipse">
            <a:avLst/>
          </a:prstGeom>
          <a:noFill/>
          <a:ln w="28575">
            <a:solidFill>
              <a:srgbClr val="C00000"/>
            </a:solidFill>
            <a:round/>
            <a:headEnd/>
            <a:tailEnd/>
          </a:ln>
        </p:spPr>
        <p:txBody>
          <a:bodyPr wrap="none" lIns="36000" tIns="36000" rIns="36000" bIns="36000" anchor="ctr"/>
          <a:lstStyle/>
          <a:p>
            <a:endParaRPr lang="de-DE" dirty="0"/>
          </a:p>
        </p:txBody>
      </p:sp>
      <p:sp>
        <p:nvSpPr>
          <p:cNvPr id="6" name="AutoShape 108">
            <a:extLst>
              <a:ext uri="{FF2B5EF4-FFF2-40B4-BE49-F238E27FC236}">
                <a16:creationId xmlns:a16="http://schemas.microsoft.com/office/drawing/2014/main" id="{0F24C453-0D78-4C36-AEE3-0911ABFCCE12}"/>
              </a:ext>
            </a:extLst>
          </p:cNvPr>
          <p:cNvSpPr>
            <a:spLocks noChangeArrowheads="1"/>
          </p:cNvSpPr>
          <p:nvPr/>
        </p:nvSpPr>
        <p:spPr bwMode="auto">
          <a:xfrm>
            <a:off x="6293056" y="3369733"/>
            <a:ext cx="3983770" cy="2984267"/>
          </a:xfrm>
          <a:prstGeom prst="wedgeRoundRectCallout">
            <a:avLst>
              <a:gd name="adj1" fmla="val -96819"/>
              <a:gd name="adj2" fmla="val -52112"/>
              <a:gd name="adj3" fmla="val 16667"/>
            </a:avLst>
          </a:prstGeom>
          <a:solidFill>
            <a:schemeClr val="bg1"/>
          </a:solidFill>
          <a:ln>
            <a:headEnd/>
            <a:tailEnd/>
          </a:ln>
        </p:spPr>
        <p:style>
          <a:lnRef idx="2">
            <a:schemeClr val="accent3"/>
          </a:lnRef>
          <a:fillRef idx="1">
            <a:schemeClr val="lt1"/>
          </a:fillRef>
          <a:effectRef idx="0">
            <a:schemeClr val="accent3"/>
          </a:effectRef>
          <a:fontRef idx="minor">
            <a:schemeClr val="dk1"/>
          </a:fontRef>
        </p:style>
        <p:txBody>
          <a:bodyPr lIns="36000" tIns="36000" rIns="36000" bIns="36000" anchor="ctr"/>
          <a:lstStyle/>
          <a:p>
            <a:pPr fontAlgn="base">
              <a:spcBef>
                <a:spcPts val="600"/>
              </a:spcBef>
              <a:spcAft>
                <a:spcPct val="0"/>
              </a:spcAft>
              <a:buClr>
                <a:srgbClr val="F0AB00"/>
              </a:buClr>
              <a:buSzPct val="80000"/>
            </a:pPr>
            <a:r>
              <a:rPr lang="en-US" sz="1800" b="1" kern="0">
                <a:ea typeface="Arial Unicode MS" pitchFamily="34" charset="-128"/>
                <a:cs typeface="Arial Unicode MS" pitchFamily="34" charset="-128"/>
              </a:rPr>
              <a:t>Object Types:</a:t>
            </a:r>
          </a:p>
          <a:p>
            <a:pPr marL="285693" indent="-285693">
              <a:spcBef>
                <a:spcPts val="600"/>
              </a:spcBef>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No Object</a:t>
            </a:r>
          </a:p>
          <a:p>
            <a:pPr marL="285693" indent="-285693">
              <a:spcBef>
                <a:spcPts val="600"/>
              </a:spcBef>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No Object with Auto. Increment</a:t>
            </a:r>
          </a:p>
          <a:p>
            <a:pPr marL="285693" indent="-285693">
              <a:spcBef>
                <a:spcPts val="600"/>
              </a:spcBef>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Master Data</a:t>
            </a:r>
          </a:p>
          <a:p>
            <a:pPr marL="285693" indent="-285693">
              <a:spcBef>
                <a:spcPts val="600"/>
              </a:spcBef>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Master Data Rows</a:t>
            </a:r>
          </a:p>
          <a:p>
            <a:pPr marL="285693" indent="-285693">
              <a:spcBef>
                <a:spcPts val="600"/>
              </a:spcBef>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Document</a:t>
            </a:r>
          </a:p>
          <a:p>
            <a:pPr marL="285693" indent="-285693">
              <a:spcBef>
                <a:spcPts val="600"/>
              </a:spcBef>
              <a:buClr>
                <a:srgbClr val="F0AB00"/>
              </a:buClr>
              <a:buSzPct val="80000"/>
              <a:buFont typeface="Wingdings" panose="05000000000000000000" pitchFamily="2" charset="2"/>
              <a:buChar char="§"/>
            </a:pPr>
            <a:r>
              <a:rPr lang="en-US" sz="1800" kern="0">
                <a:ea typeface="Arial Unicode MS" pitchFamily="34" charset="-128"/>
                <a:cs typeface="Arial Unicode MS" pitchFamily="34" charset="-128"/>
              </a:rPr>
              <a:t>Document Rows</a:t>
            </a:r>
            <a:endParaRPr lang="en-US" sz="1800" kern="0" dirty="0">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EECE3E3D-A315-4143-B6F9-E20EA2013559}"/>
              </a:ext>
            </a:extLst>
          </p:cNvPr>
          <p:cNvSpPr/>
          <p:nvPr/>
        </p:nvSpPr>
        <p:spPr>
          <a:xfrm>
            <a:off x="442962" y="1450360"/>
            <a:ext cx="6096000" cy="646331"/>
          </a:xfrm>
          <a:prstGeom prst="rect">
            <a:avLst/>
          </a:prstGeom>
        </p:spPr>
        <p:txBody>
          <a:bodyPr>
            <a:spAutoFit/>
          </a:bodyPr>
          <a:lstStyle/>
          <a:p>
            <a:pPr>
              <a:spcBef>
                <a:spcPts val="300"/>
              </a:spcBef>
              <a:buClr>
                <a:srgbClr val="F0AB00"/>
              </a:buClr>
              <a:buSzPct val="80000"/>
            </a:pPr>
            <a:r>
              <a:rPr lang="de-DE" sz="1800" dirty="0"/>
              <a:t>Add </a:t>
            </a:r>
            <a:r>
              <a:rPr lang="en-US" sz="1800" dirty="0"/>
              <a:t>User-Defined</a:t>
            </a:r>
            <a:r>
              <a:rPr lang="de-DE" sz="1800" dirty="0"/>
              <a:t> </a:t>
            </a:r>
            <a:r>
              <a:rPr lang="en-US" sz="1800" dirty="0"/>
              <a:t>Tables</a:t>
            </a:r>
            <a:r>
              <a:rPr lang="de-DE" sz="1800" dirty="0"/>
              <a:t> via </a:t>
            </a:r>
            <a:r>
              <a:rPr lang="en-US" sz="1800" b="1" i="1" dirty="0">
                <a:ea typeface="ＭＳ Ｐゴシック" pitchFamily="34" charset="-128"/>
                <a:sym typeface="Wingdings" pitchFamily="2" charset="2"/>
              </a:rPr>
              <a:t>Tools </a:t>
            </a:r>
            <a:r>
              <a:rPr lang="en-US" sz="1800" b="1" i="1" dirty="0">
                <a:ea typeface="ＭＳ Ｐゴシック" pitchFamily="34" charset="-128"/>
                <a:sym typeface="Symbol" pitchFamily="18" charset="2"/>
              </a:rPr>
              <a:t></a:t>
            </a:r>
            <a:r>
              <a:rPr lang="en-US" sz="1800" b="1" i="1" dirty="0">
                <a:ea typeface="ＭＳ Ｐゴシック" pitchFamily="34" charset="-128"/>
                <a:sym typeface="Wingdings" pitchFamily="2" charset="2"/>
              </a:rPr>
              <a:t> Customization Tools </a:t>
            </a:r>
            <a:r>
              <a:rPr lang="en-US" sz="1800" b="1" i="1" dirty="0">
                <a:ea typeface="ＭＳ Ｐゴシック" pitchFamily="34" charset="-128"/>
                <a:sym typeface="Symbol" pitchFamily="18" charset="2"/>
              </a:rPr>
              <a:t></a:t>
            </a:r>
            <a:r>
              <a:rPr lang="en-US" sz="1800" b="1" i="1" dirty="0">
                <a:ea typeface="ＭＳ Ｐゴシック" pitchFamily="34" charset="-128"/>
                <a:sym typeface="Wingdings" pitchFamily="2" charset="2"/>
              </a:rPr>
              <a:t> User-Defined Tables - Setup</a:t>
            </a:r>
            <a:r>
              <a:rPr lang="de-DE" sz="1800" b="1" dirty="0"/>
              <a:t> </a:t>
            </a:r>
          </a:p>
        </p:txBody>
      </p:sp>
    </p:spTree>
    <p:custDataLst>
      <p:tags r:id="rId1"/>
    </p:custDataLst>
    <p:extLst>
      <p:ext uri="{BB962C8B-B14F-4D97-AF65-F5344CB8AC3E}">
        <p14:creationId xmlns:p14="http://schemas.microsoft.com/office/powerpoint/2010/main" val="154252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anchor="ctr"/>
          <a:lstStyle/>
          <a:p>
            <a:pPr eaLnBrk="1" hangingPunct="1"/>
            <a:r>
              <a:rPr lang="en-US" dirty="0"/>
              <a:t>Metadata Objects: UserTablesMD</a:t>
            </a:r>
          </a:p>
        </p:txBody>
      </p:sp>
      <p:sp>
        <p:nvSpPr>
          <p:cNvPr id="130050" name="Rectangle 3"/>
          <p:cNvSpPr>
            <a:spLocks noChangeArrowheads="1"/>
          </p:cNvSpPr>
          <p:nvPr/>
        </p:nvSpPr>
        <p:spPr bwMode="auto">
          <a:xfrm>
            <a:off x="504001" y="1719690"/>
            <a:ext cx="11186476" cy="4623359"/>
          </a:xfrm>
          <a:prstGeom prst="rect">
            <a:avLst/>
          </a:prstGeom>
          <a:solidFill>
            <a:srgbClr val="B4C3CB"/>
          </a:solidFill>
          <a:ln w="12700">
            <a:solidFill>
              <a:schemeClr val="tx1"/>
            </a:solidFill>
            <a:miter lim="800000"/>
            <a:headEnd/>
            <a:tailEnd/>
          </a:ln>
        </p:spPr>
        <p:txBody>
          <a:bodyPr wrap="none" lIns="36000" tIns="36000" rIns="36000" bIns="36000"/>
          <a:lstStyle/>
          <a:p>
            <a:pPr>
              <a:buClr>
                <a:schemeClr val="tx1"/>
              </a:buClr>
              <a:buSzPct val="75000"/>
              <a:buFont typeface="Wingdings" pitchFamily="2" charset="2"/>
              <a:buNone/>
            </a:pPr>
            <a:r>
              <a:rPr lang="en-US" sz="1400" dirty="0">
                <a:solidFill>
                  <a:srgbClr val="339966"/>
                </a:solidFill>
              </a:rPr>
              <a:t>'Object variable</a:t>
            </a:r>
          </a:p>
          <a:p>
            <a:pPr>
              <a:buClr>
                <a:schemeClr val="tx1"/>
              </a:buClr>
              <a:buFont typeface="Wingdings" pitchFamily="2" charset="2"/>
              <a:buNone/>
            </a:pPr>
            <a:r>
              <a:rPr lang="en-US" sz="1400" dirty="0">
                <a:latin typeface="Arial monospaced for SAP" pitchFamily="49" charset="0"/>
              </a:rPr>
              <a:t>Dim oUTables As SAPbobsCOM.UserTablesMD</a:t>
            </a:r>
          </a:p>
          <a:p>
            <a:pPr>
              <a:buClr>
                <a:schemeClr val="tx1"/>
              </a:buClr>
              <a:buFont typeface="Wingdings" pitchFamily="2" charset="2"/>
              <a:buNone/>
            </a:pPr>
            <a:r>
              <a:rPr lang="en-US" sz="1400" dirty="0">
                <a:solidFill>
                  <a:srgbClr val="339966"/>
                </a:solidFill>
              </a:rPr>
              <a:t>'Create Instance of UserTablesMD object</a:t>
            </a:r>
            <a:r>
              <a:rPr lang="en-US" sz="1400" dirty="0">
                <a:solidFill>
                  <a:schemeClr val="hlink"/>
                </a:solidFill>
                <a:latin typeface="Arial monospaced for SAP" pitchFamily="49" charset="0"/>
              </a:rPr>
              <a:t>  </a:t>
            </a:r>
          </a:p>
          <a:p>
            <a:pPr>
              <a:buClr>
                <a:schemeClr val="tx1"/>
              </a:buClr>
              <a:buFont typeface="Wingdings" pitchFamily="2" charset="2"/>
              <a:buNone/>
            </a:pPr>
            <a:r>
              <a:rPr lang="en-US" sz="1400" dirty="0">
                <a:latin typeface="Arial monospaced for SAP" pitchFamily="49" charset="0"/>
              </a:rPr>
              <a:t>oUTables = oCompany.GetBusinessObject(oUserTables)</a:t>
            </a:r>
          </a:p>
          <a:p>
            <a:pPr>
              <a:buClr>
                <a:schemeClr val="tx1"/>
              </a:buClr>
              <a:buFont typeface="Wingdings" pitchFamily="2" charset="2"/>
              <a:buNone/>
            </a:pPr>
            <a:endParaRPr lang="en-US" sz="1400" dirty="0">
              <a:latin typeface="Arial monospaced for SAP" pitchFamily="49" charset="0"/>
            </a:endParaRPr>
          </a:p>
          <a:p>
            <a:pPr>
              <a:buClr>
                <a:schemeClr val="tx1"/>
              </a:buClr>
              <a:buFont typeface="Wingdings" pitchFamily="2" charset="2"/>
              <a:buNone/>
            </a:pPr>
            <a:r>
              <a:rPr lang="en-US" sz="1400" dirty="0">
                <a:solidFill>
                  <a:srgbClr val="339966"/>
                </a:solidFill>
              </a:rPr>
              <a:t>'Check whether table already exists</a:t>
            </a:r>
            <a:r>
              <a:rPr lang="en-US" sz="1400" dirty="0">
                <a:solidFill>
                  <a:schemeClr val="hlink"/>
                </a:solidFill>
                <a:latin typeface="Arial monospaced for SAP" pitchFamily="49" charset="0"/>
              </a:rPr>
              <a:t>    </a:t>
            </a:r>
          </a:p>
          <a:p>
            <a:pPr>
              <a:buClr>
                <a:schemeClr val="tx1"/>
              </a:buClr>
              <a:buFont typeface="Wingdings" pitchFamily="2" charset="2"/>
              <a:buNone/>
            </a:pPr>
            <a:r>
              <a:rPr lang="en-US" sz="1400" dirty="0">
                <a:latin typeface="Arial monospaced for SAP" pitchFamily="49" charset="0"/>
              </a:rPr>
              <a:t>If oUTables.GetByKey(</a:t>
            </a:r>
            <a:r>
              <a:rPr lang="ja-JP" altLang="en-US" sz="1400" dirty="0">
                <a:latin typeface="Arial monospaced for SAP" pitchFamily="49" charset="0"/>
              </a:rPr>
              <a:t>“</a:t>
            </a:r>
            <a:r>
              <a:rPr lang="en-US" altLang="ja-JP" sz="1400" dirty="0">
                <a:latin typeface="Arial monospaced for SAP" pitchFamily="49" charset="0"/>
              </a:rPr>
              <a:t>TB1_Table</a:t>
            </a:r>
            <a:r>
              <a:rPr lang="ja-JP" altLang="en-US" sz="1400" dirty="0">
                <a:latin typeface="Arial monospaced for SAP" pitchFamily="49" charset="0"/>
              </a:rPr>
              <a:t>”</a:t>
            </a:r>
            <a:r>
              <a:rPr lang="en-US" altLang="ja-JP" sz="1400" dirty="0">
                <a:latin typeface="Arial monospaced for SAP" pitchFamily="49" charset="0"/>
              </a:rPr>
              <a:t>) Then</a:t>
            </a:r>
          </a:p>
          <a:p>
            <a:pPr>
              <a:buClr>
                <a:schemeClr val="tx1"/>
              </a:buClr>
              <a:buFont typeface="Wingdings" pitchFamily="2" charset="2"/>
              <a:buNone/>
            </a:pPr>
            <a:r>
              <a:rPr lang="en-US" sz="1400" dirty="0">
                <a:latin typeface="Arial monospaced for SAP" pitchFamily="49" charset="0"/>
              </a:rPr>
              <a:t>  oUTables = Nothing</a:t>
            </a:r>
          </a:p>
          <a:p>
            <a:pPr>
              <a:buClr>
                <a:schemeClr val="tx1"/>
              </a:buClr>
              <a:buFont typeface="Wingdings" pitchFamily="2" charset="2"/>
              <a:buNone/>
            </a:pPr>
            <a:r>
              <a:rPr lang="en-US" sz="1400" dirty="0">
                <a:latin typeface="Arial monospaced for SAP" pitchFamily="49" charset="0"/>
              </a:rPr>
              <a:t>  Exit Sub</a:t>
            </a:r>
          </a:p>
          <a:p>
            <a:pPr>
              <a:buClr>
                <a:schemeClr val="tx1"/>
              </a:buClr>
              <a:buFont typeface="Wingdings" pitchFamily="2" charset="2"/>
              <a:buNone/>
            </a:pPr>
            <a:r>
              <a:rPr lang="en-US" sz="1400" dirty="0">
                <a:latin typeface="Arial monospaced for SAP" pitchFamily="49" charset="0"/>
              </a:rPr>
              <a:t>Else</a:t>
            </a:r>
          </a:p>
          <a:p>
            <a:pPr>
              <a:buClr>
                <a:schemeClr val="tx1"/>
              </a:buClr>
              <a:buFont typeface="Wingdings" pitchFamily="2" charset="2"/>
              <a:buNone/>
            </a:pPr>
            <a:r>
              <a:rPr lang="en-US" sz="1400" dirty="0">
                <a:latin typeface="Arial monospaced for SAP" pitchFamily="49" charset="0"/>
              </a:rPr>
              <a:t>  oUTables.TableName = </a:t>
            </a:r>
            <a:r>
              <a:rPr lang="ja-JP" altLang="en-US" sz="1400" dirty="0">
                <a:latin typeface="Arial monospaced for SAP" pitchFamily="49" charset="0"/>
              </a:rPr>
              <a:t>“</a:t>
            </a:r>
            <a:r>
              <a:rPr lang="en-US" altLang="ja-JP" sz="1400" dirty="0">
                <a:latin typeface="Arial monospaced for SAP" pitchFamily="49" charset="0"/>
              </a:rPr>
              <a:t>TB1_Table</a:t>
            </a:r>
            <a:r>
              <a:rPr lang="ja-JP" altLang="en-US" sz="1400" dirty="0">
                <a:latin typeface="Arial monospaced for SAP" pitchFamily="49" charset="0"/>
              </a:rPr>
              <a:t>”</a:t>
            </a:r>
            <a:endParaRPr lang="en-US" altLang="ja-JP" sz="1400" dirty="0">
              <a:latin typeface="Arial monospaced for SAP" pitchFamily="49" charset="0"/>
            </a:endParaRPr>
          </a:p>
          <a:p>
            <a:pPr>
              <a:buClr>
                <a:schemeClr val="tx1"/>
              </a:buClr>
              <a:buFont typeface="Wingdings" pitchFamily="2" charset="2"/>
              <a:buNone/>
            </a:pPr>
            <a:r>
              <a:rPr lang="en-US" sz="1400" dirty="0">
                <a:latin typeface="Arial monospaced for SAP" pitchFamily="49" charset="0"/>
              </a:rPr>
              <a:t>  oUTables.TableDescription = </a:t>
            </a:r>
            <a:r>
              <a:rPr lang="ja-JP" altLang="en-US" sz="1400" dirty="0">
                <a:latin typeface="Arial monospaced for SAP" pitchFamily="49" charset="0"/>
              </a:rPr>
              <a:t>“</a:t>
            </a:r>
            <a:r>
              <a:rPr lang="en-US" altLang="ja-JP" sz="1400" dirty="0">
                <a:latin typeface="Arial monospaced for SAP" pitchFamily="49" charset="0"/>
              </a:rPr>
              <a:t>TB1300 test table</a:t>
            </a:r>
            <a:r>
              <a:rPr lang="ja-JP" altLang="en-US" sz="1400" dirty="0">
                <a:latin typeface="Arial monospaced for SAP" pitchFamily="49" charset="0"/>
              </a:rPr>
              <a:t>”</a:t>
            </a:r>
            <a:endParaRPr lang="en-US" altLang="ja-JP" sz="1400" dirty="0">
              <a:latin typeface="Arial monospaced for SAP" pitchFamily="49" charset="0"/>
            </a:endParaRPr>
          </a:p>
          <a:p>
            <a:pPr>
              <a:buClr>
                <a:schemeClr val="tx1"/>
              </a:buClr>
              <a:buFont typeface="Wingdings" pitchFamily="2" charset="2"/>
              <a:buNone/>
            </a:pPr>
            <a:r>
              <a:rPr lang="en-US" sz="1400" dirty="0">
                <a:latin typeface="Arial monospaced for SAP" pitchFamily="49" charset="0"/>
              </a:rPr>
              <a:t>  lRet = oUTables.Add()</a:t>
            </a:r>
          </a:p>
          <a:p>
            <a:pPr>
              <a:buClr>
                <a:schemeClr val="tx1"/>
              </a:buClr>
              <a:buFont typeface="Wingdings" pitchFamily="2" charset="2"/>
              <a:buNone/>
            </a:pPr>
            <a:r>
              <a:rPr lang="en-US" sz="1400" dirty="0">
                <a:latin typeface="Arial monospaced for SAP" pitchFamily="49" charset="0"/>
              </a:rPr>
              <a:t>End If</a:t>
            </a:r>
          </a:p>
          <a:p>
            <a:pPr>
              <a:buClr>
                <a:schemeClr val="tx1"/>
              </a:buClr>
              <a:buFont typeface="Wingdings" pitchFamily="2" charset="2"/>
              <a:buNone/>
            </a:pPr>
            <a:endParaRPr lang="en-US" sz="1400" dirty="0">
              <a:latin typeface="Arial monospaced for SAP" pitchFamily="49" charset="0"/>
            </a:endParaRPr>
          </a:p>
          <a:p>
            <a:pPr>
              <a:buClr>
                <a:schemeClr val="tx1"/>
              </a:buClr>
              <a:buFont typeface="Wingdings" pitchFamily="2" charset="2"/>
              <a:buNone/>
            </a:pPr>
            <a:r>
              <a:rPr lang="en-US" sz="1400" dirty="0">
                <a:solidFill>
                  <a:srgbClr val="CC0000"/>
                </a:solidFill>
              </a:rPr>
              <a:t>'</a:t>
            </a:r>
            <a:r>
              <a:rPr lang="en-US" altLang="ja-JP" sz="1400" dirty="0">
                <a:solidFill>
                  <a:srgbClr val="CC0000"/>
                </a:solidFill>
              </a:rPr>
              <a:t> IMPORTANT: Only one (</a:t>
            </a:r>
            <a:r>
              <a:rPr lang="ja-JP" altLang="en-US" sz="1400" dirty="0">
                <a:solidFill>
                  <a:srgbClr val="CC0000"/>
                </a:solidFill>
              </a:rPr>
              <a:t>“</a:t>
            </a:r>
            <a:r>
              <a:rPr lang="en-US" altLang="ja-JP" sz="1400" dirty="0">
                <a:solidFill>
                  <a:srgbClr val="CC0000"/>
                </a:solidFill>
              </a:rPr>
              <a:t>handle to a</a:t>
            </a:r>
            <a:r>
              <a:rPr lang="ja-JP" altLang="en-US" sz="1400" dirty="0">
                <a:solidFill>
                  <a:srgbClr val="CC0000"/>
                </a:solidFill>
              </a:rPr>
              <a:t>”</a:t>
            </a:r>
            <a:r>
              <a:rPr lang="en-US" altLang="ja-JP" sz="1400" dirty="0">
                <a:solidFill>
                  <a:srgbClr val="CC0000"/>
                </a:solidFill>
              </a:rPr>
              <a:t>) user table or field object should be </a:t>
            </a:r>
            <a:r>
              <a:rPr lang="ja-JP" altLang="en-US" sz="1400" dirty="0">
                <a:solidFill>
                  <a:srgbClr val="CC0000"/>
                </a:solidFill>
              </a:rPr>
              <a:t>“</a:t>
            </a:r>
            <a:r>
              <a:rPr lang="en-US" altLang="ja-JP" sz="1400" dirty="0">
                <a:solidFill>
                  <a:srgbClr val="CC0000"/>
                </a:solidFill>
              </a:rPr>
              <a:t>alive</a:t>
            </a:r>
            <a:r>
              <a:rPr lang="ja-JP" altLang="en-US" sz="1400" dirty="0">
                <a:solidFill>
                  <a:srgbClr val="CC0000"/>
                </a:solidFill>
              </a:rPr>
              <a:t>”</a:t>
            </a:r>
            <a:endParaRPr lang="en-US" altLang="ja-JP" sz="1400" dirty="0">
              <a:solidFill>
                <a:srgbClr val="CC0000"/>
              </a:solidFill>
              <a:latin typeface="Arial monospaced for SAP" pitchFamily="49" charset="0"/>
            </a:endParaRPr>
          </a:p>
          <a:p>
            <a:pPr>
              <a:buClr>
                <a:schemeClr val="tx1"/>
              </a:buClr>
              <a:buFont typeface="Wingdings" pitchFamily="2" charset="2"/>
              <a:buNone/>
            </a:pPr>
            <a:r>
              <a:rPr lang="en-US" sz="1400" dirty="0">
                <a:solidFill>
                  <a:srgbClr val="CC0000"/>
                </a:solidFill>
              </a:rPr>
              <a:t>'</a:t>
            </a:r>
            <a:r>
              <a:rPr lang="en-US" altLang="ja-JP" sz="1400" dirty="0">
                <a:solidFill>
                  <a:srgbClr val="CC0000"/>
                </a:solidFill>
              </a:rPr>
              <a:t> at the same time!!!</a:t>
            </a:r>
            <a:endParaRPr lang="en-US" altLang="ja-JP" sz="1400" dirty="0">
              <a:solidFill>
                <a:srgbClr val="CC0000"/>
              </a:solidFill>
              <a:latin typeface="Arial monospaced for SAP" pitchFamily="49" charset="0"/>
            </a:endParaRPr>
          </a:p>
          <a:p>
            <a:pPr>
              <a:buClr>
                <a:schemeClr val="tx1"/>
              </a:buClr>
              <a:buFont typeface="Wingdings" pitchFamily="2" charset="2"/>
              <a:buNone/>
            </a:pPr>
            <a:r>
              <a:rPr lang="en-US" sz="1400" dirty="0">
                <a:solidFill>
                  <a:srgbClr val="339966"/>
                </a:solidFill>
              </a:rPr>
              <a:t>'</a:t>
            </a:r>
            <a:r>
              <a:rPr lang="de-DE" sz="1400" dirty="0">
                <a:solidFill>
                  <a:srgbClr val="339966"/>
                </a:solidFill>
              </a:rPr>
              <a:t>In .NET </a:t>
            </a:r>
            <a:r>
              <a:rPr lang="en-US" sz="1400" dirty="0">
                <a:solidFill>
                  <a:srgbClr val="339966"/>
                </a:solidFill>
              </a:rPr>
              <a:t>call this first</a:t>
            </a:r>
            <a:r>
              <a:rPr lang="de-DE" sz="1400" dirty="0">
                <a:solidFill>
                  <a:srgbClr val="339966"/>
                </a:solidFill>
              </a:rPr>
              <a:t>:</a:t>
            </a:r>
            <a:r>
              <a:rPr lang="en-US" sz="1400" dirty="0">
                <a:latin typeface="Arial monospaced for SAP" pitchFamily="49" charset="0"/>
              </a:rPr>
              <a:t> </a:t>
            </a:r>
          </a:p>
          <a:p>
            <a:pPr>
              <a:buClr>
                <a:schemeClr val="tx1"/>
              </a:buClr>
              <a:buFont typeface="Wingdings" pitchFamily="2" charset="2"/>
              <a:buNone/>
            </a:pPr>
            <a:r>
              <a:rPr lang="en-US" sz="1400" dirty="0">
                <a:latin typeface="Arial monospaced for SAP" pitchFamily="49" charset="0"/>
              </a:rPr>
              <a:t>System.Runtime.InteropServices.Marshal.ReleaseComObject(oUTables) </a:t>
            </a:r>
          </a:p>
          <a:p>
            <a:pPr>
              <a:buClr>
                <a:schemeClr val="tx1"/>
              </a:buClr>
              <a:buFont typeface="Wingdings" pitchFamily="2" charset="2"/>
              <a:buNone/>
            </a:pPr>
            <a:r>
              <a:rPr lang="ja-JP" altLang="en-US" sz="1400" dirty="0">
                <a:solidFill>
                  <a:srgbClr val="339966"/>
                </a:solidFill>
              </a:rPr>
              <a:t>‘</a:t>
            </a:r>
            <a:r>
              <a:rPr lang="en-US" altLang="ja-JP" sz="1400" dirty="0">
                <a:solidFill>
                  <a:srgbClr val="339966"/>
                </a:solidFill>
              </a:rPr>
              <a:t>In .NET set object variable to Nothing…</a:t>
            </a:r>
            <a:r>
              <a:rPr lang="en-US" altLang="ja-JP" sz="1400" dirty="0">
                <a:latin typeface="Arial monospaced for SAP" pitchFamily="49" charset="0"/>
              </a:rPr>
              <a:t>	</a:t>
            </a:r>
          </a:p>
          <a:p>
            <a:pPr>
              <a:buClr>
                <a:schemeClr val="tx1"/>
              </a:buClr>
              <a:buFont typeface="Wingdings" pitchFamily="2" charset="2"/>
              <a:buNone/>
            </a:pPr>
            <a:r>
              <a:rPr lang="en-US" sz="1400" dirty="0">
                <a:latin typeface="Arial monospaced for SAP" pitchFamily="49" charset="0"/>
              </a:rPr>
              <a:t>oUTables = Nothing</a:t>
            </a:r>
          </a:p>
        </p:txBody>
      </p:sp>
      <p:sp>
        <p:nvSpPr>
          <p:cNvPr id="6" name="Rectangle 4"/>
          <p:cNvSpPr txBox="1">
            <a:spLocks noChangeArrowheads="1"/>
          </p:cNvSpPr>
          <p:nvPr/>
        </p:nvSpPr>
        <p:spPr bwMode="gray">
          <a:xfrm>
            <a:off x="1876138" y="1291373"/>
            <a:ext cx="8680450" cy="307777"/>
          </a:xfrm>
          <a:prstGeom prst="rect">
            <a:avLst/>
          </a:prstGeom>
          <a:noFill/>
          <a:ln w="12700" algn="ctr">
            <a:noFill/>
            <a:miter lim="800000"/>
            <a:headEnd/>
            <a:tailEnd/>
          </a:ln>
        </p:spPr>
        <p:txBody>
          <a:bodyPr lIns="0" tIns="0" rIns="0" bIns="0">
            <a:spAutoFit/>
          </a:bodyPr>
          <a:lstStyle/>
          <a:p>
            <a:pPr>
              <a:spcBef>
                <a:spcPct val="75000"/>
              </a:spcBef>
              <a:buClr>
                <a:schemeClr val="tx1"/>
              </a:buClr>
              <a:buSzPct val="80000"/>
              <a:buFont typeface="Wingdings" pitchFamily="2" charset="2"/>
              <a:buNone/>
              <a:defRPr/>
            </a:pPr>
            <a:r>
              <a:rPr lang="en-US" sz="2000" kern="0" dirty="0">
                <a:latin typeface="+mn-lt"/>
              </a:rPr>
              <a:t>Use</a:t>
            </a:r>
            <a:r>
              <a:rPr lang="de-DE" sz="2000" kern="0" dirty="0">
                <a:latin typeface="+mn-lt"/>
              </a:rPr>
              <a:t> </a:t>
            </a:r>
            <a:r>
              <a:rPr lang="en-US" sz="2000" kern="0" dirty="0">
                <a:latin typeface="+mn-lt"/>
              </a:rPr>
              <a:t>the</a:t>
            </a:r>
            <a:r>
              <a:rPr lang="de-DE" sz="2000" kern="0" dirty="0">
                <a:latin typeface="+mn-lt"/>
              </a:rPr>
              <a:t> </a:t>
            </a:r>
            <a:r>
              <a:rPr lang="en-US" sz="2000" kern="0" dirty="0">
                <a:latin typeface="+mn-lt"/>
              </a:rPr>
              <a:t>UserTablesMD object to create a user defined table via DI API</a:t>
            </a:r>
          </a:p>
        </p:txBody>
      </p:sp>
    </p:spTree>
    <p:custDataLst>
      <p:tags r:id="rId1"/>
    </p:custDataLst>
    <p:extLst>
      <p:ext uri="{BB962C8B-B14F-4D97-AF65-F5344CB8AC3E}">
        <p14:creationId xmlns:p14="http://schemas.microsoft.com/office/powerpoint/2010/main" val="186848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title"/>
          </p:nvPr>
        </p:nvSpPr>
        <p:spPr/>
        <p:txBody>
          <a:bodyPr anchor="ctr"/>
          <a:lstStyle/>
          <a:p>
            <a:r>
              <a:rPr lang="en-US" dirty="0"/>
              <a:t>Metadata Objects: Add User-Defined Fields to Tables</a:t>
            </a:r>
          </a:p>
        </p:txBody>
      </p:sp>
      <p:pic>
        <p:nvPicPr>
          <p:cNvPr id="3" name="Picture 2">
            <a:extLst>
              <a:ext uri="{FF2B5EF4-FFF2-40B4-BE49-F238E27FC236}">
                <a16:creationId xmlns:a16="http://schemas.microsoft.com/office/drawing/2014/main" id="{95A7374B-EEC3-4D55-965A-B22B438A6E68}"/>
              </a:ext>
            </a:extLst>
          </p:cNvPr>
          <p:cNvPicPr>
            <a:picLocks noChangeAspect="1"/>
          </p:cNvPicPr>
          <p:nvPr/>
        </p:nvPicPr>
        <p:blipFill>
          <a:blip r:embed="rId4"/>
          <a:stretch>
            <a:fillRect/>
          </a:stretch>
        </p:blipFill>
        <p:spPr>
          <a:xfrm>
            <a:off x="3306727" y="1576589"/>
            <a:ext cx="5315238" cy="2893944"/>
          </a:xfrm>
          <a:prstGeom prst="rect">
            <a:avLst/>
          </a:prstGeom>
        </p:spPr>
      </p:pic>
      <p:sp>
        <p:nvSpPr>
          <p:cNvPr id="5" name="AutoShape 108">
            <a:extLst>
              <a:ext uri="{FF2B5EF4-FFF2-40B4-BE49-F238E27FC236}">
                <a16:creationId xmlns:a16="http://schemas.microsoft.com/office/drawing/2014/main" id="{CC92F221-57AE-4FE5-AE53-B50450C53D76}"/>
              </a:ext>
            </a:extLst>
          </p:cNvPr>
          <p:cNvSpPr>
            <a:spLocks noChangeArrowheads="1"/>
          </p:cNvSpPr>
          <p:nvPr/>
        </p:nvSpPr>
        <p:spPr bwMode="auto">
          <a:xfrm>
            <a:off x="8920516" y="1576589"/>
            <a:ext cx="2004938" cy="577481"/>
          </a:xfrm>
          <a:prstGeom prst="wedgeRoundRectCallout">
            <a:avLst>
              <a:gd name="adj1" fmla="val -103048"/>
              <a:gd name="adj2" fmla="val 198675"/>
              <a:gd name="adj3" fmla="val 16667"/>
            </a:avLst>
          </a:prstGeom>
          <a:solidFill>
            <a:schemeClr val="bg1"/>
          </a:solidFill>
          <a:ln>
            <a:headEnd/>
            <a:tailEnd/>
          </a:ln>
        </p:spPr>
        <p:style>
          <a:lnRef idx="2">
            <a:schemeClr val="accent3"/>
          </a:lnRef>
          <a:fillRef idx="1">
            <a:schemeClr val="lt1"/>
          </a:fillRef>
          <a:effectRef idx="0">
            <a:schemeClr val="accent3"/>
          </a:effectRef>
          <a:fontRef idx="minor">
            <a:schemeClr val="dk1"/>
          </a:fontRef>
        </p:style>
        <p:txBody>
          <a:bodyPr lIns="36000" tIns="36000" rIns="36000" bIns="36000" anchor="ctr"/>
          <a:lstStyle/>
          <a:p>
            <a:pPr algn="ctr">
              <a:defRPr/>
            </a:pPr>
            <a:r>
              <a:rPr lang="en-US" sz="1800" dirty="0">
                <a:solidFill>
                  <a:schemeClr val="tx1"/>
                </a:solidFill>
                <a:latin typeface="Arial" charset="0"/>
              </a:rPr>
              <a:t>An existing UDF</a:t>
            </a:r>
          </a:p>
        </p:txBody>
      </p:sp>
      <p:sp>
        <p:nvSpPr>
          <p:cNvPr id="4" name="Flowchart: Process 3">
            <a:extLst>
              <a:ext uri="{FF2B5EF4-FFF2-40B4-BE49-F238E27FC236}">
                <a16:creationId xmlns:a16="http://schemas.microsoft.com/office/drawing/2014/main" id="{FBF9A741-3B17-49E3-8E29-08370DAC246E}"/>
              </a:ext>
            </a:extLst>
          </p:cNvPr>
          <p:cNvSpPr/>
          <p:nvPr/>
        </p:nvSpPr>
        <p:spPr bwMode="gray">
          <a:xfrm>
            <a:off x="3625703" y="2806996"/>
            <a:ext cx="903767" cy="212651"/>
          </a:xfrm>
          <a:prstGeom prst="flowChartProcess">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Flowchart: Process 6">
            <a:extLst>
              <a:ext uri="{FF2B5EF4-FFF2-40B4-BE49-F238E27FC236}">
                <a16:creationId xmlns:a16="http://schemas.microsoft.com/office/drawing/2014/main" id="{5781170B-D175-4EC7-A515-C2F35A072A57}"/>
              </a:ext>
            </a:extLst>
          </p:cNvPr>
          <p:cNvSpPr/>
          <p:nvPr/>
        </p:nvSpPr>
        <p:spPr bwMode="gray">
          <a:xfrm>
            <a:off x="5671950" y="2913321"/>
            <a:ext cx="2142981" cy="212651"/>
          </a:xfrm>
          <a:prstGeom prst="flowChartProcess">
            <a:avLst/>
          </a:prstGeom>
          <a:noFill/>
          <a:ln w="254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AutoShape 108">
            <a:extLst>
              <a:ext uri="{FF2B5EF4-FFF2-40B4-BE49-F238E27FC236}">
                <a16:creationId xmlns:a16="http://schemas.microsoft.com/office/drawing/2014/main" id="{BFB5009B-1197-4751-B9BD-226C92899C0D}"/>
              </a:ext>
            </a:extLst>
          </p:cNvPr>
          <p:cNvSpPr>
            <a:spLocks noChangeArrowheads="1"/>
          </p:cNvSpPr>
          <p:nvPr/>
        </p:nvSpPr>
        <p:spPr bwMode="auto">
          <a:xfrm>
            <a:off x="964464" y="1576589"/>
            <a:ext cx="2004938" cy="577481"/>
          </a:xfrm>
          <a:prstGeom prst="wedgeRoundRectCallout">
            <a:avLst>
              <a:gd name="adj1" fmla="val 81503"/>
              <a:gd name="adj2" fmla="val 187628"/>
              <a:gd name="adj3" fmla="val 16667"/>
            </a:avLst>
          </a:prstGeom>
          <a:solidFill>
            <a:schemeClr val="bg1"/>
          </a:solidFill>
          <a:ln>
            <a:headEnd/>
            <a:tailEnd/>
          </a:ln>
        </p:spPr>
        <p:style>
          <a:lnRef idx="2">
            <a:schemeClr val="accent3"/>
          </a:lnRef>
          <a:fillRef idx="1">
            <a:schemeClr val="lt1"/>
          </a:fillRef>
          <a:effectRef idx="0">
            <a:schemeClr val="accent3"/>
          </a:effectRef>
          <a:fontRef idx="minor">
            <a:schemeClr val="dk1"/>
          </a:fontRef>
        </p:style>
        <p:txBody>
          <a:bodyPr lIns="36000" tIns="36000" rIns="36000" bIns="36000" anchor="ctr"/>
          <a:lstStyle/>
          <a:p>
            <a:pPr algn="ctr">
              <a:defRPr/>
            </a:pPr>
            <a:r>
              <a:rPr lang="en-US" sz="1800" dirty="0">
                <a:solidFill>
                  <a:schemeClr val="tx1"/>
                </a:solidFill>
                <a:latin typeface="Arial" charset="0"/>
              </a:rPr>
              <a:t>Business Partner table: OCRD</a:t>
            </a:r>
          </a:p>
        </p:txBody>
      </p:sp>
      <p:sp>
        <p:nvSpPr>
          <p:cNvPr id="13" name="AutoShape 108">
            <a:extLst>
              <a:ext uri="{FF2B5EF4-FFF2-40B4-BE49-F238E27FC236}">
                <a16:creationId xmlns:a16="http://schemas.microsoft.com/office/drawing/2014/main" id="{523D359D-8368-4C6B-A8D5-E5A334CE0C3A}"/>
              </a:ext>
            </a:extLst>
          </p:cNvPr>
          <p:cNvSpPr>
            <a:spLocks noChangeArrowheads="1"/>
          </p:cNvSpPr>
          <p:nvPr/>
        </p:nvSpPr>
        <p:spPr bwMode="auto">
          <a:xfrm>
            <a:off x="3820388" y="5123459"/>
            <a:ext cx="4287915" cy="577481"/>
          </a:xfrm>
          <a:prstGeom prst="wedgeRoundRectCallout">
            <a:avLst>
              <a:gd name="adj1" fmla="val 32459"/>
              <a:gd name="adj2" fmla="val -165882"/>
              <a:gd name="adj3" fmla="val 16667"/>
            </a:avLst>
          </a:prstGeom>
          <a:solidFill>
            <a:schemeClr val="bg1"/>
          </a:solidFill>
          <a:ln>
            <a:headEnd/>
            <a:tailEnd/>
          </a:ln>
        </p:spPr>
        <p:style>
          <a:lnRef idx="2">
            <a:schemeClr val="accent3"/>
          </a:lnRef>
          <a:fillRef idx="1">
            <a:schemeClr val="lt1"/>
          </a:fillRef>
          <a:effectRef idx="0">
            <a:schemeClr val="accent3"/>
          </a:effectRef>
          <a:fontRef idx="minor">
            <a:schemeClr val="dk1"/>
          </a:fontRef>
        </p:style>
        <p:txBody>
          <a:bodyPr lIns="36000" tIns="36000" rIns="36000" bIns="36000" anchor="ctr"/>
          <a:lstStyle/>
          <a:p>
            <a:pPr algn="ctr">
              <a:defRPr/>
            </a:pPr>
            <a:r>
              <a:rPr lang="en-US" sz="1800" dirty="0">
                <a:solidFill>
                  <a:schemeClr val="tx1"/>
                </a:solidFill>
                <a:latin typeface="Arial" charset="0"/>
              </a:rPr>
              <a:t>Choosing </a:t>
            </a:r>
            <a:r>
              <a:rPr lang="en-US" sz="1800" i="1" dirty="0">
                <a:solidFill>
                  <a:schemeClr val="tx1"/>
                </a:solidFill>
                <a:latin typeface="Arial" charset="0"/>
              </a:rPr>
              <a:t>Add</a:t>
            </a:r>
            <a:r>
              <a:rPr lang="en-US" sz="1800" dirty="0">
                <a:solidFill>
                  <a:schemeClr val="tx1"/>
                </a:solidFill>
                <a:latin typeface="Arial" charset="0"/>
              </a:rPr>
              <a:t> will open the </a:t>
            </a:r>
            <a:r>
              <a:rPr lang="en-US" sz="1800" i="1" dirty="0">
                <a:solidFill>
                  <a:schemeClr val="tx1"/>
                </a:solidFill>
                <a:latin typeface="Arial" charset="0"/>
              </a:rPr>
              <a:t>Field Data</a:t>
            </a:r>
            <a:r>
              <a:rPr lang="en-US" sz="1800" dirty="0">
                <a:solidFill>
                  <a:schemeClr val="tx1"/>
                </a:solidFill>
                <a:latin typeface="Arial" charset="0"/>
              </a:rPr>
              <a:t> window for a new UDF in table OCRD</a:t>
            </a:r>
          </a:p>
        </p:txBody>
      </p:sp>
    </p:spTree>
    <p:custDataLst>
      <p:tags r:id="rId1"/>
    </p:custDataLst>
    <p:extLst>
      <p:ext uri="{BB962C8B-B14F-4D97-AF65-F5344CB8AC3E}">
        <p14:creationId xmlns:p14="http://schemas.microsoft.com/office/powerpoint/2010/main" val="234091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622142C-9974-46CD-AED6-D8919FFA0263}"/>
              </a:ext>
            </a:extLst>
          </p:cNvPr>
          <p:cNvGrpSpPr/>
          <p:nvPr/>
        </p:nvGrpSpPr>
        <p:grpSpPr>
          <a:xfrm>
            <a:off x="5991793" y="1368343"/>
            <a:ext cx="5879157" cy="1969856"/>
            <a:chOff x="5811320" y="1373204"/>
            <a:chExt cx="5879157" cy="1969856"/>
          </a:xfrm>
        </p:grpSpPr>
        <p:sp>
          <p:nvSpPr>
            <p:cNvPr id="136196" name="Rectangle 5"/>
            <p:cNvSpPr>
              <a:spLocks noChangeArrowheads="1"/>
            </p:cNvSpPr>
            <p:nvPr/>
          </p:nvSpPr>
          <p:spPr bwMode="auto">
            <a:xfrm>
              <a:off x="5811320" y="1373204"/>
              <a:ext cx="2179925" cy="384306"/>
            </a:xfrm>
            <a:prstGeom prst="rect">
              <a:avLst/>
            </a:prstGeom>
            <a:noFill/>
            <a:ln w="12700">
              <a:solidFill>
                <a:schemeClr val="tx1"/>
              </a:solidFill>
              <a:miter lim="800000"/>
              <a:headEnd/>
              <a:tailEnd/>
            </a:ln>
          </p:spPr>
          <p:txBody>
            <a:bodyPr lIns="36000" tIns="36000" rIns="36000" bIns="36000" anchor="ctr"/>
            <a:lstStyle/>
            <a:p>
              <a:r>
                <a:rPr lang="en-US" sz="1800" dirty="0"/>
                <a:t>Alphanumeric:</a:t>
              </a:r>
            </a:p>
          </p:txBody>
        </p:sp>
        <p:sp>
          <p:nvSpPr>
            <p:cNvPr id="136197" name="Rectangle 6"/>
            <p:cNvSpPr>
              <a:spLocks noChangeArrowheads="1"/>
            </p:cNvSpPr>
            <p:nvPr/>
          </p:nvSpPr>
          <p:spPr bwMode="auto">
            <a:xfrm>
              <a:off x="5811320" y="1767182"/>
              <a:ext cx="2179925" cy="384306"/>
            </a:xfrm>
            <a:prstGeom prst="rect">
              <a:avLst/>
            </a:prstGeom>
            <a:noFill/>
            <a:ln w="12700">
              <a:solidFill>
                <a:schemeClr val="tx1"/>
              </a:solidFill>
              <a:miter lim="800000"/>
              <a:headEnd/>
              <a:tailEnd/>
            </a:ln>
          </p:spPr>
          <p:txBody>
            <a:bodyPr lIns="36000" tIns="36000" rIns="36000" bIns="36000" anchor="ctr"/>
            <a:lstStyle/>
            <a:p>
              <a:r>
                <a:rPr lang="en-US" sz="1800" dirty="0"/>
                <a:t>Numeric</a:t>
              </a:r>
            </a:p>
          </p:txBody>
        </p:sp>
        <p:sp>
          <p:nvSpPr>
            <p:cNvPr id="136198" name="Rectangle 7"/>
            <p:cNvSpPr>
              <a:spLocks noChangeArrowheads="1"/>
            </p:cNvSpPr>
            <p:nvPr/>
          </p:nvSpPr>
          <p:spPr bwMode="auto">
            <a:xfrm>
              <a:off x="5811320" y="2161160"/>
              <a:ext cx="2179925" cy="384306"/>
            </a:xfrm>
            <a:prstGeom prst="rect">
              <a:avLst/>
            </a:prstGeom>
            <a:noFill/>
            <a:ln w="12700">
              <a:solidFill>
                <a:schemeClr val="tx1"/>
              </a:solidFill>
              <a:miter lim="800000"/>
              <a:headEnd/>
              <a:tailEnd/>
            </a:ln>
          </p:spPr>
          <p:txBody>
            <a:bodyPr lIns="36000" tIns="36000" rIns="36000" bIns="36000" anchor="ctr"/>
            <a:lstStyle/>
            <a:p>
              <a:r>
                <a:rPr lang="en-US" sz="1800" dirty="0"/>
                <a:t>Date/Time:</a:t>
              </a:r>
            </a:p>
          </p:txBody>
        </p:sp>
        <p:sp>
          <p:nvSpPr>
            <p:cNvPr id="136199" name="Rectangle 8"/>
            <p:cNvSpPr>
              <a:spLocks noChangeArrowheads="1"/>
            </p:cNvSpPr>
            <p:nvPr/>
          </p:nvSpPr>
          <p:spPr bwMode="auto">
            <a:xfrm>
              <a:off x="5811320" y="2555139"/>
              <a:ext cx="2179925" cy="384306"/>
            </a:xfrm>
            <a:prstGeom prst="rect">
              <a:avLst/>
            </a:prstGeom>
            <a:noFill/>
            <a:ln w="12700">
              <a:solidFill>
                <a:schemeClr val="tx1"/>
              </a:solidFill>
              <a:miter lim="800000"/>
              <a:headEnd/>
              <a:tailEnd/>
            </a:ln>
          </p:spPr>
          <p:txBody>
            <a:bodyPr lIns="36000" tIns="36000" rIns="36000" bIns="36000" anchor="ctr"/>
            <a:lstStyle/>
            <a:p>
              <a:r>
                <a:rPr lang="en-US" sz="1800" dirty="0"/>
                <a:t>Units and Sums:</a:t>
              </a:r>
            </a:p>
          </p:txBody>
        </p:sp>
        <p:sp>
          <p:nvSpPr>
            <p:cNvPr id="136200" name="Rectangle 9"/>
            <p:cNvSpPr>
              <a:spLocks noChangeArrowheads="1"/>
            </p:cNvSpPr>
            <p:nvPr/>
          </p:nvSpPr>
          <p:spPr bwMode="auto">
            <a:xfrm>
              <a:off x="5811320" y="2949117"/>
              <a:ext cx="2179925" cy="384306"/>
            </a:xfrm>
            <a:prstGeom prst="rect">
              <a:avLst/>
            </a:prstGeom>
            <a:noFill/>
            <a:ln w="12700">
              <a:solidFill>
                <a:schemeClr val="tx1"/>
              </a:solidFill>
              <a:miter lim="800000"/>
              <a:headEnd/>
              <a:tailEnd/>
            </a:ln>
          </p:spPr>
          <p:txBody>
            <a:bodyPr lIns="36000" tIns="36000" rIns="36000" bIns="36000" anchor="ctr"/>
            <a:lstStyle/>
            <a:p>
              <a:r>
                <a:rPr lang="en-US" sz="1800" dirty="0"/>
                <a:t>General:</a:t>
              </a:r>
            </a:p>
          </p:txBody>
        </p:sp>
        <p:sp>
          <p:nvSpPr>
            <p:cNvPr id="136201" name="Rectangle 10"/>
            <p:cNvSpPr>
              <a:spLocks noChangeArrowheads="1"/>
            </p:cNvSpPr>
            <p:nvPr/>
          </p:nvSpPr>
          <p:spPr bwMode="auto">
            <a:xfrm>
              <a:off x="7991245" y="1374605"/>
              <a:ext cx="3699232" cy="391176"/>
            </a:xfrm>
            <a:prstGeom prst="rect">
              <a:avLst/>
            </a:prstGeom>
            <a:noFill/>
            <a:ln w="12700">
              <a:solidFill>
                <a:schemeClr val="tx1"/>
              </a:solidFill>
              <a:miter lim="800000"/>
              <a:headEnd/>
              <a:tailEnd/>
            </a:ln>
          </p:spPr>
          <p:txBody>
            <a:bodyPr lIns="36000" tIns="36000" rIns="36000" bIns="36000" anchor="ctr"/>
            <a:lstStyle/>
            <a:p>
              <a:r>
                <a:rPr lang="en-US" sz="1800" dirty="0"/>
                <a:t>Regular, Address, Telephone, Text</a:t>
              </a:r>
            </a:p>
          </p:txBody>
        </p:sp>
        <p:sp>
          <p:nvSpPr>
            <p:cNvPr id="136203" name="Rectangle 12"/>
            <p:cNvSpPr>
              <a:spLocks noChangeArrowheads="1"/>
            </p:cNvSpPr>
            <p:nvPr/>
          </p:nvSpPr>
          <p:spPr bwMode="auto">
            <a:xfrm>
              <a:off x="7991245" y="2163928"/>
              <a:ext cx="3699232" cy="391176"/>
            </a:xfrm>
            <a:prstGeom prst="rect">
              <a:avLst/>
            </a:prstGeom>
            <a:noFill/>
            <a:ln w="12700">
              <a:solidFill>
                <a:schemeClr val="tx1"/>
              </a:solidFill>
              <a:miter lim="800000"/>
              <a:headEnd/>
              <a:tailEnd/>
            </a:ln>
          </p:spPr>
          <p:txBody>
            <a:bodyPr lIns="36000" tIns="36000" rIns="36000" bIns="36000" anchor="ctr"/>
            <a:lstStyle/>
            <a:p>
              <a:r>
                <a:rPr lang="en-US" sz="1800" dirty="0"/>
                <a:t>Date, Time</a:t>
              </a:r>
            </a:p>
          </p:txBody>
        </p:sp>
        <p:sp>
          <p:nvSpPr>
            <p:cNvPr id="136204" name="Rectangle 13"/>
            <p:cNvSpPr>
              <a:spLocks noChangeArrowheads="1"/>
            </p:cNvSpPr>
            <p:nvPr/>
          </p:nvSpPr>
          <p:spPr bwMode="auto">
            <a:xfrm>
              <a:off x="7991245" y="2557907"/>
              <a:ext cx="3699232" cy="391176"/>
            </a:xfrm>
            <a:prstGeom prst="rect">
              <a:avLst/>
            </a:prstGeom>
            <a:noFill/>
            <a:ln w="12700">
              <a:solidFill>
                <a:schemeClr val="tx1"/>
              </a:solidFill>
              <a:miter lim="800000"/>
              <a:headEnd/>
              <a:tailEnd/>
            </a:ln>
          </p:spPr>
          <p:txBody>
            <a:bodyPr lIns="36000" tIns="36000" rIns="36000" bIns="36000" anchor="ctr"/>
            <a:lstStyle/>
            <a:p>
              <a:r>
                <a:rPr lang="en-US" sz="1800" dirty="0"/>
                <a:t>Price, Sum, Unit, Quantity </a:t>
              </a:r>
            </a:p>
          </p:txBody>
        </p:sp>
        <p:sp>
          <p:nvSpPr>
            <p:cNvPr id="136205" name="Rectangle 14"/>
            <p:cNvSpPr>
              <a:spLocks noChangeArrowheads="1"/>
            </p:cNvSpPr>
            <p:nvPr/>
          </p:nvSpPr>
          <p:spPr bwMode="auto">
            <a:xfrm>
              <a:off x="7991245" y="2951884"/>
              <a:ext cx="3699232" cy="391176"/>
            </a:xfrm>
            <a:prstGeom prst="rect">
              <a:avLst/>
            </a:prstGeom>
            <a:noFill/>
            <a:ln w="12700">
              <a:solidFill>
                <a:schemeClr val="tx1"/>
              </a:solidFill>
              <a:miter lim="800000"/>
              <a:headEnd/>
              <a:tailEnd/>
            </a:ln>
          </p:spPr>
          <p:txBody>
            <a:bodyPr lIns="36000" tIns="36000" rIns="36000" bIns="36000" anchor="ctr"/>
            <a:lstStyle/>
            <a:p>
              <a:r>
                <a:rPr lang="en-US" sz="1800" dirty="0"/>
                <a:t>Link, Picture</a:t>
              </a:r>
            </a:p>
          </p:txBody>
        </p:sp>
      </p:grpSp>
      <p:sp>
        <p:nvSpPr>
          <p:cNvPr id="136207" name="Rectangle 16"/>
          <p:cNvSpPr>
            <a:spLocks noChangeArrowheads="1"/>
          </p:cNvSpPr>
          <p:nvPr/>
        </p:nvSpPr>
        <p:spPr bwMode="auto">
          <a:xfrm>
            <a:off x="5888642" y="4459590"/>
            <a:ext cx="3699232" cy="382862"/>
          </a:xfrm>
          <a:prstGeom prst="rect">
            <a:avLst/>
          </a:prstGeom>
          <a:noFill/>
          <a:ln w="12700">
            <a:solidFill>
              <a:schemeClr val="tx1"/>
            </a:solidFill>
            <a:miter lim="800000"/>
            <a:headEnd/>
            <a:tailEnd/>
          </a:ln>
        </p:spPr>
        <p:txBody>
          <a:bodyPr lIns="36000" tIns="36000" rIns="36000" bIns="36000" anchor="ctr"/>
          <a:lstStyle/>
          <a:p>
            <a:r>
              <a:rPr lang="en-US" sz="1800" dirty="0"/>
              <a:t>Valid values (optional)</a:t>
            </a:r>
          </a:p>
        </p:txBody>
      </p:sp>
      <p:sp>
        <p:nvSpPr>
          <p:cNvPr id="136208" name="Rectangle 17"/>
          <p:cNvSpPr>
            <a:spLocks noChangeArrowheads="1"/>
          </p:cNvSpPr>
          <p:nvPr/>
        </p:nvSpPr>
        <p:spPr bwMode="auto">
          <a:xfrm>
            <a:off x="5888642" y="4853568"/>
            <a:ext cx="3699232" cy="382862"/>
          </a:xfrm>
          <a:prstGeom prst="rect">
            <a:avLst/>
          </a:prstGeom>
          <a:noFill/>
          <a:ln w="12700">
            <a:solidFill>
              <a:schemeClr val="tx1"/>
            </a:solidFill>
            <a:miter lim="800000"/>
            <a:headEnd/>
            <a:tailEnd/>
          </a:ln>
        </p:spPr>
        <p:txBody>
          <a:bodyPr lIns="36000" tIns="36000" rIns="36000" bIns="36000" anchor="ctr"/>
          <a:lstStyle/>
          <a:p>
            <a:r>
              <a:rPr lang="en-US" sz="1800" dirty="0"/>
              <a:t>Default value</a:t>
            </a:r>
          </a:p>
        </p:txBody>
      </p:sp>
      <p:sp>
        <p:nvSpPr>
          <p:cNvPr id="136209" name="Rectangle 18"/>
          <p:cNvSpPr>
            <a:spLocks noChangeArrowheads="1"/>
          </p:cNvSpPr>
          <p:nvPr/>
        </p:nvSpPr>
        <p:spPr bwMode="auto">
          <a:xfrm>
            <a:off x="5888642" y="5250866"/>
            <a:ext cx="3699232" cy="497189"/>
          </a:xfrm>
          <a:prstGeom prst="rect">
            <a:avLst/>
          </a:prstGeom>
          <a:noFill/>
          <a:ln w="12700">
            <a:solidFill>
              <a:schemeClr val="tx1"/>
            </a:solidFill>
            <a:miter lim="800000"/>
            <a:headEnd/>
            <a:tailEnd/>
          </a:ln>
        </p:spPr>
        <p:txBody>
          <a:bodyPr lIns="36000" tIns="36000" rIns="36000" bIns="36000" anchor="ctr"/>
          <a:lstStyle/>
          <a:p>
            <a:r>
              <a:rPr lang="en-US" sz="1800" dirty="0"/>
              <a:t>Mandatory (requires Default value)</a:t>
            </a:r>
          </a:p>
        </p:txBody>
      </p:sp>
      <p:sp>
        <p:nvSpPr>
          <p:cNvPr id="22" name="Title 21"/>
          <p:cNvSpPr>
            <a:spLocks noGrp="1"/>
          </p:cNvSpPr>
          <p:nvPr>
            <p:ph type="title"/>
          </p:nvPr>
        </p:nvSpPr>
        <p:spPr>
          <a:xfrm>
            <a:off x="504001" y="504000"/>
            <a:ext cx="11186476" cy="369332"/>
          </a:xfrm>
        </p:spPr>
        <p:txBody>
          <a:bodyPr/>
          <a:lstStyle/>
          <a:p>
            <a:r>
              <a:rPr lang="en-US" dirty="0"/>
              <a:t>Metadata Objects: Defining a User-Defined Field</a:t>
            </a:r>
            <a:endParaRPr lang="de-DE" dirty="0"/>
          </a:p>
        </p:txBody>
      </p:sp>
      <p:pic>
        <p:nvPicPr>
          <p:cNvPr id="2" name="Picture 1">
            <a:extLst>
              <a:ext uri="{FF2B5EF4-FFF2-40B4-BE49-F238E27FC236}">
                <a16:creationId xmlns:a16="http://schemas.microsoft.com/office/drawing/2014/main" id="{F813EB38-DA84-48ED-A55A-979C4AAFDE44}"/>
              </a:ext>
            </a:extLst>
          </p:cNvPr>
          <p:cNvPicPr>
            <a:picLocks noChangeAspect="1"/>
          </p:cNvPicPr>
          <p:nvPr/>
        </p:nvPicPr>
        <p:blipFill>
          <a:blip r:embed="rId4"/>
          <a:stretch>
            <a:fillRect/>
          </a:stretch>
        </p:blipFill>
        <p:spPr>
          <a:xfrm>
            <a:off x="723611" y="1309508"/>
            <a:ext cx="5005430" cy="4753167"/>
          </a:xfrm>
          <a:prstGeom prst="rect">
            <a:avLst/>
          </a:prstGeom>
        </p:spPr>
      </p:pic>
      <p:sp>
        <p:nvSpPr>
          <p:cNvPr id="23" name="Flowchart: Process 22">
            <a:extLst>
              <a:ext uri="{FF2B5EF4-FFF2-40B4-BE49-F238E27FC236}">
                <a16:creationId xmlns:a16="http://schemas.microsoft.com/office/drawing/2014/main" id="{0A5DDCE4-1DC3-4561-A518-B6FE268C7153}"/>
              </a:ext>
            </a:extLst>
          </p:cNvPr>
          <p:cNvSpPr/>
          <p:nvPr/>
        </p:nvSpPr>
        <p:spPr bwMode="gray">
          <a:xfrm>
            <a:off x="1678151" y="2097034"/>
            <a:ext cx="1281618" cy="566537"/>
          </a:xfrm>
          <a:prstGeom prst="flowChartProcess">
            <a:avLst/>
          </a:prstGeom>
          <a:ln w="38100">
            <a:headEnd type="none" w="med" len="med"/>
            <a:tailEnd type="triangle"/>
          </a:ln>
        </p:spPr>
        <p:style>
          <a:lnRef idx="2">
            <a:schemeClr val="accent3"/>
          </a:lnRef>
          <a:fillRef idx="0">
            <a:schemeClr val="accent3"/>
          </a:fillRef>
          <a:effectRef idx="1">
            <a:schemeClr val="accent3"/>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Flowchart: Process 23">
            <a:extLst>
              <a:ext uri="{FF2B5EF4-FFF2-40B4-BE49-F238E27FC236}">
                <a16:creationId xmlns:a16="http://schemas.microsoft.com/office/drawing/2014/main" id="{BD791F48-7109-44F7-AC2D-4A4E397E2182}"/>
              </a:ext>
            </a:extLst>
          </p:cNvPr>
          <p:cNvSpPr/>
          <p:nvPr/>
        </p:nvSpPr>
        <p:spPr bwMode="gray">
          <a:xfrm>
            <a:off x="5991793" y="1351414"/>
            <a:ext cx="5879157" cy="1969893"/>
          </a:xfrm>
          <a:prstGeom prst="flowChartProcess">
            <a:avLst/>
          </a:prstGeom>
          <a:ln w="38100">
            <a:headEnd type="none" w="med" len="med"/>
            <a:tailEnd type="triangle"/>
          </a:ln>
        </p:spPr>
        <p:style>
          <a:lnRef idx="2">
            <a:schemeClr val="accent3"/>
          </a:lnRef>
          <a:fillRef idx="0">
            <a:schemeClr val="accent3"/>
          </a:fillRef>
          <a:effectRef idx="1">
            <a:schemeClr val="accent3"/>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4" name="Straight Arrow Connector 3">
            <a:extLst>
              <a:ext uri="{FF2B5EF4-FFF2-40B4-BE49-F238E27FC236}">
                <a16:creationId xmlns:a16="http://schemas.microsoft.com/office/drawing/2014/main" id="{B3402805-41EE-4732-A3A9-524BAE6750F6}"/>
              </a:ext>
            </a:extLst>
          </p:cNvPr>
          <p:cNvCxnSpPr>
            <a:cxnSpLocks/>
            <a:endCxn id="24" idx="1"/>
          </p:cNvCxnSpPr>
          <p:nvPr/>
        </p:nvCxnSpPr>
        <p:spPr>
          <a:xfrm flipV="1">
            <a:off x="2980393" y="2336361"/>
            <a:ext cx="3011400" cy="11734"/>
          </a:xfrm>
          <a:prstGeom prst="straightConnector1">
            <a:avLst/>
          </a:prstGeom>
          <a:ln w="38100">
            <a:headEnd type="none" w="med" len="med"/>
            <a:tailEnd type="triangle"/>
          </a:ln>
        </p:spPr>
        <p:style>
          <a:lnRef idx="2">
            <a:schemeClr val="accent3"/>
          </a:lnRef>
          <a:fillRef idx="0">
            <a:schemeClr val="accent3"/>
          </a:fillRef>
          <a:effectRef idx="1">
            <a:schemeClr val="accent3"/>
          </a:effectRef>
          <a:fontRef idx="minor">
            <a:schemeClr val="tx1"/>
          </a:fontRef>
        </p:style>
      </p:cxnSp>
      <p:sp>
        <p:nvSpPr>
          <p:cNvPr id="31" name="Flowchart: Process 30">
            <a:extLst>
              <a:ext uri="{FF2B5EF4-FFF2-40B4-BE49-F238E27FC236}">
                <a16:creationId xmlns:a16="http://schemas.microsoft.com/office/drawing/2014/main" id="{3E8FB285-90C8-4DA2-A200-1FB4E7E5185A}"/>
              </a:ext>
            </a:extLst>
          </p:cNvPr>
          <p:cNvSpPr/>
          <p:nvPr/>
        </p:nvSpPr>
        <p:spPr bwMode="gray">
          <a:xfrm>
            <a:off x="1678150" y="2663571"/>
            <a:ext cx="1623190" cy="261209"/>
          </a:xfrm>
          <a:prstGeom prst="flowChartProcess">
            <a:avLst/>
          </a:prstGeom>
          <a:ln w="38100">
            <a:solidFill>
              <a:srgbClr val="002060"/>
            </a:solidFill>
            <a:headEnd type="none" w="med" len="med"/>
            <a:tailEnd type="triangle"/>
          </a:ln>
        </p:spPr>
        <p:style>
          <a:lnRef idx="2">
            <a:schemeClr val="accent3"/>
          </a:lnRef>
          <a:fillRef idx="0">
            <a:schemeClr val="accent3"/>
          </a:fillRef>
          <a:effectRef idx="1">
            <a:schemeClr val="accent3"/>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Flowchart: Process 31">
            <a:extLst>
              <a:ext uri="{FF2B5EF4-FFF2-40B4-BE49-F238E27FC236}">
                <a16:creationId xmlns:a16="http://schemas.microsoft.com/office/drawing/2014/main" id="{BC8663F7-763A-4926-BA33-0510A864E780}"/>
              </a:ext>
            </a:extLst>
          </p:cNvPr>
          <p:cNvSpPr/>
          <p:nvPr/>
        </p:nvSpPr>
        <p:spPr bwMode="gray">
          <a:xfrm>
            <a:off x="5897701" y="4432243"/>
            <a:ext cx="3697369" cy="1282028"/>
          </a:xfrm>
          <a:prstGeom prst="flowChartProcess">
            <a:avLst/>
          </a:prstGeom>
          <a:ln w="38100">
            <a:solidFill>
              <a:srgbClr val="002060"/>
            </a:solidFill>
            <a:headEnd type="none" w="med" len="med"/>
            <a:tailEnd type="triangle"/>
          </a:ln>
        </p:spPr>
        <p:style>
          <a:lnRef idx="2">
            <a:schemeClr val="accent3"/>
          </a:lnRef>
          <a:fillRef idx="0">
            <a:schemeClr val="accent3"/>
          </a:fillRef>
          <a:effectRef idx="1">
            <a:schemeClr val="accent3"/>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he-IL"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3" name="Connector: Elbow 32">
            <a:extLst>
              <a:ext uri="{FF2B5EF4-FFF2-40B4-BE49-F238E27FC236}">
                <a16:creationId xmlns:a16="http://schemas.microsoft.com/office/drawing/2014/main" id="{203E5966-229B-47FA-9AD4-C2955520D4C9}"/>
              </a:ext>
            </a:extLst>
          </p:cNvPr>
          <p:cNvCxnSpPr>
            <a:cxnSpLocks/>
            <a:stCxn id="31" idx="3"/>
            <a:endCxn id="32" idx="1"/>
          </p:cNvCxnSpPr>
          <p:nvPr/>
        </p:nvCxnSpPr>
        <p:spPr>
          <a:xfrm>
            <a:off x="3301340" y="2794176"/>
            <a:ext cx="2596361" cy="2279081"/>
          </a:xfrm>
          <a:prstGeom prst="bentConnector3">
            <a:avLst/>
          </a:prstGeom>
          <a:ln w="38100">
            <a:solidFill>
              <a:srgbClr val="00206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938217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SLIDE_ID" val=" 258"/>
  <p:tag name="LOIO_GUID" val="B241111CE5AD11D6B2D700508B5D5C51"/>
  <p:tag name="PHIO_GUID" val="C32E25258FFBD4488C7F68B5D3D1E033"/>
  <p:tag name="STATUS" val="3"/>
  <p:tag name="FILE" val="n:\sapworkdir\IWBTRAIN\72D9C2AB731948D3AEF46ECEA561DCF2\8D9438AD89344E09B390325F1121DA43\s005.ppt"/>
  <p:tag name="READONLY" val="0"/>
  <p:tag name="LOIOGUID" val="1240728A82C94D68AB89D70ED5267EB9"/>
  <p:tag name="_SIGNATURE" val="105644"/>
  <p:tag name="_SLIDEID" val="260"/>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SLIDE_ID" val=" 258"/>
  <p:tag name="LOIO_GUID" val="B241111CE5AD11D6B2D700508B5D5C51"/>
  <p:tag name="PHIO_GUID" val="C32E25258FFBD4488C7F68B5D3D1E033"/>
  <p:tag name="STATUS" val="3"/>
  <p:tag name="FILE" val="n:\sapworkdir\IWBTRAIN\72D9C2AB731948D3AEF46ECEA561DCF2\8D9438AD89344E09B390325F1121DA43\s005.ppt"/>
  <p:tag name="READONLY" val="0"/>
  <p:tag name="LOIOGUID" val="1240728A82C94D68AB89D70ED5267EB9"/>
  <p:tag name="_SIGNATURE" val="105644"/>
  <p:tag name="_SLIDEID" val="260"/>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SLIDE_ID" val=" 258"/>
  <p:tag name="LOIO_GUID" val="B241111CE5AD11D6B2D700508B5D5C51"/>
  <p:tag name="PHIO_GUID" val="C32E25258FFBD4488C7F68B5D3D1E033"/>
  <p:tag name="STATUS" val="3"/>
  <p:tag name="FILE" val="n:\sapworkdir\IWBTRAIN\72D9C2AB731948D3AEF46ECEA561DCF2\8D9438AD89344E09B390325F1121DA43\s005.ppt"/>
  <p:tag name="READONLY" val="0"/>
  <p:tag name="LOIOGUID" val="1240728A82C94D68AB89D70ED5267EB9"/>
  <p:tag name="_SIGNATURE" val="105644"/>
  <p:tag name="_SLIDEID" val="260"/>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8ACFA5B50E8AE10000000A155369\s057.ppt"/>
  <p:tag name="READONLY" val="0"/>
  <p:tag name="LOIOGUID" val="E96CD8C62F364D2F849DAD044B2D759C"/>
  <p:tag name="_SIGNATURE" val="102902"/>
  <p:tag name="_SLIDEID" val="307"/>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E5876E67537EE10000000A1553F6\s063.ppt"/>
  <p:tag name="READONLY" val="0"/>
  <p:tag name="LOIOGUID" val="7253D39844404A7FB9E6CB9A307F2825"/>
  <p:tag name="_SIGNATURE" val="36530"/>
  <p:tag name="_SLIDEID" val="313"/>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8ACFA5B50E8AE10000000A155369\s057.ppt"/>
  <p:tag name="READONLY" val="0"/>
  <p:tag name="LOIOGUID" val="E96CD8C62F364D2F849DAD044B2D759C"/>
  <p:tag name="_SIGNATURE" val="102902"/>
  <p:tag name="_SLIDEID" val="307"/>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94ECD5CB537CE10000000A1553F6\s066.ppt"/>
  <p:tag name="READONLY" val="0"/>
  <p:tag name="LOIOGUID" val="345A79520F60445F9E3925B5032E7735"/>
  <p:tag name="_SIGNATURE" val="29890"/>
  <p:tag name="_SLIDEID" val="304"/>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84ABA5B50E8AE10000000A155369\s055.ppt"/>
  <p:tag name="READONLY" val="0"/>
  <p:tag name="LOIOGUID" val="0401353C4C0B4441A5A60858E280E5F7"/>
  <p:tag name="_SIGNATURE" val="65112"/>
  <p:tag name="_SLIDEID" val="305"/>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84ABA5B50E8AE10000000A155369\s055.ppt"/>
  <p:tag name="READONLY" val="0"/>
  <p:tag name="LOIOGUID" val="0401353C4C0B4441A5A60858E280E5F7"/>
  <p:tag name="_SIGNATURE" val="65112"/>
  <p:tag name="_SLIDEID" val="305"/>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33CCC19D0E89E10000000A155369\s056.ppt"/>
  <p:tag name="READONLY" val="0"/>
  <p:tag name="LOIOGUID" val="A12FCD1AAB8547F282C8BF9D5444D688"/>
  <p:tag name="_SIGNATURE" val="89522"/>
  <p:tag name="_SLIDEID" val="306"/>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8ACFA5B50E8AE10000000A155369\s057.ppt"/>
  <p:tag name="READONLY" val="0"/>
  <p:tag name="LOIOGUID" val="E96CD8C62F364D2F849DAD044B2D759C"/>
  <p:tag name="_SIGNATURE" val="102902"/>
  <p:tag name="_SLIDEID" val="307"/>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8BB3A5B50E8AE10000000A155369\s058.ppt"/>
  <p:tag name="READONLY" val="0"/>
  <p:tag name="LOIOGUID" val="370CE69CC5D842ADA32F777ECE815D93"/>
  <p:tag name="_SIGNATURE" val="19374"/>
  <p:tag name="_SLIDEID" val="308"/>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B8C50A5B50E8AE10000000A155369\s060.ppt"/>
  <p:tag name="READONLY" val="0"/>
  <p:tag name="LOIOGUID" val="2D8120FBF4FE44EFB3FB1047B64A6FBF"/>
  <p:tag name="_SIGNATURE" val="116814"/>
  <p:tag name="_SLIDEID" val="310"/>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STATUS" val="3"/>
  <p:tag name="FILE" val="n:\sapworkdir\IWBTRAIN\AF7892B07BA74FA5831AB329A7E9E27F\46FCB793954A5515E10000000A1553F6\s062.ppt"/>
  <p:tag name="READONLY" val="0"/>
  <p:tag name="LOIOGUID" val="D54A2FCFEDE24CF281896DDCE7DDBF1C"/>
  <p:tag name="_SIGNATURE" val="82960"/>
  <p:tag name="_SLIDEID" val="311"/>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97C303-CC91-4186-A2AD-07BFA17B52D8}">
  <ds:schemaRef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1f6b8702-ff64-493f-af7e-9281170a6e8c"/>
    <ds:schemaRef ds:uri="http://www.w3.org/XML/1998/namespace"/>
    <ds:schemaRef ds:uri="3fae74cb-f942-4bac-8069-91b943c92c56"/>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18346AFC-4615-40AC-ABF4-BD7209A1BD4F}">
  <ds:schemaRefs>
    <ds:schemaRef ds:uri="http://schemas.microsoft.com/sharepoint/v3/contenttype/forms"/>
  </ds:schemaRefs>
</ds:datastoreItem>
</file>

<file path=customXml/itemProps3.xml><?xml version="1.0" encoding="utf-8"?>
<ds:datastoreItem xmlns:ds="http://schemas.openxmlformats.org/officeDocument/2006/customXml" ds:itemID="{C4B8008D-8357-48F5-8AF9-60B10EBC0E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SAP_2019_16x9_white</Template>
  <TotalTime>9</TotalTime>
  <Words>2414</Words>
  <Application>Microsoft Office PowerPoint</Application>
  <PresentationFormat>Personalizado</PresentationFormat>
  <Paragraphs>227</Paragraphs>
  <Slides>18</Slides>
  <Notes>18</Notes>
  <HiddenSlides>1</HiddenSlides>
  <MMClips>0</MMClips>
  <ScaleCrop>false</ScaleCrop>
  <HeadingPairs>
    <vt:vector size="4" baseType="variant">
      <vt:variant>
        <vt:lpstr>Tema</vt:lpstr>
      </vt:variant>
      <vt:variant>
        <vt:i4>2</vt:i4>
      </vt:variant>
      <vt:variant>
        <vt:lpstr>Títulos de diapositiva</vt:lpstr>
      </vt:variant>
      <vt:variant>
        <vt:i4>18</vt:i4>
      </vt:variant>
    </vt:vector>
  </HeadingPairs>
  <TitlesOfParts>
    <vt:vector size="20" baseType="lpstr">
      <vt:lpstr>SAP 2019 16x9 white</vt:lpstr>
      <vt:lpstr>SAP 2019 16x9 blue</vt:lpstr>
      <vt:lpstr>TB 1300 - SAP Business One SDK Data Interface API – Metadata Objects</vt:lpstr>
      <vt:lpstr>Metadata Objects: Topic Objectives</vt:lpstr>
      <vt:lpstr>Metadata Objects: Definition</vt:lpstr>
      <vt:lpstr>Metadata Objects: User-Defined Tables – Scope</vt:lpstr>
      <vt:lpstr>Metadata Objects: Add User-Defined Tables</vt:lpstr>
      <vt:lpstr>Metadata Objects: Add User-Defined Tables</vt:lpstr>
      <vt:lpstr>Metadata Objects: UserTablesMD</vt:lpstr>
      <vt:lpstr>Metadata Objects: Add User-Defined Fields to Tables</vt:lpstr>
      <vt:lpstr>Metadata Objects: Defining a User-Defined Field</vt:lpstr>
      <vt:lpstr>Metadata Objects: Linking User-Defined Fields</vt:lpstr>
      <vt:lpstr>Metadata Objects: Marketing Document Row and Header Fields </vt:lpstr>
      <vt:lpstr>Metadata Objects: User-Defined Fields – Header Level </vt:lpstr>
      <vt:lpstr>Metadata Objects: User-Defined Fields – Row Level </vt:lpstr>
      <vt:lpstr>Metadata Objects: UserFieldsMD</vt:lpstr>
      <vt:lpstr>Metadata Objects: UserKeys Object</vt:lpstr>
      <vt:lpstr>Metadata Objects: UserKeysMD</vt:lpstr>
      <vt:lpstr>Metadata Objects: Exercise</vt:lpstr>
      <vt:lpstr>Presentación de PowerPoint</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Data Interface API Meta Data Objects</dc:title>
  <dc:creator>krisztian.papai@sap.com</dc:creator>
  <cp:keywords>2019/16:9/white</cp:keywords>
  <cp:lastModifiedBy>Papai, Krisztian</cp:lastModifiedBy>
  <cp:revision>7</cp:revision>
  <dcterms:created xsi:type="dcterms:W3CDTF">2019-01-14T14:01:02Z</dcterms:created>
  <dcterms:modified xsi:type="dcterms:W3CDTF">2022-03-28T09:25:08Z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36864">
    <vt:lpwstr>6</vt:lpwstr>
  </property>
</Properties>
</file>