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8"/>
  </p:notesMasterIdLst>
  <p:handoutMasterIdLst>
    <p:handoutMasterId r:id="rId19"/>
  </p:handoutMasterIdLst>
  <p:sldIdLst>
    <p:sldId id="447" r:id="rId6"/>
    <p:sldId id="603" r:id="rId7"/>
    <p:sldId id="605" r:id="rId8"/>
    <p:sldId id="606" r:id="rId9"/>
    <p:sldId id="620" r:id="rId10"/>
    <p:sldId id="621" r:id="rId11"/>
    <p:sldId id="616" r:id="rId12"/>
    <p:sldId id="617" r:id="rId13"/>
    <p:sldId id="618" r:id="rId14"/>
    <p:sldId id="619" r:id="rId15"/>
    <p:sldId id="613" r:id="rId16"/>
    <p:sldId id="265" r:id="rId1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9E13FE-65A6-D1BD-12BC-FFBD58FBE600}" v="16" dt="2022-03-28T09:46:45.859"/>
    <p1510:client id="{E41094B0-77FE-49D4-A71E-E94DB8DC0F1E}" v="19" dt="2019-07-10T06:12:05.06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5255" autoAdjust="0"/>
  </p:normalViewPr>
  <p:slideViewPr>
    <p:cSldViewPr snapToGrid="0" showGuides="1">
      <p:cViewPr varScale="1">
        <p:scale>
          <a:sx n="56" d="100"/>
          <a:sy n="56" d="100"/>
        </p:scale>
        <p:origin x="1618" y="53"/>
      </p:cViewPr>
      <p:guideLst>
        <p:guide pos="3841"/>
        <p:guide orient="horz" pos="2160"/>
      </p:guideLst>
    </p:cSldViewPr>
  </p:slideViewPr>
  <p:outlineViewPr>
    <p:cViewPr>
      <p:scale>
        <a:sx n="33" d="100"/>
        <a:sy n="33" d="100"/>
      </p:scale>
      <p:origin x="0" y="-8357"/>
    </p:cViewPr>
    <p:sldLst>
      <p:sld r:id="rId1" collapse="1"/>
      <p:sld r:id="rId2" collapse="1"/>
      <p:sld r:id="rId3" collapse="1"/>
    </p:sldLst>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1" d="100"/>
          <a:sy n="91" d="100"/>
        </p:scale>
        <p:origin x="375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E41094B0-77FE-49D4-A71E-E94DB8DC0F1E}"/>
    <pc:docChg chg="custSel addSld delSld modSld sldOrd">
      <pc:chgData name="Papai, Krisztian" userId="45ce17a5-7050-4b06-9306-4e3e15f2359a" providerId="ADAL" clId="{E41094B0-77FE-49D4-A71E-E94DB8DC0F1E}" dt="2019-07-10T06:12:05.066" v="16" actId="2696"/>
      <pc:docMkLst>
        <pc:docMk/>
      </pc:docMkLst>
      <pc:sldChg chg="modSp">
        <pc:chgData name="Papai, Krisztian" userId="45ce17a5-7050-4b06-9306-4e3e15f2359a" providerId="ADAL" clId="{E41094B0-77FE-49D4-A71E-E94DB8DC0F1E}" dt="2019-07-08T07:44:32.390" v="3" actId="20577"/>
        <pc:sldMkLst>
          <pc:docMk/>
          <pc:sldMk cId="3262179408" sldId="447"/>
        </pc:sldMkLst>
        <pc:spChg chg="mod">
          <ac:chgData name="Papai, Krisztian" userId="45ce17a5-7050-4b06-9306-4e3e15f2359a" providerId="ADAL" clId="{E41094B0-77FE-49D4-A71E-E94DB8DC0F1E}" dt="2019-07-08T07:44:32.390" v="3" actId="20577"/>
          <ac:spMkLst>
            <pc:docMk/>
            <pc:sldMk cId="3262179408" sldId="447"/>
            <ac:spMk id="35" creationId="{00000000-0000-0000-0000-000000000000}"/>
          </ac:spMkLst>
        </pc:spChg>
      </pc:sldChg>
      <pc:sldChg chg="del">
        <pc:chgData name="Papai, Krisztian" userId="45ce17a5-7050-4b06-9306-4e3e15f2359a" providerId="ADAL" clId="{E41094B0-77FE-49D4-A71E-E94DB8DC0F1E}" dt="2019-07-10T06:11:35.497" v="9" actId="2696"/>
        <pc:sldMkLst>
          <pc:docMk/>
          <pc:sldMk cId="3686197264" sldId="614"/>
        </pc:sldMkLst>
      </pc:sldChg>
      <pc:sldChg chg="del">
        <pc:chgData name="Papai, Krisztian" userId="45ce17a5-7050-4b06-9306-4e3e15f2359a" providerId="ADAL" clId="{E41094B0-77FE-49D4-A71E-E94DB8DC0F1E}" dt="2019-07-10T06:12:05.066" v="16" actId="2696"/>
        <pc:sldMkLst>
          <pc:docMk/>
          <pc:sldMk cId="3739665484" sldId="615"/>
        </pc:sldMkLst>
      </pc:sldChg>
      <pc:sldChg chg="addSp delSp modSp add">
        <pc:chgData name="Papai, Krisztian" userId="45ce17a5-7050-4b06-9306-4e3e15f2359a" providerId="ADAL" clId="{E41094B0-77FE-49D4-A71E-E94DB8DC0F1E}" dt="2019-07-10T06:11:33.271" v="8"/>
        <pc:sldMkLst>
          <pc:docMk/>
          <pc:sldMk cId="945707444" sldId="620"/>
        </pc:sldMkLst>
        <pc:spChg chg="add">
          <ac:chgData name="Papai, Krisztian" userId="45ce17a5-7050-4b06-9306-4e3e15f2359a" providerId="ADAL" clId="{E41094B0-77FE-49D4-A71E-E94DB8DC0F1E}" dt="2019-07-10T06:11:33.271" v="8"/>
          <ac:spMkLst>
            <pc:docMk/>
            <pc:sldMk cId="945707444" sldId="620"/>
            <ac:spMk id="6" creationId="{5D5ECB6C-8568-4552-B416-11337603AD83}"/>
          </ac:spMkLst>
        </pc:spChg>
        <pc:spChg chg="mod">
          <ac:chgData name="Papai, Krisztian" userId="45ce17a5-7050-4b06-9306-4e3e15f2359a" providerId="ADAL" clId="{E41094B0-77FE-49D4-A71E-E94DB8DC0F1E}" dt="2019-07-10T06:11:05.687" v="5"/>
          <ac:spMkLst>
            <pc:docMk/>
            <pc:sldMk cId="945707444" sldId="620"/>
            <ac:spMk id="177153" creationId="{00000000-0000-0000-0000-000000000000}"/>
          </ac:spMkLst>
        </pc:spChg>
        <pc:spChg chg="del">
          <ac:chgData name="Papai, Krisztian" userId="45ce17a5-7050-4b06-9306-4e3e15f2359a" providerId="ADAL" clId="{E41094B0-77FE-49D4-A71E-E94DB8DC0F1E}" dt="2019-07-10T06:11:21.615" v="6" actId="478"/>
          <ac:spMkLst>
            <pc:docMk/>
            <pc:sldMk cId="945707444" sldId="620"/>
            <ac:spMk id="177154" creationId="{00000000-0000-0000-0000-000000000000}"/>
          </ac:spMkLst>
        </pc:spChg>
        <pc:picChg chg="add">
          <ac:chgData name="Papai, Krisztian" userId="45ce17a5-7050-4b06-9306-4e3e15f2359a" providerId="ADAL" clId="{E41094B0-77FE-49D4-A71E-E94DB8DC0F1E}" dt="2019-07-10T06:11:28.287" v="7"/>
          <ac:picMkLst>
            <pc:docMk/>
            <pc:sldMk cId="945707444" sldId="620"/>
            <ac:picMk id="4" creationId="{808A374B-B44C-407B-B49E-B63DFA05CCCE}"/>
          </ac:picMkLst>
        </pc:picChg>
        <pc:picChg chg="add">
          <ac:chgData name="Papai, Krisztian" userId="45ce17a5-7050-4b06-9306-4e3e15f2359a" providerId="ADAL" clId="{E41094B0-77FE-49D4-A71E-E94DB8DC0F1E}" dt="2019-07-10T06:11:28.287" v="7"/>
          <ac:picMkLst>
            <pc:docMk/>
            <pc:sldMk cId="945707444" sldId="620"/>
            <ac:picMk id="5" creationId="{A27657F5-56FF-4C41-A7CA-D6206A0FEBF4}"/>
          </ac:picMkLst>
        </pc:picChg>
      </pc:sldChg>
      <pc:sldChg chg="addSp delSp modSp add ord">
        <pc:chgData name="Papai, Krisztian" userId="45ce17a5-7050-4b06-9306-4e3e15f2359a" providerId="ADAL" clId="{E41094B0-77FE-49D4-A71E-E94DB8DC0F1E}" dt="2019-07-10T06:11:58.140" v="15"/>
        <pc:sldMkLst>
          <pc:docMk/>
          <pc:sldMk cId="2746621263" sldId="621"/>
        </pc:sldMkLst>
        <pc:spChg chg="add">
          <ac:chgData name="Papai, Krisztian" userId="45ce17a5-7050-4b06-9306-4e3e15f2359a" providerId="ADAL" clId="{E41094B0-77FE-49D4-A71E-E94DB8DC0F1E}" dt="2019-07-10T06:11:58.140" v="15"/>
          <ac:spMkLst>
            <pc:docMk/>
            <pc:sldMk cId="2746621263" sldId="621"/>
            <ac:spMk id="4" creationId="{F23D053D-097B-4FE9-88F5-A955DE228A1A}"/>
          </ac:spMkLst>
        </pc:spChg>
        <pc:spChg chg="mod">
          <ac:chgData name="Papai, Krisztian" userId="45ce17a5-7050-4b06-9306-4e3e15f2359a" providerId="ADAL" clId="{E41094B0-77FE-49D4-A71E-E94DB8DC0F1E}" dt="2019-07-10T06:11:51.977" v="14"/>
          <ac:spMkLst>
            <pc:docMk/>
            <pc:sldMk cId="2746621263" sldId="621"/>
            <ac:spMk id="177153" creationId="{00000000-0000-0000-0000-000000000000}"/>
          </ac:spMkLst>
        </pc:spChg>
        <pc:spChg chg="del mod">
          <ac:chgData name="Papai, Krisztian" userId="45ce17a5-7050-4b06-9306-4e3e15f2359a" providerId="ADAL" clId="{E41094B0-77FE-49D4-A71E-E94DB8DC0F1E}" dt="2019-07-10T06:11:44.133" v="13" actId="478"/>
          <ac:spMkLst>
            <pc:docMk/>
            <pc:sldMk cId="2746621263" sldId="621"/>
            <ac:spMk id="177154" creationId="{00000000-0000-0000-0000-000000000000}"/>
          </ac:spMkLst>
        </pc:spChg>
        <pc:picChg chg="add">
          <ac:chgData name="Papai, Krisztian" userId="45ce17a5-7050-4b06-9306-4e3e15f2359a" providerId="ADAL" clId="{E41094B0-77FE-49D4-A71E-E94DB8DC0F1E}" dt="2019-07-10T06:11:58.140" v="15"/>
          <ac:picMkLst>
            <pc:docMk/>
            <pc:sldMk cId="2746621263" sldId="621"/>
            <ac:picMk id="5" creationId="{23A6FB66-6485-4E42-BD38-3B90FD40D50D}"/>
          </ac:picMkLst>
        </pc:picChg>
      </pc:sldChg>
    </pc:docChg>
  </pc:docChgLst>
  <pc:docChgLst>
    <pc:chgData name="Raul Real Gonzalez" userId="S::rreal@expertone.es::9835fb07-4630-4616-b227-a238c7839f5d" providerId="AD" clId="Web-{889E13FE-65A6-D1BD-12BC-FFBD58FBE600}"/>
    <pc:docChg chg="modSld">
      <pc:chgData name="Raul Real Gonzalez" userId="S::rreal@expertone.es::9835fb07-4630-4616-b227-a238c7839f5d" providerId="AD" clId="Web-{889E13FE-65A6-D1BD-12BC-FFBD58FBE600}" dt="2022-03-28T09:46:45.859" v="9" actId="20577"/>
      <pc:docMkLst>
        <pc:docMk/>
      </pc:docMkLst>
      <pc:sldChg chg="modSp">
        <pc:chgData name="Raul Real Gonzalez" userId="S::rreal@expertone.es::9835fb07-4630-4616-b227-a238c7839f5d" providerId="AD" clId="Web-{889E13FE-65A6-D1BD-12BC-FFBD58FBE600}" dt="2022-03-28T09:46:45.859" v="9" actId="20577"/>
        <pc:sldMkLst>
          <pc:docMk/>
          <pc:sldMk cId="945707444" sldId="620"/>
        </pc:sldMkLst>
        <pc:spChg chg="mod">
          <ac:chgData name="Raul Real Gonzalez" userId="S::rreal@expertone.es::9835fb07-4630-4616-b227-a238c7839f5d" providerId="AD" clId="Web-{889E13FE-65A6-D1BD-12BC-FFBD58FBE600}" dt="2022-03-28T09:46:45.859" v="9" actId="20577"/>
          <ac:spMkLst>
            <pc:docMk/>
            <pc:sldMk cId="945707444" sldId="620"/>
            <ac:spMk id="17715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‹Nº›</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‹Nº›</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Welcome to the </a:t>
            </a:r>
            <a:r>
              <a:rPr lang="en-US" sz="1400" b="1" i="1" kern="1200" dirty="0">
                <a:solidFill>
                  <a:schemeClr val="tx1"/>
                </a:solidFill>
                <a:effectLst/>
                <a:latin typeface="+mn-lt"/>
                <a:ea typeface="+mn-ea"/>
                <a:cs typeface="+mn-cs"/>
              </a:rPr>
              <a:t>Data Interface API Java Connector </a:t>
            </a:r>
            <a:r>
              <a:rPr lang="en-US" sz="1400" kern="1200" dirty="0">
                <a:solidFill>
                  <a:schemeClr val="tx1"/>
                </a:solidFill>
                <a:effectLst/>
                <a:latin typeface="+mn-lt"/>
                <a:ea typeface="+mn-ea"/>
                <a:cs typeface="+mn-cs"/>
              </a:rPr>
              <a:t>course topic.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3"/>
          <p:cNvSpPr>
            <a:spLocks noGrp="1" noChangeArrowheads="1"/>
          </p:cNvSpPr>
          <p:nvPr>
            <p:ph type="body" idx="1"/>
          </p:nvPr>
        </p:nvSpPr>
        <p:spPr/>
        <p:txBody>
          <a:bodyPr>
            <a:normAutofit/>
          </a:bodyPr>
          <a:lstStyle/>
          <a:p>
            <a:r>
              <a:rPr lang="en-US" sz="1400" kern="1200" dirty="0">
                <a:solidFill>
                  <a:schemeClr val="tx1"/>
                </a:solidFill>
                <a:effectLst/>
                <a:latin typeface="+mn-lt"/>
                <a:ea typeface="+mn-ea"/>
                <a:cs typeface="+mn-cs"/>
              </a:rPr>
              <a:t>The last example in the current topic shows how the </a:t>
            </a:r>
            <a:r>
              <a:rPr lang="en-US" sz="1400" kern="1200" dirty="0" err="1">
                <a:solidFill>
                  <a:schemeClr val="tx1"/>
                </a:solidFill>
                <a:effectLst/>
                <a:latin typeface="+mn-lt"/>
                <a:ea typeface="+mn-ea"/>
                <a:cs typeface="+mn-cs"/>
              </a:rPr>
              <a:t>Recordset</a:t>
            </a:r>
            <a:r>
              <a:rPr lang="en-US" sz="1400" kern="1200" dirty="0">
                <a:solidFill>
                  <a:schemeClr val="tx1"/>
                </a:solidFill>
                <a:effectLst/>
                <a:latin typeface="+mn-lt"/>
                <a:ea typeface="+mn-ea"/>
                <a:cs typeface="+mn-cs"/>
              </a:rPr>
              <a:t> interface can be used.</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157557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All software-related programs errors are handled by sending a support incident to SAP. </a:t>
            </a:r>
          </a:p>
          <a:p>
            <a:pPr rtl="0"/>
            <a:r>
              <a:rPr lang="en-US" sz="1400" kern="1200" dirty="0">
                <a:solidFill>
                  <a:schemeClr val="tx1"/>
                </a:solidFill>
                <a:effectLst/>
                <a:latin typeface="+mn-lt"/>
                <a:ea typeface="+mn-ea"/>
                <a:cs typeface="+mn-cs"/>
              </a:rPr>
              <a:t>Before you report an incident, please search the SAP Notes, because you might have encountered a known issue and the correction may lie in the delivery process.</a:t>
            </a:r>
          </a:p>
          <a:p>
            <a:pPr rtl="0"/>
            <a:r>
              <a:rPr lang="en-US" sz="1400" kern="1200" dirty="0">
                <a:solidFill>
                  <a:schemeClr val="tx1"/>
                </a:solidFill>
                <a:effectLst/>
                <a:latin typeface="+mn-lt"/>
                <a:ea typeface="+mn-ea"/>
                <a:cs typeface="+mn-cs"/>
              </a:rPr>
              <a:t>The following method will help you to find the affected component of the issue.</a:t>
            </a:r>
          </a:p>
          <a:p>
            <a:pPr rtl="0"/>
            <a:r>
              <a:rPr lang="en-US" sz="1400" kern="1200" dirty="0">
                <a:solidFill>
                  <a:schemeClr val="tx1"/>
                </a:solidFill>
                <a:effectLst/>
                <a:latin typeface="+mn-lt"/>
                <a:ea typeface="+mn-ea"/>
                <a:cs typeface="+mn-cs"/>
              </a:rPr>
              <a:t>The issue needs to be tested on the SAP Business One DI API as well, using.NET-based languages, because it communicates directly with the DI API.</a:t>
            </a:r>
          </a:p>
          <a:p>
            <a:pPr rtl="0"/>
            <a:r>
              <a:rPr lang="en-US" sz="1400" kern="1200" dirty="0">
                <a:solidFill>
                  <a:schemeClr val="tx1"/>
                </a:solidFill>
                <a:effectLst/>
                <a:latin typeface="+mn-lt"/>
                <a:ea typeface="+mn-ea"/>
                <a:cs typeface="+mn-cs"/>
              </a:rPr>
              <a:t>If the issue cannot be reproduced there, then the issue is related to the Java Connector, which means you should create a support incident for component </a:t>
            </a:r>
            <a:r>
              <a:rPr lang="en-US" sz="1400" b="1" kern="1200" dirty="0">
                <a:solidFill>
                  <a:schemeClr val="tx1"/>
                </a:solidFill>
                <a:effectLst/>
                <a:latin typeface="+mn-lt"/>
                <a:ea typeface="+mn-ea"/>
                <a:cs typeface="+mn-cs"/>
              </a:rPr>
              <a:t>SBO-SDK-JCO</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Otherwise, the issue might be DI API-related. In this case, the corresponding component is </a:t>
            </a:r>
            <a:r>
              <a:rPr lang="en-US" sz="1400" b="1" kern="1200" dirty="0">
                <a:solidFill>
                  <a:schemeClr val="tx1"/>
                </a:solidFill>
                <a:effectLst/>
                <a:latin typeface="+mn-lt"/>
                <a:ea typeface="+mn-ea"/>
                <a:cs typeface="+mn-cs"/>
              </a:rPr>
              <a:t>SBO-SDK-DI</a:t>
            </a:r>
            <a:r>
              <a:rPr lang="en-US" sz="1400" kern="1200" dirty="0">
                <a:solidFill>
                  <a:schemeClr val="tx1"/>
                </a:solidFill>
                <a:effectLst/>
                <a:latin typeface="+mn-lt"/>
                <a:ea typeface="+mn-ea"/>
                <a:cs typeface="+mn-cs"/>
              </a:rPr>
              <a:t>.</a:t>
            </a:r>
          </a:p>
          <a:p>
            <a:r>
              <a:rPr lang="en-US" sz="1400" kern="1200">
                <a:solidFill>
                  <a:schemeClr val="tx1"/>
                </a:solidFill>
                <a:effectLst/>
                <a:latin typeface="+mn-lt"/>
                <a:ea typeface="+mn-ea"/>
                <a:cs typeface="+mn-cs"/>
              </a:rPr>
              <a:t>Please refer to the listed SAP Note, where you will also find more about Java Connector usage.</a:t>
            </a:r>
            <a:endParaRPr lang="en-US" sz="1400" kern="1200" dirty="0">
              <a:solidFill>
                <a:schemeClr val="tx1"/>
              </a:solidFill>
              <a:effectLst/>
              <a:latin typeface="+mn-lt"/>
              <a:ea typeface="+mn-ea"/>
              <a:cs typeface="+mn-cs"/>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106982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lvl="1">
              <a:lnSpc>
                <a:spcPts val="2160"/>
              </a:lnSpc>
              <a:spcBef>
                <a:spcPts val="600"/>
              </a:spcBef>
              <a:spcAft>
                <a:spcPts val="600"/>
              </a:spcAft>
              <a:buClr>
                <a:srgbClr val="F0AB00"/>
              </a:buClr>
              <a:buSzPct val="80000"/>
              <a:buNone/>
              <a:defRPr/>
            </a:pPr>
            <a:r>
              <a:rPr lang="en-US" sz="1400" kern="1200" dirty="0">
                <a:solidFill>
                  <a:schemeClr val="tx1"/>
                </a:solidFill>
                <a:effectLst/>
                <a:latin typeface="+mn-lt"/>
                <a:ea typeface="+mn-ea"/>
                <a:cs typeface="+mn-cs"/>
              </a:rPr>
              <a:t>After completing this topic, you will be able to use and troubleshoot the Java Connector.</a:t>
            </a:r>
            <a:endParaRPr lang="en-US" sz="1800" b="0" kern="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569525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Let’s have a look at the architecture of the DI API. </a:t>
            </a:r>
          </a:p>
          <a:p>
            <a:pPr rtl="0"/>
            <a:r>
              <a:rPr lang="en-US" sz="1400" kern="1200" dirty="0">
                <a:solidFill>
                  <a:schemeClr val="tx1"/>
                </a:solidFill>
                <a:effectLst/>
                <a:latin typeface="+mn-lt"/>
                <a:ea typeface="+mn-ea"/>
                <a:cs typeface="+mn-cs"/>
              </a:rPr>
              <a:t>The Java Connector communicates with the SAP Business One DI API by hiding the complex Java Native Interface (JNI) calls from the Java virtual machine to the COM objects of the DI API. With the Java Connector, you can get and set properties and invoke methods conveniently with JavaBean-like code.</a:t>
            </a:r>
          </a:p>
          <a:p>
            <a:pPr rtl="0"/>
            <a:r>
              <a:rPr lang="en-US" sz="1400" kern="1200" dirty="0">
                <a:solidFill>
                  <a:schemeClr val="tx1"/>
                </a:solidFill>
                <a:effectLst/>
                <a:latin typeface="+mn-lt"/>
                <a:ea typeface="+mn-ea"/>
                <a:cs typeface="+mn-cs"/>
              </a:rPr>
              <a:t>Essentially, this means you can create an add-on solution in Java that uses the Java Connector exposed by the SAP Business One DI API. </a:t>
            </a:r>
          </a:p>
          <a:p>
            <a:pPr rtl="0"/>
            <a:r>
              <a:rPr lang="en-US" sz="1400" kern="1200" dirty="0">
                <a:solidFill>
                  <a:schemeClr val="tx1"/>
                </a:solidFill>
                <a:effectLst/>
                <a:latin typeface="+mn-lt"/>
                <a:ea typeface="+mn-ea"/>
                <a:cs typeface="+mn-cs"/>
              </a:rPr>
              <a:t>The DI API is tightly connected to the </a:t>
            </a:r>
            <a:r>
              <a:rPr lang="en-US" sz="1400" kern="1200" dirty="0" err="1">
                <a:solidFill>
                  <a:schemeClr val="tx1"/>
                </a:solidFill>
                <a:effectLst/>
                <a:latin typeface="+mn-lt"/>
                <a:ea typeface="+mn-ea"/>
                <a:cs typeface="+mn-cs"/>
              </a:rPr>
              <a:t>OBServerDLL</a:t>
            </a:r>
            <a:r>
              <a:rPr lang="en-US" sz="1400" kern="1200" dirty="0">
                <a:solidFill>
                  <a:schemeClr val="tx1"/>
                </a:solidFill>
                <a:effectLst/>
                <a:latin typeface="+mn-lt"/>
                <a:ea typeface="+mn-ea"/>
                <a:cs typeface="+mn-cs"/>
              </a:rPr>
              <a:t>, which performs all the business logic operations.</a:t>
            </a:r>
          </a:p>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OBServerDLL</a:t>
            </a:r>
            <a:r>
              <a:rPr lang="en-US" sz="1400" kern="1200" dirty="0">
                <a:solidFill>
                  <a:schemeClr val="tx1"/>
                </a:solidFill>
                <a:effectLst/>
                <a:latin typeface="+mn-lt"/>
                <a:ea typeface="+mn-ea"/>
                <a:cs typeface="+mn-cs"/>
              </a:rPr>
              <a:t> component located on the client side is synchronized with the version deployed in the SBOCOMMON database or database schema.</a:t>
            </a:r>
          </a:p>
          <a:p>
            <a:pPr rtl="0"/>
            <a:r>
              <a:rPr lang="en-US" sz="1400" kern="1200" dirty="0">
                <a:solidFill>
                  <a:schemeClr val="tx1"/>
                </a:solidFill>
                <a:effectLst/>
                <a:latin typeface="+mn-lt"/>
                <a:ea typeface="+mn-ea"/>
                <a:cs typeface="+mn-cs"/>
              </a:rPr>
              <a:t>The SAP Business One Java Connector can only interact with the DI API.</a:t>
            </a:r>
          </a:p>
        </p:txBody>
      </p:sp>
    </p:spTree>
    <p:extLst>
      <p:ext uri="{BB962C8B-B14F-4D97-AF65-F5344CB8AC3E}">
        <p14:creationId xmlns:p14="http://schemas.microsoft.com/office/powerpoint/2010/main" val="2554779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On this slide, we can see the Java class hierarchy.</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java.lang.Object</a:t>
            </a:r>
            <a:r>
              <a:rPr lang="en-US" sz="1400" kern="1200" dirty="0">
                <a:solidFill>
                  <a:schemeClr val="tx1"/>
                </a:solidFill>
                <a:effectLst/>
                <a:latin typeface="+mn-lt"/>
                <a:ea typeface="+mn-ea"/>
                <a:cs typeface="+mn-cs"/>
              </a:rPr>
              <a:t> class is the root of the class hierarchy.</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java.lang.Throwable</a:t>
            </a:r>
            <a:r>
              <a:rPr lang="en-US" sz="1400" kern="1200" dirty="0">
                <a:solidFill>
                  <a:schemeClr val="tx1"/>
                </a:solidFill>
                <a:effectLst/>
                <a:latin typeface="+mn-lt"/>
                <a:ea typeface="+mn-ea"/>
                <a:cs typeface="+mn-cs"/>
              </a:rPr>
              <a:t> class is the superclass of all errors and exceptions in the Java language. </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com.sap.smb.sbo.api.SBOCOMUtil</a:t>
            </a:r>
            <a:r>
              <a:rPr lang="en-US" sz="1400" kern="1200" dirty="0">
                <a:solidFill>
                  <a:schemeClr val="tx1"/>
                </a:solidFill>
                <a:effectLst/>
                <a:latin typeface="+mn-lt"/>
                <a:ea typeface="+mn-ea"/>
                <a:cs typeface="+mn-cs"/>
              </a:rPr>
              <a:t> class is a help class to provide utilities that create or get business objects from OBS-COM.</a:t>
            </a:r>
          </a:p>
          <a:p>
            <a:pPr rtl="0"/>
            <a:r>
              <a:rPr lang="en-US" sz="1400" kern="1200" dirty="0">
                <a:solidFill>
                  <a:schemeClr val="tx1"/>
                </a:solidFill>
                <a:effectLst/>
                <a:latin typeface="+mn-lt"/>
                <a:ea typeface="+mn-ea"/>
                <a:cs typeface="+mn-cs"/>
              </a:rPr>
              <a:t>The package</a:t>
            </a:r>
            <a:r>
              <a:rPr lang="en-US" sz="1400" b="1" kern="1200" dirty="0">
                <a:solidFill>
                  <a:schemeClr val="tx1"/>
                </a:solidFill>
                <a:effectLst/>
                <a:latin typeface="+mn-lt"/>
                <a:ea typeface="+mn-ea"/>
                <a:cs typeface="+mn-cs"/>
              </a:rPr>
              <a:t> </a:t>
            </a:r>
            <a:r>
              <a:rPr lang="en-US" sz="1400" b="1" kern="1200" dirty="0" err="1">
                <a:solidFill>
                  <a:schemeClr val="tx1"/>
                </a:solidFill>
                <a:effectLst/>
                <a:latin typeface="+mn-lt"/>
                <a:ea typeface="+mn-ea"/>
                <a:cs typeface="+mn-cs"/>
              </a:rPr>
              <a:t>com.sap.smb.sbo.api</a:t>
            </a:r>
            <a:r>
              <a:rPr lang="en-US" sz="1400" b="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contains all the interfaces for handling SAP Business One business objects.</a:t>
            </a:r>
          </a:p>
          <a:p>
            <a:pPr rtl="0"/>
            <a:r>
              <a:rPr lang="en-US" sz="1400" kern="1200" dirty="0">
                <a:solidFill>
                  <a:schemeClr val="tx1"/>
                </a:solidFill>
                <a:effectLst/>
                <a:latin typeface="+mn-lt"/>
                <a:ea typeface="+mn-ea"/>
                <a:cs typeface="+mn-cs"/>
              </a:rPr>
              <a:t>The package</a:t>
            </a:r>
            <a:r>
              <a:rPr lang="en-US" sz="1400" b="1" kern="1200" dirty="0">
                <a:solidFill>
                  <a:schemeClr val="tx1"/>
                </a:solidFill>
                <a:effectLst/>
                <a:latin typeface="+mn-lt"/>
                <a:ea typeface="+mn-ea"/>
                <a:cs typeface="+mn-cs"/>
              </a:rPr>
              <a:t> </a:t>
            </a:r>
            <a:r>
              <a:rPr lang="en-US" sz="1400" b="1" kern="1200" dirty="0" err="1">
                <a:solidFill>
                  <a:schemeClr val="tx1"/>
                </a:solidFill>
                <a:effectLst/>
                <a:latin typeface="+mn-lt"/>
                <a:ea typeface="+mn-ea"/>
                <a:cs typeface="+mn-cs"/>
              </a:rPr>
              <a:t>com.sap.smb.sbo.util</a:t>
            </a:r>
            <a:r>
              <a:rPr lang="en-US" sz="1400" b="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represents a help class, which provides utilities to convert between different data types.</a:t>
            </a:r>
          </a:p>
          <a:p>
            <a:pPr rtl="0"/>
            <a:r>
              <a:rPr lang="en-US" sz="1400" kern="1200" dirty="0">
                <a:solidFill>
                  <a:schemeClr val="tx1"/>
                </a:solidFill>
                <a:effectLst/>
                <a:latin typeface="+mn-lt"/>
                <a:ea typeface="+mn-ea"/>
                <a:cs typeface="+mn-cs"/>
              </a:rPr>
              <a:t>The package</a:t>
            </a:r>
            <a:r>
              <a:rPr lang="en-US" sz="1400" b="1" kern="1200" dirty="0">
                <a:solidFill>
                  <a:schemeClr val="tx1"/>
                </a:solidFill>
                <a:effectLst/>
                <a:latin typeface="+mn-lt"/>
                <a:ea typeface="+mn-ea"/>
                <a:cs typeface="+mn-cs"/>
              </a:rPr>
              <a:t> </a:t>
            </a:r>
            <a:r>
              <a:rPr lang="en-US" sz="1400" b="1" kern="1200" dirty="0" err="1">
                <a:solidFill>
                  <a:schemeClr val="tx1"/>
                </a:solidFill>
                <a:effectLst/>
                <a:latin typeface="+mn-lt"/>
                <a:ea typeface="+mn-ea"/>
                <a:cs typeface="+mn-cs"/>
              </a:rPr>
              <a:t>com.sap.smb.sbo.wrapper</a:t>
            </a:r>
            <a:r>
              <a:rPr lang="en-US" sz="1400" b="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represents the SAP Business One wrapper.</a:t>
            </a:r>
          </a:p>
          <a:p>
            <a:pPr rtl="0"/>
            <a:r>
              <a:rPr lang="en-US" sz="1400" kern="1200" dirty="0">
                <a:solidFill>
                  <a:schemeClr val="tx1"/>
                </a:solidFill>
                <a:effectLst/>
                <a:latin typeface="+mn-lt"/>
                <a:ea typeface="+mn-ea"/>
                <a:cs typeface="+mn-cs"/>
              </a:rPr>
              <a:t>All the interfaces are available in the package </a:t>
            </a:r>
            <a:r>
              <a:rPr lang="en-US" sz="1400" b="1" kern="1200" dirty="0" err="1">
                <a:solidFill>
                  <a:schemeClr val="tx1"/>
                </a:solidFill>
                <a:effectLst/>
                <a:latin typeface="+mn-lt"/>
                <a:ea typeface="+mn-ea"/>
                <a:cs typeface="+mn-cs"/>
              </a:rPr>
              <a:t>com.sap.smb.sbo.api</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There is also an extra </a:t>
            </a:r>
            <a:r>
              <a:rPr lang="en-US" sz="1400" kern="1200" dirty="0" err="1">
                <a:solidFill>
                  <a:schemeClr val="tx1"/>
                </a:solidFill>
                <a:effectLst/>
                <a:latin typeface="+mn-lt"/>
                <a:ea typeface="+mn-ea"/>
                <a:cs typeface="+mn-cs"/>
              </a:rPr>
              <a:t>JCo</a:t>
            </a:r>
            <a:r>
              <a:rPr lang="en-US" sz="1400" kern="1200" dirty="0">
                <a:solidFill>
                  <a:schemeClr val="tx1"/>
                </a:solidFill>
                <a:effectLst/>
                <a:latin typeface="+mn-lt"/>
                <a:ea typeface="+mn-ea"/>
                <a:cs typeface="+mn-cs"/>
              </a:rPr>
              <a:t> help file. Below this, the help file for the data interface API holds as well .</a:t>
            </a:r>
            <a:r>
              <a:rPr lang="en-US" dirty="0">
                <a:effectLst/>
              </a:rPr>
              <a:t> </a:t>
            </a:r>
            <a:r>
              <a:rPr lang="en-US" sz="1400" kern="1200" dirty="0">
                <a:solidFill>
                  <a:schemeClr val="tx1"/>
                </a:solidFill>
                <a:effectLst/>
                <a:latin typeface="+mn-lt"/>
                <a:ea typeface="+mn-ea"/>
                <a:cs typeface="+mn-cs"/>
              </a:rPr>
              <a:t> What does the data interface API hold? What is meant by this?</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23584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SAP Business One Java Connector is part of the SAP Business One DI API deployment.</a:t>
            </a:r>
          </a:p>
          <a:p>
            <a:pPr rtl="0"/>
            <a:r>
              <a:rPr lang="en-US" sz="1400" kern="1200" dirty="0">
                <a:solidFill>
                  <a:schemeClr val="tx1"/>
                </a:solidFill>
                <a:effectLst/>
                <a:latin typeface="+mn-lt"/>
                <a:ea typeface="+mn-ea"/>
                <a:cs typeface="+mn-cs"/>
              </a:rPr>
              <a:t>When the SAP Business One client is installed, the DI API is installed by default. In this case, the Java Connector is available after installation of the SAP Business One client.</a:t>
            </a:r>
          </a:p>
          <a:p>
            <a:pPr rtl="0"/>
            <a:r>
              <a:rPr lang="en-US" sz="1400" kern="1200" dirty="0">
                <a:solidFill>
                  <a:schemeClr val="tx1"/>
                </a:solidFill>
                <a:effectLst/>
                <a:latin typeface="+mn-lt"/>
                <a:ea typeface="+mn-ea"/>
                <a:cs typeface="+mn-cs"/>
              </a:rPr>
              <a:t>If the Java Connector needs to be used in an environment where the SAP Business One client is not needed, then the SAP Business One DI API installation package can be executed to install the Java Connector for SAP Business One.</a:t>
            </a:r>
          </a:p>
          <a:p>
            <a:r>
              <a:rPr lang="en-US" sz="1400" kern="1200" dirty="0">
                <a:solidFill>
                  <a:schemeClr val="tx1"/>
                </a:solidFill>
                <a:effectLst/>
                <a:latin typeface="+mn-lt"/>
                <a:ea typeface="+mn-ea"/>
                <a:cs typeface="+mn-cs"/>
              </a:rPr>
              <a:t>The Java Connector always uses the latest version of the DI API.</a:t>
            </a:r>
            <a:endParaRPr lang="en-US" dirty="0">
              <a:ea typeface="ＭＳ Ｐゴシック" pitchFamily="34" charset="-128"/>
              <a:sym typeface="Wingdings" pitchFamily="2" charset="2"/>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611676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To use the Java Connector libraries in the </a:t>
            </a:r>
            <a:r>
              <a:rPr lang="en-US" sz="1400" b="1" kern="1200" dirty="0">
                <a:solidFill>
                  <a:schemeClr val="tx1"/>
                </a:solidFill>
                <a:effectLst/>
                <a:latin typeface="+mn-lt"/>
                <a:ea typeface="+mn-ea"/>
                <a:cs typeface="+mn-cs"/>
              </a:rPr>
              <a:t>integrated development environment (IDE)</a:t>
            </a:r>
            <a:r>
              <a:rPr lang="en-US" sz="1400" kern="1200" dirty="0">
                <a:solidFill>
                  <a:schemeClr val="tx1"/>
                </a:solidFill>
                <a:effectLst/>
                <a:latin typeface="+mn-lt"/>
                <a:ea typeface="+mn-ea"/>
                <a:cs typeface="+mn-cs"/>
              </a:rPr>
              <a:t>, you have to add libraries to the IDE project.</a:t>
            </a:r>
          </a:p>
          <a:p>
            <a:pPr rtl="0"/>
            <a:r>
              <a:rPr lang="en-US" sz="1400" kern="1200" dirty="0">
                <a:solidFill>
                  <a:schemeClr val="tx1"/>
                </a:solidFill>
                <a:effectLst/>
                <a:latin typeface="+mn-lt"/>
                <a:ea typeface="+mn-ea"/>
                <a:cs typeface="+mn-cs"/>
              </a:rPr>
              <a:t>The SAP Business One Java Connector Java archive files need to be added to the project. </a:t>
            </a:r>
          </a:p>
          <a:p>
            <a:r>
              <a:rPr lang="en-US" sz="1400" kern="1200" dirty="0">
                <a:solidFill>
                  <a:schemeClr val="tx1"/>
                </a:solidFill>
                <a:effectLst/>
                <a:latin typeface="+mn-lt"/>
                <a:ea typeface="+mn-ea"/>
                <a:cs typeface="+mn-cs"/>
              </a:rPr>
              <a:t>Specifically, these files are </a:t>
            </a:r>
            <a:r>
              <a:rPr lang="en-US" sz="1400" b="1" kern="1200" dirty="0">
                <a:solidFill>
                  <a:schemeClr val="tx1"/>
                </a:solidFill>
                <a:effectLst/>
                <a:latin typeface="+mn-lt"/>
                <a:ea typeface="+mn-ea"/>
                <a:cs typeface="+mn-cs"/>
              </a:rPr>
              <a:t>sboapi.jar </a:t>
            </a:r>
            <a:r>
              <a:rPr lang="en-US" sz="1400" kern="1200" dirty="0">
                <a:solidFill>
                  <a:schemeClr val="tx1"/>
                </a:solidFill>
                <a:effectLst/>
                <a:latin typeface="+mn-lt"/>
                <a:ea typeface="+mn-ea"/>
                <a:cs typeface="+mn-cs"/>
              </a:rPr>
              <a:t>and </a:t>
            </a:r>
            <a:r>
              <a:rPr lang="en-US" sz="1400" b="1" kern="1200" dirty="0">
                <a:solidFill>
                  <a:schemeClr val="tx1"/>
                </a:solidFill>
                <a:effectLst/>
                <a:latin typeface="+mn-lt"/>
                <a:ea typeface="+mn-ea"/>
                <a:cs typeface="+mn-cs"/>
              </a:rPr>
              <a:t>sbowrapper.jar</a:t>
            </a:r>
            <a:r>
              <a:rPr lang="en-US" sz="1400" kern="1200" dirty="0">
                <a:solidFill>
                  <a:schemeClr val="tx1"/>
                </a:solidFill>
                <a:effectLst/>
                <a:latin typeface="+mn-lt"/>
                <a:ea typeface="+mn-ea"/>
                <a:cs typeface="+mn-cs"/>
              </a:rPr>
              <a:t>.</a:t>
            </a:r>
            <a:endParaRPr lang="en-US" b="0" dirty="0">
              <a:ea typeface="ＭＳ Ｐゴシック" pitchFamily="34" charset="-128"/>
              <a:sym typeface="Wingdings" pitchFamily="2" charset="2"/>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024936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3"/>
          <p:cNvSpPr>
            <a:spLocks noGrp="1" noChangeArrowheads="1"/>
          </p:cNvSpPr>
          <p:nvPr>
            <p:ph type="body" idx="1"/>
          </p:nvPr>
        </p:nvSpPr>
        <p:spPr/>
        <p:txBody>
          <a:bodyPr>
            <a:normAutofit/>
          </a:bodyPr>
          <a:lstStyle/>
          <a:p>
            <a:r>
              <a:rPr lang="en-US" sz="1400" kern="1200" dirty="0">
                <a:solidFill>
                  <a:schemeClr val="tx1"/>
                </a:solidFill>
                <a:effectLst/>
                <a:latin typeface="+mn-lt"/>
                <a:ea typeface="+mn-ea"/>
                <a:cs typeface="+mn-cs"/>
              </a:rPr>
              <a:t>Please refer to the code example to establish the connection from the Java application to the SAP Business One environment.</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418308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current code snippet creates the business partner master data.</a:t>
            </a:r>
          </a:p>
          <a:p>
            <a:pPr rtl="0"/>
            <a:r>
              <a:rPr lang="en-US" sz="1400" kern="1200" dirty="0">
                <a:solidFill>
                  <a:schemeClr val="tx1"/>
                </a:solidFill>
                <a:effectLst/>
                <a:latin typeface="+mn-lt"/>
                <a:ea typeface="+mn-ea"/>
                <a:cs typeface="+mn-cs"/>
              </a:rPr>
              <a:t>The code structure is very similar to.NET-based languages, with minor changes such as business object instantiation, where the new keyword needs to be added.</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90318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next example demonstrates how the comments can be set for a sales order. </a:t>
            </a:r>
          </a:p>
          <a:p>
            <a:pPr rtl="0"/>
            <a:r>
              <a:rPr lang="en-US" sz="1400" kern="1200" dirty="0">
                <a:solidFill>
                  <a:schemeClr val="tx1"/>
                </a:solidFill>
                <a:effectLst/>
                <a:latin typeface="+mn-lt"/>
                <a:ea typeface="+mn-ea"/>
                <a:cs typeface="+mn-cs"/>
              </a:rPr>
              <a:t>The first variable for the </a:t>
            </a:r>
            <a:r>
              <a:rPr lang="en-US" sz="1400" b="1" kern="1200" dirty="0" err="1">
                <a:solidFill>
                  <a:schemeClr val="tx1"/>
                </a:solidFill>
                <a:effectLst/>
                <a:latin typeface="+mn-lt"/>
                <a:ea typeface="+mn-ea"/>
                <a:cs typeface="+mn-cs"/>
              </a:rPr>
              <a:t>getDocument</a:t>
            </a:r>
            <a:r>
              <a:rPr lang="en-US" sz="1400" kern="1200" dirty="0">
                <a:solidFill>
                  <a:schemeClr val="tx1"/>
                </a:solidFill>
                <a:effectLst/>
                <a:latin typeface="+mn-lt"/>
                <a:ea typeface="+mn-ea"/>
                <a:cs typeface="+mn-cs"/>
              </a:rPr>
              <a:t> class is the </a:t>
            </a:r>
            <a:r>
              <a:rPr lang="en-US" sz="1400" b="1" kern="1200" dirty="0" err="1">
                <a:solidFill>
                  <a:schemeClr val="tx1"/>
                </a:solidFill>
                <a:effectLst/>
                <a:latin typeface="+mn-lt"/>
                <a:ea typeface="+mn-ea"/>
                <a:cs typeface="+mn-cs"/>
              </a:rPr>
              <a:t>cmp</a:t>
            </a:r>
            <a:r>
              <a:rPr lang="en-US" sz="1400" kern="1200" dirty="0">
                <a:solidFill>
                  <a:schemeClr val="tx1"/>
                </a:solidFill>
                <a:effectLst/>
                <a:latin typeface="+mn-lt"/>
                <a:ea typeface="+mn-ea"/>
                <a:cs typeface="+mn-cs"/>
              </a:rPr>
              <a:t>, which represents the Company interface.</a:t>
            </a:r>
          </a:p>
          <a:p>
            <a:pPr rtl="0"/>
            <a:r>
              <a:rPr lang="en-US" sz="1400" kern="1200" dirty="0">
                <a:solidFill>
                  <a:schemeClr val="tx1"/>
                </a:solidFill>
                <a:effectLst/>
                <a:latin typeface="+mn-lt"/>
                <a:ea typeface="+mn-ea"/>
                <a:cs typeface="+mn-cs"/>
              </a:rPr>
              <a:t>The second variable defines the document object type: the </a:t>
            </a:r>
            <a:r>
              <a:rPr lang="en-US" sz="1400" b="1" kern="1200" dirty="0">
                <a:solidFill>
                  <a:schemeClr val="tx1"/>
                </a:solidFill>
                <a:effectLst/>
                <a:latin typeface="+mn-lt"/>
                <a:ea typeface="+mn-ea"/>
                <a:cs typeface="+mn-cs"/>
              </a:rPr>
              <a:t>number 17 </a:t>
            </a:r>
            <a:r>
              <a:rPr lang="en-US" sz="1400" kern="1200" dirty="0">
                <a:solidFill>
                  <a:schemeClr val="tx1"/>
                </a:solidFill>
                <a:effectLst/>
                <a:latin typeface="+mn-lt"/>
                <a:ea typeface="+mn-ea"/>
                <a:cs typeface="+mn-cs"/>
              </a:rPr>
              <a:t>is associated with sales orders.</a:t>
            </a:r>
          </a:p>
          <a:p>
            <a:pPr rtl="0"/>
            <a:r>
              <a:rPr lang="en-US" sz="1400" kern="1200" dirty="0">
                <a:solidFill>
                  <a:schemeClr val="tx1"/>
                </a:solidFill>
                <a:effectLst/>
                <a:latin typeface="+mn-lt"/>
                <a:ea typeface="+mn-ea"/>
                <a:cs typeface="+mn-cs"/>
              </a:rPr>
              <a:t>The last variable, the </a:t>
            </a:r>
            <a:r>
              <a:rPr lang="en-US" sz="1400" b="1" kern="1200" dirty="0">
                <a:solidFill>
                  <a:schemeClr val="tx1"/>
                </a:solidFill>
                <a:effectLst/>
                <a:latin typeface="+mn-lt"/>
                <a:ea typeface="+mn-ea"/>
                <a:cs typeface="+mn-cs"/>
              </a:rPr>
              <a:t>number 138, </a:t>
            </a:r>
            <a:r>
              <a:rPr lang="en-US" sz="1400" kern="1200" dirty="0">
                <a:solidFill>
                  <a:schemeClr val="tx1"/>
                </a:solidFill>
                <a:effectLst/>
                <a:latin typeface="+mn-lt"/>
                <a:ea typeface="+mn-ea"/>
                <a:cs typeface="+mn-cs"/>
              </a:rPr>
              <a:t>is the document entry.</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146264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‹Nº›</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‹Nº›</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tags" Target="../tags/tag10.xml"/><Relationship Id="rId5" Type="http://schemas.openxmlformats.org/officeDocument/2006/relationships/hyperlink" Target="https://launchpad.support.sap.com/#/notes/2550515" TargetMode="External"/><Relationship Id="rId4" Type="http://schemas.openxmlformats.org/officeDocument/2006/relationships/hyperlink" Target="https://launchpad.support.sap.com/#/notes/1313297"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en-US" dirty="0">
                <a:solidFill>
                  <a:schemeClr val="accent1"/>
                </a:solidFill>
              </a:rPr>
              <a:t>Data Interface API – Java Connector</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ChangeArrowheads="1"/>
          </p:cNvSpPr>
          <p:nvPr>
            <p:ph type="title"/>
          </p:nvPr>
        </p:nvSpPr>
        <p:spPr>
          <a:xfrm>
            <a:off x="504001" y="516366"/>
            <a:ext cx="11186476" cy="677108"/>
          </a:xfrm>
          <a:noFill/>
        </p:spPr>
        <p:txBody>
          <a:bodyPr anchor="ctr"/>
          <a:lstStyle/>
          <a:p>
            <a:r>
              <a:rPr lang="en-US" dirty="0"/>
              <a:t>Java Connector: Example</a:t>
            </a:r>
            <a:br>
              <a:rPr lang="en-US" dirty="0"/>
            </a:br>
            <a:r>
              <a:rPr lang="en-US" sz="2000" dirty="0"/>
              <a:t>RecordSet</a:t>
            </a:r>
            <a:endParaRPr lang="en-US" dirty="0"/>
          </a:p>
        </p:txBody>
      </p:sp>
      <p:sp>
        <p:nvSpPr>
          <p:cNvPr id="164866" name="Rectangle 3"/>
          <p:cNvSpPr>
            <a:spLocks noChangeArrowheads="1"/>
          </p:cNvSpPr>
          <p:nvPr/>
        </p:nvSpPr>
        <p:spPr bwMode="auto">
          <a:xfrm>
            <a:off x="504001" y="1484314"/>
            <a:ext cx="11186476" cy="4926112"/>
          </a:xfrm>
          <a:prstGeom prst="rect">
            <a:avLst/>
          </a:prstGeom>
          <a:solidFill>
            <a:srgbClr val="B4C3CB"/>
          </a:solidFill>
          <a:ln w="12700">
            <a:solidFill>
              <a:schemeClr val="tx1"/>
            </a:solidFill>
            <a:miter lim="800000"/>
            <a:headEnd/>
            <a:tailEnd/>
          </a:ln>
        </p:spPr>
        <p:txBody>
          <a:bodyPr wrap="none" lIns="36513" tIns="36513" rIns="36513" bIns="36513"/>
          <a:lstStyle/>
          <a:p>
            <a:pPr>
              <a:spcBef>
                <a:spcPts val="600"/>
              </a:spcBef>
            </a:pPr>
            <a:r>
              <a:rPr lang="en-US" sz="1400" b="1" dirty="0"/>
              <a:t>import</a:t>
            </a:r>
            <a:r>
              <a:rPr lang="en-US" sz="1400" dirty="0"/>
              <a:t> com.sap.smb.sbo.api.*;</a:t>
            </a:r>
          </a:p>
          <a:p>
            <a:pPr>
              <a:spcBef>
                <a:spcPts val="600"/>
              </a:spcBef>
            </a:pPr>
            <a:r>
              <a:rPr lang="en-US" altLang="zh-CN" sz="1400" dirty="0"/>
              <a:t>	</a:t>
            </a:r>
            <a:r>
              <a:rPr lang="en-US" sz="1400" dirty="0"/>
              <a:t>ICompany com = null;</a:t>
            </a:r>
          </a:p>
          <a:p>
            <a:pPr>
              <a:spcBef>
                <a:spcPts val="600"/>
              </a:spcBef>
            </a:pPr>
            <a:r>
              <a:rPr lang="en-US" altLang="zh-CN" sz="1400" dirty="0"/>
              <a:t>	</a:t>
            </a:r>
            <a:r>
              <a:rPr lang="en-US" sz="1400" dirty="0"/>
              <a:t>IRecordset RecSet = null;</a:t>
            </a:r>
          </a:p>
          <a:p>
            <a:pPr>
              <a:spcBef>
                <a:spcPts val="600"/>
              </a:spcBef>
            </a:pPr>
            <a:r>
              <a:rPr lang="en-US" altLang="zh-CN" sz="1400" dirty="0"/>
              <a:t>	</a:t>
            </a:r>
            <a:r>
              <a:rPr lang="en-US" sz="1400" dirty="0"/>
              <a:t>String FldName</a:t>
            </a:r>
            <a:r>
              <a:rPr lang="en-US" altLang="zh-CN" sz="1400" dirty="0"/>
              <a:t>, </a:t>
            </a:r>
            <a:r>
              <a:rPr lang="en-US" sz="1400" dirty="0"/>
              <a:t>String FldVal;</a:t>
            </a:r>
          </a:p>
          <a:p>
            <a:pPr>
              <a:spcBef>
                <a:spcPts val="600"/>
              </a:spcBef>
            </a:pPr>
            <a:r>
              <a:rPr lang="en-US" altLang="zh-CN" sz="1400" dirty="0"/>
              <a:t>	</a:t>
            </a:r>
            <a:r>
              <a:rPr lang="en-US" sz="1400" dirty="0"/>
              <a:t>Object index;</a:t>
            </a:r>
          </a:p>
          <a:p>
            <a:pPr>
              <a:spcBef>
                <a:spcPts val="600"/>
              </a:spcBef>
            </a:pPr>
            <a:r>
              <a:rPr lang="en-US" altLang="zh-CN" sz="1400" dirty="0"/>
              <a:t>	</a:t>
            </a:r>
            <a:r>
              <a:rPr lang="en-US" sz="1400" dirty="0"/>
              <a:t>String sQueryItemList1 = "Select * From OITM";</a:t>
            </a:r>
          </a:p>
          <a:p>
            <a:pPr>
              <a:spcBef>
                <a:spcPts val="600"/>
              </a:spcBef>
            </a:pPr>
            <a:r>
              <a:rPr lang="en-US" altLang="zh-CN" sz="1400" dirty="0"/>
              <a:t>	</a:t>
            </a:r>
            <a:r>
              <a:rPr lang="en-US" sz="1400" dirty="0"/>
              <a:t>RecSet =</a:t>
            </a:r>
            <a:r>
              <a:rPr lang="en-US" altLang="zh-CN" sz="1400" dirty="0"/>
              <a:t> </a:t>
            </a:r>
            <a:r>
              <a:rPr lang="en-US" sz="1400" b="1" dirty="0"/>
              <a:t>SBOCOMUtil.runRecordsetQuery(conn.company,sQueryItemList1);</a:t>
            </a:r>
          </a:p>
          <a:p>
            <a:pPr>
              <a:spcBef>
                <a:spcPts val="600"/>
              </a:spcBef>
            </a:pPr>
            <a:r>
              <a:rPr lang="en-US" altLang="zh-CN" sz="1400" b="1" dirty="0"/>
              <a:t>	</a:t>
            </a:r>
            <a:r>
              <a:rPr lang="en-US" sz="1400" dirty="0"/>
              <a:t>int Count = RecSet.getFields().getCount().intValue();</a:t>
            </a:r>
          </a:p>
          <a:p>
            <a:pPr>
              <a:spcBef>
                <a:spcPts val="600"/>
              </a:spcBef>
            </a:pPr>
            <a:r>
              <a:rPr lang="en-US" altLang="zh-CN" sz="1400" dirty="0"/>
              <a:t>	</a:t>
            </a:r>
            <a:r>
              <a:rPr lang="en-US" sz="1400" dirty="0"/>
              <a:t>while (RecSet.isEoF().equals(</a:t>
            </a:r>
            <a:r>
              <a:rPr lang="en-US" sz="1400" b="1" dirty="0"/>
              <a:t>new</a:t>
            </a:r>
            <a:r>
              <a:rPr lang="en-US" sz="1400" dirty="0"/>
              <a:t> Boolean(</a:t>
            </a:r>
            <a:r>
              <a:rPr lang="en-US" sz="1400" b="1" dirty="0"/>
              <a:t>false</a:t>
            </a:r>
            <a:r>
              <a:rPr lang="en-US" sz="1400" dirty="0"/>
              <a:t>))) {</a:t>
            </a:r>
          </a:p>
          <a:p>
            <a:pPr>
              <a:spcBef>
                <a:spcPts val="600"/>
              </a:spcBef>
            </a:pPr>
            <a:r>
              <a:rPr lang="en-US" altLang="zh-CN" sz="1400" b="1" dirty="0"/>
              <a:t>		</a:t>
            </a:r>
            <a:r>
              <a:rPr lang="en-US" sz="1400" dirty="0"/>
              <a:t>for (i = 0; i &lt; Count; i++) {</a:t>
            </a:r>
          </a:p>
          <a:p>
            <a:pPr>
              <a:spcBef>
                <a:spcPts val="600"/>
              </a:spcBef>
            </a:pPr>
            <a:r>
              <a:rPr lang="en-US" altLang="zh-CN" sz="1400" dirty="0"/>
              <a:t>			</a:t>
            </a:r>
            <a:r>
              <a:rPr lang="en-US" sz="1400" dirty="0"/>
              <a:t>index = new Integer(i);</a:t>
            </a:r>
          </a:p>
          <a:p>
            <a:pPr>
              <a:spcBef>
                <a:spcPts val="600"/>
              </a:spcBef>
            </a:pPr>
            <a:r>
              <a:rPr lang="en-US" altLang="zh-CN" sz="1400" dirty="0"/>
              <a:t>			</a:t>
            </a:r>
            <a:r>
              <a:rPr lang="en-US" sz="1400" dirty="0"/>
              <a:t>FldName = RecSet.getFields().item(index).getName();</a:t>
            </a:r>
          </a:p>
          <a:p>
            <a:pPr>
              <a:spcBef>
                <a:spcPts val="600"/>
              </a:spcBef>
            </a:pPr>
            <a:r>
              <a:rPr lang="en-US" altLang="zh-CN" sz="1400" dirty="0"/>
              <a:t>			</a:t>
            </a:r>
            <a:r>
              <a:rPr lang="en-US" sz="1400" dirty="0"/>
              <a:t>FldVal =</a:t>
            </a:r>
            <a:r>
              <a:rPr lang="en-US" altLang="zh-CN" sz="1400" dirty="0"/>
              <a:t> </a:t>
            </a:r>
            <a:r>
              <a:rPr lang="en-US" sz="1400" dirty="0"/>
              <a:t>String.valueOf(RecSet.getFields().item(index).getValue());</a:t>
            </a:r>
          </a:p>
          <a:p>
            <a:pPr>
              <a:spcBef>
                <a:spcPts val="600"/>
              </a:spcBef>
            </a:pPr>
            <a:r>
              <a:rPr lang="en-US" altLang="zh-CN" sz="1400" dirty="0"/>
              <a:t>		</a:t>
            </a:r>
            <a:r>
              <a:rPr lang="en-US" sz="1400" dirty="0"/>
              <a:t>RecSet.moveNext();</a:t>
            </a:r>
            <a:endParaRPr lang="en-US" altLang="zh-CN" sz="1400" dirty="0"/>
          </a:p>
          <a:p>
            <a:pPr>
              <a:spcBef>
                <a:spcPts val="600"/>
              </a:spcBef>
            </a:pPr>
            <a:r>
              <a:rPr lang="en-US" altLang="zh-CN" sz="1400" dirty="0"/>
              <a:t>		}</a:t>
            </a:r>
          </a:p>
          <a:p>
            <a:pPr>
              <a:spcBef>
                <a:spcPts val="600"/>
              </a:spcBef>
            </a:pPr>
            <a:r>
              <a:rPr lang="en-US" altLang="zh-CN" sz="1400" b="1" dirty="0"/>
              <a:t>	</a:t>
            </a:r>
            <a:r>
              <a:rPr lang="en-US" altLang="zh-CN" sz="1400" dirty="0"/>
              <a:t>}</a:t>
            </a:r>
            <a:r>
              <a:rPr lang="en-US" altLang="zh-CN" sz="1000" b="1" dirty="0"/>
              <a:t>		</a:t>
            </a:r>
            <a:endParaRPr lang="en-US" sz="1000" b="1" dirty="0"/>
          </a:p>
        </p:txBody>
      </p:sp>
    </p:spTree>
    <p:custDataLst>
      <p:tags r:id="rId1"/>
    </p:custDataLst>
    <p:extLst>
      <p:ext uri="{BB962C8B-B14F-4D97-AF65-F5344CB8AC3E}">
        <p14:creationId xmlns:p14="http://schemas.microsoft.com/office/powerpoint/2010/main" val="86687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sz="quarter" idx="10"/>
          </p:nvPr>
        </p:nvSpPr>
        <p:spPr>
          <a:xfrm>
            <a:off x="504001" y="1721821"/>
            <a:ext cx="11186475" cy="4346470"/>
          </a:xfrm>
        </p:spPr>
        <p:txBody>
          <a:bodyPr/>
          <a:lstStyle/>
          <a:p>
            <a:pPr>
              <a:defRPr/>
            </a:pPr>
            <a:r>
              <a:rPr lang="de-DE" altLang="zh-CN" sz="1800" dirty="0"/>
              <a:t>Test the issue in DI API </a:t>
            </a:r>
            <a:r>
              <a:rPr lang="en-US" altLang="zh-CN" sz="1800" dirty="0"/>
              <a:t>first</a:t>
            </a:r>
            <a:r>
              <a:rPr lang="de-DE" altLang="zh-CN" sz="1800" dirty="0"/>
              <a:t> </a:t>
            </a:r>
            <a:r>
              <a:rPr lang="en-US" altLang="zh-CN" sz="1800" dirty="0"/>
              <a:t>to identify, whether the issue is caused by the DI API</a:t>
            </a:r>
          </a:p>
          <a:p>
            <a:pPr marL="285750" indent="-285750">
              <a:buFont typeface="Wingdings" panose="05000000000000000000" pitchFamily="2" charset="2"/>
              <a:buChar char="§"/>
              <a:defRPr/>
            </a:pPr>
            <a:r>
              <a:rPr lang="en-US" altLang="zh-CN" sz="1800" dirty="0"/>
              <a:t>If the issue cannot be reproduced in DI API, then the issue is caused by the Java Connector</a:t>
            </a:r>
          </a:p>
          <a:p>
            <a:pPr marL="285750" indent="-285750">
              <a:buFont typeface="Wingdings" panose="05000000000000000000" pitchFamily="2" charset="2"/>
              <a:buChar char="§"/>
              <a:defRPr/>
            </a:pPr>
            <a:r>
              <a:rPr lang="en-US" altLang="zh-CN" sz="1800" dirty="0"/>
              <a:t>If the issue CAN be reproduced in DI API, then it’s a common issue for JCO and DI API</a:t>
            </a:r>
          </a:p>
          <a:p>
            <a:pPr marL="342900" indent="-342900">
              <a:buFont typeface="Wingdings" panose="05000000000000000000" pitchFamily="2" charset="2"/>
              <a:buChar char="§"/>
              <a:defRPr/>
            </a:pPr>
            <a:endParaRPr lang="en-US" altLang="zh-CN" dirty="0"/>
          </a:p>
          <a:p>
            <a:pPr>
              <a:defRPr/>
            </a:pPr>
            <a:r>
              <a:rPr lang="de-DE" altLang="zh-CN" sz="2200" dirty="0"/>
              <a:t>SAP Notes</a:t>
            </a:r>
          </a:p>
          <a:p>
            <a:pPr marL="217488" lvl="2" indent="0">
              <a:buNone/>
              <a:defRPr/>
            </a:pPr>
            <a:r>
              <a:rPr lang="de-DE" altLang="zh-CN" dirty="0">
                <a:hlinkClick r:id="rId4"/>
              </a:rPr>
              <a:t>1313297</a:t>
            </a:r>
            <a:r>
              <a:rPr lang="de-DE" altLang="zh-CN" dirty="0"/>
              <a:t> : </a:t>
            </a:r>
            <a:r>
              <a:rPr lang="en-US" altLang="zh-CN" dirty="0"/>
              <a:t>How to use SAP Business One Java Connector (JCO)</a:t>
            </a:r>
          </a:p>
          <a:p>
            <a:pPr marL="217488" lvl="2" indent="0">
              <a:buNone/>
              <a:defRPr/>
            </a:pPr>
            <a:r>
              <a:rPr lang="de-DE" altLang="zh-CN" dirty="0">
                <a:hlinkClick r:id="rId5"/>
              </a:rPr>
              <a:t>2550515</a:t>
            </a:r>
            <a:r>
              <a:rPr lang="de-DE" altLang="zh-CN" dirty="0"/>
              <a:t> : </a:t>
            </a:r>
            <a:r>
              <a:rPr lang="en-US" altLang="zh-CN" dirty="0"/>
              <a:t>How to Use getDataInterface Through JCO</a:t>
            </a:r>
          </a:p>
        </p:txBody>
      </p:sp>
      <p:sp>
        <p:nvSpPr>
          <p:cNvPr id="191489" name="Rectangle 2"/>
          <p:cNvSpPr>
            <a:spLocks noGrp="1" noChangeArrowheads="1"/>
          </p:cNvSpPr>
          <p:nvPr>
            <p:ph type="title"/>
          </p:nvPr>
        </p:nvSpPr>
        <p:spPr>
          <a:xfrm>
            <a:off x="504001" y="539626"/>
            <a:ext cx="11186476" cy="369332"/>
          </a:xfrm>
        </p:spPr>
        <p:txBody>
          <a:bodyPr/>
          <a:lstStyle/>
          <a:p>
            <a:r>
              <a:rPr lang="en-US" altLang="zh-CN" dirty="0"/>
              <a:t>Java Connector: T</a:t>
            </a:r>
            <a:r>
              <a:rPr lang="en-US" dirty="0"/>
              <a:t>roubleshooting</a:t>
            </a:r>
            <a:endParaRPr lang="de-DE" dirty="0"/>
          </a:p>
        </p:txBody>
      </p:sp>
    </p:spTree>
    <p:custDataLst>
      <p:tags r:id="rId1"/>
    </p:custDataLst>
    <p:extLst>
      <p:ext uri="{BB962C8B-B14F-4D97-AF65-F5344CB8AC3E}">
        <p14:creationId xmlns:p14="http://schemas.microsoft.com/office/powerpoint/2010/main" val="2929072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Java Connector</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741959" y="1675813"/>
            <a:ext cx="9874376" cy="718145"/>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Describe how to use and troubleshoot the Java Connector (JCo)</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269957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ChangeArrowheads="1"/>
          </p:cNvSpPr>
          <p:nvPr>
            <p:ph type="title"/>
          </p:nvPr>
        </p:nvSpPr>
        <p:spPr/>
        <p:txBody>
          <a:bodyPr anchor="ctr"/>
          <a:lstStyle/>
          <a:p>
            <a:pPr eaLnBrk="1" hangingPunct="1"/>
            <a:r>
              <a:rPr lang="en-US" dirty="0"/>
              <a:t>Java Connector: Architecture</a:t>
            </a:r>
          </a:p>
        </p:txBody>
      </p:sp>
      <p:grpSp>
        <p:nvGrpSpPr>
          <p:cNvPr id="25" name="Group 24"/>
          <p:cNvGrpSpPr/>
          <p:nvPr/>
        </p:nvGrpSpPr>
        <p:grpSpPr>
          <a:xfrm>
            <a:off x="1863543" y="1386038"/>
            <a:ext cx="8088469" cy="5029251"/>
            <a:chOff x="352425" y="1184275"/>
            <a:chExt cx="8382000" cy="5211763"/>
          </a:xfrm>
        </p:grpSpPr>
        <p:sp>
          <p:nvSpPr>
            <p:cNvPr id="175106" name="Rectangle 3"/>
            <p:cNvSpPr>
              <a:spLocks noChangeArrowheads="1"/>
            </p:cNvSpPr>
            <p:nvPr/>
          </p:nvSpPr>
          <p:spPr bwMode="auto">
            <a:xfrm>
              <a:off x="5797550" y="1184275"/>
              <a:ext cx="2936875" cy="5211763"/>
            </a:xfrm>
            <a:prstGeom prst="rect">
              <a:avLst/>
            </a:prstGeom>
            <a:noFill/>
            <a:ln w="12700">
              <a:solidFill>
                <a:srgbClr val="996600"/>
              </a:solidFill>
              <a:miter lim="800000"/>
              <a:headEnd/>
              <a:tailEnd/>
            </a:ln>
          </p:spPr>
          <p:txBody>
            <a:bodyPr wrap="none"/>
            <a:lstStyle/>
            <a:p>
              <a:pPr algn="r"/>
              <a:r>
                <a:rPr lang="en-US" dirty="0">
                  <a:solidFill>
                    <a:srgbClr val="996600"/>
                  </a:solidFill>
                </a:rPr>
                <a:t>Server</a:t>
              </a:r>
            </a:p>
          </p:txBody>
        </p:sp>
        <p:sp>
          <p:nvSpPr>
            <p:cNvPr id="175107" name="Rectangle 4"/>
            <p:cNvSpPr>
              <a:spLocks noChangeArrowheads="1"/>
            </p:cNvSpPr>
            <p:nvPr/>
          </p:nvSpPr>
          <p:spPr bwMode="auto">
            <a:xfrm>
              <a:off x="352425" y="1184275"/>
              <a:ext cx="2935288" cy="5202238"/>
            </a:xfrm>
            <a:prstGeom prst="rect">
              <a:avLst/>
            </a:prstGeom>
            <a:noFill/>
            <a:ln w="12700">
              <a:solidFill>
                <a:srgbClr val="996600"/>
              </a:solidFill>
              <a:miter lim="800000"/>
              <a:headEnd/>
              <a:tailEnd/>
            </a:ln>
          </p:spPr>
          <p:txBody>
            <a:bodyPr wrap="none"/>
            <a:lstStyle/>
            <a:p>
              <a:r>
                <a:rPr lang="en-US" dirty="0">
                  <a:solidFill>
                    <a:srgbClr val="996600"/>
                  </a:solidFill>
                </a:rPr>
                <a:t>Client</a:t>
              </a:r>
            </a:p>
          </p:txBody>
        </p:sp>
        <p:sp>
          <p:nvSpPr>
            <p:cNvPr id="175108" name="Rectangle 5"/>
            <p:cNvSpPr>
              <a:spLocks noChangeArrowheads="1"/>
            </p:cNvSpPr>
            <p:nvPr/>
          </p:nvSpPr>
          <p:spPr bwMode="auto">
            <a:xfrm>
              <a:off x="457200" y="1562100"/>
              <a:ext cx="2667000" cy="720725"/>
            </a:xfrm>
            <a:prstGeom prst="rect">
              <a:avLst/>
            </a:prstGeom>
            <a:solidFill>
              <a:srgbClr val="F0AB00"/>
            </a:solidFill>
            <a:ln w="12700">
              <a:noFill/>
              <a:miter lim="800000"/>
              <a:headEnd/>
              <a:tailEnd/>
            </a:ln>
          </p:spPr>
          <p:txBody>
            <a:bodyPr wrap="none" anchor="ctr"/>
            <a:lstStyle/>
            <a:p>
              <a:pPr algn="ctr">
                <a:spcBef>
                  <a:spcPct val="20000"/>
                </a:spcBef>
                <a:buClr>
                  <a:srgbClr val="F48B00"/>
                </a:buClr>
                <a:buFont typeface="Wingdings" pitchFamily="2" charset="2"/>
                <a:buNone/>
              </a:pPr>
              <a:r>
                <a:rPr lang="en-US" sz="1800" dirty="0">
                  <a:solidFill>
                    <a:schemeClr val="tx2"/>
                  </a:solidFill>
                </a:rPr>
                <a:t>JAVA application</a:t>
              </a:r>
            </a:p>
          </p:txBody>
        </p:sp>
        <p:cxnSp>
          <p:nvCxnSpPr>
            <p:cNvPr id="175109" name="AutoShape 6"/>
            <p:cNvCxnSpPr>
              <a:cxnSpLocks noChangeShapeType="1"/>
              <a:stCxn id="205843" idx="3"/>
              <a:endCxn id="175110" idx="2"/>
            </p:cNvCxnSpPr>
            <p:nvPr/>
          </p:nvCxnSpPr>
          <p:spPr bwMode="auto">
            <a:xfrm flipV="1">
              <a:off x="3124200" y="2782888"/>
              <a:ext cx="3100388" cy="1679575"/>
            </a:xfrm>
            <a:prstGeom prst="bentConnector3">
              <a:avLst>
                <a:gd name="adj1" fmla="val 49972"/>
              </a:avLst>
            </a:prstGeom>
            <a:noFill/>
            <a:ln w="31750">
              <a:solidFill>
                <a:schemeClr val="tx1"/>
              </a:solidFill>
              <a:miter lim="800000"/>
              <a:headEnd/>
              <a:tailEnd type="triangle" w="lg" len="lg"/>
            </a:ln>
          </p:spPr>
        </p:cxnSp>
        <p:sp>
          <p:nvSpPr>
            <p:cNvPr id="175110" name="AutoShape 7"/>
            <p:cNvSpPr>
              <a:spLocks noChangeArrowheads="1"/>
            </p:cNvSpPr>
            <p:nvPr/>
          </p:nvSpPr>
          <p:spPr bwMode="auto">
            <a:xfrm>
              <a:off x="6224588" y="2000250"/>
              <a:ext cx="2217737" cy="1565275"/>
            </a:xfrm>
            <a:prstGeom prst="can">
              <a:avLst>
                <a:gd name="adj" fmla="val 25000"/>
              </a:avLst>
            </a:prstGeom>
            <a:solidFill>
              <a:srgbClr val="DDDDDD"/>
            </a:solidFill>
            <a:ln w="12700">
              <a:solidFill>
                <a:schemeClr val="tx1"/>
              </a:solidFill>
              <a:round/>
              <a:headEnd/>
              <a:tailEnd/>
            </a:ln>
          </p:spPr>
          <p:txBody>
            <a:bodyPr wrap="none"/>
            <a:lstStyle/>
            <a:p>
              <a:pPr algn="ctr">
                <a:spcBef>
                  <a:spcPct val="20000"/>
                </a:spcBef>
                <a:buClr>
                  <a:srgbClr val="F48B00"/>
                </a:buClr>
                <a:buFont typeface="Wingdings" pitchFamily="2" charset="2"/>
                <a:buNone/>
              </a:pPr>
              <a:r>
                <a:rPr lang="en-US" sz="1400" dirty="0"/>
                <a:t>SBO-Common</a:t>
              </a:r>
              <a:endParaRPr lang="en-US" dirty="0"/>
            </a:p>
          </p:txBody>
        </p:sp>
        <p:sp>
          <p:nvSpPr>
            <p:cNvPr id="77846" name="AutoShape 9"/>
            <p:cNvSpPr>
              <a:spLocks noChangeArrowheads="1"/>
            </p:cNvSpPr>
            <p:nvPr/>
          </p:nvSpPr>
          <p:spPr bwMode="auto">
            <a:xfrm>
              <a:off x="6146800" y="4779963"/>
              <a:ext cx="1574636" cy="1109324"/>
            </a:xfrm>
            <a:prstGeom prst="can">
              <a:avLst>
                <a:gd name="adj" fmla="val 25000"/>
              </a:avLst>
            </a:prstGeom>
            <a:solidFill>
              <a:srgbClr val="DDDDDD"/>
            </a:solidFill>
            <a:ln w="12700">
              <a:solidFill>
                <a:schemeClr val="tx1"/>
              </a:solidFill>
              <a:round/>
              <a:headEnd/>
              <a:tailEnd/>
            </a:ln>
          </p:spPr>
          <p:txBody>
            <a:bodyPr wrap="none" anchor="ctr"/>
            <a:lstStyle/>
            <a:p>
              <a:pPr algn="ctr">
                <a:spcBef>
                  <a:spcPct val="20000"/>
                </a:spcBef>
                <a:buClr>
                  <a:srgbClr val="F48B00"/>
                </a:buClr>
                <a:buFont typeface="Wingdings" pitchFamily="2" charset="2"/>
                <a:buNone/>
                <a:defRPr/>
              </a:pPr>
              <a:r>
                <a:rPr lang="en-US" sz="1400" dirty="0">
                  <a:latin typeface="Arial" charset="0"/>
                  <a:ea typeface="Arial Unicode MS" pitchFamily="34" charset="-128"/>
                  <a:cs typeface="Arial Unicode MS" pitchFamily="34" charset="-128"/>
                </a:rPr>
                <a:t>Company</a:t>
              </a:r>
              <a:endParaRPr lang="en-US" dirty="0">
                <a:latin typeface="Arial" charset="0"/>
                <a:ea typeface="Arial Unicode MS" pitchFamily="34" charset="-128"/>
                <a:cs typeface="Arial Unicode MS" pitchFamily="34" charset="-128"/>
              </a:endParaRPr>
            </a:p>
          </p:txBody>
        </p:sp>
        <p:sp>
          <p:nvSpPr>
            <p:cNvPr id="77847" name="AutoShape 10"/>
            <p:cNvSpPr>
              <a:spLocks noChangeArrowheads="1"/>
            </p:cNvSpPr>
            <p:nvPr/>
          </p:nvSpPr>
          <p:spPr bwMode="auto">
            <a:xfrm>
              <a:off x="6510178" y="4909647"/>
              <a:ext cx="1574636" cy="1109324"/>
            </a:xfrm>
            <a:prstGeom prst="can">
              <a:avLst>
                <a:gd name="adj" fmla="val 25000"/>
              </a:avLst>
            </a:prstGeom>
            <a:solidFill>
              <a:srgbClr val="DDDDDD"/>
            </a:solidFill>
            <a:ln w="12700">
              <a:solidFill>
                <a:schemeClr val="tx1"/>
              </a:solidFill>
              <a:round/>
              <a:headEnd/>
              <a:tailEnd/>
            </a:ln>
          </p:spPr>
          <p:txBody>
            <a:bodyPr wrap="none" anchor="ctr"/>
            <a:lstStyle/>
            <a:p>
              <a:pPr algn="ctr">
                <a:spcBef>
                  <a:spcPct val="20000"/>
                </a:spcBef>
                <a:buClr>
                  <a:srgbClr val="F48B00"/>
                </a:buClr>
                <a:buFont typeface="Wingdings" pitchFamily="2" charset="2"/>
                <a:buNone/>
                <a:defRPr/>
              </a:pPr>
              <a:r>
                <a:rPr lang="en-US" sz="1400" dirty="0">
                  <a:latin typeface="Arial" charset="0"/>
                  <a:ea typeface="Arial Unicode MS" pitchFamily="34" charset="-128"/>
                  <a:cs typeface="Arial Unicode MS" pitchFamily="34" charset="-128"/>
                </a:rPr>
                <a:t>Company</a:t>
              </a:r>
              <a:endParaRPr lang="en-US" dirty="0">
                <a:latin typeface="Arial" charset="0"/>
                <a:ea typeface="Arial Unicode MS" pitchFamily="34" charset="-128"/>
                <a:cs typeface="Arial Unicode MS" pitchFamily="34" charset="-128"/>
              </a:endParaRPr>
            </a:p>
          </p:txBody>
        </p:sp>
        <p:sp>
          <p:nvSpPr>
            <p:cNvPr id="77848" name="AutoShape 11"/>
            <p:cNvSpPr>
              <a:spLocks noChangeArrowheads="1"/>
            </p:cNvSpPr>
            <p:nvPr/>
          </p:nvSpPr>
          <p:spPr bwMode="auto">
            <a:xfrm>
              <a:off x="6918489" y="5053351"/>
              <a:ext cx="1574636" cy="1109324"/>
            </a:xfrm>
            <a:prstGeom prst="can">
              <a:avLst>
                <a:gd name="adj" fmla="val 25000"/>
              </a:avLst>
            </a:prstGeom>
            <a:solidFill>
              <a:srgbClr val="DDDDDD"/>
            </a:solidFill>
            <a:ln w="12700">
              <a:solidFill>
                <a:schemeClr val="tx1"/>
              </a:solidFill>
              <a:round/>
              <a:headEnd/>
              <a:tailEnd/>
            </a:ln>
          </p:spPr>
          <p:txBody>
            <a:bodyPr wrap="none" anchor="ctr"/>
            <a:lstStyle/>
            <a:p>
              <a:pPr algn="ctr">
                <a:spcBef>
                  <a:spcPct val="20000"/>
                </a:spcBef>
                <a:buClr>
                  <a:srgbClr val="F48B00"/>
                </a:buClr>
                <a:buFont typeface="Wingdings" pitchFamily="2" charset="2"/>
                <a:buNone/>
                <a:defRPr/>
              </a:pPr>
              <a:r>
                <a:rPr lang="en-US" sz="1400" dirty="0">
                  <a:latin typeface="Arial" charset="0"/>
                  <a:ea typeface="Arial Unicode MS" pitchFamily="34" charset="-128"/>
                  <a:cs typeface="Arial Unicode MS" pitchFamily="34" charset="-128"/>
                </a:rPr>
                <a:t>Company</a:t>
              </a:r>
              <a:endParaRPr lang="en-US" dirty="0">
                <a:latin typeface="Arial" charset="0"/>
                <a:ea typeface="Arial Unicode MS" pitchFamily="34" charset="-128"/>
                <a:cs typeface="Arial Unicode MS" pitchFamily="34" charset="-128"/>
              </a:endParaRPr>
            </a:p>
          </p:txBody>
        </p:sp>
        <p:sp>
          <p:nvSpPr>
            <p:cNvPr id="205836" name="Rectangle 12"/>
            <p:cNvSpPr>
              <a:spLocks noChangeArrowheads="1"/>
            </p:cNvSpPr>
            <p:nvPr/>
          </p:nvSpPr>
          <p:spPr bwMode="gray">
            <a:xfrm>
              <a:off x="6508750" y="3036888"/>
              <a:ext cx="1697038" cy="400050"/>
            </a:xfrm>
            <a:prstGeom prst="rect">
              <a:avLst/>
            </a:prstGeom>
            <a:solidFill>
              <a:srgbClr val="156570"/>
            </a:solidFill>
            <a:ln w="12700">
              <a:noFill/>
              <a:miter lim="800000"/>
              <a:headEnd/>
              <a:tailEnd/>
            </a:ln>
            <a:effectLst/>
          </p:spPr>
          <p:txBody>
            <a:bodyPr wrap="none" anchor="ctr"/>
            <a:lstStyle/>
            <a:p>
              <a:pPr algn="ctr">
                <a:spcBef>
                  <a:spcPct val="20000"/>
                </a:spcBef>
                <a:buClr>
                  <a:srgbClr val="F48B00"/>
                </a:buClr>
                <a:buFont typeface="Wingdings" pitchFamily="2" charset="2"/>
                <a:buNone/>
                <a:defRPr/>
              </a:pPr>
              <a:r>
                <a:rPr lang="en-US" sz="1800" dirty="0">
                  <a:solidFill>
                    <a:schemeClr val="bg1"/>
                  </a:solidFill>
                  <a:latin typeface="Arial" charset="0"/>
                </a:rPr>
                <a:t>Observer.dll</a:t>
              </a:r>
            </a:p>
          </p:txBody>
        </p:sp>
        <p:sp>
          <p:nvSpPr>
            <p:cNvPr id="205837" name="Rectangle 13"/>
            <p:cNvSpPr>
              <a:spLocks noChangeArrowheads="1"/>
            </p:cNvSpPr>
            <p:nvPr/>
          </p:nvSpPr>
          <p:spPr bwMode="gray">
            <a:xfrm>
              <a:off x="457200" y="4956175"/>
              <a:ext cx="2667000" cy="720725"/>
            </a:xfrm>
            <a:prstGeom prst="rect">
              <a:avLst/>
            </a:prstGeom>
            <a:solidFill>
              <a:srgbClr val="156570"/>
            </a:solidFill>
            <a:ln w="12700">
              <a:noFill/>
              <a:miter lim="800000"/>
              <a:headEnd/>
              <a:tailEnd/>
            </a:ln>
            <a:effectLst/>
          </p:spPr>
          <p:txBody>
            <a:bodyPr wrap="none" anchor="ctr"/>
            <a:lstStyle/>
            <a:p>
              <a:pPr algn="ctr">
                <a:spcBef>
                  <a:spcPct val="20000"/>
                </a:spcBef>
                <a:buClr>
                  <a:srgbClr val="F48B00"/>
                </a:buClr>
                <a:buFont typeface="Wingdings" pitchFamily="2" charset="2"/>
                <a:buNone/>
                <a:defRPr/>
              </a:pPr>
              <a:r>
                <a:rPr lang="en-US" sz="1800" dirty="0">
                  <a:solidFill>
                    <a:schemeClr val="bg1"/>
                  </a:solidFill>
                  <a:latin typeface="Arial" charset="0"/>
                </a:rPr>
                <a:t>Implementation</a:t>
              </a:r>
              <a:br>
                <a:rPr lang="en-US" sz="1800" dirty="0">
                  <a:solidFill>
                    <a:schemeClr val="bg1"/>
                  </a:solidFill>
                  <a:latin typeface="Arial" charset="0"/>
                </a:rPr>
              </a:br>
              <a:r>
                <a:rPr lang="en-US" sz="1800" dirty="0">
                  <a:solidFill>
                    <a:schemeClr val="bg1"/>
                  </a:solidFill>
                  <a:latin typeface="Arial" charset="0"/>
                </a:rPr>
                <a:t>(OBServerDLL.dll)</a:t>
              </a:r>
            </a:p>
          </p:txBody>
        </p:sp>
        <p:cxnSp>
          <p:nvCxnSpPr>
            <p:cNvPr id="175114" name="AutoShape 14"/>
            <p:cNvCxnSpPr>
              <a:cxnSpLocks noChangeShapeType="1"/>
              <a:stCxn id="205836" idx="1"/>
              <a:endCxn id="205837" idx="3"/>
            </p:cNvCxnSpPr>
            <p:nvPr/>
          </p:nvCxnSpPr>
          <p:spPr bwMode="auto">
            <a:xfrm rot="10800000" flipV="1">
              <a:off x="3124200" y="3236913"/>
              <a:ext cx="3384550" cy="2079625"/>
            </a:xfrm>
            <a:prstGeom prst="bentConnector3">
              <a:avLst>
                <a:gd name="adj1" fmla="val 42444"/>
              </a:avLst>
            </a:prstGeom>
            <a:noFill/>
            <a:ln w="31750">
              <a:solidFill>
                <a:schemeClr val="tx1"/>
              </a:solidFill>
              <a:miter lim="800000"/>
              <a:headEnd/>
              <a:tailEnd type="triangle" w="lg" len="lg"/>
            </a:ln>
          </p:spPr>
        </p:cxnSp>
        <p:cxnSp>
          <p:nvCxnSpPr>
            <p:cNvPr id="175115" name="AutoShape 15"/>
            <p:cNvCxnSpPr>
              <a:cxnSpLocks noChangeShapeType="1"/>
              <a:stCxn id="205837" idx="2"/>
            </p:cNvCxnSpPr>
            <p:nvPr/>
          </p:nvCxnSpPr>
          <p:spPr bwMode="auto">
            <a:xfrm rot="5400000" flipH="1" flipV="1">
              <a:off x="3798094" y="3328194"/>
              <a:ext cx="341312" cy="4356100"/>
            </a:xfrm>
            <a:prstGeom prst="bentConnector4">
              <a:avLst>
                <a:gd name="adj1" fmla="val -66977"/>
                <a:gd name="adj2" fmla="val 81792"/>
              </a:avLst>
            </a:prstGeom>
            <a:noFill/>
            <a:ln w="31750">
              <a:solidFill>
                <a:schemeClr val="tx1"/>
              </a:solidFill>
              <a:miter lim="800000"/>
              <a:headEnd/>
              <a:tailEnd type="triangle" w="lg" len="lg"/>
            </a:ln>
          </p:spPr>
        </p:cxnSp>
        <p:cxnSp>
          <p:nvCxnSpPr>
            <p:cNvPr id="175118" name="AutoShape 18"/>
            <p:cNvCxnSpPr>
              <a:cxnSpLocks noChangeShapeType="1"/>
              <a:stCxn id="175108" idx="2"/>
              <a:endCxn id="205845" idx="0"/>
            </p:cNvCxnSpPr>
            <p:nvPr/>
          </p:nvCxnSpPr>
          <p:spPr bwMode="auto">
            <a:xfrm rot="5400000">
              <a:off x="1350962" y="2722563"/>
              <a:ext cx="879475" cy="0"/>
            </a:xfrm>
            <a:prstGeom prst="straightConnector1">
              <a:avLst/>
            </a:prstGeom>
            <a:noFill/>
            <a:ln w="31750">
              <a:solidFill>
                <a:schemeClr val="tx1"/>
              </a:solidFill>
              <a:round/>
              <a:headEnd type="triangle" w="med" len="med"/>
              <a:tailEnd type="triangle" w="med" len="med"/>
            </a:ln>
          </p:spPr>
        </p:cxnSp>
        <p:sp>
          <p:nvSpPr>
            <p:cNvPr id="205843" name="Rectangle 19"/>
            <p:cNvSpPr>
              <a:spLocks noChangeArrowheads="1"/>
            </p:cNvSpPr>
            <p:nvPr/>
          </p:nvSpPr>
          <p:spPr bwMode="gray">
            <a:xfrm>
              <a:off x="457200" y="4102100"/>
              <a:ext cx="2667000" cy="720725"/>
            </a:xfrm>
            <a:prstGeom prst="rect">
              <a:avLst/>
            </a:prstGeom>
            <a:solidFill>
              <a:srgbClr val="44697D"/>
            </a:solidFill>
            <a:ln w="12700">
              <a:noFill/>
              <a:miter lim="800000"/>
              <a:headEnd/>
              <a:tailEnd/>
            </a:ln>
            <a:effectLst/>
          </p:spPr>
          <p:txBody>
            <a:bodyPr wrap="none" anchor="ctr"/>
            <a:lstStyle/>
            <a:p>
              <a:pPr algn="ctr">
                <a:spcBef>
                  <a:spcPct val="20000"/>
                </a:spcBef>
                <a:buClr>
                  <a:srgbClr val="F48B00"/>
                </a:buClr>
                <a:buFont typeface="Wingdings" pitchFamily="2" charset="2"/>
                <a:buNone/>
                <a:defRPr/>
              </a:pPr>
              <a:r>
                <a:rPr lang="en-US" sz="1800" dirty="0">
                  <a:solidFill>
                    <a:schemeClr val="bg1"/>
                  </a:solidFill>
                  <a:latin typeface="Arial" charset="0"/>
                </a:rPr>
                <a:t>DI API Interface</a:t>
              </a:r>
              <a:br>
                <a:rPr lang="en-US" sz="1800" dirty="0">
                  <a:solidFill>
                    <a:schemeClr val="bg1"/>
                  </a:solidFill>
                  <a:latin typeface="Arial" charset="0"/>
                </a:rPr>
              </a:br>
              <a:r>
                <a:rPr lang="en-US" sz="1800" dirty="0">
                  <a:solidFill>
                    <a:schemeClr val="bg1"/>
                  </a:solidFill>
                  <a:latin typeface="Arial" charset="0"/>
                </a:rPr>
                <a:t>(SAPbobsCOM.dll)</a:t>
              </a:r>
            </a:p>
          </p:txBody>
        </p:sp>
        <p:cxnSp>
          <p:nvCxnSpPr>
            <p:cNvPr id="175120" name="AutoShape 20"/>
            <p:cNvCxnSpPr>
              <a:cxnSpLocks noChangeShapeType="1"/>
              <a:stCxn id="205843" idx="2"/>
              <a:endCxn id="205837" idx="0"/>
            </p:cNvCxnSpPr>
            <p:nvPr/>
          </p:nvCxnSpPr>
          <p:spPr bwMode="auto">
            <a:xfrm>
              <a:off x="1790700" y="4822825"/>
              <a:ext cx="0" cy="133350"/>
            </a:xfrm>
            <a:prstGeom prst="straightConnector1">
              <a:avLst/>
            </a:prstGeom>
            <a:noFill/>
            <a:ln w="31750">
              <a:solidFill>
                <a:schemeClr val="tx1"/>
              </a:solidFill>
              <a:round/>
              <a:headEnd/>
              <a:tailEnd/>
            </a:ln>
          </p:spPr>
        </p:cxnSp>
        <p:sp>
          <p:nvSpPr>
            <p:cNvPr id="205845" name="Rectangle 21"/>
            <p:cNvSpPr>
              <a:spLocks noChangeArrowheads="1"/>
            </p:cNvSpPr>
            <p:nvPr/>
          </p:nvSpPr>
          <p:spPr bwMode="gray">
            <a:xfrm>
              <a:off x="457200" y="3162300"/>
              <a:ext cx="2667000" cy="720725"/>
            </a:xfrm>
            <a:prstGeom prst="rect">
              <a:avLst/>
            </a:prstGeom>
            <a:solidFill>
              <a:srgbClr val="44697D"/>
            </a:solidFill>
            <a:ln w="12700">
              <a:noFill/>
              <a:miter lim="800000"/>
              <a:headEnd/>
              <a:tailEnd/>
            </a:ln>
            <a:effectLst/>
          </p:spPr>
          <p:txBody>
            <a:bodyPr wrap="none" anchor="ctr"/>
            <a:lstStyle/>
            <a:p>
              <a:pPr algn="ctr">
                <a:spcBef>
                  <a:spcPct val="20000"/>
                </a:spcBef>
                <a:buClr>
                  <a:srgbClr val="F48B00"/>
                </a:buClr>
                <a:buFont typeface="Wingdings" pitchFamily="2" charset="2"/>
                <a:buNone/>
                <a:defRPr/>
              </a:pPr>
              <a:r>
                <a:rPr lang="en-US" sz="1800" dirty="0">
                  <a:solidFill>
                    <a:schemeClr val="bg1"/>
                  </a:solidFill>
                  <a:latin typeface="Arial" charset="0"/>
                </a:rPr>
                <a:t>SAP Business One </a:t>
              </a:r>
              <a:br>
                <a:rPr lang="en-US" sz="1800" dirty="0">
                  <a:solidFill>
                    <a:schemeClr val="bg1"/>
                  </a:solidFill>
                  <a:latin typeface="Arial" charset="0"/>
                </a:rPr>
              </a:br>
              <a:r>
                <a:rPr lang="en-US" sz="1800" dirty="0">
                  <a:solidFill>
                    <a:schemeClr val="bg1"/>
                  </a:solidFill>
                  <a:latin typeface="Arial" charset="0"/>
                </a:rPr>
                <a:t>Java Connector</a:t>
              </a:r>
            </a:p>
          </p:txBody>
        </p:sp>
        <p:cxnSp>
          <p:nvCxnSpPr>
            <p:cNvPr id="175122" name="AutoShape 22"/>
            <p:cNvCxnSpPr>
              <a:cxnSpLocks noChangeShapeType="1"/>
              <a:stCxn id="205845" idx="2"/>
              <a:endCxn id="205843" idx="0"/>
            </p:cNvCxnSpPr>
            <p:nvPr/>
          </p:nvCxnSpPr>
          <p:spPr bwMode="auto">
            <a:xfrm>
              <a:off x="1790700" y="3883025"/>
              <a:ext cx="0" cy="219075"/>
            </a:xfrm>
            <a:prstGeom prst="straightConnector1">
              <a:avLst/>
            </a:prstGeom>
            <a:noFill/>
            <a:ln w="31750">
              <a:solidFill>
                <a:schemeClr val="tx1"/>
              </a:solidFill>
              <a:round/>
              <a:headEnd/>
              <a:tailEnd/>
            </a:ln>
          </p:spPr>
        </p:cxnSp>
        <p:sp>
          <p:nvSpPr>
            <p:cNvPr id="175123" name="AutoShape 23"/>
            <p:cNvSpPr>
              <a:spLocks noChangeArrowheads="1"/>
            </p:cNvSpPr>
            <p:nvPr/>
          </p:nvSpPr>
          <p:spPr bwMode="auto">
            <a:xfrm>
              <a:off x="2994025" y="2000250"/>
              <a:ext cx="2889250" cy="782638"/>
            </a:xfrm>
            <a:prstGeom prst="wedgeRoundRectCallout">
              <a:avLst>
                <a:gd name="adj1" fmla="val -45935"/>
                <a:gd name="adj2" fmla="val 128093"/>
                <a:gd name="adj3" fmla="val 16667"/>
              </a:avLst>
            </a:prstGeom>
            <a:solidFill>
              <a:srgbClr val="B4C3CB"/>
            </a:solidFill>
            <a:ln w="12700">
              <a:solidFill>
                <a:schemeClr val="tx1"/>
              </a:solidFill>
              <a:miter lim="800000"/>
              <a:headEnd/>
              <a:tailEnd/>
            </a:ln>
          </p:spPr>
          <p:txBody>
            <a:bodyPr lIns="0" tIns="0" rIns="0" bIns="0" anchor="ctr"/>
            <a:lstStyle/>
            <a:p>
              <a:pPr algn="ctr"/>
              <a:r>
                <a:rPr lang="en-US" sz="2000" dirty="0">
                  <a:solidFill>
                    <a:schemeClr val="bg1"/>
                  </a:solidFill>
                </a:rPr>
                <a:t>…can deal with COM</a:t>
              </a:r>
            </a:p>
            <a:p>
              <a:pPr algn="ctr"/>
              <a:r>
                <a:rPr lang="de-DE" sz="2000" dirty="0">
                  <a:solidFill>
                    <a:schemeClr val="bg1"/>
                  </a:solidFill>
                </a:rPr>
                <a:t>(</a:t>
              </a:r>
              <a:r>
                <a:rPr lang="en-US" sz="2000" dirty="0">
                  <a:solidFill>
                    <a:schemeClr val="bg1"/>
                  </a:solidFill>
                </a:rPr>
                <a:t>For</a:t>
              </a:r>
              <a:r>
                <a:rPr lang="de-DE" sz="2000" dirty="0">
                  <a:solidFill>
                    <a:schemeClr val="bg1"/>
                  </a:solidFill>
                </a:rPr>
                <a:t> DI API </a:t>
              </a:r>
              <a:r>
                <a:rPr lang="en-US" sz="2000" dirty="0">
                  <a:solidFill>
                    <a:schemeClr val="bg1"/>
                  </a:solidFill>
                </a:rPr>
                <a:t>only</a:t>
              </a:r>
              <a:r>
                <a:rPr lang="de-DE" sz="2000" dirty="0">
                  <a:solidFill>
                    <a:schemeClr val="bg1"/>
                  </a:solidFill>
                </a:rPr>
                <a:t>!)</a:t>
              </a:r>
              <a:endParaRPr lang="en-US" sz="2000" dirty="0">
                <a:solidFill>
                  <a:schemeClr val="bg1"/>
                </a:solidFill>
              </a:endParaRPr>
            </a:p>
          </p:txBody>
        </p:sp>
      </p:grpSp>
    </p:spTree>
    <p:custDataLst>
      <p:tags r:id="rId1"/>
    </p:custDataLst>
    <p:extLst>
      <p:ext uri="{BB962C8B-B14F-4D97-AF65-F5344CB8AC3E}">
        <p14:creationId xmlns:p14="http://schemas.microsoft.com/office/powerpoint/2010/main" val="125891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title"/>
          </p:nvPr>
        </p:nvSpPr>
        <p:spPr/>
        <p:txBody>
          <a:bodyPr anchor="ctr"/>
          <a:lstStyle/>
          <a:p>
            <a:pPr eaLnBrk="1" hangingPunct="1"/>
            <a:r>
              <a:rPr lang="en-US" dirty="0"/>
              <a:t>Java Connector: Details</a:t>
            </a:r>
          </a:p>
        </p:txBody>
      </p:sp>
      <p:sp>
        <p:nvSpPr>
          <p:cNvPr id="177154" name="Rectangle 3"/>
          <p:cNvSpPr>
            <a:spLocks noGrp="1" noChangeArrowheads="1"/>
          </p:cNvSpPr>
          <p:nvPr>
            <p:ph type="body" idx="4294967295"/>
          </p:nvPr>
        </p:nvSpPr>
        <p:spPr>
          <a:xfrm>
            <a:off x="920833" y="1463708"/>
            <a:ext cx="11274342" cy="4180115"/>
          </a:xfrm>
        </p:spPr>
        <p:txBody>
          <a:bodyPr>
            <a:normAutofit lnSpcReduction="10000"/>
          </a:bodyPr>
          <a:lstStyle/>
          <a:p>
            <a:pPr>
              <a:lnSpc>
                <a:spcPct val="90000"/>
              </a:lnSpc>
            </a:pPr>
            <a:r>
              <a:rPr lang="de-DE" b="1" dirty="0">
                <a:solidFill>
                  <a:schemeClr val="accent3"/>
                </a:solidFill>
              </a:rPr>
              <a:t>Main Java </a:t>
            </a:r>
            <a:r>
              <a:rPr lang="en-US" b="1" dirty="0">
                <a:solidFill>
                  <a:schemeClr val="accent3"/>
                </a:solidFill>
              </a:rPr>
              <a:t>classes</a:t>
            </a:r>
          </a:p>
          <a:p>
            <a:pPr lvl="1">
              <a:spcBef>
                <a:spcPts val="300"/>
              </a:spcBef>
            </a:pPr>
            <a:r>
              <a:rPr lang="en-US" sz="1400" dirty="0"/>
              <a:t>java.lang.Object </a:t>
            </a:r>
          </a:p>
          <a:p>
            <a:pPr lvl="1">
              <a:spcBef>
                <a:spcPts val="300"/>
              </a:spcBef>
            </a:pPr>
            <a:r>
              <a:rPr lang="en-US" sz="1400" dirty="0"/>
              <a:t>java.lang.Throwable</a:t>
            </a:r>
          </a:p>
          <a:p>
            <a:pPr lvl="1">
              <a:spcBef>
                <a:spcPts val="300"/>
              </a:spcBef>
            </a:pPr>
            <a:r>
              <a:rPr lang="en-US" sz="1400" dirty="0"/>
              <a:t>com.sap.smb.sbo.api.SBOCOMUtil</a:t>
            </a:r>
          </a:p>
          <a:p>
            <a:pPr>
              <a:lnSpc>
                <a:spcPct val="90000"/>
              </a:lnSpc>
            </a:pPr>
            <a:r>
              <a:rPr lang="de-DE" b="1" dirty="0">
                <a:solidFill>
                  <a:schemeClr val="accent3"/>
                </a:solidFill>
              </a:rPr>
              <a:t>Package hierarchy</a:t>
            </a:r>
            <a:endParaRPr lang="en-US" b="1" dirty="0">
              <a:solidFill>
                <a:schemeClr val="accent3"/>
              </a:solidFill>
            </a:endParaRPr>
          </a:p>
          <a:p>
            <a:pPr lvl="1">
              <a:spcBef>
                <a:spcPts val="300"/>
              </a:spcBef>
            </a:pPr>
            <a:r>
              <a:rPr lang="en-US" sz="1400" dirty="0"/>
              <a:t>com.sap.smb.sbo.api</a:t>
            </a:r>
          </a:p>
          <a:p>
            <a:pPr lvl="1">
              <a:spcBef>
                <a:spcPts val="300"/>
              </a:spcBef>
            </a:pPr>
            <a:r>
              <a:rPr lang="en-US" sz="1400" dirty="0"/>
              <a:t>com.sap.smb.sbo.util </a:t>
            </a:r>
          </a:p>
          <a:p>
            <a:pPr lvl="1">
              <a:spcBef>
                <a:spcPts val="300"/>
              </a:spcBef>
            </a:pPr>
            <a:r>
              <a:rPr lang="en-US" sz="1400" dirty="0"/>
              <a:t>com.sap.smb.sbo.wrapper</a:t>
            </a:r>
          </a:p>
          <a:p>
            <a:pPr>
              <a:lnSpc>
                <a:spcPct val="75000"/>
              </a:lnSpc>
              <a:spcBef>
                <a:spcPct val="50000"/>
              </a:spcBef>
            </a:pPr>
            <a:br>
              <a:rPr lang="en-US" sz="1600" b="1" dirty="0"/>
            </a:br>
            <a:r>
              <a:rPr lang="en-US" b="1" dirty="0">
                <a:solidFill>
                  <a:schemeClr val="accent3"/>
                </a:solidFill>
              </a:rPr>
              <a:t>Difference to DI API</a:t>
            </a:r>
          </a:p>
          <a:p>
            <a:pPr lvl="1">
              <a:spcBef>
                <a:spcPts val="300"/>
              </a:spcBef>
            </a:pPr>
            <a:r>
              <a:rPr lang="en-US" sz="1400" dirty="0"/>
              <a:t>Create new object - </a:t>
            </a:r>
            <a:r>
              <a:rPr lang="ja-JP" altLang="en-US" sz="1400" dirty="0"/>
              <a:t>“</a:t>
            </a:r>
            <a:r>
              <a:rPr lang="en-US" altLang="ja-JP" sz="1400" dirty="0"/>
              <a:t>new&lt;Object name&gt;</a:t>
            </a:r>
            <a:r>
              <a:rPr lang="ja-JP" altLang="en-US" sz="1400" dirty="0"/>
              <a:t>”</a:t>
            </a:r>
            <a:r>
              <a:rPr lang="en-US" altLang="ja-JP" sz="1400" dirty="0"/>
              <a:t> </a:t>
            </a:r>
            <a:endParaRPr lang="en-US" sz="1400" dirty="0"/>
          </a:p>
          <a:p>
            <a:pPr lvl="1">
              <a:spcBef>
                <a:spcPts val="300"/>
              </a:spcBef>
            </a:pPr>
            <a:r>
              <a:rPr lang="en-US" sz="1400" dirty="0"/>
              <a:t>com.sap.smb.sbo.util </a:t>
            </a:r>
          </a:p>
          <a:p>
            <a:pPr>
              <a:lnSpc>
                <a:spcPct val="90000"/>
              </a:lnSpc>
            </a:pPr>
            <a:r>
              <a:rPr lang="en-US" sz="1400" dirty="0"/>
              <a:t> to add new records are created using </a:t>
            </a:r>
            <a:r>
              <a:rPr lang="ja-JP" altLang="en-US" sz="1400" dirty="0"/>
              <a:t>“</a:t>
            </a:r>
            <a:r>
              <a:rPr lang="en-US" altLang="ja-JP" sz="1400" dirty="0">
                <a:latin typeface="Courier New" pitchFamily="49" charset="0"/>
                <a:cs typeface="Courier New" pitchFamily="49" charset="0"/>
              </a:rPr>
              <a:t>new&lt;Object name&gt;</a:t>
            </a:r>
            <a:r>
              <a:rPr lang="ja-JP" altLang="en-US" sz="1400" dirty="0"/>
              <a:t>”</a:t>
            </a:r>
            <a:r>
              <a:rPr lang="en-US" altLang="ja-JP" sz="1400" dirty="0"/>
              <a:t> of the </a:t>
            </a:r>
            <a:r>
              <a:rPr lang="en-US" altLang="ja-JP" sz="1400" dirty="0">
                <a:latin typeface="Courier New" pitchFamily="49" charset="0"/>
                <a:cs typeface="Courier New" pitchFamily="49" charset="0"/>
              </a:rPr>
              <a:t>SBOCOMUtil</a:t>
            </a:r>
            <a:r>
              <a:rPr lang="en-US" altLang="ja-JP" sz="1400" dirty="0"/>
              <a:t> class instead of using </a:t>
            </a:r>
            <a:r>
              <a:rPr lang="en-US" altLang="ja-JP" sz="1400" dirty="0">
                <a:latin typeface="Courier New" pitchFamily="49" charset="0"/>
                <a:cs typeface="Courier New" pitchFamily="49" charset="0"/>
              </a:rPr>
              <a:t>ICompany</a:t>
            </a:r>
            <a:r>
              <a:rPr lang="en-US" altLang="ja-JP" sz="1400" dirty="0"/>
              <a:t> object</a:t>
            </a:r>
            <a:r>
              <a:rPr lang="ja-JP" altLang="en-US" sz="1400" dirty="0"/>
              <a:t>’</a:t>
            </a:r>
            <a:r>
              <a:rPr lang="en-US" altLang="ja-JP" sz="1400" dirty="0"/>
              <a:t>s </a:t>
            </a:r>
            <a:r>
              <a:rPr lang="ja-JP" altLang="en-US" sz="1400" dirty="0"/>
              <a:t>“</a:t>
            </a:r>
            <a:r>
              <a:rPr lang="en-US" altLang="ja-JP" sz="1400" dirty="0">
                <a:latin typeface="Courier New" pitchFamily="49" charset="0"/>
                <a:cs typeface="Courier New" pitchFamily="49" charset="0"/>
              </a:rPr>
              <a:t>getBusinessObject</a:t>
            </a:r>
            <a:r>
              <a:rPr lang="ja-JP" altLang="en-US" sz="1400" dirty="0"/>
              <a:t>”</a:t>
            </a:r>
            <a:r>
              <a:rPr lang="en-US" altLang="ja-JP" sz="1400" dirty="0"/>
              <a:t>!</a:t>
            </a:r>
          </a:p>
          <a:p>
            <a:pPr>
              <a:lnSpc>
                <a:spcPct val="90000"/>
              </a:lnSpc>
            </a:pPr>
            <a:r>
              <a:rPr lang="de-DE" sz="1400" dirty="0"/>
              <a:t>E.g. </a:t>
            </a:r>
            <a:r>
              <a:rPr lang="de-DE" sz="1400" dirty="0">
                <a:latin typeface="Courier New" pitchFamily="49" charset="0"/>
                <a:cs typeface="Courier New" pitchFamily="49" charset="0"/>
              </a:rPr>
              <a:t>newBusinessPartners</a:t>
            </a:r>
            <a:r>
              <a:rPr lang="de-DE" sz="1400" dirty="0"/>
              <a:t> must be used when you want to add a business partner!</a:t>
            </a:r>
            <a:endParaRPr lang="en-US" sz="1400" dirty="0"/>
          </a:p>
        </p:txBody>
      </p:sp>
    </p:spTree>
    <p:custDataLst>
      <p:tags r:id="rId1"/>
    </p:custDataLst>
    <p:extLst>
      <p:ext uri="{BB962C8B-B14F-4D97-AF65-F5344CB8AC3E}">
        <p14:creationId xmlns:p14="http://schemas.microsoft.com/office/powerpoint/2010/main" val="75594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title"/>
          </p:nvPr>
        </p:nvSpPr>
        <p:spPr/>
        <p:txBody>
          <a:bodyPr anchor="ctr"/>
          <a:lstStyle/>
          <a:p>
            <a:r>
              <a:rPr lang="en-US" dirty="0"/>
              <a:t>Java Connector: Installation</a:t>
            </a:r>
          </a:p>
        </p:txBody>
      </p:sp>
      <p:pic>
        <p:nvPicPr>
          <p:cNvPr id="4" name="Picture 3">
            <a:extLst>
              <a:ext uri="{FF2B5EF4-FFF2-40B4-BE49-F238E27FC236}">
                <a16:creationId xmlns:a16="http://schemas.microsoft.com/office/drawing/2014/main" id="{808A374B-B44C-407B-B49E-B63DFA05CCCE}"/>
              </a:ext>
            </a:extLst>
          </p:cNvPr>
          <p:cNvPicPr>
            <a:picLocks noChangeAspect="1"/>
          </p:cNvPicPr>
          <p:nvPr/>
        </p:nvPicPr>
        <p:blipFill>
          <a:blip r:embed="rId4"/>
          <a:stretch>
            <a:fillRect/>
          </a:stretch>
        </p:blipFill>
        <p:spPr>
          <a:xfrm>
            <a:off x="504001" y="1166002"/>
            <a:ext cx="5365105" cy="4105197"/>
          </a:xfrm>
          <a:prstGeom prst="rect">
            <a:avLst/>
          </a:prstGeom>
        </p:spPr>
      </p:pic>
      <p:pic>
        <p:nvPicPr>
          <p:cNvPr id="5" name="Picture 4">
            <a:extLst>
              <a:ext uri="{FF2B5EF4-FFF2-40B4-BE49-F238E27FC236}">
                <a16:creationId xmlns:a16="http://schemas.microsoft.com/office/drawing/2014/main" id="{A27657F5-56FF-4C41-A7CA-D6206A0FEBF4}"/>
              </a:ext>
            </a:extLst>
          </p:cNvPr>
          <p:cNvPicPr>
            <a:picLocks noChangeAspect="1"/>
          </p:cNvPicPr>
          <p:nvPr/>
        </p:nvPicPr>
        <p:blipFill>
          <a:blip r:embed="rId5"/>
          <a:stretch>
            <a:fillRect/>
          </a:stretch>
        </p:blipFill>
        <p:spPr>
          <a:xfrm>
            <a:off x="3880953" y="3218601"/>
            <a:ext cx="7809524" cy="2590476"/>
          </a:xfrm>
          <a:prstGeom prst="rect">
            <a:avLst/>
          </a:prstGeom>
        </p:spPr>
      </p:pic>
      <p:sp>
        <p:nvSpPr>
          <p:cNvPr id="6" name="Text Box 3">
            <a:extLst>
              <a:ext uri="{FF2B5EF4-FFF2-40B4-BE49-F238E27FC236}">
                <a16:creationId xmlns:a16="http://schemas.microsoft.com/office/drawing/2014/main" id="{5D5ECB6C-8568-4552-B416-11337603AD83}"/>
              </a:ext>
            </a:extLst>
          </p:cNvPr>
          <p:cNvSpPr txBox="1">
            <a:spLocks noChangeArrowheads="1"/>
          </p:cNvSpPr>
          <p:nvPr/>
        </p:nvSpPr>
        <p:spPr bwMode="auto">
          <a:xfrm>
            <a:off x="2404955" y="5908481"/>
            <a:ext cx="6763698" cy="408049"/>
          </a:xfrm>
          <a:prstGeom prst="rect">
            <a:avLst/>
          </a:prstGeom>
          <a:noFill/>
          <a:ln w="12700">
            <a:noFill/>
            <a:miter lim="800000"/>
            <a:headEnd/>
            <a:tailEnd/>
          </a:ln>
        </p:spPr>
        <p:txBody>
          <a:bodyPr lIns="0" tIns="0" rIns="0" bIns="0"/>
          <a:lstStyle/>
          <a:p>
            <a:pPr defTabSz="687388" eaLnBrk="0" hangingPunct="0">
              <a:spcAft>
                <a:spcPts val="300"/>
              </a:spcAft>
              <a:buClr>
                <a:srgbClr val="F0AB00"/>
              </a:buClr>
              <a:buSzPct val="80000"/>
            </a:pPr>
            <a:r>
              <a:rPr lang="en-US" sz="2000" dirty="0"/>
              <a:t>The JCo always connects to latest version of the DI API</a:t>
            </a:r>
          </a:p>
        </p:txBody>
      </p:sp>
    </p:spTree>
    <p:custDataLst>
      <p:tags r:id="rId1"/>
    </p:custDataLst>
    <p:extLst>
      <p:ext uri="{BB962C8B-B14F-4D97-AF65-F5344CB8AC3E}">
        <p14:creationId xmlns:p14="http://schemas.microsoft.com/office/powerpoint/2010/main" val="94570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title"/>
          </p:nvPr>
        </p:nvSpPr>
        <p:spPr/>
        <p:txBody>
          <a:bodyPr anchor="ctr"/>
          <a:lstStyle/>
          <a:p>
            <a:r>
              <a:rPr lang="en-US" dirty="0"/>
              <a:t>Java Connector: Usage</a:t>
            </a:r>
          </a:p>
        </p:txBody>
      </p:sp>
      <p:sp>
        <p:nvSpPr>
          <p:cNvPr id="4" name="Text Box 3">
            <a:extLst>
              <a:ext uri="{FF2B5EF4-FFF2-40B4-BE49-F238E27FC236}">
                <a16:creationId xmlns:a16="http://schemas.microsoft.com/office/drawing/2014/main" id="{F23D053D-097B-4FE9-88F5-A955DE228A1A}"/>
              </a:ext>
            </a:extLst>
          </p:cNvPr>
          <p:cNvSpPr txBox="1">
            <a:spLocks noChangeArrowheads="1"/>
          </p:cNvSpPr>
          <p:nvPr/>
        </p:nvSpPr>
        <p:spPr bwMode="auto">
          <a:xfrm>
            <a:off x="2596637" y="5689453"/>
            <a:ext cx="7001204" cy="408049"/>
          </a:xfrm>
          <a:prstGeom prst="rect">
            <a:avLst/>
          </a:prstGeom>
          <a:noFill/>
          <a:ln w="12700">
            <a:noFill/>
            <a:miter lim="800000"/>
            <a:headEnd/>
            <a:tailEnd/>
          </a:ln>
        </p:spPr>
        <p:txBody>
          <a:bodyPr lIns="0" tIns="0" rIns="0" bIns="0"/>
          <a:lstStyle/>
          <a:p>
            <a:pPr defTabSz="687388" eaLnBrk="0" hangingPunct="0">
              <a:spcAft>
                <a:spcPts val="300"/>
              </a:spcAft>
              <a:buClr>
                <a:srgbClr val="F0AB00"/>
              </a:buClr>
              <a:buSzPct val="80000"/>
            </a:pPr>
            <a:r>
              <a:rPr lang="en-US" sz="2000" dirty="0"/>
              <a:t>Add sboapi.jar and sbowrapper.jar in the JAVA application</a:t>
            </a:r>
          </a:p>
        </p:txBody>
      </p:sp>
      <p:pic>
        <p:nvPicPr>
          <p:cNvPr id="5" name="Picture 4">
            <a:extLst>
              <a:ext uri="{FF2B5EF4-FFF2-40B4-BE49-F238E27FC236}">
                <a16:creationId xmlns:a16="http://schemas.microsoft.com/office/drawing/2014/main" id="{23A6FB66-6485-4E42-BD38-3B90FD40D50D}"/>
              </a:ext>
            </a:extLst>
          </p:cNvPr>
          <p:cNvPicPr>
            <a:picLocks noChangeAspect="1" noChangeArrowheads="1"/>
          </p:cNvPicPr>
          <p:nvPr/>
        </p:nvPicPr>
        <p:blipFill>
          <a:blip r:embed="rId4" cstate="print"/>
          <a:srcRect/>
          <a:stretch>
            <a:fillRect/>
          </a:stretch>
        </p:blipFill>
        <p:spPr bwMode="auto">
          <a:xfrm>
            <a:off x="1208233" y="1306505"/>
            <a:ext cx="9740816" cy="41538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74662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ChangeArrowheads="1"/>
          </p:cNvSpPr>
          <p:nvPr>
            <p:ph type="title"/>
          </p:nvPr>
        </p:nvSpPr>
        <p:spPr>
          <a:xfrm>
            <a:off x="504001" y="516366"/>
            <a:ext cx="11186476" cy="677108"/>
          </a:xfrm>
          <a:noFill/>
        </p:spPr>
        <p:txBody>
          <a:bodyPr anchor="ctr"/>
          <a:lstStyle/>
          <a:p>
            <a:r>
              <a:rPr lang="en-US" dirty="0"/>
              <a:t>Java Connector: Example</a:t>
            </a:r>
            <a:br>
              <a:rPr lang="en-US" dirty="0"/>
            </a:br>
            <a:r>
              <a:rPr lang="en-US" sz="2000" dirty="0"/>
              <a:t>Connect to the Company</a:t>
            </a:r>
            <a:endParaRPr lang="en-US" dirty="0"/>
          </a:p>
        </p:txBody>
      </p:sp>
      <p:sp>
        <p:nvSpPr>
          <p:cNvPr id="164866" name="Rectangle 3"/>
          <p:cNvSpPr>
            <a:spLocks noChangeArrowheads="1"/>
          </p:cNvSpPr>
          <p:nvPr/>
        </p:nvSpPr>
        <p:spPr bwMode="auto">
          <a:xfrm>
            <a:off x="504001" y="1484314"/>
            <a:ext cx="11186476" cy="4926112"/>
          </a:xfrm>
          <a:prstGeom prst="rect">
            <a:avLst/>
          </a:prstGeom>
          <a:solidFill>
            <a:srgbClr val="B4C3CB"/>
          </a:solidFill>
          <a:ln w="12700">
            <a:solidFill>
              <a:schemeClr val="tx1"/>
            </a:solidFill>
            <a:miter lim="800000"/>
            <a:headEnd/>
            <a:tailEnd/>
          </a:ln>
        </p:spPr>
        <p:txBody>
          <a:bodyPr wrap="none" lIns="36513" tIns="36513" rIns="36513" bIns="36513"/>
          <a:lstStyle/>
          <a:p>
            <a:pPr>
              <a:spcBef>
                <a:spcPts val="600"/>
              </a:spcBef>
            </a:pPr>
            <a:r>
              <a:rPr lang="en-US" sz="1600" dirty="0"/>
              <a:t>import com.sap.smb.sbo.api.*;</a:t>
            </a:r>
          </a:p>
          <a:p>
            <a:pPr>
              <a:spcBef>
                <a:spcPts val="600"/>
              </a:spcBef>
            </a:pPr>
            <a:r>
              <a:rPr lang="en-US" sz="1600" dirty="0"/>
              <a:t>……</a:t>
            </a:r>
          </a:p>
          <a:p>
            <a:pPr>
              <a:spcBef>
                <a:spcPts val="600"/>
              </a:spcBef>
            </a:pPr>
            <a:r>
              <a:rPr lang="en-US" sz="1600" dirty="0"/>
              <a:t>	company = SBOCOMUtil.newCompany();</a:t>
            </a:r>
          </a:p>
          <a:p>
            <a:pPr>
              <a:spcBef>
                <a:spcPts val="600"/>
              </a:spcBef>
            </a:pPr>
            <a:r>
              <a:rPr lang="en-US" sz="1600" dirty="0"/>
              <a:t>	company.setServer("(local)");</a:t>
            </a:r>
          </a:p>
          <a:p>
            <a:pPr>
              <a:spcBef>
                <a:spcPts val="600"/>
              </a:spcBef>
            </a:pPr>
            <a:r>
              <a:rPr lang="en-US" sz="1600" dirty="0"/>
              <a:t>	company.setUseTrusted(new Boolean(true));</a:t>
            </a:r>
          </a:p>
          <a:p>
            <a:pPr>
              <a:spcBef>
                <a:spcPts val="600"/>
              </a:spcBef>
            </a:pPr>
            <a:r>
              <a:rPr lang="en-US" sz="1600" dirty="0"/>
              <a:t>	company.setCompanyDB("SBODemoSK");</a:t>
            </a:r>
          </a:p>
          <a:p>
            <a:pPr>
              <a:spcBef>
                <a:spcPts val="600"/>
              </a:spcBef>
            </a:pPr>
            <a:r>
              <a:rPr lang="en-US" sz="1600" dirty="0"/>
              <a:t>	company.setUserName("manager");</a:t>
            </a:r>
          </a:p>
          <a:p>
            <a:pPr>
              <a:spcBef>
                <a:spcPts val="600"/>
              </a:spcBef>
            </a:pPr>
            <a:r>
              <a:rPr lang="en-US" sz="1600" dirty="0"/>
              <a:t>	company.setPassword("manager");</a:t>
            </a:r>
          </a:p>
          <a:p>
            <a:pPr>
              <a:spcBef>
                <a:spcPts val="600"/>
              </a:spcBef>
            </a:pPr>
            <a:r>
              <a:rPr lang="en-US" sz="1600" dirty="0"/>
              <a:t>	……</a:t>
            </a:r>
          </a:p>
          <a:p>
            <a:pPr>
              <a:spcBef>
                <a:spcPts val="600"/>
              </a:spcBef>
            </a:pPr>
            <a:r>
              <a:rPr lang="en-US" sz="1600" dirty="0"/>
              <a:t>	rc = company.connect();</a:t>
            </a:r>
          </a:p>
          <a:p>
            <a:pPr>
              <a:spcBef>
                <a:spcPts val="600"/>
              </a:spcBef>
            </a:pPr>
            <a:r>
              <a:rPr lang="en-US" sz="1600" dirty="0"/>
              <a:t>	if (rc == 0) {	System.out.println("Connected!");</a:t>
            </a:r>
          </a:p>
          <a:p>
            <a:pPr>
              <a:spcBef>
                <a:spcPts val="600"/>
              </a:spcBef>
            </a:pPr>
            <a:r>
              <a:rPr lang="en-US" sz="1600" dirty="0"/>
              <a:t>	} else {	errMsg = company.getLastError();</a:t>
            </a:r>
          </a:p>
          <a:p>
            <a:pPr>
              <a:spcBef>
                <a:spcPts val="600"/>
              </a:spcBef>
            </a:pPr>
            <a:r>
              <a:rPr lang="en-US" sz="1600" dirty="0"/>
              <a:t>		System.out.println("Failed: "+ errMsg.getErrorMessage()+ " "+ errMsg.getErrorCode());</a:t>
            </a:r>
          </a:p>
          <a:p>
            <a:pPr>
              <a:spcBef>
                <a:spcPts val="600"/>
              </a:spcBef>
            </a:pPr>
            <a:r>
              <a:rPr lang="en-US" sz="1600" dirty="0"/>
              <a:t>	}</a:t>
            </a:r>
          </a:p>
          <a:p>
            <a:pPr>
              <a:spcBef>
                <a:spcPts val="600"/>
              </a:spcBef>
            </a:pPr>
            <a:r>
              <a:rPr lang="en-US" sz="1600" dirty="0"/>
              <a:t>	return rc;</a:t>
            </a:r>
          </a:p>
        </p:txBody>
      </p:sp>
    </p:spTree>
    <p:custDataLst>
      <p:tags r:id="rId1"/>
    </p:custDataLst>
    <p:extLst>
      <p:ext uri="{BB962C8B-B14F-4D97-AF65-F5344CB8AC3E}">
        <p14:creationId xmlns:p14="http://schemas.microsoft.com/office/powerpoint/2010/main" val="189487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ChangeArrowheads="1"/>
          </p:cNvSpPr>
          <p:nvPr>
            <p:ph type="title"/>
          </p:nvPr>
        </p:nvSpPr>
        <p:spPr>
          <a:xfrm>
            <a:off x="504001" y="516366"/>
            <a:ext cx="11186476" cy="677108"/>
          </a:xfrm>
          <a:noFill/>
        </p:spPr>
        <p:txBody>
          <a:bodyPr anchor="ctr"/>
          <a:lstStyle/>
          <a:p>
            <a:r>
              <a:rPr lang="en-US" dirty="0"/>
              <a:t>Java Connector: Example</a:t>
            </a:r>
            <a:br>
              <a:rPr lang="en-US" dirty="0"/>
            </a:br>
            <a:r>
              <a:rPr lang="en-US" sz="2000" dirty="0"/>
              <a:t>Add a Business Partner</a:t>
            </a:r>
            <a:endParaRPr lang="en-US" dirty="0"/>
          </a:p>
        </p:txBody>
      </p:sp>
      <p:sp>
        <p:nvSpPr>
          <p:cNvPr id="164866" name="Rectangle 3"/>
          <p:cNvSpPr>
            <a:spLocks noChangeArrowheads="1"/>
          </p:cNvSpPr>
          <p:nvPr/>
        </p:nvSpPr>
        <p:spPr bwMode="auto">
          <a:xfrm>
            <a:off x="504001" y="1484314"/>
            <a:ext cx="11186476" cy="4926112"/>
          </a:xfrm>
          <a:prstGeom prst="rect">
            <a:avLst/>
          </a:prstGeom>
          <a:solidFill>
            <a:srgbClr val="B4C3CB"/>
          </a:solidFill>
          <a:ln w="12700">
            <a:solidFill>
              <a:schemeClr val="tx1"/>
            </a:solidFill>
            <a:miter lim="800000"/>
            <a:headEnd/>
            <a:tailEnd/>
          </a:ln>
        </p:spPr>
        <p:txBody>
          <a:bodyPr wrap="none" lIns="36513" tIns="36513" rIns="36513" bIns="36513"/>
          <a:lstStyle/>
          <a:p>
            <a:pPr>
              <a:spcBef>
                <a:spcPts val="600"/>
              </a:spcBef>
            </a:pPr>
            <a:endParaRPr lang="en-US" sz="2000" dirty="0"/>
          </a:p>
          <a:p>
            <a:pPr>
              <a:spcBef>
                <a:spcPts val="600"/>
              </a:spcBef>
            </a:pPr>
            <a:endParaRPr lang="en-US" sz="2000" dirty="0"/>
          </a:p>
          <a:p>
            <a:pPr>
              <a:spcBef>
                <a:spcPts val="600"/>
              </a:spcBef>
            </a:pPr>
            <a:endParaRPr lang="en-US" sz="2000" dirty="0"/>
          </a:p>
          <a:p>
            <a:pPr>
              <a:spcBef>
                <a:spcPts val="600"/>
              </a:spcBef>
            </a:pPr>
            <a:r>
              <a:rPr lang="en-US" sz="2000" dirty="0"/>
              <a:t>import com.sap.smb.sbo.api.*;</a:t>
            </a:r>
          </a:p>
          <a:p>
            <a:pPr>
              <a:spcBef>
                <a:spcPts val="600"/>
              </a:spcBef>
            </a:pPr>
            <a:r>
              <a:rPr lang="en-US" sz="2000" b="1" dirty="0"/>
              <a:t>public</a:t>
            </a:r>
            <a:r>
              <a:rPr lang="en-US" sz="2000" dirty="0"/>
              <a:t> </a:t>
            </a:r>
            <a:r>
              <a:rPr lang="en-US" sz="2000" b="1" dirty="0"/>
              <a:t>static</a:t>
            </a:r>
            <a:r>
              <a:rPr lang="en-US" sz="2000" dirty="0"/>
              <a:t> IBusinessPartners bp;</a:t>
            </a:r>
          </a:p>
          <a:p>
            <a:pPr>
              <a:spcBef>
                <a:spcPts val="600"/>
              </a:spcBef>
            </a:pPr>
            <a:r>
              <a:rPr lang="en-US" altLang="zh-CN" sz="2000" dirty="0"/>
              <a:t>……</a:t>
            </a:r>
            <a:endParaRPr lang="en-US" sz="2000" dirty="0"/>
          </a:p>
          <a:p>
            <a:pPr>
              <a:spcBef>
                <a:spcPts val="600"/>
              </a:spcBef>
            </a:pPr>
            <a:r>
              <a:rPr lang="en-US" altLang="zh-CN" sz="2000" dirty="0"/>
              <a:t>	</a:t>
            </a:r>
            <a:r>
              <a:rPr lang="en-US" sz="2000" dirty="0"/>
              <a:t>bp = </a:t>
            </a:r>
            <a:r>
              <a:rPr lang="en-US" sz="2000" b="1" dirty="0"/>
              <a:t>SBOCOMUtil.newBusinessPartners(cmp);</a:t>
            </a:r>
          </a:p>
          <a:p>
            <a:pPr>
              <a:spcBef>
                <a:spcPts val="600"/>
              </a:spcBef>
            </a:pPr>
            <a:r>
              <a:rPr lang="en-US" altLang="zh-CN" sz="2000" dirty="0"/>
              <a:t>	</a:t>
            </a:r>
            <a:r>
              <a:rPr lang="en-US" sz="2000" dirty="0"/>
              <a:t>bp.setCardCode("JCO1");</a:t>
            </a:r>
          </a:p>
          <a:p>
            <a:pPr>
              <a:spcBef>
                <a:spcPts val="600"/>
              </a:spcBef>
            </a:pPr>
            <a:r>
              <a:rPr lang="en-US" altLang="zh-CN" sz="2000" dirty="0"/>
              <a:t>	</a:t>
            </a:r>
            <a:r>
              <a:rPr lang="en-US" sz="2000" dirty="0"/>
              <a:t>bp.setCardName("JCO Test1");</a:t>
            </a:r>
          </a:p>
          <a:p>
            <a:pPr>
              <a:spcBef>
                <a:spcPts val="600"/>
              </a:spcBef>
            </a:pPr>
            <a:r>
              <a:rPr lang="en-US" altLang="zh-CN" sz="2000" dirty="0"/>
              <a:t>	</a:t>
            </a:r>
            <a:r>
              <a:rPr lang="en-US" sz="2000" dirty="0"/>
              <a:t>bp.setCardType(Integer.valueOf(0));</a:t>
            </a:r>
          </a:p>
          <a:p>
            <a:pPr>
              <a:spcBef>
                <a:spcPts val="600"/>
              </a:spcBef>
            </a:pPr>
            <a:r>
              <a:rPr lang="en-US" altLang="zh-CN" sz="2000" dirty="0"/>
              <a:t>	</a:t>
            </a:r>
            <a:r>
              <a:rPr lang="en-US" sz="2000" dirty="0"/>
              <a:t>rc = bp.add();</a:t>
            </a:r>
          </a:p>
        </p:txBody>
      </p:sp>
    </p:spTree>
    <p:custDataLst>
      <p:tags r:id="rId1"/>
    </p:custDataLst>
    <p:extLst>
      <p:ext uri="{BB962C8B-B14F-4D97-AF65-F5344CB8AC3E}">
        <p14:creationId xmlns:p14="http://schemas.microsoft.com/office/powerpoint/2010/main" val="555226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ChangeArrowheads="1"/>
          </p:cNvSpPr>
          <p:nvPr>
            <p:ph type="title"/>
          </p:nvPr>
        </p:nvSpPr>
        <p:spPr>
          <a:xfrm>
            <a:off x="504001" y="516366"/>
            <a:ext cx="11186476" cy="677108"/>
          </a:xfrm>
          <a:noFill/>
        </p:spPr>
        <p:txBody>
          <a:bodyPr anchor="ctr"/>
          <a:lstStyle/>
          <a:p>
            <a:r>
              <a:rPr lang="en-US" dirty="0"/>
              <a:t>Java Connector: Example</a:t>
            </a:r>
            <a:br>
              <a:rPr lang="en-US" dirty="0"/>
            </a:br>
            <a:r>
              <a:rPr lang="en-US" sz="2000" dirty="0"/>
              <a:t>Update a Sales Order</a:t>
            </a:r>
            <a:endParaRPr lang="en-US" dirty="0"/>
          </a:p>
        </p:txBody>
      </p:sp>
      <p:sp>
        <p:nvSpPr>
          <p:cNvPr id="164866" name="Rectangle 3"/>
          <p:cNvSpPr>
            <a:spLocks noChangeArrowheads="1"/>
          </p:cNvSpPr>
          <p:nvPr/>
        </p:nvSpPr>
        <p:spPr bwMode="auto">
          <a:xfrm>
            <a:off x="504001" y="1484314"/>
            <a:ext cx="11186476" cy="4926112"/>
          </a:xfrm>
          <a:prstGeom prst="rect">
            <a:avLst/>
          </a:prstGeom>
          <a:solidFill>
            <a:srgbClr val="B4C3CB"/>
          </a:solidFill>
          <a:ln w="12700">
            <a:solidFill>
              <a:schemeClr val="tx1"/>
            </a:solidFill>
            <a:miter lim="800000"/>
            <a:headEnd/>
            <a:tailEnd/>
          </a:ln>
        </p:spPr>
        <p:txBody>
          <a:bodyPr wrap="none" lIns="36513" tIns="36513" rIns="36513" bIns="36513"/>
          <a:lstStyle/>
          <a:p>
            <a:pPr>
              <a:spcBef>
                <a:spcPts val="600"/>
              </a:spcBef>
            </a:pPr>
            <a:endParaRPr lang="en-US" sz="2000" dirty="0"/>
          </a:p>
          <a:p>
            <a:pPr>
              <a:spcBef>
                <a:spcPts val="600"/>
              </a:spcBef>
            </a:pPr>
            <a:endParaRPr lang="en-US" sz="2000" dirty="0"/>
          </a:p>
          <a:p>
            <a:pPr>
              <a:spcBef>
                <a:spcPts val="600"/>
              </a:spcBef>
            </a:pPr>
            <a:endParaRPr lang="en-US" sz="2000" dirty="0"/>
          </a:p>
          <a:p>
            <a:pPr>
              <a:spcBef>
                <a:spcPts val="600"/>
              </a:spcBef>
            </a:pPr>
            <a:r>
              <a:rPr lang="en-US" sz="2000" dirty="0"/>
              <a:t>import com.sap.smb.sbo.api.*;</a:t>
            </a:r>
          </a:p>
          <a:p>
            <a:pPr>
              <a:spcBef>
                <a:spcPts val="600"/>
              </a:spcBef>
            </a:pPr>
            <a:r>
              <a:rPr lang="en-US" sz="2000" b="1" dirty="0"/>
              <a:t>public</a:t>
            </a:r>
            <a:r>
              <a:rPr lang="en-US" sz="2000" dirty="0"/>
              <a:t> </a:t>
            </a:r>
            <a:r>
              <a:rPr lang="en-US" sz="2000" b="1" dirty="0"/>
              <a:t>static</a:t>
            </a:r>
            <a:r>
              <a:rPr lang="en-US" sz="2000" dirty="0"/>
              <a:t> IDocuments order;</a:t>
            </a:r>
          </a:p>
          <a:p>
            <a:pPr>
              <a:spcBef>
                <a:spcPts val="600"/>
              </a:spcBef>
            </a:pPr>
            <a:r>
              <a:rPr lang="en-US" altLang="zh-CN" sz="2000" dirty="0"/>
              <a:t>……</a:t>
            </a:r>
            <a:endParaRPr lang="en-US" sz="2000" dirty="0"/>
          </a:p>
          <a:p>
            <a:pPr>
              <a:spcBef>
                <a:spcPts val="600"/>
              </a:spcBef>
            </a:pPr>
            <a:r>
              <a:rPr lang="en-US" altLang="zh-CN" sz="2000" dirty="0"/>
              <a:t>	</a:t>
            </a:r>
            <a:r>
              <a:rPr lang="en-US" sz="2000" dirty="0"/>
              <a:t>order = </a:t>
            </a:r>
            <a:r>
              <a:rPr lang="en-US" sz="2000" b="1" dirty="0"/>
              <a:t>SBOCOMUtil.getDocuments(cmp, Integer.valueOf(17), Integer.valueOf(138));</a:t>
            </a:r>
          </a:p>
          <a:p>
            <a:pPr>
              <a:spcBef>
                <a:spcPts val="600"/>
              </a:spcBef>
            </a:pPr>
            <a:r>
              <a:rPr lang="en-US" altLang="zh-CN" sz="2000" dirty="0"/>
              <a:t>	</a:t>
            </a:r>
            <a:r>
              <a:rPr lang="en-US" sz="2000" dirty="0"/>
              <a:t>order.setComments("JCO test1");</a:t>
            </a:r>
          </a:p>
          <a:p>
            <a:pPr>
              <a:spcBef>
                <a:spcPts val="600"/>
              </a:spcBef>
            </a:pPr>
            <a:r>
              <a:rPr lang="en-US" altLang="zh-CN" sz="2000" dirty="0"/>
              <a:t>	</a:t>
            </a:r>
            <a:r>
              <a:rPr lang="en-US" sz="2000" dirty="0"/>
              <a:t>rc = order.update();</a:t>
            </a:r>
          </a:p>
        </p:txBody>
      </p:sp>
    </p:spTree>
    <p:custDataLst>
      <p:tags r:id="rId1"/>
    </p:custDataLst>
    <p:extLst>
      <p:ext uri="{BB962C8B-B14F-4D97-AF65-F5344CB8AC3E}">
        <p14:creationId xmlns:p14="http://schemas.microsoft.com/office/powerpoint/2010/main" val="31468909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6FDA57903092ECCE10000000A11466F\s071.ppt"/>
  <p:tag name="READONLY" val="0"/>
  <p:tag name="LOIOGUID" val="E30D22745F3C44D185DEF69AF5EB7463"/>
  <p:tag name="_SIGNATURE" val="19894"/>
  <p:tag name="_SLIDEID" val="324"/>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6FDA57C03092ECCE10000000A11466F\s072.ppt"/>
  <p:tag name="READONLY" val="0"/>
  <p:tag name="LOIOGUID" val="2428EA5A23EB4A56B697C774E836C852"/>
  <p:tag name="_SIGNATURE" val="78612"/>
  <p:tag name="_SLIDEID" val="325"/>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6FDA57C03092ECCE10000000A11466F\s072.ppt"/>
  <p:tag name="READONLY" val="0"/>
  <p:tag name="LOIOGUID" val="2428EA5A23EB4A56B697C774E836C852"/>
  <p:tag name="_SIGNATURE" val="78612"/>
  <p:tag name="_SLIDEID" val="325"/>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6FDA57C03092ECCE10000000A11466F\s072.ppt"/>
  <p:tag name="READONLY" val="0"/>
  <p:tag name="LOIOGUID" val="2428EA5A23EB4A56B697C774E836C852"/>
  <p:tag name="_SIGNATURE" val="78612"/>
  <p:tag name="_SLIDEID" val="325"/>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01FE954A5515E10000000A1553F6\s002.ppt"/>
  <p:tag name="READONLY" val="0"/>
  <p:tag name="LOIOGUID" val="9245A652B29445429A103B04C59B3282"/>
  <p:tag name="_SIGNATURE" val="133248"/>
  <p:tag name="_SLIDEID" val="321"/>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01FE954A5515E10000000A1553F6\s002.ppt"/>
  <p:tag name="READONLY" val="0"/>
  <p:tag name="LOIOGUID" val="9245A652B29445429A103B04C59B3282"/>
  <p:tag name="_SIGNATURE" val="133248"/>
  <p:tag name="_SLIDEID" val="321"/>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01FE954A5515E10000000A1553F6\s002.ppt"/>
  <p:tag name="READONLY" val="0"/>
  <p:tag name="LOIOGUID" val="9245A652B29445429A103B04C59B3282"/>
  <p:tag name="_SIGNATURE" val="133248"/>
  <p:tag name="_SLIDEID" val="321"/>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01FE954A5515E10000000A1553F6\s002.ppt"/>
  <p:tag name="READONLY" val="0"/>
  <p:tag name="LOIOGUID" val="9245A652B29445429A103B04C59B3282"/>
  <p:tag name="_SIGNATURE" val="133248"/>
  <p:tag name="_SLIDEID" val="321"/>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97C303-CC91-4186-A2AD-07BFA17B52D8}">
  <ds:schemaRefs>
    <ds:schemaRef ds:uri="http://purl.org/dc/elements/1.1/"/>
    <ds:schemaRef ds:uri="3fae74cb-f942-4bac-8069-91b943c92c56"/>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1f6b8702-ff64-493f-af7e-9281170a6e8c"/>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18346AFC-4615-40AC-ABF4-BD7209A1BD4F}">
  <ds:schemaRefs>
    <ds:schemaRef ds:uri="http://schemas.microsoft.com/sharepoint/v3/contenttype/forms"/>
  </ds:schemaRefs>
</ds:datastoreItem>
</file>

<file path=customXml/itemProps3.xml><?xml version="1.0" encoding="utf-8"?>
<ds:datastoreItem xmlns:ds="http://schemas.openxmlformats.org/officeDocument/2006/customXml" ds:itemID="{D05DEE46-E7A3-45CC-89A5-A68DC87510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SAP_2019_16x9_white</Template>
  <TotalTime>1190</TotalTime>
  <Words>967</Words>
  <Application>Microsoft Office PowerPoint</Application>
  <PresentationFormat>Personalizado</PresentationFormat>
  <Paragraphs>142</Paragraphs>
  <Slides>12</Slides>
  <Notes>12</Notes>
  <HiddenSlides>1</HiddenSlides>
  <MMClips>0</MMClips>
  <ScaleCrop>false</ScaleCrop>
  <HeadingPairs>
    <vt:vector size="4" baseType="variant">
      <vt:variant>
        <vt:lpstr>Tema</vt:lpstr>
      </vt:variant>
      <vt:variant>
        <vt:i4>2</vt:i4>
      </vt:variant>
      <vt:variant>
        <vt:lpstr>Títulos de diapositiva</vt:lpstr>
      </vt:variant>
      <vt:variant>
        <vt:i4>12</vt:i4>
      </vt:variant>
    </vt:vector>
  </HeadingPairs>
  <TitlesOfParts>
    <vt:vector size="14" baseType="lpstr">
      <vt:lpstr>SAP 2019 16x9 white</vt:lpstr>
      <vt:lpstr>SAP 2019 16x9 blue</vt:lpstr>
      <vt:lpstr>TB 1300 - SAP Business One SDK Data Interface API – Java Connector</vt:lpstr>
      <vt:lpstr>Java Connector: Topic Objectives</vt:lpstr>
      <vt:lpstr>Java Connector: Architecture</vt:lpstr>
      <vt:lpstr>Java Connector: Details</vt:lpstr>
      <vt:lpstr>Java Connector: Installation</vt:lpstr>
      <vt:lpstr>Java Connector: Usage</vt:lpstr>
      <vt:lpstr>Java Connector: Example Connect to the Company</vt:lpstr>
      <vt:lpstr>Java Connector: Example Add a Business Partner</vt:lpstr>
      <vt:lpstr>Java Connector: Example Update a Sales Order</vt:lpstr>
      <vt:lpstr>Java Connector: Example RecordSet</vt:lpstr>
      <vt:lpstr>Java Connector: Troubleshooting</vt:lpstr>
      <vt:lpstr>Presentación de PowerPoint</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Data Interface API Java Connector</dc:title>
  <dc:creator>krisztian.papai@sap.com</dc:creator>
  <cp:keywords>2019/16:9/white</cp:keywords>
  <cp:lastModifiedBy>Papai, Krisztian</cp:lastModifiedBy>
  <cp:revision>11</cp:revision>
  <dcterms:created xsi:type="dcterms:W3CDTF">2019-01-14T14:01:02Z</dcterms:created>
  <dcterms:modified xsi:type="dcterms:W3CDTF">2022-03-28T09:46:54Z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4608">
    <vt:lpwstr>6</vt:lpwstr>
  </property>
</Properties>
</file>