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18"/>
  </p:notesMasterIdLst>
  <p:handoutMasterIdLst>
    <p:handoutMasterId r:id="rId19"/>
  </p:handoutMasterIdLst>
  <p:sldIdLst>
    <p:sldId id="447" r:id="rId6"/>
    <p:sldId id="621" r:id="rId7"/>
    <p:sldId id="623" r:id="rId8"/>
    <p:sldId id="632" r:id="rId9"/>
    <p:sldId id="631" r:id="rId10"/>
    <p:sldId id="624" r:id="rId11"/>
    <p:sldId id="625" r:id="rId12"/>
    <p:sldId id="626" r:id="rId13"/>
    <p:sldId id="627" r:id="rId14"/>
    <p:sldId id="628" r:id="rId15"/>
    <p:sldId id="630" r:id="rId16"/>
    <p:sldId id="265" r:id="rId17"/>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AC5AEF-A31A-45D3-AA21-1A4996E0C09B}" v="16" dt="2019-07-08T12:46:08.142"/>
    <p1510:client id="{D202C09F-A9E9-D558-84C1-515643EB683F}" v="1" dt="2022-03-28T10:03:42.885"/>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53381" autoAdjust="0"/>
  </p:normalViewPr>
  <p:slideViewPr>
    <p:cSldViewPr snapToGrid="0" showGuides="1">
      <p:cViewPr varScale="1">
        <p:scale>
          <a:sx n="46" d="100"/>
          <a:sy n="46" d="100"/>
        </p:scale>
        <p:origin x="2002" y="38"/>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pai, Krisztian" userId="45ce17a5-7050-4b06-9306-4e3e15f2359a" providerId="ADAL" clId="{9BAC5AEF-A31A-45D3-AA21-1A4996E0C09B}"/>
    <pc:docChg chg="modSld">
      <pc:chgData name="Papai, Krisztian" userId="45ce17a5-7050-4b06-9306-4e3e15f2359a" providerId="ADAL" clId="{9BAC5AEF-A31A-45D3-AA21-1A4996E0C09B}" dt="2019-07-08T12:46:08.142" v="15" actId="20577"/>
      <pc:docMkLst>
        <pc:docMk/>
      </pc:docMkLst>
      <pc:sldChg chg="modSp modNotesTx">
        <pc:chgData name="Papai, Krisztian" userId="45ce17a5-7050-4b06-9306-4e3e15f2359a" providerId="ADAL" clId="{9BAC5AEF-A31A-45D3-AA21-1A4996E0C09B}" dt="2019-07-08T12:46:08.142" v="15" actId="20577"/>
        <pc:sldMkLst>
          <pc:docMk/>
          <pc:sldMk cId="3262179408" sldId="447"/>
        </pc:sldMkLst>
        <pc:spChg chg="mod">
          <ac:chgData name="Papai, Krisztian" userId="45ce17a5-7050-4b06-9306-4e3e15f2359a" providerId="ADAL" clId="{9BAC5AEF-A31A-45D3-AA21-1A4996E0C09B}" dt="2019-07-08T12:45:35.121" v="9" actId="20577"/>
          <ac:spMkLst>
            <pc:docMk/>
            <pc:sldMk cId="3262179408" sldId="447"/>
            <ac:spMk id="8" creationId="{00000000-0000-0000-0000-000000000000}"/>
          </ac:spMkLst>
        </pc:spChg>
        <pc:spChg chg="mod">
          <ac:chgData name="Papai, Krisztian" userId="45ce17a5-7050-4b06-9306-4e3e15f2359a" providerId="ADAL" clId="{9BAC5AEF-A31A-45D3-AA21-1A4996E0C09B}" dt="2019-07-08T07:44:57.293" v="3" actId="20577"/>
          <ac:spMkLst>
            <pc:docMk/>
            <pc:sldMk cId="3262179408" sldId="447"/>
            <ac:spMk id="35" creationId="{00000000-0000-0000-0000-000000000000}"/>
          </ac:spMkLst>
        </pc:spChg>
      </pc:sldChg>
    </pc:docChg>
  </pc:docChgLst>
  <pc:docChgLst>
    <pc:chgData name="Raul Real Gonzalez" userId="S::rreal@expertone.es::9835fb07-4630-4616-b227-a238c7839f5d" providerId="AD" clId="Web-{D202C09F-A9E9-D558-84C1-515643EB683F}"/>
    <pc:docChg chg="modSld">
      <pc:chgData name="Raul Real Gonzalez" userId="S::rreal@expertone.es::9835fb07-4630-4616-b227-a238c7839f5d" providerId="AD" clId="Web-{D202C09F-A9E9-D558-84C1-515643EB683F}" dt="2022-03-28T10:03:42.885" v="0" actId="1076"/>
      <pc:docMkLst>
        <pc:docMk/>
      </pc:docMkLst>
      <pc:sldChg chg="modSp">
        <pc:chgData name="Raul Real Gonzalez" userId="S::rreal@expertone.es::9835fb07-4630-4616-b227-a238c7839f5d" providerId="AD" clId="Web-{D202C09F-A9E9-D558-84C1-515643EB683F}" dt="2022-03-28T10:03:42.885" v="0" actId="1076"/>
        <pc:sldMkLst>
          <pc:docMk/>
          <pc:sldMk cId="4184195951" sldId="632"/>
        </pc:sldMkLst>
        <pc:picChg chg="mod">
          <ac:chgData name="Raul Real Gonzalez" userId="S::rreal@expertone.es::9835fb07-4630-4616-b227-a238c7839f5d" providerId="AD" clId="Web-{D202C09F-A9E9-D558-84C1-515643EB683F}" dt="2022-03-28T10:03:42.885" v="0" actId="1076"/>
          <ac:picMkLst>
            <pc:docMk/>
            <pc:sldMk cId="4184195951" sldId="632"/>
            <ac:picMk id="3" creationId="{122425E9-6540-4CDA-A022-754AD6263D2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‹Nº›</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‹Nº›</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mk:@MSITStore:C:\Program%20Files%20(x86)\SAP\SAP%20Business%20One%20SDK\Help\SDK_EN.chm::/DIServer/SOAP_Message_Structure.ht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Welcome to the </a:t>
            </a:r>
            <a:r>
              <a:rPr lang="en-US" sz="1400" b="1" i="1" kern="1200" dirty="0">
                <a:solidFill>
                  <a:schemeClr val="tx1"/>
                </a:solidFill>
                <a:effectLst/>
                <a:latin typeface="+mn-lt"/>
                <a:ea typeface="+mn-ea"/>
                <a:cs typeface="+mn-cs"/>
              </a:rPr>
              <a:t>Data Interface API </a:t>
            </a:r>
            <a:r>
              <a:rPr lang="en-US" sz="1400" b="1" i="1" kern="1200">
                <a:solidFill>
                  <a:schemeClr val="tx1"/>
                </a:solidFill>
                <a:effectLst/>
                <a:latin typeface="+mn-lt"/>
                <a:ea typeface="+mn-ea"/>
                <a:cs typeface="+mn-cs"/>
              </a:rPr>
              <a:t>DI Server </a:t>
            </a:r>
            <a:r>
              <a:rPr lang="en-US" sz="1400" kern="1200" dirty="0">
                <a:solidFill>
                  <a:schemeClr val="tx1"/>
                </a:solidFill>
                <a:effectLst/>
                <a:latin typeface="+mn-lt"/>
                <a:ea typeface="+mn-ea"/>
                <a:cs typeface="+mn-cs"/>
              </a:rPr>
              <a:t>course topic.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Continuing, we now see how the we can add a business partner master data entry using the DI server.</a:t>
            </a:r>
          </a:p>
          <a:p>
            <a:pPr rtl="0"/>
            <a:r>
              <a:rPr lang="en-US" sz="1400" kern="1200" dirty="0">
                <a:solidFill>
                  <a:schemeClr val="tx1"/>
                </a:solidFill>
                <a:effectLst/>
                <a:latin typeface="+mn-lt"/>
                <a:ea typeface="+mn-ea"/>
                <a:cs typeface="+mn-cs"/>
              </a:rPr>
              <a:t>To add the object, the </a:t>
            </a:r>
            <a:r>
              <a:rPr lang="en-US" sz="1400" b="1" kern="1200" dirty="0" err="1">
                <a:solidFill>
                  <a:schemeClr val="tx1"/>
                </a:solidFill>
                <a:effectLst/>
                <a:latin typeface="+mn-lt"/>
                <a:ea typeface="+mn-ea"/>
                <a:cs typeface="+mn-cs"/>
              </a:rPr>
              <a:t>AddObject</a:t>
            </a:r>
            <a:r>
              <a:rPr lang="en-US" sz="1400" kern="1200" dirty="0">
                <a:solidFill>
                  <a:schemeClr val="tx1"/>
                </a:solidFill>
                <a:effectLst/>
                <a:latin typeface="+mn-lt"/>
                <a:ea typeface="+mn-ea"/>
                <a:cs typeface="+mn-cs"/>
              </a:rPr>
              <a:t> element must be entered, whereas the </a:t>
            </a:r>
            <a:r>
              <a:rPr lang="en-US" sz="1400" b="1" kern="1200" dirty="0" err="1">
                <a:solidFill>
                  <a:schemeClr val="tx1"/>
                </a:solidFill>
                <a:effectLst/>
                <a:latin typeface="+mn-lt"/>
                <a:ea typeface="+mn-ea"/>
                <a:cs typeface="+mn-cs"/>
              </a:rPr>
              <a:t>ObjectData</a:t>
            </a:r>
            <a:r>
              <a:rPr lang="en-US" sz="1400" kern="1200" dirty="0">
                <a:solidFill>
                  <a:schemeClr val="tx1"/>
                </a:solidFill>
                <a:effectLst/>
                <a:latin typeface="+mn-lt"/>
                <a:ea typeface="+mn-ea"/>
                <a:cs typeface="+mn-cs"/>
              </a:rPr>
              <a:t> describes the whole BOM – BO XML model. We have already seen this BOM – BO model in the DI API, where we interacted with objects. The DI server uses the same XML structure as the DI API.</a:t>
            </a:r>
          </a:p>
        </p:txBody>
      </p:sp>
    </p:spTree>
    <p:extLst>
      <p:ext uri="{BB962C8B-B14F-4D97-AF65-F5344CB8AC3E}">
        <p14:creationId xmlns:p14="http://schemas.microsoft.com/office/powerpoint/2010/main" val="2186951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Let’s see the key differences between the DI server and the DI API.</a:t>
            </a:r>
            <a:endParaRPr lang="en-US" sz="1200" kern="1200" dirty="0">
              <a:solidFill>
                <a:schemeClr val="tx1"/>
              </a:solidFill>
              <a:effectLst/>
              <a:latin typeface="+mn-lt"/>
              <a:ea typeface="+mn-ea"/>
              <a:cs typeface="+mn-cs"/>
            </a:endParaRPr>
          </a:p>
          <a:p>
            <a:pPr rtl="0"/>
            <a:r>
              <a:rPr lang="en-US" sz="1400" kern="1200" dirty="0">
                <a:solidFill>
                  <a:schemeClr val="tx1"/>
                </a:solidFill>
                <a:effectLst/>
                <a:latin typeface="+mn-lt"/>
                <a:ea typeface="+mn-ea"/>
                <a:cs typeface="+mn-cs"/>
              </a:rPr>
              <a:t>The main difference is that the DI API is Component Object Model (COM)-oriented and the DI server has a SOAP-oriented architecture.</a:t>
            </a:r>
            <a:endParaRPr lang="en-US" sz="1200" kern="1200" dirty="0">
              <a:solidFill>
                <a:schemeClr val="tx1"/>
              </a:solidFill>
              <a:effectLst/>
              <a:latin typeface="+mn-lt"/>
              <a:ea typeface="+mn-ea"/>
              <a:cs typeface="+mn-cs"/>
            </a:endParaRPr>
          </a:p>
          <a:p>
            <a:pPr lvl="1" rtl="0"/>
            <a:r>
              <a:rPr lang="en-US" sz="1400" kern="1200" dirty="0">
                <a:solidFill>
                  <a:schemeClr val="tx1"/>
                </a:solidFill>
                <a:effectLst/>
                <a:latin typeface="+mn-lt"/>
                <a:ea typeface="+mn-ea"/>
                <a:cs typeface="+mn-cs"/>
              </a:rPr>
              <a:t>From the function call side, the DI API uses many remote procedure calls, while the DI server only uses a single SOAP request.</a:t>
            </a:r>
            <a:endParaRPr lang="en-US" sz="1200" kern="1200" dirty="0">
              <a:solidFill>
                <a:schemeClr val="tx1"/>
              </a:solidFill>
              <a:effectLst/>
              <a:latin typeface="+mn-lt"/>
              <a:ea typeface="+mn-ea"/>
              <a:cs typeface="+mn-cs"/>
            </a:endParaRPr>
          </a:p>
          <a:p>
            <a:pPr lvl="1" rtl="0"/>
            <a:r>
              <a:rPr lang="en-US" sz="1400" kern="1200" dirty="0">
                <a:solidFill>
                  <a:schemeClr val="tx1"/>
                </a:solidFill>
                <a:effectLst/>
                <a:latin typeface="+mn-lt"/>
                <a:ea typeface="+mn-ea"/>
                <a:cs typeface="+mn-cs"/>
              </a:rPr>
              <a:t>The DI API can only handle one connection per database, while the DI server can handle multiple connections to the same database.</a:t>
            </a:r>
            <a:endParaRPr lang="en-US" sz="1200" kern="1200" dirty="0">
              <a:solidFill>
                <a:schemeClr val="tx1"/>
              </a:solidFill>
              <a:effectLst/>
              <a:latin typeface="+mn-lt"/>
              <a:ea typeface="+mn-ea"/>
              <a:cs typeface="+mn-cs"/>
            </a:endParaRPr>
          </a:p>
          <a:p>
            <a:pPr lvl="1" rtl="0"/>
            <a:r>
              <a:rPr lang="en-US" sz="1400" kern="1200" dirty="0">
                <a:solidFill>
                  <a:schemeClr val="tx1"/>
                </a:solidFill>
                <a:effectLst/>
                <a:latin typeface="+mn-lt"/>
                <a:ea typeface="+mn-ea"/>
                <a:cs typeface="+mn-cs"/>
              </a:rPr>
              <a:t>In the DI API, commands can hand over the information to another command in the global transaction. The DI server does not support this feature.</a:t>
            </a:r>
            <a:endParaRPr lang="en-US" sz="1200" kern="1200" dirty="0">
              <a:solidFill>
                <a:schemeClr val="tx1"/>
              </a:solidFill>
              <a:effectLst/>
              <a:latin typeface="+mn-lt"/>
              <a:ea typeface="+mn-ea"/>
              <a:cs typeface="+mn-cs"/>
            </a:endParaRPr>
          </a:p>
          <a:p>
            <a:pPr lvl="1" rtl="0"/>
            <a:r>
              <a:rPr lang="en-US" sz="1400" kern="1200" dirty="0">
                <a:solidFill>
                  <a:schemeClr val="tx1"/>
                </a:solidFill>
                <a:effectLst/>
                <a:latin typeface="+mn-lt"/>
                <a:ea typeface="+mn-ea"/>
                <a:cs typeface="+mn-cs"/>
              </a:rPr>
              <a:t>The DI server cannot handle metadata.</a:t>
            </a:r>
            <a:endParaRPr lang="en-US" sz="1200" kern="1200" dirty="0">
              <a:solidFill>
                <a:schemeClr val="tx1"/>
              </a:solidFill>
              <a:effectLst/>
              <a:latin typeface="+mn-lt"/>
              <a:ea typeface="+mn-ea"/>
              <a:cs typeface="+mn-cs"/>
            </a:endParaRPr>
          </a:p>
          <a:p>
            <a:pPr lvl="1" rtl="0"/>
            <a:r>
              <a:rPr lang="en-US" sz="1400" kern="1200" dirty="0">
                <a:solidFill>
                  <a:schemeClr val="tx1"/>
                </a:solidFill>
                <a:effectLst/>
                <a:latin typeface="+mn-lt"/>
                <a:ea typeface="+mn-ea"/>
                <a:cs typeface="+mn-cs"/>
              </a:rPr>
              <a:t>The DI server does not support single sign-on login with the UI API.</a:t>
            </a:r>
            <a:endParaRPr lang="en-US" sz="1200" kern="1200" dirty="0">
              <a:solidFill>
                <a:schemeClr val="tx1"/>
              </a:solidFill>
              <a:effectLst/>
              <a:latin typeface="+mn-lt"/>
              <a:ea typeface="+mn-ea"/>
              <a:cs typeface="+mn-cs"/>
            </a:endParaRPr>
          </a:p>
          <a:p>
            <a:pPr lvl="1" rtl="0"/>
            <a:r>
              <a:rPr lang="en-US" sz="1400" kern="1200" dirty="0">
                <a:solidFill>
                  <a:schemeClr val="tx1"/>
                </a:solidFill>
                <a:effectLst/>
                <a:latin typeface="+mn-lt"/>
                <a:ea typeface="+mn-ea"/>
                <a:cs typeface="+mn-cs"/>
              </a:rPr>
              <a:t>The DI API has client-side deployment, while the DI server has server-side deployment.</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921313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In this unit we will cover the usage principle of the DI service.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32095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The DI server is designed to run on a server machine and provide a lightweight service-oriented architecture access layer for heavy duty integration purposes.</a:t>
            </a:r>
            <a:endParaRPr lang="en-US" sz="1200" kern="1200" dirty="0">
              <a:solidFill>
                <a:schemeClr val="tx1"/>
              </a:solidFill>
              <a:effectLst/>
              <a:latin typeface="+mn-lt"/>
              <a:ea typeface="+mn-ea"/>
              <a:cs typeface="+mn-cs"/>
            </a:endParaRPr>
          </a:p>
          <a:p>
            <a:pPr rtl="0"/>
            <a:r>
              <a:rPr lang="en-US" sz="1400" kern="1200" dirty="0">
                <a:solidFill>
                  <a:schemeClr val="tx1"/>
                </a:solidFill>
                <a:effectLst/>
                <a:latin typeface="+mn-lt"/>
                <a:ea typeface="+mn-ea"/>
                <a:cs typeface="+mn-cs"/>
              </a:rPr>
              <a:t>The DI services provide interfaces to additional logic within SAP Business One that is not necessarily encapsulated in a business object.</a:t>
            </a:r>
            <a:endParaRPr lang="en-US" sz="1200" kern="1200" dirty="0">
              <a:solidFill>
                <a:schemeClr val="tx1"/>
              </a:solidFill>
              <a:effectLst/>
              <a:latin typeface="+mn-lt"/>
              <a:ea typeface="+mn-ea"/>
              <a:cs typeface="+mn-cs"/>
            </a:endParaRPr>
          </a:p>
          <a:p>
            <a:pPr lvl="1" rtl="0"/>
            <a:r>
              <a:rPr lang="en-US" sz="1400" kern="1200" dirty="0">
                <a:solidFill>
                  <a:schemeClr val="tx1"/>
                </a:solidFill>
                <a:effectLst/>
                <a:latin typeface="+mn-lt"/>
                <a:ea typeface="+mn-ea"/>
                <a:cs typeface="+mn-cs"/>
              </a:rPr>
              <a:t>Based on the DI API technology, but acts as a “server” (that is, a service)</a:t>
            </a:r>
            <a:endParaRPr lang="en-US" sz="1200" kern="1200" dirty="0">
              <a:solidFill>
                <a:schemeClr val="tx1"/>
              </a:solidFill>
              <a:effectLst/>
              <a:latin typeface="+mn-lt"/>
              <a:ea typeface="+mn-ea"/>
              <a:cs typeface="+mn-cs"/>
            </a:endParaRPr>
          </a:p>
          <a:p>
            <a:pPr lvl="1" rtl="0"/>
            <a:r>
              <a:rPr lang="en-GB" sz="1400" kern="1200" dirty="0">
                <a:solidFill>
                  <a:schemeClr val="tx1"/>
                </a:solidFill>
                <a:effectLst/>
                <a:latin typeface="+mn-lt"/>
                <a:ea typeface="+mn-ea"/>
                <a:cs typeface="+mn-cs"/>
              </a:rPr>
              <a:t>Supports all business objects that are exposed by the DI API</a:t>
            </a:r>
            <a:endParaRPr lang="en-US" sz="1200" kern="1200" dirty="0">
              <a:solidFill>
                <a:schemeClr val="tx1"/>
              </a:solidFill>
              <a:effectLst/>
              <a:latin typeface="+mn-lt"/>
              <a:ea typeface="+mn-ea"/>
              <a:cs typeface="+mn-cs"/>
            </a:endParaRPr>
          </a:p>
          <a:p>
            <a:pPr lvl="1" rtl="0"/>
            <a:r>
              <a:rPr lang="en-US" sz="1400" kern="1200" dirty="0">
                <a:solidFill>
                  <a:schemeClr val="tx1"/>
                </a:solidFill>
                <a:effectLst/>
                <a:latin typeface="+mn-lt"/>
                <a:ea typeface="+mn-ea"/>
                <a:cs typeface="+mn-cs"/>
              </a:rPr>
              <a:t>Enables the development of SOAP-based solutions</a:t>
            </a:r>
            <a:endParaRPr lang="en-US" sz="1200" kern="1200" dirty="0">
              <a:solidFill>
                <a:schemeClr val="tx1"/>
              </a:solidFill>
              <a:effectLst/>
              <a:latin typeface="+mn-lt"/>
              <a:ea typeface="+mn-ea"/>
              <a:cs typeface="+mn-cs"/>
            </a:endParaRPr>
          </a:p>
          <a:p>
            <a:pPr lvl="1" rtl="0"/>
            <a:r>
              <a:rPr lang="en-US" sz="1400" kern="1200" dirty="0">
                <a:solidFill>
                  <a:schemeClr val="tx1"/>
                </a:solidFill>
                <a:effectLst/>
                <a:latin typeface="+mn-lt"/>
                <a:ea typeface="+mn-ea"/>
                <a:cs typeface="+mn-cs"/>
              </a:rPr>
              <a:t>Provides a suitable solution for heavy duty operations</a:t>
            </a:r>
            <a:endParaRPr lang="en-US" sz="1200" kern="1200" dirty="0">
              <a:solidFill>
                <a:schemeClr val="tx1"/>
              </a:solidFill>
              <a:effectLst/>
              <a:latin typeface="+mn-lt"/>
              <a:ea typeface="+mn-ea"/>
              <a:cs typeface="+mn-cs"/>
            </a:endParaRPr>
          </a:p>
          <a:p>
            <a:pPr lvl="1" rtl="0"/>
            <a:r>
              <a:rPr lang="en-US" sz="1400" kern="1200" dirty="0">
                <a:solidFill>
                  <a:schemeClr val="tx1"/>
                </a:solidFill>
                <a:effectLst/>
                <a:latin typeface="+mn-lt"/>
                <a:ea typeface="+mn-ea"/>
                <a:cs typeface="+mn-cs"/>
              </a:rPr>
              <a:t>Can support a larger number of clients working at the same time</a:t>
            </a:r>
            <a:endParaRPr lang="en-US" sz="1200" kern="1200" dirty="0">
              <a:solidFill>
                <a:schemeClr val="tx1"/>
              </a:solidFill>
              <a:effectLst/>
              <a:latin typeface="+mn-lt"/>
              <a:ea typeface="+mn-ea"/>
              <a:cs typeface="+mn-cs"/>
            </a:endParaRPr>
          </a:p>
          <a:p>
            <a:pPr lvl="1" rtl="0"/>
            <a:r>
              <a:rPr lang="en-GB" sz="1400" kern="1200" dirty="0">
                <a:solidFill>
                  <a:schemeClr val="tx1"/>
                </a:solidFill>
                <a:effectLst/>
                <a:latin typeface="+mn-lt"/>
                <a:ea typeface="+mn-ea"/>
                <a:cs typeface="+mn-cs"/>
              </a:rPr>
              <a:t>Does not limit the client to a COM interface, but allows a wide range of possible client technologies, such as building traditional </a:t>
            </a:r>
            <a:r>
              <a:rPr lang="en-US" sz="1400" kern="1200" dirty="0">
                <a:solidFill>
                  <a:schemeClr val="tx1"/>
                </a:solidFill>
                <a:effectLst/>
                <a:latin typeface="+mn-lt"/>
                <a:ea typeface="+mn-ea"/>
                <a:cs typeface="+mn-cs"/>
              </a:rPr>
              <a:t>web applications using ASP or JSP</a:t>
            </a:r>
            <a:endParaRPr lang="en-US" sz="1200" kern="1200" dirty="0">
              <a:solidFill>
                <a:schemeClr val="tx1"/>
              </a:solidFill>
              <a:effectLst/>
              <a:latin typeface="+mn-lt"/>
              <a:ea typeface="+mn-ea"/>
              <a:cs typeface="+mn-cs"/>
            </a:endParaRPr>
          </a:p>
          <a:p>
            <a:pPr lvl="1" rtl="0"/>
            <a:r>
              <a:rPr lang="en-US" sz="1400" kern="1200" dirty="0">
                <a:solidFill>
                  <a:schemeClr val="tx1"/>
                </a:solidFill>
                <a:effectLst/>
                <a:latin typeface="+mn-lt"/>
                <a:ea typeface="+mn-ea"/>
                <a:cs typeface="+mn-cs"/>
              </a:rPr>
              <a:t>The DI server processes all commands within a SOAP request as a single transaction </a:t>
            </a:r>
            <a:endParaRPr lang="en-US" sz="1200" kern="1200" dirty="0">
              <a:solidFill>
                <a:schemeClr val="tx1"/>
              </a:solidFill>
              <a:effectLst/>
              <a:latin typeface="+mn-lt"/>
              <a:ea typeface="+mn-ea"/>
              <a:cs typeface="+mn-cs"/>
            </a:endParaRPr>
          </a:p>
          <a:p>
            <a:pPr lvl="1" rtl="0"/>
            <a:r>
              <a:rPr lang="en-GB" sz="1400" kern="1200" dirty="0">
                <a:solidFill>
                  <a:schemeClr val="tx1"/>
                </a:solidFill>
                <a:effectLst/>
                <a:latin typeface="+mn-lt"/>
                <a:ea typeface="+mn-ea"/>
                <a:cs typeface="+mn-cs"/>
              </a:rPr>
              <a:t>The connection pooling mechanism improves scalability and provides better performance</a:t>
            </a:r>
            <a:endParaRPr lang="en-US" sz="1200" kern="1200" dirty="0">
              <a:solidFill>
                <a:schemeClr val="tx1"/>
              </a:solidFill>
              <a:effectLst/>
              <a:latin typeface="+mn-lt"/>
              <a:ea typeface="+mn-ea"/>
              <a:cs typeface="+mn-cs"/>
            </a:endParaRP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127931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A SOAP message is an ordinary XML document that contains three elements: </a:t>
            </a:r>
            <a:r>
              <a:rPr lang="en-US" sz="1400" i="1" kern="1200" dirty="0">
                <a:solidFill>
                  <a:schemeClr val="tx1"/>
                </a:solidFill>
                <a:effectLst/>
                <a:latin typeface="+mn-lt"/>
                <a:ea typeface="+mn-ea"/>
                <a:cs typeface="+mn-cs"/>
              </a:rPr>
              <a:t>Envelope</a:t>
            </a:r>
            <a:r>
              <a:rPr lang="en-US" sz="1400" kern="1200" dirty="0">
                <a:solidFill>
                  <a:schemeClr val="tx1"/>
                </a:solidFill>
                <a:effectLst/>
                <a:latin typeface="+mn-lt"/>
                <a:ea typeface="+mn-ea"/>
                <a:cs typeface="+mn-cs"/>
              </a:rPr>
              <a:t>, </a:t>
            </a:r>
            <a:r>
              <a:rPr lang="en-US" sz="1400" i="1" kern="1200" dirty="0">
                <a:solidFill>
                  <a:schemeClr val="tx1"/>
                </a:solidFill>
                <a:effectLst/>
                <a:latin typeface="+mn-lt"/>
                <a:ea typeface="+mn-ea"/>
                <a:cs typeface="+mn-cs"/>
              </a:rPr>
              <a:t>Header</a:t>
            </a:r>
            <a:r>
              <a:rPr lang="en-US" sz="1400" kern="1200" dirty="0">
                <a:solidFill>
                  <a:schemeClr val="tx1"/>
                </a:solidFill>
                <a:effectLst/>
                <a:latin typeface="+mn-lt"/>
                <a:ea typeface="+mn-ea"/>
                <a:cs typeface="+mn-cs"/>
              </a:rPr>
              <a:t>, and </a:t>
            </a:r>
            <a:r>
              <a:rPr lang="en-US" sz="1400" i="1" kern="1200" dirty="0">
                <a:solidFill>
                  <a:schemeClr val="tx1"/>
                </a:solidFill>
                <a:effectLst/>
                <a:latin typeface="+mn-lt"/>
                <a:ea typeface="+mn-ea"/>
                <a:cs typeface="+mn-cs"/>
              </a:rPr>
              <a:t>Body</a:t>
            </a:r>
            <a:r>
              <a:rPr lang="en-US" sz="1400" kern="1200" dirty="0">
                <a:solidFill>
                  <a:schemeClr val="tx1"/>
                </a:solidFill>
                <a:effectLst/>
                <a:latin typeface="+mn-lt"/>
                <a:ea typeface="+mn-ea"/>
                <a:cs typeface="+mn-cs"/>
              </a:rPr>
              <a:t> elements. </a:t>
            </a:r>
            <a:endParaRPr lang="en-US" sz="1200" kern="1200" dirty="0">
              <a:solidFill>
                <a:schemeClr val="tx1"/>
              </a:solidFill>
              <a:effectLst/>
              <a:latin typeface="+mn-lt"/>
              <a:ea typeface="+mn-ea"/>
              <a:cs typeface="+mn-cs"/>
            </a:endParaRPr>
          </a:p>
          <a:p>
            <a:pPr rtl="0"/>
            <a:r>
              <a:rPr lang="en-US" sz="1400" kern="1200" dirty="0">
                <a:solidFill>
                  <a:schemeClr val="tx1"/>
                </a:solidFill>
                <a:effectLst/>
                <a:latin typeface="+mn-lt"/>
                <a:ea typeface="+mn-ea"/>
                <a:cs typeface="+mn-cs"/>
              </a:rPr>
              <a:t>On this slide, you can see example SOAP messages for request and response.</a:t>
            </a:r>
            <a:endParaRPr lang="en-US" sz="1200" kern="1200" dirty="0">
              <a:solidFill>
                <a:schemeClr val="tx1"/>
              </a:solidFill>
              <a:effectLst/>
              <a:latin typeface="+mn-lt"/>
              <a:ea typeface="+mn-ea"/>
              <a:cs typeface="+mn-cs"/>
            </a:endParaRPr>
          </a:p>
          <a:p>
            <a:pPr rtl="0"/>
            <a:r>
              <a:rPr lang="en-US" sz="1400" kern="1200" dirty="0">
                <a:solidFill>
                  <a:schemeClr val="tx1"/>
                </a:solidFill>
                <a:effectLst/>
                <a:latin typeface="+mn-lt"/>
                <a:ea typeface="+mn-ea"/>
                <a:cs typeface="+mn-cs"/>
              </a:rPr>
              <a:t>The main elements of the SOAP message are:</a:t>
            </a:r>
            <a:endParaRPr lang="en-US" sz="1200" kern="1200" dirty="0">
              <a:solidFill>
                <a:schemeClr val="tx1"/>
              </a:solidFill>
              <a:effectLst/>
              <a:latin typeface="+mn-lt"/>
              <a:ea typeface="+mn-ea"/>
              <a:cs typeface="+mn-cs"/>
            </a:endParaRPr>
          </a:p>
          <a:p>
            <a:pPr lvl="1" rtl="0"/>
            <a:r>
              <a:rPr lang="en-US" sz="1400" b="1" kern="1200" dirty="0">
                <a:solidFill>
                  <a:schemeClr val="tx1"/>
                </a:solidFill>
                <a:effectLst/>
                <a:latin typeface="+mn-lt"/>
                <a:ea typeface="+mn-ea"/>
                <a:cs typeface="+mn-cs"/>
              </a:rPr>
              <a:t>Envelope element</a:t>
            </a:r>
            <a:r>
              <a:rPr lang="en-US" sz="1400" kern="1200" dirty="0">
                <a:solidFill>
                  <a:schemeClr val="tx1"/>
                </a:solidFill>
                <a:effectLst/>
                <a:latin typeface="+mn-lt"/>
                <a:ea typeface="+mn-ea"/>
                <a:cs typeface="+mn-cs"/>
              </a:rPr>
              <a:t>, which identifies the XML document as a SOAP message. The envelope element represents a single transaction. </a:t>
            </a:r>
            <a:endParaRPr lang="en-US" sz="1200" kern="1200" dirty="0">
              <a:solidFill>
                <a:schemeClr val="tx1"/>
              </a:solidFill>
              <a:effectLst/>
              <a:latin typeface="+mn-lt"/>
              <a:ea typeface="+mn-ea"/>
              <a:cs typeface="+mn-cs"/>
            </a:endParaRPr>
          </a:p>
          <a:p>
            <a:pPr rtl="0"/>
            <a:r>
              <a:rPr lang="en-US" sz="1400" kern="1200" dirty="0">
                <a:solidFill>
                  <a:schemeClr val="tx1"/>
                </a:solidFill>
                <a:effectLst/>
                <a:latin typeface="+mn-lt"/>
                <a:ea typeface="+mn-ea"/>
                <a:cs typeface="+mn-cs"/>
              </a:rPr>
              <a:t>     You must use the namespace </a:t>
            </a:r>
            <a:r>
              <a:rPr lang="en-US" sz="1400" i="1" kern="1200" dirty="0" err="1">
                <a:solidFill>
                  <a:schemeClr val="tx1"/>
                </a:solidFill>
                <a:effectLst/>
                <a:latin typeface="+mn-lt"/>
                <a:ea typeface="+mn-ea"/>
                <a:cs typeface="+mn-cs"/>
              </a:rPr>
              <a:t>xmlns:env</a:t>
            </a:r>
            <a:r>
              <a:rPr lang="en-US" sz="1400" i="1" kern="1200" dirty="0">
                <a:solidFill>
                  <a:schemeClr val="tx1"/>
                </a:solidFill>
                <a:effectLst/>
                <a:latin typeface="+mn-lt"/>
                <a:ea typeface="+mn-ea"/>
                <a:cs typeface="+mn-cs"/>
              </a:rPr>
              <a:t>="http://schemas.xmlsoap.org/soap/envelope/“</a:t>
            </a:r>
            <a:endParaRPr lang="en-US" sz="1200" kern="1200" dirty="0">
              <a:solidFill>
                <a:schemeClr val="tx1"/>
              </a:solidFill>
              <a:effectLst/>
              <a:latin typeface="+mn-lt"/>
              <a:ea typeface="+mn-ea"/>
              <a:cs typeface="+mn-cs"/>
            </a:endParaRPr>
          </a:p>
          <a:p>
            <a:pPr lvl="1" rtl="0"/>
            <a:r>
              <a:rPr lang="en-US" sz="1400" b="1" kern="1200" dirty="0">
                <a:solidFill>
                  <a:schemeClr val="tx1"/>
                </a:solidFill>
                <a:effectLst/>
                <a:latin typeface="+mn-lt"/>
                <a:ea typeface="+mn-ea"/>
                <a:cs typeface="+mn-cs"/>
              </a:rPr>
              <a:t>Header element</a:t>
            </a:r>
            <a:r>
              <a:rPr lang="en-US" sz="1400" kern="1200" dirty="0">
                <a:solidFill>
                  <a:schemeClr val="tx1"/>
                </a:solidFill>
                <a:effectLst/>
                <a:latin typeface="+mn-lt"/>
                <a:ea typeface="+mn-ea"/>
                <a:cs typeface="+mn-cs"/>
              </a:rPr>
              <a:t>, which is only included in the SOAP request message and contains the session ID, which the DI server provides after login.</a:t>
            </a:r>
            <a:endParaRPr lang="en-US" sz="1200" kern="1200" dirty="0">
              <a:solidFill>
                <a:schemeClr val="tx1"/>
              </a:solidFill>
              <a:effectLst/>
              <a:latin typeface="+mn-lt"/>
              <a:ea typeface="+mn-ea"/>
              <a:cs typeface="+mn-cs"/>
            </a:endParaRPr>
          </a:p>
          <a:p>
            <a:pPr lvl="1" rtl="0"/>
            <a:r>
              <a:rPr lang="en-US" sz="1400" b="1" kern="1200" dirty="0">
                <a:solidFill>
                  <a:schemeClr val="tx1"/>
                </a:solidFill>
                <a:effectLst/>
                <a:latin typeface="+mn-lt"/>
                <a:ea typeface="+mn-ea"/>
                <a:cs typeface="+mn-cs"/>
              </a:rPr>
              <a:t>Body element</a:t>
            </a:r>
            <a:r>
              <a:rPr lang="en-US" sz="1400" kern="1200" dirty="0">
                <a:solidFill>
                  <a:schemeClr val="tx1"/>
                </a:solidFill>
                <a:effectLst/>
                <a:latin typeface="+mn-lt"/>
                <a:ea typeface="+mn-ea"/>
                <a:cs typeface="+mn-cs"/>
              </a:rPr>
              <a:t>, which contains commands in the request message in XML format, to connect to the DI Server or manipulate SAP Business One database. </a:t>
            </a:r>
            <a:endParaRPr lang="en-US" sz="1200" kern="1200" dirty="0">
              <a:solidFill>
                <a:schemeClr val="tx1"/>
              </a:solidFill>
              <a:effectLst/>
              <a:latin typeface="+mn-lt"/>
              <a:ea typeface="+mn-ea"/>
              <a:cs typeface="+mn-cs"/>
            </a:endParaRPr>
          </a:p>
          <a:p>
            <a:pPr rtl="0"/>
            <a:r>
              <a:rPr lang="en-US" sz="1400" kern="1200" dirty="0">
                <a:solidFill>
                  <a:schemeClr val="tx1"/>
                </a:solidFill>
                <a:effectLst/>
                <a:latin typeface="+mn-lt"/>
                <a:ea typeface="+mn-ea"/>
                <a:cs typeface="+mn-cs"/>
              </a:rPr>
              <a:t>     Each command must include the namespace: </a:t>
            </a:r>
            <a:r>
              <a:rPr lang="en-US" sz="1400" i="1" kern="1200" dirty="0" err="1">
                <a:solidFill>
                  <a:schemeClr val="tx1"/>
                </a:solidFill>
                <a:effectLst/>
                <a:latin typeface="+mn-lt"/>
                <a:ea typeface="+mn-ea"/>
                <a:cs typeface="+mn-cs"/>
              </a:rPr>
              <a:t>xmlns:dis</a:t>
            </a:r>
            <a:r>
              <a:rPr lang="en-US" sz="1400" i="1" kern="1200" dirty="0">
                <a:solidFill>
                  <a:schemeClr val="tx1"/>
                </a:solidFill>
                <a:effectLst/>
                <a:latin typeface="+mn-lt"/>
                <a:ea typeface="+mn-ea"/>
                <a:cs typeface="+mn-cs"/>
              </a:rPr>
              <a:t>="http://www.sap.com/SBO/DIS/"</a:t>
            </a:r>
            <a:r>
              <a:rPr lang="en-US" sz="14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4180146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The DI server object interface consists of two methods, called </a:t>
            </a:r>
            <a:r>
              <a:rPr lang="en-US" sz="1400" b="1" kern="1200" dirty="0">
                <a:solidFill>
                  <a:schemeClr val="tx1"/>
                </a:solidFill>
                <a:effectLst/>
                <a:latin typeface="+mn-lt"/>
                <a:ea typeface="+mn-ea"/>
                <a:cs typeface="+mn-cs"/>
              </a:rPr>
              <a:t>Interact</a:t>
            </a:r>
            <a:r>
              <a:rPr lang="en-US" sz="1400" kern="1200" dirty="0">
                <a:solidFill>
                  <a:schemeClr val="tx1"/>
                </a:solidFill>
                <a:effectLst/>
                <a:latin typeface="+mn-lt"/>
                <a:ea typeface="+mn-ea"/>
                <a:cs typeface="+mn-cs"/>
              </a:rPr>
              <a:t> and </a:t>
            </a:r>
            <a:r>
              <a:rPr lang="en-US" sz="1400" b="1" kern="1200" dirty="0" err="1">
                <a:solidFill>
                  <a:schemeClr val="tx1"/>
                </a:solidFill>
                <a:effectLst/>
                <a:latin typeface="+mn-lt"/>
                <a:ea typeface="+mn-ea"/>
                <a:cs typeface="+mn-cs"/>
              </a:rPr>
              <a:t>BatchInteract</a:t>
            </a:r>
            <a:r>
              <a:rPr lang="en-US" sz="1400" kern="1200" dirty="0">
                <a:solidFill>
                  <a:schemeClr val="tx1"/>
                </a:solidFill>
                <a:effectLst/>
                <a:latin typeface="+mn-lt"/>
                <a:ea typeface="+mn-ea"/>
                <a:cs typeface="+mn-cs"/>
              </a:rPr>
              <a:t>. </a:t>
            </a:r>
          </a:p>
          <a:p>
            <a:pPr rtl="0"/>
            <a:r>
              <a:rPr lang="en-US" sz="1400" kern="1200" dirty="0">
                <a:solidFill>
                  <a:schemeClr val="tx1"/>
                </a:solidFill>
                <a:effectLst/>
                <a:latin typeface="+mn-lt"/>
                <a:ea typeface="+mn-ea"/>
                <a:cs typeface="+mn-cs"/>
              </a:rPr>
              <a:t>The Interact method is the main interface of the DI server.</a:t>
            </a:r>
          </a:p>
          <a:p>
            <a:pPr rtl="0"/>
            <a:r>
              <a:rPr lang="en-US" sz="1400" kern="1200" dirty="0">
                <a:solidFill>
                  <a:schemeClr val="tx1"/>
                </a:solidFill>
                <a:effectLst/>
                <a:latin typeface="+mn-lt"/>
                <a:ea typeface="+mn-ea"/>
                <a:cs typeface="+mn-cs"/>
              </a:rPr>
              <a:t>The </a:t>
            </a:r>
            <a:r>
              <a:rPr lang="en-US" sz="1400" i="1" kern="1200" dirty="0">
                <a:solidFill>
                  <a:schemeClr val="tx1"/>
                </a:solidFill>
                <a:effectLst/>
                <a:latin typeface="+mn-lt"/>
                <a:ea typeface="+mn-ea"/>
                <a:cs typeface="+mn-cs"/>
              </a:rPr>
              <a:t>input</a:t>
            </a:r>
            <a:r>
              <a:rPr lang="en-US" sz="1400" kern="1200" dirty="0">
                <a:solidFill>
                  <a:schemeClr val="tx1"/>
                </a:solidFill>
                <a:effectLst/>
                <a:latin typeface="+mn-lt"/>
                <a:ea typeface="+mn-ea"/>
                <a:cs typeface="+mn-cs"/>
              </a:rPr>
              <a:t> parameter of the </a:t>
            </a:r>
            <a:r>
              <a:rPr lang="en-US" sz="1400" b="1" kern="1200" dirty="0">
                <a:solidFill>
                  <a:schemeClr val="tx1"/>
                </a:solidFill>
                <a:effectLst/>
                <a:latin typeface="+mn-lt"/>
                <a:ea typeface="+mn-ea"/>
                <a:cs typeface="+mn-cs"/>
              </a:rPr>
              <a:t>Interact</a:t>
            </a:r>
            <a:r>
              <a:rPr lang="en-US" sz="1400" kern="1200" dirty="0">
                <a:solidFill>
                  <a:schemeClr val="tx1"/>
                </a:solidFill>
                <a:effectLst/>
                <a:latin typeface="+mn-lt"/>
                <a:ea typeface="+mn-ea"/>
                <a:cs typeface="+mn-cs"/>
              </a:rPr>
              <a:t> method is a SOAP request message (string), which has to apply the business object schema. The </a:t>
            </a:r>
            <a:r>
              <a:rPr lang="en-US" sz="1400" i="1" kern="1200" dirty="0">
                <a:solidFill>
                  <a:schemeClr val="tx1"/>
                </a:solidFill>
                <a:effectLst/>
                <a:latin typeface="+mn-lt"/>
                <a:ea typeface="+mn-ea"/>
                <a:cs typeface="+mn-cs"/>
              </a:rPr>
              <a:t>return</a:t>
            </a:r>
            <a:r>
              <a:rPr lang="en-US" sz="1400" kern="1200" dirty="0">
                <a:solidFill>
                  <a:schemeClr val="tx1"/>
                </a:solidFill>
                <a:effectLst/>
                <a:latin typeface="+mn-lt"/>
                <a:ea typeface="+mn-ea"/>
                <a:cs typeface="+mn-cs"/>
              </a:rPr>
              <a:t> value of the Interact method is a SOAP response message.</a:t>
            </a:r>
          </a:p>
          <a:p>
            <a:pPr rtl="0"/>
            <a:r>
              <a:rPr lang="en-US" sz="1400" kern="1200" dirty="0">
                <a:solidFill>
                  <a:schemeClr val="tx1"/>
                </a:solidFill>
                <a:effectLst/>
                <a:latin typeface="+mn-lt"/>
                <a:ea typeface="+mn-ea"/>
                <a:cs typeface="+mn-cs"/>
              </a:rPr>
              <a:t>Please refer to the syntax of the Interact method highlighted in green.</a:t>
            </a:r>
          </a:p>
          <a:p>
            <a:pPr rtl="0"/>
            <a:r>
              <a:rPr lang="en-US" sz="1400" kern="1200" dirty="0">
                <a:solidFill>
                  <a:schemeClr val="tx1"/>
                </a:solidFill>
                <a:effectLst/>
                <a:latin typeface="+mn-lt"/>
                <a:ea typeface="+mn-ea"/>
                <a:cs typeface="+mn-cs"/>
              </a:rPr>
              <a:t>The second method is </a:t>
            </a:r>
            <a:r>
              <a:rPr lang="en-GB" sz="1400" b="1" kern="1200" dirty="0" err="1">
                <a:solidFill>
                  <a:schemeClr val="tx1"/>
                </a:solidFill>
                <a:effectLst/>
                <a:latin typeface="+mn-lt"/>
                <a:ea typeface="+mn-ea"/>
                <a:cs typeface="+mn-cs"/>
              </a:rPr>
              <a:t>BatchInteract</a:t>
            </a:r>
            <a:r>
              <a:rPr lang="en-GB" sz="1400" kern="1200" dirty="0">
                <a:solidFill>
                  <a:schemeClr val="tx1"/>
                </a:solidFill>
                <a:effectLst/>
                <a:latin typeface="+mn-lt"/>
                <a:ea typeface="+mn-ea"/>
                <a:cs typeface="+mn-cs"/>
              </a:rPr>
              <a:t>. </a:t>
            </a:r>
            <a:endParaRPr lang="en-US" sz="1400" kern="1200" dirty="0">
              <a:solidFill>
                <a:schemeClr val="tx1"/>
              </a:solidFill>
              <a:effectLst/>
              <a:latin typeface="+mn-lt"/>
              <a:ea typeface="+mn-ea"/>
              <a:cs typeface="+mn-cs"/>
            </a:endParaRPr>
          </a:p>
          <a:p>
            <a:pPr rtl="0"/>
            <a:r>
              <a:rPr lang="en-US" sz="1400" kern="1200" dirty="0">
                <a:solidFill>
                  <a:schemeClr val="tx1"/>
                </a:solidFill>
                <a:effectLst/>
                <a:latin typeface="+mn-lt"/>
                <a:ea typeface="+mn-ea"/>
                <a:cs typeface="+mn-cs"/>
              </a:rPr>
              <a:t>The </a:t>
            </a:r>
            <a:r>
              <a:rPr lang="en-US" sz="1400" kern="1200" dirty="0" err="1">
                <a:solidFill>
                  <a:schemeClr val="tx1"/>
                </a:solidFill>
                <a:effectLst/>
                <a:latin typeface="+mn-lt"/>
                <a:ea typeface="+mn-ea"/>
                <a:cs typeface="+mn-cs"/>
              </a:rPr>
              <a:t>BatchInteract</a:t>
            </a:r>
            <a:r>
              <a:rPr lang="en-US" sz="1400" kern="1200" dirty="0">
                <a:solidFill>
                  <a:schemeClr val="tx1"/>
                </a:solidFill>
                <a:effectLst/>
                <a:latin typeface="+mn-lt"/>
                <a:ea typeface="+mn-ea"/>
                <a:cs typeface="+mn-cs"/>
              </a:rPr>
              <a:t> method enables you to perform multiple transactions in the database with a single SOAP request message.</a:t>
            </a:r>
          </a:p>
          <a:p>
            <a:pPr rtl="0"/>
            <a:r>
              <a:rPr lang="en-US" sz="1400" kern="1200" dirty="0">
                <a:solidFill>
                  <a:schemeClr val="tx1"/>
                </a:solidFill>
                <a:effectLst/>
                <a:latin typeface="+mn-lt"/>
                <a:ea typeface="+mn-ea"/>
                <a:cs typeface="+mn-cs"/>
              </a:rPr>
              <a:t>For example, you can add 1000 items to the database with a single SOAP request message.</a:t>
            </a:r>
          </a:p>
          <a:p>
            <a:pPr rtl="0"/>
            <a:r>
              <a:rPr lang="en-US" sz="1400" kern="1200" dirty="0">
                <a:solidFill>
                  <a:schemeClr val="tx1"/>
                </a:solidFill>
                <a:effectLst/>
                <a:latin typeface="+mn-lt"/>
                <a:ea typeface="+mn-ea"/>
                <a:cs typeface="+mn-cs"/>
              </a:rPr>
              <a:t>The main advantage of using this method instead of the </a:t>
            </a:r>
            <a:r>
              <a:rPr lang="en-US" sz="1400" i="1" kern="1200" dirty="0">
                <a:solidFill>
                  <a:schemeClr val="tx1"/>
                </a:solidFill>
                <a:effectLst/>
                <a:latin typeface="+mn-lt"/>
                <a:ea typeface="+mn-ea"/>
                <a:cs typeface="+mn-cs"/>
              </a:rPr>
              <a:t>Interact</a:t>
            </a:r>
            <a:r>
              <a:rPr lang="en-US" sz="1400" kern="1200" dirty="0">
                <a:solidFill>
                  <a:schemeClr val="tx1"/>
                </a:solidFill>
                <a:effectLst/>
                <a:latin typeface="+mn-lt"/>
                <a:ea typeface="+mn-ea"/>
                <a:cs typeface="+mn-cs"/>
              </a:rPr>
              <a:t> method is that if a single transaction fails, all the remaining transactions remain unaffected.</a:t>
            </a:r>
          </a:p>
          <a:p>
            <a:pPr rtl="0"/>
            <a:r>
              <a:rPr lang="en-US" sz="1400" kern="1200" dirty="0">
                <a:solidFill>
                  <a:schemeClr val="tx1"/>
                </a:solidFill>
                <a:effectLst/>
                <a:latin typeface="+mn-lt"/>
                <a:ea typeface="+mn-ea"/>
                <a:cs typeface="+mn-cs"/>
              </a:rPr>
              <a:t>The </a:t>
            </a:r>
            <a:r>
              <a:rPr lang="en-US" sz="1400" kern="1200" dirty="0" err="1">
                <a:solidFill>
                  <a:schemeClr val="tx1"/>
                </a:solidFill>
                <a:effectLst/>
                <a:latin typeface="+mn-lt"/>
                <a:ea typeface="+mn-ea"/>
                <a:cs typeface="+mn-cs"/>
              </a:rPr>
              <a:t>BatchInteract</a:t>
            </a:r>
            <a:r>
              <a:rPr lang="en-US" sz="1400" kern="1200" dirty="0">
                <a:solidFill>
                  <a:schemeClr val="tx1"/>
                </a:solidFill>
                <a:effectLst/>
                <a:latin typeface="+mn-lt"/>
                <a:ea typeface="+mn-ea"/>
                <a:cs typeface="+mn-cs"/>
              </a:rPr>
              <a:t> structure consists of an </a:t>
            </a:r>
            <a:r>
              <a:rPr lang="en-US" sz="1400" b="1" kern="1200" dirty="0">
                <a:solidFill>
                  <a:schemeClr val="tx1"/>
                </a:solidFill>
                <a:effectLst/>
                <a:latin typeface="+mn-lt"/>
                <a:ea typeface="+mn-ea"/>
                <a:cs typeface="+mn-cs"/>
              </a:rPr>
              <a:t>Envelopes</a:t>
            </a:r>
            <a:r>
              <a:rPr lang="en-US" sz="1400" kern="1200" dirty="0">
                <a:solidFill>
                  <a:schemeClr val="tx1"/>
                </a:solidFill>
                <a:effectLst/>
                <a:latin typeface="+mn-lt"/>
                <a:ea typeface="+mn-ea"/>
                <a:cs typeface="+mn-cs"/>
              </a:rPr>
              <a:t> element, which contains a separate Envelope element for each transaction, as shown below.</a:t>
            </a:r>
          </a:p>
          <a:p>
            <a:r>
              <a:rPr lang="en-US" sz="1400" kern="1200" dirty="0">
                <a:solidFill>
                  <a:schemeClr val="tx1"/>
                </a:solidFill>
                <a:effectLst/>
                <a:latin typeface="+mn-lt"/>
                <a:ea typeface="+mn-ea"/>
                <a:cs typeface="+mn-cs"/>
              </a:rPr>
              <a:t>The structure of each envelope is the same as described in </a:t>
            </a:r>
            <a:r>
              <a:rPr lang="en-US" sz="1400" u="sng" kern="1200" dirty="0">
                <a:solidFill>
                  <a:schemeClr val="tx1"/>
                </a:solidFill>
                <a:effectLst/>
                <a:latin typeface="+mn-lt"/>
                <a:ea typeface="+mn-ea"/>
                <a:cs typeface="+mn-cs"/>
                <a:hlinkClick r:id="rId3" action="ppaction://hlinkfile"/>
              </a:rPr>
              <a:t>DI Server SOAP Message Structure</a:t>
            </a:r>
            <a:endParaRPr lang="de-DE"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937194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The DI service is basically the web </a:t>
            </a:r>
            <a:r>
              <a:rPr lang="en-US" sz="1400" kern="1200" dirty="0" err="1">
                <a:solidFill>
                  <a:schemeClr val="tx1"/>
                </a:solidFill>
                <a:effectLst/>
                <a:latin typeface="+mn-lt"/>
                <a:ea typeface="+mn-ea"/>
                <a:cs typeface="+mn-cs"/>
              </a:rPr>
              <a:t>dservice</a:t>
            </a:r>
            <a:r>
              <a:rPr lang="en-US" sz="1400" kern="1200" dirty="0">
                <a:solidFill>
                  <a:schemeClr val="tx1"/>
                </a:solidFill>
                <a:effectLst/>
                <a:latin typeface="+mn-lt"/>
                <a:ea typeface="+mn-ea"/>
                <a:cs typeface="+mn-cs"/>
              </a:rPr>
              <a:t> for DI API.</a:t>
            </a:r>
          </a:p>
          <a:p>
            <a:pPr rtl="0"/>
            <a:r>
              <a:rPr lang="en-US" sz="1400" kern="1200" dirty="0">
                <a:solidFill>
                  <a:schemeClr val="tx1"/>
                </a:solidFill>
                <a:effectLst/>
                <a:latin typeface="+mn-lt"/>
                <a:ea typeface="+mn-ea"/>
                <a:cs typeface="+mn-cs"/>
              </a:rPr>
              <a:t>The business logic is provided through the </a:t>
            </a:r>
            <a:r>
              <a:rPr lang="en-US" sz="1400" kern="1200" dirty="0" err="1">
                <a:solidFill>
                  <a:schemeClr val="tx1"/>
                </a:solidFill>
                <a:effectLst/>
                <a:latin typeface="+mn-lt"/>
                <a:ea typeface="+mn-ea"/>
                <a:cs typeface="+mn-cs"/>
              </a:rPr>
              <a:t>OBServerDLL</a:t>
            </a:r>
            <a:r>
              <a:rPr lang="en-US" sz="1400" kern="1200" dirty="0">
                <a:solidFill>
                  <a:schemeClr val="tx1"/>
                </a:solidFill>
                <a:effectLst/>
                <a:latin typeface="+mn-lt"/>
                <a:ea typeface="+mn-ea"/>
                <a:cs typeface="+mn-cs"/>
              </a:rPr>
              <a:t>, which runs on the server instead of being loaded by DI API in the background.</a:t>
            </a:r>
          </a:p>
          <a:p>
            <a:pPr rtl="0"/>
            <a:r>
              <a:rPr lang="en-US" sz="1400" kern="1200" dirty="0">
                <a:solidFill>
                  <a:schemeClr val="tx1"/>
                </a:solidFill>
                <a:effectLst/>
                <a:latin typeface="+mn-lt"/>
                <a:ea typeface="+mn-ea"/>
                <a:cs typeface="+mn-cs"/>
              </a:rPr>
              <a:t>The web-based clients access the DI server directly and render data back to the user side. There is no need to have the DI API installed on the client side, which is mandatory for classic add-on solutions.</a:t>
            </a:r>
          </a:p>
          <a:p>
            <a:pPr rtl="0"/>
            <a:r>
              <a:rPr lang="en-US" sz="1400" kern="1200" dirty="0">
                <a:solidFill>
                  <a:schemeClr val="tx1"/>
                </a:solidFill>
                <a:effectLst/>
                <a:latin typeface="+mn-lt"/>
                <a:ea typeface="+mn-ea"/>
                <a:cs typeface="+mn-cs"/>
              </a:rPr>
              <a:t>The DI service can be consumed by a web based solution, as well as by a desktop or mobile application.</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808677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Only one type of command is allowed in a single SOAP request.</a:t>
            </a:r>
            <a:endParaRPr lang="en-US" sz="1200" kern="1200" dirty="0">
              <a:solidFill>
                <a:schemeClr val="tx1"/>
              </a:solidFill>
              <a:effectLst/>
              <a:latin typeface="+mn-lt"/>
              <a:ea typeface="+mn-ea"/>
              <a:cs typeface="+mn-cs"/>
            </a:endParaRPr>
          </a:p>
          <a:p>
            <a:pPr rtl="0"/>
            <a:r>
              <a:rPr lang="en-US" sz="1400" kern="1200" dirty="0">
                <a:solidFill>
                  <a:schemeClr val="tx1"/>
                </a:solidFill>
                <a:effectLst/>
                <a:latin typeface="+mn-lt"/>
                <a:ea typeface="+mn-ea"/>
                <a:cs typeface="+mn-cs"/>
              </a:rPr>
              <a:t>Let’s have a look at the command types:</a:t>
            </a:r>
            <a:endParaRPr lang="en-US" sz="1200" kern="1200" dirty="0">
              <a:solidFill>
                <a:schemeClr val="tx1"/>
              </a:solidFill>
              <a:effectLst/>
              <a:latin typeface="+mn-lt"/>
              <a:ea typeface="+mn-ea"/>
              <a:cs typeface="+mn-cs"/>
            </a:endParaRPr>
          </a:p>
          <a:p>
            <a:pPr lvl="1" rtl="0"/>
            <a:r>
              <a:rPr lang="en-US" sz="1400" b="1" kern="1200" dirty="0">
                <a:solidFill>
                  <a:schemeClr val="tx1"/>
                </a:solidFill>
                <a:effectLst/>
                <a:latin typeface="+mn-lt"/>
                <a:ea typeface="+mn-ea"/>
                <a:cs typeface="+mn-cs"/>
              </a:rPr>
              <a:t>System commands </a:t>
            </a:r>
            <a:r>
              <a:rPr lang="en-US" sz="1400" kern="1200" dirty="0">
                <a:solidFill>
                  <a:schemeClr val="tx1"/>
                </a:solidFill>
                <a:effectLst/>
                <a:latin typeface="+mn-lt"/>
                <a:ea typeface="+mn-ea"/>
                <a:cs typeface="+mn-cs"/>
              </a:rPr>
              <a:t>are responsible for the connection and session management, for example, </a:t>
            </a:r>
            <a:r>
              <a:rPr lang="en-US" sz="1400" b="1" kern="1200" dirty="0">
                <a:solidFill>
                  <a:schemeClr val="tx1"/>
                </a:solidFill>
                <a:effectLst/>
                <a:latin typeface="+mn-lt"/>
                <a:ea typeface="+mn-ea"/>
                <a:cs typeface="+mn-cs"/>
              </a:rPr>
              <a:t>Login</a:t>
            </a:r>
            <a:r>
              <a:rPr lang="en-US" sz="1400" kern="1200" dirty="0">
                <a:solidFill>
                  <a:schemeClr val="tx1"/>
                </a:solidFill>
                <a:effectLst/>
                <a:latin typeface="+mn-lt"/>
                <a:ea typeface="+mn-ea"/>
                <a:cs typeface="+mn-cs"/>
              </a:rPr>
              <a:t> and </a:t>
            </a:r>
            <a:r>
              <a:rPr lang="en-US" sz="1400" b="1" kern="1200" dirty="0">
                <a:solidFill>
                  <a:schemeClr val="tx1"/>
                </a:solidFill>
                <a:effectLst/>
                <a:latin typeface="+mn-lt"/>
                <a:ea typeface="+mn-ea"/>
                <a:cs typeface="+mn-cs"/>
              </a:rPr>
              <a:t>Logout</a:t>
            </a:r>
            <a:r>
              <a:rPr lang="en-US" sz="14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lvl="1" rtl="0"/>
            <a:r>
              <a:rPr lang="en-GB" sz="1400" b="1" kern="1200" dirty="0">
                <a:solidFill>
                  <a:schemeClr val="tx1"/>
                </a:solidFill>
                <a:effectLst/>
                <a:latin typeface="+mn-lt"/>
                <a:ea typeface="+mn-ea"/>
                <a:cs typeface="+mn-cs"/>
              </a:rPr>
              <a:t>Data manipulation commands </a:t>
            </a:r>
            <a:r>
              <a:rPr lang="en-GB" sz="1400" kern="1200" dirty="0">
                <a:solidFill>
                  <a:schemeClr val="tx1"/>
                </a:solidFill>
                <a:effectLst/>
                <a:latin typeface="+mn-lt"/>
                <a:ea typeface="+mn-ea"/>
                <a:cs typeface="+mn-cs"/>
              </a:rPr>
              <a:t>let you perform any data changes, for example </a:t>
            </a:r>
            <a:r>
              <a:rPr lang="en-GB" sz="1400" b="1" kern="1200" dirty="0">
                <a:solidFill>
                  <a:schemeClr val="tx1"/>
                </a:solidFill>
                <a:effectLst/>
                <a:latin typeface="+mn-lt"/>
                <a:ea typeface="+mn-ea"/>
                <a:cs typeface="+mn-cs"/>
              </a:rPr>
              <a:t>Add</a:t>
            </a:r>
            <a:r>
              <a:rPr lang="en-GB" sz="1400" kern="1200" dirty="0">
                <a:solidFill>
                  <a:schemeClr val="tx1"/>
                </a:solidFill>
                <a:effectLst/>
                <a:latin typeface="+mn-lt"/>
                <a:ea typeface="+mn-ea"/>
                <a:cs typeface="+mn-cs"/>
              </a:rPr>
              <a:t>, </a:t>
            </a:r>
            <a:r>
              <a:rPr lang="en-GB" sz="1400" b="1" kern="1200" dirty="0">
                <a:solidFill>
                  <a:schemeClr val="tx1"/>
                </a:solidFill>
                <a:effectLst/>
                <a:latin typeface="+mn-lt"/>
                <a:ea typeface="+mn-ea"/>
                <a:cs typeface="+mn-cs"/>
              </a:rPr>
              <a:t>Update</a:t>
            </a:r>
            <a:r>
              <a:rPr lang="en-GB" sz="1400" kern="1200" dirty="0">
                <a:solidFill>
                  <a:schemeClr val="tx1"/>
                </a:solidFill>
                <a:effectLst/>
                <a:latin typeface="+mn-lt"/>
                <a:ea typeface="+mn-ea"/>
                <a:cs typeface="+mn-cs"/>
              </a:rPr>
              <a:t>, and </a:t>
            </a:r>
            <a:r>
              <a:rPr lang="en-GB" sz="1400" b="1" kern="1200" dirty="0">
                <a:solidFill>
                  <a:schemeClr val="tx1"/>
                </a:solidFill>
                <a:effectLst/>
                <a:latin typeface="+mn-lt"/>
                <a:ea typeface="+mn-ea"/>
                <a:cs typeface="+mn-cs"/>
              </a:rPr>
              <a:t>Delete</a:t>
            </a:r>
            <a:r>
              <a:rPr lang="en-GB" sz="14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lvl="1" rtl="0"/>
            <a:r>
              <a:rPr lang="en-US" sz="1400" kern="1200" dirty="0">
                <a:solidFill>
                  <a:schemeClr val="tx1"/>
                </a:solidFill>
                <a:effectLst/>
                <a:latin typeface="+mn-lt"/>
                <a:ea typeface="+mn-ea"/>
                <a:cs typeface="+mn-cs"/>
              </a:rPr>
              <a:t>Data retrieval commands provide the access to the SAP Business One data, for example </a:t>
            </a:r>
            <a:r>
              <a:rPr lang="en-US" sz="1400" b="1" kern="1200" dirty="0" err="1">
                <a:solidFill>
                  <a:schemeClr val="tx1"/>
                </a:solidFill>
                <a:effectLst/>
                <a:latin typeface="+mn-lt"/>
                <a:ea typeface="+mn-ea"/>
                <a:cs typeface="+mn-cs"/>
              </a:rPr>
              <a:t>GetByKey</a:t>
            </a:r>
            <a:r>
              <a:rPr lang="en-US" sz="1400" kern="1200" dirty="0">
                <a:solidFill>
                  <a:schemeClr val="tx1"/>
                </a:solidFill>
                <a:effectLst/>
                <a:latin typeface="+mn-lt"/>
                <a:ea typeface="+mn-ea"/>
                <a:cs typeface="+mn-cs"/>
              </a:rPr>
              <a:t>, </a:t>
            </a:r>
            <a:r>
              <a:rPr lang="en-US" sz="1400" b="1" kern="1200" dirty="0" err="1">
                <a:solidFill>
                  <a:schemeClr val="tx1"/>
                </a:solidFill>
                <a:effectLst/>
                <a:latin typeface="+mn-lt"/>
                <a:ea typeface="+mn-ea"/>
                <a:cs typeface="+mn-cs"/>
              </a:rPr>
              <a:t>ExecuteSQL</a:t>
            </a:r>
            <a:r>
              <a:rPr lang="en-US" sz="1400" kern="1200" dirty="0">
                <a:solidFill>
                  <a:schemeClr val="tx1"/>
                </a:solidFill>
                <a:effectLst/>
                <a:latin typeface="+mn-lt"/>
                <a:ea typeface="+mn-ea"/>
                <a:cs typeface="+mn-cs"/>
              </a:rPr>
              <a:t>, and </a:t>
            </a:r>
            <a:r>
              <a:rPr lang="en-US" sz="1400" b="1" kern="1200" dirty="0" err="1">
                <a:solidFill>
                  <a:schemeClr val="tx1"/>
                </a:solidFill>
                <a:effectLst/>
                <a:latin typeface="+mn-lt"/>
                <a:ea typeface="+mn-ea"/>
                <a:cs typeface="+mn-cs"/>
              </a:rPr>
              <a:t>SBObob</a:t>
            </a:r>
            <a:r>
              <a:rPr lang="en-US" sz="1400" kern="1200" dirty="0">
                <a:solidFill>
                  <a:schemeClr val="tx1"/>
                </a:solidFill>
                <a:effectLst/>
                <a:latin typeface="+mn-lt"/>
                <a:ea typeface="+mn-ea"/>
                <a:cs typeface="+mn-cs"/>
              </a:rPr>
              <a:t> functions.</a:t>
            </a:r>
            <a:endParaRPr lang="en-US" sz="1200" kern="1200" dirty="0">
              <a:solidFill>
                <a:schemeClr val="tx1"/>
              </a:solidFill>
              <a:effectLst/>
              <a:latin typeface="+mn-lt"/>
              <a:ea typeface="+mn-ea"/>
              <a:cs typeface="+mn-cs"/>
            </a:endParaRPr>
          </a:p>
          <a:p>
            <a:pPr lvl="1" rtl="0"/>
            <a:r>
              <a:rPr lang="en-US" sz="1400" kern="1200" dirty="0">
                <a:solidFill>
                  <a:schemeClr val="tx1"/>
                </a:solidFill>
                <a:effectLst/>
                <a:latin typeface="+mn-lt"/>
                <a:ea typeface="+mn-ea"/>
                <a:cs typeface="+mn-cs"/>
              </a:rPr>
              <a:t>The service-based command makes it possible to consume DI API-based services such as </a:t>
            </a:r>
            <a:r>
              <a:rPr lang="en-US" sz="1400" b="1" kern="1200" dirty="0" err="1">
                <a:solidFill>
                  <a:schemeClr val="tx1"/>
                </a:solidFill>
                <a:effectLst/>
                <a:latin typeface="+mn-lt"/>
                <a:ea typeface="+mn-ea"/>
                <a:cs typeface="+mn-cs"/>
              </a:rPr>
              <a:t>MessagesService</a:t>
            </a:r>
            <a:r>
              <a:rPr lang="en-US" sz="1400" kern="1200" dirty="0">
                <a:solidFill>
                  <a:schemeClr val="tx1"/>
                </a:solidFill>
                <a:effectLst/>
                <a:latin typeface="+mn-lt"/>
                <a:ea typeface="+mn-ea"/>
                <a:cs typeface="+mn-cs"/>
              </a:rPr>
              <a:t> and </a:t>
            </a:r>
            <a:r>
              <a:rPr lang="en-US" sz="1400" b="1" kern="1200" dirty="0" err="1">
                <a:solidFill>
                  <a:schemeClr val="tx1"/>
                </a:solidFill>
                <a:effectLst/>
                <a:latin typeface="+mn-lt"/>
                <a:ea typeface="+mn-ea"/>
                <a:cs typeface="+mn-cs"/>
              </a:rPr>
              <a:t>AlertsManagementService</a:t>
            </a:r>
            <a:r>
              <a:rPr lang="en-US" sz="1400" kern="1200" dirty="0">
                <a:solidFill>
                  <a:schemeClr val="tx1"/>
                </a:solidFill>
                <a:effectLst/>
                <a:latin typeface="+mn-lt"/>
                <a:ea typeface="+mn-ea"/>
                <a:cs typeface="+mn-cs"/>
              </a:rPr>
              <a:t>.</a:t>
            </a:r>
            <a:endParaRPr lang="en-US" sz="1800" dirty="0"/>
          </a:p>
        </p:txBody>
      </p:sp>
    </p:spTree>
    <p:extLst>
      <p:ext uri="{BB962C8B-B14F-4D97-AF65-F5344CB8AC3E}">
        <p14:creationId xmlns:p14="http://schemas.microsoft.com/office/powerpoint/2010/main" val="4171348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Let’s have a look at usage theory.</a:t>
            </a:r>
          </a:p>
          <a:p>
            <a:pPr rtl="0"/>
            <a:r>
              <a:rPr lang="en-US" sz="1400" kern="1200" dirty="0">
                <a:solidFill>
                  <a:schemeClr val="tx1"/>
                </a:solidFill>
                <a:effectLst/>
                <a:latin typeface="+mn-lt"/>
                <a:ea typeface="+mn-ea"/>
                <a:cs typeface="+mn-cs"/>
              </a:rPr>
              <a:t>Create a SOAP message structure. This message must be encoded using XML and must use the SOAP Envelope namespace.</a:t>
            </a:r>
          </a:p>
          <a:p>
            <a:pPr rtl="0"/>
            <a:r>
              <a:rPr lang="en-US" sz="1400" kern="1200" dirty="0">
                <a:solidFill>
                  <a:schemeClr val="tx1"/>
                </a:solidFill>
                <a:effectLst/>
                <a:latin typeface="+mn-lt"/>
                <a:ea typeface="+mn-ea"/>
                <a:cs typeface="+mn-cs"/>
              </a:rPr>
              <a:t>Then execute the call by sending the SOAP request to the SAP Business One DI server.</a:t>
            </a:r>
          </a:p>
          <a:p>
            <a:r>
              <a:rPr lang="en-US" sz="1400" kern="1200" dirty="0">
                <a:solidFill>
                  <a:schemeClr val="tx1"/>
                </a:solidFill>
                <a:effectLst/>
                <a:latin typeface="+mn-lt"/>
                <a:ea typeface="+mn-ea"/>
                <a:cs typeface="+mn-cs"/>
              </a:rPr>
              <a:t>Finally, consume the response provided by the DI server. The response is returned in XML format.</a:t>
            </a:r>
            <a:endParaRPr lang="en-US" sz="14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059434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upper box shows the login process for the DI API. The bottom box contains an example login for the DI server.</a:t>
            </a:r>
          </a:p>
          <a:p>
            <a:pPr rtl="0"/>
            <a:r>
              <a:rPr lang="en-US" sz="1400" kern="1200" dirty="0">
                <a:solidFill>
                  <a:schemeClr val="tx1"/>
                </a:solidFill>
                <a:effectLst/>
                <a:latin typeface="+mn-lt"/>
                <a:ea typeface="+mn-ea"/>
                <a:cs typeface="+mn-cs"/>
              </a:rPr>
              <a:t>To establish the connection for DI server it is necessary to use the </a:t>
            </a:r>
            <a:r>
              <a:rPr lang="en-US" sz="1400" b="1" kern="1200" dirty="0">
                <a:solidFill>
                  <a:schemeClr val="tx1"/>
                </a:solidFill>
                <a:effectLst/>
                <a:latin typeface="+mn-lt"/>
                <a:ea typeface="+mn-ea"/>
                <a:cs typeface="+mn-cs"/>
              </a:rPr>
              <a:t>Login</a:t>
            </a:r>
            <a:r>
              <a:rPr lang="en-US" sz="1400" kern="1200" dirty="0">
                <a:solidFill>
                  <a:schemeClr val="tx1"/>
                </a:solidFill>
                <a:effectLst/>
                <a:latin typeface="+mn-lt"/>
                <a:ea typeface="+mn-ea"/>
                <a:cs typeface="+mn-cs"/>
              </a:rPr>
              <a:t> element name with the namespace </a:t>
            </a:r>
            <a:r>
              <a:rPr lang="en-US" sz="1400" b="1" kern="1200" dirty="0" err="1">
                <a:solidFill>
                  <a:schemeClr val="tx1"/>
                </a:solidFill>
                <a:effectLst/>
                <a:latin typeface="+mn-lt"/>
                <a:ea typeface="+mn-ea"/>
                <a:cs typeface="+mn-cs"/>
              </a:rPr>
              <a:t>SBODI_Server</a:t>
            </a:r>
            <a:r>
              <a:rPr lang="en-US" sz="1400" kern="1200" dirty="0">
                <a:solidFill>
                  <a:schemeClr val="tx1"/>
                </a:solidFill>
                <a:effectLst/>
                <a:latin typeface="+mn-lt"/>
                <a:ea typeface="+mn-ea"/>
                <a:cs typeface="+mn-cs"/>
              </a:rPr>
              <a:t>. In the child element, you can define the properties required for connection.</a:t>
            </a:r>
          </a:p>
          <a:p>
            <a:pPr rtl="0"/>
            <a:r>
              <a:rPr lang="en-US" sz="1400" kern="1200" dirty="0">
                <a:solidFill>
                  <a:schemeClr val="tx1"/>
                </a:solidFill>
                <a:effectLst/>
                <a:latin typeface="+mn-lt"/>
                <a:ea typeface="+mn-ea"/>
                <a:cs typeface="+mn-cs"/>
              </a:rPr>
              <a:t>After executing this SOAP request, you receive SOAP response with detailed information about the handling on the DI server side.</a:t>
            </a:r>
          </a:p>
          <a:p>
            <a:r>
              <a:rPr lang="en-US" sz="1400" kern="1200" dirty="0">
                <a:solidFill>
                  <a:schemeClr val="tx1"/>
                </a:solidFill>
                <a:effectLst/>
                <a:latin typeface="+mn-lt"/>
                <a:ea typeface="+mn-ea"/>
                <a:cs typeface="+mn-cs"/>
              </a:rPr>
              <a:t>As you can see, usage of the DI server is slightly different than we learned for the DI API.</a:t>
            </a:r>
            <a:endParaRPr lang="en-US" noProof="0" dirty="0"/>
          </a:p>
        </p:txBody>
      </p:sp>
    </p:spTree>
    <p:extLst>
      <p:ext uri="{BB962C8B-B14F-4D97-AF65-F5344CB8AC3E}">
        <p14:creationId xmlns:p14="http://schemas.microsoft.com/office/powerpoint/2010/main" val="39016174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dirty="0"/>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‹Nº›</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‹Nº›</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1713611"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CONFIDENTIAL: RELEASED FOR CUSTOMERS</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pPr lvl="0"/>
            <a:r>
              <a:rPr lang="en-US" dirty="0"/>
              <a:t>July, 2019</a:t>
            </a:r>
          </a:p>
        </p:txBody>
      </p:sp>
      <p:sp>
        <p:nvSpPr>
          <p:cNvPr id="8" name="Presentation Title"/>
          <p:cNvSpPr>
            <a:spLocks noGrp="1"/>
          </p:cNvSpPr>
          <p:nvPr>
            <p:ph type="title"/>
          </p:nvPr>
        </p:nvSpPr>
        <p:spPr bwMode="gray">
          <a:xfrm>
            <a:off x="288000" y="4024430"/>
            <a:ext cx="11146194" cy="997196"/>
          </a:xfrm>
        </p:spPr>
        <p:txBody>
          <a:bodyPr/>
          <a:lstStyle/>
          <a:p>
            <a:r>
              <a:rPr lang="en-US" dirty="0"/>
              <a:t>TB 1300 - SAP Business One SDK</a:t>
            </a:r>
            <a:br>
              <a:rPr lang="en-US" dirty="0"/>
            </a:br>
            <a:r>
              <a:rPr lang="en-US" dirty="0">
                <a:solidFill>
                  <a:schemeClr val="accent1"/>
                </a:solidFill>
              </a:rPr>
              <a:t>Data Interface API – DI Server</a:t>
            </a:r>
            <a:endParaRPr lang="de-DE"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2"/>
          <p:cNvSpPr>
            <a:spLocks noGrp="1" noChangeArrowheads="1"/>
          </p:cNvSpPr>
          <p:nvPr>
            <p:ph type="title"/>
          </p:nvPr>
        </p:nvSpPr>
        <p:spPr/>
        <p:txBody>
          <a:bodyPr anchor="ctr"/>
          <a:lstStyle/>
          <a:p>
            <a:pPr eaLnBrk="1" hangingPunct="1"/>
            <a:r>
              <a:rPr lang="en-US" dirty="0"/>
              <a:t>DI Server</a:t>
            </a:r>
            <a:r>
              <a:rPr lang="it-IT" dirty="0"/>
              <a:t>: Example </a:t>
            </a:r>
            <a:r>
              <a:rPr lang="en-US" dirty="0"/>
              <a:t>– </a:t>
            </a:r>
            <a:r>
              <a:rPr lang="de-DE" dirty="0"/>
              <a:t>Add</a:t>
            </a:r>
            <a:r>
              <a:rPr lang="en-US" dirty="0"/>
              <a:t> Object</a:t>
            </a:r>
          </a:p>
        </p:txBody>
      </p:sp>
      <p:pic>
        <p:nvPicPr>
          <p:cNvPr id="209922" name="Picture 3"/>
          <p:cNvPicPr>
            <a:picLocks noChangeAspect="1" noChangeArrowheads="1"/>
          </p:cNvPicPr>
          <p:nvPr/>
        </p:nvPicPr>
        <p:blipFill>
          <a:blip r:embed="rId4" cstate="print"/>
          <a:srcRect/>
          <a:stretch>
            <a:fillRect/>
          </a:stretch>
        </p:blipFill>
        <p:spPr bwMode="auto">
          <a:xfrm>
            <a:off x="950423" y="4498213"/>
            <a:ext cx="9952039" cy="1855787"/>
          </a:xfrm>
          <a:prstGeom prst="rect">
            <a:avLst/>
          </a:prstGeom>
          <a:noFill/>
          <a:ln w="12700">
            <a:noFill/>
            <a:miter lim="800000"/>
            <a:headEnd/>
            <a:tailEnd/>
          </a:ln>
        </p:spPr>
      </p:pic>
      <p:pic>
        <p:nvPicPr>
          <p:cNvPr id="209923" name="Picture 4"/>
          <p:cNvPicPr>
            <a:picLocks noChangeAspect="1" noChangeArrowheads="1"/>
          </p:cNvPicPr>
          <p:nvPr/>
        </p:nvPicPr>
        <p:blipFill>
          <a:blip r:embed="rId5" cstate="print"/>
          <a:srcRect/>
          <a:stretch>
            <a:fillRect/>
          </a:stretch>
        </p:blipFill>
        <p:spPr bwMode="auto">
          <a:xfrm>
            <a:off x="2073275" y="1949452"/>
            <a:ext cx="5080000" cy="1927225"/>
          </a:xfrm>
          <a:prstGeom prst="rect">
            <a:avLst/>
          </a:prstGeom>
          <a:noFill/>
          <a:ln w="12700">
            <a:noFill/>
            <a:miter lim="800000"/>
            <a:headEnd/>
            <a:tailEnd/>
          </a:ln>
        </p:spPr>
      </p:pic>
      <p:sp>
        <p:nvSpPr>
          <p:cNvPr id="209924" name="AutoShape 5"/>
          <p:cNvSpPr>
            <a:spLocks noChangeArrowheads="1"/>
          </p:cNvSpPr>
          <p:nvPr/>
        </p:nvSpPr>
        <p:spPr bwMode="auto">
          <a:xfrm>
            <a:off x="6934181" y="1575755"/>
            <a:ext cx="1722437" cy="727075"/>
          </a:xfrm>
          <a:prstGeom prst="wedgeRectCallout">
            <a:avLst>
              <a:gd name="adj1" fmla="val -83181"/>
              <a:gd name="adj2" fmla="val 170088"/>
            </a:avLst>
          </a:prstGeom>
          <a:solidFill>
            <a:srgbClr val="B4C3CB"/>
          </a:solidFill>
          <a:ln w="12700">
            <a:solidFill>
              <a:schemeClr val="tx1"/>
            </a:solidFill>
            <a:miter lim="800000"/>
            <a:headEnd/>
            <a:tailEnd/>
          </a:ln>
        </p:spPr>
        <p:txBody>
          <a:bodyPr lIns="90000" tIns="46800" rIns="90000" bIns="46800"/>
          <a:lstStyle/>
          <a:p>
            <a:pPr algn="ctr"/>
            <a:r>
              <a:rPr lang="en-US" dirty="0"/>
              <a:t>DI API</a:t>
            </a:r>
          </a:p>
        </p:txBody>
      </p:sp>
      <p:sp>
        <p:nvSpPr>
          <p:cNvPr id="209925" name="AutoShape 6"/>
          <p:cNvSpPr>
            <a:spLocks noChangeArrowheads="1"/>
          </p:cNvSpPr>
          <p:nvPr/>
        </p:nvSpPr>
        <p:spPr bwMode="auto">
          <a:xfrm>
            <a:off x="9577729" y="3425244"/>
            <a:ext cx="1722438" cy="727075"/>
          </a:xfrm>
          <a:prstGeom prst="wedgeRectCallout">
            <a:avLst>
              <a:gd name="adj1" fmla="val -79125"/>
              <a:gd name="adj2" fmla="val 171616"/>
            </a:avLst>
          </a:prstGeom>
          <a:solidFill>
            <a:srgbClr val="B4C3CB"/>
          </a:solidFill>
          <a:ln w="12700">
            <a:solidFill>
              <a:schemeClr val="tx1"/>
            </a:solidFill>
            <a:miter lim="800000"/>
            <a:headEnd/>
            <a:tailEnd/>
          </a:ln>
        </p:spPr>
        <p:txBody>
          <a:bodyPr lIns="90000" tIns="46800" rIns="90000" bIns="46800"/>
          <a:lstStyle/>
          <a:p>
            <a:pPr algn="ctr"/>
            <a:r>
              <a:rPr lang="en-US" dirty="0"/>
              <a:t>DI Server</a:t>
            </a:r>
          </a:p>
        </p:txBody>
      </p:sp>
      <p:sp>
        <p:nvSpPr>
          <p:cNvPr id="209926" name="Rectangle 7"/>
          <p:cNvSpPr>
            <a:spLocks noChangeArrowheads="1"/>
          </p:cNvSpPr>
          <p:nvPr/>
        </p:nvSpPr>
        <p:spPr bwMode="auto">
          <a:xfrm>
            <a:off x="1885951" y="2693113"/>
            <a:ext cx="3148745" cy="417679"/>
          </a:xfrm>
          <a:prstGeom prst="rect">
            <a:avLst/>
          </a:prstGeom>
          <a:noFill/>
          <a:ln w="12700">
            <a:solidFill>
              <a:schemeClr val="tx1"/>
            </a:solidFill>
            <a:miter lim="800000"/>
            <a:headEnd/>
            <a:tailEnd/>
          </a:ln>
        </p:spPr>
        <p:txBody>
          <a:bodyPr wrap="square" lIns="90000" tIns="46800" rIns="90000" bIns="46800" anchor="ctr">
            <a:spAutoFit/>
          </a:bodyPr>
          <a:lstStyle/>
          <a:p>
            <a:endParaRPr lang="de-DE" dirty="0"/>
          </a:p>
        </p:txBody>
      </p:sp>
      <p:sp>
        <p:nvSpPr>
          <p:cNvPr id="209927" name="Rectangle 8"/>
          <p:cNvSpPr>
            <a:spLocks noChangeArrowheads="1"/>
          </p:cNvSpPr>
          <p:nvPr/>
        </p:nvSpPr>
        <p:spPr bwMode="auto">
          <a:xfrm>
            <a:off x="1292713" y="5264098"/>
            <a:ext cx="9869977" cy="548640"/>
          </a:xfrm>
          <a:prstGeom prst="rect">
            <a:avLst/>
          </a:prstGeom>
          <a:noFill/>
          <a:ln w="12700">
            <a:solidFill>
              <a:schemeClr val="tx1"/>
            </a:solidFill>
            <a:miter lim="800000"/>
            <a:headEnd/>
            <a:tailEnd/>
          </a:ln>
        </p:spPr>
        <p:txBody>
          <a:bodyPr wrap="square" lIns="90000" tIns="46800" rIns="90000" bIns="46800" anchor="ctr">
            <a:spAutoFit/>
          </a:bodyPr>
          <a:lstStyle/>
          <a:p>
            <a:endParaRPr lang="de-DE" dirty="0"/>
          </a:p>
        </p:txBody>
      </p:sp>
    </p:spTree>
    <p:custDataLst>
      <p:tags r:id="rId1"/>
    </p:custDataLst>
    <p:extLst>
      <p:ext uri="{BB962C8B-B14F-4D97-AF65-F5344CB8AC3E}">
        <p14:creationId xmlns:p14="http://schemas.microsoft.com/office/powerpoint/2010/main" val="3431784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2"/>
          <p:cNvSpPr>
            <a:spLocks noGrp="1" noChangeArrowheads="1"/>
          </p:cNvSpPr>
          <p:nvPr>
            <p:ph type="title"/>
          </p:nvPr>
        </p:nvSpPr>
        <p:spPr/>
        <p:txBody>
          <a:bodyPr anchor="ctr"/>
          <a:lstStyle/>
          <a:p>
            <a:pPr eaLnBrk="1" hangingPunct="1"/>
            <a:r>
              <a:rPr lang="en-US" dirty="0"/>
              <a:t>Overview of differences between DI API and DI Server</a:t>
            </a:r>
          </a:p>
        </p:txBody>
      </p:sp>
      <p:graphicFrame>
        <p:nvGraphicFramePr>
          <p:cNvPr id="225283" name="Group 3"/>
          <p:cNvGraphicFramePr>
            <a:graphicFrameLocks noGrp="1"/>
          </p:cNvGraphicFramePr>
          <p:nvPr/>
        </p:nvGraphicFramePr>
        <p:xfrm>
          <a:off x="504001" y="1246807"/>
          <a:ext cx="11186476" cy="5157205"/>
        </p:xfrm>
        <a:graphic>
          <a:graphicData uri="http://schemas.openxmlformats.org/drawingml/2006/table">
            <a:tbl>
              <a:tblPr rtl="1"/>
              <a:tblGrid>
                <a:gridCol w="3708201">
                  <a:extLst>
                    <a:ext uri="{9D8B030D-6E8A-4147-A177-3AD203B41FA5}">
                      <a16:colId xmlns:a16="http://schemas.microsoft.com/office/drawing/2014/main" val="20000"/>
                    </a:ext>
                  </a:extLst>
                </a:gridCol>
                <a:gridCol w="3699952">
                  <a:extLst>
                    <a:ext uri="{9D8B030D-6E8A-4147-A177-3AD203B41FA5}">
                      <a16:colId xmlns:a16="http://schemas.microsoft.com/office/drawing/2014/main" val="20001"/>
                    </a:ext>
                  </a:extLst>
                </a:gridCol>
                <a:gridCol w="3778323">
                  <a:extLst>
                    <a:ext uri="{9D8B030D-6E8A-4147-A177-3AD203B41FA5}">
                      <a16:colId xmlns:a16="http://schemas.microsoft.com/office/drawing/2014/main" val="20002"/>
                    </a:ext>
                  </a:extLst>
                </a:gridCol>
              </a:tblGrid>
              <a:tr h="386214">
                <a:tc>
                  <a:txBody>
                    <a:bodyPr/>
                    <a:lstStyle/>
                    <a:p>
                      <a:pPr marL="0" marR="0" lvl="0" indent="0" algn="ctr" defTabSz="914400" rtl="0" eaLnBrk="1" fontAlgn="base" latinLnBrk="0" hangingPunct="1">
                        <a:lnSpc>
                          <a:spcPct val="100000"/>
                        </a:lnSpc>
                        <a:spcBef>
                          <a:spcPct val="0"/>
                        </a:spcBef>
                        <a:spcAft>
                          <a:spcPct val="0"/>
                        </a:spcAft>
                        <a:buClrTx/>
                        <a:buSzPct val="80000"/>
                        <a:buFontTx/>
                        <a:buNone/>
                        <a:tabLst/>
                      </a:pPr>
                      <a:r>
                        <a:rPr kumimoji="0" lang="en-US" sz="2000" b="1" i="0" u="none" strike="noStrike" cap="none" normalizeH="0" baseline="0" dirty="0">
                          <a:ln>
                            <a:noFill/>
                          </a:ln>
                          <a:solidFill>
                            <a:schemeClr val="tx1"/>
                          </a:solidFill>
                          <a:effectLst/>
                          <a:latin typeface="+mn-lt"/>
                          <a:ea typeface="ＭＳ Ｐゴシック" pitchFamily="34" charset="-128"/>
                          <a:cs typeface="Times New Roman" pitchFamily="18" charset="0"/>
                        </a:rPr>
                        <a:t>DI Server</a:t>
                      </a:r>
                    </a:p>
                  </a:txBody>
                  <a:tcPr marL="83333" marR="83333" marT="43333" marB="433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80000"/>
                        <a:buFontTx/>
                        <a:buNone/>
                        <a:tabLst/>
                      </a:pPr>
                      <a:r>
                        <a:rPr kumimoji="0" lang="en-US" sz="2000" b="1" i="0" u="none" strike="noStrike" cap="none" normalizeH="0" baseline="0" dirty="0">
                          <a:ln>
                            <a:noFill/>
                          </a:ln>
                          <a:solidFill>
                            <a:schemeClr val="tx1"/>
                          </a:solidFill>
                          <a:effectLst/>
                          <a:latin typeface="+mn-lt"/>
                          <a:ea typeface="ＭＳ Ｐゴシック" pitchFamily="34" charset="-128"/>
                          <a:cs typeface="Times New Roman" pitchFamily="18" charset="0"/>
                        </a:rPr>
                        <a:t>DI API</a:t>
                      </a:r>
                    </a:p>
                  </a:txBody>
                  <a:tcPr marL="83333" marR="83333" marT="43333" marB="433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80000"/>
                        <a:buFontTx/>
                        <a:buNone/>
                        <a:tabLst/>
                      </a:pPr>
                      <a:r>
                        <a:rPr kumimoji="0" lang="en-US" sz="2000" b="1" i="0" u="none" strike="noStrike" cap="none" normalizeH="0" baseline="0" dirty="0">
                          <a:ln>
                            <a:noFill/>
                          </a:ln>
                          <a:solidFill>
                            <a:schemeClr val="tx1"/>
                          </a:solidFill>
                          <a:effectLst/>
                          <a:latin typeface="+mn-lt"/>
                          <a:ea typeface="ＭＳ Ｐゴシック" pitchFamily="34" charset="-128"/>
                          <a:cs typeface="Times New Roman" pitchFamily="18" charset="0"/>
                        </a:rPr>
                        <a:t>Characteristic</a:t>
                      </a:r>
                    </a:p>
                  </a:txBody>
                  <a:tcPr marL="83333" marR="83333" marT="43333" marB="433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77388">
                <a:tc>
                  <a:txBody>
                    <a:bodyPr/>
                    <a:lstStyle/>
                    <a:p>
                      <a:pPr marL="0" marR="0" lvl="0" indent="0" algn="l" defTabSz="914400" rtl="0" eaLnBrk="1" fontAlgn="base" latinLnBrk="0" hangingPunct="1">
                        <a:lnSpc>
                          <a:spcPct val="100000"/>
                        </a:lnSpc>
                        <a:spcBef>
                          <a:spcPct val="0"/>
                        </a:spcBef>
                        <a:spcAft>
                          <a:spcPct val="0"/>
                        </a:spcAft>
                        <a:buClrTx/>
                        <a:buSzPct val="80000"/>
                        <a:buFontTx/>
                        <a:buNone/>
                        <a:tabLst/>
                      </a:pPr>
                      <a:r>
                        <a:rPr kumimoji="0" lang="en-US" sz="1200" b="0" i="0" u="none" strike="noStrike" cap="none" normalizeH="0" baseline="0" dirty="0">
                          <a:ln>
                            <a:noFill/>
                          </a:ln>
                          <a:solidFill>
                            <a:schemeClr val="tx1"/>
                          </a:solidFill>
                          <a:effectLst/>
                          <a:latin typeface="+mn-lt"/>
                          <a:ea typeface="ＭＳ Ｐゴシック" pitchFamily="34" charset="-128"/>
                          <a:cs typeface="Times New Roman" pitchFamily="18" charset="0"/>
                        </a:rPr>
                        <a:t>Uses a single SOAP request that contains all parameters.</a:t>
                      </a:r>
                      <a:endParaRPr kumimoji="0" lang="en-US" sz="1200" b="0" i="0" u="none" strike="noStrike" cap="none" normalizeH="0" baseline="0" dirty="0">
                        <a:ln>
                          <a:noFill/>
                        </a:ln>
                        <a:solidFill>
                          <a:schemeClr val="tx1"/>
                        </a:solidFill>
                        <a:effectLst/>
                        <a:latin typeface="+mn-lt"/>
                        <a:ea typeface="ＭＳ Ｐゴシック" pitchFamily="34" charset="-128"/>
                      </a:endParaRPr>
                    </a:p>
                  </a:txBody>
                  <a:tcPr marL="83333" marR="83333" marT="43333" marB="433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Pct val="80000"/>
                        <a:buFontTx/>
                        <a:buNone/>
                        <a:tabLst/>
                      </a:pPr>
                      <a:r>
                        <a:rPr kumimoji="0" lang="en-US" sz="1200" b="0" i="0" u="none" strike="noStrike" cap="none" normalizeH="0" baseline="0" dirty="0">
                          <a:ln>
                            <a:noFill/>
                          </a:ln>
                          <a:solidFill>
                            <a:schemeClr val="tx1"/>
                          </a:solidFill>
                          <a:effectLst/>
                          <a:latin typeface="+mn-lt"/>
                          <a:ea typeface="ＭＳ Ｐゴシック" pitchFamily="34" charset="-128"/>
                          <a:cs typeface="Times New Roman" pitchFamily="18" charset="0"/>
                        </a:rPr>
                        <a:t>Uses many RPC calls in order to invoke a single method.</a:t>
                      </a:r>
                    </a:p>
                    <a:p>
                      <a:pPr marL="0" marR="0" lvl="0" indent="0" algn="l" defTabSz="914400" rtl="0" eaLnBrk="1" fontAlgn="base" latinLnBrk="0" hangingPunct="1">
                        <a:lnSpc>
                          <a:spcPct val="100000"/>
                        </a:lnSpc>
                        <a:spcBef>
                          <a:spcPct val="0"/>
                        </a:spcBef>
                        <a:spcAft>
                          <a:spcPct val="0"/>
                        </a:spcAft>
                        <a:buClrTx/>
                        <a:buSzPct val="80000"/>
                        <a:buFontTx/>
                        <a:buNone/>
                        <a:tabLst/>
                      </a:pPr>
                      <a:r>
                        <a:rPr kumimoji="0" lang="de-DE" sz="1200" b="1" i="0" u="none" strike="noStrike" cap="none" normalizeH="0" baseline="0" dirty="0">
                          <a:ln>
                            <a:noFill/>
                          </a:ln>
                          <a:solidFill>
                            <a:schemeClr val="tx1"/>
                          </a:solidFill>
                          <a:effectLst/>
                          <a:latin typeface="+mn-lt"/>
                          <a:ea typeface="ＭＳ Ｐゴシック" pitchFamily="34" charset="-128"/>
                          <a:cs typeface="Times New Roman" pitchFamily="18" charset="0"/>
                        </a:rPr>
                        <a:t>But </a:t>
                      </a:r>
                      <a:r>
                        <a:rPr kumimoji="0" lang="en-US" sz="1200" b="1" i="0" u="none" strike="noStrike" cap="none" normalizeH="0" baseline="0" noProof="0" dirty="0">
                          <a:ln>
                            <a:noFill/>
                          </a:ln>
                          <a:solidFill>
                            <a:schemeClr val="tx1"/>
                          </a:solidFill>
                          <a:effectLst/>
                          <a:latin typeface="+mn-lt"/>
                          <a:ea typeface="ＭＳ Ｐゴシック" pitchFamily="34" charset="-128"/>
                          <a:cs typeface="Times New Roman" pitchFamily="18" charset="0"/>
                        </a:rPr>
                        <a:t>please</a:t>
                      </a:r>
                      <a:r>
                        <a:rPr kumimoji="0" lang="de-DE" sz="1200" b="1" i="0" u="none" strike="noStrike" cap="none" normalizeH="0" baseline="0" dirty="0">
                          <a:ln>
                            <a:noFill/>
                          </a:ln>
                          <a:solidFill>
                            <a:schemeClr val="tx1"/>
                          </a:solidFill>
                          <a:effectLst/>
                          <a:latin typeface="+mn-lt"/>
                          <a:ea typeface="ＭＳ Ｐゴシック" pitchFamily="34" charset="-128"/>
                          <a:cs typeface="Times New Roman" pitchFamily="18" charset="0"/>
                        </a:rPr>
                        <a:t> </a:t>
                      </a:r>
                      <a:r>
                        <a:rPr kumimoji="0" lang="en-US" sz="1200" b="1" i="0" u="none" strike="noStrike" cap="none" normalizeH="0" baseline="0" noProof="0" dirty="0">
                          <a:ln>
                            <a:noFill/>
                          </a:ln>
                          <a:solidFill>
                            <a:schemeClr val="tx1"/>
                          </a:solidFill>
                          <a:effectLst/>
                          <a:latin typeface="+mn-lt"/>
                          <a:ea typeface="ＭＳ Ｐゴシック" pitchFamily="34" charset="-128"/>
                          <a:cs typeface="Times New Roman" pitchFamily="18" charset="0"/>
                        </a:rPr>
                        <a:t>note:</a:t>
                      </a:r>
                    </a:p>
                    <a:p>
                      <a:pPr marL="0" marR="0" lvl="0" indent="0" algn="l" defTabSz="914400" rtl="0" eaLnBrk="1" fontAlgn="base" latinLnBrk="0" hangingPunct="1">
                        <a:lnSpc>
                          <a:spcPct val="100000"/>
                        </a:lnSpc>
                        <a:spcBef>
                          <a:spcPct val="0"/>
                        </a:spcBef>
                        <a:spcAft>
                          <a:spcPct val="0"/>
                        </a:spcAft>
                        <a:buClrTx/>
                        <a:buSzPct val="80000"/>
                        <a:buFontTx/>
                        <a:buNone/>
                        <a:tabLst/>
                      </a:pPr>
                      <a:r>
                        <a:rPr kumimoji="0" lang="en-US" sz="1200" b="0" i="0" u="none" strike="noStrike" cap="none" normalizeH="0" baseline="0" noProof="0" dirty="0">
                          <a:ln>
                            <a:noFill/>
                          </a:ln>
                          <a:solidFill>
                            <a:schemeClr val="tx1"/>
                          </a:solidFill>
                          <a:effectLst/>
                          <a:latin typeface="+mn-lt"/>
                          <a:ea typeface="ＭＳ Ｐゴシック" pitchFamily="34" charset="-128"/>
                          <a:cs typeface="Times New Roman" pitchFamily="18" charset="0"/>
                        </a:rPr>
                        <a:t>Using XML reduces the numbers of calls to a very few!</a:t>
                      </a:r>
                      <a:endParaRPr kumimoji="0" lang="en-US" sz="1200" b="0" i="0" u="none" strike="noStrike" cap="none" normalizeH="0" baseline="0" noProof="0" dirty="0">
                        <a:ln>
                          <a:noFill/>
                        </a:ln>
                        <a:solidFill>
                          <a:schemeClr val="tx1"/>
                        </a:solidFill>
                        <a:effectLst/>
                        <a:latin typeface="+mn-lt"/>
                        <a:ea typeface="ＭＳ Ｐゴシック" pitchFamily="34" charset="-128"/>
                      </a:endParaRPr>
                    </a:p>
                  </a:txBody>
                  <a:tcPr marL="83333" marR="83333" marT="43333" marB="433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Pct val="80000"/>
                        <a:buFontTx/>
                        <a:buNone/>
                        <a:tabLst/>
                      </a:pPr>
                      <a:r>
                        <a:rPr kumimoji="0" lang="ja-JP" altLang="en-US" sz="1400" b="1" i="0" u="none" strike="noStrike" cap="none" normalizeH="0" baseline="0" dirty="0">
                          <a:ln>
                            <a:noFill/>
                          </a:ln>
                          <a:solidFill>
                            <a:schemeClr val="tx1"/>
                          </a:solidFill>
                          <a:effectLst/>
                          <a:latin typeface="+mn-lt"/>
                          <a:ea typeface="ＭＳ Ｐゴシック" pitchFamily="34" charset="-128"/>
                          <a:cs typeface="Times New Roman" pitchFamily="18" charset="0"/>
                        </a:rPr>
                        <a:t>“</a:t>
                      </a:r>
                      <a:r>
                        <a:rPr kumimoji="0" lang="en-US" altLang="ja-JP" sz="1400" b="1" i="0" u="none" strike="noStrike" cap="none" normalizeH="0" baseline="0" dirty="0">
                          <a:ln>
                            <a:noFill/>
                          </a:ln>
                          <a:solidFill>
                            <a:schemeClr val="tx1"/>
                          </a:solidFill>
                          <a:effectLst/>
                          <a:latin typeface="+mn-lt"/>
                          <a:ea typeface="ＭＳ Ｐゴシック" pitchFamily="34" charset="-128"/>
                          <a:cs typeface="Times New Roman" pitchFamily="18" charset="0"/>
                        </a:rPr>
                        <a:t>Function call efficiency</a:t>
                      </a:r>
                      <a:r>
                        <a:rPr kumimoji="0" lang="ja-JP" altLang="en-US" sz="1400" b="1" i="0" u="none" strike="noStrike" cap="none" normalizeH="0" baseline="0" dirty="0">
                          <a:ln>
                            <a:noFill/>
                          </a:ln>
                          <a:solidFill>
                            <a:schemeClr val="tx1"/>
                          </a:solidFill>
                          <a:effectLst/>
                          <a:latin typeface="+mn-lt"/>
                          <a:ea typeface="ＭＳ Ｐゴシック" pitchFamily="34" charset="-128"/>
                          <a:cs typeface="Times New Roman" pitchFamily="18" charset="0"/>
                        </a:rPr>
                        <a:t>”</a:t>
                      </a:r>
                      <a:endParaRPr kumimoji="0" lang="en-US" sz="1400" b="1" i="0" u="none" strike="noStrike" cap="none" normalizeH="0" baseline="0" dirty="0">
                        <a:ln>
                          <a:noFill/>
                        </a:ln>
                        <a:solidFill>
                          <a:schemeClr val="tx1"/>
                        </a:solidFill>
                        <a:effectLst/>
                        <a:latin typeface="+mn-lt"/>
                        <a:ea typeface="ＭＳ Ｐゴシック" pitchFamily="34" charset="-128"/>
                      </a:endParaRPr>
                    </a:p>
                  </a:txBody>
                  <a:tcPr marL="83333" marR="83333" marT="43333" marB="433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975993">
                <a:tc>
                  <a:txBody>
                    <a:bodyPr/>
                    <a:lstStyle/>
                    <a:p>
                      <a:pPr marL="0" marR="0" lvl="0" indent="0" algn="l" defTabSz="914400" rtl="0" eaLnBrk="1" fontAlgn="base" latinLnBrk="0" hangingPunct="1">
                        <a:lnSpc>
                          <a:spcPct val="100000"/>
                        </a:lnSpc>
                        <a:spcBef>
                          <a:spcPct val="0"/>
                        </a:spcBef>
                        <a:spcAft>
                          <a:spcPct val="0"/>
                        </a:spcAft>
                        <a:buClrTx/>
                        <a:buSzPct val="80000"/>
                        <a:buFontTx/>
                        <a:buNone/>
                        <a:tabLst/>
                      </a:pPr>
                      <a:r>
                        <a:rPr kumimoji="0" lang="en-US" sz="1200" b="0" i="0" u="none" strike="noStrike" cap="none" normalizeH="0" baseline="0" dirty="0">
                          <a:ln>
                            <a:noFill/>
                          </a:ln>
                          <a:solidFill>
                            <a:schemeClr val="tx1"/>
                          </a:solidFill>
                          <a:effectLst/>
                          <a:latin typeface="+mn-lt"/>
                          <a:ea typeface="ＭＳ Ｐゴシック" pitchFamily="34" charset="-128"/>
                          <a:cs typeface="Times New Roman" pitchFamily="18" charset="0"/>
                        </a:rPr>
                        <a:t>Can (theoretically) handle </a:t>
                      </a:r>
                      <a:r>
                        <a:rPr kumimoji="0" lang="ja-JP" altLang="en-US" sz="1200" b="0" i="0" u="none" strike="noStrike" cap="none" normalizeH="0" baseline="0" dirty="0">
                          <a:ln>
                            <a:noFill/>
                          </a:ln>
                          <a:solidFill>
                            <a:schemeClr val="tx1"/>
                          </a:solidFill>
                          <a:effectLst/>
                          <a:latin typeface="+mn-lt"/>
                          <a:ea typeface="ＭＳ Ｐゴシック" pitchFamily="34" charset="-128"/>
                          <a:cs typeface="Times New Roman" pitchFamily="18" charset="0"/>
                        </a:rPr>
                        <a:t>“</a:t>
                      </a:r>
                      <a:r>
                        <a:rPr kumimoji="0" lang="en-US" altLang="ja-JP" sz="1200" b="0" i="0" u="none" strike="noStrike" cap="none" normalizeH="0" baseline="0" dirty="0">
                          <a:ln>
                            <a:noFill/>
                          </a:ln>
                          <a:solidFill>
                            <a:schemeClr val="tx1"/>
                          </a:solidFill>
                          <a:effectLst/>
                          <a:latin typeface="+mn-lt"/>
                          <a:ea typeface="ＭＳ Ｐゴシック" pitchFamily="34" charset="-128"/>
                          <a:cs typeface="Times New Roman" pitchFamily="18" charset="0"/>
                        </a:rPr>
                        <a:t>unlimited</a:t>
                      </a:r>
                      <a:r>
                        <a:rPr kumimoji="0" lang="ja-JP" altLang="en-US" sz="1200" b="0" i="0" u="none" strike="noStrike" cap="none" normalizeH="0" baseline="0" dirty="0">
                          <a:ln>
                            <a:noFill/>
                          </a:ln>
                          <a:solidFill>
                            <a:schemeClr val="tx1"/>
                          </a:solidFill>
                          <a:effectLst/>
                          <a:latin typeface="+mn-lt"/>
                          <a:ea typeface="ＭＳ Ｐゴシック" pitchFamily="34" charset="-128"/>
                          <a:cs typeface="Times New Roman" pitchFamily="18" charset="0"/>
                        </a:rPr>
                        <a:t>”</a:t>
                      </a:r>
                      <a:r>
                        <a:rPr kumimoji="0" lang="en-US" altLang="ja-JP" sz="1200" b="0" i="0" u="none" strike="noStrike" cap="none" normalizeH="0" baseline="0" dirty="0">
                          <a:ln>
                            <a:noFill/>
                          </a:ln>
                          <a:solidFill>
                            <a:schemeClr val="tx1"/>
                          </a:solidFill>
                          <a:effectLst/>
                          <a:latin typeface="+mn-lt"/>
                          <a:ea typeface="ＭＳ Ｐゴシック" pitchFamily="34" charset="-128"/>
                          <a:cs typeface="Times New Roman" pitchFamily="18" charset="0"/>
                        </a:rPr>
                        <a:t> number of connections (configurable) per database.</a:t>
                      </a:r>
                    </a:p>
                    <a:p>
                      <a:pPr marL="0" marR="0" lvl="0" indent="0" algn="l" defTabSz="914400" rtl="0" eaLnBrk="1" fontAlgn="base" latinLnBrk="0" hangingPunct="1">
                        <a:lnSpc>
                          <a:spcPct val="100000"/>
                        </a:lnSpc>
                        <a:spcBef>
                          <a:spcPct val="0"/>
                        </a:spcBef>
                        <a:spcAft>
                          <a:spcPct val="0"/>
                        </a:spcAft>
                        <a:buClrTx/>
                        <a:buSzPct val="80000"/>
                        <a:buFontTx/>
                        <a:buNone/>
                        <a:tabLst/>
                      </a:pPr>
                      <a:r>
                        <a:rPr kumimoji="0" lang="de-DE" sz="1200" b="0" i="0" u="none" strike="noStrike" cap="none" normalizeH="0" baseline="0" dirty="0">
                          <a:ln>
                            <a:noFill/>
                          </a:ln>
                          <a:solidFill>
                            <a:schemeClr val="tx1"/>
                          </a:solidFill>
                          <a:effectLst/>
                          <a:latin typeface="+mn-lt"/>
                          <a:ea typeface="ＭＳ Ｐゴシック" pitchFamily="34" charset="-128"/>
                          <a:cs typeface="Times New Roman" pitchFamily="18" charset="0"/>
                        </a:rPr>
                        <a:t>Session </a:t>
                      </a:r>
                      <a:r>
                        <a:rPr kumimoji="0" lang="en-US" sz="1200" b="0" i="0" u="none" strike="noStrike" cap="none" normalizeH="0" baseline="0" noProof="0" dirty="0">
                          <a:ln>
                            <a:noFill/>
                          </a:ln>
                          <a:solidFill>
                            <a:schemeClr val="tx1"/>
                          </a:solidFill>
                          <a:effectLst/>
                          <a:latin typeface="+mn-lt"/>
                          <a:ea typeface="ＭＳ Ｐゴシック" pitchFamily="34" charset="-128"/>
                          <a:cs typeface="Times New Roman" pitchFamily="18" charset="0"/>
                        </a:rPr>
                        <a:t>pooling</a:t>
                      </a:r>
                      <a:r>
                        <a:rPr kumimoji="0" lang="de-DE" sz="1200" b="0" i="0" u="none" strike="noStrike" cap="none" normalizeH="0" baseline="0" dirty="0">
                          <a:ln>
                            <a:noFill/>
                          </a:ln>
                          <a:solidFill>
                            <a:schemeClr val="tx1"/>
                          </a:solidFill>
                          <a:effectLst/>
                          <a:latin typeface="+mn-lt"/>
                          <a:ea typeface="ＭＳ Ｐゴシック" pitchFamily="34" charset="-128"/>
                          <a:cs typeface="Times New Roman" pitchFamily="18" charset="0"/>
                        </a:rPr>
                        <a:t> </a:t>
                      </a:r>
                      <a:r>
                        <a:rPr kumimoji="0" lang="en-US" sz="1200" b="0" i="0" u="none" strike="noStrike" cap="none" normalizeH="0" baseline="0" noProof="0" dirty="0">
                          <a:ln>
                            <a:noFill/>
                          </a:ln>
                          <a:solidFill>
                            <a:schemeClr val="tx1"/>
                          </a:solidFill>
                          <a:effectLst/>
                          <a:latin typeface="+mn-lt"/>
                          <a:ea typeface="ＭＳ Ｐゴシック" pitchFamily="34" charset="-128"/>
                          <a:cs typeface="Times New Roman" pitchFamily="18" charset="0"/>
                        </a:rPr>
                        <a:t>mechanism</a:t>
                      </a:r>
                      <a:r>
                        <a:rPr kumimoji="0" lang="de-DE" sz="1200" b="0" i="0" u="none" strike="noStrike" cap="none" normalizeH="0" baseline="0" dirty="0">
                          <a:ln>
                            <a:noFill/>
                          </a:ln>
                          <a:solidFill>
                            <a:schemeClr val="tx1"/>
                          </a:solidFill>
                          <a:effectLst/>
                          <a:latin typeface="+mn-lt"/>
                          <a:ea typeface="ＭＳ Ｐゴシック" pitchFamily="34" charset="-128"/>
                          <a:cs typeface="Times New Roman" pitchFamily="18" charset="0"/>
                        </a:rPr>
                        <a:t>.</a:t>
                      </a:r>
                      <a:endParaRPr kumimoji="0" lang="en-US" sz="1200" b="0" i="0" u="none" strike="noStrike" cap="none" normalizeH="0" baseline="0" dirty="0">
                        <a:ln>
                          <a:noFill/>
                        </a:ln>
                        <a:solidFill>
                          <a:schemeClr val="tx1"/>
                        </a:solidFill>
                        <a:effectLst/>
                        <a:latin typeface="+mn-lt"/>
                        <a:ea typeface="ＭＳ Ｐゴシック" pitchFamily="34" charset="-128"/>
                      </a:endParaRPr>
                    </a:p>
                  </a:txBody>
                  <a:tcPr marL="83333" marR="83333" marT="43333" marB="433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Pct val="80000"/>
                        <a:buFontTx/>
                        <a:buNone/>
                        <a:tabLst/>
                      </a:pPr>
                      <a:r>
                        <a:rPr kumimoji="0" lang="en-US" sz="1200" b="0" i="0" u="none" strike="noStrike" cap="none" normalizeH="0" baseline="0" dirty="0">
                          <a:ln>
                            <a:noFill/>
                          </a:ln>
                          <a:solidFill>
                            <a:schemeClr val="tx1"/>
                          </a:solidFill>
                          <a:effectLst/>
                          <a:latin typeface="+mn-lt"/>
                          <a:ea typeface="ＭＳ Ｐゴシック" pitchFamily="34" charset="-128"/>
                          <a:cs typeface="Times New Roman" pitchFamily="18" charset="0"/>
                        </a:rPr>
                        <a:t>Can handle one connection per database/per DI API instance</a:t>
                      </a:r>
                      <a:endParaRPr kumimoji="0" lang="en-US" sz="1200" b="0" i="0" u="none" strike="noStrike" cap="none" normalizeH="0" baseline="0" dirty="0">
                        <a:ln>
                          <a:noFill/>
                        </a:ln>
                        <a:solidFill>
                          <a:schemeClr val="tx1"/>
                        </a:solidFill>
                        <a:effectLst/>
                        <a:latin typeface="+mn-lt"/>
                        <a:ea typeface="ＭＳ Ｐゴシック" pitchFamily="34" charset="-128"/>
                      </a:endParaRPr>
                    </a:p>
                  </a:txBody>
                  <a:tcPr marL="83333" marR="83333" marT="43333" marB="433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Pct val="80000"/>
                        <a:buFontTx/>
                        <a:buNone/>
                        <a:tabLst/>
                      </a:pPr>
                      <a:r>
                        <a:rPr kumimoji="0" lang="en-US" sz="1400" b="1" i="0" u="none" strike="noStrike" cap="none" normalizeH="0" baseline="0" dirty="0">
                          <a:ln>
                            <a:noFill/>
                          </a:ln>
                          <a:solidFill>
                            <a:schemeClr val="tx1"/>
                          </a:solidFill>
                          <a:effectLst/>
                          <a:latin typeface="+mn-lt"/>
                          <a:ea typeface="ＭＳ Ｐゴシック" pitchFamily="34" charset="-128"/>
                          <a:cs typeface="Times New Roman" pitchFamily="18" charset="0"/>
                        </a:rPr>
                        <a:t>Connection handling &amp; scalability</a:t>
                      </a:r>
                      <a:endParaRPr kumimoji="0" lang="en-US" sz="1400" b="1" i="0" u="none" strike="noStrike" cap="none" normalizeH="0" baseline="0" dirty="0">
                        <a:ln>
                          <a:noFill/>
                        </a:ln>
                        <a:solidFill>
                          <a:schemeClr val="tx1"/>
                        </a:solidFill>
                        <a:effectLst/>
                        <a:latin typeface="+mn-lt"/>
                        <a:ea typeface="ＭＳ Ｐゴシック" pitchFamily="34" charset="-128"/>
                      </a:endParaRPr>
                    </a:p>
                  </a:txBody>
                  <a:tcPr marL="83333" marR="83333" marT="43333" marB="433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009456">
                <a:tc>
                  <a:txBody>
                    <a:bodyPr/>
                    <a:lstStyle/>
                    <a:p>
                      <a:pPr marL="0" marR="0" lvl="0" indent="0" algn="l" defTabSz="914400" rtl="0" eaLnBrk="1" fontAlgn="base" latinLnBrk="0" hangingPunct="1">
                        <a:lnSpc>
                          <a:spcPct val="100000"/>
                        </a:lnSpc>
                        <a:spcBef>
                          <a:spcPct val="0"/>
                        </a:spcBef>
                        <a:spcAft>
                          <a:spcPct val="0"/>
                        </a:spcAft>
                        <a:buClrTx/>
                        <a:buSzPct val="80000"/>
                        <a:buFontTx/>
                        <a:buNone/>
                        <a:tabLst/>
                      </a:pPr>
                      <a:r>
                        <a:rPr kumimoji="0" lang="en-US" sz="1200" b="0" i="0" u="none" strike="noStrike" cap="none" normalizeH="0" baseline="0" dirty="0">
                          <a:ln>
                            <a:noFill/>
                          </a:ln>
                          <a:solidFill>
                            <a:schemeClr val="tx1"/>
                          </a:solidFill>
                          <a:effectLst/>
                          <a:latin typeface="+mn-lt"/>
                          <a:ea typeface="ＭＳ Ｐゴシック" pitchFamily="34" charset="-128"/>
                        </a:rPr>
                        <a:t>Single and Global transactions defined by using Interact or BatchInteract.</a:t>
                      </a:r>
                      <a:br>
                        <a:rPr kumimoji="0" lang="en-US" sz="1200" b="0" i="0" u="none" strike="noStrike" cap="none" normalizeH="0" baseline="0" dirty="0">
                          <a:ln>
                            <a:noFill/>
                          </a:ln>
                          <a:solidFill>
                            <a:schemeClr val="tx1"/>
                          </a:solidFill>
                          <a:effectLst/>
                          <a:latin typeface="+mn-lt"/>
                          <a:ea typeface="ＭＳ Ｐゴシック" pitchFamily="34" charset="-128"/>
                        </a:rPr>
                      </a:br>
                      <a:r>
                        <a:rPr kumimoji="0" lang="en-US" sz="1200" b="1" i="0" u="none" strike="noStrike" cap="none" normalizeH="0" baseline="0" dirty="0">
                          <a:ln>
                            <a:noFill/>
                          </a:ln>
                          <a:solidFill>
                            <a:schemeClr val="tx1"/>
                          </a:solidFill>
                          <a:effectLst/>
                          <a:latin typeface="+mn-lt"/>
                          <a:ea typeface="ＭＳ Ｐゴシック" pitchFamily="34" charset="-128"/>
                        </a:rPr>
                        <a:t>NO</a:t>
                      </a:r>
                      <a:r>
                        <a:rPr kumimoji="0" lang="en-US" sz="1200" b="0" i="0" u="none" strike="noStrike" cap="none" normalizeH="0" baseline="0" dirty="0">
                          <a:ln>
                            <a:noFill/>
                          </a:ln>
                          <a:solidFill>
                            <a:schemeClr val="tx1"/>
                          </a:solidFill>
                          <a:effectLst/>
                          <a:latin typeface="+mn-lt"/>
                          <a:ea typeface="ＭＳ Ｐゴシック" pitchFamily="34" charset="-128"/>
                        </a:rPr>
                        <a:t> GetNewObjectCode equivalence inside a transaction</a:t>
                      </a:r>
                    </a:p>
                  </a:txBody>
                  <a:tcPr marL="83333" marR="83333" marT="43333" marB="433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Pct val="80000"/>
                        <a:buFontTx/>
                        <a:buNone/>
                        <a:tabLst/>
                      </a:pPr>
                      <a:r>
                        <a:rPr kumimoji="0" lang="en-US" sz="1200" b="0" i="0" u="none" strike="noStrike" cap="none" normalizeH="0" baseline="0" dirty="0">
                          <a:ln>
                            <a:noFill/>
                          </a:ln>
                          <a:solidFill>
                            <a:schemeClr val="tx1"/>
                          </a:solidFill>
                          <a:effectLst/>
                          <a:latin typeface="+mn-lt"/>
                          <a:ea typeface="ＭＳ Ｐゴシック" pitchFamily="34" charset="-128"/>
                        </a:rPr>
                        <a:t>Single and Global transactions by Start/EndTransaction commands.</a:t>
                      </a:r>
                    </a:p>
                    <a:p>
                      <a:pPr marL="0" marR="0" lvl="0" indent="0" algn="l" defTabSz="914400" rtl="0" eaLnBrk="1" fontAlgn="base" latinLnBrk="0" hangingPunct="1">
                        <a:lnSpc>
                          <a:spcPct val="100000"/>
                        </a:lnSpc>
                        <a:spcBef>
                          <a:spcPct val="0"/>
                        </a:spcBef>
                        <a:spcAft>
                          <a:spcPct val="0"/>
                        </a:spcAft>
                        <a:buClrTx/>
                        <a:buSzPct val="80000"/>
                        <a:buFontTx/>
                        <a:buNone/>
                        <a:tabLst/>
                      </a:pPr>
                      <a:r>
                        <a:rPr kumimoji="0" lang="en-US" sz="1200" b="0" i="0" u="none" strike="noStrike" cap="none" normalizeH="0" baseline="0" dirty="0">
                          <a:ln>
                            <a:noFill/>
                          </a:ln>
                          <a:solidFill>
                            <a:schemeClr val="tx1"/>
                          </a:solidFill>
                          <a:effectLst/>
                          <a:latin typeface="+mn-lt"/>
                          <a:ea typeface="ＭＳ Ｐゴシック" pitchFamily="34" charset="-128"/>
                        </a:rPr>
                        <a:t>Allows GetNewObjectCode method inside a transaction…</a:t>
                      </a:r>
                    </a:p>
                  </a:txBody>
                  <a:tcPr marL="83333" marR="83333" marT="43333" marB="433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Pct val="80000"/>
                        <a:buFontTx/>
                        <a:buNone/>
                        <a:tabLst/>
                      </a:pPr>
                      <a:r>
                        <a:rPr kumimoji="0" lang="en-US" sz="1400" b="1" i="0" u="none" strike="noStrike" cap="none" normalizeH="0" baseline="0" dirty="0">
                          <a:ln>
                            <a:noFill/>
                          </a:ln>
                          <a:solidFill>
                            <a:schemeClr val="tx1"/>
                          </a:solidFill>
                          <a:effectLst/>
                          <a:latin typeface="+mn-lt"/>
                          <a:ea typeface="ＭＳ Ｐゴシック" pitchFamily="34" charset="-128"/>
                          <a:cs typeface="Times New Roman" pitchFamily="18" charset="0"/>
                        </a:rPr>
                        <a:t>Transaction management</a:t>
                      </a:r>
                      <a:endParaRPr kumimoji="0" lang="en-US" sz="1400" b="1" i="0" u="none" strike="noStrike" cap="none" normalizeH="0" baseline="0" dirty="0">
                        <a:ln>
                          <a:noFill/>
                        </a:ln>
                        <a:solidFill>
                          <a:schemeClr val="tx1"/>
                        </a:solidFill>
                        <a:effectLst/>
                        <a:latin typeface="+mn-lt"/>
                        <a:ea typeface="ＭＳ Ｐゴシック" pitchFamily="34" charset="-128"/>
                      </a:endParaRPr>
                    </a:p>
                  </a:txBody>
                  <a:tcPr marL="83333" marR="83333" marT="43333" marB="433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69096">
                <a:tc>
                  <a:txBody>
                    <a:bodyPr/>
                    <a:lstStyle/>
                    <a:p>
                      <a:pPr marL="0" marR="0" lvl="0" indent="0" algn="l" defTabSz="914400" rtl="0" eaLnBrk="1" fontAlgn="base" latinLnBrk="0" hangingPunct="1">
                        <a:lnSpc>
                          <a:spcPct val="100000"/>
                        </a:lnSpc>
                        <a:spcBef>
                          <a:spcPct val="0"/>
                        </a:spcBef>
                        <a:spcAft>
                          <a:spcPct val="0"/>
                        </a:spcAft>
                        <a:buClrTx/>
                        <a:buSzPct val="80000"/>
                        <a:buFontTx/>
                        <a:buNone/>
                        <a:tabLst/>
                      </a:pPr>
                      <a:r>
                        <a:rPr kumimoji="0" lang="de-DE" sz="1200" b="0" i="0" u="none" strike="noStrike" cap="none" normalizeH="0" baseline="0" dirty="0">
                          <a:ln>
                            <a:noFill/>
                          </a:ln>
                          <a:solidFill>
                            <a:schemeClr val="tx1"/>
                          </a:solidFill>
                          <a:effectLst/>
                          <a:latin typeface="+mn-lt"/>
                          <a:ea typeface="ＭＳ Ｐゴシック" pitchFamily="34" charset="-128"/>
                        </a:rPr>
                        <a:t>Not </a:t>
                      </a:r>
                      <a:r>
                        <a:rPr kumimoji="0" lang="en-US" sz="1200" b="0" i="0" u="none" strike="noStrike" cap="none" normalizeH="0" baseline="0" noProof="0" dirty="0">
                          <a:ln>
                            <a:noFill/>
                          </a:ln>
                          <a:solidFill>
                            <a:schemeClr val="tx1"/>
                          </a:solidFill>
                          <a:effectLst/>
                          <a:latin typeface="+mn-lt"/>
                          <a:ea typeface="ＭＳ Ｐゴシック" pitchFamily="34" charset="-128"/>
                        </a:rPr>
                        <a:t>Possible</a:t>
                      </a:r>
                    </a:p>
                  </a:txBody>
                  <a:tcPr marL="83333" marR="83333" marT="43333" marB="433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Pct val="80000"/>
                        <a:buFontTx/>
                        <a:buNone/>
                        <a:tabLst/>
                      </a:pPr>
                      <a:r>
                        <a:rPr kumimoji="0" lang="en-US" sz="1200" b="0" i="0" u="none" strike="noStrike" cap="none" normalizeH="0" baseline="0" noProof="0" dirty="0">
                          <a:ln>
                            <a:noFill/>
                          </a:ln>
                          <a:solidFill>
                            <a:schemeClr val="tx1"/>
                          </a:solidFill>
                          <a:effectLst/>
                          <a:latin typeface="+mn-lt"/>
                          <a:ea typeface="ＭＳ Ｐゴシック" pitchFamily="34" charset="-128"/>
                        </a:rPr>
                        <a:t>Possible</a:t>
                      </a:r>
                      <a:endParaRPr kumimoji="0" lang="en-US" sz="1200" b="0" i="0" u="none" strike="noStrike" cap="none" normalizeH="0" baseline="0" dirty="0">
                        <a:ln>
                          <a:noFill/>
                        </a:ln>
                        <a:solidFill>
                          <a:schemeClr val="tx1"/>
                        </a:solidFill>
                        <a:effectLst/>
                        <a:latin typeface="+mn-lt"/>
                        <a:ea typeface="ＭＳ Ｐゴシック" pitchFamily="34" charset="-128"/>
                      </a:endParaRPr>
                    </a:p>
                  </a:txBody>
                  <a:tcPr marL="83333" marR="83333" marT="43333" marB="433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Pct val="80000"/>
                        <a:buFontTx/>
                        <a:buNone/>
                        <a:tabLst/>
                      </a:pPr>
                      <a:r>
                        <a:rPr kumimoji="0" lang="de-DE" sz="1400" b="1" i="0" u="none" strike="noStrike" cap="none" normalizeH="0" baseline="0" dirty="0">
                          <a:ln>
                            <a:noFill/>
                          </a:ln>
                          <a:solidFill>
                            <a:schemeClr val="tx1"/>
                          </a:solidFill>
                          <a:effectLst/>
                          <a:latin typeface="+mn-lt"/>
                          <a:ea typeface="ＭＳ Ｐゴシック" pitchFamily="34" charset="-128"/>
                        </a:rPr>
                        <a:t>Handling „</a:t>
                      </a:r>
                      <a:r>
                        <a:rPr kumimoji="0" lang="en-US" sz="1400" b="1" i="0" u="none" strike="noStrike" cap="none" normalizeH="0" baseline="0" noProof="0" dirty="0">
                          <a:ln>
                            <a:noFill/>
                          </a:ln>
                          <a:solidFill>
                            <a:schemeClr val="tx1"/>
                          </a:solidFill>
                          <a:effectLst/>
                          <a:latin typeface="+mn-lt"/>
                          <a:ea typeface="ＭＳ Ｐゴシック" pitchFamily="34" charset="-128"/>
                        </a:rPr>
                        <a:t>Meta</a:t>
                      </a:r>
                      <a:r>
                        <a:rPr kumimoji="0" lang="de-DE" sz="1400" b="1" i="0" u="none" strike="noStrike" cap="none" normalizeH="0" baseline="0" dirty="0">
                          <a:ln>
                            <a:noFill/>
                          </a:ln>
                          <a:solidFill>
                            <a:schemeClr val="tx1"/>
                          </a:solidFill>
                          <a:effectLst/>
                          <a:latin typeface="+mn-lt"/>
                          <a:ea typeface="ＭＳ Ｐゴシック" pitchFamily="34" charset="-128"/>
                        </a:rPr>
                        <a:t> Data</a:t>
                      </a:r>
                      <a:r>
                        <a:rPr kumimoji="0" lang="de-DE" altLang="en-US" sz="1400" b="1" i="0" u="none" strike="noStrike" cap="none" normalizeH="0" baseline="0" dirty="0">
                          <a:ln>
                            <a:noFill/>
                          </a:ln>
                          <a:solidFill>
                            <a:schemeClr val="tx1"/>
                          </a:solidFill>
                          <a:effectLst/>
                          <a:latin typeface="+mn-lt"/>
                          <a:ea typeface="ＭＳ Ｐゴシック" pitchFamily="34" charset="-128"/>
                        </a:rPr>
                        <a:t>“</a:t>
                      </a:r>
                      <a:r>
                        <a:rPr kumimoji="0" lang="de-DE" sz="1400" b="1" i="0" u="none" strike="noStrike" cap="none" normalizeH="0" baseline="0" dirty="0">
                          <a:ln>
                            <a:noFill/>
                          </a:ln>
                          <a:solidFill>
                            <a:schemeClr val="tx1"/>
                          </a:solidFill>
                          <a:effectLst/>
                          <a:latin typeface="+mn-lt"/>
                          <a:ea typeface="ＭＳ Ｐゴシック" pitchFamily="34" charset="-128"/>
                        </a:rPr>
                        <a:t> (UDTs, etc)</a:t>
                      </a:r>
                      <a:endParaRPr kumimoji="0" lang="en-US" sz="1400" b="1" i="0" u="none" strike="noStrike" cap="none" normalizeH="0" baseline="0" dirty="0">
                        <a:ln>
                          <a:noFill/>
                        </a:ln>
                        <a:solidFill>
                          <a:schemeClr val="tx1"/>
                        </a:solidFill>
                        <a:effectLst/>
                        <a:latin typeface="+mn-lt"/>
                        <a:ea typeface="ＭＳ Ｐゴシック" pitchFamily="34" charset="-128"/>
                      </a:endParaRPr>
                    </a:p>
                  </a:txBody>
                  <a:tcPr marL="83333" marR="83333" marT="43333" marB="433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37802">
                <a:tc>
                  <a:txBody>
                    <a:bodyPr/>
                    <a:lstStyle/>
                    <a:p>
                      <a:pPr marL="0" marR="0" lvl="0" indent="0" algn="l" defTabSz="914400" rtl="0" eaLnBrk="1" fontAlgn="base" latinLnBrk="0" hangingPunct="1">
                        <a:lnSpc>
                          <a:spcPct val="100000"/>
                        </a:lnSpc>
                        <a:spcBef>
                          <a:spcPct val="0"/>
                        </a:spcBef>
                        <a:spcAft>
                          <a:spcPct val="0"/>
                        </a:spcAft>
                        <a:buClrTx/>
                        <a:buSzPct val="80000"/>
                        <a:buFontTx/>
                        <a:buNone/>
                        <a:tabLst/>
                      </a:pPr>
                      <a:r>
                        <a:rPr kumimoji="0" lang="de-DE" sz="1200" b="0" i="0" u="none" strike="noStrike" cap="none" normalizeH="0" baseline="0" dirty="0">
                          <a:ln>
                            <a:noFill/>
                          </a:ln>
                          <a:solidFill>
                            <a:schemeClr val="tx1"/>
                          </a:solidFill>
                          <a:effectLst/>
                          <a:latin typeface="+mn-lt"/>
                          <a:ea typeface="ＭＳ Ｐゴシック" pitchFamily="34" charset="-128"/>
                        </a:rPr>
                        <a:t>Not </a:t>
                      </a:r>
                      <a:r>
                        <a:rPr kumimoji="0" lang="en-US" sz="1200" b="0" i="0" u="none" strike="noStrike" cap="none" normalizeH="0" baseline="0" noProof="0" dirty="0">
                          <a:ln>
                            <a:noFill/>
                          </a:ln>
                          <a:solidFill>
                            <a:schemeClr val="tx1"/>
                          </a:solidFill>
                          <a:effectLst/>
                          <a:latin typeface="+mn-lt"/>
                          <a:ea typeface="ＭＳ Ｐゴシック" pitchFamily="34" charset="-128"/>
                        </a:rPr>
                        <a:t>Possible</a:t>
                      </a:r>
                      <a:endParaRPr kumimoji="0" lang="en-US" sz="1200" b="0" i="0" u="none" strike="noStrike" cap="none" normalizeH="0" baseline="0" dirty="0">
                        <a:ln>
                          <a:noFill/>
                        </a:ln>
                        <a:solidFill>
                          <a:schemeClr val="tx1"/>
                        </a:solidFill>
                        <a:effectLst/>
                        <a:latin typeface="+mn-lt"/>
                        <a:ea typeface="ＭＳ Ｐゴシック" pitchFamily="34" charset="-128"/>
                      </a:endParaRPr>
                    </a:p>
                  </a:txBody>
                  <a:tcPr marL="83333" marR="83333" marT="43333" marB="433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Pct val="80000"/>
                        <a:buFontTx/>
                        <a:buNone/>
                        <a:tabLst/>
                      </a:pPr>
                      <a:r>
                        <a:rPr kumimoji="0" lang="en-US" sz="1200" b="0" i="0" u="none" strike="noStrike" cap="none" normalizeH="0" baseline="0" noProof="0" dirty="0">
                          <a:ln>
                            <a:noFill/>
                          </a:ln>
                          <a:solidFill>
                            <a:schemeClr val="tx1"/>
                          </a:solidFill>
                          <a:effectLst/>
                          <a:latin typeface="+mn-lt"/>
                          <a:ea typeface="ＭＳ Ｐゴシック" pitchFamily="34" charset="-128"/>
                        </a:rPr>
                        <a:t>Possible</a:t>
                      </a:r>
                      <a:r>
                        <a:rPr kumimoji="0" lang="de-DE" sz="1200" b="0" i="0" u="none" strike="noStrike" cap="none" normalizeH="0" baseline="0" dirty="0">
                          <a:ln>
                            <a:noFill/>
                          </a:ln>
                          <a:solidFill>
                            <a:schemeClr val="tx1"/>
                          </a:solidFill>
                          <a:effectLst/>
                          <a:latin typeface="+mn-lt"/>
                          <a:ea typeface="ＭＳ Ｐゴシック" pitchFamily="34" charset="-128"/>
                        </a:rPr>
                        <a:t> </a:t>
                      </a:r>
                      <a:endParaRPr kumimoji="0" lang="en-US" sz="1200" b="0" i="0" u="none" strike="noStrike" cap="none" normalizeH="0" baseline="0" dirty="0">
                        <a:ln>
                          <a:noFill/>
                        </a:ln>
                        <a:solidFill>
                          <a:schemeClr val="tx1"/>
                        </a:solidFill>
                        <a:effectLst/>
                        <a:latin typeface="+mn-lt"/>
                        <a:ea typeface="ＭＳ Ｐゴシック" pitchFamily="34" charset="-128"/>
                      </a:endParaRPr>
                    </a:p>
                  </a:txBody>
                  <a:tcPr marL="83333" marR="83333" marT="43333" marB="433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Pct val="80000"/>
                        <a:buFontTx/>
                        <a:buNone/>
                        <a:tabLst/>
                      </a:pPr>
                      <a:r>
                        <a:rPr kumimoji="0" lang="de-DE" sz="1400" b="1" i="0" u="none" strike="noStrike" cap="none" normalizeH="0" baseline="0" dirty="0">
                          <a:ln>
                            <a:noFill/>
                          </a:ln>
                          <a:solidFill>
                            <a:schemeClr val="tx1"/>
                          </a:solidFill>
                          <a:effectLst/>
                          <a:latin typeface="+mn-lt"/>
                          <a:ea typeface="ＭＳ Ｐゴシック" pitchFamily="34" charset="-128"/>
                        </a:rPr>
                        <a:t>„Single-</a:t>
                      </a:r>
                      <a:r>
                        <a:rPr kumimoji="0" lang="en-US" sz="1400" b="1" i="0" u="none" strike="noStrike" cap="none" normalizeH="0" baseline="0" noProof="0" dirty="0">
                          <a:ln>
                            <a:noFill/>
                          </a:ln>
                          <a:solidFill>
                            <a:schemeClr val="tx1"/>
                          </a:solidFill>
                          <a:effectLst/>
                          <a:latin typeface="+mn-lt"/>
                          <a:ea typeface="ＭＳ Ｐゴシック" pitchFamily="34" charset="-128"/>
                        </a:rPr>
                        <a:t>Sign</a:t>
                      </a:r>
                      <a:r>
                        <a:rPr kumimoji="0" lang="de-DE" sz="1400" b="1" i="0" u="none" strike="noStrike" cap="none" normalizeH="0" baseline="0" dirty="0">
                          <a:ln>
                            <a:noFill/>
                          </a:ln>
                          <a:solidFill>
                            <a:schemeClr val="tx1"/>
                          </a:solidFill>
                          <a:effectLst/>
                          <a:latin typeface="+mn-lt"/>
                          <a:ea typeface="ＭＳ Ｐゴシック" pitchFamily="34" charset="-128"/>
                        </a:rPr>
                        <a:t> On</a:t>
                      </a:r>
                      <a:r>
                        <a:rPr kumimoji="0" lang="de-DE" altLang="en-US" sz="1400" b="1" i="0" u="none" strike="noStrike" cap="none" normalizeH="0" baseline="0" dirty="0">
                          <a:ln>
                            <a:noFill/>
                          </a:ln>
                          <a:solidFill>
                            <a:schemeClr val="tx1"/>
                          </a:solidFill>
                          <a:effectLst/>
                          <a:latin typeface="+mn-lt"/>
                          <a:ea typeface="ＭＳ Ｐゴシック" pitchFamily="34" charset="-128"/>
                        </a:rPr>
                        <a:t>“</a:t>
                      </a:r>
                      <a:r>
                        <a:rPr kumimoji="0" lang="de-DE" sz="1400" b="1" i="0" u="none" strike="noStrike" cap="none" normalizeH="0" baseline="0" dirty="0">
                          <a:ln>
                            <a:noFill/>
                          </a:ln>
                          <a:solidFill>
                            <a:schemeClr val="tx1"/>
                          </a:solidFill>
                          <a:effectLst/>
                          <a:latin typeface="+mn-lt"/>
                          <a:ea typeface="ＭＳ Ｐゴシック" pitchFamily="34" charset="-128"/>
                        </a:rPr>
                        <a:t> in </a:t>
                      </a:r>
                      <a:r>
                        <a:rPr kumimoji="0" lang="en-US" sz="1400" b="1" i="0" u="none" strike="noStrike" cap="none" normalizeH="0" baseline="0" noProof="0" dirty="0">
                          <a:ln>
                            <a:noFill/>
                          </a:ln>
                          <a:solidFill>
                            <a:schemeClr val="tx1"/>
                          </a:solidFill>
                          <a:effectLst/>
                          <a:latin typeface="+mn-lt"/>
                          <a:ea typeface="ＭＳ Ｐゴシック" pitchFamily="34" charset="-128"/>
                        </a:rPr>
                        <a:t>conjunction with UI API</a:t>
                      </a:r>
                    </a:p>
                  </a:txBody>
                  <a:tcPr marL="83333" marR="83333" marT="43333" marB="433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441986">
                <a:tc>
                  <a:txBody>
                    <a:bodyPr/>
                    <a:lstStyle/>
                    <a:p>
                      <a:pPr marL="0" marR="0" lvl="0" indent="0" algn="l" defTabSz="914400" rtl="0" eaLnBrk="1" fontAlgn="base" latinLnBrk="0" hangingPunct="1">
                        <a:lnSpc>
                          <a:spcPct val="100000"/>
                        </a:lnSpc>
                        <a:spcBef>
                          <a:spcPct val="0"/>
                        </a:spcBef>
                        <a:spcAft>
                          <a:spcPct val="0"/>
                        </a:spcAft>
                        <a:buClrTx/>
                        <a:buSzPct val="80000"/>
                        <a:buFontTx/>
                        <a:buNone/>
                        <a:tabLst/>
                      </a:pPr>
                      <a:r>
                        <a:rPr kumimoji="0" lang="en-US" sz="1200" b="0" i="0" u="none" strike="noStrike" cap="none" normalizeH="0" baseline="0" dirty="0">
                          <a:ln>
                            <a:noFill/>
                          </a:ln>
                          <a:solidFill>
                            <a:schemeClr val="tx1"/>
                          </a:solidFill>
                          <a:effectLst/>
                          <a:latin typeface="+mn-lt"/>
                          <a:ea typeface="ＭＳ Ｐゴシック" pitchFamily="34" charset="-128"/>
                          <a:cs typeface="Times New Roman" pitchFamily="18" charset="0"/>
                        </a:rPr>
                        <a:t>Deployed on a single server; may be used by many client machines</a:t>
                      </a:r>
                      <a:endParaRPr kumimoji="0" lang="en-US" sz="1200" b="0" i="0" u="none" strike="noStrike" cap="none" normalizeH="0" baseline="0" dirty="0">
                        <a:ln>
                          <a:noFill/>
                        </a:ln>
                        <a:solidFill>
                          <a:schemeClr val="tx1"/>
                        </a:solidFill>
                        <a:effectLst/>
                        <a:latin typeface="+mn-lt"/>
                        <a:ea typeface="ＭＳ Ｐゴシック" pitchFamily="34" charset="-128"/>
                      </a:endParaRPr>
                    </a:p>
                  </a:txBody>
                  <a:tcPr marL="83333" marR="83333" marT="43333" marB="433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Pct val="80000"/>
                        <a:buFontTx/>
                        <a:buNone/>
                        <a:tabLst/>
                      </a:pPr>
                      <a:r>
                        <a:rPr kumimoji="0" lang="en-US" sz="1200" b="0" i="0" u="none" strike="noStrike" cap="none" normalizeH="0" baseline="0" dirty="0">
                          <a:ln>
                            <a:noFill/>
                          </a:ln>
                          <a:solidFill>
                            <a:schemeClr val="tx1"/>
                          </a:solidFill>
                          <a:effectLst/>
                          <a:latin typeface="+mn-lt"/>
                          <a:ea typeface="ＭＳ Ｐゴシック" pitchFamily="34" charset="-128"/>
                          <a:cs typeface="Times New Roman" pitchFamily="18" charset="0"/>
                        </a:rPr>
                        <a:t>Must be installed on client machines (COM DLL).</a:t>
                      </a:r>
                      <a:endParaRPr kumimoji="0" lang="en-US" sz="1200" b="0" i="0" u="none" strike="noStrike" cap="none" normalizeH="0" baseline="0" dirty="0">
                        <a:ln>
                          <a:noFill/>
                        </a:ln>
                        <a:solidFill>
                          <a:schemeClr val="tx1"/>
                        </a:solidFill>
                        <a:effectLst/>
                        <a:latin typeface="+mn-lt"/>
                        <a:ea typeface="ＭＳ Ｐゴシック" pitchFamily="34" charset="-128"/>
                      </a:endParaRPr>
                    </a:p>
                  </a:txBody>
                  <a:tcPr marL="83333" marR="83333" marT="43333" marB="433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Pct val="80000"/>
                        <a:buFontTx/>
                        <a:buNone/>
                        <a:tabLst/>
                      </a:pPr>
                      <a:r>
                        <a:rPr kumimoji="0" lang="en-US" sz="1400" b="1" i="0" u="none" strike="noStrike" cap="none" normalizeH="0" baseline="0" dirty="0">
                          <a:ln>
                            <a:noFill/>
                          </a:ln>
                          <a:solidFill>
                            <a:schemeClr val="tx1"/>
                          </a:solidFill>
                          <a:effectLst/>
                          <a:latin typeface="+mn-lt"/>
                          <a:ea typeface="ＭＳ Ｐゴシック" pitchFamily="34" charset="-128"/>
                          <a:cs typeface="Times New Roman" pitchFamily="18" charset="0"/>
                        </a:rPr>
                        <a:t>Deployment</a:t>
                      </a:r>
                      <a:endParaRPr kumimoji="0" lang="en-US" sz="1400" b="1" i="0" u="none" strike="noStrike" cap="none" normalizeH="0" baseline="0" dirty="0">
                        <a:ln>
                          <a:noFill/>
                        </a:ln>
                        <a:solidFill>
                          <a:schemeClr val="tx1"/>
                        </a:solidFill>
                        <a:effectLst/>
                        <a:latin typeface="+mn-lt"/>
                        <a:ea typeface="ＭＳ Ｐゴシック" pitchFamily="34" charset="-128"/>
                      </a:endParaRPr>
                    </a:p>
                  </a:txBody>
                  <a:tcPr marL="83333" marR="83333" marT="43333" marB="433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437802">
                <a:tc>
                  <a:txBody>
                    <a:bodyPr/>
                    <a:lstStyle/>
                    <a:p>
                      <a:pPr marL="0" marR="0" lvl="0" indent="0" algn="l" defTabSz="914400" rtl="0" eaLnBrk="1" fontAlgn="base" latinLnBrk="0" hangingPunct="1">
                        <a:lnSpc>
                          <a:spcPct val="100000"/>
                        </a:lnSpc>
                        <a:spcBef>
                          <a:spcPct val="0"/>
                        </a:spcBef>
                        <a:spcAft>
                          <a:spcPct val="0"/>
                        </a:spcAft>
                        <a:buClrTx/>
                        <a:buSzPct val="80000"/>
                        <a:buFontTx/>
                        <a:buNone/>
                        <a:tabLst/>
                      </a:pPr>
                      <a:r>
                        <a:rPr kumimoji="0" lang="en-US" sz="1200" b="0" i="0" u="none" strike="noStrike" cap="none" normalizeH="0" baseline="0" dirty="0">
                          <a:ln>
                            <a:noFill/>
                          </a:ln>
                          <a:solidFill>
                            <a:schemeClr val="tx1"/>
                          </a:solidFill>
                          <a:effectLst/>
                          <a:latin typeface="+mn-lt"/>
                          <a:ea typeface="ＭＳ Ｐゴシック" pitchFamily="34" charset="-128"/>
                          <a:cs typeface="Times New Roman" pitchFamily="18" charset="0"/>
                        </a:rPr>
                        <a:t>Direct SOAP calls</a:t>
                      </a:r>
                      <a:endParaRPr kumimoji="0" lang="en-US" sz="1200" b="0" i="0" u="none" strike="noStrike" cap="none" normalizeH="0" baseline="0" dirty="0">
                        <a:ln>
                          <a:noFill/>
                        </a:ln>
                        <a:solidFill>
                          <a:schemeClr val="tx1"/>
                        </a:solidFill>
                        <a:effectLst/>
                        <a:latin typeface="+mn-lt"/>
                        <a:ea typeface="ＭＳ Ｐゴシック" pitchFamily="34" charset="-128"/>
                      </a:endParaRPr>
                    </a:p>
                  </a:txBody>
                  <a:tcPr marL="83333" marR="83333" marT="43333" marB="433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Pct val="80000"/>
                        <a:buFontTx/>
                        <a:buNone/>
                        <a:tabLst/>
                      </a:pPr>
                      <a:r>
                        <a:rPr kumimoji="0" lang="en-US" sz="1200" b="0" i="0" u="none" strike="noStrike" cap="none" normalizeH="0" baseline="0" dirty="0">
                          <a:ln>
                            <a:noFill/>
                          </a:ln>
                          <a:solidFill>
                            <a:schemeClr val="tx1"/>
                          </a:solidFill>
                          <a:effectLst/>
                          <a:latin typeface="+mn-lt"/>
                          <a:ea typeface="ＭＳ Ｐゴシック" pitchFamily="34" charset="-128"/>
                          <a:cs typeface="Times New Roman" pitchFamily="18" charset="0"/>
                        </a:rPr>
                        <a:t>Java wrapper (JCo) or ext. SOAP layer.</a:t>
                      </a:r>
                      <a:endParaRPr kumimoji="0" lang="en-US" sz="1200" b="0" i="0" u="none" strike="noStrike" cap="none" normalizeH="0" baseline="0" dirty="0">
                        <a:ln>
                          <a:noFill/>
                        </a:ln>
                        <a:solidFill>
                          <a:schemeClr val="tx1"/>
                        </a:solidFill>
                        <a:effectLst/>
                        <a:latin typeface="+mn-lt"/>
                        <a:ea typeface="ＭＳ Ｐゴシック" pitchFamily="34" charset="-128"/>
                      </a:endParaRPr>
                    </a:p>
                  </a:txBody>
                  <a:tcPr marL="83333" marR="83333" marT="43333" marB="433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Pct val="80000"/>
                        <a:buFontTx/>
                        <a:buNone/>
                        <a:tabLst/>
                      </a:pPr>
                      <a:r>
                        <a:rPr kumimoji="0" lang="en-US" sz="1400" b="1" i="0" u="none" strike="noStrike" cap="none" normalizeH="0" baseline="0" dirty="0">
                          <a:ln>
                            <a:noFill/>
                          </a:ln>
                          <a:solidFill>
                            <a:schemeClr val="tx1"/>
                          </a:solidFill>
                          <a:effectLst/>
                          <a:latin typeface="+mn-lt"/>
                          <a:ea typeface="ＭＳ Ｐゴシック" pitchFamily="34" charset="-128"/>
                          <a:cs typeface="Times New Roman" pitchFamily="18" charset="0"/>
                        </a:rPr>
                        <a:t>Integration with External tools (Internet sales, XI system)</a:t>
                      </a:r>
                      <a:endParaRPr kumimoji="0" lang="en-US" sz="1400" b="1" i="0" u="none" strike="noStrike" cap="none" normalizeH="0" baseline="0" dirty="0">
                        <a:ln>
                          <a:noFill/>
                        </a:ln>
                        <a:solidFill>
                          <a:schemeClr val="tx1"/>
                        </a:solidFill>
                        <a:effectLst/>
                        <a:latin typeface="+mn-lt"/>
                        <a:ea typeface="ＭＳ Ｐゴシック" pitchFamily="34" charset="-128"/>
                      </a:endParaRPr>
                    </a:p>
                  </a:txBody>
                  <a:tcPr marL="83333" marR="83333" marT="43333" marB="433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bl>
          </a:graphicData>
        </a:graphic>
      </p:graphicFrame>
      <p:sp>
        <p:nvSpPr>
          <p:cNvPr id="214056" name="Rectangle 41"/>
          <p:cNvSpPr>
            <a:spLocks noChangeArrowheads="1"/>
          </p:cNvSpPr>
          <p:nvPr/>
        </p:nvSpPr>
        <p:spPr bwMode="auto">
          <a:xfrm>
            <a:off x="1525587" y="5664052"/>
            <a:ext cx="181822" cy="463846"/>
          </a:xfrm>
          <a:prstGeom prst="rect">
            <a:avLst/>
          </a:prstGeom>
          <a:noFill/>
          <a:ln w="12700">
            <a:noFill/>
            <a:miter lim="800000"/>
            <a:headEnd/>
            <a:tailEnd/>
          </a:ln>
        </p:spPr>
        <p:txBody>
          <a:bodyPr wrap="none" lIns="90000" tIns="46800" rIns="90000" bIns="46800" anchor="ctr">
            <a:spAutoFit/>
          </a:bodyPr>
          <a:lstStyle/>
          <a:p>
            <a:endParaRPr lang="fr-FR" sz="2400" dirty="0">
              <a:latin typeface="Times New Roman" pitchFamily="18" charset="0"/>
            </a:endParaRPr>
          </a:p>
        </p:txBody>
      </p:sp>
    </p:spTree>
    <p:custDataLst>
      <p:tags r:id="rId1"/>
    </p:custDataLst>
    <p:extLst>
      <p:ext uri="{BB962C8B-B14F-4D97-AF65-F5344CB8AC3E}">
        <p14:creationId xmlns:p14="http://schemas.microsoft.com/office/powerpoint/2010/main" val="823399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ヒラギノ角ゴ Pro W3" pitchFamily="-84" charset="-128"/>
              </a:rPr>
              <a:t>DI Server</a:t>
            </a:r>
            <a:r>
              <a:rPr lang="en-US" dirty="0"/>
              <a:t>:</a:t>
            </a:r>
            <a:r>
              <a:rPr lang="en-GB" dirty="0"/>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816101" y="1692289"/>
            <a:ext cx="9874376" cy="718145"/>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1800" b="1" kern="0" dirty="0"/>
              <a:t>After completing this topic, you will be able to:</a:t>
            </a:r>
            <a:endParaRPr lang="en-US" sz="18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it-IT" sz="1800" kern="0" dirty="0"/>
              <a:t>Use DI Server in principle</a:t>
            </a:r>
            <a:endParaRPr lang="en-US" sz="1800" kern="0" dirty="0"/>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4"/>
          <a:stretch>
            <a:fillRect/>
          </a:stretch>
        </p:blipFill>
        <p:spPr>
          <a:xfrm>
            <a:off x="504001" y="1330860"/>
            <a:ext cx="931757" cy="932688"/>
          </a:xfrm>
          <a:prstGeom prst="rect">
            <a:avLst/>
          </a:prstGeom>
        </p:spPr>
      </p:pic>
    </p:spTree>
    <p:custDataLst>
      <p:tags r:id="rId1"/>
    </p:custDataLst>
    <p:extLst>
      <p:ext uri="{BB962C8B-B14F-4D97-AF65-F5344CB8AC3E}">
        <p14:creationId xmlns:p14="http://schemas.microsoft.com/office/powerpoint/2010/main" val="2619521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2"/>
          <p:cNvSpPr>
            <a:spLocks noGrp="1" noChangeArrowheads="1"/>
          </p:cNvSpPr>
          <p:nvPr>
            <p:ph type="title"/>
          </p:nvPr>
        </p:nvSpPr>
        <p:spPr/>
        <p:txBody>
          <a:bodyPr anchor="ctr"/>
          <a:lstStyle/>
          <a:p>
            <a:pPr eaLnBrk="1" hangingPunct="1"/>
            <a:r>
              <a:rPr lang="it-IT" dirty="0"/>
              <a:t>DI Server: Introduction</a:t>
            </a:r>
            <a:endParaRPr lang="de-DE" dirty="0"/>
          </a:p>
        </p:txBody>
      </p:sp>
      <p:sp>
        <p:nvSpPr>
          <p:cNvPr id="199682" name="Rectangle 3"/>
          <p:cNvSpPr>
            <a:spLocks noGrp="1" noChangeArrowheads="1"/>
          </p:cNvSpPr>
          <p:nvPr>
            <p:ph type="body" idx="4294967295"/>
          </p:nvPr>
        </p:nvSpPr>
        <p:spPr>
          <a:xfrm>
            <a:off x="504001" y="1508064"/>
            <a:ext cx="11186476" cy="4933950"/>
          </a:xfrm>
        </p:spPr>
        <p:txBody>
          <a:bodyPr>
            <a:normAutofit/>
          </a:bodyPr>
          <a:lstStyle/>
          <a:p>
            <a:r>
              <a:rPr lang="en-US" sz="2200" dirty="0">
                <a:solidFill>
                  <a:schemeClr val="accent3"/>
                </a:solidFill>
              </a:rPr>
              <a:t>These DI services are based on the concept of Service-Oriented Architecture (SOA).</a:t>
            </a:r>
          </a:p>
          <a:p>
            <a:pPr lvl="1"/>
            <a:endParaRPr lang="en-US" b="1" dirty="0"/>
          </a:p>
          <a:p>
            <a:pPr lvl="1"/>
            <a:r>
              <a:rPr lang="en-US" sz="2000" dirty="0"/>
              <a:t>Acts as a </a:t>
            </a:r>
            <a:r>
              <a:rPr lang="ja-JP" altLang="en-US" sz="2000" dirty="0"/>
              <a:t>“</a:t>
            </a:r>
            <a:r>
              <a:rPr lang="en-US" altLang="ja-JP" sz="2000" dirty="0"/>
              <a:t>Server</a:t>
            </a:r>
            <a:r>
              <a:rPr lang="ja-JP" altLang="en-US" sz="2000" dirty="0"/>
              <a:t>”</a:t>
            </a:r>
            <a:r>
              <a:rPr lang="en-US" altLang="ja-JP" sz="2000" dirty="0"/>
              <a:t> (as a service)</a:t>
            </a:r>
          </a:p>
          <a:p>
            <a:pPr lvl="1"/>
            <a:r>
              <a:rPr lang="en-GB" sz="2000" dirty="0"/>
              <a:t>Supports all business objects</a:t>
            </a:r>
          </a:p>
          <a:p>
            <a:pPr lvl="1"/>
            <a:r>
              <a:rPr lang="en-US" sz="2000" dirty="0"/>
              <a:t>Enables you to develop SOAP-based solutions</a:t>
            </a:r>
          </a:p>
          <a:p>
            <a:pPr lvl="1"/>
            <a:r>
              <a:rPr lang="en-US" sz="2000" dirty="0"/>
              <a:t>Give suitable solution for heavy duty operations (e.g. batch)</a:t>
            </a:r>
          </a:p>
          <a:p>
            <a:pPr lvl="1"/>
            <a:r>
              <a:rPr lang="en-US" sz="2000" dirty="0"/>
              <a:t>Can support larger number of clients working at the same time</a:t>
            </a:r>
          </a:p>
          <a:p>
            <a:pPr lvl="1"/>
            <a:r>
              <a:rPr lang="en-GB" sz="2000" dirty="0"/>
              <a:t>Wide range of possible client technologies (APS, JSP, …)</a:t>
            </a:r>
          </a:p>
          <a:p>
            <a:pPr lvl="1"/>
            <a:r>
              <a:rPr lang="en-GB" sz="2000" dirty="0"/>
              <a:t>Single transaction handling</a:t>
            </a:r>
          </a:p>
          <a:p>
            <a:pPr lvl="1"/>
            <a:r>
              <a:rPr lang="en-GB" sz="2000" dirty="0"/>
              <a:t>Better scalability</a:t>
            </a:r>
          </a:p>
          <a:p>
            <a:pPr lvl="1"/>
            <a:r>
              <a:rPr lang="en-US" sz="2000" dirty="0"/>
              <a:t>Enhanced performance</a:t>
            </a:r>
          </a:p>
          <a:p>
            <a:pPr lvl="1"/>
            <a:endParaRPr lang="en-GB" dirty="0"/>
          </a:p>
          <a:p>
            <a:pPr>
              <a:spcBef>
                <a:spcPct val="0"/>
              </a:spcBef>
              <a:buClrTx/>
            </a:pPr>
            <a:endParaRPr lang="en-US" sz="1800" dirty="0"/>
          </a:p>
        </p:txBody>
      </p:sp>
    </p:spTree>
    <p:custDataLst>
      <p:tags r:id="rId1"/>
    </p:custDataLst>
    <p:extLst>
      <p:ext uri="{BB962C8B-B14F-4D97-AF65-F5344CB8AC3E}">
        <p14:creationId xmlns:p14="http://schemas.microsoft.com/office/powerpoint/2010/main" val="2354071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2"/>
          <p:cNvSpPr>
            <a:spLocks noGrp="1" noChangeArrowheads="1"/>
          </p:cNvSpPr>
          <p:nvPr>
            <p:ph type="title"/>
          </p:nvPr>
        </p:nvSpPr>
        <p:spPr/>
        <p:txBody>
          <a:bodyPr anchor="ctr"/>
          <a:lstStyle/>
          <a:p>
            <a:r>
              <a:rPr lang="it-IT" dirty="0"/>
              <a:t>DI Server: SOAP Message Structure</a:t>
            </a:r>
            <a:endParaRPr lang="de-DE" dirty="0"/>
          </a:p>
        </p:txBody>
      </p:sp>
      <p:pic>
        <p:nvPicPr>
          <p:cNvPr id="3" name="Picture 2">
            <a:extLst>
              <a:ext uri="{FF2B5EF4-FFF2-40B4-BE49-F238E27FC236}">
                <a16:creationId xmlns:a16="http://schemas.microsoft.com/office/drawing/2014/main" id="{122425E9-6540-4CDA-A022-754AD6263D2C}"/>
              </a:ext>
            </a:extLst>
          </p:cNvPr>
          <p:cNvPicPr>
            <a:picLocks noChangeAspect="1"/>
          </p:cNvPicPr>
          <p:nvPr/>
        </p:nvPicPr>
        <p:blipFill>
          <a:blip r:embed="rId4"/>
          <a:stretch>
            <a:fillRect/>
          </a:stretch>
        </p:blipFill>
        <p:spPr>
          <a:xfrm>
            <a:off x="1030222" y="2284277"/>
            <a:ext cx="5466667" cy="3876190"/>
          </a:xfrm>
          <a:prstGeom prst="rect">
            <a:avLst/>
          </a:prstGeom>
        </p:spPr>
      </p:pic>
      <p:pic>
        <p:nvPicPr>
          <p:cNvPr id="4" name="Picture 3">
            <a:extLst>
              <a:ext uri="{FF2B5EF4-FFF2-40B4-BE49-F238E27FC236}">
                <a16:creationId xmlns:a16="http://schemas.microsoft.com/office/drawing/2014/main" id="{32072460-8445-4F24-8EBB-8EE4AD3DF5FA}"/>
              </a:ext>
            </a:extLst>
          </p:cNvPr>
          <p:cNvPicPr>
            <a:picLocks noChangeAspect="1"/>
          </p:cNvPicPr>
          <p:nvPr/>
        </p:nvPicPr>
        <p:blipFill>
          <a:blip r:embed="rId5"/>
          <a:stretch>
            <a:fillRect/>
          </a:stretch>
        </p:blipFill>
        <p:spPr>
          <a:xfrm>
            <a:off x="6877978" y="3582783"/>
            <a:ext cx="4812499" cy="1048267"/>
          </a:xfrm>
          <a:prstGeom prst="rect">
            <a:avLst/>
          </a:prstGeom>
        </p:spPr>
      </p:pic>
      <p:sp>
        <p:nvSpPr>
          <p:cNvPr id="7" name="Rectangle 3">
            <a:extLst>
              <a:ext uri="{FF2B5EF4-FFF2-40B4-BE49-F238E27FC236}">
                <a16:creationId xmlns:a16="http://schemas.microsoft.com/office/drawing/2014/main" id="{119AC0D7-C987-4EA4-B70E-DFFD879985D5}"/>
              </a:ext>
            </a:extLst>
          </p:cNvPr>
          <p:cNvSpPr txBox="1">
            <a:spLocks noChangeArrowheads="1"/>
          </p:cNvSpPr>
          <p:nvPr/>
        </p:nvSpPr>
        <p:spPr bwMode="black">
          <a:xfrm>
            <a:off x="1591823" y="1668980"/>
            <a:ext cx="4004936" cy="369332"/>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Clr>
                <a:srgbClr val="F0AB00"/>
              </a:buClr>
            </a:pPr>
            <a:r>
              <a:rPr lang="en-US" dirty="0"/>
              <a:t>SOAP </a:t>
            </a:r>
            <a:r>
              <a:rPr lang="en-US" b="1" dirty="0">
                <a:solidFill>
                  <a:schemeClr val="accent3"/>
                </a:solidFill>
              </a:rPr>
              <a:t>Request</a:t>
            </a:r>
            <a:r>
              <a:rPr lang="en-US" dirty="0"/>
              <a:t> Message Example</a:t>
            </a:r>
          </a:p>
        </p:txBody>
      </p:sp>
      <p:sp>
        <p:nvSpPr>
          <p:cNvPr id="8" name="Rectangle 3">
            <a:extLst>
              <a:ext uri="{FF2B5EF4-FFF2-40B4-BE49-F238E27FC236}">
                <a16:creationId xmlns:a16="http://schemas.microsoft.com/office/drawing/2014/main" id="{7AD8DE63-C9AE-45ED-BD47-8008BD1D2DBD}"/>
              </a:ext>
            </a:extLst>
          </p:cNvPr>
          <p:cNvSpPr txBox="1">
            <a:spLocks noChangeArrowheads="1"/>
          </p:cNvSpPr>
          <p:nvPr/>
        </p:nvSpPr>
        <p:spPr bwMode="black">
          <a:xfrm>
            <a:off x="7281759" y="3059668"/>
            <a:ext cx="4004936" cy="369332"/>
          </a:xfrm>
          <a:prstGeom prst="rect">
            <a:avLst/>
          </a:prstGeom>
        </p:spPr>
        <p:txBody>
          <a:bodyPr vert="horz" lIns="0" tIns="0" rIns="0" bIns="0" rtlCol="0">
            <a:normAutofit fontScale="92500"/>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buClr>
                <a:srgbClr val="F0AB00"/>
              </a:buClr>
            </a:pPr>
            <a:r>
              <a:rPr lang="en-US" dirty="0"/>
              <a:t>SOAP </a:t>
            </a:r>
            <a:r>
              <a:rPr lang="en-US" b="1" dirty="0">
                <a:solidFill>
                  <a:schemeClr val="accent3"/>
                </a:solidFill>
              </a:rPr>
              <a:t>Response</a:t>
            </a:r>
            <a:r>
              <a:rPr lang="en-US" dirty="0"/>
              <a:t> Message Example</a:t>
            </a:r>
          </a:p>
        </p:txBody>
      </p:sp>
    </p:spTree>
    <p:custDataLst>
      <p:tags r:id="rId1"/>
    </p:custDataLst>
    <p:extLst>
      <p:ext uri="{BB962C8B-B14F-4D97-AF65-F5344CB8AC3E}">
        <p14:creationId xmlns:p14="http://schemas.microsoft.com/office/powerpoint/2010/main" val="4184195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2"/>
          <p:cNvSpPr>
            <a:spLocks noGrp="1" noChangeArrowheads="1"/>
          </p:cNvSpPr>
          <p:nvPr>
            <p:ph type="title"/>
          </p:nvPr>
        </p:nvSpPr>
        <p:spPr/>
        <p:txBody>
          <a:bodyPr anchor="ctr"/>
          <a:lstStyle/>
          <a:p>
            <a:r>
              <a:rPr lang="it-IT" dirty="0"/>
              <a:t>DI Server: Main Methods</a:t>
            </a:r>
            <a:endParaRPr lang="de-DE" dirty="0"/>
          </a:p>
        </p:txBody>
      </p:sp>
      <p:sp>
        <p:nvSpPr>
          <p:cNvPr id="199682" name="Rectangle 3"/>
          <p:cNvSpPr>
            <a:spLocks noGrp="1" noChangeArrowheads="1"/>
          </p:cNvSpPr>
          <p:nvPr>
            <p:ph type="body" idx="4294967295"/>
          </p:nvPr>
        </p:nvSpPr>
        <p:spPr>
          <a:xfrm>
            <a:off x="504001" y="1508064"/>
            <a:ext cx="11186476" cy="4700231"/>
          </a:xfrm>
        </p:spPr>
        <p:txBody>
          <a:bodyPr>
            <a:normAutofit lnSpcReduction="10000"/>
          </a:bodyPr>
          <a:lstStyle/>
          <a:p>
            <a:pPr lvl="1"/>
            <a:r>
              <a:rPr lang="en-US" sz="2000" b="1" dirty="0">
                <a:solidFill>
                  <a:schemeClr val="accent3"/>
                </a:solidFill>
              </a:rPr>
              <a:t>Interact</a:t>
            </a:r>
            <a:r>
              <a:rPr lang="en-US" sz="2000" dirty="0"/>
              <a:t> </a:t>
            </a:r>
            <a:r>
              <a:rPr lang="en-US" dirty="0"/>
              <a:t>- the syntax of the method is </a:t>
            </a:r>
            <a:r>
              <a:rPr lang="en-US" sz="1600" dirty="0">
                <a:solidFill>
                  <a:schemeClr val="accent4">
                    <a:lumMod val="50000"/>
                  </a:schemeClr>
                </a:solidFill>
                <a:latin typeface="Arial monospaced for SAP" panose="020B0609020202030204" pitchFamily="49" charset="0"/>
              </a:rPr>
              <a:t>Function Interact(ByVal SOAPCommand As String) As String</a:t>
            </a:r>
          </a:p>
          <a:p>
            <a:pPr marL="0" lvl="1" indent="0">
              <a:buNone/>
            </a:pPr>
            <a:r>
              <a:rPr lang="en-US" i="1" dirty="0"/>
              <a:t>	SOAPCommand</a:t>
            </a:r>
            <a:r>
              <a:rPr lang="en-US" dirty="0"/>
              <a:t> - A string that contains the SOAP request message.</a:t>
            </a:r>
          </a:p>
          <a:p>
            <a:pPr marL="0" lvl="1" indent="0">
              <a:buNone/>
            </a:pPr>
            <a:r>
              <a:rPr lang="en-US" i="1" dirty="0"/>
              <a:t>	String</a:t>
            </a:r>
            <a:r>
              <a:rPr lang="en-US" dirty="0"/>
              <a:t> - A returned value that contains the SOAP response message.</a:t>
            </a:r>
          </a:p>
          <a:p>
            <a:pPr marL="0" lvl="1" indent="0">
              <a:buNone/>
            </a:pPr>
            <a:endParaRPr lang="en-US" altLang="ja-JP" sz="2000" dirty="0"/>
          </a:p>
          <a:p>
            <a:pPr lvl="1"/>
            <a:r>
              <a:rPr lang="en-GB" sz="2000" b="1" dirty="0">
                <a:solidFill>
                  <a:schemeClr val="accent3"/>
                </a:solidFill>
              </a:rPr>
              <a:t>BatchInteract</a:t>
            </a:r>
            <a:r>
              <a:rPr lang="en-US" sz="2000" dirty="0"/>
              <a:t> </a:t>
            </a:r>
            <a:r>
              <a:rPr lang="en-US" dirty="0"/>
              <a:t>- perform multiple transactions in the database using a single SOAP request message</a:t>
            </a:r>
          </a:p>
          <a:p>
            <a:pPr marL="178811" lvl="2" indent="0">
              <a:buNone/>
            </a:pPr>
            <a:r>
              <a:rPr lang="en-US" dirty="0"/>
              <a:t>The BatchInteract structure consists of an </a:t>
            </a:r>
            <a:r>
              <a:rPr lang="en-US" b="1" dirty="0"/>
              <a:t>Envelopes</a:t>
            </a:r>
            <a:r>
              <a:rPr lang="en-US" dirty="0"/>
              <a:t> element that contains a separate Envelope element for each transaction as </a:t>
            </a:r>
            <a:r>
              <a:rPr lang="en-US"/>
              <a:t>shown below:</a:t>
            </a:r>
            <a:endParaRPr lang="en-US" dirty="0"/>
          </a:p>
          <a:p>
            <a:pPr marL="178811" lvl="2" indent="0">
              <a:buNone/>
            </a:pPr>
            <a:endParaRPr lang="fr-FR" dirty="0"/>
          </a:p>
          <a:p>
            <a:pPr marL="178811" lvl="2" indent="0">
              <a:buNone/>
            </a:pPr>
            <a:r>
              <a:rPr lang="fr-FR" sz="1500" dirty="0"/>
              <a:t>xmlns:env="http://schemas.xmlsoap.org/soap/envelope/"</a:t>
            </a:r>
          </a:p>
          <a:p>
            <a:pPr marL="178811" lvl="2" indent="0">
              <a:buNone/>
            </a:pPr>
            <a:r>
              <a:rPr lang="fr-FR" sz="1500" dirty="0"/>
              <a:t>&lt;Envelopes&gt;</a:t>
            </a:r>
          </a:p>
          <a:p>
            <a:pPr marL="178811" lvl="2" indent="0">
              <a:buNone/>
            </a:pPr>
            <a:r>
              <a:rPr lang="fr-FR" sz="1500" dirty="0"/>
              <a:t>    &lt;Envelope&gt;</a:t>
            </a:r>
          </a:p>
          <a:p>
            <a:pPr marL="178811" lvl="2" indent="0">
              <a:buNone/>
            </a:pPr>
            <a:r>
              <a:rPr lang="fr-FR" sz="1500" dirty="0"/>
              <a:t>      .</a:t>
            </a:r>
          </a:p>
          <a:p>
            <a:pPr marL="178811" lvl="2" indent="0">
              <a:buNone/>
            </a:pPr>
            <a:r>
              <a:rPr lang="fr-FR" sz="1500" dirty="0"/>
              <a:t>    &lt;/Envelope&gt;</a:t>
            </a:r>
          </a:p>
          <a:p>
            <a:pPr marL="178811" lvl="2" indent="0">
              <a:buNone/>
            </a:pPr>
            <a:r>
              <a:rPr lang="fr-FR" sz="1500" dirty="0"/>
              <a:t>    &lt;Envelope&gt;</a:t>
            </a:r>
          </a:p>
          <a:p>
            <a:pPr marL="178811" lvl="2" indent="0">
              <a:buNone/>
            </a:pPr>
            <a:r>
              <a:rPr lang="fr-FR" sz="1500" dirty="0"/>
              <a:t>      .</a:t>
            </a:r>
          </a:p>
          <a:p>
            <a:pPr marL="178811" lvl="2" indent="0">
              <a:buNone/>
            </a:pPr>
            <a:r>
              <a:rPr lang="fr-FR" sz="1500" dirty="0"/>
              <a:t>    &lt;/Envelope&gt;</a:t>
            </a:r>
          </a:p>
          <a:p>
            <a:pPr marL="178811" lvl="2" indent="0">
              <a:buNone/>
            </a:pPr>
            <a:r>
              <a:rPr lang="fr-FR" sz="1500" dirty="0"/>
              <a:t>&lt;/Envelopes&gt;</a:t>
            </a:r>
            <a:endParaRPr lang="en-US" sz="1500" dirty="0"/>
          </a:p>
        </p:txBody>
      </p:sp>
    </p:spTree>
    <p:custDataLst>
      <p:tags r:id="rId1"/>
    </p:custDataLst>
    <p:extLst>
      <p:ext uri="{BB962C8B-B14F-4D97-AF65-F5344CB8AC3E}">
        <p14:creationId xmlns:p14="http://schemas.microsoft.com/office/powerpoint/2010/main" val="3884204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3"/>
          <p:cNvSpPr>
            <a:spLocks noGrp="1" noChangeArrowheads="1"/>
          </p:cNvSpPr>
          <p:nvPr>
            <p:ph type="title"/>
          </p:nvPr>
        </p:nvSpPr>
        <p:spPr/>
        <p:txBody>
          <a:bodyPr anchor="ctr"/>
          <a:lstStyle/>
          <a:p>
            <a:pPr eaLnBrk="1" hangingPunct="1"/>
            <a:r>
              <a:rPr lang="en-US" dirty="0"/>
              <a:t>DI API Introduction – DI Server Software Architecture</a:t>
            </a:r>
          </a:p>
        </p:txBody>
      </p:sp>
      <p:sp>
        <p:nvSpPr>
          <p:cNvPr id="201730" name="Rectangle 4"/>
          <p:cNvSpPr>
            <a:spLocks noChangeArrowheads="1"/>
          </p:cNvSpPr>
          <p:nvPr/>
        </p:nvSpPr>
        <p:spPr bwMode="auto">
          <a:xfrm>
            <a:off x="1528865" y="1306286"/>
            <a:ext cx="1834872" cy="4940734"/>
          </a:xfrm>
          <a:prstGeom prst="rect">
            <a:avLst/>
          </a:prstGeom>
          <a:noFill/>
          <a:ln w="38100">
            <a:solidFill>
              <a:srgbClr val="F0AB00"/>
            </a:solidFill>
            <a:miter lim="800000"/>
            <a:headEnd/>
            <a:tailEnd/>
          </a:ln>
        </p:spPr>
        <p:txBody>
          <a:bodyPr wrap="none"/>
          <a:lstStyle/>
          <a:p>
            <a:r>
              <a:rPr lang="de-DE" dirty="0">
                <a:solidFill>
                  <a:srgbClr val="F0AB00"/>
                </a:solidFill>
              </a:rPr>
              <a:t>Client(s</a:t>
            </a:r>
            <a:r>
              <a:rPr lang="de-DE" sz="1400" dirty="0">
                <a:solidFill>
                  <a:srgbClr val="F0AB00"/>
                </a:solidFill>
              </a:rPr>
              <a:t>)</a:t>
            </a:r>
            <a:endParaRPr lang="en-US" sz="1400" dirty="0">
              <a:solidFill>
                <a:srgbClr val="F0AB00"/>
              </a:solidFill>
            </a:endParaRPr>
          </a:p>
        </p:txBody>
      </p:sp>
      <p:sp>
        <p:nvSpPr>
          <p:cNvPr id="201731" name="Rectangle 5"/>
          <p:cNvSpPr>
            <a:spLocks noChangeArrowheads="1"/>
          </p:cNvSpPr>
          <p:nvPr/>
        </p:nvSpPr>
        <p:spPr bwMode="auto">
          <a:xfrm>
            <a:off x="3643281" y="1306286"/>
            <a:ext cx="6652625" cy="4940734"/>
          </a:xfrm>
          <a:prstGeom prst="rect">
            <a:avLst/>
          </a:prstGeom>
          <a:noFill/>
          <a:ln w="38100">
            <a:solidFill>
              <a:srgbClr val="F0AB00"/>
            </a:solidFill>
            <a:miter lim="800000"/>
            <a:headEnd/>
            <a:tailEnd/>
          </a:ln>
        </p:spPr>
        <p:txBody>
          <a:bodyPr wrap="none"/>
          <a:lstStyle/>
          <a:p>
            <a:r>
              <a:rPr lang="de-DE" dirty="0">
                <a:solidFill>
                  <a:srgbClr val="F0AB00"/>
                </a:solidFill>
              </a:rPr>
              <a:t>Server</a:t>
            </a:r>
            <a:endParaRPr lang="en-US" sz="1400" dirty="0">
              <a:solidFill>
                <a:srgbClr val="F0AB00"/>
              </a:solidFill>
            </a:endParaRPr>
          </a:p>
        </p:txBody>
      </p:sp>
      <p:sp>
        <p:nvSpPr>
          <p:cNvPr id="201732" name="AutoShape 6"/>
          <p:cNvSpPr>
            <a:spLocks noChangeArrowheads="1"/>
          </p:cNvSpPr>
          <p:nvPr/>
        </p:nvSpPr>
        <p:spPr bwMode="auto">
          <a:xfrm>
            <a:off x="8094236" y="2292463"/>
            <a:ext cx="1636770" cy="1150582"/>
          </a:xfrm>
          <a:prstGeom prst="flowChartMagneticDisk">
            <a:avLst/>
          </a:prstGeom>
          <a:solidFill>
            <a:srgbClr val="DDDDDD"/>
          </a:solidFill>
          <a:ln w="12700">
            <a:solidFill>
              <a:schemeClr val="tx1"/>
            </a:solidFill>
            <a:round/>
            <a:headEnd/>
            <a:tailEnd/>
          </a:ln>
        </p:spPr>
        <p:txBody>
          <a:bodyPr wrap="none" anchor="ctr"/>
          <a:lstStyle/>
          <a:p>
            <a:pPr algn="ctr">
              <a:spcBef>
                <a:spcPct val="20000"/>
              </a:spcBef>
              <a:buClr>
                <a:srgbClr val="F48B00"/>
              </a:buClr>
              <a:buFont typeface="Wingdings" pitchFamily="2" charset="2"/>
              <a:buNone/>
            </a:pPr>
            <a:r>
              <a:rPr lang="de-DE" sz="1800" dirty="0"/>
              <a:t>SBOCOMMON</a:t>
            </a:r>
          </a:p>
          <a:p>
            <a:pPr algn="ctr">
              <a:spcBef>
                <a:spcPct val="20000"/>
              </a:spcBef>
              <a:buClr>
                <a:srgbClr val="F48B00"/>
              </a:buClr>
              <a:buFont typeface="Wingdings" pitchFamily="2" charset="2"/>
              <a:buNone/>
            </a:pPr>
            <a:r>
              <a:rPr lang="de-DE" sz="1800" dirty="0"/>
              <a:t>Database</a:t>
            </a:r>
            <a:endParaRPr lang="en-US" sz="1800" dirty="0"/>
          </a:p>
        </p:txBody>
      </p:sp>
      <p:sp>
        <p:nvSpPr>
          <p:cNvPr id="201733" name="AutoShape 10"/>
          <p:cNvSpPr>
            <a:spLocks noChangeArrowheads="1"/>
          </p:cNvSpPr>
          <p:nvPr/>
        </p:nvSpPr>
        <p:spPr bwMode="auto">
          <a:xfrm>
            <a:off x="8190931" y="3737148"/>
            <a:ext cx="1636770" cy="1150582"/>
          </a:xfrm>
          <a:prstGeom prst="flowChartMagneticDisk">
            <a:avLst/>
          </a:prstGeom>
          <a:solidFill>
            <a:srgbClr val="DDDDDD"/>
          </a:solidFill>
          <a:ln w="12700">
            <a:solidFill>
              <a:schemeClr val="tx1"/>
            </a:solidFill>
            <a:round/>
            <a:headEnd/>
            <a:tailEnd/>
          </a:ln>
        </p:spPr>
        <p:txBody>
          <a:bodyPr wrap="none" anchor="ctr"/>
          <a:lstStyle/>
          <a:p>
            <a:pPr algn="ctr">
              <a:spcBef>
                <a:spcPct val="20000"/>
              </a:spcBef>
              <a:buClr>
                <a:srgbClr val="F48B00"/>
              </a:buClr>
              <a:buFont typeface="Wingdings" pitchFamily="2" charset="2"/>
              <a:buNone/>
            </a:pPr>
            <a:r>
              <a:rPr lang="de-DE" dirty="0"/>
              <a:t>Common</a:t>
            </a:r>
            <a:br>
              <a:rPr lang="de-DE" dirty="0"/>
            </a:br>
            <a:r>
              <a:rPr lang="de-DE" dirty="0"/>
              <a:t>Database</a:t>
            </a:r>
            <a:endParaRPr lang="en-US" dirty="0"/>
          </a:p>
        </p:txBody>
      </p:sp>
      <p:sp>
        <p:nvSpPr>
          <p:cNvPr id="201734" name="AutoShape 11"/>
          <p:cNvSpPr>
            <a:spLocks noChangeArrowheads="1"/>
          </p:cNvSpPr>
          <p:nvPr/>
        </p:nvSpPr>
        <p:spPr bwMode="auto">
          <a:xfrm>
            <a:off x="8094236" y="3669954"/>
            <a:ext cx="1636770" cy="1150582"/>
          </a:xfrm>
          <a:prstGeom prst="flowChartMagneticDisk">
            <a:avLst/>
          </a:prstGeom>
          <a:solidFill>
            <a:srgbClr val="DDDDDD"/>
          </a:solidFill>
          <a:ln w="12700">
            <a:solidFill>
              <a:schemeClr val="tx1"/>
            </a:solidFill>
            <a:round/>
            <a:headEnd/>
            <a:tailEnd/>
          </a:ln>
        </p:spPr>
        <p:txBody>
          <a:bodyPr wrap="none" anchor="ctr"/>
          <a:lstStyle/>
          <a:p>
            <a:pPr algn="ctr">
              <a:spcBef>
                <a:spcPct val="20000"/>
              </a:spcBef>
              <a:buClr>
                <a:srgbClr val="F48B00"/>
              </a:buClr>
              <a:buFont typeface="Wingdings" pitchFamily="2" charset="2"/>
              <a:buNone/>
            </a:pPr>
            <a:r>
              <a:rPr lang="de-DE" dirty="0"/>
              <a:t>Company</a:t>
            </a:r>
            <a:br>
              <a:rPr lang="de-DE" dirty="0"/>
            </a:br>
            <a:r>
              <a:rPr lang="de-DE" dirty="0"/>
              <a:t>Database</a:t>
            </a:r>
            <a:endParaRPr lang="en-US" dirty="0"/>
          </a:p>
        </p:txBody>
      </p:sp>
      <p:sp>
        <p:nvSpPr>
          <p:cNvPr id="80908" name="AutoShape 12"/>
          <p:cNvSpPr>
            <a:spLocks noChangeArrowheads="1"/>
          </p:cNvSpPr>
          <p:nvPr/>
        </p:nvSpPr>
        <p:spPr bwMode="auto">
          <a:xfrm rot="16200000">
            <a:off x="6214561" y="3378611"/>
            <a:ext cx="2600090" cy="474144"/>
          </a:xfrm>
          <a:prstGeom prst="flowChartProcess">
            <a:avLst/>
          </a:prstGeom>
          <a:solidFill>
            <a:srgbClr val="F0AB00"/>
          </a:solidFill>
          <a:ln w="12700">
            <a:solidFill>
              <a:schemeClr val="tx1"/>
            </a:solidFill>
            <a:miter lim="800000"/>
            <a:headEnd/>
            <a:tailEnd/>
          </a:ln>
          <a:effectLst/>
        </p:spPr>
        <p:txBody>
          <a:bodyPr lIns="90000" tIns="228600" rIns="90000" bIns="228600" anchor="ctr"/>
          <a:lstStyle/>
          <a:p>
            <a:pPr algn="ctr">
              <a:defRPr/>
            </a:pPr>
            <a:r>
              <a:rPr lang="en-US" sz="1800" dirty="0">
                <a:solidFill>
                  <a:srgbClr val="557630"/>
                </a:solidFill>
                <a:latin typeface="Arial" charset="0"/>
              </a:rPr>
              <a:t>OBServerDLL.dll</a:t>
            </a:r>
          </a:p>
        </p:txBody>
      </p:sp>
      <p:sp>
        <p:nvSpPr>
          <p:cNvPr id="201736" name="Rectangle 13"/>
          <p:cNvSpPr>
            <a:spLocks noChangeArrowheads="1"/>
          </p:cNvSpPr>
          <p:nvPr/>
        </p:nvSpPr>
        <p:spPr bwMode="auto">
          <a:xfrm>
            <a:off x="3756339" y="2315639"/>
            <a:ext cx="3513860" cy="2600090"/>
          </a:xfrm>
          <a:prstGeom prst="rect">
            <a:avLst/>
          </a:prstGeom>
          <a:solidFill>
            <a:srgbClr val="B4C3CB"/>
          </a:solidFill>
          <a:ln w="19050">
            <a:solidFill>
              <a:schemeClr val="tx1"/>
            </a:solidFill>
            <a:prstDash val="dash"/>
            <a:miter lim="800000"/>
            <a:headEnd/>
            <a:tailEnd/>
          </a:ln>
        </p:spPr>
        <p:txBody>
          <a:bodyPr lIns="90000" tIns="46800" rIns="90000" bIns="46800" anchor="b"/>
          <a:lstStyle/>
          <a:p>
            <a:r>
              <a:rPr lang="en-US" sz="1400" dirty="0"/>
              <a:t>DI Server</a:t>
            </a:r>
          </a:p>
        </p:txBody>
      </p:sp>
      <p:sp>
        <p:nvSpPr>
          <p:cNvPr id="201737" name="AutoShape 14"/>
          <p:cNvSpPr>
            <a:spLocks noChangeArrowheads="1"/>
          </p:cNvSpPr>
          <p:nvPr/>
        </p:nvSpPr>
        <p:spPr bwMode="auto">
          <a:xfrm>
            <a:off x="4491224" y="2425589"/>
            <a:ext cx="1852732" cy="352507"/>
          </a:xfrm>
          <a:prstGeom prst="flowChartProcess">
            <a:avLst/>
          </a:prstGeom>
          <a:solidFill>
            <a:schemeClr val="bg1"/>
          </a:solidFill>
          <a:ln w="12700">
            <a:solidFill>
              <a:schemeClr val="tx1"/>
            </a:solidFill>
            <a:miter lim="800000"/>
            <a:headEnd/>
            <a:tailEnd/>
          </a:ln>
        </p:spPr>
        <p:txBody>
          <a:bodyPr lIns="90000" tIns="228600" rIns="90000" bIns="228600" anchor="ctr"/>
          <a:lstStyle/>
          <a:p>
            <a:pPr algn="ctr"/>
            <a:r>
              <a:rPr lang="en-US" sz="1400" dirty="0">
                <a:solidFill>
                  <a:srgbClr val="557630"/>
                </a:solidFill>
              </a:rPr>
              <a:t>COM Interface</a:t>
            </a:r>
          </a:p>
        </p:txBody>
      </p:sp>
      <p:sp>
        <p:nvSpPr>
          <p:cNvPr id="201738" name="AutoShape 15"/>
          <p:cNvSpPr>
            <a:spLocks noChangeArrowheads="1"/>
          </p:cNvSpPr>
          <p:nvPr/>
        </p:nvSpPr>
        <p:spPr bwMode="auto">
          <a:xfrm>
            <a:off x="4491224" y="3171001"/>
            <a:ext cx="1852732" cy="454028"/>
          </a:xfrm>
          <a:prstGeom prst="flowChartProcess">
            <a:avLst/>
          </a:prstGeom>
          <a:solidFill>
            <a:schemeClr val="bg1"/>
          </a:solidFill>
          <a:ln w="12700">
            <a:solidFill>
              <a:schemeClr val="tx1"/>
            </a:solidFill>
            <a:miter lim="800000"/>
            <a:headEnd/>
            <a:tailEnd/>
          </a:ln>
        </p:spPr>
        <p:txBody>
          <a:bodyPr lIns="90000" tIns="228600" rIns="90000" bIns="228600" anchor="ctr"/>
          <a:lstStyle/>
          <a:p>
            <a:pPr algn="ctr"/>
            <a:r>
              <a:rPr lang="en-US" sz="1400" dirty="0">
                <a:solidFill>
                  <a:srgbClr val="557630"/>
                </a:solidFill>
              </a:rPr>
              <a:t>SOAP Parser</a:t>
            </a:r>
          </a:p>
        </p:txBody>
      </p:sp>
      <p:cxnSp>
        <p:nvCxnSpPr>
          <p:cNvPr id="201739" name="AutoShape 16"/>
          <p:cNvCxnSpPr>
            <a:cxnSpLocks noChangeShapeType="1"/>
            <a:stCxn id="201736" idx="3"/>
            <a:endCxn id="80908" idx="0"/>
          </p:cNvCxnSpPr>
          <p:nvPr/>
        </p:nvCxnSpPr>
        <p:spPr bwMode="auto">
          <a:xfrm flipV="1">
            <a:off x="7270199" y="3615683"/>
            <a:ext cx="7335" cy="1"/>
          </a:xfrm>
          <a:prstGeom prst="straightConnector1">
            <a:avLst/>
          </a:prstGeom>
          <a:noFill/>
          <a:ln w="38100">
            <a:solidFill>
              <a:schemeClr val="tx1"/>
            </a:solidFill>
            <a:round/>
            <a:headEnd type="triangle" w="med" len="med"/>
            <a:tailEnd type="triangle" w="med" len="med"/>
          </a:ln>
        </p:spPr>
      </p:cxnSp>
      <p:cxnSp>
        <p:nvCxnSpPr>
          <p:cNvPr id="201740" name="AutoShape 17"/>
          <p:cNvCxnSpPr>
            <a:cxnSpLocks noChangeShapeType="1"/>
            <a:stCxn id="80908" idx="2"/>
            <a:endCxn id="201732" idx="2"/>
          </p:cNvCxnSpPr>
          <p:nvPr/>
        </p:nvCxnSpPr>
        <p:spPr bwMode="auto">
          <a:xfrm flipV="1">
            <a:off x="7751678" y="2867754"/>
            <a:ext cx="342558" cy="747929"/>
          </a:xfrm>
          <a:prstGeom prst="bentConnector5">
            <a:avLst>
              <a:gd name="adj1" fmla="val 66733"/>
              <a:gd name="adj2" fmla="val 207482"/>
              <a:gd name="adj3" fmla="val 33267"/>
            </a:avLst>
          </a:prstGeom>
          <a:noFill/>
          <a:ln w="38100">
            <a:solidFill>
              <a:schemeClr val="tx1"/>
            </a:solidFill>
            <a:miter lim="800000"/>
            <a:headEnd type="triangle" w="med" len="med"/>
            <a:tailEnd type="triangle" w="med" len="med"/>
          </a:ln>
        </p:spPr>
      </p:cxnSp>
      <p:cxnSp>
        <p:nvCxnSpPr>
          <p:cNvPr id="201741" name="AutoShape 18"/>
          <p:cNvCxnSpPr>
            <a:cxnSpLocks noChangeShapeType="1"/>
            <a:stCxn id="80908" idx="2"/>
            <a:endCxn id="201734" idx="2"/>
          </p:cNvCxnSpPr>
          <p:nvPr/>
        </p:nvCxnSpPr>
        <p:spPr bwMode="auto">
          <a:xfrm>
            <a:off x="7751678" y="3615683"/>
            <a:ext cx="342558" cy="629562"/>
          </a:xfrm>
          <a:prstGeom prst="bentConnector5">
            <a:avLst>
              <a:gd name="adj1" fmla="val 66733"/>
              <a:gd name="adj2" fmla="val 227691"/>
              <a:gd name="adj3" fmla="val 33267"/>
            </a:avLst>
          </a:prstGeom>
          <a:noFill/>
          <a:ln w="38100">
            <a:solidFill>
              <a:schemeClr val="tx1"/>
            </a:solidFill>
            <a:miter lim="800000"/>
            <a:headEnd type="triangle" w="med" len="med"/>
            <a:tailEnd type="triangle" w="med" len="med"/>
          </a:ln>
        </p:spPr>
      </p:cxnSp>
      <p:cxnSp>
        <p:nvCxnSpPr>
          <p:cNvPr id="201742" name="AutoShape 19"/>
          <p:cNvCxnSpPr>
            <a:cxnSpLocks noChangeShapeType="1"/>
          </p:cNvCxnSpPr>
          <p:nvPr/>
        </p:nvCxnSpPr>
        <p:spPr bwMode="auto">
          <a:xfrm>
            <a:off x="3222387" y="3345234"/>
            <a:ext cx="461588" cy="0"/>
          </a:xfrm>
          <a:prstGeom prst="straightConnector1">
            <a:avLst/>
          </a:prstGeom>
          <a:noFill/>
          <a:ln w="38100">
            <a:solidFill>
              <a:schemeClr val="tx1"/>
            </a:solidFill>
            <a:round/>
            <a:headEnd type="triangle" w="med" len="med"/>
            <a:tailEnd type="triangle" w="med" len="med"/>
          </a:ln>
        </p:spPr>
      </p:cxnSp>
      <p:cxnSp>
        <p:nvCxnSpPr>
          <p:cNvPr id="201743" name="AutoShape 20"/>
          <p:cNvCxnSpPr>
            <a:cxnSpLocks noChangeShapeType="1"/>
            <a:stCxn id="201737" idx="2"/>
            <a:endCxn id="201738" idx="0"/>
          </p:cNvCxnSpPr>
          <p:nvPr/>
        </p:nvCxnSpPr>
        <p:spPr bwMode="auto">
          <a:xfrm>
            <a:off x="5417590" y="2778096"/>
            <a:ext cx="0" cy="392905"/>
          </a:xfrm>
          <a:prstGeom prst="straightConnector1">
            <a:avLst/>
          </a:prstGeom>
          <a:noFill/>
          <a:ln w="31750">
            <a:solidFill>
              <a:schemeClr val="tx1"/>
            </a:solidFill>
            <a:round/>
            <a:headEnd type="triangle" w="med" len="med"/>
            <a:tailEnd type="triangle" w="med" len="med"/>
          </a:ln>
        </p:spPr>
      </p:cxnSp>
      <p:sp>
        <p:nvSpPr>
          <p:cNvPr id="201744" name="AutoShape 21"/>
          <p:cNvSpPr>
            <a:spLocks noChangeArrowheads="1"/>
          </p:cNvSpPr>
          <p:nvPr/>
        </p:nvSpPr>
        <p:spPr bwMode="auto">
          <a:xfrm>
            <a:off x="4491224" y="4016534"/>
            <a:ext cx="1852732" cy="454028"/>
          </a:xfrm>
          <a:prstGeom prst="flowChartProcess">
            <a:avLst/>
          </a:prstGeom>
          <a:solidFill>
            <a:schemeClr val="bg1"/>
          </a:solidFill>
          <a:ln w="12700">
            <a:solidFill>
              <a:schemeClr val="tx1"/>
            </a:solidFill>
            <a:miter lim="800000"/>
            <a:headEnd/>
            <a:tailEnd/>
          </a:ln>
        </p:spPr>
        <p:txBody>
          <a:bodyPr lIns="90000" tIns="228600" rIns="90000" bIns="228600" anchor="ctr"/>
          <a:lstStyle/>
          <a:p>
            <a:pPr algn="ctr"/>
            <a:r>
              <a:rPr lang="en-US" sz="1400" dirty="0">
                <a:solidFill>
                  <a:srgbClr val="557630"/>
                </a:solidFill>
              </a:rPr>
              <a:t>DI Core</a:t>
            </a:r>
          </a:p>
        </p:txBody>
      </p:sp>
      <p:cxnSp>
        <p:nvCxnSpPr>
          <p:cNvPr id="201745" name="AutoShape 22"/>
          <p:cNvCxnSpPr>
            <a:cxnSpLocks noChangeShapeType="1"/>
          </p:cNvCxnSpPr>
          <p:nvPr/>
        </p:nvCxnSpPr>
        <p:spPr bwMode="auto">
          <a:xfrm>
            <a:off x="5342141" y="3620761"/>
            <a:ext cx="0" cy="399038"/>
          </a:xfrm>
          <a:prstGeom prst="straightConnector1">
            <a:avLst/>
          </a:prstGeom>
          <a:noFill/>
          <a:ln w="31750">
            <a:solidFill>
              <a:schemeClr val="tx1"/>
            </a:solidFill>
            <a:round/>
            <a:headEnd type="triangle" w="med" len="med"/>
            <a:tailEnd type="triangle" w="med" len="med"/>
          </a:ln>
        </p:spPr>
      </p:cxnSp>
      <p:sp>
        <p:nvSpPr>
          <p:cNvPr id="201746" name="Text Box 23"/>
          <p:cNvSpPr txBox="1">
            <a:spLocks noChangeArrowheads="1"/>
          </p:cNvSpPr>
          <p:nvPr/>
        </p:nvSpPr>
        <p:spPr bwMode="auto">
          <a:xfrm>
            <a:off x="3738489" y="1614405"/>
            <a:ext cx="6391197" cy="637708"/>
          </a:xfrm>
          <a:prstGeom prst="rect">
            <a:avLst/>
          </a:prstGeom>
          <a:noFill/>
          <a:ln w="12700">
            <a:noFill/>
            <a:miter lim="800000"/>
            <a:headEnd/>
            <a:tailEnd/>
          </a:ln>
        </p:spPr>
        <p:txBody>
          <a:bodyPr wrap="square" lIns="90000" tIns="46800" rIns="90000" bIns="46800">
            <a:spAutoFit/>
          </a:bodyPr>
          <a:lstStyle/>
          <a:p>
            <a:pPr>
              <a:spcBef>
                <a:spcPct val="50000"/>
              </a:spcBef>
            </a:pPr>
            <a:r>
              <a:rPr lang="de-DE" sz="1400" dirty="0"/>
              <a:t>Expose DI Server functionality e.g. in a WebService…</a:t>
            </a:r>
          </a:p>
          <a:p>
            <a:pPr>
              <a:spcBef>
                <a:spcPct val="50000"/>
              </a:spcBef>
            </a:pPr>
            <a:r>
              <a:rPr lang="de-DE" sz="1400" dirty="0"/>
              <a:t>Use method Interact for calls to DI Server</a:t>
            </a:r>
            <a:endParaRPr lang="en-US" sz="1400" dirty="0"/>
          </a:p>
        </p:txBody>
      </p:sp>
      <p:sp>
        <p:nvSpPr>
          <p:cNvPr id="201747" name="Text Box 24"/>
          <p:cNvSpPr txBox="1">
            <a:spLocks noChangeArrowheads="1"/>
          </p:cNvSpPr>
          <p:nvPr/>
        </p:nvSpPr>
        <p:spPr bwMode="auto">
          <a:xfrm>
            <a:off x="3683445" y="4989075"/>
            <a:ext cx="3682732" cy="312203"/>
          </a:xfrm>
          <a:prstGeom prst="rect">
            <a:avLst/>
          </a:prstGeom>
          <a:noFill/>
          <a:ln w="12700">
            <a:noFill/>
            <a:miter lim="800000"/>
            <a:headEnd/>
            <a:tailEnd/>
          </a:ln>
        </p:spPr>
        <p:txBody>
          <a:bodyPr wrap="square" lIns="90000" tIns="46800" rIns="90000" bIns="46800">
            <a:spAutoFit/>
          </a:bodyPr>
          <a:lstStyle/>
          <a:p>
            <a:pPr>
              <a:spcBef>
                <a:spcPct val="50000"/>
              </a:spcBef>
            </a:pPr>
            <a:r>
              <a:rPr lang="de-DE" sz="1400" dirty="0"/>
              <a:t>Web Service</a:t>
            </a:r>
            <a:endParaRPr lang="en-US" sz="1400" dirty="0"/>
          </a:p>
        </p:txBody>
      </p:sp>
      <p:sp>
        <p:nvSpPr>
          <p:cNvPr id="201749" name="Rectangle 247"/>
          <p:cNvSpPr>
            <a:spLocks noChangeArrowheads="1"/>
          </p:cNvSpPr>
          <p:nvPr/>
        </p:nvSpPr>
        <p:spPr bwMode="auto">
          <a:xfrm>
            <a:off x="1615148" y="2440851"/>
            <a:ext cx="1665998" cy="1150582"/>
          </a:xfrm>
          <a:prstGeom prst="rect">
            <a:avLst/>
          </a:prstGeom>
          <a:solidFill>
            <a:srgbClr val="BBC8AC"/>
          </a:solidFill>
          <a:ln w="12700">
            <a:solidFill>
              <a:schemeClr val="tx1"/>
            </a:solidFill>
            <a:miter lim="800000"/>
            <a:headEnd/>
            <a:tailEnd/>
          </a:ln>
        </p:spPr>
        <p:txBody>
          <a:bodyPr wrap="none" lIns="90000" tIns="46800" rIns="90000" bIns="46800" anchor="ctr"/>
          <a:lstStyle/>
          <a:p>
            <a:pPr algn="ctr"/>
            <a:r>
              <a:rPr lang="en-US" sz="1400" dirty="0"/>
              <a:t>3rd Party</a:t>
            </a:r>
            <a:br>
              <a:rPr lang="en-US" sz="1400" dirty="0"/>
            </a:br>
            <a:r>
              <a:rPr lang="en-US" sz="1400" dirty="0"/>
              <a:t>Application</a:t>
            </a:r>
          </a:p>
          <a:p>
            <a:pPr algn="ctr"/>
            <a:r>
              <a:rPr lang="en-US" sz="1400" dirty="0"/>
              <a:t>e.g. a Browser</a:t>
            </a:r>
          </a:p>
        </p:txBody>
      </p:sp>
      <p:sp>
        <p:nvSpPr>
          <p:cNvPr id="201750" name="Rectangle 248"/>
          <p:cNvSpPr>
            <a:spLocks noChangeArrowheads="1"/>
          </p:cNvSpPr>
          <p:nvPr/>
        </p:nvSpPr>
        <p:spPr bwMode="auto">
          <a:xfrm>
            <a:off x="1632998" y="2455067"/>
            <a:ext cx="1654632" cy="146642"/>
          </a:xfrm>
          <a:prstGeom prst="rect">
            <a:avLst/>
          </a:prstGeom>
          <a:solidFill>
            <a:srgbClr val="557630"/>
          </a:solidFill>
          <a:ln w="19050">
            <a:noFill/>
            <a:miter lim="800000"/>
            <a:headEnd/>
            <a:tailEnd/>
          </a:ln>
        </p:spPr>
        <p:txBody>
          <a:bodyPr wrap="none" lIns="90000" tIns="46800" rIns="90000" bIns="46800" anchor="ctr"/>
          <a:lstStyle/>
          <a:p>
            <a:endParaRPr lang="de-DE" sz="1400" dirty="0"/>
          </a:p>
        </p:txBody>
      </p:sp>
    </p:spTree>
    <p:custDataLst>
      <p:tags r:id="rId1"/>
    </p:custDataLst>
    <p:extLst>
      <p:ext uri="{BB962C8B-B14F-4D97-AF65-F5344CB8AC3E}">
        <p14:creationId xmlns:p14="http://schemas.microsoft.com/office/powerpoint/2010/main" val="3556007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2"/>
          <p:cNvSpPr>
            <a:spLocks noGrp="1" noChangeArrowheads="1"/>
          </p:cNvSpPr>
          <p:nvPr>
            <p:ph type="title"/>
          </p:nvPr>
        </p:nvSpPr>
        <p:spPr>
          <a:xfrm>
            <a:off x="504000" y="498165"/>
            <a:ext cx="11186476" cy="369332"/>
          </a:xfrm>
        </p:spPr>
        <p:txBody>
          <a:bodyPr vert="horz" wrap="square" lIns="180000" tIns="0" rIns="0" bIns="0" rtlCol="0" anchor="ctr" anchorCtr="0">
            <a:spAutoFit/>
          </a:bodyPr>
          <a:lstStyle/>
          <a:p>
            <a:pPr eaLnBrk="1" hangingPunct="1"/>
            <a:r>
              <a:rPr lang="en-US" dirty="0"/>
              <a:t>DI Server: SOAP Command types</a:t>
            </a:r>
          </a:p>
        </p:txBody>
      </p:sp>
      <p:sp>
        <p:nvSpPr>
          <p:cNvPr id="203778" name="Rectangle 3"/>
          <p:cNvSpPr>
            <a:spLocks noGrp="1" noChangeArrowheads="1"/>
          </p:cNvSpPr>
          <p:nvPr>
            <p:ph type="body" idx="4294967295"/>
          </p:nvPr>
        </p:nvSpPr>
        <p:spPr>
          <a:xfrm>
            <a:off x="504001" y="1484314"/>
            <a:ext cx="11186475" cy="4690855"/>
          </a:xfrm>
        </p:spPr>
        <p:txBody>
          <a:bodyPr/>
          <a:lstStyle/>
          <a:p>
            <a:pPr marL="381000" indent="-381000"/>
            <a:r>
              <a:rPr lang="en-US" b="0" dirty="0"/>
              <a:t>There are four types of commands:</a:t>
            </a:r>
          </a:p>
          <a:p>
            <a:pPr marL="381000" indent="-381000"/>
            <a:endParaRPr lang="en-US" b="0" dirty="0"/>
          </a:p>
          <a:p>
            <a:pPr marL="269875" indent="-269875">
              <a:buClr>
                <a:srgbClr val="F0AB00"/>
              </a:buClr>
              <a:buFont typeface="Arial" pitchFamily="34" charset="0"/>
              <a:buChar char="■"/>
            </a:pPr>
            <a:r>
              <a:rPr lang="en-US" sz="1800" b="1" dirty="0">
                <a:solidFill>
                  <a:schemeClr val="accent3">
                    <a:lumMod val="60000"/>
                    <a:lumOff val="40000"/>
                  </a:schemeClr>
                </a:solidFill>
              </a:rPr>
              <a:t>System Commands </a:t>
            </a:r>
            <a:r>
              <a:rPr lang="en-US" sz="1600" dirty="0"/>
              <a:t>– Login, logout (and </a:t>
            </a:r>
            <a:r>
              <a:rPr lang="ja-JP" altLang="en-US" sz="1600" dirty="0"/>
              <a:t>“</a:t>
            </a:r>
            <a:r>
              <a:rPr lang="en-US" altLang="ja-JP" sz="1600" dirty="0"/>
              <a:t>debug</a:t>
            </a:r>
            <a:r>
              <a:rPr lang="ja-JP" altLang="en-US" sz="1600" dirty="0"/>
              <a:t>”</a:t>
            </a:r>
            <a:r>
              <a:rPr lang="en-US" altLang="ja-JP" sz="1600" dirty="0"/>
              <a:t>).</a:t>
            </a:r>
          </a:p>
          <a:p>
            <a:pPr marL="269875" indent="-269875">
              <a:buClr>
                <a:srgbClr val="F0AB00"/>
              </a:buClr>
              <a:buFont typeface="Arial" pitchFamily="34" charset="0"/>
              <a:buChar char="■"/>
            </a:pPr>
            <a:r>
              <a:rPr lang="en-US" sz="1800" b="1" dirty="0">
                <a:solidFill>
                  <a:schemeClr val="accent3">
                    <a:lumMod val="60000"/>
                    <a:lumOff val="40000"/>
                  </a:schemeClr>
                </a:solidFill>
              </a:rPr>
              <a:t>Data Manipulation </a:t>
            </a:r>
            <a:r>
              <a:rPr lang="en-US" sz="1600" dirty="0"/>
              <a:t>– Add, Update, Cancel, Close and other basic operations on objects.</a:t>
            </a:r>
          </a:p>
          <a:p>
            <a:pPr marL="269875" indent="-269875">
              <a:buClr>
                <a:srgbClr val="F0AB00"/>
              </a:buClr>
              <a:buFont typeface="Arial" pitchFamily="34" charset="0"/>
              <a:buChar char="■"/>
            </a:pPr>
            <a:r>
              <a:rPr lang="en-US" sz="1800" b="1" dirty="0">
                <a:solidFill>
                  <a:schemeClr val="accent3">
                    <a:lumMod val="60000"/>
                    <a:lumOff val="40000"/>
                  </a:schemeClr>
                </a:solidFill>
              </a:rPr>
              <a:t>Data Retrieve </a:t>
            </a:r>
            <a:r>
              <a:rPr lang="en-US" sz="1600" dirty="0"/>
              <a:t>– GetByKey, ExecuteSQL and Functions which are encapsulated in the SBObob object in DI API.</a:t>
            </a:r>
          </a:p>
          <a:p>
            <a:pPr marL="269875" indent="-269875">
              <a:buClr>
                <a:srgbClr val="F0AB00"/>
              </a:buClr>
              <a:buFont typeface="Arial" pitchFamily="34" charset="0"/>
              <a:buChar char="■"/>
            </a:pPr>
            <a:r>
              <a:rPr lang="en-US" sz="1800" b="1" dirty="0">
                <a:solidFill>
                  <a:schemeClr val="accent3">
                    <a:lumMod val="60000"/>
                    <a:lumOff val="40000"/>
                  </a:schemeClr>
                </a:solidFill>
              </a:rPr>
              <a:t>DI Services </a:t>
            </a:r>
            <a:r>
              <a:rPr lang="en-US" sz="1600" dirty="0"/>
              <a:t>– similar to DI API services. The same services as the DI API (MessagesService, AlertsManagementService,…)</a:t>
            </a:r>
          </a:p>
        </p:txBody>
      </p:sp>
    </p:spTree>
    <p:custDataLst>
      <p:tags r:id="rId1"/>
    </p:custDataLst>
    <p:extLst>
      <p:ext uri="{BB962C8B-B14F-4D97-AF65-F5344CB8AC3E}">
        <p14:creationId xmlns:p14="http://schemas.microsoft.com/office/powerpoint/2010/main" val="1418716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2"/>
          <p:cNvSpPr>
            <a:spLocks noGrp="1" noChangeArrowheads="1"/>
          </p:cNvSpPr>
          <p:nvPr>
            <p:ph type="title"/>
          </p:nvPr>
        </p:nvSpPr>
        <p:spPr/>
        <p:txBody>
          <a:bodyPr anchor="ctr"/>
          <a:lstStyle/>
          <a:p>
            <a:pPr eaLnBrk="1" hangingPunct="1"/>
            <a:r>
              <a:rPr lang="en-US" dirty="0"/>
              <a:t>DI Server: How to use it</a:t>
            </a:r>
          </a:p>
        </p:txBody>
      </p:sp>
      <p:sp>
        <p:nvSpPr>
          <p:cNvPr id="205826" name="Rectangle 3"/>
          <p:cNvSpPr>
            <a:spLocks noGrp="1" noChangeArrowheads="1"/>
          </p:cNvSpPr>
          <p:nvPr>
            <p:ph type="body" idx="4294967295"/>
          </p:nvPr>
        </p:nvSpPr>
        <p:spPr>
          <a:xfrm>
            <a:off x="504001" y="1484313"/>
            <a:ext cx="10014775" cy="4824412"/>
          </a:xfrm>
        </p:spPr>
        <p:txBody>
          <a:bodyPr/>
          <a:lstStyle/>
          <a:p>
            <a:pPr marL="261938" indent="-261938">
              <a:buClr>
                <a:srgbClr val="F0AB00"/>
              </a:buClr>
              <a:buFont typeface="Wingdings" pitchFamily="2" charset="2"/>
              <a:buAutoNum type="arabicPeriod"/>
            </a:pPr>
            <a:r>
              <a:rPr lang="en-US" b="0" dirty="0"/>
              <a:t>Wrap an XML into a SOAP envelope</a:t>
            </a:r>
          </a:p>
          <a:p>
            <a:pPr marL="261938" indent="-261938">
              <a:buClr>
                <a:srgbClr val="F0AB00"/>
              </a:buClr>
              <a:buFont typeface="Wingdings" pitchFamily="2" charset="2"/>
              <a:buAutoNum type="arabicPeriod"/>
            </a:pPr>
            <a:r>
              <a:rPr lang="en-US" b="0" dirty="0"/>
              <a:t>Call the COM object through the Interact(request) command</a:t>
            </a:r>
          </a:p>
          <a:p>
            <a:pPr marL="261938" indent="-261938">
              <a:buClr>
                <a:srgbClr val="F0AB00"/>
              </a:buClr>
              <a:buFont typeface="Wingdings" pitchFamily="2" charset="2"/>
              <a:buAutoNum type="arabicPeriod"/>
            </a:pPr>
            <a:r>
              <a:rPr lang="en-US" b="0" dirty="0"/>
              <a:t>The COM object will send the XML and will return an XML as the result. </a:t>
            </a:r>
          </a:p>
        </p:txBody>
      </p:sp>
    </p:spTree>
    <p:custDataLst>
      <p:tags r:id="rId1"/>
    </p:custDataLst>
    <p:extLst>
      <p:ext uri="{BB962C8B-B14F-4D97-AF65-F5344CB8AC3E}">
        <p14:creationId xmlns:p14="http://schemas.microsoft.com/office/powerpoint/2010/main" val="3196544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2"/>
          <p:cNvSpPr>
            <a:spLocks noGrp="1" noChangeArrowheads="1"/>
          </p:cNvSpPr>
          <p:nvPr>
            <p:ph type="title"/>
          </p:nvPr>
        </p:nvSpPr>
        <p:spPr/>
        <p:txBody>
          <a:bodyPr anchor="ctr"/>
          <a:lstStyle/>
          <a:p>
            <a:pPr eaLnBrk="1" hangingPunct="1"/>
            <a:r>
              <a:rPr lang="en-US" dirty="0"/>
              <a:t>DI Server: Example – Login</a:t>
            </a:r>
          </a:p>
        </p:txBody>
      </p:sp>
      <p:pic>
        <p:nvPicPr>
          <p:cNvPr id="207874" name="Picture 3"/>
          <p:cNvPicPr>
            <a:picLocks noChangeAspect="1" noChangeArrowheads="1"/>
          </p:cNvPicPr>
          <p:nvPr/>
        </p:nvPicPr>
        <p:blipFill>
          <a:blip r:embed="rId4" cstate="print"/>
          <a:srcRect/>
          <a:stretch>
            <a:fillRect/>
          </a:stretch>
        </p:blipFill>
        <p:spPr bwMode="auto">
          <a:xfrm>
            <a:off x="2547288" y="3828948"/>
            <a:ext cx="9143189" cy="2683079"/>
          </a:xfrm>
          <a:prstGeom prst="rect">
            <a:avLst/>
          </a:prstGeom>
          <a:noFill/>
          <a:ln w="12700">
            <a:noFill/>
            <a:miter lim="800000"/>
            <a:headEnd/>
            <a:tailEnd/>
          </a:ln>
        </p:spPr>
      </p:pic>
      <p:pic>
        <p:nvPicPr>
          <p:cNvPr id="207875" name="Picture 4"/>
          <p:cNvPicPr>
            <a:picLocks noChangeAspect="1" noChangeArrowheads="1"/>
          </p:cNvPicPr>
          <p:nvPr/>
        </p:nvPicPr>
        <p:blipFill>
          <a:blip r:embed="rId5" cstate="print"/>
          <a:srcRect/>
          <a:stretch>
            <a:fillRect/>
          </a:stretch>
        </p:blipFill>
        <p:spPr bwMode="auto">
          <a:xfrm>
            <a:off x="504001" y="1415696"/>
            <a:ext cx="4329256" cy="2213153"/>
          </a:xfrm>
          <a:prstGeom prst="rect">
            <a:avLst/>
          </a:prstGeom>
          <a:noFill/>
          <a:ln w="12700">
            <a:noFill/>
            <a:miter lim="800000"/>
            <a:headEnd/>
            <a:tailEnd/>
          </a:ln>
        </p:spPr>
      </p:pic>
      <p:sp>
        <p:nvSpPr>
          <p:cNvPr id="207877" name="Rectangle 6"/>
          <p:cNvSpPr>
            <a:spLocks noChangeArrowheads="1"/>
          </p:cNvSpPr>
          <p:nvPr/>
        </p:nvSpPr>
        <p:spPr bwMode="auto">
          <a:xfrm>
            <a:off x="504001" y="1380514"/>
            <a:ext cx="3901744" cy="2134582"/>
          </a:xfrm>
          <a:prstGeom prst="rect">
            <a:avLst/>
          </a:prstGeom>
          <a:noFill/>
          <a:ln w="12700">
            <a:solidFill>
              <a:schemeClr val="tx1"/>
            </a:solidFill>
            <a:miter lim="800000"/>
            <a:headEnd/>
            <a:tailEnd/>
          </a:ln>
        </p:spPr>
        <p:txBody>
          <a:bodyPr wrap="square" lIns="90000" tIns="46800" rIns="90000" bIns="46800" anchor="ctr">
            <a:spAutoFit/>
          </a:bodyPr>
          <a:lstStyle/>
          <a:p>
            <a:endParaRPr lang="de-DE" dirty="0"/>
          </a:p>
        </p:txBody>
      </p:sp>
      <p:sp>
        <p:nvSpPr>
          <p:cNvPr id="207878" name="AutoShape 7"/>
          <p:cNvSpPr>
            <a:spLocks noChangeArrowheads="1"/>
          </p:cNvSpPr>
          <p:nvPr/>
        </p:nvSpPr>
        <p:spPr bwMode="auto">
          <a:xfrm>
            <a:off x="4669889" y="1720730"/>
            <a:ext cx="1722438" cy="727075"/>
          </a:xfrm>
          <a:prstGeom prst="wedgeRectCallout">
            <a:avLst>
              <a:gd name="adj1" fmla="val -83181"/>
              <a:gd name="adj2" fmla="val 170088"/>
            </a:avLst>
          </a:prstGeom>
          <a:solidFill>
            <a:srgbClr val="B4C3CB"/>
          </a:solidFill>
          <a:ln w="12700">
            <a:solidFill>
              <a:schemeClr val="tx1"/>
            </a:solidFill>
            <a:miter lim="800000"/>
            <a:headEnd/>
            <a:tailEnd/>
          </a:ln>
        </p:spPr>
        <p:txBody>
          <a:bodyPr lIns="90000" tIns="46800" rIns="90000" bIns="46800"/>
          <a:lstStyle/>
          <a:p>
            <a:pPr algn="ctr"/>
            <a:r>
              <a:rPr lang="en-US" dirty="0"/>
              <a:t>DI API</a:t>
            </a:r>
          </a:p>
        </p:txBody>
      </p:sp>
      <p:sp>
        <p:nvSpPr>
          <p:cNvPr id="207879" name="AutoShape 8"/>
          <p:cNvSpPr>
            <a:spLocks noChangeArrowheads="1"/>
          </p:cNvSpPr>
          <p:nvPr/>
        </p:nvSpPr>
        <p:spPr bwMode="auto">
          <a:xfrm>
            <a:off x="9968038" y="2733927"/>
            <a:ext cx="1722438" cy="727075"/>
          </a:xfrm>
          <a:prstGeom prst="wedgeRectCallout">
            <a:avLst>
              <a:gd name="adj1" fmla="val -79125"/>
              <a:gd name="adj2" fmla="val 171616"/>
            </a:avLst>
          </a:prstGeom>
          <a:solidFill>
            <a:srgbClr val="B4C3CB"/>
          </a:solidFill>
          <a:ln w="12700">
            <a:solidFill>
              <a:schemeClr val="tx1"/>
            </a:solidFill>
            <a:miter lim="800000"/>
            <a:headEnd/>
            <a:tailEnd/>
          </a:ln>
        </p:spPr>
        <p:txBody>
          <a:bodyPr lIns="90000" tIns="46800" rIns="90000" bIns="46800"/>
          <a:lstStyle/>
          <a:p>
            <a:pPr algn="ctr"/>
            <a:r>
              <a:rPr lang="en-US" dirty="0"/>
              <a:t>DI Server</a:t>
            </a:r>
          </a:p>
        </p:txBody>
      </p:sp>
      <p:sp>
        <p:nvSpPr>
          <p:cNvPr id="9" name="Rectangle 6">
            <a:extLst>
              <a:ext uri="{FF2B5EF4-FFF2-40B4-BE49-F238E27FC236}">
                <a16:creationId xmlns:a16="http://schemas.microsoft.com/office/drawing/2014/main" id="{52A27F1E-DD4C-4EF8-BC23-AE2119047641}"/>
              </a:ext>
            </a:extLst>
          </p:cNvPr>
          <p:cNvSpPr>
            <a:spLocks noChangeArrowheads="1"/>
          </p:cNvSpPr>
          <p:nvPr/>
        </p:nvSpPr>
        <p:spPr bwMode="auto">
          <a:xfrm>
            <a:off x="2416937" y="3820130"/>
            <a:ext cx="9273539" cy="2650582"/>
          </a:xfrm>
          <a:prstGeom prst="rect">
            <a:avLst/>
          </a:prstGeom>
          <a:noFill/>
          <a:ln w="12700">
            <a:solidFill>
              <a:schemeClr val="tx1"/>
            </a:solidFill>
            <a:miter lim="800000"/>
            <a:headEnd/>
            <a:tailEnd/>
          </a:ln>
        </p:spPr>
        <p:txBody>
          <a:bodyPr wrap="square" lIns="90000" tIns="46800" rIns="90000" bIns="46800" anchor="ctr">
            <a:spAutoFit/>
          </a:bodyPr>
          <a:lstStyle/>
          <a:p>
            <a:endParaRPr lang="de-DE" dirty="0"/>
          </a:p>
        </p:txBody>
      </p:sp>
    </p:spTree>
    <p:custDataLst>
      <p:tags r:id="rId1"/>
    </p:custDataLst>
    <p:extLst>
      <p:ext uri="{BB962C8B-B14F-4D97-AF65-F5344CB8AC3E}">
        <p14:creationId xmlns:p14="http://schemas.microsoft.com/office/powerpoint/2010/main" val="24582375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FILE" val="n:\sapworkdir\IWBTRAIN\AF7892B07BA74FA5831AB329A7E9E27F\E4DEF412CAB34DDC9FED10901D05FC5E\s003.ppt"/>
  <p:tag name="READONLY" val="0"/>
  <p:tag name="LOIOGUID" val="BDAD1CE0B5BB40D689EC7CE39EB753E9"/>
  <p:tag name="_SIGNATURE" val="4480"/>
  <p:tag name="_SLIDEID" val="336"/>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C78146277C2E410E95D0FE15C499C985\s001.ppt"/>
  <p:tag name="READONLY" val="0"/>
  <p:tag name="LOIOGUID" val="0B956355575E4213AFE280FBE01BA4B9"/>
  <p:tag name="_SIGNATURE" val="81236"/>
  <p:tag name="_SLIDEID" val="338"/>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C78146277C2E410E95D0FE15C499C985\s001.ppt"/>
  <p:tag name="READONLY" val="0"/>
  <p:tag name="LOIOGUID" val="0B956355575E4213AFE280FBE01BA4B9"/>
  <p:tag name="_SIGNATURE" val="81236"/>
  <p:tag name="_SLIDEID" val="338"/>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C78146277C2E410E95D0FE15C499C985\s001.ppt"/>
  <p:tag name="READONLY" val="0"/>
  <p:tag name="LOIOGUID" val="0B956355575E4213AFE280FBE01BA4B9"/>
  <p:tag name="_SIGNATURE" val="81236"/>
  <p:tag name="_SLIDEID" val="338"/>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ELAPSEDTIME" val="34,096"/>
  <p:tag name="STATUS" val="0"/>
  <p:tag name="FILE" val="n:\sapworkdir\IWBTRAIN\AF7892B07BA74FA5831AB329A7E9E27F\42F6D19BDA973EE4E10000000A1553F7\s002.ppt"/>
  <p:tag name="READONLY" val="0"/>
  <p:tag name="LOIOGUID" val="A52FDB9635EE4D2D83A86A78FA905A25"/>
  <p:tag name="_SIGNATURE" val="60199"/>
  <p:tag name="_SLIDEID" val="263"/>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FILE" val="n:\sapworkdir\IWBTRAIN\AF7892B07BA74FA5831AB329A7E9E27F\82FFB0CDBE11484987BFFFDEE1396992\s006.ppt"/>
  <p:tag name="READONLY" val="0"/>
  <p:tag name="LOIOGUID" val="3BB66AAB1B3C4F4D8F45E9C6DAE55F9A"/>
  <p:tag name="_SIGNATURE" val="36506"/>
  <p:tag name="_SLIDEID" val="333"/>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FILE" val="n:\sapworkdir\IWBTRAIN\AF7892B07BA74FA5831AB329A7E9E27F\FCB1B67FB8B646248A313C4CE01394F8\s007.ppt"/>
  <p:tag name="READONLY" val="0"/>
  <p:tag name="LOIOGUID" val="98315A21D419408EB7F732E47F9F5F51"/>
  <p:tag name="_SIGNATURE" val="17343"/>
  <p:tag name="_SLIDEID" val="33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FILE" val="n:\sapworkdir\IWBTRAIN\AF7892B07BA74FA5831AB329A7E9E27F\42701B3DE5BF4F289592E3E196374CD7\s008.ppt"/>
  <p:tag name="READONLY" val="0"/>
  <p:tag name="LOIOGUID" val="A5A4CD2C6FF744B5A7D9B09765CB84BF"/>
  <p:tag name="_SIGNATURE" val="4309"/>
  <p:tag name="_SLIDEID" val="331"/>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FILE" val="n:\sapworkdir\IWBTRAIN\AF7892B07BA74FA5831AB329A7E9E27F\D54E435FD7004AAA97FD7F993476852B\s010.ppt"/>
  <p:tag name="READONLY" val="0"/>
  <p:tag name="LOIOGUID" val="86112A6289504562891EF8AA16D0140D"/>
  <p:tag name="_SIGNATURE" val="4700"/>
  <p:tag name="_SLIDEID" val="329"/>
  <p:tag name="ARTICULATE_SLIDE_THUMBNAIL_REFRESH" val="1"/>
</p:tagLst>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C58BD820E7BD45857CFDC11FD089D9" ma:contentTypeVersion="4" ma:contentTypeDescription="Create a new document." ma:contentTypeScope="" ma:versionID="a9897b440cab73718b6b9a981e3fdb27">
  <xsd:schema xmlns:xsd="http://www.w3.org/2001/XMLSchema" xmlns:xs="http://www.w3.org/2001/XMLSchema" xmlns:p="http://schemas.microsoft.com/office/2006/metadata/properties" xmlns:ns2="3fae74cb-f942-4bac-8069-91b943c92c56" xmlns:ns3="1f6b8702-ff64-493f-af7e-9281170a6e8c" targetNamespace="http://schemas.microsoft.com/office/2006/metadata/properties" ma:root="true" ma:fieldsID="f91f71a4ef15de132002c98ccdb1286a" ns2:_="" ns3:_="">
    <xsd:import namespace="3fae74cb-f942-4bac-8069-91b943c92c56"/>
    <xsd:import namespace="1f6b8702-ff64-493f-af7e-9281170a6e8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e74cb-f942-4bac-8069-91b943c92c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6b8702-ff64-493f-af7e-9281170a6e8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38E06D-F1B4-4270-85B5-314841A065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ae74cb-f942-4bac-8069-91b943c92c56"/>
    <ds:schemaRef ds:uri="1f6b8702-ff64-493f-af7e-9281170a6e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A97C303-CC91-4186-A2AD-07BFA17B52D8}">
  <ds:schemaRefs>
    <ds:schemaRef ds:uri="http://purl.org/dc/dcmitype/"/>
    <ds:schemaRef ds:uri="http://schemas.microsoft.com/office/2006/documentManagement/types"/>
    <ds:schemaRef ds:uri="http://schemas.openxmlformats.org/package/2006/metadata/core-properties"/>
    <ds:schemaRef ds:uri="http://www.w3.org/XML/1998/namespace"/>
    <ds:schemaRef ds:uri="3fae74cb-f942-4bac-8069-91b943c92c56"/>
    <ds:schemaRef ds:uri="http://purl.org/dc/elements/1.1/"/>
    <ds:schemaRef ds:uri="http://schemas.microsoft.com/office/infopath/2007/PartnerControls"/>
    <ds:schemaRef ds:uri="1f6b8702-ff64-493f-af7e-9281170a6e8c"/>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18346AFC-4615-40AC-ABF4-BD7209A1BD4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SAP_2019_16x9_white</Template>
  <TotalTime>498</TotalTime>
  <Words>1681</Words>
  <Application>Microsoft Office PowerPoint</Application>
  <PresentationFormat>Personalizado</PresentationFormat>
  <Paragraphs>161</Paragraphs>
  <Slides>12</Slides>
  <Notes>12</Notes>
  <HiddenSlides>1</HiddenSlides>
  <MMClips>0</MMClips>
  <ScaleCrop>false</ScaleCrop>
  <HeadingPairs>
    <vt:vector size="4" baseType="variant">
      <vt:variant>
        <vt:lpstr>Tema</vt:lpstr>
      </vt:variant>
      <vt:variant>
        <vt:i4>2</vt:i4>
      </vt:variant>
      <vt:variant>
        <vt:lpstr>Títulos de diapositiva</vt:lpstr>
      </vt:variant>
      <vt:variant>
        <vt:i4>12</vt:i4>
      </vt:variant>
    </vt:vector>
  </HeadingPairs>
  <TitlesOfParts>
    <vt:vector size="14" baseType="lpstr">
      <vt:lpstr>SAP 2019 16x9 white</vt:lpstr>
      <vt:lpstr>SAP 2019 16x9 blue</vt:lpstr>
      <vt:lpstr>TB 1300 - SAP Business One SDK Data Interface API – DI Server</vt:lpstr>
      <vt:lpstr>DI Server: Topic Objectives</vt:lpstr>
      <vt:lpstr>DI Server: Introduction</vt:lpstr>
      <vt:lpstr>DI Server: SOAP Message Structure</vt:lpstr>
      <vt:lpstr>DI Server: Main Methods</vt:lpstr>
      <vt:lpstr>DI API Introduction – DI Server Software Architecture</vt:lpstr>
      <vt:lpstr>DI Server: SOAP Command types</vt:lpstr>
      <vt:lpstr>DI Server: How to use it</vt:lpstr>
      <vt:lpstr>DI Server: Example – Login</vt:lpstr>
      <vt:lpstr>DI Server: Example – Add Object</vt:lpstr>
      <vt:lpstr>Overview of differences between DI API and DI Server</vt:lpstr>
      <vt:lpstr>Presentación de PowerPoint</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TB1300 - Data Interface API DI Service</dc:title>
  <dc:creator>krisztian.papai@sap.com</dc:creator>
  <cp:keywords>2019/16:9/white</cp:keywords>
  <cp:lastModifiedBy>Papai, Krisztian</cp:lastModifiedBy>
  <cp:revision>9</cp:revision>
  <dcterms:created xsi:type="dcterms:W3CDTF">2019-01-14T14:01:02Z</dcterms:created>
  <dcterms:modified xsi:type="dcterms:W3CDTF">2022-03-28T10:03:43Z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-1551433885</vt:i4>
  </property>
  <property fmtid="{D5CDD505-2E9C-101B-9397-08002B2CF9AE}" pid="3" name="_NewReviewCycle">
    <vt:lpwstr/>
  </property>
  <property fmtid="{D5CDD505-2E9C-101B-9397-08002B2CF9AE}" pid="4" name="_EmailSubject">
    <vt:lpwstr>ACTION NEEDED: B1 9.3 Highlights - Delta Translation Request to PL08 - new template</vt:lpwstr>
  </property>
  <property fmtid="{D5CDD505-2E9C-101B-9397-08002B2CF9AE}" pid="5" name="_AuthorEmail">
    <vt:lpwstr>marie-laurence.poujois@sap.com</vt:lpwstr>
  </property>
  <property fmtid="{D5CDD505-2E9C-101B-9397-08002B2CF9AE}" pid="6" name="_AuthorEmailDisplayName">
    <vt:lpwstr>Poujois, Marie-Laurence</vt:lpwstr>
  </property>
  <property fmtid="{D5CDD505-2E9C-101B-9397-08002B2CF9AE}" pid="7" name="_PreviousAdHocReviewCycleID">
    <vt:i4>1101452479</vt:i4>
  </property>
  <property fmtid="{D5CDD505-2E9C-101B-9397-08002B2CF9AE}" pid="8" name="ContentTypeId">
    <vt:lpwstr>0x01010009C58BD820E7BD45857CFDC11FD089D9</vt:lpwstr>
  </property>
  <property fmtid="{D5CDD505-2E9C-101B-9397-08002B2CF9AE}" pid="9" name="AuthorIds_UIVersion_1024">
    <vt:lpwstr>28</vt:lpwstr>
  </property>
</Properties>
</file>