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4"/>
  </p:notesMasterIdLst>
  <p:handoutMasterIdLst>
    <p:handoutMasterId r:id="rId25"/>
  </p:handoutMasterIdLst>
  <p:sldIdLst>
    <p:sldId id="447" r:id="rId6"/>
    <p:sldId id="650" r:id="rId7"/>
    <p:sldId id="653" r:id="rId8"/>
    <p:sldId id="654" r:id="rId9"/>
    <p:sldId id="655" r:id="rId10"/>
    <p:sldId id="656" r:id="rId11"/>
    <p:sldId id="669" r:id="rId12"/>
    <p:sldId id="670" r:id="rId13"/>
    <p:sldId id="671" r:id="rId14"/>
    <p:sldId id="672" r:id="rId15"/>
    <p:sldId id="661" r:id="rId16"/>
    <p:sldId id="675" r:id="rId17"/>
    <p:sldId id="665" r:id="rId18"/>
    <p:sldId id="673" r:id="rId19"/>
    <p:sldId id="674" r:id="rId20"/>
    <p:sldId id="668" r:id="rId21"/>
    <p:sldId id="652"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1B89F1-621F-49F6-8FDF-A8FEED7A25CC}" v="10" dt="2019-07-10T06:17:47.86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8369" autoAdjust="0"/>
  </p:normalViewPr>
  <p:slideViewPr>
    <p:cSldViewPr snapToGrid="0" showGuides="1">
      <p:cViewPr varScale="1">
        <p:scale>
          <a:sx n="59" d="100"/>
          <a:sy n="59" d="100"/>
        </p:scale>
        <p:origin x="1522" y="58"/>
      </p:cViewPr>
      <p:guideLst>
        <p:guide pos="3841"/>
        <p:guide orient="horz" pos="2160"/>
      </p:guideLst>
    </p:cSldViewPr>
  </p:slideViewPr>
  <p:outlineViewPr>
    <p:cViewPr>
      <p:scale>
        <a:sx n="33" d="100"/>
        <a:sy n="33" d="100"/>
      </p:scale>
      <p:origin x="0" y="-8357"/>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6.xml"/><Relationship Id="rId5" Type="http://schemas.openxmlformats.org/officeDocument/2006/relationships/slide" Target="slides/slide8.xml"/><Relationship Id="rId10" Type="http://schemas.openxmlformats.org/officeDocument/2006/relationships/slide" Target="slides/slide15.xml"/><Relationship Id="rId4" Type="http://schemas.openxmlformats.org/officeDocument/2006/relationships/slide" Target="slides/slide7.xml"/><Relationship Id="rId9"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701B89F1-621F-49F6-8FDF-A8FEED7A25CC}"/>
    <pc:docChg chg="custSel addSld delSld modSld">
      <pc:chgData name="Papai, Krisztian" userId="45ce17a5-7050-4b06-9306-4e3e15f2359a" providerId="ADAL" clId="{701B89F1-621F-49F6-8FDF-A8FEED7A25CC}" dt="2019-07-10T06:17:47.868" v="8" actId="2696"/>
      <pc:docMkLst>
        <pc:docMk/>
      </pc:docMkLst>
      <pc:sldChg chg="modSp">
        <pc:chgData name="Papai, Krisztian" userId="45ce17a5-7050-4b06-9306-4e3e15f2359a" providerId="ADAL" clId="{701B89F1-621F-49F6-8FDF-A8FEED7A25CC}" dt="2019-07-08T07:45:49.084" v="3" actId="20577"/>
        <pc:sldMkLst>
          <pc:docMk/>
          <pc:sldMk cId="3262179408" sldId="447"/>
        </pc:sldMkLst>
        <pc:spChg chg="mod">
          <ac:chgData name="Papai, Krisztian" userId="45ce17a5-7050-4b06-9306-4e3e15f2359a" providerId="ADAL" clId="{701B89F1-621F-49F6-8FDF-A8FEED7A25CC}" dt="2019-07-08T07:45:49.084" v="3" actId="20577"/>
          <ac:spMkLst>
            <pc:docMk/>
            <pc:sldMk cId="3262179408" sldId="447"/>
            <ac:spMk id="35" creationId="{00000000-0000-0000-0000-000000000000}"/>
          </ac:spMkLst>
        </pc:spChg>
      </pc:sldChg>
      <pc:sldChg chg="del">
        <pc:chgData name="Papai, Krisztian" userId="45ce17a5-7050-4b06-9306-4e3e15f2359a" providerId="ADAL" clId="{701B89F1-621F-49F6-8FDF-A8FEED7A25CC}" dt="2019-07-10T06:17:47.868" v="8" actId="2696"/>
        <pc:sldMkLst>
          <pc:docMk/>
          <pc:sldMk cId="912792237" sldId="664"/>
        </pc:sldMkLst>
      </pc:sldChg>
      <pc:sldChg chg="addSp delSp modSp add delAnim">
        <pc:chgData name="Papai, Krisztian" userId="45ce17a5-7050-4b06-9306-4e3e15f2359a" providerId="ADAL" clId="{701B89F1-621F-49F6-8FDF-A8FEED7A25CC}" dt="2019-07-10T06:17:45.875" v="7"/>
        <pc:sldMkLst>
          <pc:docMk/>
          <pc:sldMk cId="4000915711" sldId="675"/>
        </pc:sldMkLst>
        <pc:spChg chg="mod">
          <ac:chgData name="Papai, Krisztian" userId="45ce17a5-7050-4b06-9306-4e3e15f2359a" providerId="ADAL" clId="{701B89F1-621F-49F6-8FDF-A8FEED7A25CC}" dt="2019-07-10T06:17:32.954" v="5"/>
          <ac:spMkLst>
            <pc:docMk/>
            <pc:sldMk cId="4000915711" sldId="675"/>
            <ac:spMk id="84993" creationId="{00000000-0000-0000-0000-000000000000}"/>
          </ac:spMkLst>
        </pc:spChg>
        <pc:spChg chg="del">
          <ac:chgData name="Papai, Krisztian" userId="45ce17a5-7050-4b06-9306-4e3e15f2359a" providerId="ADAL" clId="{701B89F1-621F-49F6-8FDF-A8FEED7A25CC}" dt="2019-07-10T06:17:35.199" v="6" actId="478"/>
          <ac:spMkLst>
            <pc:docMk/>
            <pc:sldMk cId="4000915711" sldId="675"/>
            <ac:spMk id="128003" creationId="{00000000-0000-0000-0000-000000000000}"/>
          </ac:spMkLst>
        </pc:spChg>
        <pc:picChg chg="add">
          <ac:chgData name="Papai, Krisztian" userId="45ce17a5-7050-4b06-9306-4e3e15f2359a" providerId="ADAL" clId="{701B89F1-621F-49F6-8FDF-A8FEED7A25CC}" dt="2019-07-10T06:17:45.875" v="7"/>
          <ac:picMkLst>
            <pc:docMk/>
            <pc:sldMk cId="4000915711" sldId="675"/>
            <ac:picMk id="4" creationId="{E3E701CA-4C9A-4436-ACF1-55097558C24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User Interface API Creating Forms </a:t>
            </a:r>
            <a:r>
              <a:rPr lang="en-US" sz="1400" kern="1200" dirty="0">
                <a:solidFill>
                  <a:schemeClr val="tx1"/>
                </a:solidFill>
                <a:effectLst/>
                <a:latin typeface="+mn-lt"/>
                <a:ea typeface="+mn-ea"/>
                <a:cs typeface="+mn-cs"/>
              </a:rPr>
              <a:t>course topic.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tab order is the order in which form items become the focus when the user presses the </a:t>
            </a:r>
            <a:r>
              <a:rPr lang="en-US" sz="1400" i="1" kern="1200" dirty="0">
                <a:solidFill>
                  <a:schemeClr val="tx1"/>
                </a:solidFill>
                <a:effectLst/>
                <a:latin typeface="+mn-lt"/>
                <a:ea typeface="+mn-ea"/>
                <a:cs typeface="+mn-cs"/>
              </a:rPr>
              <a:t>TAB</a:t>
            </a:r>
            <a:r>
              <a:rPr lang="en-US" sz="1400" kern="1200" dirty="0">
                <a:solidFill>
                  <a:schemeClr val="tx1"/>
                </a:solidFill>
                <a:effectLst/>
                <a:latin typeface="+mn-lt"/>
                <a:ea typeface="+mn-ea"/>
                <a:cs typeface="+mn-cs"/>
              </a:rPr>
              <a:t> key. </a:t>
            </a:r>
          </a:p>
          <a:p>
            <a:pPr rtl="0"/>
            <a:r>
              <a:rPr lang="en-US" sz="1400" kern="1200" dirty="0">
                <a:solidFill>
                  <a:schemeClr val="tx1"/>
                </a:solidFill>
                <a:effectLst/>
                <a:latin typeface="+mn-lt"/>
                <a:ea typeface="+mn-ea"/>
                <a:cs typeface="+mn-cs"/>
              </a:rPr>
              <a:t>Only items that can become the focus can receive a tab order value. This means you cannot set a tab order for cells or columns, for example.</a:t>
            </a:r>
          </a:p>
          <a:p>
            <a:pPr rtl="0"/>
            <a:r>
              <a:rPr lang="en-US" sz="1400" kern="1200" dirty="0">
                <a:solidFill>
                  <a:schemeClr val="tx1"/>
                </a:solidFill>
                <a:effectLst/>
                <a:latin typeface="+mn-lt"/>
                <a:ea typeface="+mn-ea"/>
                <a:cs typeface="+mn-cs"/>
              </a:rPr>
              <a:t>The item’s tab order can be any long integer equal to or greater than 0.</a:t>
            </a:r>
          </a:p>
          <a:p>
            <a:pPr rtl="0"/>
            <a:r>
              <a:rPr lang="en-US" sz="1400" kern="1200" dirty="0">
                <a:solidFill>
                  <a:schemeClr val="tx1"/>
                </a:solidFill>
                <a:effectLst/>
                <a:latin typeface="+mn-lt"/>
                <a:ea typeface="+mn-ea"/>
                <a:cs typeface="+mn-cs"/>
              </a:rPr>
              <a:t>Two items can have the same tab order, but the order is not guaranteed in this case.</a:t>
            </a:r>
          </a:p>
          <a:p>
            <a:r>
              <a:rPr lang="en-US" sz="1400" kern="1200" dirty="0">
                <a:solidFill>
                  <a:schemeClr val="tx1"/>
                </a:solidFill>
                <a:effectLst/>
                <a:latin typeface="+mn-lt"/>
                <a:ea typeface="+mn-ea"/>
                <a:cs typeface="+mn-cs"/>
              </a:rPr>
              <a:t>This feature is available only for specific object types, such as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or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a:t>
            </a:r>
            <a:endParaRPr lang="en-US" dirty="0">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03894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a:t>
            </a:r>
            <a:r>
              <a:rPr lang="en-US" sz="1400" b="1" dirty="0" err="1">
                <a:effectLst/>
                <a:latin typeface="Calibri" panose="020F0502020204030204" pitchFamily="34" charset="0"/>
                <a:ea typeface="DengXian" panose="02010600030101010101" pitchFamily="2" charset="-122"/>
                <a:cs typeface="Arial" panose="020B0604020202020204" pitchFamily="34" charset="0"/>
              </a:rPr>
              <a:t>ActiveItem</a:t>
            </a:r>
            <a:r>
              <a:rPr lang="en-US" sz="1400" dirty="0">
                <a:effectLst/>
                <a:latin typeface="Calibri" panose="020F0502020204030204" pitchFamily="34" charset="0"/>
                <a:ea typeface="DengXian" panose="02010600030101010101" pitchFamily="2" charset="-122"/>
                <a:cs typeface="Arial" panose="020B0604020202020204" pitchFamily="34" charset="0"/>
              </a:rPr>
              <a:t> property is responsible for setting the focus on the </a:t>
            </a:r>
            <a:r>
              <a:rPr lang="en-US" sz="1400" b="1" dirty="0">
                <a:effectLst/>
                <a:latin typeface="Calibri" panose="020F0502020204030204" pitchFamily="34" charset="0"/>
                <a:ea typeface="DengXian" panose="02010600030101010101" pitchFamily="2" charset="-122"/>
                <a:cs typeface="Arial" panose="020B0604020202020204" pitchFamily="34" charset="0"/>
              </a:rPr>
              <a:t>Item</a:t>
            </a:r>
            <a:r>
              <a:rPr lang="en-US" sz="1400" dirty="0">
                <a:effectLst/>
                <a:latin typeface="Calibri" panose="020F0502020204030204" pitchFamily="34" charset="0"/>
                <a:ea typeface="DengXian" panose="02010600030101010101" pitchFamily="2" charset="-122"/>
                <a:cs typeface="Arial" panose="020B0604020202020204" pitchFamily="34" charset="0"/>
              </a:rPr>
              <a:t> object.</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If no item has the focus, this property is set to an empty string.</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You can also use it for querying which item in the form has the focus.</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current limitations:</a:t>
            </a:r>
          </a:p>
          <a:p>
            <a:pPr marL="342900" lvl="0" indent="-342900" algn="l" rtl="0">
              <a:lnSpc>
                <a:spcPct val="107000"/>
              </a:lnSpc>
              <a:spcAft>
                <a:spcPts val="800"/>
              </a:spcAft>
              <a:buFont typeface="Wingdings" panose="05000000000000000000" pitchFamily="2" charset="2"/>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Only </a:t>
            </a:r>
            <a:r>
              <a:rPr lang="en-US" sz="1400" dirty="0" err="1">
                <a:effectLst/>
                <a:latin typeface="Calibri" panose="020F0502020204030204" pitchFamily="34" charset="0"/>
                <a:ea typeface="DengXian" panose="02010600030101010101" pitchFamily="2" charset="-122"/>
                <a:cs typeface="Arial" panose="020B0604020202020204" pitchFamily="34" charset="0"/>
              </a:rPr>
              <a:t>EditText</a:t>
            </a:r>
            <a:r>
              <a:rPr lang="en-US" sz="1400" dirty="0">
                <a:effectLst/>
                <a:latin typeface="Calibri" panose="020F0502020204030204" pitchFamily="34" charset="0"/>
                <a:ea typeface="DengXian" panose="02010600030101010101" pitchFamily="2" charset="-122"/>
                <a:cs typeface="Arial" panose="020B0604020202020204" pitchFamily="34" charset="0"/>
              </a:rPr>
              <a:t> and </a:t>
            </a:r>
            <a:r>
              <a:rPr lang="en-US" sz="1400" dirty="0" err="1">
                <a:effectLst/>
                <a:latin typeface="Calibri" panose="020F0502020204030204" pitchFamily="34" charset="0"/>
                <a:ea typeface="DengXian" panose="02010600030101010101" pitchFamily="2" charset="-122"/>
                <a:cs typeface="Arial" panose="020B0604020202020204" pitchFamily="34" charset="0"/>
              </a:rPr>
              <a:t>ComboBox</a:t>
            </a:r>
            <a:r>
              <a:rPr lang="en-US" sz="1400" dirty="0">
                <a:effectLst/>
                <a:latin typeface="Calibri" panose="020F0502020204030204" pitchFamily="34" charset="0"/>
                <a:ea typeface="DengXian" panose="02010600030101010101" pitchFamily="2" charset="-122"/>
                <a:cs typeface="Arial" panose="020B0604020202020204" pitchFamily="34" charset="0"/>
              </a:rPr>
              <a:t>, </a:t>
            </a:r>
            <a:r>
              <a:rPr lang="en-US" sz="1400" dirty="0" err="1">
                <a:effectLst/>
                <a:latin typeface="Calibri" panose="020F0502020204030204" pitchFamily="34" charset="0"/>
                <a:ea typeface="DengXian" panose="02010600030101010101" pitchFamily="2" charset="-122"/>
                <a:cs typeface="Arial" panose="020B0604020202020204" pitchFamily="34" charset="0"/>
              </a:rPr>
              <a:t>PaneComboBox</a:t>
            </a:r>
            <a:r>
              <a:rPr lang="en-US" sz="1400" dirty="0">
                <a:effectLst/>
                <a:latin typeface="Calibri" panose="020F0502020204030204" pitchFamily="34" charset="0"/>
                <a:ea typeface="DengXian" panose="02010600030101010101" pitchFamily="2" charset="-122"/>
                <a:cs typeface="Arial" panose="020B0604020202020204" pitchFamily="34" charset="0"/>
              </a:rPr>
              <a:t> items can have a focus</a:t>
            </a:r>
          </a:p>
          <a:p>
            <a:pPr marL="342900" lvl="0" indent="-342900" algn="l" rtl="0">
              <a:lnSpc>
                <a:spcPct val="107000"/>
              </a:lnSpc>
              <a:spcAft>
                <a:spcPts val="800"/>
              </a:spcAft>
              <a:buFont typeface="Wingdings" panose="05000000000000000000" pitchFamily="2" charset="2"/>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The cell and the column ID might not have the focus for Matric item</a:t>
            </a:r>
          </a:p>
          <a:p>
            <a:pPr marL="342900" lvl="0" indent="-342900" algn="l" rtl="0">
              <a:lnSpc>
                <a:spcPct val="107000"/>
              </a:lnSpc>
              <a:spcAft>
                <a:spcPts val="800"/>
              </a:spcAft>
              <a:buFont typeface="Wingdings" panose="05000000000000000000" pitchFamily="2" charset="2"/>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Only the active form has focus items</a:t>
            </a:r>
            <a:endParaRPr lang="en-US" noProof="0" dirty="0"/>
          </a:p>
        </p:txBody>
      </p:sp>
    </p:spTree>
    <p:extLst>
      <p:ext uri="{BB962C8B-B14F-4D97-AF65-F5344CB8AC3E}">
        <p14:creationId xmlns:p14="http://schemas.microsoft.com/office/powerpoint/2010/main" val="363078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SAP Business One studio is an integrated development environment based on the Microsoft .NET Framework, which supports you in developing extensions on top of SAP Business One.</a:t>
            </a:r>
          </a:p>
          <a:p>
            <a:pPr rtl="0"/>
            <a:r>
              <a:rPr lang="en-US" sz="1400" kern="1200" dirty="0">
                <a:solidFill>
                  <a:schemeClr val="tx1"/>
                </a:solidFill>
                <a:effectLst/>
                <a:latin typeface="+mn-lt"/>
                <a:ea typeface="+mn-ea"/>
                <a:cs typeface="+mn-cs"/>
              </a:rPr>
              <a:t>The SAP Business One studio suite is a state-of-the-art development platform for SAP Business One extensions that dramatically improves partner development efficiency. </a:t>
            </a:r>
          </a:p>
          <a:p>
            <a:pPr rtl="0"/>
            <a:r>
              <a:rPr lang="en-US" sz="1400" kern="1200" dirty="0">
                <a:solidFill>
                  <a:schemeClr val="tx1"/>
                </a:solidFill>
                <a:effectLst/>
                <a:latin typeface="+mn-lt"/>
                <a:ea typeface="+mn-ea"/>
                <a:cs typeface="+mn-cs"/>
              </a:rPr>
              <a:t>It provides an effective integrated development environment (IDE) for partners to develop extensions on top of SAP Business One. </a:t>
            </a:r>
          </a:p>
          <a:p>
            <a:r>
              <a:rPr lang="en-US" sz="1400" kern="1200" dirty="0">
                <a:solidFill>
                  <a:schemeClr val="tx1"/>
                </a:solidFill>
                <a:effectLst/>
                <a:latin typeface="+mn-lt"/>
                <a:ea typeface="+mn-ea"/>
                <a:cs typeface="+mn-cs"/>
              </a:rPr>
              <a:t>The SAP Business One studio suite consists of two editions: SAP Business One studio and SAP Business One studio for Microsoft Visual Studio.</a:t>
            </a:r>
            <a:r>
              <a:rPr lang="en-US" altLang="zh-CN" dirty="0">
                <a:ea typeface="ＭＳ Ｐゴシック" pitchFamily="34" charset="-128"/>
              </a:rPr>
              <a:t> </a:t>
            </a:r>
          </a:p>
        </p:txBody>
      </p:sp>
    </p:spTree>
    <p:extLst>
      <p:ext uri="{BB962C8B-B14F-4D97-AF65-F5344CB8AC3E}">
        <p14:creationId xmlns:p14="http://schemas.microsoft.com/office/powerpoint/2010/main" val="405854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best way to get the form to the add-on solution is to load it from the XML file. </a:t>
            </a:r>
          </a:p>
          <a:p>
            <a:pPr rtl="0"/>
            <a:r>
              <a:rPr lang="en-US" sz="1400" kern="1200" dirty="0">
                <a:solidFill>
                  <a:schemeClr val="tx1"/>
                </a:solidFill>
                <a:effectLst/>
                <a:latin typeface="+mn-lt"/>
                <a:ea typeface="+mn-ea"/>
                <a:cs typeface="+mn-cs"/>
              </a:rPr>
              <a:t>The load process is executed in a single batch operation, which improves performance significantly.</a:t>
            </a:r>
          </a:p>
          <a:p>
            <a:pPr rtl="0"/>
            <a:r>
              <a:rPr lang="en-US" sz="1400" kern="1200" dirty="0">
                <a:solidFill>
                  <a:schemeClr val="tx1"/>
                </a:solidFill>
                <a:effectLst/>
                <a:latin typeface="+mn-lt"/>
                <a:ea typeface="+mn-ea"/>
                <a:cs typeface="+mn-cs"/>
              </a:rPr>
              <a:t>The SAP Business One studio and Screen Painter generate forms in XML format, which can be loaded directly to the UI API.</a:t>
            </a:r>
          </a:p>
          <a:p>
            <a:pPr rtl="0"/>
            <a:r>
              <a:rPr lang="en-US" sz="1400" kern="1200" dirty="0">
                <a:solidFill>
                  <a:schemeClr val="tx1"/>
                </a:solidFill>
                <a:effectLst/>
                <a:latin typeface="+mn-lt"/>
                <a:ea typeface="+mn-ea"/>
                <a:cs typeface="+mn-cs"/>
              </a:rPr>
              <a:t>By using the </a:t>
            </a:r>
            <a:r>
              <a:rPr lang="en-US" sz="1400" b="1" kern="1200" dirty="0" err="1">
                <a:solidFill>
                  <a:schemeClr val="tx1"/>
                </a:solidFill>
                <a:effectLst/>
                <a:latin typeface="+mn-lt"/>
                <a:ea typeface="+mn-ea"/>
                <a:cs typeface="+mn-cs"/>
              </a:rPr>
              <a:t>GetAsXML</a:t>
            </a:r>
            <a:r>
              <a:rPr lang="en-US" sz="1400" kern="1200" dirty="0">
                <a:solidFill>
                  <a:schemeClr val="tx1"/>
                </a:solidFill>
                <a:effectLst/>
                <a:latin typeface="+mn-lt"/>
                <a:ea typeface="+mn-ea"/>
                <a:cs typeface="+mn-cs"/>
              </a:rPr>
              <a:t> method with 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you can retrieve any form structure as an XML string.</a:t>
            </a:r>
          </a:p>
          <a:p>
            <a:r>
              <a:rPr lang="en-US" sz="1400" kern="1200" dirty="0">
                <a:solidFill>
                  <a:schemeClr val="tx1"/>
                </a:solidFill>
                <a:effectLst/>
                <a:latin typeface="+mn-lt"/>
                <a:ea typeface="+mn-ea"/>
                <a:cs typeface="+mn-cs"/>
              </a:rPr>
              <a:t>Multiple forms can be loaded and changed with a single operation by using the </a:t>
            </a:r>
            <a:r>
              <a:rPr lang="en-US" sz="1400" b="1" kern="1200" dirty="0" err="1">
                <a:solidFill>
                  <a:schemeClr val="tx1"/>
                </a:solidFill>
                <a:effectLst/>
                <a:latin typeface="+mn-lt"/>
                <a:ea typeface="+mn-ea"/>
                <a:cs typeface="+mn-cs"/>
              </a:rPr>
              <a:t>LoadBatchActions</a:t>
            </a:r>
            <a:r>
              <a:rPr lang="en-US" sz="1400" kern="1200" dirty="0">
                <a:solidFill>
                  <a:schemeClr val="tx1"/>
                </a:solidFill>
                <a:effectLst/>
                <a:latin typeface="+mn-lt"/>
                <a:ea typeface="+mn-ea"/>
                <a:cs typeface="+mn-cs"/>
              </a:rPr>
              <a:t> method in the </a:t>
            </a:r>
            <a:r>
              <a:rPr lang="en-US" sz="1400" b="1" kern="1200" dirty="0">
                <a:solidFill>
                  <a:schemeClr val="tx1"/>
                </a:solidFill>
                <a:effectLst/>
                <a:latin typeface="+mn-lt"/>
                <a:ea typeface="+mn-ea"/>
                <a:cs typeface="+mn-cs"/>
              </a:rPr>
              <a:t>Application</a:t>
            </a:r>
            <a:r>
              <a:rPr lang="en-US" sz="1400" kern="1200" dirty="0">
                <a:solidFill>
                  <a:schemeClr val="tx1"/>
                </a:solidFill>
                <a:effectLst/>
                <a:latin typeface="+mn-lt"/>
                <a:ea typeface="+mn-ea"/>
                <a:cs typeface="+mn-cs"/>
              </a:rPr>
              <a:t> object.</a:t>
            </a:r>
            <a:endParaRPr lang="en-US" noProof="0" dirty="0"/>
          </a:p>
        </p:txBody>
      </p:sp>
    </p:spTree>
    <p:extLst>
      <p:ext uri="{BB962C8B-B14F-4D97-AF65-F5344CB8AC3E}">
        <p14:creationId xmlns:p14="http://schemas.microsoft.com/office/powerpoint/2010/main" val="153254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To create new forms, we recommend using the </a:t>
            </a:r>
            <a:r>
              <a:rPr lang="en-US" sz="1400" b="1" kern="1200" dirty="0" err="1">
                <a:solidFill>
                  <a:schemeClr val="tx1"/>
                </a:solidFill>
                <a:effectLst/>
                <a:latin typeface="+mn-lt"/>
                <a:ea typeface="+mn-ea"/>
                <a:cs typeface="+mn-cs"/>
              </a:rPr>
              <a:t>GetAsXML</a:t>
            </a:r>
            <a:r>
              <a:rPr lang="en-US" sz="1400" kern="1200" dirty="0">
                <a:solidFill>
                  <a:schemeClr val="tx1"/>
                </a:solidFill>
                <a:effectLst/>
                <a:latin typeface="+mn-lt"/>
                <a:ea typeface="+mn-ea"/>
                <a:cs typeface="+mn-cs"/>
              </a:rPr>
              <a:t> method with 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To modify an existing, you should use </a:t>
            </a:r>
            <a:r>
              <a:rPr lang="en-US" sz="1400" b="1" kern="1200" dirty="0" err="1">
                <a:solidFill>
                  <a:schemeClr val="tx1"/>
                </a:solidFill>
                <a:effectLst/>
                <a:latin typeface="+mn-lt"/>
                <a:ea typeface="+mn-ea"/>
                <a:cs typeface="+mn-cs"/>
              </a:rPr>
              <a:t>LoadBatchAction</a:t>
            </a:r>
            <a:r>
              <a:rPr lang="en-US" sz="1400" kern="1200" dirty="0">
                <a:solidFill>
                  <a:schemeClr val="tx1"/>
                </a:solidFill>
                <a:effectLst/>
                <a:latin typeface="+mn-lt"/>
                <a:ea typeface="+mn-ea"/>
                <a:cs typeface="+mn-cs"/>
              </a:rPr>
              <a:t> with the </a:t>
            </a:r>
            <a:r>
              <a:rPr lang="en-US" sz="1400" b="1" kern="1200" dirty="0">
                <a:solidFill>
                  <a:schemeClr val="tx1"/>
                </a:solidFill>
                <a:effectLst/>
                <a:latin typeface="+mn-lt"/>
                <a:ea typeface="+mn-ea"/>
                <a:cs typeface="+mn-cs"/>
              </a:rPr>
              <a:t>update</a:t>
            </a:r>
            <a:r>
              <a:rPr lang="en-US" sz="1400" kern="1200" dirty="0">
                <a:solidFill>
                  <a:schemeClr val="tx1"/>
                </a:solidFill>
                <a:effectLst/>
                <a:latin typeface="+mn-lt"/>
                <a:ea typeface="+mn-ea"/>
                <a:cs typeface="+mn-cs"/>
              </a:rPr>
              <a:t> action. </a:t>
            </a:r>
          </a:p>
          <a:p>
            <a:pPr rtl="0"/>
            <a:r>
              <a:rPr lang="en-US" sz="1400" kern="1200" dirty="0">
                <a:solidFill>
                  <a:schemeClr val="tx1"/>
                </a:solidFill>
                <a:effectLst/>
                <a:latin typeface="+mn-lt"/>
                <a:ea typeface="+mn-ea"/>
                <a:cs typeface="+mn-cs"/>
              </a:rPr>
              <a:t>In the following example, we can see how the sales quotation form can be saved as an XML string. We can add some changes directly in the XML and save the XML in a resource file, for example.</a:t>
            </a:r>
          </a:p>
          <a:p>
            <a:pPr rtl="0"/>
            <a:r>
              <a:rPr lang="en-US" sz="1400" kern="1200" dirty="0">
                <a:solidFill>
                  <a:schemeClr val="tx1"/>
                </a:solidFill>
                <a:effectLst/>
                <a:latin typeface="+mn-lt"/>
                <a:ea typeface="+mn-ea"/>
                <a:cs typeface="+mn-cs"/>
              </a:rPr>
              <a:t>The second step of this example involves the XML document load, which uses the </a:t>
            </a:r>
            <a:r>
              <a:rPr lang="en-US" sz="1400" kern="1200" dirty="0" err="1">
                <a:solidFill>
                  <a:schemeClr val="tx1"/>
                </a:solidFill>
                <a:effectLst/>
                <a:latin typeface="+mn-lt"/>
                <a:ea typeface="+mn-ea"/>
                <a:cs typeface="+mn-cs"/>
              </a:rPr>
              <a:t>System.Xml</a:t>
            </a:r>
            <a:r>
              <a:rPr lang="en-US" sz="1400" kern="1200" dirty="0">
                <a:solidFill>
                  <a:schemeClr val="tx1"/>
                </a:solidFill>
                <a:effectLst/>
                <a:latin typeface="+mn-lt"/>
                <a:ea typeface="+mn-ea"/>
                <a:cs typeface="+mn-cs"/>
              </a:rPr>
              <a:t> library in Microsoft .NET.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LoadBatchAction</a:t>
            </a:r>
            <a:r>
              <a:rPr lang="en-US" sz="1400" kern="1200" dirty="0">
                <a:solidFill>
                  <a:schemeClr val="tx1"/>
                </a:solidFill>
                <a:effectLst/>
                <a:latin typeface="+mn-lt"/>
                <a:ea typeface="+mn-ea"/>
                <a:cs typeface="+mn-cs"/>
              </a:rPr>
              <a:t> method takes an XML string. In addition, you can also simply load the XML as a text file or from the DB as a string.</a:t>
            </a:r>
          </a:p>
          <a:p>
            <a:r>
              <a:rPr lang="en-US" sz="1400" kern="1200" dirty="0">
                <a:solidFill>
                  <a:schemeClr val="tx1"/>
                </a:solidFill>
                <a:effectLst/>
                <a:latin typeface="+mn-lt"/>
                <a:ea typeface="+mn-ea"/>
                <a:cs typeface="+mn-cs"/>
              </a:rPr>
              <a:t>Using XML libraries facilitates handling and makes it possible to modify the XML before loading.</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2598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example demonstrates the creation of a new form by loading it from an XML file.</a:t>
            </a:r>
          </a:p>
          <a:p>
            <a:pPr rtl="0"/>
            <a:r>
              <a:rPr lang="en-US" sz="1400" kern="1200" dirty="0">
                <a:solidFill>
                  <a:schemeClr val="tx1"/>
                </a:solidFill>
                <a:effectLst/>
                <a:latin typeface="+mn-lt"/>
                <a:ea typeface="+mn-ea"/>
                <a:cs typeface="+mn-cs"/>
              </a:rPr>
              <a:t>The mandatory properties are loaded from the XML file as well, which means it is not necessary to provide any additional property in the code itself.</a:t>
            </a:r>
          </a:p>
          <a:p>
            <a:pPr rtl="0"/>
            <a:r>
              <a:rPr lang="en-US" sz="1400" kern="1200" dirty="0">
                <a:solidFill>
                  <a:schemeClr val="tx1"/>
                </a:solidFill>
                <a:effectLst/>
                <a:latin typeface="+mn-lt"/>
                <a:ea typeface="+mn-ea"/>
                <a:cs typeface="+mn-cs"/>
              </a:rPr>
              <a:t>The Microsoft .NET </a:t>
            </a:r>
            <a:r>
              <a:rPr lang="en-US" sz="1400" b="1" kern="1200" dirty="0" err="1">
                <a:solidFill>
                  <a:schemeClr val="tx1"/>
                </a:solidFill>
                <a:effectLst/>
                <a:latin typeface="+mn-lt"/>
                <a:ea typeface="+mn-ea"/>
                <a:cs typeface="+mn-cs"/>
              </a:rPr>
              <a:t>System.Xml</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library is used to retrieve the file from the file system.</a:t>
            </a:r>
          </a:p>
          <a:p>
            <a:r>
              <a:rPr lang="en-US" sz="1400" kern="1200" dirty="0">
                <a:solidFill>
                  <a:schemeClr val="tx1"/>
                </a:solidFill>
                <a:effectLst/>
                <a:latin typeface="+mn-lt"/>
                <a:ea typeface="+mn-ea"/>
                <a:cs typeface="+mn-cs"/>
              </a:rPr>
              <a:t>You call the </a:t>
            </a:r>
            <a:r>
              <a:rPr lang="en-US" sz="1400" b="1" kern="1200" dirty="0" err="1">
                <a:solidFill>
                  <a:schemeClr val="tx1"/>
                </a:solidFill>
                <a:effectLst/>
                <a:latin typeface="+mn-lt"/>
                <a:ea typeface="+mn-ea"/>
                <a:cs typeface="+mn-cs"/>
              </a:rPr>
              <a:t>FormCreationParams</a:t>
            </a:r>
            <a:r>
              <a:rPr lang="en-US" sz="1400" kern="1200" dirty="0">
                <a:solidFill>
                  <a:schemeClr val="tx1"/>
                </a:solidFill>
                <a:effectLst/>
                <a:latin typeface="+mn-lt"/>
                <a:ea typeface="+mn-ea"/>
                <a:cs typeface="+mn-cs"/>
              </a:rPr>
              <a:t> object with the XML content. You can then create the form by calling the </a:t>
            </a:r>
            <a:r>
              <a:rPr lang="en-US" sz="1400" b="1" kern="1200" dirty="0" err="1">
                <a:solidFill>
                  <a:schemeClr val="tx1"/>
                </a:solidFill>
                <a:effectLst/>
                <a:latin typeface="+mn-lt"/>
                <a:ea typeface="+mn-ea"/>
                <a:cs typeface="+mn-cs"/>
              </a:rPr>
              <a:t>AddEx</a:t>
            </a:r>
            <a:r>
              <a:rPr lang="en-US" sz="1400" kern="1200" dirty="0">
                <a:solidFill>
                  <a:schemeClr val="tx1"/>
                </a:solidFill>
                <a:effectLst/>
                <a:latin typeface="+mn-lt"/>
                <a:ea typeface="+mn-ea"/>
                <a:cs typeface="+mn-cs"/>
              </a:rPr>
              <a:t> method.</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64159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summarize the general information about form creation.</a:t>
            </a:r>
          </a:p>
          <a:p>
            <a:pPr rtl="0"/>
            <a:r>
              <a:rPr lang="en-US" sz="1400" kern="1200" dirty="0">
                <a:solidFill>
                  <a:schemeClr val="tx1"/>
                </a:solidFill>
                <a:effectLst/>
                <a:latin typeface="+mn-lt"/>
                <a:ea typeface="+mn-ea"/>
                <a:cs typeface="+mn-cs"/>
              </a:rPr>
              <a:t>When items are created in user forms, the </a:t>
            </a:r>
            <a:r>
              <a:rPr lang="en-US" sz="1400" b="1" kern="1200" dirty="0">
                <a:solidFill>
                  <a:schemeClr val="tx1"/>
                </a:solidFill>
                <a:effectLst/>
                <a:latin typeface="+mn-lt"/>
                <a:ea typeface="+mn-ea"/>
                <a:cs typeface="+mn-cs"/>
              </a:rPr>
              <a:t>IDs</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1</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2</a:t>
            </a:r>
            <a:r>
              <a:rPr lang="en-US" sz="1400" kern="1200" dirty="0">
                <a:solidFill>
                  <a:schemeClr val="tx1"/>
                </a:solidFill>
                <a:effectLst/>
                <a:latin typeface="+mn-lt"/>
                <a:ea typeface="+mn-ea"/>
                <a:cs typeface="+mn-cs"/>
              </a:rPr>
              <a:t> inherit the SAP Business One behavior.</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LinkTo</a:t>
            </a:r>
            <a:r>
              <a:rPr lang="en-US" sz="1400" kern="1200" dirty="0">
                <a:solidFill>
                  <a:schemeClr val="tx1"/>
                </a:solidFill>
                <a:effectLst/>
                <a:latin typeface="+mn-lt"/>
                <a:ea typeface="+mn-ea"/>
                <a:cs typeface="+mn-cs"/>
              </a:rPr>
              <a:t> property can be used to link to another object in the system.</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TabOrder</a:t>
            </a:r>
            <a:r>
              <a:rPr lang="en-US" sz="1400" kern="1200" dirty="0">
                <a:solidFill>
                  <a:schemeClr val="tx1"/>
                </a:solidFill>
                <a:effectLst/>
                <a:latin typeface="+mn-lt"/>
                <a:ea typeface="+mn-ea"/>
                <a:cs typeface="+mn-cs"/>
              </a:rPr>
              <a:t> property is responsible for the tab order, which is based on the item creation order by default; this property will help to define the required tab order for the items on the form.</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property specification improves the overall performance of the form during data binding.</a:t>
            </a:r>
          </a:p>
          <a:p>
            <a:pPr rtl="0"/>
            <a:r>
              <a:rPr lang="en-US" sz="1400" kern="1200" dirty="0">
                <a:solidFill>
                  <a:schemeClr val="tx1"/>
                </a:solidFill>
                <a:effectLst/>
                <a:latin typeface="+mn-lt"/>
                <a:ea typeface="+mn-ea"/>
                <a:cs typeface="+mn-cs"/>
              </a:rPr>
              <a:t>The XML layout improves the form loading speed.</a:t>
            </a:r>
          </a:p>
          <a:p>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UDFFormUID</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property ion the Form object specifies the unique ID of the user-defined field form.</a:t>
            </a:r>
            <a:endParaRPr lang="en-US" noProof="0" dirty="0"/>
          </a:p>
        </p:txBody>
      </p:sp>
    </p:spTree>
    <p:extLst>
      <p:ext uri="{BB962C8B-B14F-4D97-AF65-F5344CB8AC3E}">
        <p14:creationId xmlns:p14="http://schemas.microsoft.com/office/powerpoint/2010/main" val="3768986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mn-lt"/>
                <a:ea typeface="+mn-ea"/>
                <a:cs typeface="+mn-cs"/>
              </a:rPr>
              <a:t>In the exercise for this unit, you will practice the creating forms from code and manipulating forms in XML format.</a:t>
            </a:r>
            <a:endParaRPr lang="de-DE" dirty="0"/>
          </a:p>
        </p:txBody>
      </p:sp>
    </p:spTree>
    <p:extLst>
      <p:ext uri="{BB962C8B-B14F-4D97-AF65-F5344CB8AC3E}">
        <p14:creationId xmlns:p14="http://schemas.microsoft.com/office/powerpoint/2010/main" val="1798588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main topics:</a:t>
            </a:r>
          </a:p>
          <a:p>
            <a:pPr lvl="1" rtl="0"/>
            <a:r>
              <a:rPr lang="en-US" sz="1400" kern="1200" dirty="0">
                <a:solidFill>
                  <a:schemeClr val="tx1"/>
                </a:solidFill>
                <a:effectLst/>
                <a:latin typeface="+mn-lt"/>
                <a:ea typeface="+mn-ea"/>
                <a:cs typeface="+mn-cs"/>
              </a:rPr>
              <a:t>Creation of forms and items</a:t>
            </a:r>
          </a:p>
          <a:p>
            <a:pPr lvl="1" rtl="0"/>
            <a:r>
              <a:rPr lang="en-US" sz="1400" kern="1200" dirty="0">
                <a:solidFill>
                  <a:schemeClr val="tx1"/>
                </a:solidFill>
                <a:effectLst/>
                <a:latin typeface="+mn-lt"/>
                <a:ea typeface="+mn-ea"/>
                <a:cs typeface="+mn-cs"/>
              </a:rPr>
              <a:t>Manipulation with the XML based forms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25005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form object is a collation of items, data sources, forms settings, menus, and additional child objects.</a:t>
            </a:r>
          </a:p>
          <a:p>
            <a:pPr rtl="0"/>
            <a:r>
              <a:rPr lang="en-US" sz="1400" kern="1200" dirty="0">
                <a:solidFill>
                  <a:schemeClr val="tx1"/>
                </a:solidFill>
                <a:effectLst/>
                <a:latin typeface="+mn-lt"/>
                <a:ea typeface="+mn-ea"/>
                <a:cs typeface="+mn-cs"/>
              </a:rPr>
              <a:t>User forms are new forms that are created in the SAP Business One application by using the UI API technology.</a:t>
            </a:r>
          </a:p>
          <a:p>
            <a:pPr rtl="0"/>
            <a:r>
              <a:rPr lang="en-US" sz="1400" kern="1200" dirty="0">
                <a:solidFill>
                  <a:schemeClr val="tx1"/>
                </a:solidFill>
                <a:effectLst/>
                <a:latin typeface="+mn-lt"/>
                <a:ea typeface="+mn-ea"/>
                <a:cs typeface="+mn-cs"/>
              </a:rPr>
              <a:t>There are several ways for users to create forms. They can be programmed with direct coding or by using form designer tools such as Screen Painter and SAP Business One Studio.</a:t>
            </a:r>
          </a:p>
          <a:p>
            <a:pPr rtl="0"/>
            <a:r>
              <a:rPr lang="en-US" sz="1400" kern="1200" dirty="0">
                <a:solidFill>
                  <a:schemeClr val="tx1"/>
                </a:solidFill>
                <a:effectLst/>
                <a:latin typeface="+mn-lt"/>
                <a:ea typeface="+mn-ea"/>
                <a:cs typeface="+mn-cs"/>
              </a:rPr>
              <a:t>Screen Painter is an older version of an add-on solution that was replaced by SAP Business One Studio.</a:t>
            </a:r>
          </a:p>
          <a:p>
            <a:pPr rtl="0"/>
            <a:r>
              <a:rPr lang="en-US" sz="1400" kern="1200" dirty="0">
                <a:solidFill>
                  <a:schemeClr val="tx1"/>
                </a:solidFill>
                <a:effectLst/>
                <a:latin typeface="+mn-lt"/>
                <a:ea typeface="+mn-ea"/>
                <a:cs typeface="+mn-cs"/>
              </a:rPr>
              <a:t>We recommend using SAP Business One Studio, because it can also interact with Microsoft Visual Studio.</a:t>
            </a:r>
          </a:p>
          <a:p>
            <a:pPr rtl="0"/>
            <a:r>
              <a:rPr lang="en-US" sz="1400" kern="1200" dirty="0">
                <a:solidFill>
                  <a:schemeClr val="tx1"/>
                </a:solidFill>
                <a:effectLst/>
                <a:latin typeface="+mn-lt"/>
                <a:ea typeface="+mn-ea"/>
                <a:cs typeface="+mn-cs"/>
              </a:rPr>
              <a:t>A form is identified by its unique ID, but only for the lifecycle of the form. The form type should contain the SAP development namespace, to differentiate these forms between multiple add-on solutions and the multiple vendors who provide them.</a:t>
            </a:r>
          </a:p>
          <a:p>
            <a:endParaRPr lang="de-DE" dirty="0"/>
          </a:p>
        </p:txBody>
      </p:sp>
    </p:spTree>
    <p:extLst>
      <p:ext uri="{BB962C8B-B14F-4D97-AF65-F5344CB8AC3E}">
        <p14:creationId xmlns:p14="http://schemas.microsoft.com/office/powerpoint/2010/main" val="212425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preferred method is to use the </a:t>
            </a:r>
            <a:r>
              <a:rPr lang="en-US" sz="1400" b="1" kern="1200" dirty="0" err="1">
                <a:solidFill>
                  <a:schemeClr val="tx1"/>
                </a:solidFill>
                <a:effectLst/>
                <a:latin typeface="+mn-lt"/>
                <a:ea typeface="+mn-ea"/>
                <a:cs typeface="+mn-cs"/>
              </a:rPr>
              <a:t>FormCreationParams</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In addition, you can use the </a:t>
            </a:r>
            <a:r>
              <a:rPr lang="en-US" sz="1400" b="1" kern="1200" dirty="0" err="1">
                <a:solidFill>
                  <a:schemeClr val="tx1"/>
                </a:solidFill>
                <a:effectLst/>
                <a:latin typeface="+mn-lt"/>
                <a:ea typeface="+mn-ea"/>
                <a:cs typeface="+mn-cs"/>
              </a:rPr>
              <a:t>ObjectType</a:t>
            </a:r>
            <a:r>
              <a:rPr lang="en-US" sz="1400" kern="1200" dirty="0">
                <a:solidFill>
                  <a:schemeClr val="tx1"/>
                </a:solidFill>
                <a:effectLst/>
                <a:latin typeface="+mn-lt"/>
                <a:ea typeface="+mn-ea"/>
                <a:cs typeface="+mn-cs"/>
              </a:rPr>
              <a:t> property to set a reference to a user-defined object.</a:t>
            </a:r>
          </a:p>
          <a:p>
            <a:pPr rtl="0"/>
            <a:r>
              <a:rPr lang="en-US" sz="1400" kern="1200" dirty="0">
                <a:solidFill>
                  <a:schemeClr val="tx1"/>
                </a:solidFill>
                <a:effectLst/>
                <a:latin typeface="+mn-lt"/>
                <a:ea typeface="+mn-ea"/>
                <a:cs typeface="+mn-cs"/>
              </a:rPr>
              <a:t>After instantiation of the </a:t>
            </a:r>
            <a:r>
              <a:rPr lang="en-US" sz="1400" b="1" kern="1200" dirty="0" err="1">
                <a:solidFill>
                  <a:schemeClr val="tx1"/>
                </a:solidFill>
                <a:effectLst/>
                <a:latin typeface="+mn-lt"/>
                <a:ea typeface="+mn-ea"/>
                <a:cs typeface="+mn-cs"/>
              </a:rPr>
              <a:t>FormCreationParams</a:t>
            </a:r>
            <a:r>
              <a:rPr lang="en-US" sz="1400" kern="1200" dirty="0">
                <a:solidFill>
                  <a:schemeClr val="tx1"/>
                </a:solidFill>
                <a:effectLst/>
                <a:latin typeface="+mn-lt"/>
                <a:ea typeface="+mn-ea"/>
                <a:cs typeface="+mn-cs"/>
              </a:rPr>
              <a:t> object, the properties can be assigned. The </a:t>
            </a:r>
            <a:r>
              <a:rPr lang="en-US" sz="1400" b="1" kern="1200" dirty="0" err="1">
                <a:solidFill>
                  <a:schemeClr val="tx1"/>
                </a:solidFill>
                <a:effectLst/>
                <a:latin typeface="+mn-lt"/>
                <a:ea typeface="+mn-ea"/>
                <a:cs typeface="+mn-cs"/>
              </a:rPr>
              <a:t>AddEx</a:t>
            </a:r>
            <a:r>
              <a:rPr lang="en-US" sz="1400" kern="1200" dirty="0">
                <a:solidFill>
                  <a:schemeClr val="tx1"/>
                </a:solidFill>
                <a:effectLst/>
                <a:latin typeface="+mn-lt"/>
                <a:ea typeface="+mn-ea"/>
                <a:cs typeface="+mn-cs"/>
              </a:rPr>
              <a:t> method needs to be called for 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to add the form to the SAP Business One client.</a:t>
            </a:r>
          </a:p>
          <a:p>
            <a:pPr rtl="0"/>
            <a:r>
              <a:rPr lang="en-US" sz="1400" kern="1200" dirty="0">
                <a:solidFill>
                  <a:schemeClr val="tx1"/>
                </a:solidFill>
                <a:effectLst/>
                <a:latin typeface="+mn-lt"/>
                <a:ea typeface="+mn-ea"/>
                <a:cs typeface="+mn-cs"/>
              </a:rPr>
              <a:t>This operation generates a new form at runtime. It is then possible to define the form properties or add child items, such as buttons.</a:t>
            </a:r>
          </a:p>
          <a:p>
            <a:pPr rtl="0"/>
            <a:r>
              <a:rPr lang="en-US" sz="1400" kern="1200" dirty="0">
                <a:solidFill>
                  <a:schemeClr val="tx1"/>
                </a:solidFill>
                <a:effectLst/>
                <a:latin typeface="+mn-lt"/>
                <a:ea typeface="+mn-ea"/>
                <a:cs typeface="+mn-cs"/>
              </a:rPr>
              <a:t>Please keep in mind that the form is not visible. To make it visible in the user interface, you have to change the </a:t>
            </a:r>
            <a:r>
              <a:rPr lang="en-US" sz="1400" b="1" kern="1200" dirty="0">
                <a:solidFill>
                  <a:schemeClr val="tx1"/>
                </a:solidFill>
                <a:effectLst/>
                <a:latin typeface="+mn-lt"/>
                <a:ea typeface="+mn-ea"/>
                <a:cs typeface="+mn-cs"/>
              </a:rPr>
              <a:t>Visible</a:t>
            </a:r>
            <a:r>
              <a:rPr lang="en-US" sz="1400" kern="1200" dirty="0">
                <a:solidFill>
                  <a:schemeClr val="tx1"/>
                </a:solidFill>
                <a:effectLst/>
                <a:latin typeface="+mn-lt"/>
                <a:ea typeface="+mn-ea"/>
                <a:cs typeface="+mn-cs"/>
              </a:rPr>
              <a:t> property.</a:t>
            </a:r>
          </a:p>
          <a:p>
            <a:pPr>
              <a:buNone/>
            </a:pP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64816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body" idx="1"/>
          </p:nvPr>
        </p:nvSpPr>
        <p:spPr/>
        <p:txBody>
          <a:bodyPr>
            <a:normAutofit/>
          </a:bodyPr>
          <a:lstStyle/>
          <a:p>
            <a:pPr rtl="0"/>
            <a:r>
              <a:rPr lang="en-US" sz="1400" b="1" kern="1200" dirty="0">
                <a:solidFill>
                  <a:schemeClr val="tx1"/>
                </a:solidFill>
                <a:effectLst/>
                <a:latin typeface="+mn-lt"/>
                <a:ea typeface="+mn-ea"/>
                <a:cs typeface="+mn-cs"/>
              </a:rPr>
              <a:t>Items</a:t>
            </a:r>
            <a:r>
              <a:rPr lang="en-US" sz="1400" kern="1200" dirty="0">
                <a:solidFill>
                  <a:schemeClr val="tx1"/>
                </a:solidFill>
                <a:effectLst/>
                <a:latin typeface="+mn-lt"/>
                <a:ea typeface="+mn-ea"/>
                <a:cs typeface="+mn-cs"/>
              </a:rPr>
              <a:t> are collections of </a:t>
            </a:r>
            <a:r>
              <a:rPr lang="en-US" sz="1400" b="1" kern="1200" dirty="0">
                <a:solidFill>
                  <a:schemeClr val="tx1"/>
                </a:solidFill>
                <a:effectLst/>
                <a:latin typeface="+mn-lt"/>
                <a:ea typeface="+mn-ea"/>
                <a:cs typeface="+mn-cs"/>
              </a:rPr>
              <a:t>Item</a:t>
            </a:r>
            <a:r>
              <a:rPr lang="en-US" sz="1400" kern="1200" dirty="0">
                <a:solidFill>
                  <a:schemeClr val="tx1"/>
                </a:solidFill>
                <a:effectLst/>
                <a:latin typeface="+mn-lt"/>
                <a:ea typeface="+mn-ea"/>
                <a:cs typeface="+mn-cs"/>
              </a:rPr>
              <a:t> objects.</a:t>
            </a:r>
          </a:p>
          <a:p>
            <a:pPr rtl="0"/>
            <a:r>
              <a:rPr lang="en-US" sz="1400" kern="1200" dirty="0">
                <a:solidFill>
                  <a:schemeClr val="tx1"/>
                </a:solidFill>
                <a:effectLst/>
                <a:latin typeface="+mn-lt"/>
                <a:ea typeface="+mn-ea"/>
                <a:cs typeface="+mn-cs"/>
              </a:rPr>
              <a:t>Form item types are the same as controls in Visual Basic forms from a user perspective - aside from the </a:t>
            </a:r>
            <a:r>
              <a:rPr lang="en-US" sz="1400" kern="1200" dirty="0" err="1">
                <a:solidFill>
                  <a:schemeClr val="tx1"/>
                </a:solidFill>
                <a:effectLst/>
                <a:latin typeface="+mn-lt"/>
                <a:ea typeface="+mn-ea"/>
                <a:cs typeface="+mn-cs"/>
              </a:rPr>
              <a:t>LinkedButton</a:t>
            </a:r>
            <a:r>
              <a:rPr lang="en-US" sz="1400" kern="1200" dirty="0">
                <a:solidFill>
                  <a:schemeClr val="tx1"/>
                </a:solidFill>
                <a:effectLst/>
                <a:latin typeface="+mn-lt"/>
                <a:ea typeface="+mn-ea"/>
                <a:cs typeface="+mn-cs"/>
              </a:rPr>
              <a:t>, which is specific to SAP Business One.</a:t>
            </a:r>
          </a:p>
          <a:p>
            <a:pPr rtl="0"/>
            <a:r>
              <a:rPr lang="en-US" sz="1400" kern="1200" dirty="0">
                <a:solidFill>
                  <a:schemeClr val="tx1"/>
                </a:solidFill>
                <a:effectLst/>
                <a:latin typeface="+mn-lt"/>
                <a:ea typeface="+mn-ea"/>
                <a:cs typeface="+mn-cs"/>
              </a:rPr>
              <a:t>Technically, the SAP objects are unrelated to VB form controls.</a:t>
            </a:r>
          </a:p>
          <a:p>
            <a:pPr rtl="0"/>
            <a:r>
              <a:rPr lang="en-US" sz="1400" kern="1200" dirty="0">
                <a:solidFill>
                  <a:schemeClr val="tx1"/>
                </a:solidFill>
                <a:effectLst/>
                <a:latin typeface="+mn-lt"/>
                <a:ea typeface="+mn-ea"/>
                <a:cs typeface="+mn-cs"/>
              </a:rPr>
              <a:t>Let’s see what kind of items we might find in the UI API:</a:t>
            </a:r>
          </a:p>
          <a:p>
            <a:pPr lvl="1" rtl="0"/>
            <a:r>
              <a:rPr lang="en-US" sz="1400" kern="1200" dirty="0">
                <a:solidFill>
                  <a:schemeClr val="tx1"/>
                </a:solidFill>
                <a:effectLst/>
                <a:latin typeface="+mn-lt"/>
                <a:ea typeface="+mn-ea"/>
                <a:cs typeface="+mn-cs"/>
              </a:rPr>
              <a:t>Button</a:t>
            </a:r>
          </a:p>
          <a:p>
            <a:pPr lvl="1" rtl="0"/>
            <a:r>
              <a:rPr lang="en-US" sz="1400" kern="1200" dirty="0" err="1">
                <a:solidFill>
                  <a:schemeClr val="tx1"/>
                </a:solidFill>
                <a:effectLst/>
                <a:latin typeface="+mn-lt"/>
                <a:ea typeface="+mn-ea"/>
                <a:cs typeface="+mn-cs"/>
              </a:rPr>
              <a:t>CheckBox</a:t>
            </a:r>
            <a:endParaRPr lang="en-US" sz="1400" kern="1200" dirty="0">
              <a:solidFill>
                <a:schemeClr val="tx1"/>
              </a:solidFill>
              <a:effectLst/>
              <a:latin typeface="+mn-lt"/>
              <a:ea typeface="+mn-ea"/>
              <a:cs typeface="+mn-cs"/>
            </a:endParaRPr>
          </a:p>
          <a:p>
            <a:pPr lvl="1" rtl="0"/>
            <a:r>
              <a:rPr lang="en-US" sz="1400" kern="1200" dirty="0" err="1">
                <a:solidFill>
                  <a:schemeClr val="tx1"/>
                </a:solidFill>
                <a:effectLst/>
                <a:latin typeface="+mn-lt"/>
                <a:ea typeface="+mn-ea"/>
                <a:cs typeface="+mn-cs"/>
              </a:rPr>
              <a:t>ComboBox</a:t>
            </a:r>
            <a:endParaRPr lang="en-US" sz="1400" kern="1200" dirty="0">
              <a:solidFill>
                <a:schemeClr val="tx1"/>
              </a:solidFill>
              <a:effectLst/>
              <a:latin typeface="+mn-lt"/>
              <a:ea typeface="+mn-ea"/>
              <a:cs typeface="+mn-cs"/>
            </a:endParaRPr>
          </a:p>
          <a:p>
            <a:pPr lvl="1" rtl="0"/>
            <a:r>
              <a:rPr lang="en-US" sz="1400" kern="1200" dirty="0" err="1">
                <a:solidFill>
                  <a:schemeClr val="tx1"/>
                </a:solidFill>
                <a:effectLst/>
                <a:latin typeface="+mn-lt"/>
                <a:ea typeface="+mn-ea"/>
                <a:cs typeface="+mn-cs"/>
              </a:rPr>
              <a:t>EditText</a:t>
            </a:r>
            <a:endParaRPr lang="en-US" sz="1400" kern="1200" dirty="0">
              <a:solidFill>
                <a:schemeClr val="tx1"/>
              </a:solidFill>
              <a:effectLst/>
              <a:latin typeface="+mn-lt"/>
              <a:ea typeface="+mn-ea"/>
              <a:cs typeface="+mn-cs"/>
            </a:endParaRPr>
          </a:p>
          <a:p>
            <a:pPr lvl="1" rtl="0"/>
            <a:r>
              <a:rPr lang="en-US" sz="1400" kern="1200" dirty="0" err="1">
                <a:solidFill>
                  <a:schemeClr val="tx1"/>
                </a:solidFill>
                <a:effectLst/>
                <a:latin typeface="+mn-lt"/>
                <a:ea typeface="+mn-ea"/>
                <a:cs typeface="+mn-cs"/>
              </a:rPr>
              <a:t>LinkedButton</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Grid</a:t>
            </a:r>
          </a:p>
          <a:p>
            <a:pPr lvl="1" rtl="0"/>
            <a:r>
              <a:rPr lang="en-US" sz="1400" kern="1200" dirty="0">
                <a:solidFill>
                  <a:schemeClr val="tx1"/>
                </a:solidFill>
                <a:effectLst/>
                <a:latin typeface="+mn-lt"/>
                <a:ea typeface="+mn-ea"/>
                <a:cs typeface="+mn-cs"/>
              </a:rPr>
              <a:t>Matrix (most tables in system forms)</a:t>
            </a:r>
          </a:p>
          <a:p>
            <a:pPr lvl="1" rtl="0"/>
            <a:r>
              <a:rPr lang="en-US" sz="1400" kern="1200" dirty="0" err="1">
                <a:solidFill>
                  <a:schemeClr val="tx1"/>
                </a:solidFill>
                <a:effectLst/>
                <a:latin typeface="+mn-lt"/>
                <a:ea typeface="+mn-ea"/>
                <a:cs typeface="+mn-cs"/>
              </a:rPr>
              <a:t>OptionBtn</a:t>
            </a:r>
            <a:r>
              <a:rPr lang="en-US" sz="1400" kern="1200" dirty="0">
                <a:solidFill>
                  <a:schemeClr val="tx1"/>
                </a:solidFill>
                <a:effectLst/>
                <a:latin typeface="+mn-lt"/>
                <a:ea typeface="+mn-ea"/>
                <a:cs typeface="+mn-cs"/>
              </a:rPr>
              <a:t> (Radio Button)</a:t>
            </a:r>
          </a:p>
          <a:p>
            <a:pPr lvl="1" rtl="0"/>
            <a:r>
              <a:rPr lang="en-US" sz="1400" kern="1200" dirty="0" err="1">
                <a:solidFill>
                  <a:schemeClr val="tx1"/>
                </a:solidFill>
                <a:effectLst/>
                <a:latin typeface="+mn-lt"/>
                <a:ea typeface="+mn-ea"/>
                <a:cs typeface="+mn-cs"/>
              </a:rPr>
              <a:t>PictureBox</a:t>
            </a:r>
            <a:endParaRPr lang="en-US" sz="1400" kern="1200" dirty="0">
              <a:solidFill>
                <a:schemeClr val="tx1"/>
              </a:solidFill>
              <a:effectLst/>
              <a:latin typeface="+mn-lt"/>
              <a:ea typeface="+mn-ea"/>
              <a:cs typeface="+mn-cs"/>
            </a:endParaRPr>
          </a:p>
          <a:p>
            <a:pPr lvl="1" rtl="0"/>
            <a:r>
              <a:rPr lang="en-US" sz="1400" kern="1200" dirty="0" err="1">
                <a:solidFill>
                  <a:schemeClr val="tx1"/>
                </a:solidFill>
                <a:effectLst/>
                <a:latin typeface="+mn-lt"/>
                <a:ea typeface="+mn-ea"/>
                <a:cs typeface="+mn-cs"/>
              </a:rPr>
              <a:t>StaticText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55038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item object contains the properties that are common for all item types. </a:t>
            </a:r>
          </a:p>
          <a:p>
            <a:pPr rtl="0"/>
            <a:r>
              <a:rPr lang="en-US" sz="1400" kern="1200" dirty="0">
                <a:solidFill>
                  <a:schemeClr val="tx1"/>
                </a:solidFill>
                <a:effectLst/>
                <a:latin typeface="+mn-lt"/>
                <a:ea typeface="+mn-ea"/>
                <a:cs typeface="+mn-cs"/>
              </a:rPr>
              <a:t>The location properties are here a good example. The </a:t>
            </a:r>
            <a:r>
              <a:rPr lang="en-US" sz="1400" b="1" kern="1200" dirty="0">
                <a:solidFill>
                  <a:schemeClr val="tx1"/>
                </a:solidFill>
                <a:effectLst/>
                <a:latin typeface="+mn-lt"/>
                <a:ea typeface="+mn-ea"/>
                <a:cs typeface="+mn-cs"/>
              </a:rPr>
              <a:t>Top</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Left</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Width</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Height</a:t>
            </a:r>
            <a:r>
              <a:rPr lang="en-US" sz="1400" kern="1200" dirty="0">
                <a:solidFill>
                  <a:schemeClr val="tx1"/>
                </a:solidFill>
                <a:effectLst/>
                <a:latin typeface="+mn-lt"/>
                <a:ea typeface="+mn-ea"/>
                <a:cs typeface="+mn-cs"/>
              </a:rPr>
              <a:t> are common for each item type.</a:t>
            </a:r>
          </a:p>
          <a:p>
            <a:pPr rtl="0"/>
            <a:r>
              <a:rPr lang="en-US" sz="1400" kern="1200" dirty="0">
                <a:solidFill>
                  <a:schemeClr val="tx1"/>
                </a:solidFill>
                <a:effectLst/>
                <a:latin typeface="+mn-lt"/>
                <a:ea typeface="+mn-ea"/>
                <a:cs typeface="+mn-cs"/>
              </a:rPr>
              <a:t>The item-specific properties are available in the lists, under the specific property for each item object.</a:t>
            </a:r>
          </a:p>
          <a:p>
            <a:r>
              <a:rPr lang="en-US" sz="1400" kern="1200" dirty="0">
                <a:solidFill>
                  <a:schemeClr val="tx1"/>
                </a:solidFill>
                <a:effectLst/>
                <a:latin typeface="+mn-lt"/>
                <a:ea typeface="+mn-ea"/>
                <a:cs typeface="+mn-cs"/>
              </a:rPr>
              <a:t>For example, the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object has the </a:t>
            </a:r>
            <a:r>
              <a:rPr lang="en-US" sz="1400" b="1" kern="1200" dirty="0">
                <a:solidFill>
                  <a:schemeClr val="tx1"/>
                </a:solidFill>
                <a:effectLst/>
                <a:latin typeface="+mn-lt"/>
                <a:ea typeface="+mn-ea"/>
                <a:cs typeface="+mn-cs"/>
              </a:rPr>
              <a:t>String</a:t>
            </a:r>
            <a:r>
              <a:rPr lang="en-US" sz="1400" kern="1200" dirty="0">
                <a:solidFill>
                  <a:schemeClr val="tx1"/>
                </a:solidFill>
                <a:effectLst/>
                <a:latin typeface="+mn-lt"/>
                <a:ea typeface="+mn-ea"/>
                <a:cs typeface="+mn-cs"/>
              </a:rPr>
              <a:t> as a specific property. The </a:t>
            </a:r>
            <a:r>
              <a:rPr lang="en-US" sz="1400" b="1"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object uniquely contains the </a:t>
            </a:r>
            <a:r>
              <a:rPr lang="en-US" sz="1400" b="1" kern="1200" dirty="0">
                <a:solidFill>
                  <a:schemeClr val="tx1"/>
                </a:solidFill>
                <a:effectLst/>
                <a:latin typeface="+mn-lt"/>
                <a:ea typeface="+mn-ea"/>
                <a:cs typeface="+mn-cs"/>
              </a:rPr>
              <a:t>Selected</a:t>
            </a:r>
            <a:r>
              <a:rPr lang="en-US" sz="1400" kern="1200" dirty="0">
                <a:solidFill>
                  <a:schemeClr val="tx1"/>
                </a:solidFill>
                <a:effectLst/>
                <a:latin typeface="+mn-lt"/>
                <a:ea typeface="+mn-ea"/>
                <a:cs typeface="+mn-cs"/>
              </a:rPr>
              <a:t> and the </a:t>
            </a:r>
            <a:r>
              <a:rPr lang="en-US" sz="1400" b="1" kern="1200" dirty="0" err="1">
                <a:solidFill>
                  <a:schemeClr val="tx1"/>
                </a:solidFill>
                <a:effectLst/>
                <a:latin typeface="+mn-lt"/>
                <a:ea typeface="+mn-ea"/>
                <a:cs typeface="+mn-cs"/>
              </a:rPr>
              <a:t>ValidValues</a:t>
            </a:r>
            <a:r>
              <a:rPr lang="en-US" sz="1400" kern="1200" dirty="0">
                <a:solidFill>
                  <a:schemeClr val="tx1"/>
                </a:solidFill>
                <a:effectLst/>
                <a:latin typeface="+mn-lt"/>
                <a:ea typeface="+mn-ea"/>
                <a:cs typeface="+mn-cs"/>
              </a:rPr>
              <a:t> properties.</a:t>
            </a:r>
            <a:endParaRPr lang="en-US" dirty="0"/>
          </a:p>
          <a:p>
            <a:endParaRPr lang="en-US" dirty="0"/>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2895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code snippet demonstrates how to add the buttons to a form.</a:t>
            </a:r>
          </a:p>
          <a:p>
            <a:pPr rtl="0"/>
            <a:r>
              <a:rPr lang="en-US" sz="1400" kern="1200" dirty="0">
                <a:solidFill>
                  <a:schemeClr val="tx1"/>
                </a:solidFill>
                <a:effectLst/>
                <a:latin typeface="+mn-lt"/>
                <a:ea typeface="+mn-ea"/>
                <a:cs typeface="+mn-cs"/>
              </a:rPr>
              <a:t>If the buttons have unique ID 1 and 2 on the form, this means they inherit the system behavior for data changes from the digital code. </a:t>
            </a:r>
          </a:p>
          <a:p>
            <a:pPr rtl="0"/>
            <a:r>
              <a:rPr lang="en-US" sz="1400" kern="1200" dirty="0">
                <a:solidFill>
                  <a:schemeClr val="tx1"/>
                </a:solidFill>
                <a:effectLst/>
                <a:latin typeface="+mn-lt"/>
                <a:ea typeface="+mn-ea"/>
                <a:cs typeface="+mn-cs"/>
              </a:rPr>
              <a:t>This means if the form is in find mode, then the button with unique ID 1 would have the caption “Find”. </a:t>
            </a:r>
          </a:p>
          <a:p>
            <a:r>
              <a:rPr lang="en-US" sz="1400" kern="1200" dirty="0">
                <a:solidFill>
                  <a:schemeClr val="tx1"/>
                </a:solidFill>
                <a:effectLst/>
                <a:latin typeface="+mn-lt"/>
                <a:ea typeface="+mn-ea"/>
                <a:cs typeface="+mn-cs"/>
              </a:rPr>
              <a:t>If the form is in add mode, then the button with the unique ID would have the caption “Add”.</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2417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this example, we see how an existing form can be modified.</a:t>
            </a:r>
          </a:p>
          <a:p>
            <a:pPr rtl="0"/>
            <a:r>
              <a:rPr lang="en-US" sz="1400" kern="1200" dirty="0">
                <a:solidFill>
                  <a:schemeClr val="tx1"/>
                </a:solidFill>
                <a:effectLst/>
                <a:latin typeface="+mn-lt"/>
                <a:ea typeface="+mn-ea"/>
                <a:cs typeface="+mn-cs"/>
              </a:rPr>
              <a:t>The code will instantiate the item with unique ID 54 on the form, which is an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The string text is an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-specific property, then the </a:t>
            </a:r>
            <a:r>
              <a:rPr lang="en-US" sz="1400" b="1" kern="1200" dirty="0">
                <a:solidFill>
                  <a:schemeClr val="tx1"/>
                </a:solidFill>
                <a:effectLst/>
                <a:latin typeface="+mn-lt"/>
                <a:ea typeface="+mn-ea"/>
                <a:cs typeface="+mn-cs"/>
              </a:rPr>
              <a:t>Specific</a:t>
            </a:r>
            <a:r>
              <a:rPr lang="en-US" sz="1400" kern="1200" dirty="0">
                <a:solidFill>
                  <a:schemeClr val="tx1"/>
                </a:solidFill>
                <a:effectLst/>
                <a:latin typeface="+mn-lt"/>
                <a:ea typeface="+mn-ea"/>
                <a:cs typeface="+mn-cs"/>
              </a:rPr>
              <a:t> property must be used at the item level.</a:t>
            </a:r>
          </a:p>
          <a:p>
            <a:pPr rtl="0"/>
            <a:r>
              <a:rPr lang="en-US" sz="1400" kern="1200" dirty="0">
                <a:solidFill>
                  <a:schemeClr val="tx1"/>
                </a:solidFill>
                <a:effectLst/>
                <a:latin typeface="+mn-lt"/>
                <a:ea typeface="+mn-ea"/>
                <a:cs typeface="+mn-cs"/>
              </a:rPr>
              <a:t>The value can then be assigned.</a:t>
            </a:r>
          </a:p>
          <a:p>
            <a:r>
              <a:rPr lang="en-US" sz="1400" kern="1200" dirty="0">
                <a:solidFill>
                  <a:schemeClr val="tx1"/>
                </a:solidFill>
                <a:effectLst/>
                <a:latin typeface="+mn-lt"/>
                <a:ea typeface="+mn-ea"/>
                <a:cs typeface="+mn-cs"/>
              </a:rPr>
              <a:t>Setting the String property of the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item will (technically) cause a COM event to be sent to the UI API. If you change many properties from add-on code, this will result in many calls through the UI API and may cause performance issues. We therefore recommended using </a:t>
            </a:r>
            <a:r>
              <a:rPr lang="en-US" sz="1400"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to set values. Refer to </a:t>
            </a:r>
            <a:r>
              <a:rPr lang="en-US" sz="1400" kern="1200" dirty="0" err="1">
                <a:solidFill>
                  <a:schemeClr val="tx1"/>
                </a:solidFill>
                <a:effectLst/>
                <a:latin typeface="+mn-lt"/>
                <a:ea typeface="+mn-ea"/>
                <a:cs typeface="+mn-cs"/>
              </a:rPr>
              <a:t>DataBinding</a:t>
            </a:r>
            <a:r>
              <a:rPr lang="en-US" sz="1400" kern="1200" dirty="0">
                <a:solidFill>
                  <a:schemeClr val="tx1"/>
                </a:solidFill>
                <a:effectLst/>
                <a:latin typeface="+mn-lt"/>
                <a:ea typeface="+mn-ea"/>
                <a:cs typeface="+mn-cs"/>
              </a:rPr>
              <a:t> with </a:t>
            </a:r>
            <a:r>
              <a:rPr lang="en-US" sz="1400"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for details.</a:t>
            </a: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3051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Form.PaneLevel</a:t>
            </a:r>
            <a:r>
              <a:rPr lang="en-US" sz="1400" kern="1200" dirty="0">
                <a:solidFill>
                  <a:schemeClr val="tx1"/>
                </a:solidFill>
                <a:effectLst/>
                <a:latin typeface="+mn-lt"/>
                <a:ea typeface="+mn-ea"/>
                <a:cs typeface="+mn-cs"/>
              </a:rPr>
              <a:t> property is used with the </a:t>
            </a:r>
            <a:r>
              <a:rPr lang="en-US" sz="1400" kern="1200" dirty="0" err="1">
                <a:solidFill>
                  <a:schemeClr val="tx1"/>
                </a:solidFill>
                <a:effectLst/>
                <a:latin typeface="+mn-lt"/>
                <a:ea typeface="+mn-ea"/>
                <a:cs typeface="+mn-cs"/>
              </a:rPr>
              <a:t>Item.FromPane</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Item.ToPane</a:t>
            </a:r>
            <a:r>
              <a:rPr lang="en-US" sz="1400" kern="1200" dirty="0">
                <a:solidFill>
                  <a:schemeClr val="tx1"/>
                </a:solidFill>
                <a:effectLst/>
                <a:latin typeface="+mn-lt"/>
                <a:ea typeface="+mn-ea"/>
                <a:cs typeface="+mn-cs"/>
              </a:rPr>
              <a:t> values to create multiple panes or “layers” within a form, in which different items are visible on different panes.</a:t>
            </a:r>
          </a:p>
          <a:p>
            <a:pPr rtl="0"/>
            <a:r>
              <a:rPr lang="en-US" sz="1400" kern="1200" dirty="0">
                <a:solidFill>
                  <a:schemeClr val="tx1"/>
                </a:solidFill>
                <a:effectLst/>
                <a:latin typeface="+mn-lt"/>
                <a:ea typeface="+mn-ea"/>
                <a:cs typeface="+mn-cs"/>
              </a:rPr>
              <a:t>It is typically used with Folder tabs, to display different items on different tabs. Set </a:t>
            </a:r>
            <a:r>
              <a:rPr lang="en-US" sz="1400" kern="1200" dirty="0" err="1">
                <a:solidFill>
                  <a:schemeClr val="tx1"/>
                </a:solidFill>
                <a:effectLst/>
                <a:latin typeface="+mn-lt"/>
                <a:ea typeface="+mn-ea"/>
                <a:cs typeface="+mn-cs"/>
              </a:rPr>
              <a:t>FromPane</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ToPane</a:t>
            </a:r>
            <a:r>
              <a:rPr lang="en-US" sz="1400" kern="1200" dirty="0">
                <a:solidFill>
                  <a:schemeClr val="tx1"/>
                </a:solidFill>
                <a:effectLst/>
                <a:latin typeface="+mn-lt"/>
                <a:ea typeface="+mn-ea"/>
                <a:cs typeface="+mn-cs"/>
              </a:rPr>
              <a:t> properties for each item.</a:t>
            </a:r>
          </a:p>
          <a:p>
            <a:pPr rtl="0"/>
            <a:r>
              <a:rPr lang="en-US" sz="1400" kern="1200" dirty="0">
                <a:solidFill>
                  <a:schemeClr val="tx1"/>
                </a:solidFill>
                <a:effectLst/>
                <a:latin typeface="+mn-lt"/>
                <a:ea typeface="+mn-ea"/>
                <a:cs typeface="+mn-cs"/>
              </a:rPr>
              <a:t>If both properties are set to 0, the item will be visible on all panes.</a:t>
            </a:r>
          </a:p>
          <a:p>
            <a:r>
              <a:rPr lang="en-US" sz="1400" kern="1200" dirty="0">
                <a:solidFill>
                  <a:schemeClr val="tx1"/>
                </a:solidFill>
                <a:effectLst/>
                <a:latin typeface="+mn-lt"/>
                <a:ea typeface="+mn-ea"/>
                <a:cs typeface="+mn-cs"/>
              </a:rPr>
              <a:t>For example, if item oEdit1.FromPane is 1 and oEdit1.ToPane is 3, then the item will be visible when </a:t>
            </a:r>
            <a:r>
              <a:rPr lang="en-US" sz="1400" kern="1200" dirty="0" err="1">
                <a:solidFill>
                  <a:schemeClr val="tx1"/>
                </a:solidFill>
                <a:effectLst/>
                <a:latin typeface="+mn-lt"/>
                <a:ea typeface="+mn-ea"/>
                <a:cs typeface="+mn-cs"/>
              </a:rPr>
              <a:t>oForm.PaneLevel</a:t>
            </a:r>
            <a:r>
              <a:rPr lang="en-US" sz="1400" kern="1200" dirty="0">
                <a:solidFill>
                  <a:schemeClr val="tx1"/>
                </a:solidFill>
                <a:effectLst/>
                <a:latin typeface="+mn-lt"/>
                <a:ea typeface="+mn-ea"/>
                <a:cs typeface="+mn-cs"/>
              </a:rPr>
              <a:t> is 1, 2, or 3.</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14950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User Interface API – Creating Forms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504001" y="433240"/>
            <a:ext cx="11186476" cy="677108"/>
          </a:xfrm>
        </p:spPr>
        <p:txBody>
          <a:bodyPr anchor="ctr"/>
          <a:lstStyle/>
          <a:p>
            <a:r>
              <a:rPr lang="en-US" dirty="0"/>
              <a:t>Creating</a:t>
            </a:r>
            <a:r>
              <a:rPr lang="de-DE" dirty="0"/>
              <a:t> Forms: Items</a:t>
            </a:r>
            <a:br>
              <a:rPr lang="de-DE" dirty="0"/>
            </a:br>
            <a:r>
              <a:rPr lang="en-US" sz="2000" dirty="0"/>
              <a:t>TabOrder Property</a:t>
            </a:r>
          </a:p>
        </p:txBody>
      </p:sp>
      <p:sp>
        <p:nvSpPr>
          <p:cNvPr id="4" name="Rectangle 3">
            <a:extLst>
              <a:ext uri="{FF2B5EF4-FFF2-40B4-BE49-F238E27FC236}">
                <a16:creationId xmlns:a16="http://schemas.microsoft.com/office/drawing/2014/main" id="{DFDFB862-6FEB-46A5-B1D7-20DF992566B0}"/>
              </a:ext>
            </a:extLst>
          </p:cNvPr>
          <p:cNvSpPr txBox="1">
            <a:spLocks noChangeArrowheads="1"/>
          </p:cNvSpPr>
          <p:nvPr/>
        </p:nvSpPr>
        <p:spPr bwMode="black">
          <a:xfrm>
            <a:off x="504001" y="1671144"/>
            <a:ext cx="11186476" cy="43957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ct val="0"/>
              </a:spcBef>
              <a:spcAft>
                <a:spcPct val="50000"/>
              </a:spcAft>
              <a:buClr>
                <a:srgbClr val="333333"/>
              </a:buClr>
            </a:pPr>
            <a:r>
              <a:rPr lang="en-US" dirty="0"/>
              <a:t>Tab order is the ability to control the order of moving focus from item to item when pressing on the TAB key.</a:t>
            </a:r>
          </a:p>
          <a:p>
            <a:pPr lvl="1">
              <a:spcBef>
                <a:spcPct val="0"/>
              </a:spcBef>
              <a:spcAft>
                <a:spcPct val="50000"/>
              </a:spcAft>
            </a:pPr>
            <a:r>
              <a:rPr lang="en-US" sz="1600" dirty="0"/>
              <a:t> Only items that can get focus can „have</a:t>
            </a:r>
            <a:r>
              <a:rPr lang="ja-JP" altLang="en-US" sz="1600" dirty="0"/>
              <a:t>“</a:t>
            </a:r>
            <a:r>
              <a:rPr lang="en-US" altLang="ja-JP" sz="1600" dirty="0"/>
              <a:t> TabOrder.</a:t>
            </a:r>
          </a:p>
          <a:p>
            <a:pPr>
              <a:spcBef>
                <a:spcPts val="600"/>
              </a:spcBef>
              <a:spcAft>
                <a:spcPct val="50000"/>
              </a:spcAft>
            </a:pPr>
            <a:r>
              <a:rPr lang="en-US" sz="1800" dirty="0"/>
              <a:t>	Only available for specific item objects like EditText, ComboBox</a:t>
            </a:r>
          </a:p>
          <a:p>
            <a:pPr>
              <a:spcBef>
                <a:spcPts val="600"/>
              </a:spcBef>
              <a:spcAft>
                <a:spcPct val="50000"/>
              </a:spcAft>
            </a:pPr>
            <a:r>
              <a:rPr lang="en-US" sz="1800" b="1" dirty="0">
                <a:solidFill>
                  <a:schemeClr val="accent3"/>
                </a:solidFill>
              </a:rPr>
              <a:t>Limitations: </a:t>
            </a:r>
          </a:p>
          <a:p>
            <a:pPr marL="285750" indent="-285750">
              <a:spcBef>
                <a:spcPct val="0"/>
              </a:spcBef>
              <a:spcAft>
                <a:spcPct val="50000"/>
              </a:spcAft>
              <a:buFont typeface="Wingdings" panose="05000000000000000000" pitchFamily="2" charset="2"/>
              <a:buChar char="§"/>
            </a:pPr>
            <a:r>
              <a:rPr lang="en-US" sz="1800" dirty="0"/>
              <a:t>Specific item objects</a:t>
            </a:r>
          </a:p>
          <a:p>
            <a:pPr marL="468312" lvl="1" indent="-285750">
              <a:spcBef>
                <a:spcPct val="0"/>
              </a:spcBef>
              <a:spcAft>
                <a:spcPct val="50000"/>
              </a:spcAft>
              <a:buClr>
                <a:schemeClr val="bg2">
                  <a:lumMod val="50000"/>
                </a:schemeClr>
              </a:buClr>
            </a:pPr>
            <a:r>
              <a:rPr lang="en-US" sz="1400" dirty="0"/>
              <a:t>Tab order is not applied on cells nor columns. </a:t>
            </a:r>
            <a:br>
              <a:rPr lang="en-US" sz="1400" dirty="0"/>
            </a:br>
            <a:r>
              <a:rPr lang="en-US" sz="1400" dirty="0"/>
              <a:t>Trying to set tab order on those type will raise an exception</a:t>
            </a:r>
          </a:p>
          <a:p>
            <a:pPr marL="285750" indent="-285750">
              <a:spcBef>
                <a:spcPct val="0"/>
              </a:spcBef>
              <a:spcAft>
                <a:spcPct val="50000"/>
              </a:spcAft>
              <a:buFont typeface="Wingdings" panose="05000000000000000000" pitchFamily="2" charset="2"/>
              <a:buChar char="§"/>
            </a:pPr>
            <a:r>
              <a:rPr lang="en-US" sz="1800" dirty="0"/>
              <a:t>The Tab order index can be any Integer value &gt;= 0.</a:t>
            </a:r>
          </a:p>
          <a:p>
            <a:pPr marL="285750" indent="-285750">
              <a:spcBef>
                <a:spcPct val="0"/>
              </a:spcBef>
              <a:spcAft>
                <a:spcPct val="50000"/>
              </a:spcAft>
              <a:buFont typeface="Wingdings" panose="05000000000000000000" pitchFamily="2" charset="2"/>
              <a:buChar char="§"/>
            </a:pPr>
            <a:r>
              <a:rPr lang="en-US" sz="1800" dirty="0"/>
              <a:t>Two items can have same tab order value, but then the order between them will be inconsistent.</a:t>
            </a:r>
          </a:p>
          <a:p>
            <a:pPr>
              <a:spcBef>
                <a:spcPct val="0"/>
              </a:spcBef>
              <a:spcAft>
                <a:spcPct val="50000"/>
              </a:spcAft>
              <a:buClr>
                <a:srgbClr val="333333"/>
              </a:buClr>
            </a:pPr>
            <a:endParaRPr lang="en-US" sz="1800" dirty="0"/>
          </a:p>
          <a:p>
            <a:pPr>
              <a:spcBef>
                <a:spcPct val="0"/>
              </a:spcBef>
              <a:spcAft>
                <a:spcPct val="50000"/>
              </a:spcAft>
              <a:buClr>
                <a:srgbClr val="333333"/>
              </a:buClr>
              <a:buFont typeface="Wingdings" pitchFamily="2" charset="2"/>
              <a:buChar char="n"/>
            </a:pPr>
            <a:endParaRPr lang="en-US" sz="1800" dirty="0"/>
          </a:p>
        </p:txBody>
      </p:sp>
    </p:spTree>
    <p:custDataLst>
      <p:tags r:id="rId1"/>
    </p:custDataLst>
    <p:extLst>
      <p:ext uri="{BB962C8B-B14F-4D97-AF65-F5344CB8AC3E}">
        <p14:creationId xmlns:p14="http://schemas.microsoft.com/office/powerpoint/2010/main" val="117526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chor="ctr"/>
          <a:lstStyle/>
          <a:p>
            <a:r>
              <a:rPr lang="en-US" dirty="0"/>
              <a:t>Creating</a:t>
            </a:r>
            <a:r>
              <a:rPr lang="de-DE" dirty="0"/>
              <a:t> Forms: </a:t>
            </a:r>
            <a:r>
              <a:rPr lang="en-US" dirty="0"/>
              <a:t>Form Focus / ActiveItem</a:t>
            </a:r>
          </a:p>
        </p:txBody>
      </p:sp>
      <p:sp>
        <p:nvSpPr>
          <p:cNvPr id="128003" name="Rectangle 3"/>
          <p:cNvSpPr>
            <a:spLocks noGrp="1" noChangeArrowheads="1"/>
          </p:cNvSpPr>
          <p:nvPr>
            <p:ph sz="quarter" idx="4294967295"/>
          </p:nvPr>
        </p:nvSpPr>
        <p:spPr>
          <a:xfrm>
            <a:off x="504001" y="1481139"/>
            <a:ext cx="11276321" cy="4948538"/>
          </a:xfrm>
        </p:spPr>
        <p:txBody>
          <a:bodyPr>
            <a:normAutofit fontScale="85000" lnSpcReduction="20000"/>
          </a:bodyPr>
          <a:lstStyle/>
          <a:p>
            <a:pPr>
              <a:spcBef>
                <a:spcPct val="0"/>
              </a:spcBef>
              <a:spcAft>
                <a:spcPct val="50000"/>
              </a:spcAft>
            </a:pPr>
            <a:r>
              <a:rPr lang="en-US" b="1" dirty="0">
                <a:solidFill>
                  <a:schemeClr val="accent3"/>
                </a:solidFill>
              </a:rPr>
              <a:t>Use Case:</a:t>
            </a:r>
            <a:r>
              <a:rPr lang="en-US" dirty="0">
                <a:solidFill>
                  <a:schemeClr val="accent3"/>
                </a:solidFill>
              </a:rPr>
              <a:t> </a:t>
            </a:r>
            <a:endParaRPr lang="en-US" b="0" dirty="0"/>
          </a:p>
          <a:p>
            <a:pPr marL="342900" indent="-342900">
              <a:spcBef>
                <a:spcPct val="0"/>
              </a:spcBef>
              <a:spcAft>
                <a:spcPct val="50000"/>
              </a:spcAft>
              <a:buFont typeface="Wingdings" panose="05000000000000000000" pitchFamily="2" charset="2"/>
              <a:buChar char="§"/>
            </a:pPr>
            <a:r>
              <a:rPr lang="en-US" sz="2400" b="0" dirty="0"/>
              <a:t>Set the focus to a particular item on the form</a:t>
            </a:r>
          </a:p>
          <a:p>
            <a:pPr marL="342900" indent="-342900">
              <a:spcBef>
                <a:spcPct val="0"/>
              </a:spcBef>
              <a:spcAft>
                <a:spcPct val="50000"/>
              </a:spcAft>
              <a:buFont typeface="Wingdings" panose="05000000000000000000" pitchFamily="2" charset="2"/>
              <a:buChar char="§"/>
            </a:pPr>
            <a:r>
              <a:rPr lang="en-US" sz="2400" b="0" dirty="0"/>
              <a:t>Need to check, if item a particular item has focus</a:t>
            </a:r>
          </a:p>
          <a:p>
            <a:pPr marL="342900" indent="-342900">
              <a:spcBef>
                <a:spcPct val="0"/>
              </a:spcBef>
              <a:spcAft>
                <a:spcPct val="50000"/>
              </a:spcAft>
              <a:buFont typeface="Wingdings" panose="05000000000000000000" pitchFamily="2" charset="2"/>
              <a:buChar char="§"/>
            </a:pPr>
            <a:r>
              <a:rPr lang="en-US" sz="2400" b="0" dirty="0"/>
              <a:t>Query the form which item has focus </a:t>
            </a:r>
          </a:p>
          <a:p>
            <a:pPr>
              <a:spcBef>
                <a:spcPts val="600"/>
              </a:spcBef>
              <a:spcAft>
                <a:spcPct val="50000"/>
              </a:spcAft>
            </a:pPr>
            <a:r>
              <a:rPr lang="en-US" b="1" dirty="0">
                <a:solidFill>
                  <a:schemeClr val="accent3"/>
                </a:solidFill>
              </a:rPr>
              <a:t>Limitations</a:t>
            </a:r>
            <a:r>
              <a:rPr lang="en-US" dirty="0">
                <a:solidFill>
                  <a:schemeClr val="accent3"/>
                </a:solidFill>
              </a:rPr>
              <a:t>: </a:t>
            </a:r>
          </a:p>
          <a:p>
            <a:pPr marL="342900" indent="-342900">
              <a:spcBef>
                <a:spcPct val="0"/>
              </a:spcBef>
              <a:spcAft>
                <a:spcPct val="50000"/>
              </a:spcAft>
              <a:buFont typeface="Wingdings" panose="05000000000000000000" pitchFamily="2" charset="2"/>
              <a:buChar char="§"/>
            </a:pPr>
            <a:r>
              <a:rPr lang="en-US" b="0" dirty="0"/>
              <a:t>Only EditText and ComboBox, PaneComboBox items can have focus.</a:t>
            </a:r>
          </a:p>
          <a:p>
            <a:pPr marL="342900" indent="-342900">
              <a:spcBef>
                <a:spcPct val="0"/>
              </a:spcBef>
              <a:spcAft>
                <a:spcPct val="50000"/>
              </a:spcAft>
              <a:buFont typeface="Wingdings" panose="05000000000000000000" pitchFamily="2" charset="2"/>
              <a:buChar char="§"/>
            </a:pPr>
            <a:r>
              <a:rPr lang="en-US" b="0" dirty="0"/>
              <a:t>Only Active form has focus items.</a:t>
            </a:r>
          </a:p>
          <a:p>
            <a:pPr marL="342900" indent="-342900">
              <a:spcBef>
                <a:spcPct val="0"/>
              </a:spcBef>
              <a:spcAft>
                <a:spcPct val="50000"/>
              </a:spcAft>
              <a:buFont typeface="Wingdings" panose="05000000000000000000" pitchFamily="2" charset="2"/>
              <a:buChar char="§"/>
            </a:pPr>
            <a:r>
              <a:rPr lang="en-US" b="0" dirty="0"/>
              <a:t>For Matrix: ItemUID of item in focus will be MatrixUID not cell/column UID.</a:t>
            </a:r>
          </a:p>
          <a:p>
            <a:pPr>
              <a:spcBef>
                <a:spcPts val="600"/>
              </a:spcBef>
              <a:spcAft>
                <a:spcPct val="50000"/>
              </a:spcAft>
            </a:pPr>
            <a:r>
              <a:rPr lang="en-US" b="1" dirty="0">
                <a:solidFill>
                  <a:schemeClr val="accent3"/>
                </a:solidFill>
              </a:rPr>
              <a:t>Properties &amp; Methods:</a:t>
            </a:r>
          </a:p>
          <a:p>
            <a:pPr marL="342900" indent="-342900">
              <a:lnSpc>
                <a:spcPct val="80000"/>
              </a:lnSpc>
              <a:spcBef>
                <a:spcPts val="0"/>
              </a:spcBef>
              <a:buFont typeface="Wingdings" panose="05000000000000000000" pitchFamily="2" charset="2"/>
              <a:buChar char="§"/>
            </a:pPr>
            <a:r>
              <a:rPr lang="en-US" b="0" i="1" dirty="0"/>
              <a:t>Form.ActiveItem  - </a:t>
            </a:r>
            <a:r>
              <a:rPr lang="en-US" b="0" dirty="0"/>
              <a:t>Read-only property</a:t>
            </a:r>
          </a:p>
          <a:p>
            <a:pPr marL="342900" indent="-342900">
              <a:lnSpc>
                <a:spcPct val="80000"/>
              </a:lnSpc>
              <a:buFont typeface="Wingdings" panose="05000000000000000000" pitchFamily="2" charset="2"/>
              <a:buChar char="§"/>
            </a:pPr>
            <a:r>
              <a:rPr lang="en-US" b="0" i="1" dirty="0"/>
              <a:t>Form.ActiveItem(string csItemID ) </a:t>
            </a:r>
            <a:r>
              <a:rPr lang="en-US" b="0" dirty="0"/>
              <a:t>– Sets focus to specific item</a:t>
            </a:r>
          </a:p>
          <a:p>
            <a:pPr marL="342900" indent="-342900">
              <a:lnSpc>
                <a:spcPct val="80000"/>
              </a:lnSpc>
              <a:buFont typeface="Wingdings" panose="05000000000000000000" pitchFamily="2" charset="2"/>
              <a:buChar char="§"/>
            </a:pPr>
            <a:r>
              <a:rPr lang="en-US" b="0" i="1" dirty="0"/>
              <a:t>EditText, ComboBox and PaneComboBox  Active </a:t>
            </a:r>
            <a:r>
              <a:rPr lang="en-US" b="0" dirty="0"/>
              <a:t> - Read-write property.</a:t>
            </a:r>
          </a:p>
          <a:p>
            <a:pPr marL="342900" indent="-342900">
              <a:lnSpc>
                <a:spcPct val="80000"/>
              </a:lnSpc>
              <a:buFont typeface="Wingdings" panose="05000000000000000000" pitchFamily="2" charset="2"/>
              <a:buChar char="§"/>
            </a:pPr>
            <a:r>
              <a:rPr lang="en-US" b="0" i="1" dirty="0"/>
              <a:t>EditText, ComboBox and PaneComboBox Active(Boolean fInFocus) </a:t>
            </a:r>
            <a:r>
              <a:rPr lang="en-US" b="0" dirty="0"/>
              <a:t>- Sets focus</a:t>
            </a:r>
          </a:p>
        </p:txBody>
      </p:sp>
    </p:spTree>
    <p:custDataLst>
      <p:tags r:id="rId1"/>
    </p:custDataLst>
    <p:extLst>
      <p:ext uri="{BB962C8B-B14F-4D97-AF65-F5344CB8AC3E}">
        <p14:creationId xmlns:p14="http://schemas.microsoft.com/office/powerpoint/2010/main" val="4086055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additive="base">
                                        <p:cTn id="7" dur="500" fill="hold"/>
                                        <p:tgtEl>
                                          <p:spTgt spid="128003"/>
                                        </p:tgtEl>
                                        <p:attrNameLst>
                                          <p:attrName>ppt_x</p:attrName>
                                        </p:attrNameLst>
                                      </p:cBhvr>
                                      <p:tavLst>
                                        <p:tav tm="0">
                                          <p:val>
                                            <p:strVal val="#ppt_x"/>
                                          </p:val>
                                        </p:tav>
                                        <p:tav tm="100000">
                                          <p:val>
                                            <p:strVal val="#ppt_x"/>
                                          </p:val>
                                        </p:tav>
                                      </p:tavLst>
                                    </p:anim>
                                    <p:anim calcmode="lin" valueType="num">
                                      <p:cBhvr additive="base">
                                        <p:cTn id="8" dur="500" fill="hold"/>
                                        <p:tgtEl>
                                          <p:spTgt spid="128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chor="ctr"/>
          <a:lstStyle/>
          <a:p>
            <a:r>
              <a:rPr lang="en-US" altLang="zh-CN" dirty="0"/>
              <a:t>Creating forms - SAP Business One Studio</a:t>
            </a:r>
            <a:endParaRPr lang="en-US" dirty="0"/>
          </a:p>
        </p:txBody>
      </p:sp>
      <p:pic>
        <p:nvPicPr>
          <p:cNvPr id="4" name="Picture 2">
            <a:extLst>
              <a:ext uri="{FF2B5EF4-FFF2-40B4-BE49-F238E27FC236}">
                <a16:creationId xmlns:a16="http://schemas.microsoft.com/office/drawing/2014/main" id="{E3E701CA-4C9A-4436-ACF1-55097558C2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01" y="1112108"/>
            <a:ext cx="11186475" cy="524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ustDataLst>
      <p:tags r:id="rId1"/>
    </p:custDataLst>
    <p:extLst>
      <p:ext uri="{BB962C8B-B14F-4D97-AF65-F5344CB8AC3E}">
        <p14:creationId xmlns:p14="http://schemas.microsoft.com/office/powerpoint/2010/main" val="400091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chor="ctr"/>
          <a:lstStyle/>
          <a:p>
            <a:pPr eaLnBrk="1" hangingPunct="1"/>
            <a:r>
              <a:rPr lang="en-US" dirty="0"/>
              <a:t>Creating Forms: Working with XML</a:t>
            </a:r>
          </a:p>
        </p:txBody>
      </p:sp>
      <p:sp>
        <p:nvSpPr>
          <p:cNvPr id="4" name="Rectangle 3">
            <a:extLst>
              <a:ext uri="{FF2B5EF4-FFF2-40B4-BE49-F238E27FC236}">
                <a16:creationId xmlns:a16="http://schemas.microsoft.com/office/drawing/2014/main" id="{95381F5D-11CB-4736-AB6F-CCAB94A726E2}"/>
              </a:ext>
            </a:extLst>
          </p:cNvPr>
          <p:cNvSpPr txBox="1">
            <a:spLocks noChangeArrowheads="1"/>
          </p:cNvSpPr>
          <p:nvPr/>
        </p:nvSpPr>
        <p:spPr bwMode="black">
          <a:xfrm>
            <a:off x="504001" y="1386136"/>
            <a:ext cx="11186477" cy="494853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ct val="0"/>
              </a:spcBef>
              <a:spcAft>
                <a:spcPct val="50000"/>
              </a:spcAft>
            </a:pPr>
            <a:r>
              <a:rPr lang="en-US" sz="1900" b="1" dirty="0">
                <a:solidFill>
                  <a:schemeClr val="accent3"/>
                </a:solidFill>
              </a:rPr>
              <a:t>Why to use XML?</a:t>
            </a:r>
            <a:r>
              <a:rPr lang="en-US" sz="1900" dirty="0">
                <a:solidFill>
                  <a:schemeClr val="accent3"/>
                </a:solidFill>
              </a:rPr>
              <a:t> </a:t>
            </a:r>
          </a:p>
          <a:p>
            <a:pPr>
              <a:spcBef>
                <a:spcPct val="0"/>
              </a:spcBef>
              <a:spcAft>
                <a:spcPct val="50000"/>
              </a:spcAft>
            </a:pPr>
            <a:r>
              <a:rPr lang="en-US" sz="1900" dirty="0"/>
              <a:t>A series of operations is replaced by a single batch operation. This means less code and better performance!</a:t>
            </a:r>
          </a:p>
          <a:p>
            <a:pPr>
              <a:spcBef>
                <a:spcPts val="600"/>
              </a:spcBef>
              <a:spcAft>
                <a:spcPct val="50000"/>
              </a:spcAft>
            </a:pPr>
            <a:r>
              <a:rPr lang="en-US" sz="1900" b="1" dirty="0">
                <a:solidFill>
                  <a:schemeClr val="accent3"/>
                </a:solidFill>
              </a:rPr>
              <a:t>Saving a form layout to an XML file</a:t>
            </a:r>
          </a:p>
          <a:p>
            <a:pPr>
              <a:spcBef>
                <a:spcPts val="600"/>
              </a:spcBef>
              <a:spcAft>
                <a:spcPct val="50000"/>
              </a:spcAft>
            </a:pPr>
            <a:r>
              <a:rPr lang="en-US" sz="1400" dirty="0">
                <a:latin typeface="Arial monospaced for SAP" panose="020B0609020202030204" pitchFamily="49" charset="0"/>
              </a:rPr>
              <a:t>sXML = oForm.GetAsXML()	</a:t>
            </a:r>
            <a:r>
              <a:rPr lang="en-US" sz="1400" dirty="0"/>
              <a:t>	</a:t>
            </a:r>
            <a:r>
              <a:rPr lang="en-US" sz="1400" dirty="0">
                <a:solidFill>
                  <a:srgbClr val="006600"/>
                </a:solidFill>
                <a:latin typeface="Arial monospaced for SAP" pitchFamily="49" charset="0"/>
              </a:rPr>
              <a:t>'</a:t>
            </a:r>
            <a:r>
              <a:rPr lang="en-US" altLang="ja-JP" sz="1400" dirty="0">
                <a:solidFill>
                  <a:srgbClr val="006600"/>
                </a:solidFill>
                <a:latin typeface="Arial monospaced for SAP" pitchFamily="49" charset="0"/>
              </a:rPr>
              <a:t>get XML String </a:t>
            </a:r>
            <a:endParaRPr lang="en-US" sz="1400" dirty="0"/>
          </a:p>
          <a:p>
            <a:pPr>
              <a:spcBef>
                <a:spcPts val="600"/>
              </a:spcBef>
              <a:spcAft>
                <a:spcPct val="50000"/>
              </a:spcAft>
            </a:pPr>
            <a:r>
              <a:rPr lang="en-US" sz="1400" dirty="0">
                <a:latin typeface="Arial monospaced for SAP" panose="020B0609020202030204" pitchFamily="49" charset="0"/>
              </a:rPr>
              <a:t>oXML.loadXML(sXML)  </a:t>
            </a:r>
            <a:r>
              <a:rPr lang="en-US" sz="1400" dirty="0"/>
              <a:t>			</a:t>
            </a:r>
            <a:r>
              <a:rPr lang="en-US" sz="1400" dirty="0">
                <a:solidFill>
                  <a:srgbClr val="006600"/>
                </a:solidFill>
                <a:latin typeface="Arial monospaced for SAP" pitchFamily="49" charset="0"/>
              </a:rPr>
              <a:t>'load XML into DOM document obj.</a:t>
            </a:r>
            <a:r>
              <a:rPr lang="en-US" altLang="ja-JP" sz="1400" dirty="0">
                <a:solidFill>
                  <a:srgbClr val="006600"/>
                </a:solidFill>
                <a:latin typeface="Arial monospaced for SAP" pitchFamily="49" charset="0"/>
              </a:rPr>
              <a:t> </a:t>
            </a:r>
            <a:endParaRPr lang="en-US" sz="1400" dirty="0"/>
          </a:p>
          <a:p>
            <a:pPr>
              <a:spcBef>
                <a:spcPts val="600"/>
              </a:spcBef>
              <a:spcAft>
                <a:spcPct val="50000"/>
              </a:spcAft>
            </a:pPr>
            <a:r>
              <a:rPr lang="en-US" sz="1400" dirty="0">
                <a:latin typeface="Arial monospaced for SAP" panose="020B0609020202030204" pitchFamily="49" charset="0"/>
              </a:rPr>
              <a:t>oXML.save (App.Path &amp; "\Form.xml") </a:t>
            </a:r>
            <a:r>
              <a:rPr lang="en-US" sz="1400" dirty="0"/>
              <a:t>	</a:t>
            </a:r>
            <a:r>
              <a:rPr lang="en-US" sz="1400" dirty="0">
                <a:solidFill>
                  <a:srgbClr val="006600"/>
                </a:solidFill>
                <a:latin typeface="Arial monospaced for SAP" pitchFamily="49" charset="0"/>
              </a:rPr>
              <a:t>'save file</a:t>
            </a:r>
          </a:p>
          <a:p>
            <a:pPr>
              <a:spcBef>
                <a:spcPts val="600"/>
              </a:spcBef>
              <a:spcAft>
                <a:spcPct val="50000"/>
              </a:spcAft>
            </a:pPr>
            <a:r>
              <a:rPr lang="en-US" sz="1900" b="1" dirty="0">
                <a:solidFill>
                  <a:schemeClr val="accent3"/>
                </a:solidFill>
              </a:rPr>
              <a:t>Updating ANY Form (or loading a user form) from an XML file</a:t>
            </a:r>
          </a:p>
          <a:p>
            <a:pPr>
              <a:spcBef>
                <a:spcPts val="600"/>
              </a:spcBef>
              <a:spcAft>
                <a:spcPct val="50000"/>
              </a:spcAft>
            </a:pPr>
            <a:r>
              <a:rPr lang="en-US" sz="1600" dirty="0"/>
              <a:t>SBO_Application.LoadBatchActions (oXMLDoc.xml)</a:t>
            </a:r>
            <a:r>
              <a:rPr lang="en-US" sz="1600" b="1" dirty="0">
                <a:solidFill>
                  <a:schemeClr val="accent3"/>
                </a:solidFill>
              </a:rPr>
              <a:t> </a:t>
            </a:r>
            <a:r>
              <a:rPr lang="en-US" sz="1600" dirty="0">
                <a:solidFill>
                  <a:srgbClr val="006600"/>
                </a:solidFill>
                <a:latin typeface="Arial monospaced for SAP" pitchFamily="49" charset="0"/>
              </a:rPr>
              <a:t>'load string through one call</a:t>
            </a:r>
          </a:p>
          <a:p>
            <a:pPr>
              <a:spcBef>
                <a:spcPts val="600"/>
              </a:spcBef>
              <a:spcAft>
                <a:spcPct val="50000"/>
              </a:spcAft>
            </a:pPr>
            <a:r>
              <a:rPr lang="en-US" sz="1900" b="1" dirty="0">
                <a:solidFill>
                  <a:schemeClr val="accent3"/>
                </a:solidFill>
              </a:rPr>
              <a:t>Preferred user form loading mechanism</a:t>
            </a:r>
            <a:endParaRPr lang="en-US" sz="1900" dirty="0">
              <a:solidFill>
                <a:schemeClr val="accent3"/>
              </a:solidFill>
            </a:endParaRPr>
          </a:p>
          <a:p>
            <a:pPr>
              <a:spcBef>
                <a:spcPct val="0"/>
              </a:spcBef>
              <a:spcAft>
                <a:spcPct val="50000"/>
              </a:spcAft>
            </a:pPr>
            <a:r>
              <a:rPr lang="en-US" sz="1600" dirty="0">
                <a:latin typeface="Arial monospaced for SAP" panose="020B0609020202030204" pitchFamily="49" charset="0"/>
              </a:rPr>
              <a:t>oFormCreationParams.XmlData = oXMLDoc.xml	</a:t>
            </a:r>
          </a:p>
          <a:p>
            <a:pPr>
              <a:spcBef>
                <a:spcPct val="0"/>
              </a:spcBef>
              <a:spcAft>
                <a:spcPct val="50000"/>
              </a:spcAft>
            </a:pPr>
            <a:r>
              <a:rPr lang="en-US" sz="1900" dirty="0"/>
              <a:t>Use with creation params; preferred over LoadBatchActions due to greater flexibility/control</a:t>
            </a:r>
          </a:p>
        </p:txBody>
      </p:sp>
    </p:spTree>
    <p:custDataLst>
      <p:tags r:id="rId1"/>
    </p:custDataLst>
    <p:extLst>
      <p:ext uri="{BB962C8B-B14F-4D97-AF65-F5344CB8AC3E}">
        <p14:creationId xmlns:p14="http://schemas.microsoft.com/office/powerpoint/2010/main" val="104470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515876" y="670255"/>
            <a:ext cx="11186476" cy="369332"/>
          </a:xfrm>
        </p:spPr>
        <p:txBody>
          <a:bodyPr anchor="ctr"/>
          <a:lstStyle/>
          <a:p>
            <a:r>
              <a:rPr lang="en-US" dirty="0"/>
              <a:t>Creating Forms: Example – Save, Load or Update using XML</a:t>
            </a:r>
            <a:endParaRPr lang="en-US" sz="2000" dirty="0"/>
          </a:p>
        </p:txBody>
      </p:sp>
      <p:sp>
        <p:nvSpPr>
          <p:cNvPr id="76802" name="Rectangle 3"/>
          <p:cNvSpPr>
            <a:spLocks noChangeArrowheads="1"/>
          </p:cNvSpPr>
          <p:nvPr/>
        </p:nvSpPr>
        <p:spPr bwMode="gray">
          <a:xfrm>
            <a:off x="515876" y="1481137"/>
            <a:ext cx="11186475" cy="5002789"/>
          </a:xfrm>
          <a:prstGeom prst="rect">
            <a:avLst/>
          </a:prstGeom>
          <a:solidFill>
            <a:srgbClr val="B4C3CB"/>
          </a:solidFill>
          <a:ln w="12700">
            <a:solidFill>
              <a:schemeClr val="tx1"/>
            </a:solidFill>
            <a:miter lim="800000"/>
            <a:headEnd/>
            <a:tailEnd/>
          </a:ln>
        </p:spPr>
        <p:txBody>
          <a:bodyPr lIns="36000" tIns="36000" rIns="36000" bIns="36000"/>
          <a:lstStyle/>
          <a:p>
            <a:pPr>
              <a:spcBef>
                <a:spcPct val="40000"/>
              </a:spcBef>
              <a:buClr>
                <a:schemeClr val="tx1"/>
              </a:buClr>
              <a:buFont typeface="Wingdings" pitchFamily="2" charset="2"/>
              <a:buNone/>
            </a:pPr>
            <a:r>
              <a:rPr lang="en-US" sz="1600" dirty="0">
                <a:solidFill>
                  <a:srgbClr val="000080"/>
                </a:solidFill>
              </a:rPr>
              <a:t>Dim</a:t>
            </a:r>
            <a:r>
              <a:rPr lang="en-US" sz="1600" dirty="0"/>
              <a:t> oXMLDoc </a:t>
            </a:r>
            <a:r>
              <a:rPr lang="en-US" sz="1600" dirty="0">
                <a:solidFill>
                  <a:srgbClr val="000080"/>
                </a:solidFill>
              </a:rPr>
              <a:t>As</a:t>
            </a:r>
            <a:r>
              <a:rPr lang="en-US" sz="1600" dirty="0"/>
              <a:t> </a:t>
            </a:r>
            <a:r>
              <a:rPr lang="en-US" sz="1600" dirty="0">
                <a:solidFill>
                  <a:srgbClr val="000080"/>
                </a:solidFill>
              </a:rPr>
              <a:t>New</a:t>
            </a:r>
            <a:r>
              <a:rPr lang="en-US" sz="1600" dirty="0"/>
              <a:t> Xml.XmlDocument </a:t>
            </a:r>
            <a:r>
              <a:rPr lang="ja-JP" altLang="en-US" sz="1600" dirty="0">
                <a:solidFill>
                  <a:srgbClr val="008000"/>
                </a:solidFill>
              </a:rPr>
              <a:t>‘</a:t>
            </a:r>
            <a:r>
              <a:rPr lang="en-US" altLang="ja-JP" sz="1600" dirty="0">
                <a:solidFill>
                  <a:srgbClr val="008000"/>
                </a:solidFill>
              </a:rPr>
              <a:t>…when using .NET</a:t>
            </a:r>
            <a:r>
              <a:rPr lang="ja-JP" altLang="en-US" sz="1600" dirty="0">
                <a:solidFill>
                  <a:srgbClr val="008000"/>
                </a:solidFill>
              </a:rPr>
              <a:t>’</a:t>
            </a:r>
            <a:r>
              <a:rPr lang="en-US" altLang="ja-JP" sz="1600" dirty="0">
                <a:solidFill>
                  <a:srgbClr val="008000"/>
                </a:solidFill>
              </a:rPr>
              <a:t>s System.Xml </a:t>
            </a:r>
            <a:br>
              <a:rPr lang="en-US" altLang="ja-JP" sz="1600" dirty="0"/>
            </a:br>
            <a:r>
              <a:rPr lang="en-US" altLang="ja-JP" sz="1600" dirty="0">
                <a:solidFill>
                  <a:srgbClr val="000080"/>
                </a:solidFill>
              </a:rPr>
              <a:t>Dim</a:t>
            </a:r>
            <a:r>
              <a:rPr lang="en-US" altLang="ja-JP" sz="1600" dirty="0"/>
              <a:t> oForm </a:t>
            </a:r>
            <a:r>
              <a:rPr lang="en-US" altLang="ja-JP" sz="1600" dirty="0">
                <a:solidFill>
                  <a:srgbClr val="000080"/>
                </a:solidFill>
              </a:rPr>
              <a:t>As</a:t>
            </a:r>
            <a:r>
              <a:rPr lang="en-US" altLang="ja-JP" sz="1600" dirty="0"/>
              <a:t> SAPbouiCOM.Form</a:t>
            </a:r>
            <a:br>
              <a:rPr lang="en-US" altLang="ja-JP" sz="1600" dirty="0"/>
            </a:br>
            <a:r>
              <a:rPr lang="en-US" altLang="ja-JP" sz="1600" dirty="0">
                <a:solidFill>
                  <a:srgbClr val="000080"/>
                </a:solidFill>
              </a:rPr>
              <a:t>Dim</a:t>
            </a:r>
            <a:r>
              <a:rPr lang="en-US" altLang="ja-JP" sz="1600" dirty="0"/>
              <a:t> xmlData </a:t>
            </a:r>
            <a:r>
              <a:rPr lang="en-US" altLang="ja-JP" sz="1600" dirty="0">
                <a:solidFill>
                  <a:srgbClr val="000080"/>
                </a:solidFill>
              </a:rPr>
              <a:t>As</a:t>
            </a:r>
            <a:r>
              <a:rPr lang="en-US" altLang="ja-JP" sz="1600" dirty="0"/>
              <a:t> </a:t>
            </a:r>
            <a:r>
              <a:rPr lang="en-US" altLang="ja-JP" sz="1600" dirty="0">
                <a:solidFill>
                  <a:srgbClr val="000080"/>
                </a:solidFill>
              </a:rPr>
              <a:t>String</a:t>
            </a:r>
            <a:br>
              <a:rPr lang="en-US" altLang="ja-JP" sz="1600" dirty="0"/>
            </a:br>
            <a:r>
              <a:rPr lang="en-US" altLang="ja-JP" sz="1600" dirty="0">
                <a:solidFill>
                  <a:srgbClr val="000080"/>
                </a:solidFill>
              </a:rPr>
              <a:t>Dim</a:t>
            </a:r>
            <a:r>
              <a:rPr lang="en-US" altLang="ja-JP" sz="1600" dirty="0"/>
              <a:t> m_sPathToFormXML </a:t>
            </a:r>
            <a:r>
              <a:rPr lang="en-US" altLang="ja-JP" sz="1600" dirty="0">
                <a:solidFill>
                  <a:srgbClr val="000080"/>
                </a:solidFill>
              </a:rPr>
              <a:t>As</a:t>
            </a:r>
            <a:r>
              <a:rPr lang="en-US" altLang="ja-JP" sz="1600" dirty="0"/>
              <a:t> </a:t>
            </a:r>
            <a:r>
              <a:rPr lang="en-US" altLang="ja-JP" sz="1600" dirty="0">
                <a:solidFill>
                  <a:srgbClr val="000080"/>
                </a:solidFill>
              </a:rPr>
              <a:t>String </a:t>
            </a:r>
            <a:r>
              <a:rPr lang="en-US" altLang="ja-JP" sz="1600" dirty="0"/>
              <a:t>= </a:t>
            </a:r>
            <a:r>
              <a:rPr lang="ja-JP" altLang="en-US" sz="1600" dirty="0">
                <a:solidFill>
                  <a:srgbClr val="808080"/>
                </a:solidFill>
              </a:rPr>
              <a:t>“</a:t>
            </a:r>
            <a:r>
              <a:rPr lang="en-US" altLang="ja-JP" sz="1600" dirty="0">
                <a:solidFill>
                  <a:srgbClr val="808080"/>
                </a:solidFill>
              </a:rPr>
              <a:t>c:\xml\xml_UpdateSample.xml</a:t>
            </a:r>
            <a:r>
              <a:rPr lang="ja-JP" altLang="en-US" sz="1600" dirty="0">
                <a:solidFill>
                  <a:srgbClr val="808080"/>
                </a:solidFill>
              </a:rPr>
              <a:t>“</a:t>
            </a:r>
            <a:endParaRPr lang="en-US" altLang="ja-JP" sz="1600" dirty="0">
              <a:solidFill>
                <a:srgbClr val="808080"/>
              </a:solidFill>
            </a:endParaRPr>
          </a:p>
          <a:p>
            <a:pPr>
              <a:spcBef>
                <a:spcPct val="40000"/>
              </a:spcBef>
              <a:buClr>
                <a:schemeClr val="tx1"/>
              </a:buClr>
              <a:buFont typeface="Wingdings" pitchFamily="2" charset="2"/>
              <a:buNone/>
            </a:pPr>
            <a:r>
              <a:rPr lang="ja-JP" altLang="en-US" sz="1600" dirty="0">
                <a:solidFill>
                  <a:srgbClr val="008000"/>
                </a:solidFill>
              </a:rPr>
              <a:t>‘</a:t>
            </a:r>
            <a:r>
              <a:rPr lang="en-US" altLang="ja-JP" sz="1600" dirty="0">
                <a:solidFill>
                  <a:srgbClr val="008000"/>
                </a:solidFill>
              </a:rPr>
              <a:t>1) Save: get XML resource from Quotation form</a:t>
            </a:r>
            <a:br>
              <a:rPr lang="en-US" altLang="ja-JP" sz="1600" dirty="0"/>
            </a:br>
            <a:r>
              <a:rPr lang="en-US" altLang="ja-JP" sz="1600" dirty="0"/>
              <a:t>oForm = SBO_Application.Forms.GetForm(</a:t>
            </a:r>
            <a:r>
              <a:rPr lang="ja-JP" altLang="en-US" sz="1600" dirty="0"/>
              <a:t>“</a:t>
            </a:r>
            <a:r>
              <a:rPr lang="en-US" altLang="ja-JP" sz="1600" dirty="0"/>
              <a:t>149</a:t>
            </a:r>
            <a:r>
              <a:rPr lang="ja-JP" altLang="en-US" sz="1600" dirty="0"/>
              <a:t>”</a:t>
            </a:r>
            <a:r>
              <a:rPr lang="en-US" altLang="ja-JP" sz="1600" dirty="0"/>
              <a:t>, 1)</a:t>
            </a:r>
            <a:br>
              <a:rPr lang="en-US" altLang="ja-JP" sz="1600" dirty="0"/>
            </a:br>
            <a:r>
              <a:rPr lang="en-US" altLang="ja-JP" sz="1600" dirty="0">
                <a:solidFill>
                  <a:srgbClr val="000080"/>
                </a:solidFill>
              </a:rPr>
              <a:t>If</a:t>
            </a:r>
            <a:r>
              <a:rPr lang="en-US" altLang="ja-JP" sz="1600" dirty="0"/>
              <a:t> oForm </a:t>
            </a:r>
            <a:r>
              <a:rPr lang="en-US" altLang="ja-JP" sz="1600" dirty="0">
                <a:solidFill>
                  <a:srgbClr val="000080"/>
                </a:solidFill>
              </a:rPr>
              <a:t>Is</a:t>
            </a:r>
            <a:r>
              <a:rPr lang="en-US" altLang="ja-JP" sz="1600" dirty="0"/>
              <a:t> </a:t>
            </a:r>
            <a:r>
              <a:rPr lang="en-US" altLang="ja-JP" sz="1600" dirty="0">
                <a:solidFill>
                  <a:srgbClr val="000080"/>
                </a:solidFill>
              </a:rPr>
              <a:t>Nothing</a:t>
            </a:r>
            <a:r>
              <a:rPr lang="en-US" altLang="ja-JP" sz="1600" dirty="0"/>
              <a:t> </a:t>
            </a:r>
            <a:r>
              <a:rPr lang="en-US" altLang="ja-JP" sz="1600" dirty="0">
                <a:solidFill>
                  <a:srgbClr val="000080"/>
                </a:solidFill>
              </a:rPr>
              <a:t>Then</a:t>
            </a:r>
            <a:r>
              <a:rPr lang="en-US" altLang="ja-JP" sz="1600" dirty="0"/>
              <a:t> </a:t>
            </a:r>
            <a:r>
              <a:rPr lang="en-US" altLang="ja-JP" sz="1600" dirty="0">
                <a:solidFill>
                  <a:srgbClr val="000080"/>
                </a:solidFill>
              </a:rPr>
              <a:t>Exit</a:t>
            </a:r>
            <a:r>
              <a:rPr lang="en-US" altLang="ja-JP" sz="1600" dirty="0"/>
              <a:t> </a:t>
            </a:r>
            <a:r>
              <a:rPr lang="en-US" altLang="ja-JP" sz="1600" dirty="0">
                <a:solidFill>
                  <a:srgbClr val="000080"/>
                </a:solidFill>
              </a:rPr>
              <a:t>Sub</a:t>
            </a:r>
            <a:r>
              <a:rPr lang="en-US" altLang="ja-JP" sz="1600" dirty="0"/>
              <a:t> </a:t>
            </a:r>
            <a:br>
              <a:rPr lang="en-US" altLang="ja-JP" sz="1600" dirty="0"/>
            </a:br>
            <a:br>
              <a:rPr lang="en-US" altLang="ja-JP" sz="1600" dirty="0"/>
            </a:br>
            <a:r>
              <a:rPr lang="en-US" altLang="ja-JP" sz="1600" dirty="0"/>
              <a:t>xmlData = oForm.GetAsXML()</a:t>
            </a:r>
            <a:br>
              <a:rPr lang="en-US" altLang="ja-JP" sz="1600" dirty="0"/>
            </a:br>
            <a:br>
              <a:rPr lang="en-US" altLang="ja-JP" sz="1600" dirty="0"/>
            </a:br>
            <a:r>
              <a:rPr lang="ja-JP" altLang="en-US" sz="1600" dirty="0">
                <a:solidFill>
                  <a:srgbClr val="008000"/>
                </a:solidFill>
              </a:rPr>
              <a:t>‘</a:t>
            </a:r>
            <a:r>
              <a:rPr lang="en-US" altLang="ja-JP" sz="1600" dirty="0">
                <a:solidFill>
                  <a:srgbClr val="008000"/>
                </a:solidFill>
              </a:rPr>
              <a:t>2) Load or Update: load the xml file into the XML document object</a:t>
            </a:r>
            <a:br>
              <a:rPr lang="en-US" altLang="ja-JP" sz="1600" dirty="0">
                <a:solidFill>
                  <a:srgbClr val="008000"/>
                </a:solidFill>
              </a:rPr>
            </a:br>
            <a:r>
              <a:rPr lang="en-US" altLang="ja-JP" sz="1600" dirty="0"/>
              <a:t>oXMLDoc.Load (m_sPathToFormXML)</a:t>
            </a:r>
            <a:br>
              <a:rPr lang="en-US" altLang="ja-JP" sz="1600" dirty="0"/>
            </a:br>
            <a:br>
              <a:rPr lang="en-US" altLang="ja-JP" sz="1600" dirty="0"/>
            </a:br>
            <a:r>
              <a:rPr lang="ja-JP" altLang="en-US" sz="1600" dirty="0">
                <a:solidFill>
                  <a:srgbClr val="008000"/>
                </a:solidFill>
              </a:rPr>
              <a:t>‘</a:t>
            </a:r>
            <a:r>
              <a:rPr lang="en-US" altLang="ja-JP" sz="1600" dirty="0">
                <a:solidFill>
                  <a:srgbClr val="008000"/>
                </a:solidFill>
              </a:rPr>
              <a:t>upload the xml… (preferrably to update a form…)</a:t>
            </a:r>
            <a:br>
              <a:rPr lang="en-US" altLang="ja-JP" sz="1600" dirty="0">
                <a:solidFill>
                  <a:srgbClr val="008000"/>
                </a:solidFill>
              </a:rPr>
            </a:br>
            <a:r>
              <a:rPr lang="en-US" altLang="ja-JP" sz="1600" dirty="0"/>
              <a:t>SBO_Application.LoadBatchActions (oXMLDoc.InnerXml)</a:t>
            </a:r>
            <a:br>
              <a:rPr lang="en-US" altLang="ja-JP" sz="1600" dirty="0"/>
            </a:br>
            <a:endParaRPr lang="en-US" altLang="ja-JP" sz="1600" dirty="0"/>
          </a:p>
          <a:p>
            <a:pPr>
              <a:spcBef>
                <a:spcPct val="40000"/>
              </a:spcBef>
              <a:buClr>
                <a:schemeClr val="tx1"/>
              </a:buClr>
              <a:buFont typeface="Wingdings" pitchFamily="2" charset="2"/>
              <a:buNone/>
            </a:pPr>
            <a:r>
              <a:rPr lang="ja-JP" altLang="en-US" sz="1600" dirty="0">
                <a:solidFill>
                  <a:srgbClr val="008000"/>
                </a:solidFill>
              </a:rPr>
              <a:t>‘</a:t>
            </a:r>
            <a:r>
              <a:rPr lang="en-US" altLang="ja-JP" sz="1600" dirty="0">
                <a:solidFill>
                  <a:srgbClr val="008000"/>
                </a:solidFill>
              </a:rPr>
              <a:t>eventually check for errors and warnings</a:t>
            </a:r>
            <a:br>
              <a:rPr lang="en-US" altLang="ja-JP" sz="1600" dirty="0">
                <a:solidFill>
                  <a:srgbClr val="008000"/>
                </a:solidFill>
              </a:rPr>
            </a:br>
            <a:r>
              <a:rPr lang="en-US" altLang="ja-JP" sz="1600" dirty="0"/>
              <a:t>SBO_Application.GetLastBatchResults()</a:t>
            </a:r>
            <a:endParaRPr lang="en-US" altLang="ja-JP" sz="1600" dirty="0">
              <a:solidFill>
                <a:srgbClr val="008000"/>
              </a:solidFill>
            </a:endParaRPr>
          </a:p>
          <a:p>
            <a:pPr>
              <a:spcBef>
                <a:spcPct val="40000"/>
              </a:spcBef>
              <a:buClr>
                <a:schemeClr val="tx1"/>
              </a:buClr>
              <a:buFont typeface="Wingdings" pitchFamily="2" charset="2"/>
              <a:buNone/>
            </a:pPr>
            <a:r>
              <a:rPr lang="en-US" sz="1600" dirty="0"/>
              <a:t>oXMLDoc = </a:t>
            </a:r>
            <a:r>
              <a:rPr lang="en-US" sz="1600" dirty="0">
                <a:solidFill>
                  <a:srgbClr val="000080"/>
                </a:solidFill>
              </a:rPr>
              <a:t>Nothing</a:t>
            </a:r>
          </a:p>
        </p:txBody>
      </p:sp>
    </p:spTree>
    <p:custDataLst>
      <p:tags r:id="rId1"/>
    </p:custDataLst>
    <p:extLst>
      <p:ext uri="{BB962C8B-B14F-4D97-AF65-F5344CB8AC3E}">
        <p14:creationId xmlns:p14="http://schemas.microsoft.com/office/powerpoint/2010/main" val="276325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515876" y="670255"/>
            <a:ext cx="11186476" cy="369332"/>
          </a:xfrm>
        </p:spPr>
        <p:txBody>
          <a:bodyPr anchor="ctr"/>
          <a:lstStyle/>
          <a:p>
            <a:r>
              <a:rPr lang="en-US" dirty="0"/>
              <a:t>Creating Forms: Example – Loading Forms using XML</a:t>
            </a:r>
            <a:endParaRPr lang="en-US" sz="2000" dirty="0"/>
          </a:p>
        </p:txBody>
      </p:sp>
      <p:sp>
        <p:nvSpPr>
          <p:cNvPr id="76802" name="Rectangle 3"/>
          <p:cNvSpPr>
            <a:spLocks noChangeArrowheads="1"/>
          </p:cNvSpPr>
          <p:nvPr/>
        </p:nvSpPr>
        <p:spPr bwMode="gray">
          <a:xfrm>
            <a:off x="515876" y="1481137"/>
            <a:ext cx="11186475" cy="5002789"/>
          </a:xfrm>
          <a:prstGeom prst="rect">
            <a:avLst/>
          </a:prstGeom>
          <a:solidFill>
            <a:srgbClr val="B4C3CB"/>
          </a:solidFill>
          <a:ln w="12700">
            <a:solidFill>
              <a:schemeClr val="tx1"/>
            </a:solidFill>
            <a:miter lim="800000"/>
            <a:headEnd/>
            <a:tailEnd/>
          </a:ln>
        </p:spPr>
        <p:txBody>
          <a:bodyPr lIns="36000" tIns="36000" rIns="36000" bIns="36000"/>
          <a:lstStyle/>
          <a:p>
            <a:pPr eaLnBrk="0" hangingPunct="0">
              <a:buSzPct val="75000"/>
              <a:buFont typeface="Wingdings" pitchFamily="2" charset="2"/>
              <a:buNone/>
            </a:pPr>
            <a:r>
              <a:rPr lang="de-DE" sz="1400" noProof="1"/>
              <a:t> Dim oForm </a:t>
            </a:r>
            <a:r>
              <a:rPr lang="de-DE" sz="1400" dirty="0"/>
              <a:t>		</a:t>
            </a:r>
            <a:r>
              <a:rPr lang="de-DE" sz="1400" noProof="1"/>
              <a:t>As SAPbouiCOM.Form </a:t>
            </a:r>
          </a:p>
          <a:p>
            <a:r>
              <a:rPr lang="de-DE" sz="1400" noProof="1"/>
              <a:t> Dim creationPackage </a:t>
            </a:r>
            <a:r>
              <a:rPr lang="de-DE" sz="1400" dirty="0"/>
              <a:t>	</a:t>
            </a:r>
            <a:r>
              <a:rPr lang="de-DE" sz="1400" noProof="1"/>
              <a:t>As SAPbouiCOM.FormCreationParams </a:t>
            </a:r>
          </a:p>
          <a:p>
            <a:r>
              <a:rPr lang="en-US" sz="1400" dirty="0">
                <a:solidFill>
                  <a:srgbClr val="000080"/>
                </a:solidFill>
              </a:rPr>
              <a:t> </a:t>
            </a:r>
            <a:r>
              <a:rPr lang="en-US" sz="1400" dirty="0"/>
              <a:t>Dim oXMLDoc 	As New Xml.XmlDocument </a:t>
            </a:r>
            <a:r>
              <a:rPr lang="ja-JP" altLang="en-US" sz="1400" dirty="0">
                <a:solidFill>
                  <a:srgbClr val="008000"/>
                </a:solidFill>
              </a:rPr>
              <a:t>‘</a:t>
            </a:r>
            <a:r>
              <a:rPr lang="en-US" altLang="ja-JP" sz="1400" dirty="0">
                <a:solidFill>
                  <a:srgbClr val="008000"/>
                </a:solidFill>
              </a:rPr>
              <a:t>…when using .NET</a:t>
            </a:r>
            <a:r>
              <a:rPr lang="ja-JP" altLang="en-US" sz="1400" dirty="0">
                <a:solidFill>
                  <a:srgbClr val="008000"/>
                </a:solidFill>
              </a:rPr>
              <a:t>’</a:t>
            </a:r>
            <a:r>
              <a:rPr lang="en-US" altLang="ja-JP" sz="1400" dirty="0">
                <a:solidFill>
                  <a:srgbClr val="008000"/>
                </a:solidFill>
              </a:rPr>
              <a:t>s System.Xml </a:t>
            </a:r>
            <a:br>
              <a:rPr lang="en-US" altLang="ja-JP" sz="1400" dirty="0"/>
            </a:br>
            <a:endParaRPr lang="en-US" altLang="ja-JP" sz="1400" noProof="1"/>
          </a:p>
          <a:p>
            <a:r>
              <a:rPr lang="de-DE" sz="1400" dirty="0">
                <a:solidFill>
                  <a:srgbClr val="557630"/>
                </a:solidFill>
              </a:rPr>
              <a:t> </a:t>
            </a:r>
            <a:r>
              <a:rPr lang="de-DE" altLang="en-US" sz="1400" noProof="1">
                <a:solidFill>
                  <a:srgbClr val="557630"/>
                </a:solidFill>
              </a:rPr>
              <a:t>‘</a:t>
            </a:r>
            <a:r>
              <a:rPr lang="de-DE" sz="1400" noProof="1">
                <a:solidFill>
                  <a:srgbClr val="557630"/>
                </a:solidFill>
              </a:rPr>
              <a:t>Create the FormCreationParams object</a:t>
            </a:r>
          </a:p>
          <a:p>
            <a:r>
              <a:rPr lang="de-DE" sz="1400" noProof="1"/>
              <a:t> creationPackage = </a:t>
            </a:r>
            <a:r>
              <a:rPr lang="de-DE" sz="1400" dirty="0"/>
              <a:t>SBO_</a:t>
            </a:r>
            <a:r>
              <a:rPr lang="de-DE" sz="1400" noProof="1"/>
              <a:t>Application.CreateObject(</a:t>
            </a:r>
            <a:r>
              <a:rPr lang="de-DE" sz="1400" dirty="0"/>
              <a:t> _</a:t>
            </a:r>
          </a:p>
          <a:p>
            <a:r>
              <a:rPr lang="de-DE" sz="1400" dirty="0"/>
              <a:t>		SAPbouiCOM.BoC</a:t>
            </a:r>
            <a:r>
              <a:rPr lang="de-DE" sz="1400" noProof="1"/>
              <a:t>reatableObjectType.cot_FormCreationParams) </a:t>
            </a:r>
          </a:p>
          <a:p>
            <a:endParaRPr lang="de-DE" sz="1400" noProof="1"/>
          </a:p>
          <a:p>
            <a:r>
              <a:rPr lang="en-US" sz="1400" noProof="1">
                <a:solidFill>
                  <a:srgbClr val="557630"/>
                </a:solidFill>
              </a:rPr>
              <a:t> </a:t>
            </a:r>
            <a:r>
              <a:rPr lang="en-US" altLang="en-US" sz="1400" noProof="1">
                <a:solidFill>
                  <a:srgbClr val="557630"/>
                </a:solidFill>
              </a:rPr>
              <a:t>‘</a:t>
            </a:r>
            <a:r>
              <a:rPr lang="en-US" altLang="ja-JP" sz="1400" dirty="0">
                <a:solidFill>
                  <a:srgbClr val="557630"/>
                </a:solidFill>
              </a:rPr>
              <a:t>Please note: These parameters override corresponding data in the XML</a:t>
            </a:r>
            <a:endParaRPr lang="en-US" altLang="ja-JP" sz="1400" noProof="1">
              <a:solidFill>
                <a:srgbClr val="557630"/>
              </a:solidFill>
            </a:endParaRPr>
          </a:p>
          <a:p>
            <a:r>
              <a:rPr lang="de-DE" sz="1400" noProof="1"/>
              <a:t> </a:t>
            </a:r>
            <a:r>
              <a:rPr lang="de-DE" sz="1400" strike="sngStrike" noProof="1"/>
              <a:t>creationPackage.UniqueID = </a:t>
            </a:r>
            <a:r>
              <a:rPr lang="de-DE" altLang="en-US" sz="1400" strike="sngStrike" noProof="1"/>
              <a:t>“</a:t>
            </a:r>
            <a:r>
              <a:rPr lang="de-DE" sz="1400" strike="sngStrike" noProof="1"/>
              <a:t>MP_MyFormID" </a:t>
            </a:r>
          </a:p>
          <a:p>
            <a:r>
              <a:rPr lang="de-DE" sz="1400" noProof="1"/>
              <a:t> </a:t>
            </a:r>
            <a:r>
              <a:rPr lang="de-DE" sz="1400" strike="sngStrike" noProof="1"/>
              <a:t>creationPackage.FormType = </a:t>
            </a:r>
            <a:r>
              <a:rPr lang="de-DE" altLang="en-US" sz="1400" strike="sngStrike" noProof="1"/>
              <a:t>“</a:t>
            </a:r>
            <a:r>
              <a:rPr lang="de-DE" sz="1400" strike="sngStrike" noProof="1"/>
              <a:t>MP_MyFormType" </a:t>
            </a:r>
          </a:p>
          <a:p>
            <a:r>
              <a:rPr lang="de-DE" sz="1400" strike="sngStrike" noProof="1"/>
              <a:t> creationPackage.BorderStyle = SAPbouiCOM.BoFormBorderStyle.fbs_Fixed </a:t>
            </a:r>
            <a:endParaRPr lang="de-DE" sz="1400" strike="sngStrike" dirty="0"/>
          </a:p>
          <a:p>
            <a:endParaRPr lang="de-DE" sz="1400" strike="sngStrike" dirty="0">
              <a:solidFill>
                <a:srgbClr val="557630"/>
              </a:solidFill>
            </a:endParaRPr>
          </a:p>
          <a:p>
            <a:r>
              <a:rPr lang="de-DE" sz="1400" dirty="0">
                <a:solidFill>
                  <a:srgbClr val="557630"/>
                </a:solidFill>
              </a:rPr>
              <a:t> </a:t>
            </a:r>
            <a:r>
              <a:rPr lang="de-DE" altLang="en-US" sz="1400" noProof="1">
                <a:solidFill>
                  <a:srgbClr val="557630"/>
                </a:solidFill>
              </a:rPr>
              <a:t>‘</a:t>
            </a:r>
            <a:r>
              <a:rPr lang="de-DE" altLang="ja-JP" sz="1400" dirty="0">
                <a:solidFill>
                  <a:srgbClr val="557630"/>
                </a:solidFill>
              </a:rPr>
              <a:t>Just a sample </a:t>
            </a:r>
            <a:r>
              <a:rPr lang="en-US" altLang="ja-JP" sz="1400" dirty="0">
                <a:solidFill>
                  <a:srgbClr val="557630"/>
                </a:solidFill>
              </a:rPr>
              <a:t>for</a:t>
            </a:r>
            <a:r>
              <a:rPr lang="de-DE" altLang="ja-JP" sz="1400" dirty="0">
                <a:solidFill>
                  <a:srgbClr val="557630"/>
                </a:solidFill>
              </a:rPr>
              <a:t> an XML </a:t>
            </a:r>
            <a:r>
              <a:rPr lang="en-US" altLang="ja-JP" sz="1400" dirty="0">
                <a:solidFill>
                  <a:srgbClr val="557630"/>
                </a:solidFill>
              </a:rPr>
              <a:t>string describing </a:t>
            </a:r>
            <a:r>
              <a:rPr lang="de-DE" altLang="ja-JP" sz="1400" dirty="0">
                <a:solidFill>
                  <a:srgbClr val="557630"/>
                </a:solidFill>
              </a:rPr>
              <a:t>a form… </a:t>
            </a:r>
            <a:r>
              <a:rPr lang="en-US" altLang="ja-JP" sz="1400" dirty="0">
                <a:solidFill>
                  <a:srgbClr val="557630"/>
                </a:solidFill>
              </a:rPr>
              <a:t>same as used for </a:t>
            </a:r>
            <a:r>
              <a:rPr lang="en-US" altLang="ja-JP" sz="1400" dirty="0">
                <a:solidFill>
                  <a:srgbClr val="557630"/>
                </a:solidFill>
                <a:latin typeface="Arial monospaced for SAP" pitchFamily="49" charset="0"/>
              </a:rPr>
              <a:t>LoadBatchActions</a:t>
            </a:r>
            <a:endParaRPr lang="de-DE" altLang="ja-JP" sz="1400" dirty="0">
              <a:solidFill>
                <a:srgbClr val="557630"/>
              </a:solidFill>
              <a:latin typeface="Arial monospaced for SAP" pitchFamily="49" charset="0"/>
            </a:endParaRPr>
          </a:p>
          <a:p>
            <a:r>
              <a:rPr lang="en-US" sz="1400" dirty="0"/>
              <a:t> oXMLDoc.Load(</a:t>
            </a:r>
            <a:r>
              <a:rPr lang="ja-JP" altLang="en-US" sz="1400" dirty="0"/>
              <a:t>“</a:t>
            </a:r>
            <a:r>
              <a:rPr lang="en-US" altLang="ja-JP" sz="1400" dirty="0"/>
              <a:t>C:\XML\Sample.srf</a:t>
            </a:r>
            <a:r>
              <a:rPr lang="ja-JP" altLang="en-US" sz="1400" dirty="0"/>
              <a:t>”</a:t>
            </a:r>
            <a:r>
              <a:rPr lang="en-US" altLang="ja-JP" sz="1400" dirty="0"/>
              <a:t>)</a:t>
            </a:r>
          </a:p>
          <a:p>
            <a:r>
              <a:rPr lang="de-DE" sz="1400" dirty="0"/>
              <a:t> </a:t>
            </a:r>
            <a:r>
              <a:rPr lang="de-DE" sz="1400" noProof="1"/>
              <a:t>creationPackage.XmlData = oXMLDoc.</a:t>
            </a:r>
            <a:r>
              <a:rPr lang="en-US" sz="1400" dirty="0"/>
              <a:t>InnerX</a:t>
            </a:r>
            <a:r>
              <a:rPr lang="en-US" sz="1400" noProof="1"/>
              <a:t>ml</a:t>
            </a:r>
          </a:p>
          <a:p>
            <a:endParaRPr lang="de-DE" sz="1400" noProof="1">
              <a:solidFill>
                <a:srgbClr val="557630"/>
              </a:solidFill>
            </a:endParaRPr>
          </a:p>
          <a:p>
            <a:r>
              <a:rPr lang="de-DE" sz="1400" noProof="1">
                <a:solidFill>
                  <a:srgbClr val="557630"/>
                </a:solidFill>
              </a:rPr>
              <a:t> </a:t>
            </a:r>
            <a:r>
              <a:rPr lang="de-DE" altLang="en-US" sz="1400" noProof="1">
                <a:solidFill>
                  <a:srgbClr val="557630"/>
                </a:solidFill>
              </a:rPr>
              <a:t>‘</a:t>
            </a:r>
            <a:r>
              <a:rPr lang="de-DE" sz="1400" noProof="1">
                <a:solidFill>
                  <a:srgbClr val="557630"/>
                </a:solidFill>
              </a:rPr>
              <a:t>Add the form to the SBO application </a:t>
            </a:r>
          </a:p>
          <a:p>
            <a:r>
              <a:rPr lang="de-DE" sz="1400" noProof="1"/>
              <a:t> oForm = </a:t>
            </a:r>
            <a:r>
              <a:rPr lang="de-DE" sz="1400" dirty="0"/>
              <a:t>SBO_</a:t>
            </a:r>
            <a:r>
              <a:rPr lang="de-DE" sz="1400" noProof="1"/>
              <a:t>Application.Forms.AddEx(creationPackage) </a:t>
            </a:r>
          </a:p>
          <a:p>
            <a:endParaRPr lang="de-DE" sz="1400" noProof="1"/>
          </a:p>
          <a:p>
            <a:r>
              <a:rPr lang="de-DE" sz="1400" noProof="1">
                <a:solidFill>
                  <a:srgbClr val="557630"/>
                </a:solidFill>
              </a:rPr>
              <a:t> </a:t>
            </a:r>
            <a:r>
              <a:rPr lang="de-DE" altLang="en-US" sz="1400" noProof="1">
                <a:solidFill>
                  <a:srgbClr val="557630"/>
                </a:solidFill>
              </a:rPr>
              <a:t>‘</a:t>
            </a:r>
            <a:r>
              <a:rPr lang="de-DE" sz="1400" noProof="1">
                <a:solidFill>
                  <a:srgbClr val="557630"/>
                </a:solidFill>
              </a:rPr>
              <a:t>Set the form visibl</a:t>
            </a:r>
            <a:r>
              <a:rPr lang="de-DE" sz="1400" dirty="0">
                <a:solidFill>
                  <a:srgbClr val="557630"/>
                </a:solidFill>
              </a:rPr>
              <a:t>e (</a:t>
            </a:r>
            <a:r>
              <a:rPr lang="en-US" sz="1400" dirty="0">
                <a:solidFill>
                  <a:srgbClr val="557630"/>
                </a:solidFill>
              </a:rPr>
              <a:t>can be set in XML too</a:t>
            </a:r>
            <a:r>
              <a:rPr lang="de-DE" sz="1400" dirty="0">
                <a:solidFill>
                  <a:srgbClr val="557630"/>
                </a:solidFill>
              </a:rPr>
              <a:t>)!</a:t>
            </a:r>
            <a:endParaRPr lang="de-DE" sz="1400" noProof="1">
              <a:solidFill>
                <a:srgbClr val="557630"/>
              </a:solidFill>
            </a:endParaRPr>
          </a:p>
          <a:p>
            <a:r>
              <a:rPr lang="de-DE" sz="1400" noProof="1"/>
              <a:t>oForm.Visible = True</a:t>
            </a:r>
          </a:p>
        </p:txBody>
      </p:sp>
    </p:spTree>
    <p:custDataLst>
      <p:tags r:id="rId1"/>
    </p:custDataLst>
    <p:extLst>
      <p:ext uri="{BB962C8B-B14F-4D97-AF65-F5344CB8AC3E}">
        <p14:creationId xmlns:p14="http://schemas.microsoft.com/office/powerpoint/2010/main" val="330161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nchor="ctr"/>
          <a:lstStyle/>
          <a:p>
            <a:pPr eaLnBrk="1" hangingPunct="1"/>
            <a:r>
              <a:rPr lang="en-US" dirty="0"/>
              <a:t>Creating Forms: General Remarks</a:t>
            </a:r>
          </a:p>
        </p:txBody>
      </p:sp>
      <p:sp>
        <p:nvSpPr>
          <p:cNvPr id="99330" name="Rectangle 3"/>
          <p:cNvSpPr>
            <a:spLocks noGrp="1" noChangeArrowheads="1"/>
          </p:cNvSpPr>
          <p:nvPr>
            <p:ph type="body" idx="4294967295"/>
          </p:nvPr>
        </p:nvSpPr>
        <p:spPr>
          <a:xfrm>
            <a:off x="1866900" y="1481139"/>
            <a:ext cx="8437562" cy="4824413"/>
          </a:xfrm>
          <a:noFill/>
        </p:spPr>
        <p:txBody>
          <a:bodyPr/>
          <a:lstStyle/>
          <a:p>
            <a:pPr marL="268288" indent="-268288">
              <a:buClr>
                <a:srgbClr val="F0AB00"/>
              </a:buClr>
              <a:buFont typeface="Arial" pitchFamily="34" charset="0"/>
              <a:buChar char="■"/>
            </a:pPr>
            <a:r>
              <a:rPr lang="en-US" dirty="0">
                <a:solidFill>
                  <a:srgbClr val="000000"/>
                </a:solidFill>
              </a:rPr>
              <a:t>Adding items to user forms</a:t>
            </a:r>
          </a:p>
          <a:p>
            <a:pPr marL="598488" lvl="1" indent="-314325">
              <a:buClr>
                <a:srgbClr val="666666"/>
              </a:buClr>
              <a:buFont typeface="Arial" pitchFamily="34" charset="0"/>
              <a:buChar char="■"/>
            </a:pPr>
            <a:r>
              <a:rPr lang="en-US" dirty="0">
                <a:solidFill>
                  <a:srgbClr val="000000"/>
                </a:solidFill>
              </a:rPr>
              <a:t>Unique id </a:t>
            </a:r>
            <a:r>
              <a:rPr lang="ja-JP" altLang="en-US" dirty="0">
                <a:solidFill>
                  <a:srgbClr val="000000"/>
                </a:solidFill>
              </a:rPr>
              <a:t>“</a:t>
            </a:r>
            <a:r>
              <a:rPr lang="en-US" altLang="ja-JP" dirty="0">
                <a:solidFill>
                  <a:srgbClr val="000000"/>
                </a:solidFill>
              </a:rPr>
              <a:t>1</a:t>
            </a:r>
            <a:r>
              <a:rPr lang="ja-JP" altLang="en-US" dirty="0">
                <a:solidFill>
                  <a:srgbClr val="000000"/>
                </a:solidFill>
              </a:rPr>
              <a:t>”</a:t>
            </a:r>
            <a:r>
              <a:rPr lang="en-US" altLang="ja-JP" dirty="0">
                <a:solidFill>
                  <a:srgbClr val="000000"/>
                </a:solidFill>
              </a:rPr>
              <a:t> and </a:t>
            </a:r>
            <a:r>
              <a:rPr lang="ja-JP" altLang="en-US" dirty="0">
                <a:solidFill>
                  <a:srgbClr val="000000"/>
                </a:solidFill>
              </a:rPr>
              <a:t>“</a:t>
            </a:r>
            <a:r>
              <a:rPr lang="en-US" altLang="ja-JP" dirty="0">
                <a:solidFill>
                  <a:srgbClr val="000000"/>
                </a:solidFill>
              </a:rPr>
              <a:t>2</a:t>
            </a:r>
            <a:r>
              <a:rPr lang="ja-JP" altLang="en-US" dirty="0">
                <a:solidFill>
                  <a:srgbClr val="000000"/>
                </a:solidFill>
              </a:rPr>
              <a:t>”</a:t>
            </a:r>
            <a:r>
              <a:rPr lang="en-US" altLang="ja-JP" dirty="0">
                <a:solidFill>
                  <a:srgbClr val="000000"/>
                </a:solidFill>
              </a:rPr>
              <a:t> will inherit Business One</a:t>
            </a:r>
            <a:r>
              <a:rPr lang="ja-JP" altLang="en-US" dirty="0">
                <a:solidFill>
                  <a:srgbClr val="000000"/>
                </a:solidFill>
              </a:rPr>
              <a:t>’</a:t>
            </a:r>
            <a:r>
              <a:rPr lang="en-US" altLang="ja-JP" dirty="0">
                <a:solidFill>
                  <a:srgbClr val="000000"/>
                </a:solidFill>
              </a:rPr>
              <a:t>s behavior for </a:t>
            </a:r>
            <a:r>
              <a:rPr lang="ja-JP" altLang="en-US" dirty="0">
                <a:solidFill>
                  <a:srgbClr val="000000"/>
                </a:solidFill>
              </a:rPr>
              <a:t>“</a:t>
            </a:r>
            <a:r>
              <a:rPr lang="en-US" altLang="ja-JP" dirty="0">
                <a:solidFill>
                  <a:srgbClr val="000000"/>
                </a:solidFill>
              </a:rPr>
              <a:t>OK</a:t>
            </a:r>
            <a:r>
              <a:rPr lang="ja-JP" altLang="en-US" dirty="0">
                <a:solidFill>
                  <a:srgbClr val="000000"/>
                </a:solidFill>
              </a:rPr>
              <a:t>”</a:t>
            </a:r>
            <a:r>
              <a:rPr lang="en-US" altLang="ja-JP" dirty="0">
                <a:solidFill>
                  <a:srgbClr val="000000"/>
                </a:solidFill>
              </a:rPr>
              <a:t> and </a:t>
            </a:r>
            <a:r>
              <a:rPr lang="ja-JP" altLang="en-US" dirty="0">
                <a:solidFill>
                  <a:srgbClr val="000000"/>
                </a:solidFill>
              </a:rPr>
              <a:t>“</a:t>
            </a:r>
            <a:r>
              <a:rPr lang="en-US" altLang="ja-JP" dirty="0">
                <a:solidFill>
                  <a:srgbClr val="000000"/>
                </a:solidFill>
              </a:rPr>
              <a:t>Cancel</a:t>
            </a:r>
            <a:r>
              <a:rPr lang="ja-JP" altLang="en-US" dirty="0">
                <a:solidFill>
                  <a:srgbClr val="000000"/>
                </a:solidFill>
              </a:rPr>
              <a:t>”</a:t>
            </a:r>
            <a:r>
              <a:rPr lang="en-US" altLang="ja-JP" dirty="0">
                <a:solidFill>
                  <a:srgbClr val="000000"/>
                </a:solidFill>
              </a:rPr>
              <a:t> buttons</a:t>
            </a:r>
          </a:p>
          <a:p>
            <a:pPr marL="598488" lvl="1" indent="-314325">
              <a:buClr>
                <a:srgbClr val="666666"/>
              </a:buClr>
              <a:buFont typeface="Arial" pitchFamily="34" charset="0"/>
              <a:buChar char="■"/>
            </a:pPr>
            <a:r>
              <a:rPr lang="en-US" i="1" dirty="0">
                <a:solidFill>
                  <a:srgbClr val="000000"/>
                </a:solidFill>
              </a:rPr>
              <a:t>LinkTo</a:t>
            </a:r>
            <a:r>
              <a:rPr lang="en-US" dirty="0">
                <a:solidFill>
                  <a:srgbClr val="000000"/>
                </a:solidFill>
              </a:rPr>
              <a:t> property</a:t>
            </a:r>
          </a:p>
          <a:p>
            <a:pPr marL="268288" indent="-268288">
              <a:buClr>
                <a:srgbClr val="F0AB00"/>
              </a:buClr>
              <a:buFont typeface="Arial" pitchFamily="34" charset="0"/>
              <a:buChar char="■"/>
            </a:pPr>
            <a:r>
              <a:rPr lang="en-US" dirty="0">
                <a:solidFill>
                  <a:srgbClr val="000000"/>
                </a:solidFill>
              </a:rPr>
              <a:t>Default tab order is based on the order in which items are added to a form, but can be changed with </a:t>
            </a:r>
            <a:r>
              <a:rPr lang="en-US" i="1" dirty="0">
                <a:solidFill>
                  <a:srgbClr val="000000"/>
                </a:solidFill>
              </a:rPr>
              <a:t>TabOrder</a:t>
            </a:r>
            <a:r>
              <a:rPr lang="en-US" dirty="0">
                <a:solidFill>
                  <a:srgbClr val="000000"/>
                </a:solidFill>
              </a:rPr>
              <a:t> property.</a:t>
            </a:r>
          </a:p>
          <a:p>
            <a:pPr marL="268288" indent="-268288">
              <a:buClr>
                <a:srgbClr val="F0AB00"/>
              </a:buClr>
              <a:buFont typeface="Arial" pitchFamily="34" charset="0"/>
              <a:buChar char="■"/>
            </a:pPr>
            <a:r>
              <a:rPr lang="en-US" dirty="0">
                <a:solidFill>
                  <a:srgbClr val="000000"/>
                </a:solidFill>
              </a:rPr>
              <a:t>DataSources improve performance.</a:t>
            </a:r>
          </a:p>
          <a:p>
            <a:pPr marL="268288" indent="-268288">
              <a:buClr>
                <a:srgbClr val="F0AB00"/>
              </a:buClr>
              <a:buFont typeface="Arial" pitchFamily="34" charset="0"/>
              <a:buChar char="■"/>
            </a:pPr>
            <a:r>
              <a:rPr lang="en-US" dirty="0">
                <a:solidFill>
                  <a:srgbClr val="000000"/>
                </a:solidFill>
              </a:rPr>
              <a:t>XML layout improves form load speed.</a:t>
            </a:r>
          </a:p>
          <a:p>
            <a:pPr marL="268288" indent="-268288">
              <a:buClr>
                <a:srgbClr val="F0AB00"/>
              </a:buClr>
              <a:buFont typeface="Arial" pitchFamily="34" charset="0"/>
              <a:buChar char="■"/>
            </a:pPr>
            <a:r>
              <a:rPr lang="en-US" b="1" dirty="0">
                <a:solidFill>
                  <a:srgbClr val="000000"/>
                </a:solidFill>
              </a:rPr>
              <a:t>Form.UDFFormUID</a:t>
            </a:r>
            <a:endParaRPr lang="en-US" dirty="0">
              <a:solidFill>
                <a:srgbClr val="000000"/>
              </a:solidFill>
            </a:endParaRPr>
          </a:p>
          <a:p>
            <a:pPr marL="466725" lvl="2" indent="-268288">
              <a:buClr>
                <a:schemeClr val="bg2">
                  <a:lumMod val="50000"/>
                </a:schemeClr>
              </a:buClr>
              <a:buFont typeface="Arial" pitchFamily="34" charset="0"/>
              <a:buChar char="■"/>
            </a:pPr>
            <a:r>
              <a:rPr lang="en-US" dirty="0">
                <a:solidFill>
                  <a:srgbClr val="000000"/>
                </a:solidFill>
              </a:rPr>
              <a:t>Property that links to each system form to its corresponding UDF form.</a:t>
            </a:r>
          </a:p>
        </p:txBody>
      </p:sp>
    </p:spTree>
    <p:custDataLst>
      <p:tags r:id="rId1"/>
    </p:custDataLst>
    <p:extLst>
      <p:ext uri="{BB962C8B-B14F-4D97-AF65-F5344CB8AC3E}">
        <p14:creationId xmlns:p14="http://schemas.microsoft.com/office/powerpoint/2010/main" val="356353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t>Creating Forms: Exercise</a:t>
            </a:r>
            <a:endParaRPr lang="de-DE" dirty="0"/>
          </a:p>
        </p:txBody>
      </p:sp>
      <p:sp>
        <p:nvSpPr>
          <p:cNvPr id="50179" name="Rectangle 4"/>
          <p:cNvSpPr>
            <a:spLocks noChangeArrowheads="1"/>
          </p:cNvSpPr>
          <p:nvPr/>
        </p:nvSpPr>
        <p:spPr bwMode="gray">
          <a:xfrm>
            <a:off x="2030969" y="1864859"/>
            <a:ext cx="9659507" cy="2026196"/>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a Form from the code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Save the Form as XML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Load the form in the Add-on from XML</a:t>
            </a:r>
          </a:p>
          <a:p>
            <a:pPr marL="1588" lvl="1">
              <a:lnSpc>
                <a:spcPts val="2160"/>
              </a:lnSpc>
              <a:spcBef>
                <a:spcPts val="600"/>
              </a:spcBef>
              <a:spcAft>
                <a:spcPts val="600"/>
              </a:spcAft>
              <a:buClr>
                <a:srgbClr val="F0AB00"/>
              </a:buClr>
              <a:buSzPct val="80000"/>
              <a:buNone/>
              <a:defRPr/>
            </a:pPr>
            <a:endParaRPr lang="en-US" sz="1800" kern="0" dirty="0"/>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52820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Creating Forms:</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40814" y="1684051"/>
            <a:ext cx="9477334" cy="1136208"/>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create new forms and items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Save and load forms using XML</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71870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nchor="ctr"/>
          <a:lstStyle/>
          <a:p>
            <a:pPr eaLnBrk="1" hangingPunct="1"/>
            <a:r>
              <a:rPr lang="en-US" dirty="0"/>
              <a:t>Creating Forms: User Forms</a:t>
            </a:r>
          </a:p>
        </p:txBody>
      </p:sp>
      <p:sp>
        <p:nvSpPr>
          <p:cNvPr id="68610" name="Rectangle 3"/>
          <p:cNvSpPr>
            <a:spLocks noGrp="1" noChangeArrowheads="1"/>
          </p:cNvSpPr>
          <p:nvPr>
            <p:ph type="body" idx="4294967295"/>
          </p:nvPr>
        </p:nvSpPr>
        <p:spPr>
          <a:xfrm>
            <a:off x="1935608" y="1896776"/>
            <a:ext cx="8323262" cy="3150238"/>
          </a:xfrm>
          <a:noFill/>
        </p:spPr>
        <p:txBody>
          <a:bodyPr>
            <a:normAutofit/>
          </a:bodyPr>
          <a:lstStyle/>
          <a:p>
            <a:r>
              <a:rPr lang="en-US" sz="1800" b="1" dirty="0"/>
              <a:t>User form is a form that you add to Business One using the UI API</a:t>
            </a:r>
          </a:p>
          <a:p>
            <a:r>
              <a:rPr lang="en-US" sz="1800" b="0" dirty="0"/>
              <a:t>There are several ways to create a user form</a:t>
            </a:r>
          </a:p>
          <a:p>
            <a:pPr lvl="1"/>
            <a:r>
              <a:rPr lang="en-US" dirty="0"/>
              <a:t>Code it step-by-step</a:t>
            </a:r>
          </a:p>
          <a:p>
            <a:pPr lvl="1"/>
            <a:r>
              <a:rPr lang="en-US" dirty="0"/>
              <a:t>Use the Screen Painter add-on</a:t>
            </a:r>
          </a:p>
          <a:p>
            <a:pPr lvl="1"/>
            <a:r>
              <a:rPr lang="en-US" dirty="0"/>
              <a:t>Use the SAP Business One Studio</a:t>
            </a:r>
          </a:p>
          <a:p>
            <a:r>
              <a:rPr lang="en-US" sz="1800" b="0" dirty="0"/>
              <a:t>You must assign a type, which must be prefixed with your company</a:t>
            </a:r>
            <a:r>
              <a:rPr lang="ja-JP" altLang="en-US" sz="1800" b="0" dirty="0"/>
              <a:t>’</a:t>
            </a:r>
            <a:r>
              <a:rPr lang="en-US" altLang="ja-JP" sz="1800" b="0" dirty="0"/>
              <a:t>s namespace</a:t>
            </a:r>
            <a:r>
              <a:rPr lang="en-US" altLang="zh-CN" sz="1800" b="0" dirty="0"/>
              <a:t>, e.g. SAP_AsstMD stands for the form type of Fixed Asset Master Data in SAP Fixed Asset Add-On.</a:t>
            </a:r>
            <a:endParaRPr lang="en-US" sz="1800" b="0" dirty="0"/>
          </a:p>
        </p:txBody>
      </p:sp>
    </p:spTree>
    <p:custDataLst>
      <p:tags r:id="rId1"/>
    </p:custDataLst>
    <p:extLst>
      <p:ext uri="{BB962C8B-B14F-4D97-AF65-F5344CB8AC3E}">
        <p14:creationId xmlns:p14="http://schemas.microsoft.com/office/powerpoint/2010/main" val="192454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504001" y="694005"/>
            <a:ext cx="11186476" cy="369332"/>
          </a:xfrm>
        </p:spPr>
        <p:txBody>
          <a:bodyPr anchor="ctr"/>
          <a:lstStyle/>
          <a:p>
            <a:pPr eaLnBrk="1" hangingPunct="1"/>
            <a:r>
              <a:rPr lang="en-US" dirty="0"/>
              <a:t>Creating Forms: Example – Create a Form</a:t>
            </a:r>
          </a:p>
        </p:txBody>
      </p:sp>
      <p:sp>
        <p:nvSpPr>
          <p:cNvPr id="70658" name="Rectangle 3"/>
          <p:cNvSpPr>
            <a:spLocks noChangeArrowheads="1"/>
          </p:cNvSpPr>
          <p:nvPr/>
        </p:nvSpPr>
        <p:spPr bwMode="gray">
          <a:xfrm>
            <a:off x="504001" y="1481139"/>
            <a:ext cx="11186476" cy="4906598"/>
          </a:xfrm>
          <a:prstGeom prst="rect">
            <a:avLst/>
          </a:prstGeom>
          <a:solidFill>
            <a:srgbClr val="B4C3CB"/>
          </a:solidFill>
          <a:ln w="6350">
            <a:solidFill>
              <a:schemeClr val="tx1"/>
            </a:solidFill>
            <a:miter lim="800000"/>
            <a:headEnd/>
            <a:tailEnd/>
          </a:ln>
        </p:spPr>
        <p:txBody>
          <a:bodyPr lIns="0" tIns="0" rIns="0" bIns="0"/>
          <a:lstStyle/>
          <a:p>
            <a:pPr eaLnBrk="0" hangingPunct="0">
              <a:buSzPct val="75000"/>
              <a:buFont typeface="Wingdings" pitchFamily="2" charset="2"/>
              <a:buNone/>
              <a:defRPr/>
            </a:pPr>
            <a:r>
              <a:rPr lang="en-US" sz="1500" noProof="1"/>
              <a:t> Dim oForm As SAPbouiCOM.Form </a:t>
            </a:r>
          </a:p>
          <a:p>
            <a:pPr>
              <a:defRPr/>
            </a:pPr>
            <a:r>
              <a:rPr lang="en-US" sz="1500" noProof="1"/>
              <a:t> Dim creationPackage As SAPbouiCOM.FormCreationParams </a:t>
            </a:r>
          </a:p>
          <a:p>
            <a:pPr>
              <a:defRPr/>
            </a:pPr>
            <a:endParaRPr lang="en-US" sz="1500" noProof="1"/>
          </a:p>
          <a:p>
            <a:pPr>
              <a:defRPr/>
            </a:pPr>
            <a:r>
              <a:rPr lang="en-US" altLang="en-US" sz="1500" noProof="1">
                <a:solidFill>
                  <a:srgbClr val="557630"/>
                </a:solidFill>
              </a:rPr>
              <a:t>‘</a:t>
            </a:r>
            <a:r>
              <a:rPr lang="en-US" sz="1500" noProof="1">
                <a:solidFill>
                  <a:srgbClr val="557630"/>
                </a:solidFill>
              </a:rPr>
              <a:t>Create the FormCreationParams object</a:t>
            </a:r>
          </a:p>
          <a:p>
            <a:pPr>
              <a:defRPr/>
            </a:pPr>
            <a:r>
              <a:rPr lang="en-US" sz="1500" noProof="1"/>
              <a:t> creationPackage = SBO_Application.CreateObject(</a:t>
            </a:r>
          </a:p>
          <a:p>
            <a:pPr>
              <a:defRPr/>
            </a:pPr>
            <a:r>
              <a:rPr lang="en-US" sz="1500" noProof="1"/>
              <a:t>		   SAPbouiCOM.BoCreatableObjectType.cot_FormCreationParams) </a:t>
            </a:r>
          </a:p>
          <a:p>
            <a:pPr>
              <a:defRPr/>
            </a:pPr>
            <a:endParaRPr lang="en-US" sz="1500" noProof="1"/>
          </a:p>
          <a:p>
            <a:pPr>
              <a:defRPr/>
            </a:pPr>
            <a:r>
              <a:rPr lang="en-US" sz="1500" noProof="1">
                <a:solidFill>
                  <a:srgbClr val="557630"/>
                </a:solidFill>
              </a:rPr>
              <a:t> </a:t>
            </a:r>
            <a:r>
              <a:rPr lang="en-US" altLang="en-US" sz="1500" noProof="1">
                <a:solidFill>
                  <a:srgbClr val="557630"/>
                </a:solidFill>
              </a:rPr>
              <a:t>‘</a:t>
            </a:r>
            <a:r>
              <a:rPr lang="en-US" sz="1500" noProof="1">
                <a:solidFill>
                  <a:srgbClr val="557630"/>
                </a:solidFill>
              </a:rPr>
              <a:t>Specify the parameters in the object </a:t>
            </a:r>
          </a:p>
          <a:p>
            <a:pPr>
              <a:defRPr/>
            </a:pPr>
            <a:r>
              <a:rPr lang="en-US" sz="1500" noProof="1"/>
              <a:t> </a:t>
            </a:r>
            <a:r>
              <a:rPr lang="en-US" sz="1500" strike="sngStrike" noProof="1"/>
              <a:t>creationPackage.UniqueID = </a:t>
            </a:r>
            <a:r>
              <a:rPr lang="en-US" altLang="en-US" sz="1500" strike="sngStrike" noProof="1"/>
              <a:t>“</a:t>
            </a:r>
            <a:r>
              <a:rPr lang="en-US" sz="1500" strike="sngStrike" noProof="1"/>
              <a:t>MP_MyFormID"</a:t>
            </a:r>
            <a:r>
              <a:rPr lang="en-US" sz="1500" noProof="1"/>
              <a:t>  </a:t>
            </a:r>
            <a:r>
              <a:rPr lang="en-US" altLang="en-US" sz="1500" noProof="1">
                <a:solidFill>
                  <a:srgbClr val="557630"/>
                </a:solidFill>
              </a:rPr>
              <a:t>‘A</a:t>
            </a:r>
            <a:r>
              <a:rPr lang="en-US" sz="1500" noProof="1">
                <a:solidFill>
                  <a:srgbClr val="557630"/>
                </a:solidFill>
              </a:rPr>
              <a:t>uto UniqueID assigned </a:t>
            </a:r>
            <a:endParaRPr lang="en-US" sz="1500" noProof="1"/>
          </a:p>
          <a:p>
            <a:pPr>
              <a:defRPr/>
            </a:pPr>
            <a:r>
              <a:rPr lang="en-US" sz="1500" noProof="1"/>
              <a:t> creationPackage.FormType = </a:t>
            </a:r>
            <a:r>
              <a:rPr lang="en-US" altLang="en-US" sz="1500" noProof="1"/>
              <a:t>“</a:t>
            </a:r>
            <a:r>
              <a:rPr lang="en-US" sz="1500" noProof="1"/>
              <a:t>MP_MyFormType" </a:t>
            </a:r>
          </a:p>
          <a:p>
            <a:pPr>
              <a:defRPr/>
            </a:pPr>
            <a:r>
              <a:rPr lang="en-US" sz="1500" noProof="1"/>
              <a:t> creationPackage.BorderStyle = SAPbouiCOM.BoFormBorderStyle.fbs_Fixed </a:t>
            </a:r>
          </a:p>
          <a:p>
            <a:pPr>
              <a:defRPr/>
            </a:pPr>
            <a:endParaRPr lang="en-US" sz="1500" noProof="1"/>
          </a:p>
          <a:p>
            <a:pPr>
              <a:defRPr/>
            </a:pPr>
            <a:r>
              <a:rPr lang="en-US" sz="1500" noProof="1">
                <a:solidFill>
                  <a:srgbClr val="557630"/>
                </a:solidFill>
              </a:rPr>
              <a:t> </a:t>
            </a:r>
            <a:r>
              <a:rPr lang="en-US" altLang="en-US" sz="1500" noProof="1">
                <a:solidFill>
                  <a:srgbClr val="557630"/>
                </a:solidFill>
              </a:rPr>
              <a:t>‘</a:t>
            </a:r>
            <a:r>
              <a:rPr lang="en-US" sz="1500" noProof="1">
                <a:solidFill>
                  <a:srgbClr val="557630"/>
                </a:solidFill>
              </a:rPr>
              <a:t> Add the form to the SBO application </a:t>
            </a:r>
          </a:p>
          <a:p>
            <a:pPr>
              <a:defRPr/>
            </a:pPr>
            <a:r>
              <a:rPr lang="en-US" sz="1500" noProof="1"/>
              <a:t> oForm = SBO_Application.Forms.AddEx(creationPackage) </a:t>
            </a:r>
          </a:p>
          <a:p>
            <a:pPr>
              <a:defRPr/>
            </a:pPr>
            <a:endParaRPr lang="en-US" sz="1500" noProof="1"/>
          </a:p>
          <a:p>
            <a:pPr>
              <a:defRPr/>
            </a:pPr>
            <a:r>
              <a:rPr lang="en-US" sz="1500" noProof="1">
                <a:solidFill>
                  <a:srgbClr val="557630"/>
                </a:solidFill>
              </a:rPr>
              <a:t> </a:t>
            </a:r>
            <a:r>
              <a:rPr lang="en-US" altLang="en-US" sz="1500" noProof="1">
                <a:solidFill>
                  <a:srgbClr val="557630"/>
                </a:solidFill>
              </a:rPr>
              <a:t>‘</a:t>
            </a:r>
            <a:r>
              <a:rPr lang="en-US" sz="1500" noProof="1">
                <a:solidFill>
                  <a:srgbClr val="557630"/>
                </a:solidFill>
              </a:rPr>
              <a:t>Set the form title and visibility</a:t>
            </a:r>
            <a:endParaRPr lang="de-DE" sz="1500" dirty="0">
              <a:solidFill>
                <a:srgbClr val="557630"/>
              </a:solidFill>
            </a:endParaRPr>
          </a:p>
          <a:p>
            <a:pPr>
              <a:defRPr/>
            </a:pPr>
            <a:r>
              <a:rPr lang="en-US" sz="1500" dirty="0">
                <a:solidFill>
                  <a:srgbClr val="557630"/>
                </a:solidFill>
              </a:rPr>
              <a:t> </a:t>
            </a:r>
            <a:r>
              <a:rPr lang="en-US" altLang="en-US" sz="1500" noProof="1">
                <a:solidFill>
                  <a:srgbClr val="557630"/>
                </a:solidFill>
              </a:rPr>
              <a:t>‘</a:t>
            </a:r>
            <a:r>
              <a:rPr lang="en-US" altLang="ja-JP" sz="1500" dirty="0">
                <a:solidFill>
                  <a:srgbClr val="557630"/>
                </a:solidFill>
              </a:rPr>
              <a:t>Please note! Even if the form is not visible – it may be „there</a:t>
            </a:r>
            <a:r>
              <a:rPr lang="en-US" altLang="en-US" sz="1500" dirty="0">
                <a:solidFill>
                  <a:srgbClr val="557630"/>
                </a:solidFill>
              </a:rPr>
              <a:t>“</a:t>
            </a:r>
            <a:r>
              <a:rPr lang="en-US" altLang="ja-JP" sz="1500" dirty="0">
                <a:solidFill>
                  <a:srgbClr val="557630"/>
                </a:solidFill>
              </a:rPr>
              <a:t> in the Forms collection…</a:t>
            </a:r>
          </a:p>
          <a:p>
            <a:pPr>
              <a:defRPr/>
            </a:pPr>
            <a:r>
              <a:rPr lang="en-US" sz="1500" dirty="0">
                <a:solidFill>
                  <a:srgbClr val="557630"/>
                </a:solidFill>
              </a:rPr>
              <a:t> </a:t>
            </a:r>
            <a:r>
              <a:rPr lang="en-US" altLang="en-US" sz="1500" noProof="1">
                <a:solidFill>
                  <a:srgbClr val="557630"/>
                </a:solidFill>
              </a:rPr>
              <a:t>‘</a:t>
            </a:r>
            <a:r>
              <a:rPr lang="en-US" altLang="ja-JP" sz="1500" dirty="0">
                <a:solidFill>
                  <a:srgbClr val="557630"/>
                </a:solidFill>
              </a:rPr>
              <a:t>…and UI API will throw an Exception if you try to add a form with the same UniqueID!</a:t>
            </a:r>
          </a:p>
          <a:p>
            <a:pPr>
              <a:defRPr/>
            </a:pPr>
            <a:endParaRPr lang="de-DE" sz="1500" noProof="1">
              <a:solidFill>
                <a:srgbClr val="00CC66"/>
              </a:solidFill>
            </a:endParaRPr>
          </a:p>
          <a:p>
            <a:pPr>
              <a:defRPr/>
            </a:pPr>
            <a:r>
              <a:rPr lang="de-DE" sz="1500" noProof="1"/>
              <a:t> oForm.Title = </a:t>
            </a:r>
            <a:r>
              <a:rPr lang="de-DE" altLang="en-US" sz="1500" noProof="1"/>
              <a:t>“</a:t>
            </a:r>
            <a:r>
              <a:rPr lang="de-DE" sz="1500" noProof="1"/>
              <a:t>Hello World</a:t>
            </a:r>
            <a:r>
              <a:rPr lang="de-DE" altLang="en-US" sz="1500" noProof="1"/>
              <a:t>”</a:t>
            </a:r>
            <a:r>
              <a:rPr lang="de-DE" sz="1500" noProof="1"/>
              <a:t>  </a:t>
            </a:r>
          </a:p>
          <a:p>
            <a:pPr>
              <a:defRPr/>
            </a:pPr>
            <a:r>
              <a:rPr lang="de-DE" sz="1500" noProof="1"/>
              <a:t> oForm.Visible = True</a:t>
            </a:r>
          </a:p>
        </p:txBody>
      </p:sp>
    </p:spTree>
    <p:custDataLst>
      <p:tags r:id="rId1"/>
    </p:custDataLst>
    <p:extLst>
      <p:ext uri="{BB962C8B-B14F-4D97-AF65-F5344CB8AC3E}">
        <p14:creationId xmlns:p14="http://schemas.microsoft.com/office/powerpoint/2010/main" val="120997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373373" y="456850"/>
            <a:ext cx="11186476" cy="677108"/>
          </a:xfrm>
        </p:spPr>
        <p:txBody>
          <a:bodyPr anchor="ctr"/>
          <a:lstStyle/>
          <a:p>
            <a:r>
              <a:rPr lang="en-US" dirty="0"/>
              <a:t>Creating Forms: Items</a:t>
            </a:r>
            <a:br>
              <a:rPr lang="en-US" dirty="0"/>
            </a:br>
            <a:r>
              <a:rPr lang="en-US" sz="2000" dirty="0"/>
              <a:t>Item Types</a:t>
            </a:r>
          </a:p>
        </p:txBody>
      </p:sp>
      <p:grpSp>
        <p:nvGrpSpPr>
          <p:cNvPr id="13" name="Group 12"/>
          <p:cNvGrpSpPr/>
          <p:nvPr/>
        </p:nvGrpSpPr>
        <p:grpSpPr>
          <a:xfrm>
            <a:off x="373373" y="1469784"/>
            <a:ext cx="11186476" cy="4931016"/>
            <a:chOff x="-125344" y="1019175"/>
            <a:chExt cx="9145519" cy="5629275"/>
          </a:xfrm>
        </p:grpSpPr>
        <p:pic>
          <p:nvPicPr>
            <p:cNvPr id="72705" name="Picture 12"/>
            <p:cNvPicPr>
              <a:picLocks noChangeAspect="1" noChangeArrowheads="1"/>
            </p:cNvPicPr>
            <p:nvPr/>
          </p:nvPicPr>
          <p:blipFill>
            <a:blip r:embed="rId4" cstate="print"/>
            <a:srcRect/>
            <a:stretch>
              <a:fillRect/>
            </a:stretch>
          </p:blipFill>
          <p:spPr bwMode="auto">
            <a:xfrm>
              <a:off x="1033463" y="1019175"/>
              <a:ext cx="6713537" cy="5629275"/>
            </a:xfrm>
            <a:prstGeom prst="rect">
              <a:avLst/>
            </a:prstGeom>
            <a:noFill/>
            <a:ln w="12700">
              <a:noFill/>
              <a:miter lim="800000"/>
              <a:headEnd/>
              <a:tailEnd/>
            </a:ln>
          </p:spPr>
        </p:pic>
        <p:sp>
          <p:nvSpPr>
            <p:cNvPr id="72707" name="AutoShape 4"/>
            <p:cNvSpPr>
              <a:spLocks/>
            </p:cNvSpPr>
            <p:nvPr/>
          </p:nvSpPr>
          <p:spPr bwMode="auto">
            <a:xfrm>
              <a:off x="3525838" y="6205538"/>
              <a:ext cx="1436687" cy="342900"/>
            </a:xfrm>
            <a:prstGeom prst="borderCallout2">
              <a:avLst>
                <a:gd name="adj1" fmla="val 33333"/>
                <a:gd name="adj2" fmla="val -5306"/>
                <a:gd name="adj3" fmla="val 33333"/>
                <a:gd name="adj4" fmla="val -46190"/>
                <a:gd name="adj5" fmla="val 44444"/>
                <a:gd name="adj6" fmla="val -71384"/>
              </a:avLst>
            </a:prstGeom>
            <a:solidFill>
              <a:srgbClr val="CCCCCC"/>
            </a:solidFill>
            <a:ln w="12700">
              <a:solidFill>
                <a:schemeClr val="tx1"/>
              </a:solidFill>
              <a:miter lim="800000"/>
              <a:headEnd/>
              <a:tailEnd/>
            </a:ln>
          </p:spPr>
          <p:txBody>
            <a:bodyPr lIns="18000" tIns="46800" rIns="18000" bIns="46800" anchor="ctr"/>
            <a:lstStyle/>
            <a:p>
              <a:pPr algn="ctr"/>
              <a:r>
                <a:rPr lang="de-DE" dirty="0"/>
                <a:t>Button</a:t>
              </a:r>
              <a:endParaRPr lang="en-US" dirty="0"/>
            </a:p>
          </p:txBody>
        </p:sp>
        <p:sp>
          <p:nvSpPr>
            <p:cNvPr id="72708" name="AutoShape 5"/>
            <p:cNvSpPr>
              <a:spLocks/>
            </p:cNvSpPr>
            <p:nvPr/>
          </p:nvSpPr>
          <p:spPr bwMode="auto">
            <a:xfrm>
              <a:off x="7219950" y="4497388"/>
              <a:ext cx="1800225" cy="342900"/>
            </a:xfrm>
            <a:prstGeom prst="borderCallout2">
              <a:avLst>
                <a:gd name="adj1" fmla="val 42528"/>
                <a:gd name="adj2" fmla="val 1023"/>
                <a:gd name="adj3" fmla="val 33333"/>
                <a:gd name="adj4" fmla="val -62343"/>
                <a:gd name="adj5" fmla="val 237963"/>
                <a:gd name="adj6" fmla="val -137653"/>
              </a:avLst>
            </a:prstGeom>
            <a:solidFill>
              <a:srgbClr val="CCCCCC"/>
            </a:solidFill>
            <a:ln w="12700">
              <a:solidFill>
                <a:schemeClr val="tx1"/>
              </a:solidFill>
              <a:miter lim="800000"/>
              <a:headEnd/>
              <a:tailEnd/>
            </a:ln>
          </p:spPr>
          <p:txBody>
            <a:bodyPr lIns="18000" tIns="46800" rIns="18000" bIns="46800" anchor="ctr"/>
            <a:lstStyle/>
            <a:p>
              <a:pPr algn="ctr"/>
              <a:r>
                <a:rPr lang="de-DE" dirty="0"/>
                <a:t>Checkbox</a:t>
              </a:r>
              <a:endParaRPr lang="en-US" dirty="0"/>
            </a:p>
          </p:txBody>
        </p:sp>
        <p:sp>
          <p:nvSpPr>
            <p:cNvPr id="72709" name="AutoShape 6"/>
            <p:cNvSpPr>
              <a:spLocks/>
            </p:cNvSpPr>
            <p:nvPr/>
          </p:nvSpPr>
          <p:spPr bwMode="auto">
            <a:xfrm>
              <a:off x="7219950" y="3640138"/>
              <a:ext cx="1800225" cy="342900"/>
            </a:xfrm>
            <a:prstGeom prst="borderCallout2">
              <a:avLst>
                <a:gd name="adj1" fmla="val 47125"/>
                <a:gd name="adj2" fmla="val -727"/>
                <a:gd name="adj3" fmla="val 33333"/>
                <a:gd name="adj4" fmla="val -13935"/>
                <a:gd name="adj5" fmla="val -187963"/>
                <a:gd name="adj6" fmla="val -36245"/>
              </a:avLst>
            </a:prstGeom>
            <a:solidFill>
              <a:srgbClr val="CCCCCC"/>
            </a:solidFill>
            <a:ln w="12700">
              <a:solidFill>
                <a:schemeClr val="tx1"/>
              </a:solidFill>
              <a:miter lim="800000"/>
              <a:headEnd/>
              <a:tailEnd/>
            </a:ln>
          </p:spPr>
          <p:txBody>
            <a:bodyPr lIns="18000" tIns="46800" rIns="18000" bIns="46800" anchor="ctr"/>
            <a:lstStyle/>
            <a:p>
              <a:pPr algn="ctr"/>
              <a:r>
                <a:rPr lang="de-DE" dirty="0"/>
                <a:t>Combobox</a:t>
              </a:r>
              <a:endParaRPr lang="en-US" dirty="0"/>
            </a:p>
          </p:txBody>
        </p:sp>
        <p:sp>
          <p:nvSpPr>
            <p:cNvPr id="72710" name="AutoShape 7"/>
            <p:cNvSpPr>
              <a:spLocks/>
            </p:cNvSpPr>
            <p:nvPr/>
          </p:nvSpPr>
          <p:spPr bwMode="auto">
            <a:xfrm>
              <a:off x="133350" y="2035175"/>
              <a:ext cx="1800225" cy="342900"/>
            </a:xfrm>
            <a:prstGeom prst="borderCallout2">
              <a:avLst>
                <a:gd name="adj1" fmla="val 33333"/>
                <a:gd name="adj2" fmla="val 98977"/>
                <a:gd name="adj3" fmla="val 33333"/>
                <a:gd name="adj4" fmla="val 123458"/>
                <a:gd name="adj5" fmla="val -31481"/>
                <a:gd name="adj6" fmla="val 164287"/>
              </a:avLst>
            </a:prstGeom>
            <a:solidFill>
              <a:srgbClr val="CCCCCC"/>
            </a:solidFill>
            <a:ln w="12700">
              <a:solidFill>
                <a:schemeClr val="tx1"/>
              </a:solidFill>
              <a:miter lim="800000"/>
              <a:headEnd/>
              <a:tailEnd/>
            </a:ln>
          </p:spPr>
          <p:txBody>
            <a:bodyPr lIns="18000" tIns="46800" rIns="18000" bIns="46800" anchor="ctr"/>
            <a:lstStyle/>
            <a:p>
              <a:pPr algn="ctr"/>
              <a:r>
                <a:rPr lang="de-DE" dirty="0"/>
                <a:t>EditText</a:t>
              </a:r>
              <a:endParaRPr lang="en-US" dirty="0"/>
            </a:p>
          </p:txBody>
        </p:sp>
        <p:sp>
          <p:nvSpPr>
            <p:cNvPr id="72711" name="AutoShape 8"/>
            <p:cNvSpPr>
              <a:spLocks/>
            </p:cNvSpPr>
            <p:nvPr/>
          </p:nvSpPr>
          <p:spPr bwMode="auto">
            <a:xfrm>
              <a:off x="-125344" y="5519738"/>
              <a:ext cx="2058919" cy="342899"/>
            </a:xfrm>
            <a:prstGeom prst="borderCallout2">
              <a:avLst>
                <a:gd name="adj1" fmla="val 42528"/>
                <a:gd name="adj2" fmla="val 100727"/>
                <a:gd name="adj3" fmla="val 33333"/>
                <a:gd name="adj4" fmla="val 112787"/>
                <a:gd name="adj5" fmla="val -151389"/>
                <a:gd name="adj6" fmla="val 129986"/>
              </a:avLst>
            </a:prstGeom>
            <a:solidFill>
              <a:srgbClr val="CCCCCC"/>
            </a:solidFill>
            <a:ln w="12700">
              <a:solidFill>
                <a:schemeClr val="tx1"/>
              </a:solidFill>
              <a:miter lim="800000"/>
              <a:headEnd/>
              <a:tailEnd/>
            </a:ln>
          </p:spPr>
          <p:txBody>
            <a:bodyPr lIns="18000" tIns="46800" rIns="18000" bIns="46800" anchor="ctr"/>
            <a:lstStyle/>
            <a:p>
              <a:pPr algn="ctr"/>
              <a:r>
                <a:rPr lang="de-DE" dirty="0"/>
                <a:t>LinkedButton</a:t>
              </a:r>
              <a:endParaRPr lang="en-US" dirty="0"/>
            </a:p>
          </p:txBody>
        </p:sp>
        <p:sp>
          <p:nvSpPr>
            <p:cNvPr id="72712" name="AutoShape 9"/>
            <p:cNvSpPr>
              <a:spLocks/>
            </p:cNvSpPr>
            <p:nvPr/>
          </p:nvSpPr>
          <p:spPr bwMode="auto">
            <a:xfrm>
              <a:off x="107950" y="4154488"/>
              <a:ext cx="1800225" cy="342900"/>
            </a:xfrm>
            <a:prstGeom prst="borderCallout2">
              <a:avLst>
                <a:gd name="adj1" fmla="val 37931"/>
                <a:gd name="adj2" fmla="val 101602"/>
                <a:gd name="adj3" fmla="val 33333"/>
                <a:gd name="adj4" fmla="val 114991"/>
                <a:gd name="adj5" fmla="val -85648"/>
                <a:gd name="adj6" fmla="val 139949"/>
              </a:avLst>
            </a:prstGeom>
            <a:solidFill>
              <a:srgbClr val="CCCCCC"/>
            </a:solidFill>
            <a:ln w="12700">
              <a:solidFill>
                <a:schemeClr val="tx1"/>
              </a:solidFill>
              <a:miter lim="800000"/>
              <a:headEnd/>
              <a:tailEnd/>
            </a:ln>
          </p:spPr>
          <p:txBody>
            <a:bodyPr lIns="18000" tIns="46800" rIns="18000" bIns="46800" anchor="ctr"/>
            <a:lstStyle/>
            <a:p>
              <a:pPr algn="ctr"/>
              <a:r>
                <a:rPr lang="de-DE" dirty="0"/>
                <a:t>Matrix</a:t>
              </a:r>
              <a:endParaRPr lang="en-US" dirty="0"/>
            </a:p>
          </p:txBody>
        </p:sp>
        <p:sp>
          <p:nvSpPr>
            <p:cNvPr id="72713" name="AutoShape 10"/>
            <p:cNvSpPr>
              <a:spLocks/>
            </p:cNvSpPr>
            <p:nvPr/>
          </p:nvSpPr>
          <p:spPr bwMode="auto">
            <a:xfrm>
              <a:off x="7219950" y="2206625"/>
              <a:ext cx="1800225" cy="342900"/>
            </a:xfrm>
            <a:prstGeom prst="borderCallout2">
              <a:avLst>
                <a:gd name="adj1" fmla="val 47125"/>
                <a:gd name="adj2" fmla="val 1023"/>
                <a:gd name="adj3" fmla="val 33333"/>
                <a:gd name="adj4" fmla="val -21782"/>
                <a:gd name="adj5" fmla="val -30556"/>
                <a:gd name="adj6" fmla="val -123898"/>
              </a:avLst>
            </a:prstGeom>
            <a:solidFill>
              <a:srgbClr val="CCCCCC"/>
            </a:solidFill>
            <a:ln w="12700">
              <a:solidFill>
                <a:schemeClr val="tx1"/>
              </a:solidFill>
              <a:miter lim="800000"/>
              <a:headEnd/>
              <a:tailEnd/>
            </a:ln>
          </p:spPr>
          <p:txBody>
            <a:bodyPr lIns="18000" tIns="46800" rIns="18000" bIns="46800" anchor="ctr"/>
            <a:lstStyle/>
            <a:p>
              <a:pPr algn="ctr"/>
              <a:r>
                <a:rPr lang="de-DE" dirty="0"/>
                <a:t>StaticText</a:t>
              </a:r>
              <a:endParaRPr lang="en-US" dirty="0"/>
            </a:p>
          </p:txBody>
        </p:sp>
        <p:sp>
          <p:nvSpPr>
            <p:cNvPr id="72714" name="AutoShape 7"/>
            <p:cNvSpPr>
              <a:spLocks/>
            </p:cNvSpPr>
            <p:nvPr/>
          </p:nvSpPr>
          <p:spPr bwMode="auto">
            <a:xfrm>
              <a:off x="107950" y="2838450"/>
              <a:ext cx="1800225" cy="342900"/>
            </a:xfrm>
            <a:prstGeom prst="borderCallout2">
              <a:avLst>
                <a:gd name="adj1" fmla="val 33333"/>
                <a:gd name="adj2" fmla="val 99852"/>
                <a:gd name="adj3" fmla="val 33333"/>
                <a:gd name="adj4" fmla="val 123458"/>
                <a:gd name="adj5" fmla="val -48148"/>
                <a:gd name="adj6" fmla="val 165875"/>
              </a:avLst>
            </a:prstGeom>
            <a:solidFill>
              <a:srgbClr val="CCCCCC"/>
            </a:solidFill>
            <a:ln w="12700">
              <a:solidFill>
                <a:schemeClr val="tx1"/>
              </a:solidFill>
              <a:miter lim="800000"/>
              <a:headEnd/>
              <a:tailEnd/>
            </a:ln>
          </p:spPr>
          <p:txBody>
            <a:bodyPr lIns="18000" tIns="46800" rIns="18000" bIns="46800" anchor="ctr"/>
            <a:lstStyle/>
            <a:p>
              <a:pPr algn="ctr"/>
              <a:r>
                <a:rPr lang="de-DE" dirty="0"/>
                <a:t>Folder</a:t>
              </a:r>
              <a:endParaRPr lang="en-US" dirty="0"/>
            </a:p>
          </p:txBody>
        </p:sp>
        <p:sp>
          <p:nvSpPr>
            <p:cNvPr id="72715" name="AutoShape 4"/>
            <p:cNvSpPr>
              <a:spLocks/>
            </p:cNvSpPr>
            <p:nvPr/>
          </p:nvSpPr>
          <p:spPr bwMode="auto">
            <a:xfrm>
              <a:off x="6972299" y="5862638"/>
              <a:ext cx="2047875" cy="342899"/>
            </a:xfrm>
            <a:prstGeom prst="borderCallout2">
              <a:avLst>
                <a:gd name="adj1" fmla="val 33333"/>
                <a:gd name="adj2" fmla="val -616"/>
                <a:gd name="adj3" fmla="val 33333"/>
                <a:gd name="adj4" fmla="val -17546"/>
                <a:gd name="adj5" fmla="val 133333"/>
                <a:gd name="adj6" fmla="val -22611"/>
              </a:avLst>
            </a:prstGeom>
            <a:solidFill>
              <a:srgbClr val="CCCCCC"/>
            </a:solidFill>
            <a:ln w="12700">
              <a:solidFill>
                <a:schemeClr val="tx1"/>
              </a:solidFill>
              <a:miter lim="800000"/>
              <a:headEnd/>
              <a:tailEnd/>
            </a:ln>
          </p:spPr>
          <p:txBody>
            <a:bodyPr lIns="18000" tIns="46800" rIns="18000" bIns="46800" anchor="ctr"/>
            <a:lstStyle/>
            <a:p>
              <a:pPr algn="ctr"/>
              <a:r>
                <a:rPr lang="de-DE" dirty="0"/>
                <a:t>ButtonCombo</a:t>
              </a:r>
              <a:endParaRPr lang="en-US" dirty="0"/>
            </a:p>
          </p:txBody>
        </p:sp>
      </p:grpSp>
    </p:spTree>
    <p:custDataLst>
      <p:tags r:id="rId1"/>
    </p:custDataLst>
    <p:extLst>
      <p:ext uri="{BB962C8B-B14F-4D97-AF65-F5344CB8AC3E}">
        <p14:creationId xmlns:p14="http://schemas.microsoft.com/office/powerpoint/2010/main" val="406432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504001" y="433240"/>
            <a:ext cx="11186476" cy="677108"/>
          </a:xfrm>
        </p:spPr>
        <p:txBody>
          <a:bodyPr anchor="ctr"/>
          <a:lstStyle/>
          <a:p>
            <a:pPr eaLnBrk="1" hangingPunct="1"/>
            <a:r>
              <a:rPr lang="en-US" dirty="0"/>
              <a:t>Creating</a:t>
            </a:r>
            <a:r>
              <a:rPr lang="de-DE" dirty="0"/>
              <a:t> Forms: Items</a:t>
            </a:r>
            <a:br>
              <a:rPr lang="de-DE" dirty="0"/>
            </a:br>
            <a:r>
              <a:rPr lang="de-DE" sz="2000" dirty="0"/>
              <a:t>Item Properties</a:t>
            </a:r>
            <a:endParaRPr lang="en-US" sz="2000" dirty="0"/>
          </a:p>
        </p:txBody>
      </p:sp>
      <p:sp>
        <p:nvSpPr>
          <p:cNvPr id="4" name="Rectangle 3"/>
          <p:cNvSpPr txBox="1">
            <a:spLocks noChangeArrowheads="1"/>
          </p:cNvSpPr>
          <p:nvPr/>
        </p:nvSpPr>
        <p:spPr bwMode="gray">
          <a:xfrm>
            <a:off x="2009404" y="1813648"/>
            <a:ext cx="8645525" cy="3827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sz="1800" dirty="0">
                <a:latin typeface="+mn-lt"/>
              </a:rPr>
              <a:t>Properties which are common to all items are directly available in the Item object</a:t>
            </a:r>
          </a:p>
          <a:p>
            <a:pPr marL="182563" lvl="1" indent="-182563" defTabSz="914400" fontAlgn="base">
              <a:spcBef>
                <a:spcPts val="600"/>
              </a:spcBef>
              <a:spcAft>
                <a:spcPct val="0"/>
              </a:spcAft>
              <a:buClr>
                <a:schemeClr val="accent1"/>
              </a:buClr>
              <a:buSzPct val="80000"/>
              <a:buFont typeface="Arial" pitchFamily="34" charset="0"/>
              <a:buChar char="■"/>
              <a:defRPr/>
            </a:pPr>
            <a:r>
              <a:rPr lang="en-US" sz="1800" dirty="0">
                <a:latin typeface="+mn-lt"/>
              </a:rPr>
              <a:t>Examples:  </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dirty="0">
                <a:latin typeface="+mn-lt"/>
              </a:rPr>
              <a:t>Top, Left, Width, Height properties</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dirty="0">
                <a:latin typeface="+mn-lt"/>
              </a:rPr>
              <a:t>Update method</a:t>
            </a:r>
          </a:p>
          <a:p>
            <a:pPr defTabSz="914400" fontAlgn="base">
              <a:spcBef>
                <a:spcPts val="1625"/>
              </a:spcBef>
              <a:spcAft>
                <a:spcPct val="0"/>
              </a:spcAft>
              <a:buClr>
                <a:srgbClr val="333333"/>
              </a:buClr>
              <a:buSzPct val="80000"/>
              <a:defRPr/>
            </a:pPr>
            <a:r>
              <a:rPr lang="en-US" sz="1800" dirty="0">
                <a:latin typeface="+mn-lt"/>
              </a:rPr>
              <a:t>Other members depend on item type (ComboBox, Matrix, etc).</a:t>
            </a:r>
          </a:p>
          <a:p>
            <a:pPr defTabSz="914400" fontAlgn="base">
              <a:spcBef>
                <a:spcPct val="0"/>
              </a:spcBef>
              <a:spcAft>
                <a:spcPct val="0"/>
              </a:spcAft>
              <a:buClr>
                <a:srgbClr val="333333"/>
              </a:buClr>
              <a:buSzPct val="80000"/>
              <a:defRPr/>
            </a:pPr>
            <a:r>
              <a:rPr lang="en-US" sz="1800" dirty="0">
                <a:latin typeface="+mn-lt"/>
              </a:rPr>
              <a:t>These are available through the Item's </a:t>
            </a:r>
            <a:r>
              <a:rPr lang="en-US" sz="1800" b="1" dirty="0">
                <a:latin typeface="+mn-lt"/>
              </a:rPr>
              <a:t>"Specific" </a:t>
            </a:r>
            <a:r>
              <a:rPr lang="en-US" sz="1800" dirty="0">
                <a:latin typeface="+mn-lt"/>
              </a:rPr>
              <a:t>property</a:t>
            </a:r>
          </a:p>
          <a:p>
            <a:pPr marL="182563" lvl="1" indent="-182563" defTabSz="914400" fontAlgn="base">
              <a:spcBef>
                <a:spcPts val="600"/>
              </a:spcBef>
              <a:spcAft>
                <a:spcPct val="0"/>
              </a:spcAft>
              <a:buClr>
                <a:schemeClr val="accent1"/>
              </a:buClr>
              <a:buSzPct val="80000"/>
              <a:buFont typeface="Arial" pitchFamily="34" charset="0"/>
              <a:buChar char="■"/>
              <a:defRPr/>
            </a:pPr>
            <a:r>
              <a:rPr lang="en-US" sz="1800" dirty="0">
                <a:latin typeface="+mn-lt"/>
              </a:rPr>
              <a:t>Examples:</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b="1" dirty="0">
                <a:latin typeface="+mn-lt"/>
              </a:rPr>
              <a:t>String property 	(EditText item)</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b="1" dirty="0">
                <a:latin typeface="+mn-lt"/>
              </a:rPr>
              <a:t>Selected property 	(ComboBox item)</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b="1" dirty="0">
                <a:latin typeface="+mn-lt"/>
              </a:rPr>
              <a:t>ValidValues property 	(ComboBox item)</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b="1" dirty="0">
                <a:latin typeface="+mn-lt"/>
              </a:rPr>
              <a:t>Columns property 	(Matrix item)</a:t>
            </a:r>
          </a:p>
          <a:p>
            <a:pPr marL="393700" lvl="2" indent="-188913" defTabSz="914400" fontAlgn="base">
              <a:spcBef>
                <a:spcPts val="400"/>
              </a:spcBef>
              <a:spcAft>
                <a:spcPct val="0"/>
              </a:spcAft>
              <a:buClr>
                <a:schemeClr val="bg2">
                  <a:lumMod val="50000"/>
                </a:schemeClr>
              </a:buClr>
              <a:buSzPct val="100000"/>
              <a:buFont typeface="Arial" pitchFamily="34" charset="0"/>
              <a:buChar char="■"/>
              <a:defRPr/>
            </a:pPr>
            <a:r>
              <a:rPr lang="en-US" sz="1600" b="1" dirty="0">
                <a:latin typeface="+mn-lt"/>
              </a:rPr>
              <a:t>Layout property 	(Matrix item)</a:t>
            </a:r>
          </a:p>
        </p:txBody>
      </p:sp>
    </p:spTree>
    <p:custDataLst>
      <p:tags r:id="rId1"/>
    </p:custDataLst>
    <p:extLst>
      <p:ext uri="{BB962C8B-B14F-4D97-AF65-F5344CB8AC3E}">
        <p14:creationId xmlns:p14="http://schemas.microsoft.com/office/powerpoint/2010/main" val="130542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anim calcmode="lin" valueType="num">
                                      <p:cBhvr additive="base">
                                        <p:cTn id="2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 calcmode="lin" valueType="num">
                                      <p:cBhvr additive="base">
                                        <p:cTn id="3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 calcmode="lin" valueType="num">
                                      <p:cBhvr additive="base">
                                        <p:cTn id="3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515876" y="516367"/>
            <a:ext cx="11186476" cy="677108"/>
          </a:xfrm>
        </p:spPr>
        <p:txBody>
          <a:bodyPr anchor="ctr"/>
          <a:lstStyle/>
          <a:p>
            <a:pPr eaLnBrk="1" hangingPunct="1"/>
            <a:r>
              <a:rPr lang="en-US" dirty="0"/>
              <a:t>Creating Forms: Items</a:t>
            </a:r>
            <a:br>
              <a:rPr lang="en-US" dirty="0"/>
            </a:br>
            <a:r>
              <a:rPr lang="en-US" sz="2000" dirty="0"/>
              <a:t>Create Items on the Form - Sample</a:t>
            </a:r>
          </a:p>
        </p:txBody>
      </p:sp>
      <p:sp>
        <p:nvSpPr>
          <p:cNvPr id="76802" name="Rectangle 3"/>
          <p:cNvSpPr>
            <a:spLocks noChangeArrowheads="1"/>
          </p:cNvSpPr>
          <p:nvPr/>
        </p:nvSpPr>
        <p:spPr bwMode="gray">
          <a:xfrm>
            <a:off x="515876" y="1481138"/>
            <a:ext cx="11186475" cy="4881562"/>
          </a:xfrm>
          <a:prstGeom prst="rect">
            <a:avLst/>
          </a:prstGeom>
          <a:solidFill>
            <a:srgbClr val="B4C3CB"/>
          </a:solidFill>
          <a:ln w="12700">
            <a:solidFill>
              <a:schemeClr val="tx1"/>
            </a:solidFill>
            <a:miter lim="800000"/>
            <a:headEnd/>
            <a:tailEnd/>
          </a:ln>
        </p:spPr>
        <p:txBody>
          <a:bodyPr lIns="36000" tIns="36000" rIns="36000" bIns="36000"/>
          <a:lstStyle/>
          <a:p>
            <a:pPr eaLnBrk="0" hangingPunct="0">
              <a:buSzPct val="75000"/>
              <a:buFont typeface="Wingdings" pitchFamily="2" charset="2"/>
              <a:buNone/>
            </a:pPr>
            <a:r>
              <a:rPr lang="en-US" sz="1500" dirty="0"/>
              <a:t>Dim oItem As SAPbouiCOM.Item</a:t>
            </a:r>
          </a:p>
          <a:p>
            <a:pPr eaLnBrk="0" hangingPunct="0">
              <a:buSzPct val="75000"/>
              <a:buFont typeface="Wingdings" pitchFamily="2" charset="2"/>
              <a:buNone/>
            </a:pPr>
            <a:r>
              <a:rPr lang="en-US" sz="1500" dirty="0"/>
              <a:t>Dim oButton As SAPbouiCOM.Button</a:t>
            </a:r>
          </a:p>
          <a:p>
            <a:pPr eaLnBrk="0" hangingPunct="0">
              <a:buSzPct val="75000"/>
              <a:buFont typeface="Wingdings" pitchFamily="2" charset="2"/>
              <a:buNone/>
            </a:pPr>
            <a:endParaRPr lang="en-US" sz="1500" dirty="0"/>
          </a:p>
          <a:p>
            <a:pPr eaLnBrk="0" hangingPunct="0">
              <a:buSzPct val="75000"/>
              <a:buFont typeface="Wingdings" pitchFamily="2" charset="2"/>
              <a:buNone/>
            </a:pPr>
            <a:r>
              <a:rPr lang="en-US" sz="1500" dirty="0">
                <a:solidFill>
                  <a:srgbClr val="008000"/>
                </a:solidFill>
              </a:rPr>
              <a:t>'Add button, buttons with UID 1 and 2 should be OK and Cancel</a:t>
            </a:r>
          </a:p>
          <a:p>
            <a:pPr eaLnBrk="0" hangingPunct="0">
              <a:buSzPct val="75000"/>
              <a:buFont typeface="Wingdings" pitchFamily="2" charset="2"/>
              <a:buNone/>
            </a:pPr>
            <a:r>
              <a:rPr lang="en-US" sz="1500" dirty="0"/>
              <a:t>oItem = oForm.Items.Add("1", it_BUTTON)</a:t>
            </a:r>
          </a:p>
          <a:p>
            <a:pPr eaLnBrk="0" hangingPunct="0">
              <a:buSzPct val="75000"/>
              <a:buFont typeface="Wingdings" pitchFamily="2" charset="2"/>
              <a:buNone/>
            </a:pPr>
            <a:r>
              <a:rPr lang="en-US" sz="1500" dirty="0"/>
              <a:t>oButton = oItem.Specific</a:t>
            </a:r>
          </a:p>
          <a:p>
            <a:pPr eaLnBrk="0" hangingPunct="0">
              <a:buSzPct val="75000"/>
              <a:buFont typeface="Wingdings" pitchFamily="2" charset="2"/>
              <a:buNone/>
            </a:pPr>
            <a:r>
              <a:rPr lang="en-US" sz="1500" dirty="0"/>
              <a:t>oButton.Caption = "&amp;OK"</a:t>
            </a:r>
          </a:p>
          <a:p>
            <a:pPr eaLnBrk="0" hangingPunct="0">
              <a:buSzPct val="75000"/>
              <a:buFont typeface="Wingdings" pitchFamily="2" charset="2"/>
              <a:buNone/>
            </a:pPr>
            <a:r>
              <a:rPr lang="en-US" sz="1500" dirty="0">
                <a:solidFill>
                  <a:srgbClr val="008000"/>
                </a:solidFill>
              </a:rPr>
              <a:t>'Set Size and Location:</a:t>
            </a:r>
          </a:p>
          <a:p>
            <a:pPr eaLnBrk="0" hangingPunct="0">
              <a:buSzPct val="75000"/>
              <a:buFont typeface="Wingdings" pitchFamily="2" charset="2"/>
              <a:buNone/>
            </a:pPr>
            <a:r>
              <a:rPr lang="en-US" sz="1500" dirty="0"/>
              <a:t>oItem.Top = 200</a:t>
            </a:r>
          </a:p>
          <a:p>
            <a:pPr eaLnBrk="0" hangingPunct="0">
              <a:buSzPct val="75000"/>
              <a:buFont typeface="Wingdings" pitchFamily="2" charset="2"/>
              <a:buNone/>
            </a:pPr>
            <a:r>
              <a:rPr lang="en-US" sz="1500" dirty="0"/>
              <a:t>oItem.Left = 20</a:t>
            </a:r>
          </a:p>
          <a:p>
            <a:pPr eaLnBrk="0" hangingPunct="0">
              <a:buSzPct val="75000"/>
              <a:buFont typeface="Wingdings" pitchFamily="2" charset="2"/>
              <a:buNone/>
            </a:pPr>
            <a:r>
              <a:rPr lang="en-US" sz="1500" dirty="0"/>
              <a:t>oItem.Width = 70</a:t>
            </a:r>
          </a:p>
          <a:p>
            <a:pPr eaLnBrk="0" hangingPunct="0">
              <a:buSzPct val="75000"/>
              <a:buFont typeface="Wingdings" pitchFamily="2" charset="2"/>
              <a:buNone/>
            </a:pPr>
            <a:r>
              <a:rPr lang="en-US" sz="1500" dirty="0"/>
              <a:t>oItem.Height = 19</a:t>
            </a:r>
          </a:p>
          <a:p>
            <a:pPr eaLnBrk="0" hangingPunct="0">
              <a:buSzPct val="75000"/>
              <a:buFont typeface="Wingdings" pitchFamily="2" charset="2"/>
              <a:buNone/>
            </a:pPr>
            <a:r>
              <a:rPr lang="en-US" sz="1500" dirty="0"/>
              <a:t>    </a:t>
            </a:r>
          </a:p>
          <a:p>
            <a:pPr eaLnBrk="0" hangingPunct="0">
              <a:buSzPct val="75000"/>
              <a:buFont typeface="Wingdings" pitchFamily="2" charset="2"/>
              <a:buNone/>
            </a:pPr>
            <a:r>
              <a:rPr lang="en-US" sz="1500" dirty="0"/>
              <a:t>oItem = oForm.Items.Add("2", it_BUTTON)</a:t>
            </a:r>
          </a:p>
          <a:p>
            <a:pPr eaLnBrk="0" hangingPunct="0">
              <a:buSzPct val="75000"/>
              <a:buFont typeface="Wingdings" pitchFamily="2" charset="2"/>
              <a:buNone/>
            </a:pPr>
            <a:r>
              <a:rPr lang="en-US" sz="1500" dirty="0"/>
              <a:t>oButton = oItem.Specific</a:t>
            </a:r>
          </a:p>
          <a:p>
            <a:pPr eaLnBrk="0" hangingPunct="0">
              <a:buSzPct val="75000"/>
              <a:buFont typeface="Wingdings" pitchFamily="2" charset="2"/>
              <a:buNone/>
            </a:pPr>
            <a:r>
              <a:rPr lang="en-US" sz="1500" dirty="0"/>
              <a:t>oButton.Caption = "&amp;Cancel"</a:t>
            </a:r>
          </a:p>
          <a:p>
            <a:pPr eaLnBrk="0" hangingPunct="0">
              <a:buSzPct val="75000"/>
              <a:buFont typeface="Wingdings" pitchFamily="2" charset="2"/>
              <a:buNone/>
            </a:pPr>
            <a:r>
              <a:rPr lang="en-US" sz="1500" dirty="0">
                <a:solidFill>
                  <a:srgbClr val="008000"/>
                </a:solidFill>
              </a:rPr>
              <a:t>'Set Size and Location:</a:t>
            </a:r>
          </a:p>
          <a:p>
            <a:pPr eaLnBrk="0" hangingPunct="0">
              <a:buSzPct val="75000"/>
              <a:buFont typeface="Wingdings" pitchFamily="2" charset="2"/>
              <a:buNone/>
            </a:pPr>
            <a:r>
              <a:rPr lang="en-US" sz="1500" dirty="0"/>
              <a:t>oItem.Top = 200</a:t>
            </a:r>
          </a:p>
          <a:p>
            <a:pPr eaLnBrk="0" hangingPunct="0">
              <a:buSzPct val="75000"/>
              <a:buFont typeface="Wingdings" pitchFamily="2" charset="2"/>
              <a:buNone/>
            </a:pPr>
            <a:r>
              <a:rPr lang="en-US" sz="1500" dirty="0"/>
              <a:t>oItem.Left = 95</a:t>
            </a:r>
          </a:p>
          <a:p>
            <a:pPr eaLnBrk="0" hangingPunct="0">
              <a:buSzPct val="75000"/>
              <a:buFont typeface="Wingdings" pitchFamily="2" charset="2"/>
              <a:buNone/>
            </a:pPr>
            <a:r>
              <a:rPr lang="en-US" sz="1500" dirty="0"/>
              <a:t>oItem.Width = 70</a:t>
            </a:r>
          </a:p>
          <a:p>
            <a:pPr eaLnBrk="0" hangingPunct="0">
              <a:buSzPct val="75000"/>
              <a:buFont typeface="Wingdings" pitchFamily="2" charset="2"/>
              <a:buNone/>
            </a:pPr>
            <a:r>
              <a:rPr lang="en-US" sz="1500" dirty="0"/>
              <a:t>oItem.Height = 19</a:t>
            </a:r>
            <a:endParaRPr lang="de-DE" sz="1500" dirty="0"/>
          </a:p>
        </p:txBody>
      </p:sp>
    </p:spTree>
    <p:custDataLst>
      <p:tags r:id="rId1"/>
    </p:custDataLst>
    <p:extLst>
      <p:ext uri="{BB962C8B-B14F-4D97-AF65-F5344CB8AC3E}">
        <p14:creationId xmlns:p14="http://schemas.microsoft.com/office/powerpoint/2010/main" val="373021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515876" y="516367"/>
            <a:ext cx="11186476" cy="677108"/>
          </a:xfrm>
        </p:spPr>
        <p:txBody>
          <a:bodyPr anchor="ctr"/>
          <a:lstStyle/>
          <a:p>
            <a:r>
              <a:rPr lang="en-US" dirty="0"/>
              <a:t>Creating Forms: Items</a:t>
            </a:r>
            <a:br>
              <a:rPr lang="en-US" dirty="0"/>
            </a:br>
            <a:r>
              <a:rPr lang="en-US" sz="2000" dirty="0"/>
              <a:t>Accessing Item Members - Sample</a:t>
            </a:r>
          </a:p>
        </p:txBody>
      </p:sp>
      <p:sp>
        <p:nvSpPr>
          <p:cNvPr id="76802" name="Rectangle 3"/>
          <p:cNvSpPr>
            <a:spLocks noChangeArrowheads="1"/>
          </p:cNvSpPr>
          <p:nvPr/>
        </p:nvSpPr>
        <p:spPr bwMode="gray">
          <a:xfrm>
            <a:off x="515876" y="1481138"/>
            <a:ext cx="11186475" cy="4881562"/>
          </a:xfrm>
          <a:prstGeom prst="rect">
            <a:avLst/>
          </a:prstGeom>
          <a:solidFill>
            <a:srgbClr val="B4C3CB"/>
          </a:solidFill>
          <a:ln w="12700">
            <a:solidFill>
              <a:schemeClr val="tx1"/>
            </a:solidFill>
            <a:miter lim="800000"/>
            <a:headEnd/>
            <a:tailEnd/>
          </a:ln>
        </p:spPr>
        <p:txBody>
          <a:bodyPr lIns="36000" tIns="36000" rIns="36000" bIns="36000"/>
          <a:lstStyle/>
          <a:p>
            <a:r>
              <a:rPr lang="en-US" sz="1600" dirty="0">
                <a:latin typeface="Arial monospaced for SAP" pitchFamily="49" charset="0"/>
              </a:rPr>
              <a:t>Dim oItem As SAPbouiCOM.Item</a:t>
            </a:r>
          </a:p>
          <a:p>
            <a:r>
              <a:rPr lang="en-US" sz="1600" dirty="0">
                <a:latin typeface="Arial monospaced for SAP" pitchFamily="49" charset="0"/>
              </a:rPr>
              <a:t>Dim oEdit As SAPbouiCOM.EditText</a:t>
            </a:r>
          </a:p>
          <a:p>
            <a:endParaRPr lang="en-US" sz="1600" dirty="0">
              <a:solidFill>
                <a:srgbClr val="006600"/>
              </a:solidFill>
              <a:latin typeface="Arial monospaced for SAP" pitchFamily="49" charset="0"/>
            </a:endParaRPr>
          </a:p>
          <a:p>
            <a:r>
              <a:rPr lang="en-US" sz="1600" dirty="0">
                <a:latin typeface="Arial monospaced for SAP" pitchFamily="49" charset="0"/>
              </a:rPr>
              <a:t>oItem = oForm.Items.Item(</a:t>
            </a:r>
            <a:r>
              <a:rPr lang="ja-JP" altLang="en-US" sz="1600" dirty="0">
                <a:latin typeface="Arial monospaced for SAP" pitchFamily="49" charset="0"/>
              </a:rPr>
              <a:t>“</a:t>
            </a:r>
            <a:r>
              <a:rPr lang="en-US" altLang="ja-JP" sz="1600" dirty="0">
                <a:latin typeface="Arial monospaced for SAP" pitchFamily="49" charset="0"/>
              </a:rPr>
              <a:t>54</a:t>
            </a:r>
            <a:r>
              <a:rPr lang="ja-JP" altLang="en-US" sz="1600" dirty="0">
                <a:latin typeface="Arial monospaced for SAP" pitchFamily="49" charset="0"/>
              </a:rPr>
              <a:t>”</a:t>
            </a:r>
            <a:r>
              <a:rPr lang="en-US" altLang="ja-JP" sz="1600" dirty="0">
                <a:latin typeface="Arial monospaced for SAP" pitchFamily="49" charset="0"/>
              </a:rPr>
              <a:t>)</a:t>
            </a:r>
          </a:p>
          <a:p>
            <a:endParaRPr lang="en-US" sz="1600" dirty="0">
              <a:solidFill>
                <a:srgbClr val="006600"/>
              </a:solidFill>
              <a:latin typeface="Arial monospaced for SAP" pitchFamily="49" charset="0"/>
            </a:endParaRPr>
          </a:p>
          <a:p>
            <a:r>
              <a:rPr lang="en-US" sz="1600" dirty="0">
                <a:solidFill>
                  <a:srgbClr val="006600"/>
                </a:solidFill>
                <a:latin typeface="Arial monospaced for SAP" pitchFamily="49" charset="0"/>
              </a:rPr>
              <a:t>'now you can access generic Item properties</a:t>
            </a:r>
          </a:p>
          <a:p>
            <a:r>
              <a:rPr lang="en-US" sz="1600" dirty="0">
                <a:latin typeface="Arial monospaced for SAP" pitchFamily="49" charset="0"/>
              </a:rPr>
              <a:t>oItem.Width = 120</a:t>
            </a:r>
          </a:p>
          <a:p>
            <a:endParaRPr lang="de-DE" sz="1600" dirty="0">
              <a:solidFill>
                <a:srgbClr val="006600"/>
              </a:solidFill>
              <a:latin typeface="Arial monospaced for SAP" pitchFamily="49" charset="0"/>
            </a:endParaRPr>
          </a:p>
          <a:p>
            <a:endParaRPr lang="en-US" sz="1600" dirty="0">
              <a:solidFill>
                <a:srgbClr val="006600"/>
              </a:solidFill>
              <a:latin typeface="Arial monospaced for SAP" pitchFamily="49" charset="0"/>
            </a:endParaRPr>
          </a:p>
          <a:p>
            <a:r>
              <a:rPr lang="ja-JP" altLang="en-US" sz="1600" dirty="0">
                <a:solidFill>
                  <a:srgbClr val="006600"/>
                </a:solidFill>
                <a:latin typeface="Arial monospaced for SAP" pitchFamily="49" charset="0"/>
              </a:rPr>
              <a:t>‘</a:t>
            </a:r>
            <a:r>
              <a:rPr lang="en-US" altLang="ja-JP" sz="1600" dirty="0">
                <a:solidFill>
                  <a:srgbClr val="006600"/>
                </a:solidFill>
                <a:latin typeface="Arial monospaced for SAP" pitchFamily="49" charset="0"/>
              </a:rPr>
              <a:t>…to access the String property and other properties specific to</a:t>
            </a:r>
          </a:p>
          <a:p>
            <a:r>
              <a:rPr lang="ja-JP" altLang="en-US" sz="1600" dirty="0">
                <a:solidFill>
                  <a:srgbClr val="006600"/>
                </a:solidFill>
                <a:latin typeface="Arial monospaced for SAP" pitchFamily="49" charset="0"/>
              </a:rPr>
              <a:t>‘</a:t>
            </a:r>
            <a:r>
              <a:rPr lang="en-US" altLang="ja-JP" sz="1600" dirty="0">
                <a:solidFill>
                  <a:srgbClr val="006600"/>
                </a:solidFill>
                <a:latin typeface="Arial monospaced for SAP" pitchFamily="49" charset="0"/>
              </a:rPr>
              <a:t>the EditText type of item use the specific </a:t>
            </a:r>
            <a:r>
              <a:rPr lang="ja-JP" altLang="en-US" sz="1600" dirty="0">
                <a:solidFill>
                  <a:srgbClr val="006600"/>
                </a:solidFill>
                <a:latin typeface="Arial monospaced for SAP" pitchFamily="49" charset="0"/>
              </a:rPr>
              <a:t>“</a:t>
            </a:r>
            <a:r>
              <a:rPr lang="en-US" altLang="ja-JP" sz="1600" dirty="0">
                <a:solidFill>
                  <a:srgbClr val="006600"/>
                </a:solidFill>
                <a:latin typeface="Arial monospaced for SAP" pitchFamily="49" charset="0"/>
              </a:rPr>
              <a:t>sub</a:t>
            </a:r>
            <a:r>
              <a:rPr lang="ja-JP" altLang="en-US" sz="1600" dirty="0">
                <a:solidFill>
                  <a:srgbClr val="006600"/>
                </a:solidFill>
                <a:latin typeface="Arial monospaced for SAP" pitchFamily="49" charset="0"/>
              </a:rPr>
              <a:t>”</a:t>
            </a:r>
            <a:r>
              <a:rPr lang="en-US" altLang="ja-JP" sz="1600" dirty="0">
                <a:solidFill>
                  <a:srgbClr val="006600"/>
                </a:solidFill>
                <a:latin typeface="Arial monospaced for SAP" pitchFamily="49" charset="0"/>
              </a:rPr>
              <a:t> object EditText</a:t>
            </a:r>
          </a:p>
          <a:p>
            <a:endParaRPr lang="de-DE" sz="1600" dirty="0">
              <a:solidFill>
                <a:srgbClr val="006600"/>
              </a:solidFill>
              <a:latin typeface="Arial monospaced for SAP" pitchFamily="49" charset="0"/>
            </a:endParaRPr>
          </a:p>
          <a:p>
            <a:r>
              <a:rPr lang="de-DE" altLang="en-US" sz="1600" dirty="0">
                <a:solidFill>
                  <a:srgbClr val="006600"/>
                </a:solidFill>
                <a:latin typeface="Arial monospaced for SAP" pitchFamily="49" charset="0"/>
              </a:rPr>
              <a:t>‘</a:t>
            </a:r>
            <a:r>
              <a:rPr lang="de-DE" sz="1600" dirty="0">
                <a:solidFill>
                  <a:srgbClr val="006600"/>
                </a:solidFill>
                <a:latin typeface="Arial monospaced for SAP" pitchFamily="49" charset="0"/>
              </a:rPr>
              <a:t>VB implicitly </a:t>
            </a:r>
            <a:r>
              <a:rPr lang="en-US" sz="1600" dirty="0">
                <a:solidFill>
                  <a:srgbClr val="006600"/>
                </a:solidFill>
                <a:latin typeface="Arial monospaced for SAP" pitchFamily="49" charset="0"/>
              </a:rPr>
              <a:t>casts the item</a:t>
            </a:r>
            <a:r>
              <a:rPr lang="en-US" altLang="en-US" sz="1600" dirty="0">
                <a:solidFill>
                  <a:srgbClr val="006600"/>
                </a:solidFill>
                <a:latin typeface="Arial monospaced for SAP" pitchFamily="49" charset="0"/>
              </a:rPr>
              <a:t>‘</a:t>
            </a:r>
            <a:r>
              <a:rPr lang="en-US" sz="1600" dirty="0">
                <a:solidFill>
                  <a:srgbClr val="006600"/>
                </a:solidFill>
                <a:latin typeface="Arial monospaced for SAP" pitchFamily="49" charset="0"/>
              </a:rPr>
              <a:t>s Specific value</a:t>
            </a:r>
          </a:p>
          <a:p>
            <a:r>
              <a:rPr lang="de-DE" sz="1600" dirty="0">
                <a:solidFill>
                  <a:srgbClr val="006600"/>
                </a:solidFill>
                <a:latin typeface="Arial monospaced for SAP" pitchFamily="49" charset="0"/>
              </a:rPr>
              <a:t> </a:t>
            </a:r>
            <a:r>
              <a:rPr lang="de-DE" altLang="en-US" sz="1600" dirty="0">
                <a:solidFill>
                  <a:srgbClr val="006600"/>
                </a:solidFill>
                <a:latin typeface="Arial monospaced for SAP" pitchFamily="49" charset="0"/>
              </a:rPr>
              <a:t>‘</a:t>
            </a:r>
            <a:r>
              <a:rPr lang="de-DE" sz="1600" dirty="0">
                <a:solidFill>
                  <a:srgbClr val="006600"/>
                </a:solidFill>
                <a:latin typeface="Arial monospaced for SAP" pitchFamily="49" charset="0"/>
              </a:rPr>
              <a:t> </a:t>
            </a:r>
            <a:r>
              <a:rPr lang="en-US" sz="1600" dirty="0">
                <a:solidFill>
                  <a:srgbClr val="006600"/>
                </a:solidFill>
                <a:latin typeface="Arial monospaced for SAP" pitchFamily="49" charset="0"/>
              </a:rPr>
              <a:t>to the left-hand side object type</a:t>
            </a:r>
            <a:r>
              <a:rPr lang="de-DE" sz="1600" dirty="0">
                <a:solidFill>
                  <a:srgbClr val="006600"/>
                </a:solidFill>
                <a:latin typeface="Arial monospaced for SAP" pitchFamily="49" charset="0"/>
              </a:rPr>
              <a:t>. </a:t>
            </a:r>
          </a:p>
          <a:p>
            <a:r>
              <a:rPr lang="de-DE" altLang="en-US" sz="1600" dirty="0">
                <a:solidFill>
                  <a:srgbClr val="006600"/>
                </a:solidFill>
                <a:latin typeface="Arial monospaced for SAP" pitchFamily="49" charset="0"/>
              </a:rPr>
              <a:t>‘</a:t>
            </a:r>
            <a:r>
              <a:rPr lang="en-US" sz="1600" dirty="0">
                <a:solidFill>
                  <a:srgbClr val="006600"/>
                </a:solidFill>
                <a:latin typeface="Arial monospaced for SAP" pitchFamily="49" charset="0"/>
              </a:rPr>
              <a:t>In C#, C++ you need to cast explicitly</a:t>
            </a:r>
            <a:r>
              <a:rPr lang="de-DE" sz="1600" dirty="0">
                <a:solidFill>
                  <a:srgbClr val="006600"/>
                </a:solidFill>
                <a:latin typeface="Arial monospaced for SAP" pitchFamily="49" charset="0"/>
              </a:rPr>
              <a:t>.</a:t>
            </a:r>
            <a:endParaRPr lang="en-US" sz="1600" dirty="0">
              <a:solidFill>
                <a:srgbClr val="006600"/>
              </a:solidFill>
              <a:latin typeface="Arial monospaced for SAP" pitchFamily="49" charset="0"/>
            </a:endParaRPr>
          </a:p>
          <a:p>
            <a:r>
              <a:rPr lang="en-US" sz="1600" dirty="0">
                <a:latin typeface="Arial monospaced for SAP" pitchFamily="49" charset="0"/>
              </a:rPr>
              <a:t>oEdit = oItem.Specific</a:t>
            </a:r>
          </a:p>
          <a:p>
            <a:r>
              <a:rPr lang="en-US" sz="1600" dirty="0">
                <a:latin typeface="Arial monospaced for SAP" pitchFamily="49" charset="0"/>
              </a:rPr>
              <a:t>oEdit.String = </a:t>
            </a:r>
            <a:r>
              <a:rPr lang="ja-JP" altLang="en-US" sz="1600" dirty="0">
                <a:latin typeface="Arial monospaced for SAP" pitchFamily="49" charset="0"/>
              </a:rPr>
              <a:t>“</a:t>
            </a:r>
            <a:r>
              <a:rPr lang="en-US" altLang="ja-JP" sz="1600" dirty="0">
                <a:latin typeface="Arial monospaced for SAP" pitchFamily="49" charset="0"/>
              </a:rPr>
              <a:t>Hello World</a:t>
            </a:r>
            <a:r>
              <a:rPr lang="ja-JP" altLang="en-US" sz="1600" dirty="0">
                <a:latin typeface="Arial monospaced for SAP" pitchFamily="49" charset="0"/>
              </a:rPr>
              <a:t>”</a:t>
            </a:r>
            <a:endParaRPr lang="de-DE" sz="1600" dirty="0">
              <a:latin typeface="Arial monospaced for SAP" pitchFamily="49" charset="0"/>
            </a:endParaRPr>
          </a:p>
        </p:txBody>
      </p:sp>
    </p:spTree>
    <p:custDataLst>
      <p:tags r:id="rId1"/>
    </p:custDataLst>
    <p:extLst>
      <p:ext uri="{BB962C8B-B14F-4D97-AF65-F5344CB8AC3E}">
        <p14:creationId xmlns:p14="http://schemas.microsoft.com/office/powerpoint/2010/main" val="262377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504001" y="433240"/>
            <a:ext cx="11186476" cy="677108"/>
          </a:xfrm>
        </p:spPr>
        <p:txBody>
          <a:bodyPr anchor="ctr"/>
          <a:lstStyle/>
          <a:p>
            <a:r>
              <a:rPr lang="en-US" dirty="0"/>
              <a:t>Creating</a:t>
            </a:r>
            <a:r>
              <a:rPr lang="de-DE" dirty="0"/>
              <a:t> Forms: Items</a:t>
            </a:r>
            <a:br>
              <a:rPr lang="de-DE" dirty="0"/>
            </a:br>
            <a:r>
              <a:rPr lang="en-US" sz="2000" dirty="0"/>
              <a:t>PaneLevel Property</a:t>
            </a:r>
          </a:p>
        </p:txBody>
      </p:sp>
      <p:sp>
        <p:nvSpPr>
          <p:cNvPr id="5" name="Rectangle 3">
            <a:extLst>
              <a:ext uri="{FF2B5EF4-FFF2-40B4-BE49-F238E27FC236}">
                <a16:creationId xmlns:a16="http://schemas.microsoft.com/office/drawing/2014/main" id="{B17F84B8-CE3C-48AB-B41D-638C9412E138}"/>
              </a:ext>
            </a:extLst>
          </p:cNvPr>
          <p:cNvSpPr txBox="1">
            <a:spLocks noChangeArrowheads="1"/>
          </p:cNvSpPr>
          <p:nvPr/>
        </p:nvSpPr>
        <p:spPr bwMode="auto">
          <a:xfrm>
            <a:off x="504001" y="1861150"/>
            <a:ext cx="11186476" cy="398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ct val="0"/>
              </a:spcBef>
              <a:spcAft>
                <a:spcPct val="0"/>
              </a:spcAft>
              <a:buClr>
                <a:schemeClr val="accent1"/>
              </a:buClr>
              <a:buSzPct val="80000"/>
              <a:defRPr/>
            </a:pPr>
            <a:r>
              <a:rPr lang="en-US" sz="1800" dirty="0">
                <a:latin typeface="+mn-lt"/>
              </a:rPr>
              <a:t>The </a:t>
            </a:r>
            <a:r>
              <a:rPr lang="en-US" sz="1800" i="1" dirty="0">
                <a:latin typeface="+mn-lt"/>
              </a:rPr>
              <a:t>Form.PaneLevel</a:t>
            </a:r>
            <a:r>
              <a:rPr lang="en-US" sz="1800" dirty="0">
                <a:latin typeface="+mn-lt"/>
              </a:rPr>
              <a:t> Property is used with the </a:t>
            </a:r>
            <a:r>
              <a:rPr lang="en-US" sz="1800" i="1" dirty="0">
                <a:latin typeface="+mn-lt"/>
              </a:rPr>
              <a:t>Item.FromPane</a:t>
            </a:r>
            <a:r>
              <a:rPr lang="en-US" sz="1800" dirty="0">
                <a:latin typeface="+mn-lt"/>
              </a:rPr>
              <a:t> and </a:t>
            </a:r>
            <a:r>
              <a:rPr lang="en-US" sz="1800" i="1" dirty="0">
                <a:latin typeface="+mn-lt"/>
              </a:rPr>
              <a:t>Item.ToPane</a:t>
            </a:r>
            <a:r>
              <a:rPr lang="en-US" sz="1800" dirty="0">
                <a:latin typeface="+mn-lt"/>
              </a:rPr>
              <a:t> to create multiple panes or </a:t>
            </a:r>
            <a:r>
              <a:rPr lang="ja-JP" altLang="en-US" sz="1800" dirty="0">
                <a:latin typeface="+mn-lt"/>
              </a:rPr>
              <a:t>“</a:t>
            </a:r>
            <a:r>
              <a:rPr lang="en-US" altLang="ja-JP" sz="1800" dirty="0">
                <a:latin typeface="+mn-lt"/>
              </a:rPr>
              <a:t>layers</a:t>
            </a:r>
            <a:r>
              <a:rPr lang="ja-JP" altLang="en-US" sz="1800" dirty="0">
                <a:latin typeface="+mn-lt"/>
              </a:rPr>
              <a:t>”</a:t>
            </a:r>
            <a:r>
              <a:rPr lang="en-US" altLang="ja-JP" sz="1800" dirty="0">
                <a:latin typeface="+mn-lt"/>
              </a:rPr>
              <a:t> on a form, in which different items are visible on different panes.</a:t>
            </a:r>
          </a:p>
          <a:p>
            <a:pPr defTabSz="914400" fontAlgn="base">
              <a:spcBef>
                <a:spcPct val="0"/>
              </a:spcBef>
              <a:spcAft>
                <a:spcPct val="0"/>
              </a:spcAft>
              <a:buClr>
                <a:schemeClr val="accent1"/>
              </a:buClr>
              <a:buSzPct val="80000"/>
              <a:defRPr/>
            </a:pPr>
            <a:endParaRPr lang="en-US" sz="1600" dirty="0">
              <a:latin typeface="+mn-lt"/>
            </a:endParaRPr>
          </a:p>
          <a:p>
            <a:pPr defTabSz="914400" fontAlgn="base">
              <a:spcBef>
                <a:spcPct val="0"/>
              </a:spcBef>
              <a:spcAft>
                <a:spcPct val="0"/>
              </a:spcAft>
              <a:buClr>
                <a:schemeClr val="accent1"/>
              </a:buClr>
              <a:buSzPct val="80000"/>
              <a:defRPr/>
            </a:pPr>
            <a:r>
              <a:rPr lang="en-US" sz="1800" dirty="0">
                <a:latin typeface="+mn-lt"/>
              </a:rPr>
              <a:t>Typically used with </a:t>
            </a:r>
            <a:r>
              <a:rPr lang="en-US" sz="1800" i="1" dirty="0">
                <a:latin typeface="+mn-lt"/>
              </a:rPr>
              <a:t>Folder</a:t>
            </a:r>
            <a:r>
              <a:rPr lang="en-US" sz="1800" dirty="0">
                <a:latin typeface="+mn-lt"/>
              </a:rPr>
              <a:t> items to display different items on different </a:t>
            </a:r>
            <a:r>
              <a:rPr lang="ja-JP" altLang="en-US" sz="1800" dirty="0">
                <a:latin typeface="+mn-lt"/>
              </a:rPr>
              <a:t>“</a:t>
            </a:r>
            <a:r>
              <a:rPr lang="en-US" altLang="ja-JP" sz="1800" dirty="0">
                <a:latin typeface="+mn-lt"/>
              </a:rPr>
              <a:t>Tabs</a:t>
            </a:r>
            <a:r>
              <a:rPr lang="ja-JP" altLang="en-US" sz="1800" dirty="0">
                <a:latin typeface="+mn-lt"/>
              </a:rPr>
              <a:t>”</a:t>
            </a:r>
            <a:r>
              <a:rPr lang="en-US" altLang="ja-JP" sz="1800" dirty="0">
                <a:latin typeface="+mn-lt"/>
              </a:rPr>
              <a:t>.</a:t>
            </a:r>
          </a:p>
          <a:p>
            <a:pPr defTabSz="914400" fontAlgn="base">
              <a:spcBef>
                <a:spcPct val="0"/>
              </a:spcBef>
              <a:spcAft>
                <a:spcPct val="0"/>
              </a:spcAft>
              <a:buClr>
                <a:schemeClr val="accent1"/>
              </a:buClr>
              <a:buSzPct val="80000"/>
              <a:defRPr/>
            </a:pPr>
            <a:endParaRPr lang="en-US" sz="1600" dirty="0">
              <a:latin typeface="+mn-lt"/>
            </a:endParaRPr>
          </a:p>
          <a:p>
            <a:pPr defTabSz="914400" fontAlgn="base">
              <a:spcBef>
                <a:spcPct val="0"/>
              </a:spcBef>
              <a:spcAft>
                <a:spcPct val="0"/>
              </a:spcAft>
              <a:buClr>
                <a:schemeClr val="accent1"/>
              </a:buClr>
              <a:buSzPct val="80000"/>
              <a:defRPr/>
            </a:pPr>
            <a:r>
              <a:rPr lang="en-US" sz="1800" dirty="0">
                <a:latin typeface="+mn-lt"/>
              </a:rPr>
              <a:t>For each Item, set </a:t>
            </a:r>
            <a:r>
              <a:rPr lang="en-US" sz="1800" i="1" dirty="0">
                <a:latin typeface="+mn-lt"/>
              </a:rPr>
              <a:t>FromPane</a:t>
            </a:r>
            <a:r>
              <a:rPr lang="en-US" sz="1800" dirty="0">
                <a:latin typeface="+mn-lt"/>
              </a:rPr>
              <a:t> and </a:t>
            </a:r>
            <a:r>
              <a:rPr lang="en-US" sz="1800" i="1" dirty="0">
                <a:latin typeface="+mn-lt"/>
              </a:rPr>
              <a:t>ToPane</a:t>
            </a:r>
            <a:r>
              <a:rPr lang="en-US" sz="1800" dirty="0">
                <a:latin typeface="+mn-lt"/>
              </a:rPr>
              <a:t> properties.  </a:t>
            </a:r>
          </a:p>
          <a:p>
            <a:pPr marL="726951" lvl="2" indent="-182563" defTabSz="914400" fontAlgn="base">
              <a:spcBef>
                <a:spcPts val="600"/>
              </a:spcBef>
              <a:spcAft>
                <a:spcPct val="0"/>
              </a:spcAft>
              <a:buClr>
                <a:schemeClr val="accent1"/>
              </a:buClr>
              <a:buFont typeface="Wingdings" pitchFamily="2" charset="2"/>
              <a:buChar char="n"/>
              <a:defRPr/>
            </a:pPr>
            <a:r>
              <a:rPr lang="en-US" sz="1600" dirty="0">
                <a:latin typeface="+mn-lt"/>
              </a:rPr>
              <a:t>If both properties are set to 0, the item will be visible on all panes</a:t>
            </a:r>
          </a:p>
          <a:p>
            <a:pPr marL="726951" lvl="2" indent="-182563" defTabSz="914400" fontAlgn="base">
              <a:spcBef>
                <a:spcPts val="600"/>
              </a:spcBef>
              <a:spcAft>
                <a:spcPct val="0"/>
              </a:spcAft>
              <a:buClr>
                <a:schemeClr val="accent1"/>
              </a:buClr>
              <a:buFont typeface="Wingdings" pitchFamily="2" charset="2"/>
              <a:buChar char="n"/>
              <a:defRPr/>
            </a:pPr>
            <a:r>
              <a:rPr lang="en-US" sz="1600" dirty="0">
                <a:latin typeface="+mn-lt"/>
              </a:rPr>
              <a:t>Example: If item oEdit1.FromPane = 1 and oEdit1.ToPane = 3, the item will be visible when oForm.Panelevel = 1, 2, or 3</a:t>
            </a:r>
            <a:r>
              <a:rPr lang="en-US" sz="1200" dirty="0">
                <a:latin typeface="+mn-lt"/>
              </a:rPr>
              <a:t>.</a:t>
            </a:r>
          </a:p>
          <a:p>
            <a:pPr defTabSz="914400" fontAlgn="base">
              <a:spcBef>
                <a:spcPct val="0"/>
              </a:spcBef>
              <a:spcAft>
                <a:spcPct val="0"/>
              </a:spcAft>
              <a:buClr>
                <a:schemeClr val="accent1"/>
              </a:buClr>
              <a:buSzPct val="80000"/>
              <a:defRPr/>
            </a:pPr>
            <a:endParaRPr lang="en-US" sz="1600" dirty="0">
              <a:latin typeface="+mn-lt"/>
            </a:endParaRPr>
          </a:p>
          <a:p>
            <a:pPr defTabSz="914400" fontAlgn="base">
              <a:spcBef>
                <a:spcPct val="0"/>
              </a:spcBef>
              <a:spcAft>
                <a:spcPct val="0"/>
              </a:spcAft>
              <a:buClr>
                <a:schemeClr val="accent1"/>
              </a:buClr>
              <a:buSzPct val="80000"/>
              <a:defRPr/>
            </a:pPr>
            <a:r>
              <a:rPr lang="en-US" sz="1800" dirty="0">
                <a:latin typeface="+mn-lt"/>
              </a:rPr>
              <a:t>In Folder item set </a:t>
            </a:r>
            <a:r>
              <a:rPr lang="en-US" sz="1800" i="1" dirty="0">
                <a:latin typeface="+mn-lt"/>
              </a:rPr>
              <a:t>Pane</a:t>
            </a:r>
            <a:r>
              <a:rPr lang="en-US" sz="1800" dirty="0">
                <a:latin typeface="+mn-lt"/>
              </a:rPr>
              <a:t> property to the associated PaneLevel that will be visible when the folder is selected.</a:t>
            </a:r>
          </a:p>
          <a:p>
            <a:pPr defTabSz="914400" fontAlgn="base">
              <a:spcBef>
                <a:spcPct val="0"/>
              </a:spcBef>
              <a:spcAft>
                <a:spcPct val="0"/>
              </a:spcAft>
              <a:buClr>
                <a:schemeClr val="accent1"/>
              </a:buClr>
              <a:buSzPct val="80000"/>
              <a:defRPr/>
            </a:pPr>
            <a:endParaRPr lang="en-US" sz="1600" dirty="0">
              <a:latin typeface="+mn-lt"/>
            </a:endParaRPr>
          </a:p>
          <a:p>
            <a:pPr defTabSz="914400" fontAlgn="base">
              <a:spcBef>
                <a:spcPct val="0"/>
              </a:spcBef>
              <a:spcAft>
                <a:spcPct val="0"/>
              </a:spcAft>
              <a:buClr>
                <a:schemeClr val="accent1"/>
              </a:buClr>
              <a:buSzPct val="80000"/>
              <a:defRPr/>
            </a:pPr>
            <a:endParaRPr lang="en-US" sz="1600" dirty="0">
              <a:latin typeface="+mn-lt"/>
            </a:endParaRPr>
          </a:p>
        </p:txBody>
      </p:sp>
    </p:spTree>
    <p:custDataLst>
      <p:tags r:id="rId1"/>
    </p:custDataLst>
    <p:extLst>
      <p:ext uri="{BB962C8B-B14F-4D97-AF65-F5344CB8AC3E}">
        <p14:creationId xmlns:p14="http://schemas.microsoft.com/office/powerpoint/2010/main" val="65055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C2971A1A71E10000000A422035\s025.ppt"/>
  <p:tag name="READONLY" val="0"/>
  <p:tag name="LOIOGUID" val="CB7B29C4E76E45FC82E2ED82A950D516"/>
  <p:tag name="_SIGNATURE" val="36611"/>
  <p:tag name="_SLIDEID" val="286"/>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C2971A1A71E10000000A422035\s025.ppt"/>
  <p:tag name="READONLY" val="0"/>
  <p:tag name="LOIOGUID" val="CB7B29C4E76E45FC82E2ED82A950D516"/>
  <p:tag name="_SIGNATURE" val="36611"/>
  <p:tag name="_SLIDEID" val="286"/>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663BAF6766BFE10000000A1553F7\s050.ppt"/>
  <p:tag name="READONLY" val="0"/>
  <p:tag name="LOIOGUID" val="C8A903B12E7A467EA95680625B514686"/>
  <p:tag name="_SIGNATURE" val="67396"/>
  <p:tag name="_SLIDEID" val="29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FFADDC3E221C4E10000000A114A6B\s045.ppt"/>
  <p:tag name="READONLY" val="0"/>
  <p:tag name="LOIOGUID" val="01D95A5429B84E649A1BBA84B4B36A37"/>
  <p:tag name="_SIGNATURE" val="53601"/>
  <p:tag name="_SLIDEID" val="289"/>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FFADDC3E221C4E10000000A114A6B\s045.ppt"/>
  <p:tag name="READONLY" val="0"/>
  <p:tag name="LOIOGUID" val="01D95A5429B84E649A1BBA84B4B36A37"/>
  <p:tag name="_SIGNATURE" val="53601"/>
  <p:tag name="_SLIDEID" val="289"/>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60E4D9CF67F9E10000000A1553F7\s043.ppt"/>
  <p:tag name="READONLY" val="0"/>
  <p:tag name="LOIOGUID" val="1950FCF66375421DB8B245FBDF3A2D9C"/>
  <p:tag name="_SIGNATURE" val="58362"/>
  <p:tag name="_SLIDEID" val="287"/>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63B6AF6766BFE10000000A1553F7\s042.ppt"/>
  <p:tag name="READONLY" val="0"/>
  <p:tag name="LOIOGUID" val="7C9EDCC4BFF642E0B7395FF3C5F60398"/>
  <p:tag name="_SIGNATURE" val="25216"/>
  <p:tag name="_SLIDEID" val="286"/>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B64E094A66BFE10000000A1553F7\s044.ppt"/>
  <p:tag name="READONLY" val="0"/>
  <p:tag name="LOIOGUID" val="89E364BA99754D44BA4DC9E9779D6082"/>
  <p:tag name="_SIGNATURE" val="118167"/>
  <p:tag name="_SLIDEID" val="288"/>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1BB04806C30E10000000A1553F7\s020.ppt"/>
  <p:tag name="READONLY" val="0"/>
  <p:tag name="LOIOGUID" val="E9A5F492E5E04B04984DB37D905AC49E"/>
  <p:tag name="_SIGNATURE" val="42132"/>
  <p:tag name="_SLIDEID" val="298"/>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1BE04806C30E10000000A1553F7\s021.ppt"/>
  <p:tag name="READONLY" val="0"/>
  <p:tag name="LOIOGUID" val="DF01443EED92419DAEF542193718C11E"/>
  <p:tag name="_SIGNATURE" val="92924"/>
  <p:tag name="_SLIDEID" val="299"/>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FFADDC3E221C4E10000000A114A6B\s045.ppt"/>
  <p:tag name="READONLY" val="0"/>
  <p:tag name="LOIOGUID" val="01D95A5429B84E649A1BBA84B4B36A37"/>
  <p:tag name="_SIGNATURE" val="53601"/>
  <p:tag name="_SLIDEID" val="289"/>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FFADDC3E221C4E10000000A114A6B\s045.ppt"/>
  <p:tag name="READONLY" val="0"/>
  <p:tag name="LOIOGUID" val="01D95A5429B84E649A1BBA84B4B36A37"/>
  <p:tag name="_SIGNATURE" val="53601"/>
  <p:tag name="_SLIDEID" val="289"/>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1BE04806C30E10000000A1553F7\s021.ppt"/>
  <p:tag name="READONLY" val="0"/>
  <p:tag name="LOIOGUID" val="DF01443EED92419DAEF542193718C11E"/>
  <p:tag name="_SIGNATURE" val="92924"/>
  <p:tag name="_SLIDEID" val="299"/>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1BE04806C30E10000000A1553F7\s021.ppt"/>
  <p:tag name="READONLY" val="0"/>
  <p:tag name="LOIOGUID" val="DF01443EED92419DAEF542193718C11E"/>
  <p:tag name="_SIGNATURE" val="92924"/>
  <p:tag name="_SLIDEID" val="299"/>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http://purl.org/dc/dcmitype/"/>
    <ds:schemaRef ds:uri="http://purl.org/dc/terms/"/>
    <ds:schemaRef ds:uri="http://purl.org/dc/elements/1.1/"/>
    <ds:schemaRef ds:uri="3fae74cb-f942-4bac-8069-91b943c92c56"/>
    <ds:schemaRef ds:uri="http://www.w3.org/XML/1998/namespace"/>
    <ds:schemaRef ds:uri="http://schemas.microsoft.com/office/2006/documentManagement/types"/>
    <ds:schemaRef ds:uri="1f6b8702-ff64-493f-af7e-9281170a6e8c"/>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B1A161B-2809-4FD3-8827-6B26AE35E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281</TotalTime>
  <Words>2340</Words>
  <Application>Microsoft Office PowerPoint</Application>
  <PresentationFormat>Custom</PresentationFormat>
  <Paragraphs>273</Paragraphs>
  <Slides>18</Slides>
  <Notes>18</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DengXian</vt:lpstr>
      <vt:lpstr>ＭＳ Ｐゴシック</vt:lpstr>
      <vt:lpstr>Arial</vt:lpstr>
      <vt:lpstr>Arial monospaced for SAP</vt:lpstr>
      <vt:lpstr>Arial Unicode MS</vt:lpstr>
      <vt:lpstr>Calibri</vt:lpstr>
      <vt:lpstr>Courier New</vt:lpstr>
      <vt:lpstr>Symbol</vt:lpstr>
      <vt:lpstr>Wingdings</vt:lpstr>
      <vt:lpstr>Wingdings</vt:lpstr>
      <vt:lpstr>SAP 2019 16x9 white</vt:lpstr>
      <vt:lpstr>SAP 2019 16x9 blue</vt:lpstr>
      <vt:lpstr>TB 1300 - SAP Business One SDK User Interface API – Creating Forms</vt:lpstr>
      <vt:lpstr>Creating Forms: Topic Objectives</vt:lpstr>
      <vt:lpstr>Creating Forms: User Forms</vt:lpstr>
      <vt:lpstr>Creating Forms: Example – Create a Form</vt:lpstr>
      <vt:lpstr>Creating Forms: Items Item Types</vt:lpstr>
      <vt:lpstr>Creating Forms: Items Item Properties</vt:lpstr>
      <vt:lpstr>Creating Forms: Items Create Items on the Form - Sample</vt:lpstr>
      <vt:lpstr>Creating Forms: Items Accessing Item Members - Sample</vt:lpstr>
      <vt:lpstr>Creating Forms: Items PaneLevel Property</vt:lpstr>
      <vt:lpstr>Creating Forms: Items TabOrder Property</vt:lpstr>
      <vt:lpstr>Creating Forms: Form Focus / ActiveItem</vt:lpstr>
      <vt:lpstr>Creating forms - SAP Business One Studio</vt:lpstr>
      <vt:lpstr>Creating Forms: Working with XML</vt:lpstr>
      <vt:lpstr>Creating Forms: Example – Save, Load or Update using XML</vt:lpstr>
      <vt:lpstr>Creating Forms: Example – Loading Forms using XML</vt:lpstr>
      <vt:lpstr>Creating Forms: General Remarks</vt:lpstr>
      <vt:lpstr>Creating Forms: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User Interface API Creating Forms</dc:title>
  <dc:creator>krisztian.papai@sap.com</dc:creator>
  <cp:keywords>2019/16:9/white</cp:keywords>
  <cp:lastModifiedBy>Papai, Krisztian</cp:lastModifiedBy>
  <cp:revision>5</cp:revision>
  <dcterms:created xsi:type="dcterms:W3CDTF">2019-01-14T14:01:02Z</dcterms:created>
  <dcterms:modified xsi:type="dcterms:W3CDTF">2019-07-10T06:18:12Z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