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45"/>
  </p:notesMasterIdLst>
  <p:handoutMasterIdLst>
    <p:handoutMasterId r:id="rId46"/>
  </p:handoutMasterIdLst>
  <p:sldIdLst>
    <p:sldId id="447" r:id="rId6"/>
    <p:sldId id="364" r:id="rId7"/>
    <p:sldId id="429" r:id="rId8"/>
    <p:sldId id="692" r:id="rId9"/>
    <p:sldId id="695" r:id="rId10"/>
    <p:sldId id="696" r:id="rId11"/>
    <p:sldId id="697" r:id="rId12"/>
    <p:sldId id="698" r:id="rId13"/>
    <p:sldId id="699" r:id="rId14"/>
    <p:sldId id="700" r:id="rId15"/>
    <p:sldId id="701" r:id="rId16"/>
    <p:sldId id="702" r:id="rId17"/>
    <p:sldId id="703" r:id="rId18"/>
    <p:sldId id="704" r:id="rId19"/>
    <p:sldId id="705" r:id="rId20"/>
    <p:sldId id="706" r:id="rId21"/>
    <p:sldId id="707" r:id="rId22"/>
    <p:sldId id="708" r:id="rId23"/>
    <p:sldId id="709" r:id="rId24"/>
    <p:sldId id="710" r:id="rId25"/>
    <p:sldId id="711" r:id="rId26"/>
    <p:sldId id="694" r:id="rId27"/>
    <p:sldId id="712" r:id="rId28"/>
    <p:sldId id="713" r:id="rId29"/>
    <p:sldId id="716" r:id="rId30"/>
    <p:sldId id="717" r:id="rId31"/>
    <p:sldId id="718" r:id="rId32"/>
    <p:sldId id="719" r:id="rId33"/>
    <p:sldId id="720" r:id="rId34"/>
    <p:sldId id="715" r:id="rId35"/>
    <p:sldId id="721" r:id="rId36"/>
    <p:sldId id="722" r:id="rId37"/>
    <p:sldId id="724" r:id="rId38"/>
    <p:sldId id="725" r:id="rId39"/>
    <p:sldId id="728" r:id="rId40"/>
    <p:sldId id="732" r:id="rId41"/>
    <p:sldId id="733" r:id="rId42"/>
    <p:sldId id="731" r:id="rId43"/>
    <p:sldId id="265" r:id="rId4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5A1868-5C1A-4AA6-8984-D78F3C69B72A}" v="4" dt="2019-07-08T07:46:13.41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2398" autoAdjust="0"/>
  </p:normalViewPr>
  <p:slideViewPr>
    <p:cSldViewPr snapToGrid="0" showGuides="1">
      <p:cViewPr varScale="1">
        <p:scale>
          <a:sx n="62" d="100"/>
          <a:sy n="62" d="100"/>
        </p:scale>
        <p:origin x="1397" y="62"/>
      </p:cViewPr>
      <p:guideLst>
        <p:guide pos="3841"/>
        <p:guide orient="horz" pos="2160"/>
      </p:guideLst>
    </p:cSldViewPr>
  </p:slideViewPr>
  <p:outlineViewPr>
    <p:cViewPr>
      <p:scale>
        <a:sx n="33" d="100"/>
        <a:sy n="33" d="100"/>
      </p:scale>
      <p:origin x="0" y="-8357"/>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9.xml"/><Relationship Id="rId7" Type="http://schemas.openxmlformats.org/officeDocument/2006/relationships/slide" Target="slides/slide25.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7.xml"/><Relationship Id="rId11" Type="http://schemas.openxmlformats.org/officeDocument/2006/relationships/slide" Target="slides/slide29.xml"/><Relationship Id="rId5" Type="http://schemas.openxmlformats.org/officeDocument/2006/relationships/slide" Target="slides/slide15.xml"/><Relationship Id="rId10" Type="http://schemas.openxmlformats.org/officeDocument/2006/relationships/slide" Target="slides/slide28.xml"/><Relationship Id="rId4" Type="http://schemas.openxmlformats.org/officeDocument/2006/relationships/slide" Target="slides/slide13.xml"/><Relationship Id="rId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715A1868-5C1A-4AA6-8984-D78F3C69B72A}"/>
    <pc:docChg chg="modSld">
      <pc:chgData name="Papai, Krisztian" userId="45ce17a5-7050-4b06-9306-4e3e15f2359a" providerId="ADAL" clId="{715A1868-5C1A-4AA6-8984-D78F3C69B72A}" dt="2019-07-08T07:46:13.416" v="3" actId="20577"/>
      <pc:docMkLst>
        <pc:docMk/>
      </pc:docMkLst>
      <pc:sldChg chg="modSp">
        <pc:chgData name="Papai, Krisztian" userId="45ce17a5-7050-4b06-9306-4e3e15f2359a" providerId="ADAL" clId="{715A1868-5C1A-4AA6-8984-D78F3C69B72A}" dt="2019-07-08T07:46:13.416" v="3" actId="20577"/>
        <pc:sldMkLst>
          <pc:docMk/>
          <pc:sldMk cId="3262179408" sldId="447"/>
        </pc:sldMkLst>
        <pc:spChg chg="mod">
          <ac:chgData name="Papai, Krisztian" userId="45ce17a5-7050-4b06-9306-4e3e15f2359a" providerId="ADAL" clId="{715A1868-5C1A-4AA6-8984-D78F3C69B72A}" dt="2019-07-08T07:46:13.416" v="3" actId="20577"/>
          <ac:spMkLst>
            <pc:docMk/>
            <pc:sldMk cId="3262179408" sldId="447"/>
            <ac:spMk id="35" creationId="{00000000-0000-0000-0000-000000000000}"/>
          </ac:spMkLst>
        </pc:spChg>
      </pc:sldChg>
    </pc:docChg>
  </pc:docChgLst>
  <pc:docChgLst>
    <pc:chgData name="Papai, Krisztian" userId="45ce17a5-7050-4b06-9306-4e3e15f2359a" providerId="ADAL" clId="{6D10ED8F-36C5-4CDE-9AE6-FD0DF98FFAE1}"/>
    <pc:docChg chg="modSld">
      <pc:chgData name="Papai, Krisztian" userId="45ce17a5-7050-4b06-9306-4e3e15f2359a" providerId="ADAL" clId="{6D10ED8F-36C5-4CDE-9AE6-FD0DF98FFAE1}" dt="2019-06-25T13:36:38.719" v="0" actId="6549"/>
      <pc:docMkLst>
        <pc:docMk/>
      </pc:docMkLst>
      <pc:sldChg chg="modSp">
        <pc:chgData name="Papai, Krisztian" userId="45ce17a5-7050-4b06-9306-4e3e15f2359a" providerId="ADAL" clId="{6D10ED8F-36C5-4CDE-9AE6-FD0DF98FFAE1}" dt="2019-06-25T13:36:38.719" v="0" actId="6549"/>
        <pc:sldMkLst>
          <pc:docMk/>
          <pc:sldMk cId="2413562791" sldId="694"/>
        </pc:sldMkLst>
        <pc:spChg chg="mod">
          <ac:chgData name="Papai, Krisztian" userId="45ce17a5-7050-4b06-9306-4e3e15f2359a" providerId="ADAL" clId="{6D10ED8F-36C5-4CDE-9AE6-FD0DF98FFAE1}" dt="2019-06-25T13:36:38.719" v="0" actId="6549"/>
          <ac:spMkLst>
            <pc:docMk/>
            <pc:sldMk cId="2413562791" sldId="694"/>
            <ac:spMk id="5017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User Interface API Handling Events and Menus </a:t>
            </a:r>
            <a:r>
              <a:rPr lang="en-US" sz="1400" kern="1200" dirty="0">
                <a:solidFill>
                  <a:schemeClr val="tx1"/>
                </a:solidFill>
                <a:effectLst/>
                <a:latin typeface="+mn-lt"/>
                <a:ea typeface="+mn-ea"/>
                <a:cs typeface="+mn-cs"/>
              </a:rPr>
              <a:t>course topic.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This diagram visualizes the Item Event control flow.</a:t>
            </a:r>
          </a:p>
          <a:p>
            <a:pPr rtl="0"/>
            <a:r>
              <a:rPr lang="en-US" sz="1400" kern="1200" dirty="0">
                <a:solidFill>
                  <a:schemeClr val="tx1"/>
                </a:solidFill>
                <a:effectLst/>
                <a:latin typeface="+mn-lt"/>
                <a:ea typeface="+mn-ea"/>
                <a:cs typeface="+mn-cs"/>
              </a:rPr>
              <a:t>The user performs an action within the SAP Business One form. This event is then routed directly to the add-on event handler, where we can already start to perform some operations, based on the user action. </a:t>
            </a:r>
          </a:p>
          <a:p>
            <a:pPr rtl="0"/>
            <a:r>
              <a:rPr lang="en-US" sz="1400" kern="1200" dirty="0">
                <a:solidFill>
                  <a:schemeClr val="tx1"/>
                </a:solidFill>
                <a:effectLst/>
                <a:latin typeface="+mn-lt"/>
                <a:ea typeface="+mn-ea"/>
                <a:cs typeface="+mn-cs"/>
              </a:rPr>
              <a:t>At this stage, the value of the </a:t>
            </a:r>
            <a:r>
              <a:rPr lang="en-US" sz="1400" b="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property is True. The </a:t>
            </a:r>
            <a:r>
              <a:rPr lang="en-US" sz="1400"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property is part of the </a:t>
            </a:r>
            <a:r>
              <a:rPr lang="en-US" sz="1400" kern="1200" dirty="0" err="1">
                <a:solidFill>
                  <a:schemeClr val="tx1"/>
                </a:solidFill>
                <a:effectLst/>
                <a:latin typeface="+mn-lt"/>
                <a:ea typeface="+mn-ea"/>
                <a:cs typeface="+mn-cs"/>
              </a:rPr>
              <a:t>ItemEvent</a:t>
            </a:r>
            <a:r>
              <a:rPr lang="en-US" sz="1400" kern="1200" dirty="0">
                <a:solidFill>
                  <a:schemeClr val="tx1"/>
                </a:solidFill>
                <a:effectLst/>
                <a:latin typeface="+mn-lt"/>
                <a:ea typeface="+mn-ea"/>
                <a:cs typeface="+mn-cs"/>
              </a:rPr>
              <a:t> object.</a:t>
            </a:r>
          </a:p>
          <a:p>
            <a:pPr rtl="0"/>
            <a:r>
              <a:rPr lang="en-US" sz="1400" kern="1200" dirty="0">
                <a:solidFill>
                  <a:schemeClr val="tx1"/>
                </a:solidFill>
                <a:effectLst/>
                <a:latin typeface="+mn-lt"/>
                <a:ea typeface="+mn-ea"/>
                <a:cs typeface="+mn-cs"/>
              </a:rPr>
              <a:t>Once the event is handled or ignored in the add-on event handler, the event is then handed back to the SAP Business One event handler, where the standard functionality is executed.</a:t>
            </a:r>
          </a:p>
          <a:p>
            <a:pPr rtl="0"/>
            <a:r>
              <a:rPr lang="en-US" sz="1400" kern="1200" dirty="0">
                <a:solidFill>
                  <a:schemeClr val="tx1"/>
                </a:solidFill>
                <a:effectLst/>
                <a:latin typeface="+mn-lt"/>
                <a:ea typeface="+mn-ea"/>
                <a:cs typeface="+mn-cs"/>
              </a:rPr>
              <a:t>Once this is, the event is then moved back to the add-on event handler. </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property value is now False and the </a:t>
            </a:r>
            <a:r>
              <a:rPr lang="en-US" sz="1400" b="1" kern="1200" dirty="0" err="1">
                <a:solidFill>
                  <a:schemeClr val="tx1"/>
                </a:solidFill>
                <a:effectLst/>
                <a:latin typeface="+mn-lt"/>
                <a:ea typeface="+mn-ea"/>
                <a:cs typeface="+mn-cs"/>
              </a:rPr>
              <a:t>ActionSuccess</a:t>
            </a:r>
            <a:r>
              <a:rPr lang="en-US" sz="1400" kern="1200" dirty="0">
                <a:solidFill>
                  <a:schemeClr val="tx1"/>
                </a:solidFill>
                <a:effectLst/>
                <a:latin typeface="+mn-lt"/>
                <a:ea typeface="+mn-ea"/>
                <a:cs typeface="+mn-cs"/>
              </a:rPr>
              <a:t> property contains the information about the successful standard functionality, which is a Boolean value.</a:t>
            </a:r>
          </a:p>
          <a:p>
            <a:r>
              <a:rPr lang="en-US" sz="1400" kern="1200" dirty="0">
                <a:solidFill>
                  <a:schemeClr val="tx1"/>
                </a:solidFill>
                <a:effectLst/>
                <a:latin typeface="+mn-lt"/>
                <a:ea typeface="+mn-ea"/>
                <a:cs typeface="+mn-cs"/>
              </a:rPr>
              <a:t>The flow then moves back to SAP Business One event handler and then back to the SAP Business One form.</a:t>
            </a:r>
            <a:endParaRPr lang="en-US" b="0" noProof="0" dirty="0"/>
          </a:p>
        </p:txBody>
      </p:sp>
    </p:spTree>
    <p:extLst>
      <p:ext uri="{BB962C8B-B14F-4D97-AF65-F5344CB8AC3E}">
        <p14:creationId xmlns:p14="http://schemas.microsoft.com/office/powerpoint/2010/main" val="106484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BubbleEvent</a:t>
            </a:r>
            <a:r>
              <a:rPr lang="en-US" sz="1400" kern="1200" dirty="0">
                <a:solidFill>
                  <a:schemeClr val="tx1"/>
                </a:solidFill>
                <a:effectLst/>
                <a:latin typeface="+mn-lt"/>
                <a:ea typeface="+mn-ea"/>
                <a:cs typeface="+mn-cs"/>
              </a:rPr>
              <a:t> is a parameter for the </a:t>
            </a:r>
            <a:r>
              <a:rPr lang="en-US" sz="1400" kern="1200" dirty="0" err="1">
                <a:solidFill>
                  <a:schemeClr val="tx1"/>
                </a:solidFill>
                <a:effectLst/>
                <a:latin typeface="+mn-lt"/>
                <a:ea typeface="+mn-ea"/>
                <a:cs typeface="+mn-cs"/>
              </a:rPr>
              <a:t>ItemEvent</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MenuEvent</a:t>
            </a:r>
            <a:r>
              <a:rPr lang="en-US" sz="1400" kern="1200" dirty="0">
                <a:solidFill>
                  <a:schemeClr val="tx1"/>
                </a:solidFill>
                <a:effectLst/>
                <a:latin typeface="+mn-lt"/>
                <a:ea typeface="+mn-ea"/>
                <a:cs typeface="+mn-cs"/>
              </a:rPr>
              <a:t> actions.</a:t>
            </a:r>
          </a:p>
          <a:p>
            <a:pPr rtl="0"/>
            <a:r>
              <a:rPr lang="en-US" sz="1400" kern="1200" dirty="0">
                <a:solidFill>
                  <a:schemeClr val="tx1"/>
                </a:solidFill>
                <a:effectLst/>
                <a:latin typeface="+mn-lt"/>
                <a:ea typeface="+mn-ea"/>
                <a:cs typeface="+mn-cs"/>
              </a:rPr>
              <a:t>It indicates how the application handles the event. It is only relevant if the </a:t>
            </a:r>
            <a:r>
              <a:rPr lang="en-US" sz="1400"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property value is True.</a:t>
            </a:r>
          </a:p>
          <a:p>
            <a:pPr rtl="0"/>
            <a:r>
              <a:rPr lang="en-US" sz="1400" kern="1200" dirty="0">
                <a:solidFill>
                  <a:schemeClr val="tx1"/>
                </a:solidFill>
                <a:effectLst/>
                <a:latin typeface="+mn-lt"/>
                <a:ea typeface="+mn-ea"/>
                <a:cs typeface="+mn-cs"/>
              </a:rPr>
              <a:t>Let’s look at the flow: what will happen is, we set the </a:t>
            </a:r>
            <a:r>
              <a:rPr lang="en-US" sz="1400" b="1" kern="1200" dirty="0" err="1">
                <a:solidFill>
                  <a:schemeClr val="tx1"/>
                </a:solidFill>
                <a:effectLst/>
                <a:latin typeface="+mn-lt"/>
                <a:ea typeface="+mn-ea"/>
                <a:cs typeface="+mn-cs"/>
              </a:rPr>
              <a:t>BubbleEvent</a:t>
            </a:r>
            <a:r>
              <a:rPr lang="en-US" sz="1400" kern="1200" dirty="0">
                <a:solidFill>
                  <a:schemeClr val="tx1"/>
                </a:solidFill>
                <a:effectLst/>
                <a:latin typeface="+mn-lt"/>
                <a:ea typeface="+mn-ea"/>
                <a:cs typeface="+mn-cs"/>
              </a:rPr>
              <a:t> to False in the add-on event handler.</a:t>
            </a:r>
          </a:p>
          <a:p>
            <a:pPr rtl="0"/>
            <a:r>
              <a:rPr lang="en-US" sz="1400" kern="1200" dirty="0">
                <a:solidFill>
                  <a:schemeClr val="tx1"/>
                </a:solidFill>
                <a:effectLst/>
                <a:latin typeface="+mn-lt"/>
                <a:ea typeface="+mn-ea"/>
                <a:cs typeface="+mn-cs"/>
              </a:rPr>
              <a:t>The add-on event handler returns the control back to the SAP Business One form and the SAP Business One event handler is passed.</a:t>
            </a:r>
          </a:p>
          <a:p>
            <a:pPr rtl="0"/>
            <a:r>
              <a:rPr lang="en-US" sz="1400" kern="1200" dirty="0">
                <a:solidFill>
                  <a:schemeClr val="tx1"/>
                </a:solidFill>
                <a:effectLst/>
                <a:latin typeface="+mn-lt"/>
                <a:ea typeface="+mn-ea"/>
                <a:cs typeface="+mn-cs"/>
              </a:rPr>
              <a:t>In this case, only the code available in the add-on event handler is executed and the standard SAP Business One functionality is ignored.</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6751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You can view technical information related to forms, items (controls), and the corresponding database tables or fields by selecting View &gt; System Information and performing a mouse-over of the items in question.</a:t>
            </a:r>
          </a:p>
          <a:p>
            <a:pPr rtl="0"/>
            <a:r>
              <a:rPr lang="en-US" sz="1400" kern="1200" dirty="0">
                <a:solidFill>
                  <a:schemeClr val="tx1"/>
                </a:solidFill>
                <a:effectLst/>
                <a:latin typeface="+mn-lt"/>
                <a:ea typeface="+mn-ea"/>
                <a:cs typeface="+mn-cs"/>
              </a:rPr>
              <a:t>The information is shown in the lower left corner of the screen:</a:t>
            </a:r>
          </a:p>
          <a:p>
            <a:pPr lvl="1" rtl="0"/>
            <a:r>
              <a:rPr lang="en-US" sz="1400" kern="1200" dirty="0">
                <a:solidFill>
                  <a:schemeClr val="tx1"/>
                </a:solidFill>
                <a:effectLst/>
                <a:latin typeface="+mn-lt"/>
                <a:ea typeface="+mn-ea"/>
                <a:cs typeface="+mn-cs"/>
              </a:rPr>
              <a:t>Form type (string, but appears as a number for system forms)</a:t>
            </a:r>
          </a:p>
          <a:p>
            <a:pPr lvl="1" rtl="0"/>
            <a:r>
              <a:rPr lang="en-US" sz="1400" kern="1200" dirty="0">
                <a:solidFill>
                  <a:schemeClr val="tx1"/>
                </a:solidFill>
                <a:effectLst/>
                <a:latin typeface="+mn-lt"/>
                <a:ea typeface="+mn-ea"/>
                <a:cs typeface="+mn-cs"/>
              </a:rPr>
              <a:t>Item UID (string, but appears as a number for system items)</a:t>
            </a:r>
          </a:p>
          <a:p>
            <a:pPr lvl="1" rtl="0"/>
            <a:r>
              <a:rPr lang="en-US" sz="1400" kern="1200" dirty="0">
                <a:solidFill>
                  <a:schemeClr val="tx1"/>
                </a:solidFill>
                <a:effectLst/>
                <a:latin typeface="+mn-lt"/>
                <a:ea typeface="+mn-ea"/>
                <a:cs typeface="+mn-cs"/>
              </a:rPr>
              <a:t>Pane - current layer linking items with folders (tabs) – see later in this unit</a:t>
            </a:r>
          </a:p>
          <a:p>
            <a:pPr lvl="1" rtl="0"/>
            <a:r>
              <a:rPr lang="en-US" sz="1400" kern="1200" dirty="0">
                <a:solidFill>
                  <a:schemeClr val="tx1"/>
                </a:solidFill>
                <a:effectLst/>
                <a:latin typeface="+mn-lt"/>
                <a:ea typeface="+mn-ea"/>
                <a:cs typeface="+mn-cs"/>
              </a:rPr>
              <a:t>Database table name</a:t>
            </a:r>
          </a:p>
          <a:p>
            <a:pPr lvl="1" rtl="0"/>
            <a:r>
              <a:rPr lang="en-US" sz="1400" kern="1200" dirty="0">
                <a:solidFill>
                  <a:schemeClr val="tx1"/>
                </a:solidFill>
                <a:effectLst/>
                <a:latin typeface="+mn-lt"/>
                <a:ea typeface="+mn-ea"/>
                <a:cs typeface="+mn-cs"/>
              </a:rPr>
              <a:t>Database field name</a:t>
            </a:r>
          </a:p>
          <a:p>
            <a:pPr lvl="1" rtl="0"/>
            <a:r>
              <a:rPr lang="en-US" sz="1400" kern="1200" dirty="0">
                <a:solidFill>
                  <a:schemeClr val="tx1"/>
                </a:solidFill>
                <a:effectLst/>
                <a:latin typeface="+mn-lt"/>
                <a:ea typeface="+mn-ea"/>
                <a:cs typeface="+mn-cs"/>
              </a:rPr>
              <a:t>Menu item unique ID</a:t>
            </a:r>
          </a:p>
          <a:p>
            <a:pPr rtl="0"/>
            <a:r>
              <a:rPr lang="en-US" sz="1400" kern="1200" dirty="0">
                <a:solidFill>
                  <a:schemeClr val="tx1"/>
                </a:solidFill>
                <a:effectLst/>
                <a:latin typeface="+mn-lt"/>
                <a:ea typeface="+mn-ea"/>
                <a:cs typeface="+mn-cs"/>
              </a:rPr>
              <a:t>Please note that the database details are not available for items that display information that is:</a:t>
            </a:r>
          </a:p>
          <a:p>
            <a:pPr lvl="1" rtl="0"/>
            <a:r>
              <a:rPr lang="en-US" sz="1400" kern="1200" dirty="0">
                <a:solidFill>
                  <a:schemeClr val="tx1"/>
                </a:solidFill>
                <a:effectLst/>
                <a:latin typeface="+mn-lt"/>
                <a:ea typeface="+mn-ea"/>
                <a:cs typeface="+mn-cs"/>
              </a:rPr>
              <a:t>Calculated within the user interface</a:t>
            </a:r>
          </a:p>
          <a:p>
            <a:pPr lvl="1" rtl="0"/>
            <a:r>
              <a:rPr lang="en-US" sz="1400" kern="1200" dirty="0">
                <a:solidFill>
                  <a:schemeClr val="tx1"/>
                </a:solidFill>
                <a:effectLst/>
                <a:latin typeface="+mn-lt"/>
                <a:ea typeface="+mn-ea"/>
                <a:cs typeface="+mn-cs"/>
              </a:rPr>
              <a:t>Sourced from more than one database field – for example, amounts combine the float value with the currency code, such as “EUR 7.59”. The information in the status bar will contain a “variable” ID.</a:t>
            </a:r>
          </a:p>
          <a:p>
            <a:pPr lvl="1" rtl="0"/>
            <a:r>
              <a:rPr lang="en-US" sz="1400" kern="1200" dirty="0">
                <a:solidFill>
                  <a:schemeClr val="tx1"/>
                </a:solidFill>
                <a:effectLst/>
                <a:latin typeface="+mn-lt"/>
                <a:ea typeface="+mn-ea"/>
                <a:cs typeface="+mn-cs"/>
              </a:rPr>
              <a:t>Related to the position of the mouse pointer, not necessarily the item that currently has the input focus</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26978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This example adds a button to a business partner master data form when it loads and also disables the </a:t>
            </a:r>
            <a:r>
              <a:rPr lang="en-US" sz="1400" kern="1200" dirty="0" err="1">
                <a:solidFill>
                  <a:schemeClr val="tx1"/>
                </a:solidFill>
                <a:effectLst/>
                <a:latin typeface="+mn-lt"/>
                <a:ea typeface="+mn-ea"/>
                <a:cs typeface="+mn-cs"/>
              </a:rPr>
              <a:t>ComboBox</a:t>
            </a:r>
            <a:r>
              <a:rPr lang="en-US" sz="1400" kern="1200" dirty="0">
                <a:solidFill>
                  <a:schemeClr val="tx1"/>
                </a:solidFill>
                <a:effectLst/>
                <a:latin typeface="+mn-lt"/>
                <a:ea typeface="+mn-ea"/>
                <a:cs typeface="+mn-cs"/>
              </a:rPr>
              <a:t> item for business partner types.</a:t>
            </a:r>
          </a:p>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pVal</a:t>
            </a:r>
            <a:r>
              <a:rPr lang="en-US" sz="1400" kern="1200" dirty="0">
                <a:solidFill>
                  <a:schemeClr val="tx1"/>
                </a:solidFill>
                <a:effectLst/>
                <a:latin typeface="+mn-lt"/>
                <a:ea typeface="+mn-ea"/>
                <a:cs typeface="+mn-cs"/>
              </a:rPr>
              <a:t> object is used for filtering in the business partner master data form.</a:t>
            </a:r>
          </a:p>
          <a:p>
            <a:pPr rtl="0"/>
            <a:r>
              <a:rPr lang="en-US" sz="1400" kern="1200" dirty="0">
                <a:solidFill>
                  <a:schemeClr val="tx1"/>
                </a:solidFill>
                <a:effectLst/>
                <a:latin typeface="+mn-lt"/>
                <a:ea typeface="+mn-ea"/>
                <a:cs typeface="+mn-cs"/>
              </a:rPr>
              <a:t>A new button is then placed in the form.</a:t>
            </a:r>
          </a:p>
          <a:p>
            <a:pPr rtl="0"/>
            <a:r>
              <a:rPr lang="en-US" sz="1400" kern="1200" dirty="0">
                <a:solidFill>
                  <a:schemeClr val="tx1"/>
                </a:solidFill>
                <a:effectLst/>
                <a:latin typeface="+mn-lt"/>
                <a:ea typeface="+mn-ea"/>
                <a:cs typeface="+mn-cs"/>
              </a:rPr>
              <a:t>The item ID 40 is then deactivated on the same form. This item represents the </a:t>
            </a:r>
            <a:r>
              <a:rPr lang="en-US" sz="1400" kern="1200" dirty="0" err="1">
                <a:solidFill>
                  <a:schemeClr val="tx1"/>
                </a:solidFill>
                <a:effectLst/>
                <a:latin typeface="+mn-lt"/>
                <a:ea typeface="+mn-ea"/>
                <a:cs typeface="+mn-cs"/>
              </a:rPr>
              <a:t>ComboBox</a:t>
            </a:r>
            <a:r>
              <a:rPr lang="en-US" sz="1400" kern="1200" dirty="0">
                <a:solidFill>
                  <a:schemeClr val="tx1"/>
                </a:solidFill>
                <a:effectLst/>
                <a:latin typeface="+mn-lt"/>
                <a:ea typeface="+mn-ea"/>
                <a:cs typeface="+mn-cs"/>
              </a:rPr>
              <a:t> for business partner types.</a:t>
            </a:r>
          </a:p>
          <a:p>
            <a:pPr rtl="0"/>
            <a:br>
              <a:rPr lang="en-US" sz="1400" kern="1200" dirty="0">
                <a:solidFill>
                  <a:schemeClr val="tx1"/>
                </a:solidFill>
                <a:effectLst/>
                <a:latin typeface="+mn-lt"/>
                <a:ea typeface="+mn-ea"/>
                <a:cs typeface="+mn-cs"/>
              </a:rPr>
            </a:br>
            <a:r>
              <a:rPr lang="en-US" sz="1400" kern="1200" dirty="0">
                <a:solidFill>
                  <a:schemeClr val="tx1"/>
                </a:solidFill>
                <a:effectLst/>
                <a:latin typeface="+mn-lt"/>
                <a:ea typeface="+mn-ea"/>
                <a:cs typeface="+mn-cs"/>
              </a:rPr>
              <a:t>Changes to SAP system forms occur only at runtime and are not persisted in any way.</a:t>
            </a:r>
          </a:p>
          <a:p>
            <a:r>
              <a:rPr lang="en-US" sz="1400" kern="1200" dirty="0">
                <a:solidFill>
                  <a:schemeClr val="tx1"/>
                </a:solidFill>
                <a:effectLst/>
                <a:latin typeface="+mn-lt"/>
                <a:ea typeface="+mn-ea"/>
                <a:cs typeface="+mn-cs"/>
              </a:rPr>
              <a:t>The method shown uses explicit low-level code. The alternative is to use XML batch actions.</a:t>
            </a:r>
            <a:endParaRPr lang="en-US" noProof="0"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1324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FormDataEvent</a:t>
            </a:r>
            <a:r>
              <a:rPr lang="en-US" sz="1400" kern="1200" dirty="0">
                <a:solidFill>
                  <a:schemeClr val="tx1"/>
                </a:solidFill>
                <a:effectLst/>
                <a:latin typeface="+mn-lt"/>
                <a:ea typeface="+mn-ea"/>
                <a:cs typeface="+mn-cs"/>
              </a:rPr>
              <a:t> occurs when the application performs the following actions on forms connected to business objects: add, update, delete, or load form data via browse, link button, or find.</a:t>
            </a:r>
          </a:p>
          <a:p>
            <a:pPr rtl="0"/>
            <a:r>
              <a:rPr lang="en-US" sz="1400" kern="1200" dirty="0">
                <a:solidFill>
                  <a:schemeClr val="tx1"/>
                </a:solidFill>
                <a:effectLst/>
                <a:latin typeface="+mn-lt"/>
                <a:ea typeface="+mn-ea"/>
                <a:cs typeface="+mn-cs"/>
              </a:rPr>
              <a:t>The event supplies the unique ID of the modified business object. Use it as an input object for the DI API </a:t>
            </a:r>
            <a:r>
              <a:rPr lang="en-US" sz="1400" i="1" kern="1200" dirty="0" err="1">
                <a:solidFill>
                  <a:schemeClr val="tx1"/>
                </a:solidFill>
                <a:effectLst/>
                <a:latin typeface="+mn-lt"/>
                <a:ea typeface="+mn-ea"/>
                <a:cs typeface="+mn-cs"/>
              </a:rPr>
              <a:t>DataBrowser.GetByKeys</a:t>
            </a:r>
            <a:r>
              <a:rPr lang="en-US" sz="1400" kern="1200" dirty="0">
                <a:solidFill>
                  <a:schemeClr val="tx1"/>
                </a:solidFill>
                <a:effectLst/>
                <a:latin typeface="+mn-lt"/>
                <a:ea typeface="+mn-ea"/>
                <a:cs typeface="+mn-cs"/>
              </a:rPr>
              <a:t> method to get a DI object.</a:t>
            </a:r>
          </a:p>
          <a:p>
            <a:pPr rtl="0"/>
            <a:r>
              <a:rPr lang="en-US" sz="1400" kern="1200" dirty="0">
                <a:solidFill>
                  <a:schemeClr val="tx1"/>
                </a:solidFill>
                <a:effectLst/>
                <a:latin typeface="+mn-lt"/>
                <a:ea typeface="+mn-ea"/>
                <a:cs typeface="+mn-cs"/>
              </a:rPr>
              <a:t>You can also use this feature in the new UDO default forms with the header-line style.</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06337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3"/>
          <p:cNvSpPr>
            <a:spLocks noGrp="1" noChangeArrowheads="1"/>
          </p:cNvSpPr>
          <p:nvPr>
            <p:ph type="body" idx="1"/>
          </p:nvPr>
        </p:nvSpPr>
        <p:spPr/>
        <p:txBody>
          <a:bodyPr>
            <a:normAutofit fontScale="92500" lnSpcReduction="20000"/>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EventFilter</a:t>
            </a:r>
            <a:r>
              <a:rPr lang="en-US" sz="1400" b="1" kern="1200" dirty="0">
                <a:solidFill>
                  <a:schemeClr val="tx1"/>
                </a:solidFill>
                <a:effectLst/>
                <a:latin typeface="+mn-lt"/>
                <a:ea typeface="+mn-ea"/>
                <a:cs typeface="+mn-cs"/>
              </a:rPr>
              <a:t> Collection </a:t>
            </a:r>
            <a:r>
              <a:rPr lang="en-US" sz="1400" kern="1200" dirty="0">
                <a:solidFill>
                  <a:schemeClr val="tx1"/>
                </a:solidFill>
                <a:effectLst/>
                <a:latin typeface="+mn-lt"/>
                <a:ea typeface="+mn-ea"/>
                <a:cs typeface="+mn-cs"/>
              </a:rPr>
              <a:t>represents an event filter, which contains a collection of form types to which this event filter applies. </a:t>
            </a:r>
          </a:p>
          <a:p>
            <a:pPr rtl="0"/>
            <a:r>
              <a:rPr lang="en-US" sz="1400" kern="1200" dirty="0">
                <a:solidFill>
                  <a:schemeClr val="tx1"/>
                </a:solidFill>
                <a:effectLst/>
                <a:latin typeface="+mn-lt"/>
                <a:ea typeface="+mn-ea"/>
                <a:cs typeface="+mn-cs"/>
              </a:rPr>
              <a:t>Each event filter applies to a single event type, as specified in the </a:t>
            </a:r>
            <a:r>
              <a:rPr lang="en-US" sz="1400" kern="1200" dirty="0" err="1">
                <a:solidFill>
                  <a:schemeClr val="tx1"/>
                </a:solidFill>
                <a:effectLst/>
                <a:latin typeface="+mn-lt"/>
                <a:ea typeface="+mn-ea"/>
                <a:cs typeface="+mn-cs"/>
              </a:rPr>
              <a:t>EventFilters.Add</a:t>
            </a:r>
            <a:r>
              <a:rPr lang="en-US" sz="1400" kern="1200" dirty="0">
                <a:solidFill>
                  <a:schemeClr val="tx1"/>
                </a:solidFill>
                <a:effectLst/>
                <a:latin typeface="+mn-lt"/>
                <a:ea typeface="+mn-ea"/>
                <a:cs typeface="+mn-cs"/>
              </a:rPr>
              <a:t> method.</a:t>
            </a:r>
          </a:p>
          <a:p>
            <a:pPr rtl="0"/>
            <a:r>
              <a:rPr lang="en-US" sz="1400" kern="1200" dirty="0">
                <a:solidFill>
                  <a:schemeClr val="tx1"/>
                </a:solidFill>
                <a:effectLst/>
                <a:latin typeface="+mn-lt"/>
                <a:ea typeface="+mn-ea"/>
                <a:cs typeface="+mn-cs"/>
              </a:rPr>
              <a:t>By using the </a:t>
            </a:r>
            <a:r>
              <a:rPr lang="en-US" sz="1400" b="1" kern="1200" dirty="0" err="1">
                <a:solidFill>
                  <a:schemeClr val="tx1"/>
                </a:solidFill>
                <a:effectLst/>
                <a:latin typeface="+mn-lt"/>
                <a:ea typeface="+mn-ea"/>
                <a:cs typeface="+mn-cs"/>
              </a:rPr>
              <a:t>EventFilter</a:t>
            </a:r>
            <a:r>
              <a:rPr lang="en-US" sz="1400" b="1" kern="1200" dirty="0">
                <a:solidFill>
                  <a:schemeClr val="tx1"/>
                </a:solidFill>
                <a:effectLst/>
                <a:latin typeface="+mn-lt"/>
                <a:ea typeface="+mn-ea"/>
                <a:cs typeface="+mn-cs"/>
              </a:rPr>
              <a:t> Collection</a:t>
            </a:r>
            <a:r>
              <a:rPr lang="en-US" sz="1400" kern="1200" dirty="0">
                <a:solidFill>
                  <a:schemeClr val="tx1"/>
                </a:solidFill>
                <a:effectLst/>
                <a:latin typeface="+mn-lt"/>
                <a:ea typeface="+mn-ea"/>
                <a:cs typeface="+mn-cs"/>
              </a:rPr>
              <a:t> it is possible to handle only those events that are required by the business logic developed in the add-on solution. </a:t>
            </a:r>
          </a:p>
          <a:p>
            <a:pPr rtl="0"/>
            <a:r>
              <a:rPr lang="en-US" sz="1400" kern="1200" dirty="0">
                <a:solidFill>
                  <a:schemeClr val="tx1"/>
                </a:solidFill>
                <a:effectLst/>
                <a:latin typeface="+mn-lt"/>
                <a:ea typeface="+mn-ea"/>
                <a:cs typeface="+mn-cs"/>
              </a:rPr>
              <a:t>Other events that are not included in the event filter collection are simply ignored.</a:t>
            </a:r>
          </a:p>
          <a:p>
            <a:pPr rtl="0"/>
            <a:r>
              <a:rPr lang="en-US" sz="1400" kern="1200" dirty="0">
                <a:solidFill>
                  <a:schemeClr val="tx1"/>
                </a:solidFill>
                <a:effectLst/>
                <a:latin typeface="+mn-lt"/>
                <a:ea typeface="+mn-ea"/>
                <a:cs typeface="+mn-cs"/>
              </a:rPr>
              <a:t>The most frequently used even types are listed in this slide.</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et_ITEM_PRESSED</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and </a:t>
            </a:r>
            <a:r>
              <a:rPr lang="en-US" sz="1400" b="1" kern="1200" dirty="0" err="1">
                <a:solidFill>
                  <a:schemeClr val="tx1"/>
                </a:solidFill>
                <a:effectLst/>
                <a:latin typeface="+mn-lt"/>
                <a:ea typeface="+mn-ea"/>
                <a:cs typeface="+mn-cs"/>
              </a:rPr>
              <a:t>et_FORM_LOAD</a:t>
            </a:r>
            <a:r>
              <a:rPr lang="en-US" sz="1400" kern="1200" dirty="0">
                <a:solidFill>
                  <a:schemeClr val="tx1"/>
                </a:solidFill>
                <a:effectLst/>
                <a:latin typeface="+mn-lt"/>
                <a:ea typeface="+mn-ea"/>
                <a:cs typeface="+mn-cs"/>
              </a:rPr>
              <a:t> event types are often used to add additional validation checks before saving a document or to manipulate a form before it is displayed.</a:t>
            </a:r>
          </a:p>
          <a:p>
            <a:pPr rtl="0"/>
            <a:r>
              <a:rPr lang="en-US" sz="1400" kern="1200" dirty="0">
                <a:solidFill>
                  <a:schemeClr val="tx1"/>
                </a:solidFill>
                <a:effectLst/>
                <a:latin typeface="+mn-lt"/>
                <a:ea typeface="+mn-ea"/>
                <a:cs typeface="+mn-cs"/>
              </a:rPr>
              <a:t>You can make some fields invisible depending on the business logic, for example.</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et_KEY_DOWN</a:t>
            </a:r>
            <a:r>
              <a:rPr lang="en-US" sz="1400" kern="1200" dirty="0">
                <a:solidFill>
                  <a:schemeClr val="tx1"/>
                </a:solidFill>
                <a:effectLst/>
                <a:latin typeface="+mn-lt"/>
                <a:ea typeface="+mn-ea"/>
                <a:cs typeface="+mn-cs"/>
              </a:rPr>
              <a:t> might be useful for a special kind of “help”, for example, displaying some details when the “X” is pressed.</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et_GOT_FOCUS</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and</a:t>
            </a:r>
            <a:r>
              <a:rPr lang="en-US" sz="1400" b="1" kern="1200" dirty="0">
                <a:solidFill>
                  <a:schemeClr val="tx1"/>
                </a:solidFill>
                <a:effectLst/>
                <a:latin typeface="+mn-lt"/>
                <a:ea typeface="+mn-ea"/>
                <a:cs typeface="+mn-cs"/>
              </a:rPr>
              <a:t> </a:t>
            </a:r>
            <a:r>
              <a:rPr lang="en-US" sz="1400" b="1" kern="1200" dirty="0" err="1">
                <a:solidFill>
                  <a:schemeClr val="tx1"/>
                </a:solidFill>
                <a:effectLst/>
                <a:latin typeface="+mn-lt"/>
                <a:ea typeface="+mn-ea"/>
                <a:cs typeface="+mn-cs"/>
              </a:rPr>
              <a:t>et_LOST_FOCUS</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event times receive the releasing of the focus on a specific item.</a:t>
            </a:r>
          </a:p>
          <a:p>
            <a:pPr rtl="0"/>
            <a:r>
              <a:rPr lang="en-US" sz="1400" kern="1200" dirty="0">
                <a:solidFill>
                  <a:schemeClr val="tx1"/>
                </a:solidFill>
                <a:effectLst/>
                <a:latin typeface="+mn-lt"/>
                <a:ea typeface="+mn-ea"/>
                <a:cs typeface="+mn-cs"/>
              </a:rPr>
              <a:t>When the main mouse button is clicked for an item, this is represented as </a:t>
            </a:r>
            <a:r>
              <a:rPr lang="en-US" sz="1400" b="1" kern="1200" dirty="0" err="1">
                <a:solidFill>
                  <a:schemeClr val="tx1"/>
                </a:solidFill>
                <a:effectLst/>
                <a:latin typeface="+mn-lt"/>
                <a:ea typeface="+mn-ea"/>
                <a:cs typeface="+mn-cs"/>
              </a:rPr>
              <a:t>et_CLICK</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When the main mouse button is released for a menu item without submenus, this is represented as </a:t>
            </a:r>
            <a:r>
              <a:rPr lang="en-US" sz="1400" b="1" kern="1200" dirty="0" err="1">
                <a:solidFill>
                  <a:schemeClr val="tx1"/>
                </a:solidFill>
                <a:effectLst/>
                <a:latin typeface="+mn-lt"/>
                <a:ea typeface="+mn-ea"/>
                <a:cs typeface="+mn-cs"/>
              </a:rPr>
              <a:t>et_MENU_CLICK</a:t>
            </a:r>
            <a:r>
              <a:rPr lang="en-US" sz="1400" kern="1200" dirty="0">
                <a:solidFill>
                  <a:schemeClr val="tx1"/>
                </a:solidFill>
                <a:effectLst/>
                <a:latin typeface="+mn-lt"/>
                <a:ea typeface="+mn-ea"/>
                <a:cs typeface="+mn-cs"/>
              </a:rPr>
              <a:t>.</a:t>
            </a:r>
          </a:p>
          <a:p>
            <a:r>
              <a:rPr lang="en-US" sz="1400" kern="1200" dirty="0">
                <a:solidFill>
                  <a:schemeClr val="tx1"/>
                </a:solidFill>
                <a:effectLst/>
                <a:latin typeface="+mn-lt"/>
                <a:ea typeface="+mn-ea"/>
                <a:cs typeface="+mn-cs"/>
              </a:rPr>
              <a:t>Other form events are normally used less frequently. You can find more details about the event types in the document SAP Business One UI API Object Reference.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768665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By default, the UI API receives all events triggered by the SAP Business One application.</a:t>
            </a:r>
          </a:p>
          <a:p>
            <a:pPr rtl="0"/>
            <a:r>
              <a:rPr lang="en-US" sz="1400" kern="1200" dirty="0">
                <a:solidFill>
                  <a:schemeClr val="tx1"/>
                </a:solidFill>
                <a:effectLst/>
                <a:latin typeface="+mn-lt"/>
                <a:ea typeface="+mn-ea"/>
                <a:cs typeface="+mn-cs"/>
              </a:rPr>
              <a:t>Without event filtering, all events are sent to your add-on application. Your event handler is called each time an event is raised. This can result in poor performance overall.</a:t>
            </a:r>
          </a:p>
          <a:p>
            <a:pPr rtl="0"/>
            <a:r>
              <a:rPr lang="en-US" sz="1400" kern="1200" dirty="0">
                <a:solidFill>
                  <a:schemeClr val="tx1"/>
                </a:solidFill>
                <a:effectLst/>
                <a:latin typeface="+mn-lt"/>
                <a:ea typeface="+mn-ea"/>
                <a:cs typeface="+mn-cs"/>
              </a:rPr>
              <a:t>If you use event filtering, only the selected events are sent to your add-on application. This results in significantly fewer COM calls and improves performance.</a:t>
            </a:r>
          </a:p>
          <a:p>
            <a:pPr rtl="0"/>
            <a:r>
              <a:rPr lang="en-US" sz="1400" kern="1200" dirty="0" err="1">
                <a:solidFill>
                  <a:schemeClr val="tx1"/>
                </a:solidFill>
                <a:effectLst/>
                <a:latin typeface="+mn-lt"/>
                <a:ea typeface="+mn-ea"/>
                <a:cs typeface="+mn-cs"/>
              </a:rPr>
              <a:t>AppEvents</a:t>
            </a:r>
            <a:r>
              <a:rPr lang="en-US" sz="1400" kern="1200" dirty="0">
                <a:solidFill>
                  <a:schemeClr val="tx1"/>
                </a:solidFill>
                <a:effectLst/>
                <a:latin typeface="+mn-lt"/>
                <a:ea typeface="+mn-ea"/>
                <a:cs typeface="+mn-cs"/>
              </a:rPr>
              <a:t> are not affected.</a:t>
            </a:r>
          </a:p>
          <a:p>
            <a:pPr rtl="0"/>
            <a:r>
              <a:rPr lang="en-US" sz="1400" kern="1200" dirty="0">
                <a:solidFill>
                  <a:schemeClr val="tx1"/>
                </a:solidFill>
                <a:effectLst/>
                <a:latin typeface="+mn-lt"/>
                <a:ea typeface="+mn-ea"/>
                <a:cs typeface="+mn-cs"/>
              </a:rPr>
              <a:t>Let’s see an example.</a:t>
            </a:r>
          </a:p>
          <a:p>
            <a:pPr rtl="0"/>
            <a:r>
              <a:rPr lang="en-US" sz="1400" kern="1200" dirty="0">
                <a:solidFill>
                  <a:schemeClr val="tx1"/>
                </a:solidFill>
                <a:effectLst/>
                <a:latin typeface="+mn-lt"/>
                <a:ea typeface="+mn-ea"/>
                <a:cs typeface="+mn-cs"/>
              </a:rPr>
              <a:t>After you define an </a:t>
            </a:r>
            <a:r>
              <a:rPr lang="en-US" sz="1400" kern="1200" dirty="0" err="1">
                <a:solidFill>
                  <a:schemeClr val="tx1"/>
                </a:solidFill>
                <a:effectLst/>
                <a:latin typeface="+mn-lt"/>
                <a:ea typeface="+mn-ea"/>
                <a:cs typeface="+mn-cs"/>
              </a:rPr>
              <a:t>EventFilter</a:t>
            </a:r>
            <a:r>
              <a:rPr lang="en-US" sz="1400" kern="1200" dirty="0">
                <a:solidFill>
                  <a:schemeClr val="tx1"/>
                </a:solidFill>
                <a:effectLst/>
                <a:latin typeface="+mn-lt"/>
                <a:ea typeface="+mn-ea"/>
                <a:cs typeface="+mn-cs"/>
              </a:rPr>
              <a:t>, add it to the </a:t>
            </a:r>
            <a:r>
              <a:rPr lang="en-US" sz="1400" kern="1200" dirty="0" err="1">
                <a:solidFill>
                  <a:schemeClr val="tx1"/>
                </a:solidFill>
                <a:effectLst/>
                <a:latin typeface="+mn-lt"/>
                <a:ea typeface="+mn-ea"/>
                <a:cs typeface="+mn-cs"/>
              </a:rPr>
              <a:t>EventFilters</a:t>
            </a:r>
            <a:r>
              <a:rPr lang="en-US" sz="1400" kern="1200" dirty="0">
                <a:solidFill>
                  <a:schemeClr val="tx1"/>
                </a:solidFill>
                <a:effectLst/>
                <a:latin typeface="+mn-lt"/>
                <a:ea typeface="+mn-ea"/>
                <a:cs typeface="+mn-cs"/>
              </a:rPr>
              <a:t> object, and assign it to the Application object, your add-on will start to receive only the events specified in the filters.</a:t>
            </a:r>
          </a:p>
          <a:p>
            <a:pPr rtl="0"/>
            <a:r>
              <a:rPr lang="en-US" sz="1400" kern="1200" dirty="0">
                <a:solidFill>
                  <a:schemeClr val="tx1"/>
                </a:solidFill>
                <a:effectLst/>
                <a:latin typeface="+mn-lt"/>
                <a:ea typeface="+mn-ea"/>
                <a:cs typeface="+mn-cs"/>
              </a:rPr>
              <a:t>If you want to continue to receive </a:t>
            </a:r>
            <a:r>
              <a:rPr lang="en-US" sz="1400" kern="1200" dirty="0" err="1">
                <a:solidFill>
                  <a:schemeClr val="tx1"/>
                </a:solidFill>
                <a:effectLst/>
                <a:latin typeface="+mn-lt"/>
                <a:ea typeface="+mn-ea"/>
                <a:cs typeface="+mn-cs"/>
              </a:rPr>
              <a:t>MenuEvents</a:t>
            </a:r>
            <a:r>
              <a:rPr lang="en-US" sz="1400" kern="1200" dirty="0">
                <a:solidFill>
                  <a:schemeClr val="tx1"/>
                </a:solidFill>
                <a:effectLst/>
                <a:latin typeface="+mn-lt"/>
                <a:ea typeface="+mn-ea"/>
                <a:cs typeface="+mn-cs"/>
              </a:rPr>
              <a:t>, it’s essential to include </a:t>
            </a:r>
            <a:r>
              <a:rPr lang="en-US" sz="1400" kern="1200" dirty="0" err="1">
                <a:solidFill>
                  <a:schemeClr val="tx1"/>
                </a:solidFill>
                <a:effectLst/>
                <a:latin typeface="+mn-lt"/>
                <a:ea typeface="+mn-ea"/>
                <a:cs typeface="+mn-cs"/>
              </a:rPr>
              <a:t>et_MENU_CLICK</a:t>
            </a:r>
            <a:r>
              <a:rPr lang="en-US" sz="1400" kern="1200" dirty="0">
                <a:solidFill>
                  <a:schemeClr val="tx1"/>
                </a:solidFill>
                <a:effectLst/>
                <a:latin typeface="+mn-lt"/>
                <a:ea typeface="+mn-ea"/>
                <a:cs typeface="+mn-cs"/>
              </a:rPr>
              <a:t> in the filter as well.</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70850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Events are filtered by event type and form type.</a:t>
            </a:r>
          </a:p>
          <a:p>
            <a:pPr rtl="0"/>
            <a:r>
              <a:rPr lang="en-US" sz="1400" kern="1200" dirty="0">
                <a:solidFill>
                  <a:schemeClr val="tx1"/>
                </a:solidFill>
                <a:effectLst/>
                <a:latin typeface="+mn-lt"/>
                <a:ea typeface="+mn-ea"/>
                <a:cs typeface="+mn-cs"/>
              </a:rPr>
              <a:t>The add-on indicates the list of required events through the </a:t>
            </a:r>
            <a:r>
              <a:rPr lang="en-US" sz="1400" kern="1200" dirty="0" err="1">
                <a:solidFill>
                  <a:schemeClr val="tx1"/>
                </a:solidFill>
                <a:effectLst/>
                <a:latin typeface="+mn-lt"/>
                <a:ea typeface="+mn-ea"/>
                <a:cs typeface="+mn-cs"/>
              </a:rPr>
              <a:t>SetFilter</a:t>
            </a:r>
            <a:r>
              <a:rPr lang="en-US" sz="1400" kern="1200" dirty="0">
                <a:solidFill>
                  <a:schemeClr val="tx1"/>
                </a:solidFill>
                <a:effectLst/>
                <a:latin typeface="+mn-lt"/>
                <a:ea typeface="+mn-ea"/>
                <a:cs typeface="+mn-cs"/>
              </a:rPr>
              <a:t>() method of the Application object </a:t>
            </a:r>
          </a:p>
          <a:p>
            <a:pPr rtl="0"/>
            <a:r>
              <a:rPr lang="en-US" sz="1400" kern="1200" dirty="0">
                <a:solidFill>
                  <a:schemeClr val="tx1"/>
                </a:solidFill>
                <a:effectLst/>
                <a:latin typeface="+mn-lt"/>
                <a:ea typeface="+mn-ea"/>
                <a:cs typeface="+mn-cs"/>
              </a:rPr>
              <a:t>The event list contains event types for form events, listing all form types for which they will be raised.</a:t>
            </a:r>
          </a:p>
          <a:p>
            <a:pPr rtl="0"/>
            <a:r>
              <a:rPr lang="en-US" sz="1400" kern="1200" dirty="0">
                <a:solidFill>
                  <a:schemeClr val="tx1"/>
                </a:solidFill>
                <a:effectLst/>
                <a:latin typeface="+mn-lt"/>
                <a:ea typeface="+mn-ea"/>
                <a:cs typeface="+mn-cs"/>
              </a:rPr>
              <a:t>The event list cannot contain </a:t>
            </a:r>
            <a:r>
              <a:rPr lang="en-US" sz="1400" kern="1200" dirty="0" err="1">
                <a:solidFill>
                  <a:schemeClr val="tx1"/>
                </a:solidFill>
                <a:effectLst/>
                <a:latin typeface="+mn-lt"/>
                <a:ea typeface="+mn-ea"/>
                <a:cs typeface="+mn-cs"/>
              </a:rPr>
              <a:t>AppEvents</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ProgressBarEvents</a:t>
            </a:r>
            <a:r>
              <a:rPr lang="en-US" sz="1400" kern="1200" dirty="0">
                <a:solidFill>
                  <a:schemeClr val="tx1"/>
                </a:solidFill>
                <a:effectLst/>
                <a:latin typeface="+mn-lt"/>
                <a:ea typeface="+mn-ea"/>
                <a:cs typeface="+mn-cs"/>
              </a:rPr>
              <a:t>, or </a:t>
            </a:r>
            <a:r>
              <a:rPr lang="en-US" sz="1400" kern="1200" dirty="0" err="1">
                <a:solidFill>
                  <a:schemeClr val="tx1"/>
                </a:solidFill>
                <a:effectLst/>
                <a:latin typeface="+mn-lt"/>
                <a:ea typeface="+mn-ea"/>
                <a:cs typeface="+mn-cs"/>
              </a:rPr>
              <a:t>StatusBarEvents</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Most UI API events are notified twice – before they take place in the user interface (</a:t>
            </a:r>
            <a:r>
              <a:rPr lang="en-US" sz="1400" kern="1200" dirty="0" err="1">
                <a:solidFill>
                  <a:schemeClr val="tx1"/>
                </a:solidFill>
                <a:effectLst/>
                <a:latin typeface="+mn-lt"/>
                <a:ea typeface="+mn-ea"/>
                <a:cs typeface="+mn-cs"/>
              </a:rPr>
              <a:t>BubbleEvent</a:t>
            </a:r>
            <a:r>
              <a:rPr lang="en-US" sz="1400" kern="1200" dirty="0">
                <a:solidFill>
                  <a:schemeClr val="tx1"/>
                </a:solidFill>
                <a:effectLst/>
                <a:latin typeface="+mn-lt"/>
                <a:ea typeface="+mn-ea"/>
                <a:cs typeface="+mn-cs"/>
              </a:rPr>
              <a:t> = True) and after they have taken place.</a:t>
            </a:r>
          </a:p>
          <a:p>
            <a:pPr rtl="0"/>
            <a:r>
              <a:rPr lang="en-US" sz="1400" kern="1200" dirty="0">
                <a:solidFill>
                  <a:schemeClr val="tx1"/>
                </a:solidFill>
                <a:effectLst/>
                <a:latin typeface="+mn-lt"/>
                <a:ea typeface="+mn-ea"/>
                <a:cs typeface="+mn-cs"/>
              </a:rPr>
              <a:t>In the current example, the add-on will receive events for all events performed for the purchase order form and only for the key down and item pressed event types for the sales order form.</a:t>
            </a:r>
          </a:p>
          <a:p>
            <a:pPr rtl="0"/>
            <a:r>
              <a:rPr lang="en-US" sz="1400" kern="1200" dirty="0">
                <a:solidFill>
                  <a:schemeClr val="tx1"/>
                </a:solidFill>
                <a:effectLst/>
                <a:latin typeface="+mn-lt"/>
                <a:ea typeface="+mn-ea"/>
                <a:cs typeface="+mn-cs"/>
              </a:rPr>
              <a:t>All other forms will also receive the item pressed event type.</a:t>
            </a:r>
          </a:p>
          <a:p>
            <a:pPr rtl="0"/>
            <a:r>
              <a:rPr lang="en-US" sz="1400" kern="1200" dirty="0">
                <a:solidFill>
                  <a:schemeClr val="tx1"/>
                </a:solidFill>
                <a:effectLst/>
                <a:latin typeface="+mn-lt"/>
                <a:ea typeface="+mn-ea"/>
                <a:cs typeface="+mn-cs"/>
              </a:rPr>
              <a:t>The menu event can be handled by the add-on solution as well, because the menu click event type is registered to the </a:t>
            </a:r>
            <a:r>
              <a:rPr lang="en-US" sz="1400" kern="1200" dirty="0" err="1">
                <a:solidFill>
                  <a:schemeClr val="tx1"/>
                </a:solidFill>
                <a:effectLst/>
                <a:latin typeface="+mn-lt"/>
                <a:ea typeface="+mn-ea"/>
                <a:cs typeface="+mn-cs"/>
              </a:rPr>
              <a:t>EventFilter</a:t>
            </a:r>
            <a:r>
              <a:rPr lang="en-US" sz="1400" kern="1200" dirty="0">
                <a:solidFill>
                  <a:schemeClr val="tx1"/>
                </a:solidFill>
                <a:effectLst/>
                <a:latin typeface="+mn-lt"/>
                <a:ea typeface="+mn-ea"/>
                <a:cs typeface="+mn-cs"/>
              </a:rPr>
              <a:t>.</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762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Here is a code example of how the event filter can be created.</a:t>
            </a:r>
          </a:p>
          <a:p>
            <a:pPr rtl="0"/>
            <a:r>
              <a:rPr lang="en-US" sz="1400" kern="1200" dirty="0">
                <a:solidFill>
                  <a:schemeClr val="tx1"/>
                </a:solidFill>
                <a:effectLst/>
                <a:latin typeface="+mn-lt"/>
                <a:ea typeface="+mn-ea"/>
                <a:cs typeface="+mn-cs"/>
              </a:rPr>
              <a:t>After you create an event filter object, it is important to assign the event type.</a:t>
            </a:r>
          </a:p>
          <a:p>
            <a:pPr rtl="0"/>
            <a:r>
              <a:rPr lang="en-US" sz="1400" kern="1200" dirty="0">
                <a:solidFill>
                  <a:schemeClr val="tx1"/>
                </a:solidFill>
                <a:effectLst/>
                <a:latin typeface="+mn-lt"/>
                <a:ea typeface="+mn-ea"/>
                <a:cs typeface="+mn-cs"/>
              </a:rPr>
              <a:t>You can use the </a:t>
            </a:r>
            <a:r>
              <a:rPr lang="en-US" sz="1400" kern="1200" dirty="0" err="1">
                <a:solidFill>
                  <a:schemeClr val="tx1"/>
                </a:solidFill>
                <a:effectLst/>
                <a:latin typeface="+mn-lt"/>
                <a:ea typeface="+mn-ea"/>
                <a:cs typeface="+mn-cs"/>
              </a:rPr>
              <a:t>AddEx</a:t>
            </a:r>
            <a:r>
              <a:rPr lang="en-US" sz="1400" kern="1200" dirty="0">
                <a:solidFill>
                  <a:schemeClr val="tx1"/>
                </a:solidFill>
                <a:effectLst/>
                <a:latin typeface="+mn-lt"/>
                <a:ea typeface="+mn-ea"/>
                <a:cs typeface="+mn-cs"/>
              </a:rPr>
              <a:t> method to specify the form types related to that specific event type.</a:t>
            </a:r>
          </a:p>
          <a:p>
            <a:pPr rtl="0"/>
            <a:r>
              <a:rPr lang="en-US" sz="1400" kern="1200" dirty="0">
                <a:solidFill>
                  <a:schemeClr val="tx1"/>
                </a:solidFill>
                <a:effectLst/>
                <a:latin typeface="+mn-lt"/>
                <a:ea typeface="+mn-ea"/>
                <a:cs typeface="+mn-cs"/>
              </a:rPr>
              <a:t>The second event container handles the key down event for the sales order form.</a:t>
            </a:r>
          </a:p>
          <a:p>
            <a:pPr rtl="0"/>
            <a:r>
              <a:rPr lang="en-US" sz="1400" kern="1200" dirty="0">
                <a:solidFill>
                  <a:schemeClr val="tx1"/>
                </a:solidFill>
                <a:effectLst/>
                <a:latin typeface="+mn-lt"/>
                <a:ea typeface="+mn-ea"/>
                <a:cs typeface="+mn-cs"/>
              </a:rPr>
              <a:t>Finally, the </a:t>
            </a:r>
            <a:r>
              <a:rPr lang="en-US" sz="1400" kern="1200" dirty="0" err="1">
                <a:solidFill>
                  <a:schemeClr val="tx1"/>
                </a:solidFill>
                <a:effectLst/>
                <a:latin typeface="+mn-lt"/>
                <a:ea typeface="+mn-ea"/>
                <a:cs typeface="+mn-cs"/>
              </a:rPr>
              <a:t>SetFilter</a:t>
            </a:r>
            <a:r>
              <a:rPr lang="en-US" sz="1400" kern="1200" dirty="0">
                <a:solidFill>
                  <a:schemeClr val="tx1"/>
                </a:solidFill>
                <a:effectLst/>
                <a:latin typeface="+mn-lt"/>
                <a:ea typeface="+mn-ea"/>
                <a:cs typeface="+mn-cs"/>
              </a:rPr>
              <a:t> needs to be called for the application object.</a:t>
            </a:r>
          </a:p>
          <a:p>
            <a:pPr rtl="0"/>
            <a:r>
              <a:rPr lang="en-US" sz="1400" kern="1200" dirty="0">
                <a:solidFill>
                  <a:schemeClr val="tx1"/>
                </a:solidFill>
                <a:effectLst/>
                <a:latin typeface="+mn-lt"/>
                <a:ea typeface="+mn-ea"/>
                <a:cs typeface="+mn-cs"/>
              </a:rPr>
              <a:t>You can remove a particular form type from the filter by using </a:t>
            </a:r>
            <a:r>
              <a:rPr lang="en-US" sz="1400" kern="1200" dirty="0" err="1">
                <a:solidFill>
                  <a:schemeClr val="tx1"/>
                </a:solidFill>
                <a:effectLst/>
                <a:latin typeface="+mn-lt"/>
                <a:ea typeface="+mn-ea"/>
                <a:cs typeface="+mn-cs"/>
              </a:rPr>
              <a:t>RemoveEx</a:t>
            </a:r>
            <a:r>
              <a:rPr lang="en-US" sz="1400" kern="1200" dirty="0">
                <a:solidFill>
                  <a:schemeClr val="tx1"/>
                </a:solidFill>
                <a:effectLst/>
                <a:latin typeface="+mn-lt"/>
                <a:ea typeface="+mn-ea"/>
                <a:cs typeface="+mn-cs"/>
              </a:rPr>
              <a:t>.</a:t>
            </a:r>
          </a:p>
          <a:p>
            <a:r>
              <a:rPr lang="en-US" sz="1400" kern="1200" dirty="0">
                <a:solidFill>
                  <a:schemeClr val="tx1"/>
                </a:solidFill>
                <a:effectLst/>
                <a:latin typeface="+mn-lt"/>
                <a:ea typeface="+mn-ea"/>
                <a:cs typeface="+mn-cs"/>
              </a:rPr>
              <a:t>You can also remove all filters with a Reset() of the Filters collection.</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290181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Item objects such as Button, </a:t>
            </a:r>
            <a:r>
              <a:rPr lang="en-US" sz="1400" kern="1200" dirty="0" err="1">
                <a:solidFill>
                  <a:schemeClr val="tx1"/>
                </a:solidFill>
                <a:effectLst/>
                <a:latin typeface="+mn-lt"/>
                <a:ea typeface="+mn-ea"/>
                <a:cs typeface="+mn-cs"/>
              </a:rPr>
              <a:t>ComboBox</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EditText</a:t>
            </a:r>
            <a:r>
              <a:rPr lang="en-US" sz="1400" kern="1200" dirty="0">
                <a:solidFill>
                  <a:schemeClr val="tx1"/>
                </a:solidFill>
                <a:effectLst/>
                <a:latin typeface="+mn-lt"/>
                <a:ea typeface="+mn-ea"/>
                <a:cs typeface="+mn-cs"/>
              </a:rPr>
              <a:t> and others have events in addition to their properties.  </a:t>
            </a:r>
          </a:p>
          <a:p>
            <a:pPr rtl="0"/>
            <a:r>
              <a:rPr lang="en-US" sz="1400" kern="1200" dirty="0">
                <a:solidFill>
                  <a:schemeClr val="tx1"/>
                </a:solidFill>
                <a:effectLst/>
                <a:latin typeface="+mn-lt"/>
                <a:ea typeface="+mn-ea"/>
                <a:cs typeface="+mn-cs"/>
              </a:rPr>
              <a:t>This makes it possible to create events based on the specific item object, making it unnecessary to specifically capture and handle the events for a form and item.</a:t>
            </a:r>
          </a:p>
          <a:p>
            <a:pPr rtl="0"/>
            <a:r>
              <a:rPr lang="en-US" sz="1400" kern="1200" dirty="0">
                <a:solidFill>
                  <a:schemeClr val="tx1"/>
                </a:solidFill>
                <a:effectLst/>
                <a:latin typeface="+mn-lt"/>
                <a:ea typeface="+mn-ea"/>
                <a:cs typeface="+mn-cs"/>
              </a:rPr>
              <a:t>The object level event can simplify the add-on solution complexity, because the other methods of event handling are very low-level.</a:t>
            </a:r>
            <a:r>
              <a:rPr lang="en-US" dirty="0">
                <a:effectLst/>
              </a:rPr>
              <a:t> </a:t>
            </a:r>
            <a:r>
              <a:rPr lang="en-US" sz="1400" kern="1200" dirty="0">
                <a:solidFill>
                  <a:schemeClr val="tx1"/>
                </a:solidFill>
                <a:effectLst/>
                <a:latin typeface="+mn-lt"/>
                <a:ea typeface="+mn-ea"/>
                <a:cs typeface="+mn-cs"/>
              </a:rPr>
              <a:t> I’m not sure what the author is trying to say here – this is merely one possible interpretation.</a:t>
            </a:r>
          </a:p>
          <a:p>
            <a:endParaRPr lang="en-US" noProof="0" dirty="0"/>
          </a:p>
        </p:txBody>
      </p:sp>
    </p:spTree>
    <p:extLst>
      <p:ext uri="{BB962C8B-B14F-4D97-AF65-F5344CB8AC3E}">
        <p14:creationId xmlns:p14="http://schemas.microsoft.com/office/powerpoint/2010/main" val="128441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In this unit, we will cover the main topics:</a:t>
            </a:r>
          </a:p>
          <a:p>
            <a:pPr lvl="1" rtl="0"/>
            <a:r>
              <a:rPr lang="en-US" sz="1400" kern="1200" dirty="0">
                <a:solidFill>
                  <a:schemeClr val="tx1"/>
                </a:solidFill>
                <a:effectLst/>
                <a:latin typeface="+mn-lt"/>
                <a:ea typeface="+mn-ea"/>
                <a:cs typeface="+mn-cs"/>
              </a:rPr>
              <a:t>Events</a:t>
            </a:r>
          </a:p>
          <a:p>
            <a:pPr lvl="1" rtl="0"/>
            <a:r>
              <a:rPr lang="en-US" sz="1400" kern="1200" dirty="0">
                <a:solidFill>
                  <a:schemeClr val="tx1"/>
                </a:solidFill>
                <a:effectLst/>
                <a:latin typeface="+mn-lt"/>
                <a:ea typeface="+mn-ea"/>
                <a:cs typeface="+mn-cs"/>
              </a:rPr>
              <a:t>Menus and handling menu event</a:t>
            </a:r>
          </a:p>
          <a:p>
            <a:pPr lvl="1" rtl="0"/>
            <a:r>
              <a:rPr lang="en-US" sz="1400" kern="1200" dirty="0">
                <a:solidFill>
                  <a:schemeClr val="tx1"/>
                </a:solidFill>
                <a:effectLst/>
                <a:latin typeface="+mn-lt"/>
                <a:ea typeface="+mn-ea"/>
                <a:cs typeface="+mn-cs"/>
              </a:rPr>
              <a:t>Additional events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object level filters are very useful if the forms are designed in the SAP Business One studio, because the event can be assigned immediately at design time.</a:t>
            </a:r>
          </a:p>
          <a:p>
            <a:r>
              <a:rPr lang="en-US" sz="1400" kern="1200" dirty="0">
                <a:solidFill>
                  <a:schemeClr val="tx1"/>
                </a:solidFill>
                <a:effectLst/>
                <a:latin typeface="+mn-lt"/>
                <a:ea typeface="+mn-ea"/>
                <a:cs typeface="+mn-cs"/>
              </a:rPr>
              <a:t>On the current slide, you can see how the event can be assigned for the button item, using the SAP Business One studio for Microsoft Visual Studio.</a:t>
            </a:r>
            <a:endParaRPr lang="en-US" noProof="0" dirty="0"/>
          </a:p>
        </p:txBody>
      </p:sp>
    </p:spTree>
    <p:extLst>
      <p:ext uri="{BB962C8B-B14F-4D97-AF65-F5344CB8AC3E}">
        <p14:creationId xmlns:p14="http://schemas.microsoft.com/office/powerpoint/2010/main" val="1462666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SAP Business One Development Environment package was published in the SAP Community network. </a:t>
            </a:r>
          </a:p>
          <a:p>
            <a:pPr rtl="0"/>
            <a:r>
              <a:rPr lang="en-US" sz="1400" kern="1200" dirty="0">
                <a:solidFill>
                  <a:schemeClr val="tx1"/>
                </a:solidFill>
                <a:effectLst/>
                <a:latin typeface="+mn-lt"/>
                <a:ea typeface="+mn-ea"/>
                <a:cs typeface="+mn-cs"/>
              </a:rPr>
              <a:t>This package includes a tool called Event Logger, which can collect all SAP Business One UI-based events that are triggered in the graphical user interface.</a:t>
            </a:r>
          </a:p>
          <a:p>
            <a:pPr rtl="0"/>
            <a:r>
              <a:rPr lang="en-US" sz="1400" kern="1200" dirty="0">
                <a:solidFill>
                  <a:schemeClr val="tx1"/>
                </a:solidFill>
                <a:effectLst/>
                <a:latin typeface="+mn-lt"/>
                <a:ea typeface="+mn-ea"/>
                <a:cs typeface="+mn-cs"/>
              </a:rPr>
              <a:t>It captures all user actions and, displays the event details as a result, such as information on the event type, form type, item UID, and so on.</a:t>
            </a:r>
          </a:p>
          <a:p>
            <a:pPr rtl="0"/>
            <a:r>
              <a:rPr lang="en-US" sz="1400" kern="1200" dirty="0">
                <a:solidFill>
                  <a:schemeClr val="tx1"/>
                </a:solidFill>
                <a:effectLst/>
                <a:latin typeface="+mn-lt"/>
                <a:ea typeface="+mn-ea"/>
                <a:cs typeface="+mn-cs"/>
              </a:rPr>
              <a:t>Using this information makes it much easier to create the event filter for the functions you would like customize.</a:t>
            </a:r>
          </a:p>
          <a:p>
            <a:r>
              <a:rPr lang="en-US" sz="1400" kern="1200" dirty="0">
                <a:solidFill>
                  <a:schemeClr val="tx1"/>
                </a:solidFill>
                <a:effectLst/>
                <a:latin typeface="+mn-lt"/>
                <a:ea typeface="+mn-ea"/>
                <a:cs typeface="+mn-cs"/>
              </a:rPr>
              <a:t>We will also see other SAP Community tools later in this course.</a:t>
            </a:r>
            <a:endParaRPr lang="en-US" noProof="0" dirty="0"/>
          </a:p>
        </p:txBody>
      </p:sp>
    </p:spTree>
    <p:extLst>
      <p:ext uri="{BB962C8B-B14F-4D97-AF65-F5344CB8AC3E}">
        <p14:creationId xmlns:p14="http://schemas.microsoft.com/office/powerpoint/2010/main" val="2892731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the exercise for this section, you will create the application event handler. You will practice handling the </a:t>
            </a:r>
            <a:r>
              <a:rPr lang="en-US" sz="1400" kern="1200" dirty="0" err="1">
                <a:solidFill>
                  <a:schemeClr val="tx1"/>
                </a:solidFill>
                <a:effectLst/>
                <a:latin typeface="+mn-lt"/>
                <a:ea typeface="+mn-ea"/>
                <a:cs typeface="+mn-cs"/>
              </a:rPr>
              <a:t>FormLoad</a:t>
            </a:r>
            <a:r>
              <a:rPr lang="en-US" sz="1400" kern="1200" dirty="0">
                <a:solidFill>
                  <a:schemeClr val="tx1"/>
                </a:solidFill>
                <a:effectLst/>
                <a:latin typeface="+mn-lt"/>
                <a:ea typeface="+mn-ea"/>
                <a:cs typeface="+mn-cs"/>
              </a:rPr>
              <a:t> event and the Item event.</a:t>
            </a:r>
            <a:endParaRPr lang="de-DE" dirty="0"/>
          </a:p>
        </p:txBody>
      </p:sp>
    </p:spTree>
    <p:extLst>
      <p:ext uri="{BB962C8B-B14F-4D97-AF65-F5344CB8AC3E}">
        <p14:creationId xmlns:p14="http://schemas.microsoft.com/office/powerpoint/2010/main" val="3244428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The next topic covers menus and menu event handling.</a:t>
            </a:r>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136978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Add and remove menu items</a:t>
            </a:r>
          </a:p>
          <a:p>
            <a:pPr lvl="1" rtl="0"/>
            <a:r>
              <a:rPr lang="en-US" sz="1400" kern="1200" dirty="0">
                <a:solidFill>
                  <a:schemeClr val="tx1"/>
                </a:solidFill>
                <a:effectLst/>
                <a:latin typeface="+mn-lt"/>
                <a:ea typeface="+mn-ea"/>
                <a:cs typeface="+mn-cs"/>
              </a:rPr>
              <a:t>Describe menu event handling</a:t>
            </a:r>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524835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Menus object is a collection of </a:t>
            </a:r>
            <a:r>
              <a:rPr lang="en-US" sz="1400" kern="1200" dirty="0" err="1">
                <a:solidFill>
                  <a:schemeClr val="tx1"/>
                </a:solidFill>
                <a:effectLst/>
                <a:latin typeface="+mn-lt"/>
                <a:ea typeface="+mn-ea"/>
                <a:cs typeface="+mn-cs"/>
              </a:rPr>
              <a:t>MenuItem</a:t>
            </a:r>
            <a:r>
              <a:rPr lang="en-US" sz="1400" kern="1200" dirty="0">
                <a:solidFill>
                  <a:schemeClr val="tx1"/>
                </a:solidFill>
                <a:effectLst/>
                <a:latin typeface="+mn-lt"/>
                <a:ea typeface="+mn-ea"/>
                <a:cs typeface="+mn-cs"/>
              </a:rPr>
              <a:t> objects.</a:t>
            </a:r>
          </a:p>
          <a:p>
            <a:pPr rtl="0"/>
            <a:r>
              <a:rPr lang="en-US" sz="1400" kern="1200" dirty="0">
                <a:solidFill>
                  <a:schemeClr val="tx1"/>
                </a:solidFill>
                <a:effectLst/>
                <a:latin typeface="+mn-lt"/>
                <a:ea typeface="+mn-ea"/>
                <a:cs typeface="+mn-cs"/>
              </a:rPr>
              <a:t>The menu may be the top-level menu or a submenu.</a:t>
            </a:r>
          </a:p>
          <a:p>
            <a:pPr rtl="0"/>
            <a:r>
              <a:rPr lang="en-US" sz="1400" kern="1200" dirty="0">
                <a:solidFill>
                  <a:schemeClr val="tx1"/>
                </a:solidFill>
                <a:effectLst/>
                <a:latin typeface="+mn-lt"/>
                <a:ea typeface="+mn-ea"/>
                <a:cs typeface="+mn-cs"/>
              </a:rPr>
              <a:t>The Menus object holds all currently visible menu items. You can use it to enable, disable, or remove existing menus and add your own menus.</a:t>
            </a:r>
          </a:p>
          <a:p>
            <a:pPr rtl="0"/>
            <a:r>
              <a:rPr lang="en-US" sz="1400" b="1" kern="1200" dirty="0" err="1">
                <a:solidFill>
                  <a:schemeClr val="tx1"/>
                </a:solidFill>
                <a:effectLst/>
                <a:latin typeface="+mn-lt"/>
                <a:ea typeface="+mn-ea"/>
                <a:cs typeface="+mn-cs"/>
              </a:rPr>
              <a:t>MenuEvent</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represents a menu event in the SAP Business One application. </a:t>
            </a:r>
          </a:p>
          <a:p>
            <a:pPr rtl="0"/>
            <a:r>
              <a:rPr lang="en-US" sz="1400" kern="1200" dirty="0">
                <a:solidFill>
                  <a:schemeClr val="tx1"/>
                </a:solidFill>
                <a:effectLst/>
                <a:latin typeface="+mn-lt"/>
                <a:ea typeface="+mn-ea"/>
                <a:cs typeface="+mn-cs"/>
              </a:rPr>
              <a:t>You use this object to intervene in SAP Business One processes for this event.</a:t>
            </a:r>
          </a:p>
          <a:p>
            <a:pPr rtl="0"/>
            <a:r>
              <a:rPr lang="en-US" sz="1400" kern="1200" dirty="0">
                <a:solidFill>
                  <a:schemeClr val="tx1"/>
                </a:solidFill>
                <a:effectLst/>
                <a:latin typeface="+mn-lt"/>
                <a:ea typeface="+mn-ea"/>
                <a:cs typeface="+mn-cs"/>
              </a:rPr>
              <a:t>You can use it to open user forms or to perform other operations.</a:t>
            </a:r>
          </a:p>
          <a:p>
            <a:r>
              <a:rPr lang="en-US" sz="1400" kern="1200" dirty="0">
                <a:solidFill>
                  <a:schemeClr val="tx1"/>
                </a:solidFill>
                <a:effectLst/>
                <a:latin typeface="+mn-lt"/>
                <a:ea typeface="+mn-ea"/>
                <a:cs typeface="+mn-cs"/>
              </a:rPr>
              <a:t>Clicks of toolbar buttons are also represented as menu events.</a:t>
            </a:r>
            <a:endParaRPr lang="de-DE" b="0" dirty="0"/>
          </a:p>
        </p:txBody>
      </p:sp>
    </p:spTree>
    <p:extLst>
      <p:ext uri="{BB962C8B-B14F-4D97-AF65-F5344CB8AC3E}">
        <p14:creationId xmlns:p14="http://schemas.microsoft.com/office/powerpoint/2010/main" val="789525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example shows how you can create a popup menu item in a top-level menu item. </a:t>
            </a:r>
          </a:p>
          <a:p>
            <a:pPr rtl="0"/>
            <a:r>
              <a:rPr lang="en-US" sz="1400" kern="1200" dirty="0">
                <a:solidFill>
                  <a:schemeClr val="tx1"/>
                </a:solidFill>
                <a:effectLst/>
                <a:latin typeface="+mn-lt"/>
                <a:ea typeface="+mn-ea"/>
                <a:cs typeface="+mn-cs"/>
              </a:rPr>
              <a:t>You want to create a new menu in Modules, which is the main application menu.</a:t>
            </a:r>
          </a:p>
          <a:p>
            <a:pPr rtl="0"/>
            <a:r>
              <a:rPr lang="en-US" sz="1400" kern="1200" dirty="0">
                <a:solidFill>
                  <a:schemeClr val="tx1"/>
                </a:solidFill>
                <a:effectLst/>
                <a:latin typeface="+mn-lt"/>
                <a:ea typeface="+mn-ea"/>
                <a:cs typeface="+mn-cs"/>
              </a:rPr>
              <a:t>This means the </a:t>
            </a:r>
            <a:r>
              <a:rPr lang="en-US" sz="1400" kern="1200" dirty="0" err="1">
                <a:solidFill>
                  <a:schemeClr val="tx1"/>
                </a:solidFill>
                <a:effectLst/>
                <a:latin typeface="+mn-lt"/>
                <a:ea typeface="+mn-ea"/>
                <a:cs typeface="+mn-cs"/>
              </a:rPr>
              <a:t>MenuItem</a:t>
            </a:r>
            <a:r>
              <a:rPr lang="en-US" sz="1400" kern="1200" dirty="0">
                <a:solidFill>
                  <a:schemeClr val="tx1"/>
                </a:solidFill>
                <a:effectLst/>
                <a:latin typeface="+mn-lt"/>
                <a:ea typeface="+mn-ea"/>
                <a:cs typeface="+mn-cs"/>
              </a:rPr>
              <a:t> needs to be set to ID 43520, which represents the Module menu, and the newly created menu will be the submenu for the Module menu object.</a:t>
            </a:r>
          </a:p>
          <a:p>
            <a:pPr rtl="0"/>
            <a:r>
              <a:rPr lang="en-US" sz="1400" kern="1200" dirty="0">
                <a:solidFill>
                  <a:schemeClr val="tx1"/>
                </a:solidFill>
                <a:effectLst/>
                <a:latin typeface="+mn-lt"/>
                <a:ea typeface="+mn-ea"/>
                <a:cs typeface="+mn-cs"/>
              </a:rPr>
              <a:t>You can use the </a:t>
            </a:r>
            <a:r>
              <a:rPr lang="en-US" sz="1400" kern="1200" dirty="0" err="1">
                <a:solidFill>
                  <a:schemeClr val="tx1"/>
                </a:solidFill>
                <a:effectLst/>
                <a:latin typeface="+mn-lt"/>
                <a:ea typeface="+mn-ea"/>
                <a:cs typeface="+mn-cs"/>
              </a:rPr>
              <a:t>MenuCreationParams</a:t>
            </a:r>
            <a:r>
              <a:rPr lang="en-US" sz="1400" kern="1200" dirty="0">
                <a:solidFill>
                  <a:schemeClr val="tx1"/>
                </a:solidFill>
                <a:effectLst/>
                <a:latin typeface="+mn-lt"/>
                <a:ea typeface="+mn-ea"/>
                <a:cs typeface="+mn-cs"/>
              </a:rPr>
              <a:t> object to define the menu properties, such as the type, which is pop up in the current case, or the unique ID and many other properties.</a:t>
            </a:r>
          </a:p>
          <a:p>
            <a:pPr rtl="0"/>
            <a:r>
              <a:rPr lang="en-US" sz="1400" kern="1200" dirty="0">
                <a:solidFill>
                  <a:schemeClr val="tx1"/>
                </a:solidFill>
                <a:effectLst/>
                <a:latin typeface="+mn-lt"/>
                <a:ea typeface="+mn-ea"/>
                <a:cs typeface="+mn-cs"/>
              </a:rPr>
              <a:t>To create the menu, call the </a:t>
            </a:r>
            <a:r>
              <a:rPr lang="en-US" sz="1400" kern="1200" dirty="0" err="1">
                <a:solidFill>
                  <a:schemeClr val="tx1"/>
                </a:solidFill>
                <a:effectLst/>
                <a:latin typeface="+mn-lt"/>
                <a:ea typeface="+mn-ea"/>
                <a:cs typeface="+mn-cs"/>
              </a:rPr>
              <a:t>AddEx</a:t>
            </a:r>
            <a:r>
              <a:rPr lang="en-US" sz="1400" kern="1200" dirty="0">
                <a:solidFill>
                  <a:schemeClr val="tx1"/>
                </a:solidFill>
                <a:effectLst/>
                <a:latin typeface="+mn-lt"/>
                <a:ea typeface="+mn-ea"/>
                <a:cs typeface="+mn-cs"/>
              </a:rPr>
              <a:t> method at the Menus object level.</a:t>
            </a:r>
            <a:r>
              <a:rPr lang="en-US" dirty="0">
                <a:effectLst/>
              </a:rPr>
              <a:t> </a:t>
            </a:r>
            <a:r>
              <a:rPr lang="en-US" sz="1400" kern="1200" dirty="0">
                <a:solidFill>
                  <a:schemeClr val="tx1"/>
                </a:solidFill>
                <a:effectLst/>
                <a:latin typeface="+mn-lt"/>
                <a:ea typeface="+mn-ea"/>
                <a:cs typeface="+mn-cs"/>
              </a:rPr>
              <a:t> Again, this is only one possible interpretation of the sentence.</a:t>
            </a:r>
          </a:p>
        </p:txBody>
      </p:sp>
    </p:spTree>
    <p:extLst>
      <p:ext uri="{BB962C8B-B14F-4D97-AF65-F5344CB8AC3E}">
        <p14:creationId xmlns:p14="http://schemas.microsoft.com/office/powerpoint/2010/main" val="2007701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This next slide describes the creation of the string menu item. </a:t>
            </a:r>
          </a:p>
          <a:p>
            <a:pPr rtl="0"/>
            <a:r>
              <a:rPr lang="en-US" sz="1400" kern="1200" dirty="0">
                <a:solidFill>
                  <a:schemeClr val="tx1"/>
                </a:solidFill>
                <a:effectLst/>
                <a:latin typeface="+mn-lt"/>
                <a:ea typeface="+mn-ea"/>
                <a:cs typeface="+mn-cs"/>
              </a:rPr>
              <a:t>Think of the previously created pop up menu like a folder and the string menu as the content of this folder.</a:t>
            </a:r>
          </a:p>
          <a:p>
            <a:pPr rtl="0"/>
            <a:r>
              <a:rPr lang="en-US" sz="1400" kern="1200" dirty="0">
                <a:solidFill>
                  <a:schemeClr val="tx1"/>
                </a:solidFill>
                <a:effectLst/>
                <a:latin typeface="+mn-lt"/>
                <a:ea typeface="+mn-ea"/>
                <a:cs typeface="+mn-cs"/>
              </a:rPr>
              <a:t>The procedure is the same as in the previous example.</a:t>
            </a:r>
          </a:p>
          <a:p>
            <a:pPr rtl="0"/>
            <a:r>
              <a:rPr lang="en-US" sz="1400" kern="1200" dirty="0">
                <a:solidFill>
                  <a:schemeClr val="tx1"/>
                </a:solidFill>
                <a:effectLst/>
                <a:latin typeface="+mn-lt"/>
                <a:ea typeface="+mn-ea"/>
                <a:cs typeface="+mn-cs"/>
              </a:rPr>
              <a:t>You have to invoke the Menus, </a:t>
            </a:r>
            <a:r>
              <a:rPr lang="en-US" sz="1400" kern="1200" dirty="0" err="1">
                <a:solidFill>
                  <a:schemeClr val="tx1"/>
                </a:solidFill>
                <a:effectLst/>
                <a:latin typeface="+mn-lt"/>
                <a:ea typeface="+mn-ea"/>
                <a:cs typeface="+mn-cs"/>
              </a:rPr>
              <a:t>MenuItem</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MenuCreationParams</a:t>
            </a:r>
            <a:r>
              <a:rPr lang="en-US" sz="1400" kern="1200" dirty="0">
                <a:solidFill>
                  <a:schemeClr val="tx1"/>
                </a:solidFill>
                <a:effectLst/>
                <a:latin typeface="+mn-lt"/>
                <a:ea typeface="+mn-ea"/>
                <a:cs typeface="+mn-cs"/>
              </a:rPr>
              <a:t> objects to create the required menu item.</a:t>
            </a:r>
          </a:p>
          <a:p>
            <a:br>
              <a:rPr lang="en-US" sz="1400" kern="1200" dirty="0">
                <a:solidFill>
                  <a:schemeClr val="tx1"/>
                </a:solidFill>
                <a:effectLst/>
                <a:latin typeface="+mn-lt"/>
                <a:ea typeface="+mn-ea"/>
                <a:cs typeface="+mn-cs"/>
              </a:rPr>
            </a:br>
            <a:r>
              <a:rPr lang="en-US" sz="1400" kern="1200" dirty="0">
                <a:solidFill>
                  <a:schemeClr val="tx1"/>
                </a:solidFill>
                <a:effectLst/>
                <a:latin typeface="+mn-lt"/>
                <a:ea typeface="+mn-ea"/>
                <a:cs typeface="+mn-cs"/>
              </a:rPr>
              <a:t>If you reuse one </a:t>
            </a:r>
            <a:r>
              <a:rPr lang="en-US" sz="1400" kern="1200" dirty="0" err="1">
                <a:solidFill>
                  <a:schemeClr val="tx1"/>
                </a:solidFill>
                <a:effectLst/>
                <a:latin typeface="+mn-lt"/>
                <a:ea typeface="+mn-ea"/>
                <a:cs typeface="+mn-cs"/>
              </a:rPr>
              <a:t>MenuCreationParams</a:t>
            </a:r>
            <a:r>
              <a:rPr lang="en-US" sz="1400" kern="1200" dirty="0">
                <a:solidFill>
                  <a:schemeClr val="tx1"/>
                </a:solidFill>
                <a:effectLst/>
                <a:latin typeface="+mn-lt"/>
                <a:ea typeface="+mn-ea"/>
                <a:cs typeface="+mn-cs"/>
              </a:rPr>
              <a:t> object for several menu items, set all the properties, including Position, every time, because the </a:t>
            </a:r>
            <a:r>
              <a:rPr lang="en-US" sz="1400" kern="1200" dirty="0" err="1">
                <a:solidFill>
                  <a:schemeClr val="tx1"/>
                </a:solidFill>
                <a:effectLst/>
                <a:latin typeface="+mn-lt"/>
                <a:ea typeface="+mn-ea"/>
                <a:cs typeface="+mn-cs"/>
              </a:rPr>
              <a:t>AddEx</a:t>
            </a:r>
            <a:r>
              <a:rPr lang="en-US" sz="1400" kern="1200" dirty="0">
                <a:solidFill>
                  <a:schemeClr val="tx1"/>
                </a:solidFill>
                <a:effectLst/>
                <a:latin typeface="+mn-lt"/>
                <a:ea typeface="+mn-ea"/>
                <a:cs typeface="+mn-cs"/>
              </a:rPr>
              <a:t>() method does not change or increase any property implicitly.</a:t>
            </a:r>
            <a:endParaRPr lang="en-US" noProof="0"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491011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fontScale="92500"/>
          </a:bodyPr>
          <a:lstStyle/>
          <a:p>
            <a:pPr rtl="0"/>
            <a:r>
              <a:rPr lang="en-US" sz="1400" kern="1200" dirty="0">
                <a:solidFill>
                  <a:schemeClr val="tx1"/>
                </a:solidFill>
                <a:effectLst/>
                <a:latin typeface="+mn-lt"/>
                <a:ea typeface="+mn-ea"/>
                <a:cs typeface="+mn-cs"/>
              </a:rPr>
              <a:t>We will now discuss some general rules about using the menus.</a:t>
            </a:r>
          </a:p>
          <a:p>
            <a:pPr lvl="1" rtl="0"/>
            <a:r>
              <a:rPr lang="en-US" sz="1400" kern="1200" dirty="0">
                <a:solidFill>
                  <a:schemeClr val="tx1"/>
                </a:solidFill>
                <a:effectLst/>
                <a:latin typeface="+mn-lt"/>
                <a:ea typeface="+mn-ea"/>
                <a:cs typeface="+mn-cs"/>
              </a:rPr>
              <a:t>It is not possible to create top-level menu items that are located at the same level as the File, Edit, or Modules section.</a:t>
            </a:r>
          </a:p>
          <a:p>
            <a:pPr lvl="1" rtl="0"/>
            <a:r>
              <a:rPr lang="en-US" sz="1400" kern="1200" dirty="0">
                <a:solidFill>
                  <a:schemeClr val="tx1"/>
                </a:solidFill>
                <a:effectLst/>
                <a:latin typeface="+mn-lt"/>
                <a:ea typeface="+mn-ea"/>
                <a:cs typeface="+mn-cs"/>
              </a:rPr>
              <a:t>When you add a menu item to the </a:t>
            </a:r>
            <a:r>
              <a:rPr lang="en-US" sz="1400" b="1" kern="1200" dirty="0">
                <a:solidFill>
                  <a:schemeClr val="tx1"/>
                </a:solidFill>
                <a:effectLst/>
                <a:latin typeface="+mn-lt"/>
                <a:ea typeface="+mn-ea"/>
                <a:cs typeface="+mn-cs"/>
              </a:rPr>
              <a:t>Modules</a:t>
            </a:r>
            <a:r>
              <a:rPr lang="en-US" sz="1400" kern="1200" dirty="0">
                <a:solidFill>
                  <a:schemeClr val="tx1"/>
                </a:solidFill>
                <a:effectLst/>
                <a:latin typeface="+mn-lt"/>
                <a:ea typeface="+mn-ea"/>
                <a:cs typeface="+mn-cs"/>
              </a:rPr>
              <a:t> menu, it is also available in the Main Menu form.</a:t>
            </a:r>
          </a:p>
          <a:p>
            <a:pPr lvl="1" rtl="0"/>
            <a:r>
              <a:rPr lang="en-US" sz="1400" kern="1200" dirty="0">
                <a:solidFill>
                  <a:schemeClr val="tx1"/>
                </a:solidFill>
                <a:effectLst/>
                <a:latin typeface="+mn-lt"/>
                <a:ea typeface="+mn-ea"/>
                <a:cs typeface="+mn-cs"/>
              </a:rPr>
              <a:t>If the menu item is linked to the form, then it is available under the </a:t>
            </a:r>
            <a:r>
              <a:rPr lang="en-US" sz="1400" b="1" kern="1200" dirty="0" err="1">
                <a:solidFill>
                  <a:schemeClr val="tx1"/>
                </a:solidFill>
                <a:effectLst/>
                <a:latin typeface="+mn-lt"/>
                <a:ea typeface="+mn-ea"/>
                <a:cs typeface="+mn-cs"/>
              </a:rPr>
              <a:t>GoTo</a:t>
            </a:r>
            <a:r>
              <a:rPr lang="en-US" sz="1400" kern="1200" dirty="0">
                <a:solidFill>
                  <a:schemeClr val="tx1"/>
                </a:solidFill>
                <a:effectLst/>
                <a:latin typeface="+mn-lt"/>
                <a:ea typeface="+mn-ea"/>
                <a:cs typeface="+mn-cs"/>
              </a:rPr>
              <a:t> top-level menu.</a:t>
            </a:r>
          </a:p>
          <a:p>
            <a:pPr lvl="1" rtl="0"/>
            <a:r>
              <a:rPr lang="en-US" sz="1400" kern="1200" dirty="0">
                <a:solidFill>
                  <a:schemeClr val="tx1"/>
                </a:solidFill>
                <a:effectLst/>
                <a:latin typeface="+mn-lt"/>
                <a:ea typeface="+mn-ea"/>
                <a:cs typeface="+mn-cs"/>
              </a:rPr>
              <a:t>Every menu item has its own unique identifier.</a:t>
            </a:r>
          </a:p>
          <a:p>
            <a:pPr lvl="1" rtl="0"/>
            <a:r>
              <a:rPr lang="en-US" sz="1400" kern="1200" dirty="0">
                <a:solidFill>
                  <a:schemeClr val="tx1"/>
                </a:solidFill>
                <a:effectLst/>
                <a:latin typeface="+mn-lt"/>
                <a:ea typeface="+mn-ea"/>
                <a:cs typeface="+mn-cs"/>
              </a:rPr>
              <a:t>It is also possible to export all menu items as XML.</a:t>
            </a:r>
          </a:p>
          <a:p>
            <a:pPr lvl="1" rtl="0"/>
            <a:r>
              <a:rPr lang="en-US" sz="1400" kern="1200" dirty="0">
                <a:solidFill>
                  <a:schemeClr val="tx1"/>
                </a:solidFill>
                <a:effectLst/>
                <a:latin typeface="+mn-lt"/>
                <a:ea typeface="+mn-ea"/>
                <a:cs typeface="+mn-cs"/>
              </a:rPr>
              <a:t>The System Information feature in the SAP Business One client can display the menu item’s </a:t>
            </a:r>
            <a:r>
              <a:rPr lang="en-US" sz="1400" b="1" kern="1200" dirty="0" err="1">
                <a:solidFill>
                  <a:schemeClr val="tx1"/>
                </a:solidFill>
                <a:effectLst/>
                <a:latin typeface="+mn-lt"/>
                <a:ea typeface="+mn-ea"/>
                <a:cs typeface="+mn-cs"/>
              </a:rPr>
              <a:t>UniqueID</a:t>
            </a:r>
            <a:r>
              <a:rPr lang="en-US" sz="1400" kern="1200" dirty="0">
                <a:solidFill>
                  <a:schemeClr val="tx1"/>
                </a:solidFill>
                <a:effectLst/>
                <a:latin typeface="+mn-lt"/>
                <a:ea typeface="+mn-ea"/>
                <a:cs typeface="+mn-cs"/>
              </a:rPr>
              <a:t> property.</a:t>
            </a:r>
          </a:p>
          <a:p>
            <a:pPr lvl="1" rtl="0"/>
            <a:r>
              <a:rPr lang="en-US" sz="1400" kern="1200" dirty="0">
                <a:solidFill>
                  <a:schemeClr val="tx1"/>
                </a:solidFill>
                <a:effectLst/>
                <a:latin typeface="+mn-lt"/>
                <a:ea typeface="+mn-ea"/>
                <a:cs typeface="+mn-cs"/>
              </a:rPr>
              <a:t>The right-click menu items can be modified by using the </a:t>
            </a:r>
            <a:r>
              <a:rPr lang="en-US" sz="1400" b="1" kern="1200" dirty="0" err="1">
                <a:solidFill>
                  <a:schemeClr val="tx1"/>
                </a:solidFill>
                <a:effectLst/>
                <a:latin typeface="+mn-lt"/>
                <a:ea typeface="+mn-ea"/>
                <a:cs typeface="+mn-cs"/>
              </a:rPr>
              <a:t>RightClickEvent</a:t>
            </a:r>
            <a:endParaRPr lang="en-US" noProof="0" dirty="0"/>
          </a:p>
          <a:p>
            <a:endParaRPr lang="en-US" noProof="0" dirty="0"/>
          </a:p>
        </p:txBody>
      </p:sp>
    </p:spTree>
    <p:extLst>
      <p:ext uri="{BB962C8B-B14F-4D97-AF65-F5344CB8AC3E}">
        <p14:creationId xmlns:p14="http://schemas.microsoft.com/office/powerpoint/2010/main" val="1630274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Let’s take a look at the example for the menu event.</a:t>
            </a:r>
          </a:p>
          <a:p>
            <a:pPr rtl="0"/>
            <a:r>
              <a:rPr lang="en-US" sz="1400" kern="1200" dirty="0">
                <a:solidFill>
                  <a:schemeClr val="tx1"/>
                </a:solidFill>
                <a:effectLst/>
                <a:latin typeface="+mn-lt"/>
                <a:ea typeface="+mn-ea"/>
                <a:cs typeface="+mn-cs"/>
              </a:rPr>
              <a:t>In the current code, we create a SAP Business One message box in which the menu’s </a:t>
            </a:r>
            <a:r>
              <a:rPr lang="en-US" sz="1400" kern="1200" dirty="0" err="1">
                <a:solidFill>
                  <a:schemeClr val="tx1"/>
                </a:solidFill>
                <a:effectLst/>
                <a:latin typeface="+mn-lt"/>
                <a:ea typeface="+mn-ea"/>
                <a:cs typeface="+mn-cs"/>
              </a:rPr>
              <a:t>UniqueID</a:t>
            </a:r>
            <a:r>
              <a:rPr lang="en-US" sz="1400" kern="1200" dirty="0">
                <a:solidFill>
                  <a:schemeClr val="tx1"/>
                </a:solidFill>
                <a:effectLst/>
                <a:latin typeface="+mn-lt"/>
                <a:ea typeface="+mn-ea"/>
                <a:cs typeface="+mn-cs"/>
              </a:rPr>
              <a:t> is displayed, before the SAP Business One event handler performs the business logic. In the else statement, we can see that the same message box will be displayed after SAP Business One handles the event.</a:t>
            </a:r>
          </a:p>
          <a:p>
            <a:r>
              <a:rPr lang="en-US" sz="1400" kern="1200" dirty="0">
                <a:solidFill>
                  <a:schemeClr val="tx1"/>
                </a:solidFill>
                <a:effectLst/>
                <a:latin typeface="+mn-lt"/>
                <a:ea typeface="+mn-ea"/>
                <a:cs typeface="+mn-cs"/>
              </a:rPr>
              <a:t>Generally this generates 2 message boxes, one each before and after the form is opened.</a:t>
            </a:r>
            <a:endParaRPr lang="en-US" noProof="0" dirty="0"/>
          </a:p>
        </p:txBody>
      </p:sp>
    </p:spTree>
    <p:extLst>
      <p:ext uri="{BB962C8B-B14F-4D97-AF65-F5344CB8AC3E}">
        <p14:creationId xmlns:p14="http://schemas.microsoft.com/office/powerpoint/2010/main" val="160079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Let’s start with the events topic.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113330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the exercise for this section, you will create a menu item and handle the corresponding event for it. </a:t>
            </a:r>
            <a:endParaRPr lang="de-DE" dirty="0"/>
          </a:p>
        </p:txBody>
      </p:sp>
    </p:spTree>
    <p:extLst>
      <p:ext uri="{BB962C8B-B14F-4D97-AF65-F5344CB8AC3E}">
        <p14:creationId xmlns:p14="http://schemas.microsoft.com/office/powerpoint/2010/main" val="4154515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The next topic covers additional events.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2344770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know more about the Progress Bar, Status Bar, Right-Click, Report Data, and Print events.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2835893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ProgressBarEvent</a:t>
            </a:r>
            <a:r>
              <a:rPr lang="en-US" sz="1400" b="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occurs when a progress bar is created, stopped, or released in the status bar of the application.</a:t>
            </a:r>
          </a:p>
          <a:p>
            <a:pPr rtl="0"/>
            <a:r>
              <a:rPr lang="en-US" sz="1400" kern="1200" dirty="0">
                <a:solidFill>
                  <a:schemeClr val="tx1"/>
                </a:solidFill>
                <a:effectLst/>
                <a:latin typeface="+mn-lt"/>
                <a:ea typeface="+mn-ea"/>
                <a:cs typeface="+mn-cs"/>
              </a:rPr>
              <a:t>In SAP Business One, you can display progress information of heavy operations in the application status bar.</a:t>
            </a:r>
          </a:p>
          <a:p>
            <a:pPr rtl="0"/>
            <a:r>
              <a:rPr lang="en-US" sz="1400" kern="1200" dirty="0" err="1">
                <a:solidFill>
                  <a:schemeClr val="tx1"/>
                </a:solidFill>
                <a:effectLst/>
                <a:latin typeface="+mn-lt"/>
                <a:ea typeface="+mn-ea"/>
                <a:cs typeface="+mn-cs"/>
              </a:rPr>
              <a:t>ProgressBarEvent</a:t>
            </a:r>
            <a:r>
              <a:rPr lang="en-US" sz="1400" kern="1200" dirty="0">
                <a:solidFill>
                  <a:schemeClr val="tx1"/>
                </a:solidFill>
                <a:effectLst/>
                <a:latin typeface="+mn-lt"/>
                <a:ea typeface="+mn-ea"/>
                <a:cs typeface="+mn-cs"/>
              </a:rPr>
              <a:t> contains all the relevant information about the event: the main event types are </a:t>
            </a:r>
            <a:r>
              <a:rPr lang="en-US" sz="1400" kern="1200" dirty="0" err="1">
                <a:solidFill>
                  <a:schemeClr val="tx1"/>
                </a:solidFill>
                <a:effectLst/>
                <a:latin typeface="+mn-lt"/>
                <a:ea typeface="+mn-ea"/>
                <a:cs typeface="+mn-cs"/>
              </a:rPr>
              <a:t>ProgressBarCreated</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ProgressBarStopped</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ProgressBarReleased</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A </a:t>
            </a:r>
            <a:r>
              <a:rPr lang="en-US" sz="1400" b="1" kern="1200" dirty="0" err="1">
                <a:solidFill>
                  <a:schemeClr val="tx1"/>
                </a:solidFill>
                <a:effectLst/>
                <a:latin typeface="+mn-lt"/>
                <a:ea typeface="+mn-ea"/>
                <a:cs typeface="+mn-cs"/>
              </a:rPr>
              <a:t>StatusBarEvent</a:t>
            </a:r>
            <a:r>
              <a:rPr lang="en-US" sz="1400" kern="1200" dirty="0">
                <a:solidFill>
                  <a:schemeClr val="tx1"/>
                </a:solidFill>
                <a:effectLst/>
                <a:latin typeface="+mn-lt"/>
                <a:ea typeface="+mn-ea"/>
                <a:cs typeface="+mn-cs"/>
              </a:rPr>
              <a:t> occurs when a message is displayed in SAP Business One’s status bar.</a:t>
            </a:r>
          </a:p>
        </p:txBody>
      </p:sp>
    </p:spTree>
    <p:extLst>
      <p:ext uri="{BB962C8B-B14F-4D97-AF65-F5344CB8AC3E}">
        <p14:creationId xmlns:p14="http://schemas.microsoft.com/office/powerpoint/2010/main" val="1654641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sz="quarter" idx="10"/>
          </p:nvPr>
        </p:nvSpPr>
        <p:spPr/>
        <p:txBody>
          <a:bodyPr>
            <a:normAutofit/>
          </a:bodyPr>
          <a:lstStyle/>
          <a:p>
            <a:pPr rtl="0"/>
            <a:r>
              <a:rPr lang="en-US" sz="1400" kern="1200" dirty="0">
                <a:solidFill>
                  <a:schemeClr val="tx1"/>
                </a:solidFill>
                <a:effectLst/>
                <a:latin typeface="+mn-lt"/>
                <a:ea typeface="+mn-ea"/>
                <a:cs typeface="+mn-cs"/>
              </a:rPr>
              <a:t>The </a:t>
            </a:r>
            <a:r>
              <a:rPr lang="en-US" sz="1400" kern="1200" dirty="0" err="1">
                <a:solidFill>
                  <a:schemeClr val="tx1"/>
                </a:solidFill>
                <a:effectLst/>
                <a:latin typeface="+mn-lt"/>
                <a:ea typeface="+mn-ea"/>
                <a:cs typeface="+mn-cs"/>
              </a:rPr>
              <a:t>RightClickEvent</a:t>
            </a:r>
            <a:r>
              <a:rPr lang="en-US" sz="1400" kern="1200" dirty="0">
                <a:solidFill>
                  <a:schemeClr val="tx1"/>
                </a:solidFill>
                <a:effectLst/>
                <a:latin typeface="+mn-lt"/>
                <a:ea typeface="+mn-ea"/>
                <a:cs typeface="+mn-cs"/>
              </a:rPr>
              <a:t> occurs when a user clicks the right mouse button in a form.</a:t>
            </a:r>
          </a:p>
          <a:p>
            <a:pPr rtl="0"/>
            <a:r>
              <a:rPr lang="en-US" sz="1400" kern="1200" dirty="0">
                <a:solidFill>
                  <a:schemeClr val="tx1"/>
                </a:solidFill>
                <a:effectLst/>
                <a:latin typeface="+mn-lt"/>
                <a:ea typeface="+mn-ea"/>
                <a:cs typeface="+mn-cs"/>
              </a:rPr>
              <a:t>Use this event to create a right-click menu for your add-on forms or to modify the right-click menu for system forms. </a:t>
            </a:r>
          </a:p>
          <a:p>
            <a:pPr rtl="0"/>
            <a:r>
              <a:rPr lang="en-US" sz="1400" kern="1200" dirty="0">
                <a:solidFill>
                  <a:schemeClr val="tx1"/>
                </a:solidFill>
                <a:effectLst/>
                <a:latin typeface="+mn-lt"/>
                <a:ea typeface="+mn-ea"/>
                <a:cs typeface="+mn-cs"/>
              </a:rPr>
              <a:t>By default, the right-click menu displays all the menu items from the </a:t>
            </a:r>
            <a:r>
              <a:rPr lang="en-US" sz="1400" i="1" kern="1200" dirty="0">
                <a:solidFill>
                  <a:schemeClr val="tx1"/>
                </a:solidFill>
                <a:effectLst/>
                <a:latin typeface="+mn-lt"/>
                <a:ea typeface="+mn-ea"/>
                <a:cs typeface="+mn-cs"/>
              </a:rPr>
              <a:t>Edit</a:t>
            </a:r>
            <a:r>
              <a:rPr lang="en-US" sz="1400" kern="1200" dirty="0">
                <a:solidFill>
                  <a:schemeClr val="tx1"/>
                </a:solidFill>
                <a:effectLst/>
                <a:latin typeface="+mn-lt"/>
                <a:ea typeface="+mn-ea"/>
                <a:cs typeface="+mn-cs"/>
              </a:rPr>
              <a:t>, </a:t>
            </a:r>
            <a:r>
              <a:rPr lang="en-US" sz="1400" i="1" kern="1200" dirty="0">
                <a:solidFill>
                  <a:schemeClr val="tx1"/>
                </a:solidFill>
                <a:effectLst/>
                <a:latin typeface="+mn-lt"/>
                <a:ea typeface="+mn-ea"/>
                <a:cs typeface="+mn-cs"/>
              </a:rPr>
              <a:t>Data</a:t>
            </a:r>
            <a:r>
              <a:rPr lang="en-US" sz="1400" kern="1200" dirty="0">
                <a:solidFill>
                  <a:schemeClr val="tx1"/>
                </a:solidFill>
                <a:effectLst/>
                <a:latin typeface="+mn-lt"/>
                <a:ea typeface="+mn-ea"/>
                <a:cs typeface="+mn-cs"/>
              </a:rPr>
              <a:t>, and </a:t>
            </a:r>
            <a:r>
              <a:rPr lang="en-US" sz="1400" i="1" kern="1200" dirty="0" err="1">
                <a:solidFill>
                  <a:schemeClr val="tx1"/>
                </a:solidFill>
                <a:effectLst/>
                <a:latin typeface="+mn-lt"/>
                <a:ea typeface="+mn-ea"/>
                <a:cs typeface="+mn-cs"/>
              </a:rPr>
              <a:t>Goto</a:t>
            </a:r>
            <a:r>
              <a:rPr lang="en-US" sz="1400" kern="1200" dirty="0">
                <a:solidFill>
                  <a:schemeClr val="tx1"/>
                </a:solidFill>
                <a:effectLst/>
                <a:latin typeface="+mn-lt"/>
                <a:ea typeface="+mn-ea"/>
                <a:cs typeface="+mn-cs"/>
              </a:rPr>
              <a:t> menus. </a:t>
            </a:r>
          </a:p>
          <a:p>
            <a:pPr rtl="0"/>
            <a:r>
              <a:rPr lang="en-US" sz="1400" kern="1200" dirty="0">
                <a:solidFill>
                  <a:schemeClr val="tx1"/>
                </a:solidFill>
                <a:effectLst/>
                <a:latin typeface="+mn-lt"/>
                <a:ea typeface="+mn-ea"/>
                <a:cs typeface="+mn-cs"/>
              </a:rPr>
              <a:t>If you want to modify the right-click menu for a specific item, catch the event </a:t>
            </a:r>
            <a:r>
              <a:rPr lang="en-US" sz="1400" i="1" kern="1200" dirty="0">
                <a:solidFill>
                  <a:schemeClr val="tx1"/>
                </a:solidFill>
                <a:effectLst/>
                <a:latin typeface="+mn-lt"/>
                <a:ea typeface="+mn-ea"/>
                <a:cs typeface="+mn-cs"/>
              </a:rPr>
              <a:t>before</a:t>
            </a:r>
            <a:r>
              <a:rPr lang="en-US" sz="1400" kern="1200" dirty="0">
                <a:solidFill>
                  <a:schemeClr val="tx1"/>
                </a:solidFill>
                <a:effectLst/>
                <a:latin typeface="+mn-lt"/>
                <a:ea typeface="+mn-ea"/>
                <a:cs typeface="+mn-cs"/>
              </a:rPr>
              <a:t> notification and modify the </a:t>
            </a:r>
            <a:r>
              <a:rPr lang="en-US" sz="1400" i="1" kern="1200" dirty="0">
                <a:solidFill>
                  <a:schemeClr val="tx1"/>
                </a:solidFill>
                <a:effectLst/>
                <a:latin typeface="+mn-lt"/>
                <a:ea typeface="+mn-ea"/>
                <a:cs typeface="+mn-cs"/>
              </a:rPr>
              <a:t>Edit</a:t>
            </a:r>
            <a:r>
              <a:rPr lang="en-US" sz="1400" kern="1200" dirty="0">
                <a:solidFill>
                  <a:schemeClr val="tx1"/>
                </a:solidFill>
                <a:effectLst/>
                <a:latin typeface="+mn-lt"/>
                <a:ea typeface="+mn-ea"/>
                <a:cs typeface="+mn-cs"/>
              </a:rPr>
              <a:t>, </a:t>
            </a:r>
            <a:r>
              <a:rPr lang="en-US" sz="1400" i="1" kern="1200" dirty="0">
                <a:solidFill>
                  <a:schemeClr val="tx1"/>
                </a:solidFill>
                <a:effectLst/>
                <a:latin typeface="+mn-lt"/>
                <a:ea typeface="+mn-ea"/>
                <a:cs typeface="+mn-cs"/>
              </a:rPr>
              <a:t>Data</a:t>
            </a:r>
            <a:r>
              <a:rPr lang="en-US" sz="1400" kern="1200" dirty="0">
                <a:solidFill>
                  <a:schemeClr val="tx1"/>
                </a:solidFill>
                <a:effectLst/>
                <a:latin typeface="+mn-lt"/>
                <a:ea typeface="+mn-ea"/>
                <a:cs typeface="+mn-cs"/>
              </a:rPr>
              <a:t>, and </a:t>
            </a:r>
            <a:r>
              <a:rPr lang="en-US" sz="1400" i="1" kern="1200" dirty="0" err="1">
                <a:solidFill>
                  <a:schemeClr val="tx1"/>
                </a:solidFill>
                <a:effectLst/>
                <a:latin typeface="+mn-lt"/>
                <a:ea typeface="+mn-ea"/>
                <a:cs typeface="+mn-cs"/>
              </a:rPr>
              <a:t>Goto</a:t>
            </a:r>
            <a:r>
              <a:rPr lang="en-US" sz="1400" kern="1200" dirty="0">
                <a:solidFill>
                  <a:schemeClr val="tx1"/>
                </a:solidFill>
                <a:effectLst/>
                <a:latin typeface="+mn-lt"/>
                <a:ea typeface="+mn-ea"/>
                <a:cs typeface="+mn-cs"/>
              </a:rPr>
              <a:t> menus as required. </a:t>
            </a:r>
          </a:p>
          <a:p>
            <a:r>
              <a:rPr lang="en-US" sz="1400" kern="1200" dirty="0">
                <a:solidFill>
                  <a:schemeClr val="tx1"/>
                </a:solidFill>
                <a:effectLst/>
                <a:latin typeface="+mn-lt"/>
                <a:ea typeface="+mn-ea"/>
                <a:cs typeface="+mn-cs"/>
              </a:rPr>
              <a:t>Then, catch the event </a:t>
            </a:r>
            <a:r>
              <a:rPr lang="en-US" sz="1400" i="1" kern="1200" dirty="0">
                <a:solidFill>
                  <a:schemeClr val="tx1"/>
                </a:solidFill>
                <a:effectLst/>
                <a:latin typeface="+mn-lt"/>
                <a:ea typeface="+mn-ea"/>
                <a:cs typeface="+mn-cs"/>
              </a:rPr>
              <a:t>after</a:t>
            </a:r>
            <a:r>
              <a:rPr lang="en-US" sz="1400" kern="1200" dirty="0">
                <a:solidFill>
                  <a:schemeClr val="tx1"/>
                </a:solidFill>
                <a:effectLst/>
                <a:latin typeface="+mn-lt"/>
                <a:ea typeface="+mn-ea"/>
                <a:cs typeface="+mn-cs"/>
              </a:rPr>
              <a:t> notification and remove your changes to restore the menus.</a:t>
            </a:r>
            <a:endParaRPr lang="en-US" noProof="0" dirty="0"/>
          </a:p>
        </p:txBody>
      </p:sp>
    </p:spTree>
    <p:extLst>
      <p:ext uri="{BB962C8B-B14F-4D97-AF65-F5344CB8AC3E}">
        <p14:creationId xmlns:p14="http://schemas.microsoft.com/office/powerpoint/2010/main" val="3225253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In the current code example, you can see how the new menu item can be created for the context menu, specifically in the Data menu item.</a:t>
            </a:r>
          </a:p>
          <a:p>
            <a:pPr rtl="0"/>
            <a:r>
              <a:rPr lang="en-US" sz="1400" kern="1200" dirty="0">
                <a:solidFill>
                  <a:schemeClr val="tx1"/>
                </a:solidFill>
                <a:effectLst/>
                <a:latin typeface="+mn-lt"/>
                <a:ea typeface="+mn-ea"/>
                <a:cs typeface="+mn-cs"/>
              </a:rPr>
              <a:t>The new menu item is created using the </a:t>
            </a:r>
            <a:r>
              <a:rPr lang="en-US" sz="1400" kern="1200" dirty="0" err="1">
                <a:solidFill>
                  <a:schemeClr val="tx1"/>
                </a:solidFill>
                <a:effectLst/>
                <a:latin typeface="+mn-lt"/>
                <a:ea typeface="+mn-ea"/>
                <a:cs typeface="+mn-cs"/>
              </a:rPr>
              <a:t>MenuCreationParams</a:t>
            </a:r>
            <a:r>
              <a:rPr lang="en-US" sz="1400" kern="1200" dirty="0">
                <a:solidFill>
                  <a:schemeClr val="tx1"/>
                </a:solidFill>
                <a:effectLst/>
                <a:latin typeface="+mn-lt"/>
                <a:ea typeface="+mn-ea"/>
                <a:cs typeface="+mn-cs"/>
              </a:rPr>
              <a:t> object. </a:t>
            </a:r>
          </a:p>
          <a:p>
            <a:r>
              <a:rPr lang="en-US" sz="1400" kern="1200" dirty="0">
                <a:solidFill>
                  <a:schemeClr val="tx1"/>
                </a:solidFill>
                <a:effectLst/>
                <a:latin typeface="+mn-lt"/>
                <a:ea typeface="+mn-ea"/>
                <a:cs typeface="+mn-cs"/>
              </a:rPr>
              <a:t>To assign the newly created menu item, you set the application’s menu item to the value 1280, which is the unique ID of the Data menu item.</a:t>
            </a:r>
            <a:endParaRPr lang="en-US" noProof="0" dirty="0"/>
          </a:p>
        </p:txBody>
      </p:sp>
    </p:spTree>
    <p:extLst>
      <p:ext uri="{BB962C8B-B14F-4D97-AF65-F5344CB8AC3E}">
        <p14:creationId xmlns:p14="http://schemas.microsoft.com/office/powerpoint/2010/main" val="3070386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In the current code example, you see how the specific menu item can be removed from the context menu.</a:t>
            </a:r>
          </a:p>
          <a:p>
            <a:pPr rtl="0"/>
            <a:r>
              <a:rPr lang="en-US" sz="1400" kern="1200" dirty="0">
                <a:solidFill>
                  <a:schemeClr val="tx1"/>
                </a:solidFill>
                <a:effectLst/>
                <a:latin typeface="+mn-lt"/>
                <a:ea typeface="+mn-ea"/>
                <a:cs typeface="+mn-cs"/>
              </a:rPr>
              <a:t>The </a:t>
            </a:r>
            <a:r>
              <a:rPr lang="en-US" sz="1400" i="1" kern="1200" dirty="0" err="1">
                <a:solidFill>
                  <a:schemeClr val="tx1"/>
                </a:solidFill>
                <a:effectLst/>
                <a:latin typeface="+mn-lt"/>
                <a:ea typeface="+mn-ea"/>
                <a:cs typeface="+mn-cs"/>
              </a:rPr>
              <a:t>RemoveFromContent</a:t>
            </a:r>
            <a:r>
              <a:rPr lang="en-US" sz="1400" kern="1200" dirty="0">
                <a:solidFill>
                  <a:schemeClr val="tx1"/>
                </a:solidFill>
                <a:effectLst/>
                <a:latin typeface="+mn-lt"/>
                <a:ea typeface="+mn-ea"/>
                <a:cs typeface="+mn-cs"/>
              </a:rPr>
              <a:t> method needs to be used with the parameter of the submenu item’s unique identifier. </a:t>
            </a:r>
          </a:p>
          <a:p>
            <a:pPr rtl="0"/>
            <a:r>
              <a:rPr lang="en-US" sz="1400" kern="1200" dirty="0">
                <a:solidFill>
                  <a:schemeClr val="tx1"/>
                </a:solidFill>
                <a:effectLst/>
                <a:latin typeface="+mn-lt"/>
                <a:ea typeface="+mn-ea"/>
                <a:cs typeface="+mn-cs"/>
              </a:rPr>
              <a:t>The value 4870 stands for the </a:t>
            </a:r>
            <a:r>
              <a:rPr lang="en-US" sz="1400" i="1" kern="1200" dirty="0">
                <a:solidFill>
                  <a:schemeClr val="tx1"/>
                </a:solidFill>
                <a:effectLst/>
                <a:latin typeface="+mn-lt"/>
                <a:ea typeface="+mn-ea"/>
                <a:cs typeface="+mn-cs"/>
              </a:rPr>
              <a:t>Filter &amp; Grid</a:t>
            </a:r>
            <a:r>
              <a:rPr lang="en-US" sz="1400" kern="1200" dirty="0">
                <a:solidFill>
                  <a:schemeClr val="tx1"/>
                </a:solidFill>
                <a:effectLst/>
                <a:latin typeface="+mn-lt"/>
                <a:ea typeface="+mn-ea"/>
                <a:cs typeface="+mn-cs"/>
              </a:rPr>
              <a:t> submenu item.</a:t>
            </a:r>
          </a:p>
          <a:p>
            <a:r>
              <a:rPr lang="en-US" sz="1400" kern="1200" dirty="0">
                <a:solidFill>
                  <a:schemeClr val="tx1"/>
                </a:solidFill>
                <a:effectLst/>
                <a:latin typeface="+mn-lt"/>
                <a:ea typeface="+mn-ea"/>
                <a:cs typeface="+mn-cs"/>
              </a:rPr>
              <a:t>The next part of the code only disables the Edit &amp; Past submenu item, which is represented by value 773.</a:t>
            </a:r>
            <a:endParaRPr lang="en-US" noProof="0" dirty="0"/>
          </a:p>
        </p:txBody>
      </p:sp>
    </p:spTree>
    <p:extLst>
      <p:ext uri="{BB962C8B-B14F-4D97-AF65-F5344CB8AC3E}">
        <p14:creationId xmlns:p14="http://schemas.microsoft.com/office/powerpoint/2010/main" val="2257572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In the last code example for this unit, you can see how the work cleanup can be performed, to reactivate the previously removed or deactivated menu items.</a:t>
            </a:r>
          </a:p>
          <a:p>
            <a:pPr rtl="0"/>
            <a:r>
              <a:rPr lang="en-US" sz="1400" kern="1200" dirty="0">
                <a:solidFill>
                  <a:schemeClr val="tx1"/>
                </a:solidFill>
                <a:effectLst/>
                <a:latin typeface="+mn-lt"/>
                <a:ea typeface="+mn-ea"/>
                <a:cs typeface="+mn-cs"/>
              </a:rPr>
              <a:t>In the previous two examples, the event was handled only when the </a:t>
            </a:r>
            <a:r>
              <a:rPr lang="en-US" sz="1400" i="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property was True at the </a:t>
            </a:r>
            <a:r>
              <a:rPr lang="en-US" sz="1400" b="1" kern="1200" dirty="0" err="1">
                <a:solidFill>
                  <a:schemeClr val="tx1"/>
                </a:solidFill>
                <a:effectLst/>
                <a:latin typeface="+mn-lt"/>
                <a:ea typeface="+mn-ea"/>
                <a:cs typeface="+mn-cs"/>
              </a:rPr>
              <a:t>contextMenuInfo</a:t>
            </a:r>
            <a:r>
              <a:rPr lang="en-US" sz="1400" kern="1200" dirty="0">
                <a:solidFill>
                  <a:schemeClr val="tx1"/>
                </a:solidFill>
                <a:effectLst/>
                <a:latin typeface="+mn-lt"/>
                <a:ea typeface="+mn-ea"/>
                <a:cs typeface="+mn-cs"/>
              </a:rPr>
              <a:t> object level.</a:t>
            </a:r>
          </a:p>
          <a:p>
            <a:pPr rtl="0"/>
            <a:r>
              <a:rPr lang="en-US" sz="1400" kern="1200" dirty="0">
                <a:solidFill>
                  <a:schemeClr val="tx1"/>
                </a:solidFill>
                <a:effectLst/>
                <a:latin typeface="+mn-lt"/>
                <a:ea typeface="+mn-ea"/>
                <a:cs typeface="+mn-cs"/>
              </a:rPr>
              <a:t>We will now perform an action when the </a:t>
            </a:r>
            <a:r>
              <a:rPr lang="en-US" sz="1400" i="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value is False.</a:t>
            </a:r>
          </a:p>
          <a:p>
            <a:r>
              <a:rPr lang="en-US" sz="1400" kern="1200" dirty="0">
                <a:solidFill>
                  <a:schemeClr val="tx1"/>
                </a:solidFill>
                <a:effectLst/>
                <a:latin typeface="+mn-lt"/>
                <a:ea typeface="+mn-ea"/>
                <a:cs typeface="+mn-cs"/>
              </a:rPr>
              <a:t>The first part involves enabling the </a:t>
            </a:r>
            <a:r>
              <a:rPr lang="en-US" sz="1400" i="1" kern="1200" dirty="0">
                <a:solidFill>
                  <a:schemeClr val="tx1"/>
                </a:solidFill>
                <a:effectLst/>
                <a:latin typeface="+mn-lt"/>
                <a:ea typeface="+mn-ea"/>
                <a:cs typeface="+mn-cs"/>
              </a:rPr>
              <a:t>Edit &amp; Paste </a:t>
            </a:r>
            <a:r>
              <a:rPr lang="en-US" sz="1400" kern="1200" dirty="0">
                <a:solidFill>
                  <a:schemeClr val="tx1"/>
                </a:solidFill>
                <a:effectLst/>
                <a:latin typeface="+mn-lt"/>
                <a:ea typeface="+mn-ea"/>
                <a:cs typeface="+mn-cs"/>
              </a:rPr>
              <a:t>menu item, while the second part removes the newly created menu item called </a:t>
            </a:r>
            <a:r>
              <a:rPr lang="en-US" sz="1400" i="1" kern="1200" dirty="0">
                <a:solidFill>
                  <a:schemeClr val="tx1"/>
                </a:solidFill>
                <a:effectLst/>
                <a:latin typeface="+mn-lt"/>
                <a:ea typeface="+mn-ea"/>
                <a:cs typeface="+mn-cs"/>
              </a:rPr>
              <a:t>MyMenu1</a:t>
            </a:r>
            <a:r>
              <a:rPr lang="en-US" sz="1400" kern="1200" dirty="0">
                <a:solidFill>
                  <a:schemeClr val="tx1"/>
                </a:solidFill>
                <a:effectLst/>
                <a:latin typeface="+mn-lt"/>
                <a:ea typeface="+mn-ea"/>
                <a:cs typeface="+mn-cs"/>
              </a:rPr>
              <a:t>.</a:t>
            </a:r>
            <a:endParaRPr lang="en-US" noProof="0" dirty="0"/>
          </a:p>
        </p:txBody>
      </p:sp>
    </p:spTree>
    <p:extLst>
      <p:ext uri="{BB962C8B-B14F-4D97-AF65-F5344CB8AC3E}">
        <p14:creationId xmlns:p14="http://schemas.microsoft.com/office/powerpoint/2010/main" val="1958610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ReportDataEvent</a:t>
            </a:r>
            <a:r>
              <a:rPr lang="en-US" sz="1400" kern="1200" dirty="0">
                <a:solidFill>
                  <a:schemeClr val="tx1"/>
                </a:solidFill>
                <a:effectLst/>
                <a:latin typeface="+mn-lt"/>
                <a:ea typeface="+mn-ea"/>
                <a:cs typeface="+mn-cs"/>
              </a:rPr>
              <a:t> occurs when a report is sent to the printer. This event lets you retrieve report data in XML format.</a:t>
            </a:r>
          </a:p>
          <a:p>
            <a:pPr rtl="0"/>
            <a:r>
              <a:rPr lang="en-US" sz="1400" kern="1200" dirty="0">
                <a:solidFill>
                  <a:schemeClr val="tx1"/>
                </a:solidFill>
                <a:effectLst/>
                <a:latin typeface="+mn-lt"/>
                <a:ea typeface="+mn-ea"/>
                <a:cs typeface="+mn-cs"/>
              </a:rPr>
              <a:t>If the </a:t>
            </a:r>
            <a:r>
              <a:rPr lang="en-US" sz="1400" i="1"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property has the value </a:t>
            </a:r>
            <a:r>
              <a:rPr lang="en-US" sz="1400" i="1" kern="1200" dirty="0">
                <a:solidFill>
                  <a:schemeClr val="tx1"/>
                </a:solidFill>
                <a:effectLst/>
                <a:latin typeface="+mn-lt"/>
                <a:ea typeface="+mn-ea"/>
                <a:cs typeface="+mn-cs"/>
              </a:rPr>
              <a:t>True</a:t>
            </a:r>
            <a:r>
              <a:rPr lang="en-US" sz="1400" kern="1200" dirty="0">
                <a:solidFill>
                  <a:schemeClr val="tx1"/>
                </a:solidFill>
                <a:effectLst/>
                <a:latin typeface="+mn-lt"/>
                <a:ea typeface="+mn-ea"/>
                <a:cs typeface="+mn-cs"/>
              </a:rPr>
              <a:t>, the add-on has to signal that it needs to receive the report data in XML format. </a:t>
            </a:r>
          </a:p>
          <a:p>
            <a:pPr rtl="0"/>
            <a:r>
              <a:rPr lang="en-US" sz="1400" kern="1200" dirty="0">
                <a:solidFill>
                  <a:schemeClr val="tx1"/>
                </a:solidFill>
                <a:effectLst/>
                <a:latin typeface="+mn-lt"/>
                <a:ea typeface="+mn-ea"/>
                <a:cs typeface="+mn-cs"/>
              </a:rPr>
              <a:t>It does so by calling the </a:t>
            </a:r>
            <a:r>
              <a:rPr lang="en-US" sz="1400" i="1" kern="1200" dirty="0" err="1">
                <a:solidFill>
                  <a:schemeClr val="tx1"/>
                </a:solidFill>
                <a:effectLst/>
                <a:latin typeface="+mn-lt"/>
                <a:ea typeface="+mn-ea"/>
                <a:cs typeface="+mn-cs"/>
              </a:rPr>
              <a:t>RegisterForReport</a:t>
            </a:r>
            <a:r>
              <a:rPr lang="en-US" sz="1400" kern="1200" dirty="0">
                <a:solidFill>
                  <a:schemeClr val="tx1"/>
                </a:solidFill>
                <a:effectLst/>
                <a:latin typeface="+mn-lt"/>
                <a:ea typeface="+mn-ea"/>
                <a:cs typeface="+mn-cs"/>
              </a:rPr>
              <a:t> method.</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PrintEvent</a:t>
            </a:r>
            <a:r>
              <a:rPr lang="en-US" sz="1400" kern="1200" dirty="0">
                <a:solidFill>
                  <a:schemeClr val="tx1"/>
                </a:solidFill>
                <a:effectLst/>
                <a:latin typeface="+mn-lt"/>
                <a:ea typeface="+mn-ea"/>
                <a:cs typeface="+mn-cs"/>
              </a:rPr>
              <a:t> occurs when one of the following takes place:</a:t>
            </a:r>
          </a:p>
          <a:p>
            <a:pPr lvl="1" rtl="0"/>
            <a:r>
              <a:rPr lang="en-US" sz="1400" kern="1200" dirty="0">
                <a:solidFill>
                  <a:schemeClr val="tx1"/>
                </a:solidFill>
                <a:effectLst/>
                <a:latin typeface="+mn-lt"/>
                <a:ea typeface="+mn-ea"/>
                <a:cs typeface="+mn-cs"/>
              </a:rPr>
              <a:t>The user clicks the </a:t>
            </a:r>
            <a:r>
              <a:rPr lang="en-US" sz="1400" i="1" kern="1200" dirty="0">
                <a:solidFill>
                  <a:schemeClr val="tx1"/>
                </a:solidFill>
                <a:effectLst/>
                <a:latin typeface="+mn-lt"/>
                <a:ea typeface="+mn-ea"/>
                <a:cs typeface="+mn-cs"/>
              </a:rPr>
              <a:t>Print</a:t>
            </a:r>
            <a:r>
              <a:rPr lang="en-US" sz="1400" kern="1200" dirty="0">
                <a:solidFill>
                  <a:schemeClr val="tx1"/>
                </a:solidFill>
                <a:effectLst/>
                <a:latin typeface="+mn-lt"/>
                <a:ea typeface="+mn-ea"/>
                <a:cs typeface="+mn-cs"/>
              </a:rPr>
              <a:t> or </a:t>
            </a:r>
            <a:r>
              <a:rPr lang="en-US" sz="1400" i="1" kern="1200" dirty="0">
                <a:solidFill>
                  <a:schemeClr val="tx1"/>
                </a:solidFill>
                <a:effectLst/>
                <a:latin typeface="+mn-lt"/>
                <a:ea typeface="+mn-ea"/>
                <a:cs typeface="+mn-cs"/>
              </a:rPr>
              <a:t>Print Preview</a:t>
            </a:r>
            <a:r>
              <a:rPr lang="en-US" sz="1400" kern="1200" dirty="0">
                <a:solidFill>
                  <a:schemeClr val="tx1"/>
                </a:solidFill>
                <a:effectLst/>
                <a:latin typeface="+mn-lt"/>
                <a:ea typeface="+mn-ea"/>
                <a:cs typeface="+mn-cs"/>
              </a:rPr>
              <a:t> icons. </a:t>
            </a:r>
          </a:p>
          <a:p>
            <a:pPr lvl="1" rtl="0"/>
            <a:r>
              <a:rPr lang="en-US" sz="1400" kern="1200" dirty="0">
                <a:solidFill>
                  <a:schemeClr val="tx1"/>
                </a:solidFill>
                <a:effectLst/>
                <a:latin typeface="+mn-lt"/>
                <a:ea typeface="+mn-ea"/>
                <a:cs typeface="+mn-cs"/>
              </a:rPr>
              <a:t>The user sends documents to print using the </a:t>
            </a:r>
            <a:r>
              <a:rPr lang="en-US" sz="1400" i="1" kern="1200" dirty="0">
                <a:solidFill>
                  <a:schemeClr val="tx1"/>
                </a:solidFill>
                <a:effectLst/>
                <a:latin typeface="+mn-lt"/>
                <a:ea typeface="+mn-ea"/>
                <a:cs typeface="+mn-cs"/>
              </a:rPr>
              <a:t>Document Printing</a:t>
            </a:r>
            <a:r>
              <a:rPr lang="en-US" sz="1400" kern="1200" dirty="0">
                <a:solidFill>
                  <a:schemeClr val="tx1"/>
                </a:solidFill>
                <a:effectLst/>
                <a:latin typeface="+mn-lt"/>
                <a:ea typeface="+mn-ea"/>
                <a:cs typeface="+mn-cs"/>
              </a:rPr>
              <a:t> option. </a:t>
            </a:r>
          </a:p>
          <a:p>
            <a:pPr lvl="1" rtl="0"/>
            <a:r>
              <a:rPr lang="en-US" sz="1400" kern="1200">
                <a:solidFill>
                  <a:schemeClr val="tx1"/>
                </a:solidFill>
                <a:effectLst/>
                <a:latin typeface="+mn-lt"/>
                <a:ea typeface="+mn-ea"/>
                <a:cs typeface="+mn-cs"/>
              </a:rPr>
              <a:t>A document is sent to print by the Document Generation Wizard.</a:t>
            </a:r>
          </a:p>
        </p:txBody>
      </p:sp>
    </p:spTree>
    <p:extLst>
      <p:ext uri="{BB962C8B-B14F-4D97-AF65-F5344CB8AC3E}">
        <p14:creationId xmlns:p14="http://schemas.microsoft.com/office/powerpoint/2010/main" val="766306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Explain the use of events to ensure that your add-on is synchronized with SAP Business One, handlers for the (mandatory) </a:t>
            </a:r>
            <a:r>
              <a:rPr lang="en-US" sz="1400" kern="1200" dirty="0" err="1">
                <a:solidFill>
                  <a:schemeClr val="tx1"/>
                </a:solidFill>
                <a:effectLst/>
                <a:latin typeface="+mn-lt"/>
                <a:ea typeface="+mn-ea"/>
                <a:cs typeface="+mn-cs"/>
              </a:rPr>
              <a:t>AppEvents</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Handle </a:t>
            </a:r>
            <a:r>
              <a:rPr lang="en-US" sz="1400" kern="1200" dirty="0" err="1">
                <a:solidFill>
                  <a:schemeClr val="tx1"/>
                </a:solidFill>
                <a:effectLst/>
                <a:latin typeface="+mn-lt"/>
                <a:ea typeface="+mn-ea"/>
                <a:cs typeface="+mn-cs"/>
              </a:rPr>
              <a:t>AppEvents</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Handle </a:t>
            </a:r>
            <a:r>
              <a:rPr lang="en-US" sz="1400" kern="1200" dirty="0" err="1">
                <a:solidFill>
                  <a:schemeClr val="tx1"/>
                </a:solidFill>
                <a:effectLst/>
                <a:latin typeface="+mn-lt"/>
                <a:ea typeface="+mn-ea"/>
                <a:cs typeface="+mn-cs"/>
              </a:rPr>
              <a:t>ItemEvents</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Use event filtering</a:t>
            </a:r>
          </a:p>
          <a:p>
            <a:pPr lvl="1" rtl="0"/>
            <a:r>
              <a:rPr lang="en-US" sz="1400" kern="1200" dirty="0">
                <a:solidFill>
                  <a:schemeClr val="tx1"/>
                </a:solidFill>
                <a:effectLst/>
                <a:latin typeface="+mn-lt"/>
                <a:ea typeface="+mn-ea"/>
                <a:cs typeface="+mn-cs"/>
              </a:rPr>
              <a:t>Manipulate SAP Business One forms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6386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SAP Business One starts add-on applications registered for automatic startup in the order determined by the system administrator.</a:t>
            </a:r>
          </a:p>
          <a:p>
            <a:pPr rtl="0"/>
            <a:r>
              <a:rPr lang="en-US" sz="1400" kern="1200" dirty="0">
                <a:solidFill>
                  <a:schemeClr val="tx1"/>
                </a:solidFill>
                <a:effectLst/>
                <a:latin typeface="+mn-lt"/>
                <a:ea typeface="+mn-ea"/>
                <a:cs typeface="+mn-cs"/>
              </a:rPr>
              <a:t>The add-ons establish connections to the UI API and register event sinks.</a:t>
            </a:r>
          </a:p>
          <a:p>
            <a:r>
              <a:rPr lang="en-US" sz="1400" kern="1200" dirty="0">
                <a:solidFill>
                  <a:schemeClr val="tx1"/>
                </a:solidFill>
                <a:effectLst/>
                <a:latin typeface="+mn-lt"/>
                <a:ea typeface="+mn-ea"/>
                <a:cs typeface="+mn-cs"/>
              </a:rPr>
              <a:t>When an event occurs in SAP Business One UI, it is passed to add-ons, which create event sinks for such events, one at a time.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87933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Every add-on action is reflected in the SAP Business One application via the UI API.</a:t>
            </a:r>
          </a:p>
          <a:p>
            <a:pPr rtl="0"/>
            <a:r>
              <a:rPr lang="en-US" sz="1400" kern="1200" dirty="0">
                <a:solidFill>
                  <a:schemeClr val="tx1"/>
                </a:solidFill>
                <a:effectLst/>
                <a:latin typeface="+mn-lt"/>
                <a:ea typeface="+mn-ea"/>
                <a:cs typeface="+mn-cs"/>
              </a:rPr>
              <a:t>The same mechanism is also used in the other direction, from the SAP Business One application to add-ons.</a:t>
            </a:r>
          </a:p>
          <a:p>
            <a:pPr rtl="0"/>
            <a:r>
              <a:rPr lang="en-US" sz="1400" kern="1200" dirty="0">
                <a:solidFill>
                  <a:schemeClr val="tx1"/>
                </a:solidFill>
                <a:effectLst/>
                <a:latin typeface="+mn-lt"/>
                <a:ea typeface="+mn-ea"/>
                <a:cs typeface="+mn-cs"/>
              </a:rPr>
              <a:t>The SAP Business One application notifies the UI API Application object when events occur. </a:t>
            </a:r>
          </a:p>
          <a:p>
            <a:r>
              <a:rPr lang="en-US" sz="1400" kern="1200" dirty="0">
                <a:solidFill>
                  <a:schemeClr val="tx1"/>
                </a:solidFill>
                <a:effectLst/>
                <a:latin typeface="+mn-lt"/>
                <a:ea typeface="+mn-ea"/>
                <a:cs typeface="+mn-cs"/>
              </a:rPr>
              <a:t>By connecting to the UI API and registering with the Application object, add-ons receive all the events notified on this object via the UI API event sink.</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4652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3"/>
          <p:cNvSpPr>
            <a:spLocks noGrp="1" noChangeArrowheads="1"/>
          </p:cNvSpPr>
          <p:nvPr>
            <p:ph type="body" idx="1"/>
          </p:nvPr>
        </p:nvSpPr>
        <p:spPr/>
        <p:txBody>
          <a:bodyPr>
            <a:normAutofit fontScale="92500" lnSpcReduction="20000"/>
          </a:bodyPr>
          <a:lstStyle/>
          <a:p>
            <a:pPr rtl="0"/>
            <a:r>
              <a:rPr lang="en-US" sz="1400" kern="1200" dirty="0">
                <a:solidFill>
                  <a:schemeClr val="tx1"/>
                </a:solidFill>
                <a:effectLst/>
                <a:latin typeface="+mn-lt"/>
                <a:ea typeface="+mn-ea"/>
                <a:cs typeface="+mn-cs"/>
              </a:rPr>
              <a:t>Most UI API code is event-driven. Events are usually triggered in response to user actions within the SAP Business One application.</a:t>
            </a:r>
          </a:p>
          <a:p>
            <a:pPr rtl="0"/>
            <a:r>
              <a:rPr lang="en-US" sz="1400" kern="1200" dirty="0">
                <a:solidFill>
                  <a:schemeClr val="tx1"/>
                </a:solidFill>
                <a:effectLst/>
                <a:latin typeface="+mn-lt"/>
                <a:ea typeface="+mn-ea"/>
                <a:cs typeface="+mn-cs"/>
              </a:rPr>
              <a:t>In the SAP Business One user interface, the following categories of events are defined:</a:t>
            </a:r>
          </a:p>
          <a:p>
            <a:pPr lvl="1" rtl="0"/>
            <a:r>
              <a:rPr lang="en-US" sz="1400" kern="1200" dirty="0">
                <a:solidFill>
                  <a:schemeClr val="tx1"/>
                </a:solidFill>
                <a:effectLst/>
                <a:latin typeface="+mn-lt"/>
                <a:ea typeface="+mn-ea"/>
                <a:cs typeface="+mn-cs"/>
              </a:rPr>
              <a:t>Mandatory event: the </a:t>
            </a:r>
            <a:r>
              <a:rPr lang="en-US" sz="1400" kern="1200" dirty="0" err="1">
                <a:solidFill>
                  <a:schemeClr val="tx1"/>
                </a:solidFill>
                <a:effectLst/>
                <a:latin typeface="+mn-lt"/>
                <a:ea typeface="+mn-ea"/>
                <a:cs typeface="+mn-cs"/>
              </a:rPr>
              <a:t>AppEvent</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Frequently used events such as </a:t>
            </a:r>
            <a:r>
              <a:rPr lang="en-US" sz="1400" kern="1200" dirty="0" err="1">
                <a:solidFill>
                  <a:schemeClr val="tx1"/>
                </a:solidFill>
                <a:effectLst/>
                <a:latin typeface="+mn-lt"/>
                <a:ea typeface="+mn-ea"/>
                <a:cs typeface="+mn-cs"/>
              </a:rPr>
              <a:t>ItemEvent</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MenuEvent</a:t>
            </a:r>
            <a:endParaRPr lang="en-US" sz="1400" kern="1200" dirty="0">
              <a:solidFill>
                <a:schemeClr val="tx1"/>
              </a:solidFill>
              <a:effectLst/>
              <a:latin typeface="+mn-lt"/>
              <a:ea typeface="+mn-ea"/>
              <a:cs typeface="+mn-cs"/>
            </a:endParaRPr>
          </a:p>
          <a:p>
            <a:pPr lvl="1" rtl="0"/>
            <a:r>
              <a:rPr lang="en-US" sz="1400" kern="1200" dirty="0">
                <a:solidFill>
                  <a:schemeClr val="tx1"/>
                </a:solidFill>
                <a:effectLst/>
                <a:latin typeface="+mn-lt"/>
                <a:ea typeface="+mn-ea"/>
                <a:cs typeface="+mn-cs"/>
              </a:rPr>
              <a:t>Supplementary events, such as </a:t>
            </a:r>
            <a:r>
              <a:rPr lang="en-US" sz="1400" kern="1200" dirty="0" err="1">
                <a:solidFill>
                  <a:schemeClr val="tx1"/>
                </a:solidFill>
                <a:effectLst/>
                <a:latin typeface="+mn-lt"/>
                <a:ea typeface="+mn-ea"/>
                <a:cs typeface="+mn-cs"/>
              </a:rPr>
              <a:t>PrintEvent</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StatusBarEvent</a:t>
            </a:r>
            <a:endParaRPr lang="en-US" sz="1400" kern="1200" dirty="0">
              <a:solidFill>
                <a:schemeClr val="tx1"/>
              </a:solidFill>
              <a:effectLst/>
              <a:latin typeface="+mn-lt"/>
              <a:ea typeface="+mn-ea"/>
              <a:cs typeface="+mn-cs"/>
            </a:endParaRPr>
          </a:p>
          <a:p>
            <a:pPr rtl="0"/>
            <a:r>
              <a:rPr lang="en-US" sz="1400" kern="1200" dirty="0" err="1">
                <a:solidFill>
                  <a:schemeClr val="tx1"/>
                </a:solidFill>
                <a:effectLst/>
                <a:latin typeface="+mn-lt"/>
                <a:ea typeface="+mn-ea"/>
                <a:cs typeface="+mn-cs"/>
              </a:rPr>
              <a:t>AppEvent</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ProgressBarEvent</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StatusBarEvent</a:t>
            </a:r>
            <a:r>
              <a:rPr lang="en-US" sz="1400" kern="1200" dirty="0">
                <a:solidFill>
                  <a:schemeClr val="tx1"/>
                </a:solidFill>
                <a:effectLst/>
                <a:latin typeface="+mn-lt"/>
                <a:ea typeface="+mn-ea"/>
                <a:cs typeface="+mn-cs"/>
              </a:rPr>
              <a:t> will always be forwarded to add-ons, which means they cannot be filtered out.</a:t>
            </a:r>
          </a:p>
          <a:p>
            <a:pPr rtl="0"/>
            <a:r>
              <a:rPr lang="en-US" sz="1400" kern="1200" dirty="0" err="1">
                <a:solidFill>
                  <a:schemeClr val="tx1"/>
                </a:solidFill>
                <a:effectLst/>
                <a:latin typeface="+mn-lt"/>
                <a:ea typeface="+mn-ea"/>
                <a:cs typeface="+mn-cs"/>
              </a:rPr>
              <a:t>AppEvent</a:t>
            </a:r>
            <a:r>
              <a:rPr lang="en-US" sz="1400" kern="1200" dirty="0">
                <a:solidFill>
                  <a:schemeClr val="tx1"/>
                </a:solidFill>
                <a:effectLst/>
                <a:latin typeface="+mn-lt"/>
                <a:ea typeface="+mn-ea"/>
                <a:cs typeface="+mn-cs"/>
              </a:rPr>
              <a:t> events must be processed by your application.</a:t>
            </a:r>
          </a:p>
          <a:p>
            <a:pPr rtl="0"/>
            <a:r>
              <a:rPr lang="en-US" sz="1400" kern="1200" dirty="0">
                <a:solidFill>
                  <a:schemeClr val="tx1"/>
                </a:solidFill>
                <a:effectLst/>
                <a:latin typeface="+mn-lt"/>
                <a:ea typeface="+mn-ea"/>
                <a:cs typeface="+mn-cs"/>
              </a:rPr>
              <a:t>Other types of events can be filtered (</a:t>
            </a:r>
            <a:r>
              <a:rPr lang="en-US" sz="1400" kern="1200" dirty="0" err="1">
                <a:solidFill>
                  <a:schemeClr val="tx1"/>
                </a:solidFill>
                <a:effectLst/>
                <a:latin typeface="+mn-lt"/>
                <a:ea typeface="+mn-ea"/>
                <a:cs typeface="+mn-cs"/>
              </a:rPr>
              <a:t>ItemEvent</a:t>
            </a:r>
            <a:r>
              <a:rPr lang="en-US" sz="1400" kern="1200" dirty="0">
                <a:solidFill>
                  <a:schemeClr val="tx1"/>
                </a:solidFill>
                <a:effectLst/>
                <a:latin typeface="+mn-lt"/>
                <a:ea typeface="+mn-ea"/>
                <a:cs typeface="+mn-cs"/>
              </a:rPr>
              <a:t>) or must be added to the (</a:t>
            </a:r>
            <a:r>
              <a:rPr lang="en-US" sz="1400" kern="1200" dirty="0" err="1">
                <a:solidFill>
                  <a:schemeClr val="tx1"/>
                </a:solidFill>
                <a:effectLst/>
                <a:latin typeface="+mn-lt"/>
                <a:ea typeface="+mn-ea"/>
                <a:cs typeface="+mn-cs"/>
              </a:rPr>
              <a:t>ItemEvent</a:t>
            </a:r>
            <a:r>
              <a:rPr lang="en-US" sz="1400" kern="1200" dirty="0">
                <a:solidFill>
                  <a:schemeClr val="tx1"/>
                </a:solidFill>
                <a:effectLst/>
                <a:latin typeface="+mn-lt"/>
                <a:ea typeface="+mn-ea"/>
                <a:cs typeface="+mn-cs"/>
              </a:rPr>
              <a:t>) event filter (click on menu).</a:t>
            </a:r>
          </a:p>
          <a:p>
            <a:pPr rtl="0"/>
            <a:r>
              <a:rPr lang="en-US" sz="1400" kern="1200" dirty="0">
                <a:solidFill>
                  <a:schemeClr val="tx1"/>
                </a:solidFill>
                <a:effectLst/>
                <a:latin typeface="+mn-lt"/>
                <a:ea typeface="+mn-ea"/>
                <a:cs typeface="+mn-cs"/>
              </a:rPr>
              <a:t>It is the developer’s responsibility to make sure that their code will handle each application event successfully.</a:t>
            </a:r>
          </a:p>
          <a:p>
            <a:r>
              <a:rPr lang="en-US" sz="1400" kern="1200" dirty="0">
                <a:solidFill>
                  <a:schemeClr val="tx1"/>
                </a:solidFill>
                <a:effectLst/>
                <a:latin typeface="+mn-lt"/>
                <a:ea typeface="+mn-ea"/>
                <a:cs typeface="+mn-cs"/>
              </a:rPr>
              <a:t>The events usually notify the event handler twice: before and after the action. The </a:t>
            </a:r>
            <a:r>
              <a:rPr lang="en-US" sz="1400" kern="1200" dirty="0" err="1">
                <a:solidFill>
                  <a:schemeClr val="tx1"/>
                </a:solidFill>
                <a:effectLst/>
                <a:latin typeface="+mn-lt"/>
                <a:ea typeface="+mn-ea"/>
                <a:cs typeface="+mn-cs"/>
              </a:rPr>
              <a:t>AppEvent</a:t>
            </a:r>
            <a:r>
              <a:rPr lang="en-US" sz="1400" kern="1200" dirty="0">
                <a:solidFill>
                  <a:schemeClr val="tx1"/>
                </a:solidFill>
                <a:effectLst/>
                <a:latin typeface="+mn-lt"/>
                <a:ea typeface="+mn-ea"/>
                <a:cs typeface="+mn-cs"/>
              </a:rPr>
              <a:t> and </a:t>
            </a:r>
            <a:r>
              <a:rPr lang="en-US" sz="1400" kern="1200" dirty="0" err="1">
                <a:solidFill>
                  <a:schemeClr val="tx1"/>
                </a:solidFill>
                <a:effectLst/>
                <a:latin typeface="+mn-lt"/>
                <a:ea typeface="+mn-ea"/>
                <a:cs typeface="+mn-cs"/>
              </a:rPr>
              <a:t>StatusBarEvent</a:t>
            </a:r>
            <a:r>
              <a:rPr lang="en-US" sz="1400" kern="1200" dirty="0">
                <a:solidFill>
                  <a:schemeClr val="tx1"/>
                </a:solidFill>
                <a:effectLst/>
                <a:latin typeface="+mn-lt"/>
                <a:ea typeface="+mn-ea"/>
                <a:cs typeface="+mn-cs"/>
              </a:rPr>
              <a:t> are exceptions to this.</a:t>
            </a:r>
            <a:endParaRPr lang="en-GB" altLang="ja-JP"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43885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 application events are mandatory and add-on solutions must handle them.</a:t>
            </a:r>
          </a:p>
          <a:p>
            <a:pPr rtl="0"/>
            <a:r>
              <a:rPr lang="en-US" sz="1400" kern="1200" dirty="0">
                <a:solidFill>
                  <a:schemeClr val="tx1"/>
                </a:solidFill>
                <a:effectLst/>
                <a:latin typeface="+mn-lt"/>
                <a:ea typeface="+mn-ea"/>
                <a:cs typeface="+mn-cs"/>
              </a:rPr>
              <a:t>Application events take place when one of the following changes takes place in the SAP Business One application:</a:t>
            </a:r>
          </a:p>
          <a:p>
            <a:pPr lvl="1" rtl="0"/>
            <a:r>
              <a:rPr lang="en-US" sz="1400" kern="1200" dirty="0">
                <a:solidFill>
                  <a:schemeClr val="tx1"/>
                </a:solidFill>
                <a:effectLst/>
                <a:latin typeface="+mn-lt"/>
                <a:ea typeface="+mn-ea"/>
                <a:cs typeface="+mn-cs"/>
              </a:rPr>
              <a:t>Application shutdown</a:t>
            </a:r>
          </a:p>
          <a:p>
            <a:pPr lvl="1" rtl="0"/>
            <a:r>
              <a:rPr lang="en-US" sz="1400" kern="1200" dirty="0">
                <a:solidFill>
                  <a:schemeClr val="tx1"/>
                </a:solidFill>
                <a:effectLst/>
                <a:latin typeface="+mn-lt"/>
                <a:ea typeface="+mn-ea"/>
                <a:cs typeface="+mn-cs"/>
              </a:rPr>
              <a:t>Change of company database </a:t>
            </a:r>
          </a:p>
          <a:p>
            <a:pPr lvl="1" rtl="0"/>
            <a:r>
              <a:rPr lang="en-US" sz="1400" kern="1200" dirty="0">
                <a:solidFill>
                  <a:schemeClr val="tx1"/>
                </a:solidFill>
                <a:effectLst/>
                <a:latin typeface="+mn-lt"/>
                <a:ea typeface="+mn-ea"/>
                <a:cs typeface="+mn-cs"/>
              </a:rPr>
              <a:t>Change of interface language </a:t>
            </a:r>
          </a:p>
          <a:p>
            <a:pPr lvl="1" rtl="0"/>
            <a:r>
              <a:rPr lang="en-US" sz="1400" kern="1200" dirty="0">
                <a:solidFill>
                  <a:schemeClr val="tx1"/>
                </a:solidFill>
                <a:effectLst/>
                <a:latin typeface="+mn-lt"/>
                <a:ea typeface="+mn-ea"/>
                <a:cs typeface="+mn-cs"/>
              </a:rPr>
              <a:t>UI server shutdown</a:t>
            </a:r>
          </a:p>
          <a:p>
            <a:pPr rtl="0"/>
            <a:r>
              <a:rPr lang="en-US" sz="1400" kern="1200" dirty="0">
                <a:solidFill>
                  <a:schemeClr val="tx1"/>
                </a:solidFill>
                <a:effectLst/>
                <a:latin typeface="+mn-lt"/>
                <a:ea typeface="+mn-ea"/>
                <a:cs typeface="+mn-cs"/>
              </a:rPr>
              <a:t>It’s important to react to the language change event type, because the Modules menu is rebuilt and any additional add-on menus are removed. You must handle the language change events in your add-on and reapply your menu changes using the new language selected by the user.</a:t>
            </a:r>
          </a:p>
          <a:p>
            <a:r>
              <a:rPr lang="en-US" sz="1400" kern="1200" dirty="0">
                <a:solidFill>
                  <a:schemeClr val="tx1"/>
                </a:solidFill>
                <a:effectLst/>
                <a:latin typeface="+mn-lt"/>
                <a:ea typeface="+mn-ea"/>
                <a:cs typeface="+mn-cs"/>
              </a:rPr>
              <a:t>After the application or UI server shutdown or the company change event occurs, the work needs to be finalized within the add-on solution. This means the menus must be removed and all the add-on solutions need to be stopped. Otherwise the add-on will continue to run in the background even if the SAP Business One client is no longer running.</a:t>
            </a:r>
            <a:endParaRPr lang="en-US" noProof="0" dirty="0"/>
          </a:p>
        </p:txBody>
      </p:sp>
    </p:spTree>
    <p:extLst>
      <p:ext uri="{BB962C8B-B14F-4D97-AF65-F5344CB8AC3E}">
        <p14:creationId xmlns:p14="http://schemas.microsoft.com/office/powerpoint/2010/main" val="2856498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Item events occur when a UI event such as Click, Form Load, Got Focus, Lost Focus, and so on takes place in a form or its aggregates (controls) in the SAP Business One application.</a:t>
            </a:r>
          </a:p>
          <a:p>
            <a:pPr rtl="0"/>
            <a:r>
              <a:rPr lang="en-US" sz="1400" kern="1200" dirty="0">
                <a:solidFill>
                  <a:schemeClr val="tx1"/>
                </a:solidFill>
                <a:effectLst/>
                <a:latin typeface="+mn-lt"/>
                <a:ea typeface="+mn-ea"/>
                <a:cs typeface="+mn-cs"/>
              </a:rPr>
              <a:t>You must handle items events for your add-on because the application does not handle them automatically.</a:t>
            </a:r>
          </a:p>
          <a:p>
            <a:pPr rtl="0"/>
            <a:r>
              <a:rPr lang="en-US" sz="1400" kern="1200" dirty="0">
                <a:solidFill>
                  <a:schemeClr val="tx1"/>
                </a:solidFill>
                <a:effectLst/>
                <a:latin typeface="+mn-lt"/>
                <a:ea typeface="+mn-ea"/>
                <a:cs typeface="+mn-cs"/>
              </a:rPr>
              <a:t>Let’s take a detailed look at the item event content.</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FormUID</a:t>
            </a:r>
            <a:r>
              <a:rPr lang="en-US" sz="1400" kern="1200" dirty="0">
                <a:solidFill>
                  <a:schemeClr val="tx1"/>
                </a:solidFill>
                <a:effectLst/>
                <a:latin typeface="+mn-lt"/>
                <a:ea typeface="+mn-ea"/>
                <a:cs typeface="+mn-cs"/>
              </a:rPr>
              <a:t> is a string that specifies the unique ID of the item that received this event.</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pVal</a:t>
            </a:r>
            <a:r>
              <a:rPr lang="en-US" sz="1400" kern="1200" dirty="0">
                <a:solidFill>
                  <a:schemeClr val="tx1"/>
                </a:solidFill>
                <a:effectLst/>
                <a:latin typeface="+mn-lt"/>
                <a:ea typeface="+mn-ea"/>
                <a:cs typeface="+mn-cs"/>
              </a:rPr>
              <a:t> specifies an </a:t>
            </a:r>
            <a:r>
              <a:rPr lang="en-US" sz="1400" kern="1200" dirty="0" err="1">
                <a:solidFill>
                  <a:schemeClr val="tx1"/>
                </a:solidFill>
                <a:effectLst/>
                <a:latin typeface="+mn-lt"/>
                <a:ea typeface="+mn-ea"/>
                <a:cs typeface="+mn-cs"/>
              </a:rPr>
              <a:t>ItemEvent</a:t>
            </a:r>
            <a:r>
              <a:rPr lang="en-US" sz="1400" kern="1200" dirty="0">
                <a:solidFill>
                  <a:schemeClr val="tx1"/>
                </a:solidFill>
                <a:effectLst/>
                <a:latin typeface="+mn-lt"/>
                <a:ea typeface="+mn-ea"/>
                <a:cs typeface="+mn-cs"/>
              </a:rPr>
              <a:t> object that contains the event type and other properties.</a:t>
            </a:r>
          </a:p>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BubbleEvent</a:t>
            </a:r>
            <a:r>
              <a:rPr lang="en-US" sz="1400" kern="1200" dirty="0">
                <a:solidFill>
                  <a:schemeClr val="tx1"/>
                </a:solidFill>
                <a:effectLst/>
                <a:latin typeface="+mn-lt"/>
                <a:ea typeface="+mn-ea"/>
                <a:cs typeface="+mn-cs"/>
              </a:rPr>
              <a:t> specifies whether the event will continue to be processed by SAP Business One.</a:t>
            </a:r>
          </a:p>
          <a:p>
            <a:r>
              <a:rPr lang="en-US" sz="1400" kern="1200" dirty="0">
                <a:solidFill>
                  <a:schemeClr val="tx1"/>
                </a:solidFill>
                <a:effectLst/>
                <a:latin typeface="+mn-lt"/>
                <a:ea typeface="+mn-ea"/>
                <a:cs typeface="+mn-cs"/>
              </a:rPr>
              <a:t>The default value is True. By setting </a:t>
            </a:r>
            <a:r>
              <a:rPr lang="en-US" sz="1400" kern="1200" dirty="0" err="1">
                <a:solidFill>
                  <a:schemeClr val="tx1"/>
                </a:solidFill>
                <a:effectLst/>
                <a:latin typeface="+mn-lt"/>
                <a:ea typeface="+mn-ea"/>
                <a:cs typeface="+mn-cs"/>
              </a:rPr>
              <a:t>BubbleEvent</a:t>
            </a:r>
            <a:r>
              <a:rPr lang="en-US" sz="1400" kern="1200" dirty="0">
                <a:solidFill>
                  <a:schemeClr val="tx1"/>
                </a:solidFill>
                <a:effectLst/>
                <a:latin typeface="+mn-lt"/>
                <a:ea typeface="+mn-ea"/>
                <a:cs typeface="+mn-cs"/>
              </a:rPr>
              <a:t> to False, you cancel the event. The </a:t>
            </a:r>
            <a:r>
              <a:rPr lang="en-US" sz="1400" kern="1200" dirty="0" err="1">
                <a:solidFill>
                  <a:schemeClr val="tx1"/>
                </a:solidFill>
                <a:effectLst/>
                <a:latin typeface="+mn-lt"/>
                <a:ea typeface="+mn-ea"/>
                <a:cs typeface="+mn-cs"/>
              </a:rPr>
              <a:t>BubbleEvent</a:t>
            </a:r>
            <a:r>
              <a:rPr lang="en-US" sz="1400" kern="1200" dirty="0">
                <a:solidFill>
                  <a:schemeClr val="tx1"/>
                </a:solidFill>
                <a:effectLst/>
                <a:latin typeface="+mn-lt"/>
                <a:ea typeface="+mn-ea"/>
                <a:cs typeface="+mn-cs"/>
              </a:rPr>
              <a:t> is only valid if </a:t>
            </a:r>
            <a:r>
              <a:rPr lang="en-US" sz="1400" kern="1200" dirty="0" err="1">
                <a:solidFill>
                  <a:schemeClr val="tx1"/>
                </a:solidFill>
                <a:effectLst/>
                <a:latin typeface="+mn-lt"/>
                <a:ea typeface="+mn-ea"/>
                <a:cs typeface="+mn-cs"/>
              </a:rPr>
              <a:t>BeforeAction</a:t>
            </a:r>
            <a:r>
              <a:rPr lang="en-US" sz="1400" kern="1200" dirty="0">
                <a:solidFill>
                  <a:schemeClr val="tx1"/>
                </a:solidFill>
                <a:effectLst/>
                <a:latin typeface="+mn-lt"/>
                <a:ea typeface="+mn-ea"/>
                <a:cs typeface="+mn-cs"/>
              </a:rPr>
              <a:t> has the value True.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154765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hyperlink" Target="mk:@MSITStore:C:\Documents%20and%20Settings\i026925\Desktop\6.5Hellp\REFUI.chm::/SAPbouiCOM~MenuEvent.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hyperlink" Target="mk:@MSITStore:C:\Program%20Files\SAP%20Manage\SAP%20Business%20One%20SDK\Help\REFUI.chm::/SAPbouiCOM~Enumerations~BoStatusBarMessageType_EN.html" TargetMode="External"/><Relationship Id="rId4" Type="http://schemas.openxmlformats.org/officeDocument/2006/relationships/hyperlink" Target="mk:@MSITStore:C:\Program%20Files\SAP%20Manage\SAP%20Business%20One%20SDK\Help\REFUI.chm::/SAPbouiCOM~ProgressBarEvent.html"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hyperlink" Target="mk:@MSITStore:C:\Documents%20and%20Settings\i026925\Desktop\6.5Hellp\REFUI.chm::/SAPbouiCOM~ItemEvent.html" TargetMode="External"/><Relationship Id="rId4" Type="http://schemas.openxmlformats.org/officeDocument/2006/relationships/hyperlink" Target="mk:@MSITStore:C:\Documents%20and%20Settings\i026925\Desktop\6.5Hellp\REFUI.chm::/SAPbouiCOM~MenuEven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User Interface API – Handling  Events and Menus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4"/>
          <p:cNvSpPr>
            <a:spLocks noGrp="1" noChangeArrowheads="1"/>
          </p:cNvSpPr>
          <p:nvPr>
            <p:ph type="title"/>
          </p:nvPr>
        </p:nvSpPr>
        <p:spPr>
          <a:xfrm>
            <a:off x="504349" y="551819"/>
            <a:ext cx="11186476" cy="677108"/>
          </a:xfrm>
        </p:spPr>
        <p:txBody>
          <a:bodyPr anchor="ctr"/>
          <a:lstStyle/>
          <a:p>
            <a:r>
              <a:rPr lang="en-US" dirty="0"/>
              <a:t>Events: ItemEvent</a:t>
            </a:r>
            <a:br>
              <a:rPr lang="en-US" dirty="0"/>
            </a:br>
            <a:r>
              <a:rPr lang="en-US" sz="2000" dirty="0"/>
              <a:t>Flow Of Control</a:t>
            </a:r>
            <a:endParaRPr lang="en-US" dirty="0"/>
          </a:p>
        </p:txBody>
      </p:sp>
      <p:grpSp>
        <p:nvGrpSpPr>
          <p:cNvPr id="30" name="Group 29"/>
          <p:cNvGrpSpPr/>
          <p:nvPr/>
        </p:nvGrpSpPr>
        <p:grpSpPr>
          <a:xfrm>
            <a:off x="504349" y="1477386"/>
            <a:ext cx="11186476" cy="4824278"/>
            <a:chOff x="284163" y="1057275"/>
            <a:chExt cx="8680450" cy="5548313"/>
          </a:xfrm>
        </p:grpSpPr>
        <p:sp>
          <p:nvSpPr>
            <p:cNvPr id="152577" name="Rectangle 2"/>
            <p:cNvSpPr>
              <a:spLocks noChangeArrowheads="1"/>
            </p:cNvSpPr>
            <p:nvPr/>
          </p:nvSpPr>
          <p:spPr bwMode="auto">
            <a:xfrm>
              <a:off x="5656263" y="1057275"/>
              <a:ext cx="3308350" cy="5548313"/>
            </a:xfrm>
            <a:prstGeom prst="rect">
              <a:avLst/>
            </a:prstGeom>
            <a:solidFill>
              <a:srgbClr val="CCCCCC"/>
            </a:solidFill>
            <a:ln w="12700">
              <a:solidFill>
                <a:schemeClr val="tx1"/>
              </a:solidFill>
              <a:miter lim="800000"/>
              <a:headEnd/>
              <a:tailEnd/>
            </a:ln>
          </p:spPr>
          <p:txBody>
            <a:bodyPr wrap="none" lIns="90000" tIns="46800" rIns="90000" bIns="46800"/>
            <a:lstStyle/>
            <a:p>
              <a:pPr algn="ctr"/>
              <a:r>
                <a:rPr lang="de-DE" sz="1400" dirty="0"/>
                <a:t>Add-on</a:t>
              </a:r>
              <a:endParaRPr lang="en-US" sz="1400" dirty="0"/>
            </a:p>
          </p:txBody>
        </p:sp>
        <p:sp>
          <p:nvSpPr>
            <p:cNvPr id="152578" name="Rectangle 3"/>
            <p:cNvSpPr>
              <a:spLocks noChangeArrowheads="1"/>
            </p:cNvSpPr>
            <p:nvPr/>
          </p:nvSpPr>
          <p:spPr bwMode="auto">
            <a:xfrm>
              <a:off x="971550" y="1057275"/>
              <a:ext cx="4483100" cy="5548313"/>
            </a:xfrm>
            <a:prstGeom prst="rect">
              <a:avLst/>
            </a:prstGeom>
            <a:solidFill>
              <a:srgbClr val="CCCCCC"/>
            </a:solidFill>
            <a:ln w="12700">
              <a:solidFill>
                <a:schemeClr val="tx1"/>
              </a:solidFill>
              <a:miter lim="800000"/>
              <a:headEnd/>
              <a:tailEnd/>
            </a:ln>
          </p:spPr>
          <p:txBody>
            <a:bodyPr wrap="none" lIns="90000" tIns="46800" rIns="90000" bIns="46800"/>
            <a:lstStyle/>
            <a:p>
              <a:pPr algn="ctr"/>
              <a:r>
                <a:rPr lang="de-DE" sz="1400" dirty="0"/>
                <a:t>SAP Business One Client</a:t>
              </a:r>
              <a:endParaRPr lang="en-US" sz="1400" dirty="0"/>
            </a:p>
          </p:txBody>
        </p:sp>
        <p:sp>
          <p:nvSpPr>
            <p:cNvPr id="152580" name="Line 5"/>
            <p:cNvSpPr>
              <a:spLocks noChangeShapeType="1"/>
            </p:cNvSpPr>
            <p:nvPr/>
          </p:nvSpPr>
          <p:spPr bwMode="auto">
            <a:xfrm>
              <a:off x="2085975" y="2452688"/>
              <a:ext cx="0" cy="3940175"/>
            </a:xfrm>
            <a:prstGeom prst="line">
              <a:avLst/>
            </a:prstGeom>
            <a:noFill/>
            <a:ln w="19050">
              <a:solidFill>
                <a:schemeClr val="tx1"/>
              </a:solidFill>
              <a:prstDash val="dash"/>
              <a:round/>
              <a:headEnd/>
              <a:tailEnd/>
            </a:ln>
          </p:spPr>
          <p:txBody>
            <a:bodyPr lIns="90000" tIns="46800" rIns="90000" bIns="46800">
              <a:spAutoFit/>
            </a:bodyPr>
            <a:lstStyle/>
            <a:p>
              <a:endParaRPr lang="de-DE" sz="1400" dirty="0"/>
            </a:p>
          </p:txBody>
        </p:sp>
        <p:sp>
          <p:nvSpPr>
            <p:cNvPr id="152581" name="Line 6"/>
            <p:cNvSpPr>
              <a:spLocks noChangeShapeType="1"/>
            </p:cNvSpPr>
            <p:nvPr/>
          </p:nvSpPr>
          <p:spPr bwMode="auto">
            <a:xfrm>
              <a:off x="4191000" y="2300288"/>
              <a:ext cx="0" cy="4092575"/>
            </a:xfrm>
            <a:prstGeom prst="line">
              <a:avLst/>
            </a:prstGeom>
            <a:noFill/>
            <a:ln w="19050">
              <a:solidFill>
                <a:schemeClr val="tx1"/>
              </a:solidFill>
              <a:prstDash val="dash"/>
              <a:round/>
              <a:headEnd/>
              <a:tailEnd/>
            </a:ln>
          </p:spPr>
          <p:txBody>
            <a:bodyPr lIns="90000" tIns="46800" rIns="90000" bIns="46800">
              <a:spAutoFit/>
            </a:bodyPr>
            <a:lstStyle/>
            <a:p>
              <a:endParaRPr lang="de-DE" sz="1400" dirty="0"/>
            </a:p>
          </p:txBody>
        </p:sp>
        <p:sp>
          <p:nvSpPr>
            <p:cNvPr id="152582" name="Line 7"/>
            <p:cNvSpPr>
              <a:spLocks noChangeShapeType="1"/>
            </p:cNvSpPr>
            <p:nvPr/>
          </p:nvSpPr>
          <p:spPr bwMode="auto">
            <a:xfrm>
              <a:off x="7239000" y="2300288"/>
              <a:ext cx="0" cy="4092575"/>
            </a:xfrm>
            <a:prstGeom prst="line">
              <a:avLst/>
            </a:prstGeom>
            <a:noFill/>
            <a:ln w="19050">
              <a:solidFill>
                <a:schemeClr val="tx1"/>
              </a:solidFill>
              <a:prstDash val="dash"/>
              <a:round/>
              <a:headEnd/>
              <a:tailEnd/>
            </a:ln>
          </p:spPr>
          <p:txBody>
            <a:bodyPr lIns="90000" tIns="46800" rIns="90000" bIns="46800">
              <a:spAutoFit/>
            </a:bodyPr>
            <a:lstStyle/>
            <a:p>
              <a:endParaRPr lang="de-DE" sz="1400" dirty="0"/>
            </a:p>
          </p:txBody>
        </p:sp>
        <p:sp>
          <p:nvSpPr>
            <p:cNvPr id="152583" name="Rectangle 10"/>
            <p:cNvSpPr>
              <a:spLocks noChangeArrowheads="1"/>
            </p:cNvSpPr>
            <p:nvPr/>
          </p:nvSpPr>
          <p:spPr bwMode="auto">
            <a:xfrm>
              <a:off x="7142163" y="3535363"/>
              <a:ext cx="193675" cy="660400"/>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2584" name="Rectangle 11"/>
            <p:cNvSpPr>
              <a:spLocks noChangeArrowheads="1"/>
            </p:cNvSpPr>
            <p:nvPr/>
          </p:nvSpPr>
          <p:spPr bwMode="auto">
            <a:xfrm>
              <a:off x="1247775" y="1538288"/>
              <a:ext cx="1676400" cy="914400"/>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200" dirty="0"/>
                <a:t>Form in </a:t>
              </a:r>
              <a:br>
                <a:rPr lang="en-US" sz="1200" dirty="0"/>
              </a:br>
              <a:r>
                <a:rPr lang="en-US" sz="1200" dirty="0"/>
                <a:t>SAP Business One</a:t>
              </a:r>
              <a:br>
                <a:rPr lang="en-US" sz="1200" dirty="0"/>
              </a:br>
              <a:r>
                <a:rPr lang="en-US" sz="1200" dirty="0"/>
                <a:t>application</a:t>
              </a:r>
            </a:p>
          </p:txBody>
        </p:sp>
        <p:sp>
          <p:nvSpPr>
            <p:cNvPr id="152585" name="Rectangle 12"/>
            <p:cNvSpPr>
              <a:spLocks noChangeArrowheads="1"/>
            </p:cNvSpPr>
            <p:nvPr/>
          </p:nvSpPr>
          <p:spPr bwMode="auto">
            <a:xfrm>
              <a:off x="3276600" y="1690688"/>
              <a:ext cx="1828800" cy="609600"/>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200" dirty="0"/>
                <a:t>SAP Business One</a:t>
              </a:r>
              <a:br>
                <a:rPr lang="en-US" sz="1200" dirty="0"/>
              </a:br>
              <a:r>
                <a:rPr lang="en-US" sz="1200" dirty="0"/>
                <a:t>event handler</a:t>
              </a:r>
            </a:p>
          </p:txBody>
        </p:sp>
        <p:sp>
          <p:nvSpPr>
            <p:cNvPr id="152586" name="Rectangle 13"/>
            <p:cNvSpPr>
              <a:spLocks noChangeArrowheads="1"/>
            </p:cNvSpPr>
            <p:nvPr/>
          </p:nvSpPr>
          <p:spPr bwMode="auto">
            <a:xfrm>
              <a:off x="6477000" y="1690688"/>
              <a:ext cx="1524000" cy="609600"/>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400" dirty="0"/>
                <a:t>My</a:t>
              </a:r>
              <a:br>
                <a:rPr lang="en-US" sz="1400" dirty="0"/>
              </a:br>
              <a:r>
                <a:rPr lang="en-US" sz="1400" dirty="0"/>
                <a:t>event handler</a:t>
              </a:r>
            </a:p>
          </p:txBody>
        </p:sp>
        <p:sp>
          <p:nvSpPr>
            <p:cNvPr id="152587" name="Rectangle 14"/>
            <p:cNvSpPr>
              <a:spLocks noChangeArrowheads="1"/>
            </p:cNvSpPr>
            <p:nvPr/>
          </p:nvSpPr>
          <p:spPr bwMode="auto">
            <a:xfrm flipH="1">
              <a:off x="1989138" y="2590800"/>
              <a:ext cx="173037" cy="928688"/>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2588" name="Line 15"/>
            <p:cNvSpPr>
              <a:spLocks noChangeShapeType="1"/>
            </p:cNvSpPr>
            <p:nvPr/>
          </p:nvSpPr>
          <p:spPr bwMode="auto">
            <a:xfrm>
              <a:off x="2085975" y="3519488"/>
              <a:ext cx="5076825" cy="0"/>
            </a:xfrm>
            <a:prstGeom prst="line">
              <a:avLst/>
            </a:prstGeom>
            <a:noFill/>
            <a:ln w="19050">
              <a:solidFill>
                <a:schemeClr val="tx1"/>
              </a:solidFill>
              <a:round/>
              <a:headEnd/>
              <a:tailEnd type="triangle" w="med" len="med"/>
            </a:ln>
          </p:spPr>
          <p:txBody>
            <a:bodyPr lIns="90000" tIns="46800" rIns="90000" bIns="46800">
              <a:spAutoFit/>
            </a:bodyPr>
            <a:lstStyle/>
            <a:p>
              <a:endParaRPr lang="de-DE" sz="1400" dirty="0"/>
            </a:p>
          </p:txBody>
        </p:sp>
        <p:sp>
          <p:nvSpPr>
            <p:cNvPr id="152589" name="Text Box 16"/>
            <p:cNvSpPr txBox="1">
              <a:spLocks noChangeArrowheads="1"/>
            </p:cNvSpPr>
            <p:nvPr/>
          </p:nvSpPr>
          <p:spPr bwMode="auto">
            <a:xfrm>
              <a:off x="3050444" y="3290887"/>
              <a:ext cx="823787" cy="247778"/>
            </a:xfrm>
            <a:prstGeom prst="rect">
              <a:avLst/>
            </a:prstGeom>
            <a:noFill/>
            <a:ln w="12700">
              <a:noFill/>
              <a:miter lim="800000"/>
              <a:headEnd/>
              <a:tailEnd/>
            </a:ln>
          </p:spPr>
          <p:txBody>
            <a:bodyPr wrap="none" lIns="0" tIns="0" rIns="0" bIns="0">
              <a:spAutoFit/>
            </a:bodyPr>
            <a:lstStyle/>
            <a:p>
              <a:pPr algn="ctr"/>
              <a:r>
                <a:rPr lang="en-US" sz="1400" dirty="0"/>
                <a:t>ItemEvent</a:t>
              </a:r>
            </a:p>
          </p:txBody>
        </p:sp>
        <p:sp>
          <p:nvSpPr>
            <p:cNvPr id="152590" name="Line 17"/>
            <p:cNvSpPr>
              <a:spLocks noChangeShapeType="1"/>
            </p:cNvSpPr>
            <p:nvPr/>
          </p:nvSpPr>
          <p:spPr bwMode="auto">
            <a:xfrm flipH="1">
              <a:off x="4267200" y="4205288"/>
              <a:ext cx="2895600" cy="0"/>
            </a:xfrm>
            <a:prstGeom prst="line">
              <a:avLst/>
            </a:prstGeom>
            <a:noFill/>
            <a:ln w="19050">
              <a:solidFill>
                <a:schemeClr val="tx1"/>
              </a:solidFill>
              <a:prstDash val="sysDot"/>
              <a:round/>
              <a:headEnd/>
              <a:tailEnd type="triangle" w="med" len="med"/>
            </a:ln>
          </p:spPr>
          <p:txBody>
            <a:bodyPr lIns="90000" tIns="46800" rIns="90000" bIns="46800">
              <a:spAutoFit/>
            </a:bodyPr>
            <a:lstStyle/>
            <a:p>
              <a:endParaRPr lang="de-DE" sz="1400" dirty="0"/>
            </a:p>
          </p:txBody>
        </p:sp>
        <p:sp>
          <p:nvSpPr>
            <p:cNvPr id="152591" name="Text Box 18"/>
            <p:cNvSpPr txBox="1">
              <a:spLocks noChangeArrowheads="1"/>
            </p:cNvSpPr>
            <p:nvPr/>
          </p:nvSpPr>
          <p:spPr bwMode="auto">
            <a:xfrm>
              <a:off x="5135096" y="3922713"/>
              <a:ext cx="1116943" cy="247778"/>
            </a:xfrm>
            <a:prstGeom prst="rect">
              <a:avLst/>
            </a:prstGeom>
            <a:solidFill>
              <a:schemeClr val="bg1"/>
            </a:solidFill>
            <a:ln w="12700">
              <a:noFill/>
              <a:miter lim="800000"/>
              <a:headEnd/>
              <a:tailEnd/>
            </a:ln>
          </p:spPr>
          <p:txBody>
            <a:bodyPr wrap="none" lIns="0" tIns="0" rIns="0" bIns="0">
              <a:spAutoFit/>
            </a:bodyPr>
            <a:lstStyle/>
            <a:p>
              <a:pPr algn="ctr"/>
              <a:r>
                <a:rPr lang="en-US" sz="1400" dirty="0"/>
                <a:t>return Control</a:t>
              </a:r>
            </a:p>
          </p:txBody>
        </p:sp>
        <p:sp>
          <p:nvSpPr>
            <p:cNvPr id="152592" name="Rectangle 19"/>
            <p:cNvSpPr>
              <a:spLocks noChangeArrowheads="1"/>
            </p:cNvSpPr>
            <p:nvPr/>
          </p:nvSpPr>
          <p:spPr bwMode="auto">
            <a:xfrm flipH="1">
              <a:off x="4094163" y="4205288"/>
              <a:ext cx="193675" cy="1017587"/>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2593" name="Rectangle 20"/>
            <p:cNvSpPr>
              <a:spLocks noChangeArrowheads="1"/>
            </p:cNvSpPr>
            <p:nvPr/>
          </p:nvSpPr>
          <p:spPr bwMode="auto">
            <a:xfrm flipH="1">
              <a:off x="4094163" y="5835650"/>
              <a:ext cx="193675" cy="250825"/>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2594" name="Text Box 21"/>
            <p:cNvSpPr txBox="1">
              <a:spLocks noChangeArrowheads="1"/>
            </p:cNvSpPr>
            <p:nvPr/>
          </p:nvSpPr>
          <p:spPr bwMode="auto">
            <a:xfrm>
              <a:off x="6056313" y="3143250"/>
              <a:ext cx="1621042" cy="247778"/>
            </a:xfrm>
            <a:prstGeom prst="rect">
              <a:avLst/>
            </a:prstGeom>
            <a:solidFill>
              <a:srgbClr val="DDDDDD"/>
            </a:solidFill>
            <a:ln w="12700">
              <a:noFill/>
              <a:miter lim="800000"/>
              <a:headEnd/>
              <a:tailEnd/>
            </a:ln>
          </p:spPr>
          <p:txBody>
            <a:bodyPr wrap="none" lIns="0" tIns="0" rIns="0" bIns="0">
              <a:spAutoFit/>
            </a:bodyPr>
            <a:lstStyle/>
            <a:p>
              <a:r>
                <a:rPr lang="en-US" sz="1400" dirty="0"/>
                <a:t>BeforeAction = True</a:t>
              </a:r>
            </a:p>
          </p:txBody>
        </p:sp>
        <p:sp>
          <p:nvSpPr>
            <p:cNvPr id="152595" name="Line 22"/>
            <p:cNvSpPr>
              <a:spLocks noChangeShapeType="1"/>
            </p:cNvSpPr>
            <p:nvPr/>
          </p:nvSpPr>
          <p:spPr bwMode="auto">
            <a:xfrm>
              <a:off x="4267200" y="5248275"/>
              <a:ext cx="2895600" cy="0"/>
            </a:xfrm>
            <a:prstGeom prst="line">
              <a:avLst/>
            </a:prstGeom>
            <a:noFill/>
            <a:ln w="19050">
              <a:solidFill>
                <a:schemeClr val="tx1"/>
              </a:solidFill>
              <a:round/>
              <a:headEnd/>
              <a:tailEnd type="triangle" w="med" len="med"/>
            </a:ln>
          </p:spPr>
          <p:txBody>
            <a:bodyPr lIns="90000" tIns="46800" rIns="90000" bIns="46800">
              <a:spAutoFit/>
            </a:bodyPr>
            <a:lstStyle/>
            <a:p>
              <a:endParaRPr lang="de-DE" sz="1400" dirty="0"/>
            </a:p>
          </p:txBody>
        </p:sp>
        <p:sp>
          <p:nvSpPr>
            <p:cNvPr id="152596" name="Rectangle 24"/>
            <p:cNvSpPr>
              <a:spLocks noChangeArrowheads="1"/>
            </p:cNvSpPr>
            <p:nvPr/>
          </p:nvSpPr>
          <p:spPr bwMode="auto">
            <a:xfrm>
              <a:off x="7162800" y="5248275"/>
              <a:ext cx="173038" cy="587375"/>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2597" name="Text Box 25"/>
            <p:cNvSpPr txBox="1">
              <a:spLocks noChangeArrowheads="1"/>
            </p:cNvSpPr>
            <p:nvPr/>
          </p:nvSpPr>
          <p:spPr bwMode="auto">
            <a:xfrm>
              <a:off x="6065838" y="4978400"/>
              <a:ext cx="2374405" cy="247778"/>
            </a:xfrm>
            <a:prstGeom prst="rect">
              <a:avLst/>
            </a:prstGeom>
            <a:noFill/>
            <a:ln w="12700">
              <a:noFill/>
              <a:miter lim="800000"/>
              <a:headEnd/>
              <a:tailEnd/>
            </a:ln>
          </p:spPr>
          <p:txBody>
            <a:bodyPr wrap="none" lIns="0" tIns="0" rIns="0" bIns="0">
              <a:spAutoFit/>
            </a:bodyPr>
            <a:lstStyle/>
            <a:p>
              <a:r>
                <a:rPr lang="en-US" sz="1400" dirty="0"/>
                <a:t>ActionSuccess = False / True</a:t>
              </a:r>
            </a:p>
          </p:txBody>
        </p:sp>
        <p:sp>
          <p:nvSpPr>
            <p:cNvPr id="152598" name="Line 26"/>
            <p:cNvSpPr>
              <a:spLocks noChangeShapeType="1"/>
            </p:cNvSpPr>
            <p:nvPr/>
          </p:nvSpPr>
          <p:spPr bwMode="auto">
            <a:xfrm flipH="1">
              <a:off x="4267200" y="5845175"/>
              <a:ext cx="2895600" cy="0"/>
            </a:xfrm>
            <a:prstGeom prst="line">
              <a:avLst/>
            </a:prstGeom>
            <a:noFill/>
            <a:ln w="19050">
              <a:solidFill>
                <a:schemeClr val="tx1"/>
              </a:solidFill>
              <a:prstDash val="sysDot"/>
              <a:round/>
              <a:headEnd/>
              <a:tailEnd type="triangle" w="med" len="med"/>
            </a:ln>
          </p:spPr>
          <p:txBody>
            <a:bodyPr lIns="90000" tIns="46800" rIns="90000" bIns="46800">
              <a:spAutoFit/>
            </a:bodyPr>
            <a:lstStyle/>
            <a:p>
              <a:endParaRPr lang="de-DE" sz="1400" dirty="0"/>
            </a:p>
          </p:txBody>
        </p:sp>
        <p:sp>
          <p:nvSpPr>
            <p:cNvPr id="152599" name="Text Box 27"/>
            <p:cNvSpPr txBox="1">
              <a:spLocks noChangeArrowheads="1"/>
            </p:cNvSpPr>
            <p:nvPr/>
          </p:nvSpPr>
          <p:spPr bwMode="auto">
            <a:xfrm>
              <a:off x="5125571" y="5556250"/>
              <a:ext cx="1116943" cy="247778"/>
            </a:xfrm>
            <a:prstGeom prst="rect">
              <a:avLst/>
            </a:prstGeom>
            <a:solidFill>
              <a:schemeClr val="bg1"/>
            </a:solidFill>
            <a:ln w="12700">
              <a:noFill/>
              <a:miter lim="800000"/>
              <a:headEnd/>
              <a:tailEnd/>
            </a:ln>
          </p:spPr>
          <p:txBody>
            <a:bodyPr wrap="none" lIns="0" tIns="0" rIns="0" bIns="0">
              <a:spAutoFit/>
            </a:bodyPr>
            <a:lstStyle/>
            <a:p>
              <a:pPr algn="ctr"/>
              <a:r>
                <a:rPr lang="en-US" sz="1400" dirty="0"/>
                <a:t>return Control</a:t>
              </a:r>
            </a:p>
          </p:txBody>
        </p:sp>
        <p:sp>
          <p:nvSpPr>
            <p:cNvPr id="152600" name="Line 28"/>
            <p:cNvSpPr>
              <a:spLocks noChangeShapeType="1"/>
            </p:cNvSpPr>
            <p:nvPr/>
          </p:nvSpPr>
          <p:spPr bwMode="auto">
            <a:xfrm flipH="1" flipV="1">
              <a:off x="2085975" y="6086475"/>
              <a:ext cx="2105025" cy="0"/>
            </a:xfrm>
            <a:prstGeom prst="line">
              <a:avLst/>
            </a:prstGeom>
            <a:noFill/>
            <a:ln w="19050">
              <a:solidFill>
                <a:schemeClr val="tx1"/>
              </a:solidFill>
              <a:prstDash val="sysDot"/>
              <a:round/>
              <a:headEnd/>
              <a:tailEnd type="triangle" w="med" len="med"/>
            </a:ln>
          </p:spPr>
          <p:txBody>
            <a:bodyPr lIns="90000" tIns="46800" rIns="90000" bIns="46800">
              <a:spAutoFit/>
            </a:bodyPr>
            <a:lstStyle/>
            <a:p>
              <a:endParaRPr lang="de-DE" sz="1400" dirty="0"/>
            </a:p>
          </p:txBody>
        </p:sp>
        <p:sp>
          <p:nvSpPr>
            <p:cNvPr id="152601" name="Rectangle 29"/>
            <p:cNvSpPr>
              <a:spLocks noChangeArrowheads="1"/>
            </p:cNvSpPr>
            <p:nvPr/>
          </p:nvSpPr>
          <p:spPr bwMode="auto">
            <a:xfrm flipH="1">
              <a:off x="1989138" y="6086475"/>
              <a:ext cx="193675" cy="288925"/>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2602" name="Text Box 30"/>
            <p:cNvSpPr txBox="1">
              <a:spLocks noChangeArrowheads="1"/>
            </p:cNvSpPr>
            <p:nvPr/>
          </p:nvSpPr>
          <p:spPr bwMode="auto">
            <a:xfrm>
              <a:off x="6065838" y="4733925"/>
              <a:ext cx="1703256" cy="247778"/>
            </a:xfrm>
            <a:prstGeom prst="rect">
              <a:avLst/>
            </a:prstGeom>
            <a:noFill/>
            <a:ln w="12700">
              <a:noFill/>
              <a:miter lim="800000"/>
              <a:headEnd/>
              <a:tailEnd/>
            </a:ln>
          </p:spPr>
          <p:txBody>
            <a:bodyPr wrap="none" lIns="0" tIns="0" rIns="0" bIns="0">
              <a:spAutoFit/>
            </a:bodyPr>
            <a:lstStyle/>
            <a:p>
              <a:r>
                <a:rPr lang="en-US" sz="1400" dirty="0"/>
                <a:t>BeforeAction = False</a:t>
              </a:r>
            </a:p>
          </p:txBody>
        </p:sp>
        <p:sp>
          <p:nvSpPr>
            <p:cNvPr id="152603" name="Line 15"/>
            <p:cNvSpPr>
              <a:spLocks noChangeShapeType="1"/>
            </p:cNvSpPr>
            <p:nvPr/>
          </p:nvSpPr>
          <p:spPr bwMode="auto">
            <a:xfrm>
              <a:off x="350838" y="2590800"/>
              <a:ext cx="1638300" cy="0"/>
            </a:xfrm>
            <a:prstGeom prst="line">
              <a:avLst/>
            </a:prstGeom>
            <a:noFill/>
            <a:ln w="19050">
              <a:solidFill>
                <a:schemeClr val="tx1"/>
              </a:solidFill>
              <a:round/>
              <a:headEnd/>
              <a:tailEnd type="triangle" w="med" len="med"/>
            </a:ln>
          </p:spPr>
          <p:txBody>
            <a:bodyPr lIns="90000" tIns="46800" rIns="90000" bIns="46800">
              <a:spAutoFit/>
            </a:bodyPr>
            <a:lstStyle/>
            <a:p>
              <a:endParaRPr lang="de-DE" sz="1400" dirty="0"/>
            </a:p>
          </p:txBody>
        </p:sp>
        <p:pic>
          <p:nvPicPr>
            <p:cNvPr id="152604" name="Picture 30" descr="\\dwdfkps\kps\040_Produce\02_PS\WORK_MedDev\MediaLibrary\Images\BYD\Pictograms\png_Versions\biz_man1_casual_60px.png"/>
            <p:cNvPicPr>
              <a:picLocks noChangeAspect="1" noChangeArrowheads="1"/>
            </p:cNvPicPr>
            <p:nvPr/>
          </p:nvPicPr>
          <p:blipFill>
            <a:blip r:embed="rId4" cstate="print"/>
            <a:srcRect/>
            <a:stretch>
              <a:fillRect/>
            </a:stretch>
          </p:blipFill>
          <p:spPr bwMode="auto">
            <a:xfrm>
              <a:off x="284163" y="1881188"/>
              <a:ext cx="571500" cy="5715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5757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a:xfrm>
            <a:off x="504001" y="350112"/>
            <a:ext cx="11186476" cy="677108"/>
          </a:xfrm>
        </p:spPr>
        <p:txBody>
          <a:bodyPr anchor="ctr"/>
          <a:lstStyle/>
          <a:p>
            <a:r>
              <a:rPr lang="en-US" dirty="0"/>
              <a:t>Events: ItemEvent</a:t>
            </a:r>
            <a:br>
              <a:rPr lang="en-US" dirty="0"/>
            </a:br>
            <a:r>
              <a:rPr lang="en-US" sz="2000" dirty="0"/>
              <a:t>Flow Of Control: BubbleEvent = False</a:t>
            </a:r>
            <a:endParaRPr lang="en-US" dirty="0"/>
          </a:p>
        </p:txBody>
      </p:sp>
      <p:grpSp>
        <p:nvGrpSpPr>
          <p:cNvPr id="20" name="Group 19"/>
          <p:cNvGrpSpPr/>
          <p:nvPr/>
        </p:nvGrpSpPr>
        <p:grpSpPr>
          <a:xfrm>
            <a:off x="504001" y="1470747"/>
            <a:ext cx="11186476" cy="4994101"/>
            <a:chOff x="250825" y="1114425"/>
            <a:chExt cx="8713788" cy="5567363"/>
          </a:xfrm>
        </p:grpSpPr>
        <p:sp>
          <p:nvSpPr>
            <p:cNvPr id="154626" name="Rectangle 3"/>
            <p:cNvSpPr>
              <a:spLocks noChangeArrowheads="1"/>
            </p:cNvSpPr>
            <p:nvPr/>
          </p:nvSpPr>
          <p:spPr bwMode="auto">
            <a:xfrm>
              <a:off x="5656263" y="1114425"/>
              <a:ext cx="3308350" cy="5567363"/>
            </a:xfrm>
            <a:prstGeom prst="rect">
              <a:avLst/>
            </a:prstGeom>
            <a:solidFill>
              <a:srgbClr val="DDDDDD"/>
            </a:solidFill>
            <a:ln w="12700">
              <a:solidFill>
                <a:schemeClr val="tx1"/>
              </a:solidFill>
              <a:miter lim="800000"/>
              <a:headEnd/>
              <a:tailEnd/>
            </a:ln>
          </p:spPr>
          <p:txBody>
            <a:bodyPr wrap="none" lIns="90000" tIns="46800" rIns="90000" bIns="46800"/>
            <a:lstStyle/>
            <a:p>
              <a:pPr algn="ctr"/>
              <a:r>
                <a:rPr lang="de-DE" sz="1400" dirty="0"/>
                <a:t>Add-on</a:t>
              </a:r>
              <a:endParaRPr lang="en-US" sz="1400" dirty="0"/>
            </a:p>
          </p:txBody>
        </p:sp>
        <p:sp>
          <p:nvSpPr>
            <p:cNvPr id="154627" name="Rectangle 4"/>
            <p:cNvSpPr>
              <a:spLocks noChangeArrowheads="1"/>
            </p:cNvSpPr>
            <p:nvPr/>
          </p:nvSpPr>
          <p:spPr bwMode="auto">
            <a:xfrm>
              <a:off x="250825" y="1114425"/>
              <a:ext cx="5203825" cy="5567363"/>
            </a:xfrm>
            <a:prstGeom prst="rect">
              <a:avLst/>
            </a:prstGeom>
            <a:solidFill>
              <a:srgbClr val="DDDDDD"/>
            </a:solidFill>
            <a:ln w="12700">
              <a:solidFill>
                <a:schemeClr val="tx1"/>
              </a:solidFill>
              <a:miter lim="800000"/>
              <a:headEnd/>
              <a:tailEnd/>
            </a:ln>
          </p:spPr>
          <p:txBody>
            <a:bodyPr wrap="none" lIns="90000" tIns="46800" rIns="90000" bIns="46800"/>
            <a:lstStyle/>
            <a:p>
              <a:pPr algn="ctr"/>
              <a:r>
                <a:rPr lang="de-DE" sz="1400" dirty="0"/>
                <a:t>SAP Business One Client</a:t>
              </a:r>
              <a:endParaRPr lang="en-US" sz="1400" dirty="0"/>
            </a:p>
          </p:txBody>
        </p:sp>
        <p:sp>
          <p:nvSpPr>
            <p:cNvPr id="154628" name="Line 5"/>
            <p:cNvSpPr>
              <a:spLocks noChangeShapeType="1"/>
            </p:cNvSpPr>
            <p:nvPr/>
          </p:nvSpPr>
          <p:spPr bwMode="auto">
            <a:xfrm>
              <a:off x="1143000" y="2509838"/>
              <a:ext cx="0" cy="3940175"/>
            </a:xfrm>
            <a:prstGeom prst="line">
              <a:avLst/>
            </a:prstGeom>
            <a:noFill/>
            <a:ln w="19050">
              <a:solidFill>
                <a:schemeClr val="tx1"/>
              </a:solidFill>
              <a:prstDash val="dash"/>
              <a:round/>
              <a:headEnd/>
              <a:tailEnd/>
            </a:ln>
          </p:spPr>
          <p:txBody>
            <a:bodyPr lIns="90000" tIns="46800" rIns="90000" bIns="46800">
              <a:spAutoFit/>
            </a:bodyPr>
            <a:lstStyle/>
            <a:p>
              <a:endParaRPr lang="de-DE" sz="1400" dirty="0"/>
            </a:p>
          </p:txBody>
        </p:sp>
        <p:sp>
          <p:nvSpPr>
            <p:cNvPr id="154629" name="Line 6"/>
            <p:cNvSpPr>
              <a:spLocks noChangeShapeType="1"/>
            </p:cNvSpPr>
            <p:nvPr/>
          </p:nvSpPr>
          <p:spPr bwMode="auto">
            <a:xfrm>
              <a:off x="4191000" y="2357438"/>
              <a:ext cx="0" cy="4092575"/>
            </a:xfrm>
            <a:prstGeom prst="line">
              <a:avLst/>
            </a:prstGeom>
            <a:noFill/>
            <a:ln w="19050">
              <a:solidFill>
                <a:schemeClr val="tx1"/>
              </a:solidFill>
              <a:prstDash val="dash"/>
              <a:round/>
              <a:headEnd/>
              <a:tailEnd/>
            </a:ln>
          </p:spPr>
          <p:txBody>
            <a:bodyPr lIns="90000" tIns="46800" rIns="90000" bIns="46800">
              <a:spAutoFit/>
            </a:bodyPr>
            <a:lstStyle/>
            <a:p>
              <a:endParaRPr lang="de-DE" sz="1400" dirty="0"/>
            </a:p>
          </p:txBody>
        </p:sp>
        <p:sp>
          <p:nvSpPr>
            <p:cNvPr id="154630" name="Line 7"/>
            <p:cNvSpPr>
              <a:spLocks noChangeShapeType="1"/>
            </p:cNvSpPr>
            <p:nvPr/>
          </p:nvSpPr>
          <p:spPr bwMode="auto">
            <a:xfrm>
              <a:off x="7239000" y="2357438"/>
              <a:ext cx="0" cy="4092575"/>
            </a:xfrm>
            <a:prstGeom prst="line">
              <a:avLst/>
            </a:prstGeom>
            <a:noFill/>
            <a:ln w="19050">
              <a:solidFill>
                <a:schemeClr val="tx1"/>
              </a:solidFill>
              <a:prstDash val="dash"/>
              <a:round/>
              <a:headEnd/>
              <a:tailEnd/>
            </a:ln>
          </p:spPr>
          <p:txBody>
            <a:bodyPr lIns="90000" tIns="46800" rIns="90000" bIns="46800">
              <a:spAutoFit/>
            </a:bodyPr>
            <a:lstStyle/>
            <a:p>
              <a:endParaRPr lang="de-DE" sz="1400" dirty="0"/>
            </a:p>
          </p:txBody>
        </p:sp>
        <p:sp>
          <p:nvSpPr>
            <p:cNvPr id="154631" name="Rectangle 9"/>
            <p:cNvSpPr>
              <a:spLocks noChangeArrowheads="1"/>
            </p:cNvSpPr>
            <p:nvPr/>
          </p:nvSpPr>
          <p:spPr bwMode="auto">
            <a:xfrm>
              <a:off x="7142163" y="3576638"/>
              <a:ext cx="193675" cy="701675"/>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4632" name="Rectangle 10"/>
            <p:cNvSpPr>
              <a:spLocks noChangeArrowheads="1"/>
            </p:cNvSpPr>
            <p:nvPr/>
          </p:nvSpPr>
          <p:spPr bwMode="auto">
            <a:xfrm>
              <a:off x="304800" y="1747838"/>
              <a:ext cx="2027238" cy="609600"/>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400" dirty="0"/>
                <a:t>Form in </a:t>
              </a:r>
              <a:br>
                <a:rPr lang="en-US" sz="1400" dirty="0"/>
              </a:br>
              <a:r>
                <a:rPr lang="en-US" sz="1400" dirty="0"/>
                <a:t>SAP Business One</a:t>
              </a:r>
            </a:p>
          </p:txBody>
        </p:sp>
        <p:sp>
          <p:nvSpPr>
            <p:cNvPr id="154633" name="Rectangle 11"/>
            <p:cNvSpPr>
              <a:spLocks noChangeArrowheads="1"/>
            </p:cNvSpPr>
            <p:nvPr/>
          </p:nvSpPr>
          <p:spPr bwMode="auto">
            <a:xfrm>
              <a:off x="3235325" y="1747838"/>
              <a:ext cx="1870075" cy="609600"/>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400" dirty="0"/>
                <a:t>SAP Business One</a:t>
              </a:r>
              <a:br>
                <a:rPr lang="en-US" sz="1400" dirty="0"/>
              </a:br>
              <a:r>
                <a:rPr lang="en-US" sz="1400" dirty="0"/>
                <a:t>event handler</a:t>
              </a:r>
            </a:p>
          </p:txBody>
        </p:sp>
        <p:sp>
          <p:nvSpPr>
            <p:cNvPr id="154634" name="Rectangle 12"/>
            <p:cNvSpPr>
              <a:spLocks noChangeArrowheads="1"/>
            </p:cNvSpPr>
            <p:nvPr/>
          </p:nvSpPr>
          <p:spPr bwMode="auto">
            <a:xfrm>
              <a:off x="6477000" y="1747838"/>
              <a:ext cx="1524000" cy="609600"/>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400" dirty="0"/>
                <a:t>My</a:t>
              </a:r>
              <a:br>
                <a:rPr lang="en-US" sz="1400" dirty="0"/>
              </a:br>
              <a:r>
                <a:rPr lang="en-US" sz="1400" dirty="0"/>
                <a:t>event handler</a:t>
              </a:r>
            </a:p>
          </p:txBody>
        </p:sp>
        <p:sp>
          <p:nvSpPr>
            <p:cNvPr id="154635" name="Rectangle 13"/>
            <p:cNvSpPr>
              <a:spLocks noChangeArrowheads="1"/>
            </p:cNvSpPr>
            <p:nvPr/>
          </p:nvSpPr>
          <p:spPr bwMode="auto">
            <a:xfrm flipH="1">
              <a:off x="1046163" y="2627313"/>
              <a:ext cx="193675" cy="949325"/>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4636" name="Line 14"/>
            <p:cNvSpPr>
              <a:spLocks noChangeShapeType="1"/>
            </p:cNvSpPr>
            <p:nvPr/>
          </p:nvSpPr>
          <p:spPr bwMode="auto">
            <a:xfrm>
              <a:off x="1219200" y="3576638"/>
              <a:ext cx="5943600" cy="0"/>
            </a:xfrm>
            <a:prstGeom prst="line">
              <a:avLst/>
            </a:prstGeom>
            <a:noFill/>
            <a:ln w="19050">
              <a:solidFill>
                <a:schemeClr val="tx1"/>
              </a:solidFill>
              <a:round/>
              <a:headEnd/>
              <a:tailEnd type="triangle" w="med" len="med"/>
            </a:ln>
          </p:spPr>
          <p:txBody>
            <a:bodyPr lIns="90000" tIns="46800" rIns="90000" bIns="46800">
              <a:spAutoFit/>
            </a:bodyPr>
            <a:lstStyle/>
            <a:p>
              <a:endParaRPr lang="de-DE" sz="1400" dirty="0"/>
            </a:p>
          </p:txBody>
        </p:sp>
        <p:sp>
          <p:nvSpPr>
            <p:cNvPr id="154637" name="Text Box 15"/>
            <p:cNvSpPr txBox="1">
              <a:spLocks noChangeArrowheads="1"/>
            </p:cNvSpPr>
            <p:nvPr/>
          </p:nvSpPr>
          <p:spPr bwMode="auto">
            <a:xfrm>
              <a:off x="3048011" y="3348038"/>
              <a:ext cx="828654" cy="240174"/>
            </a:xfrm>
            <a:prstGeom prst="rect">
              <a:avLst/>
            </a:prstGeom>
            <a:noFill/>
            <a:ln w="12700">
              <a:noFill/>
              <a:miter lim="800000"/>
              <a:headEnd/>
              <a:tailEnd/>
            </a:ln>
          </p:spPr>
          <p:txBody>
            <a:bodyPr wrap="none" lIns="0" tIns="0" rIns="0" bIns="0">
              <a:spAutoFit/>
            </a:bodyPr>
            <a:lstStyle/>
            <a:p>
              <a:pPr algn="ctr"/>
              <a:r>
                <a:rPr lang="en-US" sz="1400" dirty="0"/>
                <a:t>ItemEvent</a:t>
              </a:r>
            </a:p>
          </p:txBody>
        </p:sp>
        <p:sp>
          <p:nvSpPr>
            <p:cNvPr id="154638" name="Line 16"/>
            <p:cNvSpPr>
              <a:spLocks noChangeShapeType="1"/>
            </p:cNvSpPr>
            <p:nvPr/>
          </p:nvSpPr>
          <p:spPr bwMode="auto">
            <a:xfrm flipH="1">
              <a:off x="1219200" y="4262438"/>
              <a:ext cx="5943600" cy="0"/>
            </a:xfrm>
            <a:prstGeom prst="line">
              <a:avLst/>
            </a:prstGeom>
            <a:noFill/>
            <a:ln w="19050">
              <a:solidFill>
                <a:schemeClr val="tx1"/>
              </a:solidFill>
              <a:prstDash val="sysDot"/>
              <a:round/>
              <a:headEnd/>
              <a:tailEnd type="triangle" w="med" len="med"/>
            </a:ln>
          </p:spPr>
          <p:txBody>
            <a:bodyPr lIns="90000" tIns="46800" rIns="90000" bIns="46800">
              <a:spAutoFit/>
            </a:bodyPr>
            <a:lstStyle/>
            <a:p>
              <a:endParaRPr lang="de-DE" sz="1400" dirty="0"/>
            </a:p>
          </p:txBody>
        </p:sp>
        <p:sp>
          <p:nvSpPr>
            <p:cNvPr id="154639" name="Text Box 17"/>
            <p:cNvSpPr txBox="1">
              <a:spLocks noChangeArrowheads="1"/>
            </p:cNvSpPr>
            <p:nvPr/>
          </p:nvSpPr>
          <p:spPr bwMode="auto">
            <a:xfrm>
              <a:off x="5227047" y="4002088"/>
              <a:ext cx="1123542" cy="240174"/>
            </a:xfrm>
            <a:prstGeom prst="rect">
              <a:avLst/>
            </a:prstGeom>
            <a:solidFill>
              <a:schemeClr val="bg1"/>
            </a:solidFill>
            <a:ln w="12700">
              <a:noFill/>
              <a:miter lim="800000"/>
              <a:headEnd/>
              <a:tailEnd/>
            </a:ln>
          </p:spPr>
          <p:txBody>
            <a:bodyPr wrap="none" lIns="0" tIns="0" rIns="0" bIns="0">
              <a:spAutoFit/>
            </a:bodyPr>
            <a:lstStyle/>
            <a:p>
              <a:pPr algn="ctr"/>
              <a:r>
                <a:rPr lang="en-US" sz="1400" dirty="0"/>
                <a:t>return Control</a:t>
              </a:r>
            </a:p>
          </p:txBody>
        </p:sp>
        <p:sp>
          <p:nvSpPr>
            <p:cNvPr id="154640" name="Rectangle 18"/>
            <p:cNvSpPr>
              <a:spLocks noChangeArrowheads="1"/>
            </p:cNvSpPr>
            <p:nvPr/>
          </p:nvSpPr>
          <p:spPr bwMode="auto">
            <a:xfrm flipH="1">
              <a:off x="1046163" y="4278313"/>
              <a:ext cx="193675" cy="1757362"/>
            </a:xfrm>
            <a:prstGeom prst="rect">
              <a:avLst/>
            </a:prstGeom>
            <a:solidFill>
              <a:srgbClr val="44697D"/>
            </a:solidFill>
            <a:ln w="12700">
              <a:solidFill>
                <a:schemeClr val="tx1"/>
              </a:solidFill>
              <a:miter lim="800000"/>
              <a:headEnd/>
              <a:tailEnd/>
            </a:ln>
          </p:spPr>
          <p:txBody>
            <a:bodyPr lIns="90000" tIns="46800" rIns="90000" bIns="46800" anchor="ctr"/>
            <a:lstStyle/>
            <a:p>
              <a:endParaRPr lang="de-DE" sz="1400" dirty="0"/>
            </a:p>
          </p:txBody>
        </p:sp>
        <p:sp>
          <p:nvSpPr>
            <p:cNvPr id="154641" name="Text Box 19"/>
            <p:cNvSpPr txBox="1">
              <a:spLocks noChangeArrowheads="1"/>
            </p:cNvSpPr>
            <p:nvPr/>
          </p:nvSpPr>
          <p:spPr bwMode="auto">
            <a:xfrm>
              <a:off x="6056313" y="3200400"/>
              <a:ext cx="1630620" cy="240174"/>
            </a:xfrm>
            <a:prstGeom prst="rect">
              <a:avLst/>
            </a:prstGeom>
            <a:solidFill>
              <a:srgbClr val="DDDDDD"/>
            </a:solidFill>
            <a:ln w="12700">
              <a:noFill/>
              <a:miter lim="800000"/>
              <a:headEnd/>
              <a:tailEnd/>
            </a:ln>
          </p:spPr>
          <p:txBody>
            <a:bodyPr wrap="none" lIns="0" tIns="0" rIns="0" bIns="0">
              <a:spAutoFit/>
            </a:bodyPr>
            <a:lstStyle/>
            <a:p>
              <a:r>
                <a:rPr lang="en-US" sz="1400" dirty="0"/>
                <a:t>BeforeAction = True</a:t>
              </a:r>
            </a:p>
          </p:txBody>
        </p:sp>
        <p:sp>
          <p:nvSpPr>
            <p:cNvPr id="154642" name="Text Box 20"/>
            <p:cNvSpPr txBox="1">
              <a:spLocks noChangeArrowheads="1"/>
            </p:cNvSpPr>
            <p:nvPr/>
          </p:nvSpPr>
          <p:spPr bwMode="auto">
            <a:xfrm>
              <a:off x="6056313" y="4278313"/>
              <a:ext cx="2908300" cy="244475"/>
            </a:xfrm>
            <a:prstGeom prst="rect">
              <a:avLst/>
            </a:prstGeom>
            <a:solidFill>
              <a:srgbClr val="DDDDDD"/>
            </a:solidFill>
            <a:ln w="12700">
              <a:noFill/>
              <a:miter lim="800000"/>
              <a:headEnd/>
              <a:tailEnd/>
            </a:ln>
          </p:spPr>
          <p:txBody>
            <a:bodyPr lIns="0" tIns="0" rIns="0" bIns="0">
              <a:spAutoFit/>
            </a:bodyPr>
            <a:lstStyle/>
            <a:p>
              <a:r>
                <a:rPr lang="en-US" sz="1400" dirty="0">
                  <a:solidFill>
                    <a:srgbClr val="844C54"/>
                  </a:solidFill>
                </a:rPr>
                <a:t>BubbleEvent = False</a:t>
              </a:r>
            </a:p>
          </p:txBody>
        </p:sp>
      </p:grpSp>
    </p:spTree>
    <p:custDataLst>
      <p:tags r:id="rId1"/>
    </p:custDataLst>
    <p:extLst>
      <p:ext uri="{BB962C8B-B14F-4D97-AF65-F5344CB8AC3E}">
        <p14:creationId xmlns:p14="http://schemas.microsoft.com/office/powerpoint/2010/main" val="132287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title"/>
          </p:nvPr>
        </p:nvSpPr>
        <p:spPr/>
        <p:txBody>
          <a:bodyPr anchor="ctr"/>
          <a:lstStyle/>
          <a:p>
            <a:r>
              <a:rPr lang="en-US" dirty="0"/>
              <a:t>Events</a:t>
            </a:r>
            <a:r>
              <a:rPr lang="de-DE" dirty="0"/>
              <a:t>: </a:t>
            </a:r>
            <a:r>
              <a:rPr lang="en-US" dirty="0"/>
              <a:t>Gathering</a:t>
            </a:r>
            <a:r>
              <a:rPr lang="de-DE" dirty="0"/>
              <a:t> Information</a:t>
            </a:r>
            <a:endParaRPr lang="en-US" dirty="0"/>
          </a:p>
        </p:txBody>
      </p:sp>
      <p:grpSp>
        <p:nvGrpSpPr>
          <p:cNvPr id="9" name="Group 8"/>
          <p:cNvGrpSpPr/>
          <p:nvPr/>
        </p:nvGrpSpPr>
        <p:grpSpPr>
          <a:xfrm>
            <a:off x="504001" y="1383080"/>
            <a:ext cx="11186476" cy="5070794"/>
            <a:chOff x="209550" y="1068388"/>
            <a:chExt cx="8701088" cy="5527094"/>
          </a:xfrm>
        </p:grpSpPr>
        <p:pic>
          <p:nvPicPr>
            <p:cNvPr id="156673" name="Picture 8"/>
            <p:cNvPicPr>
              <a:picLocks noChangeAspect="1" noChangeArrowheads="1"/>
            </p:cNvPicPr>
            <p:nvPr/>
          </p:nvPicPr>
          <p:blipFill>
            <a:blip r:embed="rId4" cstate="print"/>
            <a:srcRect/>
            <a:stretch>
              <a:fillRect/>
            </a:stretch>
          </p:blipFill>
          <p:spPr bwMode="auto">
            <a:xfrm>
              <a:off x="209550" y="1150938"/>
              <a:ext cx="3524250" cy="5286375"/>
            </a:xfrm>
            <a:prstGeom prst="rect">
              <a:avLst/>
            </a:prstGeom>
            <a:noFill/>
            <a:ln w="12700">
              <a:noFill/>
              <a:miter lim="800000"/>
              <a:headEnd/>
              <a:tailEnd/>
            </a:ln>
          </p:spPr>
        </p:pic>
        <p:sp>
          <p:nvSpPr>
            <p:cNvPr id="156675" name="Oval 4"/>
            <p:cNvSpPr>
              <a:spLocks noChangeArrowheads="1"/>
            </p:cNvSpPr>
            <p:nvPr/>
          </p:nvSpPr>
          <p:spPr bwMode="auto">
            <a:xfrm>
              <a:off x="914400" y="1497594"/>
              <a:ext cx="2154239" cy="640188"/>
            </a:xfrm>
            <a:prstGeom prst="ellipse">
              <a:avLst/>
            </a:prstGeom>
            <a:noFill/>
            <a:ln w="38100">
              <a:solidFill>
                <a:srgbClr val="844C54"/>
              </a:solidFill>
              <a:round/>
              <a:headEnd/>
              <a:tailEnd/>
            </a:ln>
          </p:spPr>
          <p:txBody>
            <a:bodyPr lIns="90000" tIns="46800" rIns="90000" bIns="46800" anchor="ctr">
              <a:spAutoFit/>
            </a:bodyPr>
            <a:lstStyle/>
            <a:p>
              <a:endParaRPr lang="de-DE" dirty="0"/>
            </a:p>
          </p:txBody>
        </p:sp>
        <p:sp>
          <p:nvSpPr>
            <p:cNvPr id="156676" name="Oval 5"/>
            <p:cNvSpPr>
              <a:spLocks noChangeArrowheads="1"/>
            </p:cNvSpPr>
            <p:nvPr/>
          </p:nvSpPr>
          <p:spPr bwMode="auto">
            <a:xfrm>
              <a:off x="260350" y="5955294"/>
              <a:ext cx="1181100" cy="640188"/>
            </a:xfrm>
            <a:prstGeom prst="ellipse">
              <a:avLst/>
            </a:prstGeom>
            <a:noFill/>
            <a:ln w="38100">
              <a:solidFill>
                <a:srgbClr val="844C54"/>
              </a:solidFill>
              <a:round/>
              <a:headEnd/>
              <a:tailEnd/>
            </a:ln>
          </p:spPr>
          <p:txBody>
            <a:bodyPr lIns="90000" tIns="46800" rIns="90000" bIns="46800" anchor="ctr">
              <a:spAutoFit/>
            </a:bodyPr>
            <a:lstStyle/>
            <a:p>
              <a:endParaRPr lang="de-DE" dirty="0"/>
            </a:p>
          </p:txBody>
        </p:sp>
        <p:pic>
          <p:nvPicPr>
            <p:cNvPr id="156677" name="Picture 9"/>
            <p:cNvPicPr>
              <a:picLocks noChangeAspect="1" noChangeArrowheads="1"/>
            </p:cNvPicPr>
            <p:nvPr/>
          </p:nvPicPr>
          <p:blipFill>
            <a:blip r:embed="rId5" cstate="print"/>
            <a:srcRect/>
            <a:stretch>
              <a:fillRect/>
            </a:stretch>
          </p:blipFill>
          <p:spPr bwMode="auto">
            <a:xfrm>
              <a:off x="4037013" y="1068388"/>
              <a:ext cx="4802187" cy="5368925"/>
            </a:xfrm>
            <a:prstGeom prst="rect">
              <a:avLst/>
            </a:prstGeom>
            <a:noFill/>
            <a:ln w="12700">
              <a:noFill/>
              <a:miter lim="800000"/>
              <a:headEnd/>
              <a:tailEnd/>
            </a:ln>
          </p:spPr>
        </p:pic>
        <p:sp>
          <p:nvSpPr>
            <p:cNvPr id="156678" name="Oval 4"/>
            <p:cNvSpPr>
              <a:spLocks noChangeArrowheads="1"/>
            </p:cNvSpPr>
            <p:nvPr/>
          </p:nvSpPr>
          <p:spPr bwMode="auto">
            <a:xfrm>
              <a:off x="7527925" y="3394075"/>
              <a:ext cx="1382713" cy="263525"/>
            </a:xfrm>
            <a:prstGeom prst="ellipse">
              <a:avLst/>
            </a:prstGeom>
            <a:noFill/>
            <a:ln w="38100">
              <a:solidFill>
                <a:srgbClr val="844C54"/>
              </a:solidFill>
              <a:round/>
              <a:headEnd/>
              <a:tailEnd/>
            </a:ln>
          </p:spPr>
          <p:txBody>
            <a:bodyPr lIns="90000" tIns="46800" rIns="90000" bIns="46800" anchor="ctr"/>
            <a:lstStyle/>
            <a:p>
              <a:endParaRPr lang="de-DE" dirty="0"/>
            </a:p>
          </p:txBody>
        </p:sp>
        <p:sp>
          <p:nvSpPr>
            <p:cNvPr id="156679" name="Oval 4"/>
            <p:cNvSpPr>
              <a:spLocks noChangeArrowheads="1"/>
            </p:cNvSpPr>
            <p:nvPr/>
          </p:nvSpPr>
          <p:spPr bwMode="auto">
            <a:xfrm>
              <a:off x="3860800" y="5955294"/>
              <a:ext cx="2997200" cy="640188"/>
            </a:xfrm>
            <a:prstGeom prst="ellipse">
              <a:avLst/>
            </a:prstGeom>
            <a:noFill/>
            <a:ln w="38100">
              <a:solidFill>
                <a:srgbClr val="844C54"/>
              </a:solidFill>
              <a:round/>
              <a:headEnd/>
              <a:tailEnd/>
            </a:ln>
          </p:spPr>
          <p:txBody>
            <a:bodyPr lIns="90000" tIns="46800" rIns="90000" bIns="46800" anchor="ctr">
              <a:spAutoFit/>
            </a:bodyPr>
            <a:lstStyle/>
            <a:p>
              <a:endParaRPr lang="de-DE" dirty="0"/>
            </a:p>
          </p:txBody>
        </p:sp>
      </p:grpSp>
    </p:spTree>
    <p:custDataLst>
      <p:tags r:id="rId1"/>
    </p:custDataLst>
    <p:extLst>
      <p:ext uri="{BB962C8B-B14F-4D97-AF65-F5344CB8AC3E}">
        <p14:creationId xmlns:p14="http://schemas.microsoft.com/office/powerpoint/2010/main" val="180920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ChangeArrowheads="1"/>
          </p:cNvSpPr>
          <p:nvPr>
            <p:ph type="title"/>
          </p:nvPr>
        </p:nvSpPr>
        <p:spPr>
          <a:xfrm>
            <a:off x="504001" y="350112"/>
            <a:ext cx="11186476" cy="677108"/>
          </a:xfrm>
          <a:noFill/>
        </p:spPr>
        <p:txBody>
          <a:bodyPr anchor="ctr"/>
          <a:lstStyle/>
          <a:p>
            <a:pPr eaLnBrk="1" hangingPunct="1"/>
            <a:r>
              <a:rPr lang="en-US" dirty="0"/>
              <a:t>Events: ItemEvent</a:t>
            </a:r>
            <a:br>
              <a:rPr lang="en-US" dirty="0"/>
            </a:br>
            <a:r>
              <a:rPr lang="en-US" sz="2000" dirty="0"/>
              <a:t>Sample of Adding and Disabling an Item </a:t>
            </a:r>
          </a:p>
        </p:txBody>
      </p:sp>
      <p:sp>
        <p:nvSpPr>
          <p:cNvPr id="158722" name="Rectangle 3"/>
          <p:cNvSpPr>
            <a:spLocks noGrp="1" noChangeArrowheads="1"/>
          </p:cNvSpPr>
          <p:nvPr>
            <p:ph type="body" idx="4294967295"/>
          </p:nvPr>
        </p:nvSpPr>
        <p:spPr>
          <a:xfrm>
            <a:off x="504001" y="1318662"/>
            <a:ext cx="11186476" cy="5168767"/>
          </a:xfrm>
          <a:solidFill>
            <a:srgbClr val="B4C3CB"/>
          </a:solidFill>
          <a:ln w="6350">
            <a:solidFill>
              <a:schemeClr val="tx1"/>
            </a:solidFill>
          </a:ln>
        </p:spPr>
        <p:txBody>
          <a:bodyPr vert="horz" lIns="180000" tIns="91440" rIns="0" bIns="0" rtlCol="0">
            <a:normAutofit/>
          </a:bodyPr>
          <a:lstStyle/>
          <a:p>
            <a:pPr>
              <a:spcBef>
                <a:spcPct val="0"/>
              </a:spcBef>
            </a:pPr>
            <a:r>
              <a:rPr lang="en-US" sz="1100" b="1" dirty="0">
                <a:solidFill>
                  <a:srgbClr val="000080"/>
                </a:solidFill>
                <a:latin typeface="Arial monospaced for SAP" pitchFamily="49" charset="0"/>
              </a:rPr>
              <a:t>Sub</a:t>
            </a:r>
            <a:r>
              <a:rPr lang="en-US" sz="1100" b="1" dirty="0">
                <a:latin typeface="Arial monospaced for SAP" pitchFamily="49" charset="0"/>
              </a:rPr>
              <a:t> SBO_Application_</a:t>
            </a:r>
            <a:r>
              <a:rPr lang="en-US" sz="1100" dirty="0">
                <a:latin typeface="Arial monospaced for SAP" pitchFamily="49" charset="0"/>
              </a:rPr>
              <a:t>ItemEvent</a:t>
            </a:r>
            <a:r>
              <a:rPr lang="en-US" sz="1100" b="1" dirty="0">
                <a:latin typeface="Arial monospaced for SAP" pitchFamily="49" charset="0"/>
              </a:rPr>
              <a:t>(</a:t>
            </a:r>
            <a:r>
              <a:rPr lang="en-US" sz="1100" b="1" dirty="0">
                <a:solidFill>
                  <a:srgbClr val="000080"/>
                </a:solidFill>
                <a:latin typeface="Arial monospaced for SAP" pitchFamily="49" charset="0"/>
              </a:rPr>
              <a:t>ByVal</a:t>
            </a:r>
            <a:r>
              <a:rPr lang="en-US" sz="1100" b="1" dirty="0">
                <a:latin typeface="Arial monospaced for SAP" pitchFamily="49" charset="0"/>
              </a:rPr>
              <a:t> FormUID </a:t>
            </a:r>
            <a:r>
              <a:rPr lang="en-US" sz="1100" b="1" dirty="0">
                <a:solidFill>
                  <a:srgbClr val="000080"/>
                </a:solidFill>
                <a:latin typeface="Arial monospaced for SAP" pitchFamily="49" charset="0"/>
              </a:rPr>
              <a:t>As</a:t>
            </a:r>
            <a:r>
              <a:rPr lang="en-US" sz="1100" b="1" dirty="0">
                <a:latin typeface="Arial monospaced for SAP" pitchFamily="49" charset="0"/>
              </a:rPr>
              <a:t> </a:t>
            </a:r>
            <a:r>
              <a:rPr lang="en-US" sz="1100" b="1" dirty="0">
                <a:solidFill>
                  <a:srgbClr val="000080"/>
                </a:solidFill>
                <a:latin typeface="Arial monospaced for SAP" pitchFamily="49" charset="0"/>
              </a:rPr>
              <a:t>String</a:t>
            </a:r>
            <a:r>
              <a:rPr lang="en-US" sz="1100" b="1" dirty="0">
                <a:latin typeface="Arial monospaced for SAP" pitchFamily="49" charset="0"/>
              </a:rPr>
              <a:t>, _					    		</a:t>
            </a:r>
            <a:r>
              <a:rPr lang="en-US" sz="1100" b="1" dirty="0">
                <a:solidFill>
                  <a:srgbClr val="000080"/>
                </a:solidFill>
                <a:latin typeface="Arial monospaced for SAP" pitchFamily="49" charset="0"/>
              </a:rPr>
              <a:t>ByRef</a:t>
            </a:r>
            <a:r>
              <a:rPr lang="en-US" sz="1100" b="1" dirty="0">
                <a:latin typeface="Arial monospaced for SAP" pitchFamily="49" charset="0"/>
              </a:rPr>
              <a:t> </a:t>
            </a:r>
            <a:r>
              <a:rPr lang="en-US" sz="1100" dirty="0">
                <a:latin typeface="Arial monospaced for SAP" pitchFamily="49" charset="0"/>
              </a:rPr>
              <a:t>pVal</a:t>
            </a:r>
            <a:r>
              <a:rPr lang="en-US" sz="1100" b="1" dirty="0">
                <a:latin typeface="Arial monospaced for SAP" pitchFamily="49" charset="0"/>
              </a:rPr>
              <a:t> </a:t>
            </a:r>
            <a:r>
              <a:rPr lang="en-US" sz="1100" b="1" dirty="0">
                <a:solidFill>
                  <a:srgbClr val="000080"/>
                </a:solidFill>
                <a:latin typeface="Arial monospaced for SAP" pitchFamily="49" charset="0"/>
              </a:rPr>
              <a:t>As </a:t>
            </a:r>
            <a:r>
              <a:rPr lang="en-US" sz="1100" b="1" dirty="0">
                <a:latin typeface="Arial monospaced for SAP" pitchFamily="49" charset="0"/>
              </a:rPr>
              <a:t>SAPbouiCOM.</a:t>
            </a:r>
            <a:r>
              <a:rPr lang="en-US" sz="1100" dirty="0">
                <a:latin typeface="Arial monospaced for SAP" pitchFamily="49" charset="0"/>
              </a:rPr>
              <a:t>ItemEvent</a:t>
            </a:r>
            <a:r>
              <a:rPr lang="en-US" sz="1100" b="1" dirty="0">
                <a:latin typeface="Arial monospaced for SAP" pitchFamily="49" charset="0"/>
              </a:rPr>
              <a:t>,	_</a:t>
            </a:r>
          </a:p>
          <a:p>
            <a:pPr>
              <a:spcBef>
                <a:spcPct val="0"/>
              </a:spcBef>
            </a:pPr>
            <a:r>
              <a:rPr lang="en-US" sz="1100" b="1" dirty="0">
                <a:latin typeface="Arial monospaced for SAP" pitchFamily="49" charset="0"/>
              </a:rPr>
              <a:t>		    	</a:t>
            </a:r>
            <a:r>
              <a:rPr lang="en-US" sz="1100" b="1" dirty="0">
                <a:solidFill>
                  <a:srgbClr val="000080"/>
                </a:solidFill>
                <a:latin typeface="Arial monospaced for SAP" pitchFamily="49" charset="0"/>
              </a:rPr>
              <a:t>ByRef</a:t>
            </a:r>
            <a:r>
              <a:rPr lang="en-US" sz="1100" b="1" dirty="0">
                <a:latin typeface="Arial monospaced for SAP" pitchFamily="49" charset="0"/>
              </a:rPr>
              <a:t> BubbleEvent </a:t>
            </a:r>
            <a:r>
              <a:rPr lang="en-US" sz="1100" b="1" dirty="0">
                <a:solidFill>
                  <a:srgbClr val="000080"/>
                </a:solidFill>
                <a:latin typeface="Arial monospaced for SAP" pitchFamily="49" charset="0"/>
              </a:rPr>
              <a:t>As</a:t>
            </a:r>
            <a:r>
              <a:rPr lang="en-US" sz="1100" b="1" dirty="0">
                <a:latin typeface="Arial monospaced for SAP" pitchFamily="49" charset="0"/>
              </a:rPr>
              <a:t> </a:t>
            </a:r>
            <a:r>
              <a:rPr lang="en-US" sz="1100" b="1" dirty="0">
                <a:solidFill>
                  <a:srgbClr val="000080"/>
                </a:solidFill>
                <a:latin typeface="Arial monospaced for SAP" pitchFamily="49" charset="0"/>
              </a:rPr>
              <a:t>Boolean</a:t>
            </a:r>
            <a:r>
              <a:rPr lang="en-US" sz="1100" b="1" dirty="0">
                <a:latin typeface="Arial monospaced for SAP" pitchFamily="49" charset="0"/>
              </a:rPr>
              <a:t>) </a:t>
            </a:r>
            <a:r>
              <a:rPr lang="en-US" sz="1100" dirty="0">
                <a:latin typeface="Arial monospaced for SAP" pitchFamily="49" charset="0"/>
              </a:rPr>
              <a:t>Handles</a:t>
            </a:r>
            <a:r>
              <a:rPr lang="en-US" sz="1100" b="1" dirty="0">
                <a:latin typeface="Arial monospaced for SAP" pitchFamily="49" charset="0"/>
              </a:rPr>
              <a:t> SBO_Application.ItemEvent</a:t>
            </a:r>
          </a:p>
          <a:p>
            <a:pPr>
              <a:spcBef>
                <a:spcPct val="0"/>
              </a:spcBef>
            </a:pPr>
            <a:endParaRPr lang="en-US" sz="1100" b="1" dirty="0">
              <a:solidFill>
                <a:srgbClr val="008000"/>
              </a:solidFill>
              <a:latin typeface="Arial monospaced for SAP" pitchFamily="49" charset="0"/>
            </a:endParaRPr>
          </a:p>
          <a:p>
            <a:pPr>
              <a:spcBef>
                <a:spcPct val="0"/>
              </a:spcBef>
            </a:pPr>
            <a:r>
              <a:rPr lang="en-US" sz="1100" b="1" dirty="0">
                <a:solidFill>
                  <a:srgbClr val="008000"/>
                </a:solidFill>
              </a:rPr>
              <a:t>    </a:t>
            </a:r>
            <a:r>
              <a:rPr lang="ja-JP" altLang="en-US" sz="1100" b="1" dirty="0">
                <a:solidFill>
                  <a:srgbClr val="008000"/>
                </a:solidFill>
              </a:rPr>
              <a:t>‘</a:t>
            </a:r>
            <a:r>
              <a:rPr lang="en-US" altLang="ja-JP" sz="1100" b="1" dirty="0">
                <a:solidFill>
                  <a:srgbClr val="008000"/>
                </a:solidFill>
              </a:rPr>
              <a:t>Check FormTypeEx to handle all instances</a:t>
            </a:r>
            <a:r>
              <a:rPr lang="en-US" altLang="ja-JP" sz="1100" b="1" dirty="0">
                <a:solidFill>
                  <a:srgbClr val="000080"/>
                </a:solidFill>
              </a:rPr>
              <a:t> </a:t>
            </a:r>
            <a:r>
              <a:rPr lang="en-US" altLang="ja-JP" sz="1100" b="1" dirty="0">
                <a:solidFill>
                  <a:srgbClr val="008000"/>
                </a:solidFill>
              </a:rPr>
              <a:t>of the Business Partners Form the same way!</a:t>
            </a:r>
          </a:p>
          <a:p>
            <a:pPr>
              <a:spcBef>
                <a:spcPct val="0"/>
              </a:spcBef>
            </a:pPr>
            <a:r>
              <a:rPr lang="en-US" sz="1100" b="1" dirty="0">
                <a:solidFill>
                  <a:srgbClr val="000080"/>
                </a:solidFill>
                <a:latin typeface="Arial monospaced for SAP" pitchFamily="49" charset="0"/>
              </a:rPr>
              <a:t>  If</a:t>
            </a:r>
            <a:r>
              <a:rPr lang="en-US" sz="1100" b="1" dirty="0">
                <a:latin typeface="Arial monospaced for SAP" pitchFamily="49" charset="0"/>
              </a:rPr>
              <a:t> pVal.</a:t>
            </a:r>
            <a:r>
              <a:rPr lang="en-US" sz="1100" dirty="0">
                <a:latin typeface="Arial monospaced for SAP" pitchFamily="49" charset="0"/>
              </a:rPr>
              <a:t>FormTypeEx</a:t>
            </a:r>
            <a:r>
              <a:rPr lang="en-US" sz="1100" b="1" dirty="0">
                <a:latin typeface="Arial monospaced for SAP" pitchFamily="49" charset="0"/>
              </a:rPr>
              <a:t> = </a:t>
            </a:r>
            <a:r>
              <a:rPr lang="ja-JP" altLang="en-US" sz="1100" dirty="0">
                <a:latin typeface="Arial monospaced for SAP" pitchFamily="49" charset="0"/>
              </a:rPr>
              <a:t>“</a:t>
            </a:r>
            <a:r>
              <a:rPr lang="en-US" altLang="ja-JP" sz="1100" dirty="0">
                <a:latin typeface="Arial monospaced for SAP" pitchFamily="49" charset="0"/>
              </a:rPr>
              <a:t>134</a:t>
            </a:r>
            <a:r>
              <a:rPr lang="ja-JP" altLang="en-US" sz="1100" dirty="0">
                <a:latin typeface="Arial monospaced for SAP" pitchFamily="49" charset="0"/>
              </a:rPr>
              <a:t>”</a:t>
            </a:r>
            <a:r>
              <a:rPr lang="en-US" altLang="ja-JP" sz="1100" b="1" dirty="0">
                <a:latin typeface="Arial monospaced for SAP" pitchFamily="49" charset="0"/>
              </a:rPr>
              <a:t> AND pVal.</a:t>
            </a:r>
            <a:r>
              <a:rPr lang="en-US" altLang="ja-JP" sz="1100" dirty="0">
                <a:latin typeface="Arial monospaced for SAP" pitchFamily="49" charset="0"/>
              </a:rPr>
              <a:t>BeforeAction</a:t>
            </a:r>
            <a:r>
              <a:rPr lang="en-US" altLang="ja-JP" sz="1100" b="1" dirty="0">
                <a:latin typeface="Arial monospaced for SAP" pitchFamily="49" charset="0"/>
              </a:rPr>
              <a:t> = False </a:t>
            </a:r>
            <a:r>
              <a:rPr lang="en-US" altLang="ja-JP" sz="1100" b="1" dirty="0">
                <a:solidFill>
                  <a:srgbClr val="000080"/>
                </a:solidFill>
                <a:latin typeface="Arial monospaced for SAP" pitchFamily="49" charset="0"/>
              </a:rPr>
              <a:t>Then</a:t>
            </a:r>
            <a:br>
              <a:rPr lang="en-US" altLang="ja-JP" sz="1100" b="1" dirty="0">
                <a:latin typeface="Arial monospaced for SAP" pitchFamily="49" charset="0"/>
              </a:rPr>
            </a:br>
            <a:r>
              <a:rPr lang="en-US" altLang="ja-JP" sz="1100" b="1" dirty="0">
                <a:latin typeface="Arial monospaced for SAP" pitchFamily="49" charset="0"/>
              </a:rPr>
              <a:t>    </a:t>
            </a:r>
            <a:r>
              <a:rPr lang="en-US" altLang="ja-JP" sz="1100" b="1" dirty="0">
                <a:solidFill>
                  <a:srgbClr val="000080"/>
                </a:solidFill>
                <a:latin typeface="Arial monospaced for SAP" pitchFamily="49" charset="0"/>
              </a:rPr>
              <a:t>If</a:t>
            </a:r>
            <a:r>
              <a:rPr lang="en-US" altLang="ja-JP" sz="1100" b="1" dirty="0">
                <a:latin typeface="Arial monospaced for SAP" pitchFamily="49" charset="0"/>
              </a:rPr>
              <a:t> pVal.</a:t>
            </a:r>
            <a:r>
              <a:rPr lang="en-US" altLang="ja-JP" sz="1100" dirty="0">
                <a:latin typeface="Arial monospaced for SAP" pitchFamily="49" charset="0"/>
              </a:rPr>
              <a:t>EventType</a:t>
            </a:r>
            <a:r>
              <a:rPr lang="en-US" altLang="ja-JP" sz="1100" b="1" dirty="0">
                <a:latin typeface="Arial monospaced for SAP" pitchFamily="49" charset="0"/>
              </a:rPr>
              <a:t> = </a:t>
            </a:r>
            <a:r>
              <a:rPr lang="en-US" altLang="ja-JP" sz="1100" dirty="0">
                <a:latin typeface="Arial monospaced for SAP" pitchFamily="49" charset="0"/>
              </a:rPr>
              <a:t>et_FORM_LOAD</a:t>
            </a:r>
            <a:r>
              <a:rPr lang="en-US" altLang="ja-JP" sz="1100" b="1" dirty="0">
                <a:latin typeface="Arial monospaced for SAP" pitchFamily="49" charset="0"/>
              </a:rPr>
              <a:t> </a:t>
            </a:r>
            <a:r>
              <a:rPr lang="en-US" altLang="ja-JP" sz="1100" b="1" dirty="0">
                <a:solidFill>
                  <a:srgbClr val="000080"/>
                </a:solidFill>
                <a:latin typeface="Arial monospaced for SAP" pitchFamily="49" charset="0"/>
              </a:rPr>
              <a:t>Then</a:t>
            </a:r>
            <a:br>
              <a:rPr lang="en-US" altLang="ja-JP" sz="1100" b="1" dirty="0">
                <a:latin typeface="Arial monospaced for SAP" pitchFamily="49" charset="0"/>
              </a:rPr>
            </a:br>
            <a:r>
              <a:rPr lang="en-US" altLang="ja-JP" sz="1100" b="1" dirty="0">
                <a:latin typeface="Arial monospaced for SAP" pitchFamily="49" charset="0"/>
              </a:rPr>
              <a:t>      </a:t>
            </a:r>
            <a:r>
              <a:rPr lang="en-US" altLang="ja-JP" sz="1100" b="1" dirty="0">
                <a:solidFill>
                  <a:srgbClr val="008000"/>
                </a:solidFill>
              </a:rPr>
              <a:t>'adding a button to the BP Master Data form when it just has been loaded</a:t>
            </a:r>
          </a:p>
          <a:p>
            <a:pPr>
              <a:spcBef>
                <a:spcPct val="0"/>
              </a:spcBef>
            </a:pPr>
            <a:r>
              <a:rPr lang="en-US" sz="1100" b="1" dirty="0">
                <a:latin typeface="Arial monospaced for SAP" pitchFamily="49" charset="0"/>
              </a:rPr>
              <a:t>      </a:t>
            </a:r>
            <a:r>
              <a:rPr lang="en-US" sz="1100" b="1" dirty="0">
                <a:solidFill>
                  <a:srgbClr val="000080"/>
                </a:solidFill>
                <a:latin typeface="Arial monospaced for SAP" pitchFamily="49" charset="0"/>
              </a:rPr>
              <a:t>Dim</a:t>
            </a:r>
            <a:r>
              <a:rPr lang="en-US" sz="1100" b="1" dirty="0">
                <a:latin typeface="Arial monospaced for SAP" pitchFamily="49" charset="0"/>
              </a:rPr>
              <a:t> oItems </a:t>
            </a:r>
            <a:r>
              <a:rPr lang="en-US" sz="1100" b="1" dirty="0">
                <a:solidFill>
                  <a:srgbClr val="000080"/>
                </a:solidFill>
                <a:latin typeface="Arial monospaced for SAP" pitchFamily="49" charset="0"/>
              </a:rPr>
              <a:t>As</a:t>
            </a:r>
            <a:r>
              <a:rPr lang="en-US" sz="1100" b="1" dirty="0">
                <a:latin typeface="Arial monospaced for SAP" pitchFamily="49" charset="0"/>
              </a:rPr>
              <a:t> SAPbouiCOM.Items = SBO_Application.Forms.Item(</a:t>
            </a:r>
            <a:r>
              <a:rPr lang="en-US" sz="1100" dirty="0">
                <a:latin typeface="Arial monospaced for SAP" pitchFamily="49" charset="0"/>
              </a:rPr>
              <a:t>FormUID</a:t>
            </a:r>
            <a:r>
              <a:rPr lang="en-US" sz="1100" b="1" dirty="0">
                <a:latin typeface="Arial monospaced for SAP" pitchFamily="49" charset="0"/>
              </a:rPr>
              <a:t>).Items </a:t>
            </a:r>
          </a:p>
          <a:p>
            <a:pPr>
              <a:spcBef>
                <a:spcPct val="0"/>
              </a:spcBef>
            </a:pPr>
            <a:r>
              <a:rPr lang="en-US" sz="1100" b="1" dirty="0">
                <a:latin typeface="Arial monospaced for SAP" pitchFamily="49" charset="0"/>
              </a:rPr>
              <a:t>      </a:t>
            </a:r>
            <a:r>
              <a:rPr lang="en-US" sz="1100" b="1" dirty="0">
                <a:solidFill>
                  <a:srgbClr val="000080"/>
                </a:solidFill>
                <a:latin typeface="Arial monospaced for SAP" pitchFamily="49" charset="0"/>
              </a:rPr>
              <a:t>Dim</a:t>
            </a:r>
            <a:r>
              <a:rPr lang="en-US" sz="1100" b="1" dirty="0">
                <a:latin typeface="Arial monospaced for SAP" pitchFamily="49" charset="0"/>
              </a:rPr>
              <a:t> oItem </a:t>
            </a:r>
            <a:r>
              <a:rPr lang="en-US" sz="1100" b="1" dirty="0">
                <a:solidFill>
                  <a:srgbClr val="000080"/>
                </a:solidFill>
                <a:latin typeface="Arial monospaced for SAP" pitchFamily="49" charset="0"/>
              </a:rPr>
              <a:t>As</a:t>
            </a:r>
            <a:r>
              <a:rPr lang="en-US" sz="1100" b="1" dirty="0">
                <a:latin typeface="Arial monospaced for SAP" pitchFamily="49" charset="0"/>
              </a:rPr>
              <a:t> SAPbouiCOM.Item</a:t>
            </a:r>
            <a:br>
              <a:rPr lang="en-US" sz="1100" b="1" dirty="0">
                <a:latin typeface="Arial monospaced for SAP" pitchFamily="49" charset="0"/>
              </a:rPr>
            </a:br>
            <a:r>
              <a:rPr lang="en-US" sz="1100" b="1" dirty="0">
                <a:latin typeface="Arial monospaced for SAP" pitchFamily="49" charset="0"/>
              </a:rPr>
              <a:t>      </a:t>
            </a:r>
            <a:r>
              <a:rPr lang="en-US" sz="1100" b="1" dirty="0">
                <a:solidFill>
                  <a:srgbClr val="000080"/>
                </a:solidFill>
                <a:latin typeface="Arial monospaced for SAP" pitchFamily="49" charset="0"/>
              </a:rPr>
              <a:t>Dim</a:t>
            </a:r>
            <a:r>
              <a:rPr lang="en-US" sz="1100" b="1" dirty="0">
                <a:latin typeface="Arial monospaced for SAP" pitchFamily="49" charset="0"/>
              </a:rPr>
              <a:t> oButton </a:t>
            </a:r>
            <a:r>
              <a:rPr lang="en-US" sz="1100" b="1" dirty="0">
                <a:solidFill>
                  <a:srgbClr val="000080"/>
                </a:solidFill>
                <a:latin typeface="Arial monospaced for SAP" pitchFamily="49" charset="0"/>
              </a:rPr>
              <a:t>As</a:t>
            </a:r>
            <a:r>
              <a:rPr lang="en-US" sz="1100" b="1" dirty="0">
                <a:latin typeface="Arial monospaced for SAP" pitchFamily="49" charset="0"/>
              </a:rPr>
              <a:t> SAPbouiCOM.Button</a:t>
            </a:r>
          </a:p>
          <a:p>
            <a:pPr>
              <a:spcBef>
                <a:spcPct val="0"/>
              </a:spcBef>
            </a:pPr>
            <a:br>
              <a:rPr lang="en-US" sz="1100" b="1" dirty="0">
                <a:latin typeface="Arial monospaced for SAP" pitchFamily="49" charset="0"/>
              </a:rPr>
            </a:br>
            <a:r>
              <a:rPr lang="en-US" sz="1100" b="1" dirty="0">
                <a:latin typeface="Arial monospaced for SAP" pitchFamily="49" charset="0"/>
              </a:rPr>
              <a:t>      oItem      = oItems.Add(</a:t>
            </a:r>
            <a:r>
              <a:rPr lang="en-US" sz="1100" b="1" dirty="0">
                <a:solidFill>
                  <a:srgbClr val="808080"/>
                </a:solidFill>
                <a:latin typeface="Arial monospaced for SAP" pitchFamily="49" charset="0"/>
              </a:rPr>
              <a:t>"item1"</a:t>
            </a:r>
            <a:r>
              <a:rPr lang="en-US" sz="1100" b="1" dirty="0">
                <a:latin typeface="Arial monospaced for SAP" pitchFamily="49" charset="0"/>
              </a:rPr>
              <a:t>, it_BUTTON)</a:t>
            </a:r>
            <a:br>
              <a:rPr lang="en-US" sz="1100" b="1" dirty="0">
                <a:latin typeface="Arial monospaced for SAP" pitchFamily="49" charset="0"/>
              </a:rPr>
            </a:br>
            <a:r>
              <a:rPr lang="en-US" sz="1100" b="1" dirty="0">
                <a:latin typeface="Arial monospaced for SAP" pitchFamily="49" charset="0"/>
              </a:rPr>
              <a:t>      oItem.Top  = oItems.Item(</a:t>
            </a:r>
            <a:r>
              <a:rPr lang="ja-JP" altLang="en-US" sz="1100" b="1" dirty="0">
                <a:latin typeface="Arial monospaced for SAP" pitchFamily="49" charset="0"/>
              </a:rPr>
              <a:t>“</a:t>
            </a:r>
            <a:r>
              <a:rPr lang="en-US" altLang="ja-JP" sz="1100" b="1" dirty="0">
                <a:solidFill>
                  <a:srgbClr val="808080"/>
                </a:solidFill>
                <a:latin typeface="Arial monospaced for SAP" pitchFamily="49" charset="0"/>
              </a:rPr>
              <a:t>2"</a:t>
            </a:r>
            <a:r>
              <a:rPr lang="en-US" altLang="ja-JP" sz="1100" b="1" dirty="0">
                <a:latin typeface="Arial monospaced for SAP" pitchFamily="49" charset="0"/>
              </a:rPr>
              <a:t>).Top</a:t>
            </a:r>
            <a:br>
              <a:rPr lang="en-US" altLang="ja-JP" sz="1100" b="1" dirty="0">
                <a:latin typeface="Arial monospaced for SAP" pitchFamily="49" charset="0"/>
              </a:rPr>
            </a:br>
            <a:r>
              <a:rPr lang="en-US" altLang="ja-JP" sz="1100" b="1" dirty="0">
                <a:latin typeface="Arial monospaced for SAP" pitchFamily="49" charset="0"/>
              </a:rPr>
              <a:t>      oItem.Left = oItems.Item(</a:t>
            </a:r>
            <a:r>
              <a:rPr lang="ja-JP" altLang="en-US" sz="1100" b="1" dirty="0">
                <a:solidFill>
                  <a:srgbClr val="808080"/>
                </a:solidFill>
                <a:latin typeface="Arial monospaced for SAP" pitchFamily="49" charset="0"/>
              </a:rPr>
              <a:t>“</a:t>
            </a:r>
            <a:r>
              <a:rPr lang="en-US" altLang="ja-JP" sz="1100" b="1" dirty="0">
                <a:solidFill>
                  <a:srgbClr val="808080"/>
                </a:solidFill>
                <a:latin typeface="Arial monospaced for SAP" pitchFamily="49" charset="0"/>
              </a:rPr>
              <a:t>2"</a:t>
            </a:r>
            <a:r>
              <a:rPr lang="en-US" altLang="ja-JP" sz="1100" b="1" dirty="0">
                <a:latin typeface="Arial monospaced for SAP" pitchFamily="49" charset="0"/>
              </a:rPr>
              <a:t>). Left + oItems.Item(</a:t>
            </a:r>
            <a:r>
              <a:rPr lang="ja-JP" altLang="en-US" sz="1100" b="1" dirty="0">
                <a:solidFill>
                  <a:srgbClr val="808080"/>
                </a:solidFill>
                <a:latin typeface="Arial monospaced for SAP" pitchFamily="49" charset="0"/>
              </a:rPr>
              <a:t>“</a:t>
            </a:r>
            <a:r>
              <a:rPr lang="en-US" altLang="ja-JP" sz="1100" b="1" dirty="0">
                <a:solidFill>
                  <a:srgbClr val="808080"/>
                </a:solidFill>
                <a:latin typeface="Arial monospaced for SAP" pitchFamily="49" charset="0"/>
              </a:rPr>
              <a:t>2"</a:t>
            </a:r>
            <a:r>
              <a:rPr lang="en-US" altLang="ja-JP" sz="1100" b="1" dirty="0">
                <a:latin typeface="Arial monospaced for SAP" pitchFamily="49" charset="0"/>
              </a:rPr>
              <a:t>).Width + 10</a:t>
            </a:r>
            <a:br>
              <a:rPr lang="en-US" altLang="ja-JP" sz="1100" b="1" dirty="0">
                <a:latin typeface="Arial monospaced for SAP" pitchFamily="49" charset="0"/>
              </a:rPr>
            </a:br>
            <a:endParaRPr lang="en-US" altLang="ja-JP" sz="1100" b="1" dirty="0">
              <a:latin typeface="Arial monospaced for SAP" pitchFamily="49" charset="0"/>
            </a:endParaRPr>
          </a:p>
          <a:p>
            <a:pPr>
              <a:spcBef>
                <a:spcPct val="0"/>
              </a:spcBef>
            </a:pPr>
            <a:r>
              <a:rPr lang="en-US" sz="1100" b="1" dirty="0">
                <a:latin typeface="Arial monospaced for SAP" pitchFamily="49" charset="0"/>
              </a:rPr>
              <a:t>      oButton    = oItem.Specific</a:t>
            </a:r>
          </a:p>
          <a:p>
            <a:pPr>
              <a:spcBef>
                <a:spcPct val="0"/>
              </a:spcBef>
            </a:pPr>
            <a:r>
              <a:rPr lang="en-US" sz="1100" b="1" dirty="0">
                <a:latin typeface="Arial monospaced for SAP" pitchFamily="49" charset="0"/>
              </a:rPr>
              <a:t>      oButton.Caption = </a:t>
            </a:r>
            <a:r>
              <a:rPr lang="en-US" sz="1100" b="1" dirty="0">
                <a:solidFill>
                  <a:srgbClr val="808080"/>
                </a:solidFill>
                <a:latin typeface="Arial monospaced for SAP" pitchFamily="49" charset="0"/>
              </a:rPr>
              <a:t>"second"</a:t>
            </a:r>
            <a:br>
              <a:rPr lang="en-US" sz="1100" b="1" dirty="0">
                <a:latin typeface="Arial monospaced for SAP" pitchFamily="49" charset="0"/>
              </a:rPr>
            </a:br>
            <a:endParaRPr lang="en-US" sz="1100" b="1" dirty="0">
              <a:latin typeface="Arial monospaced for SAP" pitchFamily="49" charset="0"/>
            </a:endParaRPr>
          </a:p>
          <a:p>
            <a:pPr>
              <a:spcBef>
                <a:spcPct val="0"/>
              </a:spcBef>
            </a:pPr>
            <a:r>
              <a:rPr lang="en-US" sz="1100" b="1" dirty="0">
                <a:latin typeface="Arial monospaced for SAP" pitchFamily="49" charset="0"/>
              </a:rPr>
              <a:t>      oItems.Item(</a:t>
            </a:r>
            <a:r>
              <a:rPr lang="ja-JP" altLang="en-US" sz="1100" b="1" dirty="0">
                <a:latin typeface="Arial monospaced for SAP" pitchFamily="49" charset="0"/>
              </a:rPr>
              <a:t>“</a:t>
            </a:r>
            <a:r>
              <a:rPr lang="en-US" altLang="ja-JP" sz="1100" b="1" dirty="0">
                <a:latin typeface="Arial monospaced for SAP" pitchFamily="49" charset="0"/>
              </a:rPr>
              <a:t>40</a:t>
            </a:r>
            <a:r>
              <a:rPr lang="en-US" altLang="ja-JP" sz="1100" b="1" dirty="0">
                <a:solidFill>
                  <a:srgbClr val="808080"/>
                </a:solidFill>
                <a:latin typeface="Arial monospaced for SAP" pitchFamily="49" charset="0"/>
              </a:rPr>
              <a:t>"</a:t>
            </a:r>
            <a:r>
              <a:rPr lang="en-US" altLang="ja-JP" sz="1100" b="1" dirty="0">
                <a:latin typeface="Arial monospaced for SAP" pitchFamily="49" charset="0"/>
              </a:rPr>
              <a:t>).Enabled = False </a:t>
            </a:r>
            <a:r>
              <a:rPr lang="ja-JP" altLang="en-US" sz="1100" b="1" dirty="0">
                <a:solidFill>
                  <a:srgbClr val="008000"/>
                </a:solidFill>
              </a:rPr>
              <a:t>‘</a:t>
            </a:r>
            <a:r>
              <a:rPr lang="en-US" altLang="ja-JP" sz="1100" b="1" dirty="0">
                <a:solidFill>
                  <a:srgbClr val="008000"/>
                </a:solidFill>
              </a:rPr>
              <a:t>disable the drop-down ComboBox for BP types…</a:t>
            </a:r>
          </a:p>
          <a:p>
            <a:pPr>
              <a:spcBef>
                <a:spcPct val="0"/>
              </a:spcBef>
            </a:pPr>
            <a:endParaRPr lang="en-US" sz="1100" b="1" dirty="0">
              <a:latin typeface="Arial monospaced for SAP" pitchFamily="49" charset="0"/>
            </a:endParaRPr>
          </a:p>
          <a:p>
            <a:pPr>
              <a:spcBef>
                <a:spcPct val="0"/>
              </a:spcBef>
            </a:pPr>
            <a:r>
              <a:rPr lang="en-US" sz="1100" b="1" dirty="0">
                <a:latin typeface="Arial monospaced for SAP" pitchFamily="49" charset="0"/>
              </a:rPr>
              <a:t>    </a:t>
            </a:r>
            <a:r>
              <a:rPr lang="en-US" sz="1100" b="1" dirty="0">
                <a:solidFill>
                  <a:srgbClr val="000080"/>
                </a:solidFill>
                <a:latin typeface="Arial monospaced for SAP" pitchFamily="49" charset="0"/>
              </a:rPr>
              <a:t>End If</a:t>
            </a:r>
            <a:r>
              <a:rPr lang="en-US" sz="1100" b="1" dirty="0">
                <a:solidFill>
                  <a:srgbClr val="000080"/>
                </a:solidFill>
              </a:rPr>
              <a:t> </a:t>
            </a:r>
            <a:r>
              <a:rPr lang="ja-JP" altLang="en-US" sz="1100" b="1" dirty="0">
                <a:solidFill>
                  <a:srgbClr val="008000"/>
                </a:solidFill>
              </a:rPr>
              <a:t>’</a:t>
            </a:r>
            <a:r>
              <a:rPr lang="en-US" altLang="ja-JP" sz="1100" b="1" dirty="0">
                <a:solidFill>
                  <a:srgbClr val="008000"/>
                </a:solidFill>
              </a:rPr>
              <a:t>END et_FORM_LOAD </a:t>
            </a:r>
            <a:br>
              <a:rPr lang="en-US" altLang="ja-JP" sz="1100" b="1" dirty="0">
                <a:solidFill>
                  <a:srgbClr val="000080"/>
                </a:solidFill>
              </a:rPr>
            </a:br>
            <a:endParaRPr lang="en-US" altLang="ja-JP" sz="1100" b="1" dirty="0">
              <a:solidFill>
                <a:srgbClr val="008000"/>
              </a:solidFill>
            </a:endParaRPr>
          </a:p>
          <a:p>
            <a:pPr>
              <a:spcBef>
                <a:spcPct val="0"/>
              </a:spcBef>
            </a:pPr>
            <a:r>
              <a:rPr lang="en-US" sz="1100" b="1" dirty="0">
                <a:solidFill>
                  <a:srgbClr val="000080"/>
                </a:solidFill>
                <a:latin typeface="Arial monospaced for SAP" pitchFamily="49" charset="0"/>
              </a:rPr>
              <a:t>    If</a:t>
            </a:r>
            <a:r>
              <a:rPr lang="en-US" sz="1100" b="1" dirty="0">
                <a:latin typeface="Arial monospaced for SAP" pitchFamily="49" charset="0"/>
              </a:rPr>
              <a:t> pVal.</a:t>
            </a:r>
            <a:r>
              <a:rPr lang="en-US" sz="1100" dirty="0">
                <a:latin typeface="Arial monospaced for SAP" pitchFamily="49" charset="0"/>
              </a:rPr>
              <a:t>EventType</a:t>
            </a:r>
            <a:r>
              <a:rPr lang="en-US" sz="1100" b="1" dirty="0">
                <a:latin typeface="Arial monospaced for SAP" pitchFamily="49" charset="0"/>
              </a:rPr>
              <a:t> = </a:t>
            </a:r>
            <a:r>
              <a:rPr lang="en-US" sz="1100" dirty="0">
                <a:latin typeface="Arial monospaced for SAP" pitchFamily="49" charset="0"/>
              </a:rPr>
              <a:t>et_ITEM_PRESSED</a:t>
            </a:r>
            <a:r>
              <a:rPr lang="en-US" sz="1100" b="1" dirty="0">
                <a:latin typeface="Arial monospaced for SAP" pitchFamily="49" charset="0"/>
              </a:rPr>
              <a:t> </a:t>
            </a:r>
            <a:r>
              <a:rPr lang="en-US" sz="1100" b="1" dirty="0">
                <a:solidFill>
                  <a:srgbClr val="000080"/>
                </a:solidFill>
                <a:latin typeface="Arial monospaced for SAP" pitchFamily="49" charset="0"/>
              </a:rPr>
              <a:t>Then</a:t>
            </a:r>
            <a:br>
              <a:rPr lang="en-US" sz="1100" b="1" dirty="0">
                <a:latin typeface="Arial monospaced for SAP" pitchFamily="49" charset="0"/>
              </a:rPr>
            </a:br>
            <a:r>
              <a:rPr lang="en-US" sz="1100" b="1" dirty="0">
                <a:latin typeface="Arial monospaced for SAP" pitchFamily="49" charset="0"/>
              </a:rPr>
              <a:t>      </a:t>
            </a:r>
            <a:r>
              <a:rPr lang="en-US" sz="1100" b="1" dirty="0">
                <a:solidFill>
                  <a:srgbClr val="000080"/>
                </a:solidFill>
                <a:latin typeface="Arial monospaced for SAP" pitchFamily="49" charset="0"/>
              </a:rPr>
              <a:t>If</a:t>
            </a:r>
            <a:r>
              <a:rPr lang="en-US" sz="1100" b="1" dirty="0">
                <a:latin typeface="Arial monospaced for SAP" pitchFamily="49" charset="0"/>
              </a:rPr>
              <a:t> pVal.</a:t>
            </a:r>
            <a:r>
              <a:rPr lang="en-US" sz="1100" dirty="0">
                <a:latin typeface="Arial monospaced for SAP" pitchFamily="49" charset="0"/>
              </a:rPr>
              <a:t>ItemUID</a:t>
            </a:r>
            <a:r>
              <a:rPr lang="en-US" sz="1100" b="1" dirty="0">
                <a:latin typeface="Arial monospaced for SAP" pitchFamily="49" charset="0"/>
              </a:rPr>
              <a:t> = </a:t>
            </a:r>
            <a:r>
              <a:rPr lang="en-US" sz="1100" b="1" dirty="0">
                <a:solidFill>
                  <a:srgbClr val="808080"/>
                </a:solidFill>
                <a:latin typeface="Arial monospaced for SAP" pitchFamily="49" charset="0"/>
              </a:rPr>
              <a:t>"item1"</a:t>
            </a:r>
            <a:r>
              <a:rPr lang="en-US" sz="1100" b="1" dirty="0">
                <a:latin typeface="Arial monospaced for SAP" pitchFamily="49" charset="0"/>
              </a:rPr>
              <a:t> </a:t>
            </a:r>
            <a:r>
              <a:rPr lang="en-US" sz="1100" b="1" dirty="0">
                <a:solidFill>
                  <a:srgbClr val="000080"/>
                </a:solidFill>
                <a:latin typeface="Arial monospaced for SAP" pitchFamily="49" charset="0"/>
              </a:rPr>
              <a:t>Then </a:t>
            </a:r>
            <a:r>
              <a:rPr lang="en-US" sz="1100" b="1" dirty="0">
                <a:solidFill>
                  <a:srgbClr val="008000"/>
                </a:solidFill>
              </a:rPr>
              <a:t>'do something when the new button is pressed</a:t>
            </a:r>
            <a:r>
              <a:rPr lang="en-US" sz="1100" b="1" dirty="0">
                <a:solidFill>
                  <a:srgbClr val="000080"/>
                </a:solidFill>
              </a:rPr>
              <a:t> </a:t>
            </a:r>
            <a:br>
              <a:rPr lang="en-US" sz="1100" b="1" dirty="0"/>
            </a:br>
            <a:r>
              <a:rPr lang="en-US" sz="1100" b="1" dirty="0">
                <a:latin typeface="Arial monospaced for SAP" pitchFamily="49" charset="0"/>
              </a:rPr>
              <a:t>      </a:t>
            </a:r>
            <a:r>
              <a:rPr lang="en-US" sz="1100" b="1" dirty="0">
                <a:solidFill>
                  <a:srgbClr val="000080"/>
                </a:solidFill>
                <a:latin typeface="Arial monospaced for SAP" pitchFamily="49" charset="0"/>
              </a:rPr>
              <a:t>End</a:t>
            </a:r>
            <a:r>
              <a:rPr lang="en-US" sz="1100" b="1" dirty="0">
                <a:latin typeface="Arial monospaced for SAP" pitchFamily="49" charset="0"/>
              </a:rPr>
              <a:t> </a:t>
            </a:r>
            <a:r>
              <a:rPr lang="en-US" sz="1100" b="1" dirty="0">
                <a:solidFill>
                  <a:srgbClr val="000080"/>
                </a:solidFill>
                <a:latin typeface="Arial monospaced for SAP" pitchFamily="49" charset="0"/>
              </a:rPr>
              <a:t>If</a:t>
            </a:r>
            <a:br>
              <a:rPr lang="en-US" sz="1100" b="1" dirty="0">
                <a:latin typeface="Arial monospaced for SAP" pitchFamily="49" charset="0"/>
              </a:rPr>
            </a:br>
            <a:r>
              <a:rPr lang="en-US" sz="1100" b="1" dirty="0">
                <a:latin typeface="Arial monospaced for SAP" pitchFamily="49" charset="0"/>
              </a:rPr>
              <a:t>    </a:t>
            </a:r>
            <a:r>
              <a:rPr lang="en-US" sz="1100" b="1" dirty="0">
                <a:solidFill>
                  <a:srgbClr val="000080"/>
                </a:solidFill>
                <a:latin typeface="Arial monospaced for SAP" pitchFamily="49" charset="0"/>
              </a:rPr>
              <a:t>End</a:t>
            </a:r>
            <a:r>
              <a:rPr lang="en-US" sz="1100" b="1" dirty="0">
                <a:latin typeface="Arial monospaced for SAP" pitchFamily="49" charset="0"/>
              </a:rPr>
              <a:t> </a:t>
            </a:r>
            <a:r>
              <a:rPr lang="en-US" sz="1100" b="1" dirty="0">
                <a:solidFill>
                  <a:srgbClr val="000080"/>
                </a:solidFill>
                <a:latin typeface="Arial monospaced for SAP" pitchFamily="49" charset="0"/>
              </a:rPr>
              <a:t>If </a:t>
            </a:r>
            <a:r>
              <a:rPr lang="ja-JP" altLang="en-US" sz="1100" b="1" dirty="0">
                <a:solidFill>
                  <a:srgbClr val="008000"/>
                </a:solidFill>
              </a:rPr>
              <a:t>’</a:t>
            </a:r>
            <a:r>
              <a:rPr lang="en-US" altLang="ja-JP" sz="1100" b="1" dirty="0">
                <a:solidFill>
                  <a:srgbClr val="008000"/>
                </a:solidFill>
              </a:rPr>
              <a:t>END et_ITEM_PRESSED</a:t>
            </a:r>
            <a:r>
              <a:rPr lang="en-US" altLang="ja-JP" sz="1100" b="1" dirty="0"/>
              <a:t> </a:t>
            </a:r>
            <a:endParaRPr lang="en-US" altLang="ja-JP" sz="1100" b="1" dirty="0">
              <a:solidFill>
                <a:srgbClr val="008000"/>
              </a:solidFill>
            </a:endParaRPr>
          </a:p>
          <a:p>
            <a:pPr>
              <a:spcBef>
                <a:spcPct val="0"/>
              </a:spcBef>
            </a:pPr>
            <a:endParaRPr lang="en-US" sz="1100" b="1" dirty="0"/>
          </a:p>
          <a:p>
            <a:pPr>
              <a:spcBef>
                <a:spcPct val="0"/>
              </a:spcBef>
            </a:pPr>
            <a:r>
              <a:rPr lang="en-US" sz="1100" b="1" dirty="0">
                <a:solidFill>
                  <a:srgbClr val="000080"/>
                </a:solidFill>
                <a:latin typeface="Arial monospaced for SAP" pitchFamily="49" charset="0"/>
              </a:rPr>
              <a:t>  End</a:t>
            </a:r>
            <a:r>
              <a:rPr lang="en-US" sz="1100" b="1" dirty="0">
                <a:latin typeface="Arial monospaced for SAP" pitchFamily="49" charset="0"/>
              </a:rPr>
              <a:t> </a:t>
            </a:r>
            <a:r>
              <a:rPr lang="en-US" sz="1100" b="1" dirty="0">
                <a:solidFill>
                  <a:srgbClr val="000080"/>
                </a:solidFill>
                <a:latin typeface="Arial monospaced for SAP" pitchFamily="49" charset="0"/>
              </a:rPr>
              <a:t>If </a:t>
            </a:r>
            <a:r>
              <a:rPr lang="ja-JP" altLang="en-US" sz="1100" b="1" dirty="0">
                <a:solidFill>
                  <a:srgbClr val="008000"/>
                </a:solidFill>
              </a:rPr>
              <a:t>’</a:t>
            </a:r>
            <a:r>
              <a:rPr lang="en-US" altLang="ja-JP" sz="1100" b="1" dirty="0">
                <a:solidFill>
                  <a:srgbClr val="008000"/>
                </a:solidFill>
              </a:rPr>
              <a:t>END If pVal.FormTypeEx = </a:t>
            </a:r>
            <a:r>
              <a:rPr lang="ja-JP" altLang="en-US" sz="1100" b="1" dirty="0">
                <a:solidFill>
                  <a:srgbClr val="008000"/>
                </a:solidFill>
              </a:rPr>
              <a:t>“</a:t>
            </a:r>
            <a:r>
              <a:rPr lang="en-US" altLang="ja-JP" sz="1100" b="1" dirty="0">
                <a:solidFill>
                  <a:srgbClr val="008000"/>
                </a:solidFill>
              </a:rPr>
              <a:t>134</a:t>
            </a:r>
            <a:r>
              <a:rPr lang="ja-JP" altLang="en-US" sz="1100" b="1" dirty="0">
                <a:solidFill>
                  <a:srgbClr val="008000"/>
                </a:solidFill>
              </a:rPr>
              <a:t>”</a:t>
            </a:r>
            <a:endParaRPr lang="en-US" altLang="ja-JP" sz="1100" b="1" dirty="0">
              <a:solidFill>
                <a:srgbClr val="008000"/>
              </a:solidFill>
            </a:endParaRPr>
          </a:p>
          <a:p>
            <a:pPr>
              <a:spcBef>
                <a:spcPct val="0"/>
              </a:spcBef>
            </a:pPr>
            <a:r>
              <a:rPr lang="en-US" sz="1100" b="1" dirty="0">
                <a:solidFill>
                  <a:srgbClr val="000080"/>
                </a:solidFill>
                <a:latin typeface="Arial monospaced for SAP" pitchFamily="49" charset="0"/>
              </a:rPr>
              <a:t>End</a:t>
            </a:r>
            <a:r>
              <a:rPr lang="en-US" sz="1100" b="1" dirty="0">
                <a:latin typeface="Arial monospaced for SAP" pitchFamily="49" charset="0"/>
              </a:rPr>
              <a:t> </a:t>
            </a:r>
            <a:r>
              <a:rPr lang="en-US" sz="1100" b="1" dirty="0">
                <a:solidFill>
                  <a:srgbClr val="000080"/>
                </a:solidFill>
                <a:latin typeface="Arial monospaced for SAP" pitchFamily="49" charset="0"/>
              </a:rPr>
              <a:t>Sub</a:t>
            </a:r>
          </a:p>
        </p:txBody>
      </p:sp>
    </p:spTree>
    <p:custDataLst>
      <p:tags r:id="rId1"/>
    </p:custDataLst>
    <p:extLst>
      <p:ext uri="{BB962C8B-B14F-4D97-AF65-F5344CB8AC3E}">
        <p14:creationId xmlns:p14="http://schemas.microsoft.com/office/powerpoint/2010/main" val="87724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4"/>
          <p:cNvSpPr txBox="1">
            <a:spLocks noChangeArrowheads="1"/>
          </p:cNvSpPr>
          <p:nvPr/>
        </p:nvSpPr>
        <p:spPr bwMode="auto">
          <a:xfrm>
            <a:off x="504001" y="1481139"/>
            <a:ext cx="11186476" cy="615553"/>
          </a:xfrm>
          <a:prstGeom prst="rect">
            <a:avLst/>
          </a:prstGeom>
          <a:noFill/>
          <a:ln w="12700">
            <a:noFill/>
            <a:miter lim="800000"/>
            <a:headEnd/>
            <a:tailEnd/>
          </a:ln>
        </p:spPr>
        <p:txBody>
          <a:bodyPr wrap="square" lIns="0" tIns="0" rIns="0" bIns="0">
            <a:spAutoFit/>
          </a:bodyPr>
          <a:lstStyle/>
          <a:p>
            <a:pPr>
              <a:spcBef>
                <a:spcPct val="50000"/>
              </a:spcBef>
            </a:pPr>
            <a:r>
              <a:rPr lang="de-DE" sz="1600" dirty="0"/>
              <a:t>The FormDataEvent </a:t>
            </a:r>
            <a:r>
              <a:rPr lang="en-US" sz="1600" dirty="0"/>
              <a:t>occurs when the application performs the following actions on forms connected to business objects:</a:t>
            </a:r>
          </a:p>
          <a:p>
            <a:pPr>
              <a:spcBef>
                <a:spcPct val="50000"/>
              </a:spcBef>
            </a:pPr>
            <a:r>
              <a:rPr lang="en-US" sz="1600" dirty="0"/>
              <a:t>Add, Update, Delete, Load (via browse, link button or find) form data.</a:t>
            </a:r>
          </a:p>
        </p:txBody>
      </p:sp>
      <p:sp>
        <p:nvSpPr>
          <p:cNvPr id="160771" name="Rectangle 3"/>
          <p:cNvSpPr txBox="1">
            <a:spLocks noChangeArrowheads="1"/>
          </p:cNvSpPr>
          <p:nvPr/>
        </p:nvSpPr>
        <p:spPr bwMode="gray">
          <a:xfrm>
            <a:off x="504001" y="2365377"/>
            <a:ext cx="11186476" cy="4033102"/>
          </a:xfrm>
          <a:prstGeom prst="rect">
            <a:avLst/>
          </a:prstGeom>
          <a:solidFill>
            <a:srgbClr val="B4C3CB"/>
          </a:solidFill>
          <a:ln w="6350">
            <a:solidFill>
              <a:schemeClr val="tx1"/>
            </a:solidFill>
            <a:miter lim="800000"/>
            <a:headEnd/>
            <a:tailEnd/>
          </a:ln>
        </p:spPr>
        <p:txBody>
          <a:bodyPr lIns="180000" tIns="91440" rIns="0" bIns="0"/>
          <a:lstStyle/>
          <a:p>
            <a:pPr>
              <a:buClr>
                <a:schemeClr val="tx1"/>
              </a:buClr>
              <a:buSzPct val="80000"/>
              <a:buFont typeface="Wingdings" pitchFamily="2" charset="2"/>
              <a:buNone/>
            </a:pPr>
            <a:r>
              <a:rPr lang="en-US" sz="1200" dirty="0">
                <a:latin typeface="Arial monospaced for SAP" pitchFamily="49" charset="0"/>
              </a:rPr>
              <a:t>Private Sub SBO_Application_FormDataEvent( _</a:t>
            </a:r>
          </a:p>
          <a:p>
            <a:pPr>
              <a:buClr>
                <a:schemeClr val="tx1"/>
              </a:buClr>
              <a:buSzPct val="80000"/>
              <a:buFont typeface="Wingdings" pitchFamily="2" charset="2"/>
              <a:buNone/>
            </a:pPr>
            <a:r>
              <a:rPr lang="en-US" sz="1200" dirty="0">
                <a:latin typeface="Arial monospaced for SAP" pitchFamily="49" charset="0"/>
              </a:rPr>
              <a:t>		ByRef BOInfo As SAPbouiCOM.BusinessObjectInfo, _</a:t>
            </a:r>
          </a:p>
          <a:p>
            <a:pPr>
              <a:buClr>
                <a:schemeClr val="tx1"/>
              </a:buClr>
              <a:buSzPct val="80000"/>
              <a:buFont typeface="Wingdings" pitchFamily="2" charset="2"/>
              <a:buNone/>
            </a:pPr>
            <a:r>
              <a:rPr lang="en-US" sz="1200" dirty="0">
                <a:latin typeface="Arial monospaced for SAP" pitchFamily="49" charset="0"/>
              </a:rPr>
              <a:t>		ByRef BubbleEvent As Boolean) _</a:t>
            </a:r>
          </a:p>
          <a:p>
            <a:pPr>
              <a:buClr>
                <a:schemeClr val="tx1"/>
              </a:buClr>
              <a:buSzPct val="80000"/>
              <a:buFont typeface="Wingdings" pitchFamily="2" charset="2"/>
              <a:buNone/>
            </a:pPr>
            <a:r>
              <a:rPr lang="en-US" sz="1200" dirty="0">
                <a:latin typeface="Arial monospaced for SAP" pitchFamily="49" charset="0"/>
              </a:rPr>
              <a:t>		Handles SBO_Application.FormDataEvent</a:t>
            </a:r>
          </a:p>
          <a:p>
            <a:pPr>
              <a:buClr>
                <a:schemeClr val="tx1"/>
              </a:buClr>
              <a:buSzPct val="80000"/>
              <a:buFont typeface="Wingdings" pitchFamily="2" charset="2"/>
              <a:buNone/>
            </a:pPr>
            <a:endParaRPr lang="en-US" sz="1200" dirty="0">
              <a:latin typeface="Arial monospaced for SAP" pitchFamily="49" charset="0"/>
            </a:endParaRPr>
          </a:p>
          <a:p>
            <a:pPr>
              <a:buClr>
                <a:schemeClr val="tx1"/>
              </a:buClr>
              <a:buSzPct val="80000"/>
              <a:buFont typeface="Wingdings" pitchFamily="2" charset="2"/>
              <a:buNone/>
            </a:pPr>
            <a:r>
              <a:rPr lang="en-US" sz="1200" dirty="0">
                <a:latin typeface="Arial monospaced for SAP" pitchFamily="49" charset="0"/>
              </a:rPr>
              <a:t>  If (BusinessObjectInfo.BeforeAction = True) Then </a:t>
            </a:r>
            <a:r>
              <a:rPr lang="ja-JP" altLang="en-US" sz="1200" dirty="0">
                <a:latin typeface="Arial monospaced for SAP" pitchFamily="49" charset="0"/>
              </a:rPr>
              <a:t>‘</a:t>
            </a:r>
            <a:r>
              <a:rPr lang="en-US" altLang="ja-JP" sz="1200" dirty="0">
                <a:latin typeface="Arial monospaced for SAP" pitchFamily="49" charset="0"/>
              </a:rPr>
              <a:t>Before Event</a:t>
            </a:r>
            <a:br>
              <a:rPr lang="en-US" altLang="ja-JP" sz="1200" dirty="0">
                <a:latin typeface="Arial monospaced for SAP" pitchFamily="49" charset="0"/>
              </a:rPr>
            </a:br>
            <a:r>
              <a:rPr lang="en-US" altLang="ja-JP" sz="1200" dirty="0">
                <a:latin typeface="Arial monospaced for SAP" pitchFamily="49" charset="0"/>
              </a:rPr>
              <a:t>    'Do something</a:t>
            </a:r>
            <a:br>
              <a:rPr lang="en-US" altLang="ja-JP" sz="1200" dirty="0">
                <a:latin typeface="Arial monospaced for SAP" pitchFamily="49" charset="0"/>
              </a:rPr>
            </a:br>
            <a:r>
              <a:rPr lang="en-US" altLang="ja-JP" sz="1200" dirty="0">
                <a:latin typeface="Arial monospaced for SAP" pitchFamily="49" charset="0"/>
              </a:rPr>
              <a:t>  Else 'After event</a:t>
            </a:r>
            <a:br>
              <a:rPr lang="en-US" altLang="ja-JP" sz="1200" dirty="0">
                <a:latin typeface="Arial monospaced for SAP" pitchFamily="49" charset="0"/>
              </a:rPr>
            </a:br>
            <a:r>
              <a:rPr lang="en-US" altLang="ja-JP" sz="1200" dirty="0">
                <a:latin typeface="Arial monospaced for SAP" pitchFamily="49" charset="0"/>
              </a:rPr>
              <a:t>    Dim oForm As SAPbouiCOM.Form = SBO_Application.Forms.Item(BOInfo.FormUID)</a:t>
            </a:r>
            <a:br>
              <a:rPr lang="en-US" altLang="ja-JP" sz="1200" dirty="0">
                <a:latin typeface="Arial monospaced for SAP" pitchFamily="49" charset="0"/>
              </a:rPr>
            </a:br>
            <a:r>
              <a:rPr lang="en-US" altLang="ja-JP" sz="1200" dirty="0">
                <a:latin typeface="Arial monospaced for SAP" pitchFamily="49" charset="0"/>
              </a:rPr>
              <a:t>    Dim oBusinessObj As SAPbouiCOM.BusinessObject = oForm.BusinessObject</a:t>
            </a:r>
            <a:br>
              <a:rPr lang="en-US" altLang="ja-JP" sz="1200" dirty="0">
                <a:latin typeface="Arial monospaced for SAP" pitchFamily="49" charset="0"/>
              </a:rPr>
            </a:br>
            <a:r>
              <a:rPr lang="en-US" altLang="ja-JP" sz="1200" dirty="0">
                <a:latin typeface="Arial monospaced for SAP" pitchFamily="49" charset="0"/>
              </a:rPr>
              <a:t>    Dim uid As String = oBusinessObj.Key</a:t>
            </a:r>
            <a:br>
              <a:rPr lang="en-US" altLang="ja-JP" sz="1200" dirty="0">
                <a:latin typeface="Arial monospaced for SAP" pitchFamily="49" charset="0"/>
              </a:rPr>
            </a:br>
            <a:br>
              <a:rPr lang="en-US" altLang="ja-JP" sz="1200" dirty="0">
                <a:latin typeface="Arial monospaced for SAP" pitchFamily="49" charset="0"/>
              </a:rPr>
            </a:br>
            <a:r>
              <a:rPr lang="en-US" altLang="ja-JP" sz="1200" dirty="0">
                <a:latin typeface="Arial monospaced for SAP" pitchFamily="49" charset="0"/>
              </a:rPr>
              <a:t>    If (BOInfo.Type = "2") Then</a:t>
            </a:r>
            <a:br>
              <a:rPr lang="en-US" altLang="ja-JP" sz="1200" dirty="0">
                <a:latin typeface="Arial monospaced for SAP" pitchFamily="49" charset="0"/>
              </a:rPr>
            </a:br>
            <a:r>
              <a:rPr lang="en-US" altLang="ja-JP" sz="1200" dirty="0">
                <a:latin typeface="Arial monospaced for SAP" pitchFamily="49" charset="0"/>
              </a:rPr>
              <a:t>        Dim BP1 As SAPbobsCOM.BusinessPartners</a:t>
            </a:r>
          </a:p>
          <a:p>
            <a:pPr>
              <a:buClr>
                <a:schemeClr val="tx1"/>
              </a:buClr>
              <a:buSzPct val="80000"/>
              <a:buFont typeface="Wingdings" pitchFamily="2" charset="2"/>
              <a:buNone/>
            </a:pPr>
            <a:r>
              <a:rPr lang="en-US" sz="1200" dirty="0">
                <a:latin typeface="Arial monospaced for SAP" pitchFamily="49" charset="0"/>
              </a:rPr>
              <a:t>        BP1 = oCompany.GetBusinessObject(BoObjectTypes.oBusinessPartners)</a:t>
            </a:r>
            <a:br>
              <a:rPr lang="en-US" sz="1200" dirty="0">
                <a:latin typeface="Arial monospaced for SAP" pitchFamily="49" charset="0"/>
              </a:rPr>
            </a:br>
            <a:r>
              <a:rPr lang="en-US" sz="1200" dirty="0">
                <a:latin typeface="Arial monospaced for SAP" pitchFamily="49" charset="0"/>
              </a:rPr>
              <a:t>        BP1.Browser.GetByKeys(BOInfo.ObjectKey)</a:t>
            </a:r>
            <a:br>
              <a:rPr lang="en-US" sz="1200" dirty="0">
                <a:latin typeface="Arial monospaced for SAP" pitchFamily="49" charset="0"/>
              </a:rPr>
            </a:br>
            <a:br>
              <a:rPr lang="en-US" sz="1200" dirty="0">
                <a:latin typeface="Arial monospaced for SAP" pitchFamily="49" charset="0"/>
              </a:rPr>
            </a:br>
            <a:r>
              <a:rPr lang="en-US" sz="1200" dirty="0">
                <a:latin typeface="Arial monospaced for SAP" pitchFamily="49" charset="0"/>
              </a:rPr>
              <a:t>        Dim cardCode As String = BP1.CardCode</a:t>
            </a:r>
            <a:br>
              <a:rPr lang="en-US" sz="1200" dirty="0">
                <a:latin typeface="Arial monospaced for SAP" pitchFamily="49" charset="0"/>
              </a:rPr>
            </a:br>
            <a:r>
              <a:rPr lang="en-US" sz="1200" dirty="0">
                <a:latin typeface="Arial monospaced for SAP" pitchFamily="49" charset="0"/>
              </a:rPr>
              <a:t>    End If</a:t>
            </a:r>
            <a:br>
              <a:rPr lang="en-US" sz="1200" dirty="0">
                <a:latin typeface="Arial monospaced for SAP" pitchFamily="49" charset="0"/>
              </a:rPr>
            </a:br>
            <a:r>
              <a:rPr lang="en-US" sz="1200" dirty="0">
                <a:latin typeface="Arial monospaced for SAP" pitchFamily="49" charset="0"/>
              </a:rPr>
              <a:t>  End If</a:t>
            </a:r>
            <a:br>
              <a:rPr lang="en-US" sz="1200" dirty="0">
                <a:latin typeface="Arial monospaced for SAP" pitchFamily="49" charset="0"/>
              </a:rPr>
            </a:br>
            <a:r>
              <a:rPr lang="en-US" sz="1200" dirty="0">
                <a:latin typeface="Arial monospaced for SAP" pitchFamily="49" charset="0"/>
              </a:rPr>
              <a:t>End Sub</a:t>
            </a:r>
          </a:p>
        </p:txBody>
      </p:sp>
      <p:sp>
        <p:nvSpPr>
          <p:cNvPr id="3" name="Title 2">
            <a:extLst>
              <a:ext uri="{FF2B5EF4-FFF2-40B4-BE49-F238E27FC236}">
                <a16:creationId xmlns:a16="http://schemas.microsoft.com/office/drawing/2014/main" id="{328B5110-9EEC-4813-B2A2-D04A54FD61FB}"/>
              </a:ext>
            </a:extLst>
          </p:cNvPr>
          <p:cNvSpPr>
            <a:spLocks noGrp="1"/>
          </p:cNvSpPr>
          <p:nvPr>
            <p:ph type="title"/>
          </p:nvPr>
        </p:nvSpPr>
        <p:spPr>
          <a:xfrm>
            <a:off x="504001" y="504000"/>
            <a:ext cx="11186476" cy="677108"/>
          </a:xfrm>
        </p:spPr>
        <p:txBody>
          <a:bodyPr/>
          <a:lstStyle/>
          <a:p>
            <a:r>
              <a:rPr lang="en-US" dirty="0"/>
              <a:t>Events: </a:t>
            </a:r>
            <a:r>
              <a:rPr lang="de-DE" dirty="0"/>
              <a:t>FormDataEvent</a:t>
            </a:r>
            <a:br>
              <a:rPr lang="en-US" dirty="0"/>
            </a:br>
            <a:r>
              <a:rPr lang="en-US" sz="2000" dirty="0"/>
              <a:t>Sample of Adding and Disabling an Item </a:t>
            </a:r>
            <a:endParaRPr lang="en-US" dirty="0"/>
          </a:p>
        </p:txBody>
      </p:sp>
    </p:spTree>
    <p:custDataLst>
      <p:tags r:id="rId1"/>
    </p:custDataLst>
    <p:extLst>
      <p:ext uri="{BB962C8B-B14F-4D97-AF65-F5344CB8AC3E}">
        <p14:creationId xmlns:p14="http://schemas.microsoft.com/office/powerpoint/2010/main" val="294388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a:xfrm>
            <a:off x="504001" y="350112"/>
            <a:ext cx="11186476" cy="677108"/>
          </a:xfrm>
        </p:spPr>
        <p:txBody>
          <a:bodyPr anchor="ctr"/>
          <a:lstStyle/>
          <a:p>
            <a:pPr marL="63500"/>
            <a:r>
              <a:rPr lang="en-US" dirty="0"/>
              <a:t>Events: Event Filtering</a:t>
            </a:r>
            <a:br>
              <a:rPr lang="en-US" dirty="0"/>
            </a:br>
            <a:r>
              <a:rPr lang="en-US" sz="2000" dirty="0"/>
              <a:t>Motivation</a:t>
            </a:r>
          </a:p>
        </p:txBody>
      </p:sp>
      <p:sp>
        <p:nvSpPr>
          <p:cNvPr id="171011" name="Rectangle 3"/>
          <p:cNvSpPr>
            <a:spLocks noGrp="1" noChangeArrowheads="1"/>
          </p:cNvSpPr>
          <p:nvPr>
            <p:ph type="body" idx="4294967295"/>
          </p:nvPr>
        </p:nvSpPr>
        <p:spPr>
          <a:xfrm>
            <a:off x="504001" y="1481138"/>
            <a:ext cx="11186476" cy="4887912"/>
          </a:xfrm>
        </p:spPr>
        <p:txBody>
          <a:bodyPr>
            <a:normAutofit/>
          </a:bodyPr>
          <a:lstStyle/>
          <a:p>
            <a:pPr marL="63500">
              <a:lnSpc>
                <a:spcPct val="90000"/>
              </a:lnSpc>
            </a:pPr>
            <a:r>
              <a:rPr lang="en-US" sz="1600" b="1" dirty="0">
                <a:solidFill>
                  <a:schemeClr val="accent3">
                    <a:lumMod val="60000"/>
                    <a:lumOff val="40000"/>
                  </a:schemeClr>
                </a:solidFill>
              </a:rPr>
              <a:t>A lot of form events are forwarded to add-ons, including</a:t>
            </a:r>
          </a:p>
          <a:p>
            <a:pPr lvl="1">
              <a:lnSpc>
                <a:spcPct val="90000"/>
              </a:lnSpc>
              <a:tabLst>
                <a:tab pos="1882775" algn="l"/>
              </a:tabLst>
            </a:pPr>
            <a:r>
              <a:rPr lang="en-US" sz="1600" b="1" dirty="0"/>
              <a:t>et_ITEM_PRESSED 	a button released/pressed</a:t>
            </a:r>
          </a:p>
          <a:p>
            <a:pPr lvl="1">
              <a:lnSpc>
                <a:spcPct val="90000"/>
              </a:lnSpc>
              <a:tabLst>
                <a:tab pos="1882775" algn="l"/>
              </a:tabLst>
            </a:pPr>
            <a:r>
              <a:rPr lang="en-US" sz="1600" b="1" dirty="0"/>
              <a:t>et_FORM_LOAD 	SAP Business One application opened a form </a:t>
            </a:r>
          </a:p>
          <a:p>
            <a:pPr lvl="1">
              <a:lnSpc>
                <a:spcPct val="90000"/>
              </a:lnSpc>
              <a:buClr>
                <a:srgbClr val="333333"/>
              </a:buClr>
              <a:tabLst>
                <a:tab pos="1882775" algn="l"/>
              </a:tabLst>
            </a:pPr>
            <a:endParaRPr lang="en-US" sz="1600" b="1" dirty="0"/>
          </a:p>
          <a:p>
            <a:pPr lvl="1">
              <a:lnSpc>
                <a:spcPct val="90000"/>
              </a:lnSpc>
              <a:tabLst>
                <a:tab pos="1882775" algn="l"/>
              </a:tabLst>
            </a:pPr>
            <a:r>
              <a:rPr lang="en-US" sz="1600" b="1" dirty="0"/>
              <a:t>et_KEY_DOWN 	a key was pressed </a:t>
            </a:r>
          </a:p>
          <a:p>
            <a:pPr lvl="1">
              <a:lnSpc>
                <a:spcPct val="90000"/>
              </a:lnSpc>
              <a:tabLst>
                <a:tab pos="1882775" algn="l"/>
              </a:tabLst>
            </a:pPr>
            <a:r>
              <a:rPr lang="en-US" sz="1600" b="1" dirty="0"/>
              <a:t>et_GOT_FOCUS/ et_LOST_FOCUS an item got/lost focus </a:t>
            </a:r>
          </a:p>
          <a:p>
            <a:pPr lvl="1">
              <a:lnSpc>
                <a:spcPct val="90000"/>
              </a:lnSpc>
              <a:tabLst>
                <a:tab pos="1882775" algn="l"/>
              </a:tabLst>
            </a:pPr>
            <a:r>
              <a:rPr lang="en-US" sz="1600" b="1" dirty="0"/>
              <a:t>et_CLICK 	</a:t>
            </a:r>
            <a:r>
              <a:rPr lang="ja-JP" altLang="en-US" sz="1600" b="1" dirty="0"/>
              <a:t>“</a:t>
            </a:r>
            <a:r>
              <a:rPr lang="en-US" altLang="ja-JP" sz="1600" b="1" dirty="0"/>
              <a:t>Mouse Up</a:t>
            </a:r>
            <a:r>
              <a:rPr lang="ja-JP" altLang="en-US" sz="1600" b="1" dirty="0"/>
              <a:t>”</a:t>
            </a:r>
            <a:r>
              <a:rPr lang="en-US" altLang="ja-JP" sz="1600" b="1" dirty="0"/>
              <a:t> on editable item  </a:t>
            </a:r>
          </a:p>
          <a:p>
            <a:pPr marL="220663" lvl="1" indent="-220663">
              <a:lnSpc>
                <a:spcPct val="90000"/>
              </a:lnSpc>
              <a:buFont typeface="Arial" pitchFamily="34" charset="0"/>
              <a:buChar char="■"/>
            </a:pPr>
            <a:endParaRPr lang="en-US" sz="1600" b="1" dirty="0"/>
          </a:p>
          <a:p>
            <a:pPr marL="63500">
              <a:lnSpc>
                <a:spcPct val="90000"/>
              </a:lnSpc>
            </a:pPr>
            <a:r>
              <a:rPr lang="en-US" sz="1600" b="1" dirty="0">
                <a:solidFill>
                  <a:schemeClr val="accent3">
                    <a:lumMod val="60000"/>
                    <a:lumOff val="40000"/>
                  </a:schemeClr>
                </a:solidFill>
              </a:rPr>
              <a:t>All menu click events are forwarded to add-ons…</a:t>
            </a:r>
          </a:p>
          <a:p>
            <a:pPr lvl="1">
              <a:lnSpc>
                <a:spcPct val="90000"/>
              </a:lnSpc>
            </a:pPr>
            <a:r>
              <a:rPr lang="en-US" sz="1600" b="1" dirty="0"/>
              <a:t>et_MENU_CLICK 	</a:t>
            </a:r>
            <a:r>
              <a:rPr lang="ja-JP" altLang="en-US" sz="1600" b="1" dirty="0"/>
              <a:t>“</a:t>
            </a:r>
            <a:r>
              <a:rPr lang="en-US" altLang="ja-JP" sz="1600" b="1" dirty="0"/>
              <a:t>Mouse Up</a:t>
            </a:r>
            <a:r>
              <a:rPr lang="ja-JP" altLang="en-US" sz="1600" b="1" dirty="0"/>
              <a:t>”</a:t>
            </a:r>
            <a:r>
              <a:rPr lang="en-US" altLang="ja-JP" sz="1600" b="1" dirty="0"/>
              <a:t> occurred on menu item (not a sub-menu!)</a:t>
            </a:r>
            <a:br>
              <a:rPr lang="en-US" altLang="ja-JP" sz="1600" b="1" dirty="0"/>
            </a:br>
            <a:r>
              <a:rPr lang="en-US" altLang="ja-JP" sz="1600" b="1" dirty="0"/>
              <a:t>			in SAP Business One application</a:t>
            </a:r>
          </a:p>
          <a:p>
            <a:pPr marL="220663" lvl="1" indent="-220663">
              <a:lnSpc>
                <a:spcPct val="90000"/>
              </a:lnSpc>
              <a:buClr>
                <a:srgbClr val="333333"/>
              </a:buClr>
              <a:buNone/>
            </a:pPr>
            <a:r>
              <a:rPr lang="de-DE" sz="1600" b="1" dirty="0"/>
              <a:t>				This event must be included in a filter if an add-on</a:t>
            </a:r>
          </a:p>
          <a:p>
            <a:pPr marL="220663" lvl="1" indent="-220663">
              <a:lnSpc>
                <a:spcPct val="90000"/>
              </a:lnSpc>
              <a:spcBef>
                <a:spcPct val="0"/>
              </a:spcBef>
              <a:buClr>
                <a:srgbClr val="333333"/>
              </a:buClr>
              <a:buNone/>
            </a:pPr>
            <a:r>
              <a:rPr lang="de-DE" sz="1600" b="1" dirty="0"/>
              <a:t>				is to handle MenuEvents</a:t>
            </a:r>
            <a:endParaRPr lang="en-US" sz="1600" b="1" dirty="0"/>
          </a:p>
          <a:p>
            <a:pPr marL="63500">
              <a:lnSpc>
                <a:spcPct val="90000"/>
              </a:lnSpc>
              <a:buClr>
                <a:srgbClr val="F0AB00"/>
              </a:buClr>
              <a:buFont typeface="Symbol" pitchFamily="18" charset="2"/>
              <a:buChar char="Þ"/>
            </a:pPr>
            <a:r>
              <a:rPr lang="en-US" sz="1600" dirty="0"/>
              <a:t> by default, </a:t>
            </a:r>
            <a:r>
              <a:rPr lang="en-US" sz="1600" u="sng" dirty="0"/>
              <a:t>all</a:t>
            </a:r>
            <a:r>
              <a:rPr lang="en-US" sz="1600" dirty="0"/>
              <a:t> add-ons receive </a:t>
            </a:r>
            <a:r>
              <a:rPr lang="en-US" sz="1600" u="sng" dirty="0"/>
              <a:t>all</a:t>
            </a:r>
            <a:r>
              <a:rPr lang="en-US" sz="1600" dirty="0"/>
              <a:t> events in the event handlers they implement</a:t>
            </a:r>
            <a:br>
              <a:rPr lang="en-US" sz="1600" dirty="0"/>
            </a:br>
            <a:r>
              <a:rPr lang="en-US" sz="1600" dirty="0"/>
              <a:t>     -&gt; this takes time even for events to which the add-on does not respond</a:t>
            </a:r>
          </a:p>
          <a:p>
            <a:pPr marL="63500">
              <a:lnSpc>
                <a:spcPct val="90000"/>
              </a:lnSpc>
              <a:buClr>
                <a:srgbClr val="F0AB00"/>
              </a:buClr>
              <a:buFont typeface="Symbol" pitchFamily="18" charset="2"/>
              <a:buChar char="Þ"/>
            </a:pPr>
            <a:r>
              <a:rPr lang="en-US" sz="1600" dirty="0"/>
              <a:t> filtering (capturing) only the events that need to be handled improves performance</a:t>
            </a:r>
          </a:p>
        </p:txBody>
      </p:sp>
    </p:spTree>
    <p:custDataLst>
      <p:tags r:id="rId1"/>
    </p:custDataLst>
    <p:extLst>
      <p:ext uri="{BB962C8B-B14F-4D97-AF65-F5344CB8AC3E}">
        <p14:creationId xmlns:p14="http://schemas.microsoft.com/office/powerpoint/2010/main" val="789871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8" end="8"/>
                                            </p:txEl>
                                          </p:spTgt>
                                        </p:tgtEl>
                                        <p:attrNameLst>
                                          <p:attrName>style.visibility</p:attrName>
                                        </p:attrNameLst>
                                      </p:cBhvr>
                                      <p:to>
                                        <p:strVal val="visible"/>
                                      </p:to>
                                    </p:set>
                                    <p:anim calcmode="lin" valueType="num">
                                      <p:cBhvr additive="base">
                                        <p:cTn id="7" dur="500" fill="hold"/>
                                        <p:tgtEl>
                                          <p:spTgt spid="17101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011">
                                            <p:txEl>
                                              <p:pRg st="9" end="9"/>
                                            </p:txEl>
                                          </p:spTgt>
                                        </p:tgtEl>
                                        <p:attrNameLst>
                                          <p:attrName>style.visibility</p:attrName>
                                        </p:attrNameLst>
                                      </p:cBhvr>
                                      <p:to>
                                        <p:strVal val="visible"/>
                                      </p:to>
                                    </p:set>
                                    <p:anim calcmode="lin" valueType="num">
                                      <p:cBhvr additive="base">
                                        <p:cTn id="11" dur="500" fill="hold"/>
                                        <p:tgtEl>
                                          <p:spTgt spid="171011">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1">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1011">
                                            <p:txEl>
                                              <p:pRg st="10" end="10"/>
                                            </p:txEl>
                                          </p:spTgt>
                                        </p:tgtEl>
                                        <p:attrNameLst>
                                          <p:attrName>style.visibility</p:attrName>
                                        </p:attrNameLst>
                                      </p:cBhvr>
                                      <p:to>
                                        <p:strVal val="visible"/>
                                      </p:to>
                                    </p:set>
                                    <p:anim calcmode="lin" valueType="num">
                                      <p:cBhvr additive="base">
                                        <p:cTn id="15" dur="500" fill="hold"/>
                                        <p:tgtEl>
                                          <p:spTgt spid="171011">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011">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1011">
                                            <p:txEl>
                                              <p:pRg st="11" end="11"/>
                                            </p:txEl>
                                          </p:spTgt>
                                        </p:tgtEl>
                                        <p:attrNameLst>
                                          <p:attrName>style.visibility</p:attrName>
                                        </p:attrNameLst>
                                      </p:cBhvr>
                                      <p:to>
                                        <p:strVal val="visible"/>
                                      </p:to>
                                    </p:set>
                                    <p:anim calcmode="lin" valueType="num">
                                      <p:cBhvr additive="base">
                                        <p:cTn id="19" dur="500" fill="hold"/>
                                        <p:tgtEl>
                                          <p:spTgt spid="171011">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1011">
                                            <p:txEl>
                                              <p:pRg st="12" end="12"/>
                                            </p:txEl>
                                          </p:spTgt>
                                        </p:tgtEl>
                                        <p:attrNameLst>
                                          <p:attrName>style.visibility</p:attrName>
                                        </p:attrNameLst>
                                      </p:cBhvr>
                                      <p:to>
                                        <p:strVal val="visible"/>
                                      </p:to>
                                    </p:set>
                                    <p:anim calcmode="lin" valueType="num">
                                      <p:cBhvr additive="base">
                                        <p:cTn id="25" dur="500" fill="hold"/>
                                        <p:tgtEl>
                                          <p:spTgt spid="171011">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1011">
                                            <p:txEl>
                                              <p:pRg st="13" end="13"/>
                                            </p:txEl>
                                          </p:spTgt>
                                        </p:tgtEl>
                                        <p:attrNameLst>
                                          <p:attrName>style.visibility</p:attrName>
                                        </p:attrNameLst>
                                      </p:cBhvr>
                                      <p:to>
                                        <p:strVal val="visible"/>
                                      </p:to>
                                    </p:set>
                                    <p:anim calcmode="lin" valueType="num">
                                      <p:cBhvr additive="base">
                                        <p:cTn id="31" dur="500" fill="hold"/>
                                        <p:tgtEl>
                                          <p:spTgt spid="171011">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a:xfrm>
            <a:off x="504001" y="350112"/>
            <a:ext cx="11186476" cy="677108"/>
          </a:xfrm>
        </p:spPr>
        <p:txBody>
          <a:bodyPr anchor="ctr"/>
          <a:lstStyle/>
          <a:p>
            <a:pPr eaLnBrk="1" hangingPunct="1"/>
            <a:r>
              <a:rPr lang="en-US" dirty="0"/>
              <a:t>Events: Event Filtering</a:t>
            </a:r>
            <a:br>
              <a:rPr lang="en-US" dirty="0"/>
            </a:br>
            <a:r>
              <a:rPr lang="en-US" sz="2000" dirty="0"/>
              <a:t>Before and After</a:t>
            </a:r>
          </a:p>
        </p:txBody>
      </p:sp>
      <p:grpSp>
        <p:nvGrpSpPr>
          <p:cNvPr id="20" name="Group 19"/>
          <p:cNvGrpSpPr/>
          <p:nvPr/>
        </p:nvGrpSpPr>
        <p:grpSpPr>
          <a:xfrm>
            <a:off x="504001" y="1473040"/>
            <a:ext cx="11186475" cy="4615163"/>
            <a:chOff x="285750" y="1073150"/>
            <a:chExt cx="8731063" cy="5646205"/>
          </a:xfrm>
        </p:grpSpPr>
        <p:sp>
          <p:nvSpPr>
            <p:cNvPr id="164866" name="Rectangle 3"/>
            <p:cNvSpPr>
              <a:spLocks noChangeArrowheads="1"/>
            </p:cNvSpPr>
            <p:nvPr/>
          </p:nvSpPr>
          <p:spPr bwMode="auto">
            <a:xfrm>
              <a:off x="5708462" y="1073150"/>
              <a:ext cx="3308351" cy="47371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lIns="90000" tIns="46800" rIns="90000" bIns="46800"/>
            <a:lstStyle/>
            <a:p>
              <a:pPr algn="ctr"/>
              <a:r>
                <a:rPr lang="de-DE" dirty="0"/>
                <a:t>Add-on</a:t>
              </a:r>
              <a:endParaRPr lang="en-US" dirty="0"/>
            </a:p>
          </p:txBody>
        </p:sp>
        <p:sp>
          <p:nvSpPr>
            <p:cNvPr id="164867" name="Rectangle 4"/>
            <p:cNvSpPr>
              <a:spLocks noChangeArrowheads="1"/>
            </p:cNvSpPr>
            <p:nvPr/>
          </p:nvSpPr>
          <p:spPr bwMode="auto">
            <a:xfrm>
              <a:off x="6156325" y="2068513"/>
              <a:ext cx="2592388" cy="3163887"/>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2400" dirty="0"/>
                <a:t>Event Handler </a:t>
              </a:r>
            </a:p>
            <a:p>
              <a:pPr algn="ctr"/>
              <a:r>
                <a:rPr lang="en-US" sz="2400" dirty="0"/>
                <a:t>without vs. </a:t>
              </a:r>
            </a:p>
            <a:p>
              <a:pPr algn="ctr"/>
              <a:r>
                <a:rPr lang="en-US" sz="2400" dirty="0"/>
                <a:t>With ( x )</a:t>
              </a:r>
            </a:p>
            <a:p>
              <a:pPr algn="ctr"/>
              <a:r>
                <a:rPr lang="en-US" sz="2400" dirty="0"/>
                <a:t>Event Filters</a:t>
              </a:r>
            </a:p>
          </p:txBody>
        </p:sp>
        <p:sp>
          <p:nvSpPr>
            <p:cNvPr id="164868" name="AutoShape 5"/>
            <p:cNvSpPr>
              <a:spLocks noChangeArrowheads="1"/>
            </p:cNvSpPr>
            <p:nvPr/>
          </p:nvSpPr>
          <p:spPr bwMode="auto">
            <a:xfrm>
              <a:off x="4729163" y="2436109"/>
              <a:ext cx="1162050" cy="899931"/>
            </a:xfrm>
            <a:prstGeom prst="rightArrow">
              <a:avLst>
                <a:gd name="adj1" fmla="val 50000"/>
                <a:gd name="adj2" fmla="val 43780"/>
              </a:avLst>
            </a:prstGeom>
            <a:solidFill>
              <a:srgbClr val="B4C3CB"/>
            </a:solidFill>
            <a:ln w="12700">
              <a:noFill/>
              <a:miter lim="800000"/>
              <a:headEnd/>
              <a:tailEnd/>
            </a:ln>
          </p:spPr>
          <p:txBody>
            <a:bodyPr lIns="90000" tIns="46800" rIns="90000" bIns="46800" anchor="ctr">
              <a:spAutoFit/>
            </a:bodyPr>
            <a:lstStyle/>
            <a:p>
              <a:endParaRPr lang="de-DE" dirty="0"/>
            </a:p>
          </p:txBody>
        </p:sp>
        <p:sp>
          <p:nvSpPr>
            <p:cNvPr id="164869" name="AutoShape 6"/>
            <p:cNvSpPr>
              <a:spLocks noChangeArrowheads="1"/>
            </p:cNvSpPr>
            <p:nvPr/>
          </p:nvSpPr>
          <p:spPr bwMode="auto">
            <a:xfrm>
              <a:off x="4729163" y="3779134"/>
              <a:ext cx="1162050" cy="899931"/>
            </a:xfrm>
            <a:prstGeom prst="rightArrow">
              <a:avLst>
                <a:gd name="adj1" fmla="val 50000"/>
                <a:gd name="adj2" fmla="val 43780"/>
              </a:avLst>
            </a:prstGeom>
            <a:solidFill>
              <a:srgbClr val="B4C3CB"/>
            </a:solidFill>
            <a:ln w="12700">
              <a:noFill/>
              <a:miter lim="800000"/>
              <a:headEnd/>
              <a:tailEnd/>
            </a:ln>
          </p:spPr>
          <p:txBody>
            <a:bodyPr lIns="90000" tIns="46800" rIns="90000" bIns="46800" anchor="ctr">
              <a:spAutoFit/>
            </a:bodyPr>
            <a:lstStyle/>
            <a:p>
              <a:endParaRPr lang="de-DE" dirty="0"/>
            </a:p>
          </p:txBody>
        </p:sp>
        <p:sp>
          <p:nvSpPr>
            <p:cNvPr id="164870" name="Picture 7" descr="Button_blau_hell"/>
            <p:cNvSpPr>
              <a:spLocks noChangeAspect="1" noChangeArrowheads="1"/>
            </p:cNvSpPr>
            <p:nvPr/>
          </p:nvSpPr>
          <p:spPr bwMode="auto">
            <a:xfrm>
              <a:off x="4937125" y="1331913"/>
              <a:ext cx="1190625" cy="469900"/>
            </a:xfrm>
            <a:prstGeom prst="rect">
              <a:avLst/>
            </a:prstGeom>
            <a:noFill/>
            <a:ln w="9525">
              <a:noFill/>
              <a:miter lim="800000"/>
              <a:headEnd/>
              <a:tailEnd/>
            </a:ln>
          </p:spPr>
          <p:txBody>
            <a:bodyPr/>
            <a:lstStyle/>
            <a:p>
              <a:endParaRPr lang="en-GB" dirty="0"/>
            </a:p>
          </p:txBody>
        </p:sp>
        <p:sp>
          <p:nvSpPr>
            <p:cNvPr id="164871" name="Picture 9"/>
            <p:cNvSpPr>
              <a:spLocks noChangeAspect="1" noChangeArrowheads="1"/>
            </p:cNvSpPr>
            <p:nvPr/>
          </p:nvSpPr>
          <p:spPr bwMode="auto">
            <a:xfrm>
              <a:off x="323850" y="2036763"/>
              <a:ext cx="4641850" cy="3008312"/>
            </a:xfrm>
            <a:prstGeom prst="rect">
              <a:avLst/>
            </a:prstGeom>
            <a:noFill/>
            <a:ln w="9525">
              <a:noFill/>
              <a:miter lim="800000"/>
              <a:headEnd/>
              <a:tailEnd/>
            </a:ln>
          </p:spPr>
          <p:txBody>
            <a:bodyPr/>
            <a:lstStyle/>
            <a:p>
              <a:endParaRPr lang="en-GB" dirty="0"/>
            </a:p>
          </p:txBody>
        </p:sp>
        <p:sp>
          <p:nvSpPr>
            <p:cNvPr id="164872" name="AutoShape 11"/>
            <p:cNvSpPr>
              <a:spLocks noChangeArrowheads="1"/>
            </p:cNvSpPr>
            <p:nvPr/>
          </p:nvSpPr>
          <p:spPr bwMode="auto">
            <a:xfrm>
              <a:off x="4727575" y="1772535"/>
              <a:ext cx="1162050" cy="899931"/>
            </a:xfrm>
            <a:prstGeom prst="rightArrow">
              <a:avLst>
                <a:gd name="adj1" fmla="val 50000"/>
                <a:gd name="adj2" fmla="val 43780"/>
              </a:avLst>
            </a:prstGeom>
            <a:solidFill>
              <a:srgbClr val="B4C3CB"/>
            </a:solidFill>
            <a:ln w="12700">
              <a:noFill/>
              <a:miter lim="800000"/>
              <a:headEnd/>
              <a:tailEnd/>
            </a:ln>
          </p:spPr>
          <p:txBody>
            <a:bodyPr lIns="90000" tIns="46800" rIns="90000" bIns="46800" anchor="ctr">
              <a:spAutoFit/>
            </a:bodyPr>
            <a:lstStyle/>
            <a:p>
              <a:endParaRPr lang="de-DE" dirty="0"/>
            </a:p>
          </p:txBody>
        </p:sp>
        <p:sp>
          <p:nvSpPr>
            <p:cNvPr id="164873" name="AutoShape 12"/>
            <p:cNvSpPr>
              <a:spLocks noChangeArrowheads="1"/>
            </p:cNvSpPr>
            <p:nvPr/>
          </p:nvSpPr>
          <p:spPr bwMode="auto">
            <a:xfrm>
              <a:off x="4730750" y="3094922"/>
              <a:ext cx="1162050" cy="899931"/>
            </a:xfrm>
            <a:prstGeom prst="rightArrow">
              <a:avLst>
                <a:gd name="adj1" fmla="val 50000"/>
                <a:gd name="adj2" fmla="val 43780"/>
              </a:avLst>
            </a:prstGeom>
            <a:solidFill>
              <a:srgbClr val="B4C3CB"/>
            </a:solidFill>
            <a:ln w="12700">
              <a:noFill/>
              <a:miter lim="800000"/>
              <a:headEnd/>
              <a:tailEnd/>
            </a:ln>
          </p:spPr>
          <p:txBody>
            <a:bodyPr lIns="90000" tIns="46800" rIns="90000" bIns="46800" anchor="ctr">
              <a:spAutoFit/>
            </a:bodyPr>
            <a:lstStyle/>
            <a:p>
              <a:endParaRPr lang="de-DE" dirty="0"/>
            </a:p>
          </p:txBody>
        </p:sp>
        <p:sp>
          <p:nvSpPr>
            <p:cNvPr id="164874" name="AutoShape 13"/>
            <p:cNvSpPr>
              <a:spLocks noChangeArrowheads="1"/>
            </p:cNvSpPr>
            <p:nvPr/>
          </p:nvSpPr>
          <p:spPr bwMode="auto">
            <a:xfrm>
              <a:off x="4730750" y="4437947"/>
              <a:ext cx="1162050" cy="899931"/>
            </a:xfrm>
            <a:prstGeom prst="rightArrow">
              <a:avLst>
                <a:gd name="adj1" fmla="val 50000"/>
                <a:gd name="adj2" fmla="val 43780"/>
              </a:avLst>
            </a:prstGeom>
            <a:solidFill>
              <a:srgbClr val="B4C3CB"/>
            </a:solidFill>
            <a:ln w="12700">
              <a:noFill/>
              <a:miter lim="800000"/>
              <a:headEnd/>
              <a:tailEnd/>
            </a:ln>
          </p:spPr>
          <p:txBody>
            <a:bodyPr lIns="90000" tIns="46800" rIns="90000" bIns="46800" anchor="ctr">
              <a:spAutoFit/>
            </a:bodyPr>
            <a:lstStyle/>
            <a:p>
              <a:endParaRPr lang="de-DE" dirty="0"/>
            </a:p>
          </p:txBody>
        </p:sp>
        <p:sp>
          <p:nvSpPr>
            <p:cNvPr id="164875" name="Text Box 26"/>
            <p:cNvSpPr txBox="1">
              <a:spLocks noChangeArrowheads="1"/>
            </p:cNvSpPr>
            <p:nvPr/>
          </p:nvSpPr>
          <p:spPr bwMode="auto">
            <a:xfrm>
              <a:off x="285750" y="5335589"/>
              <a:ext cx="3816350" cy="1383766"/>
            </a:xfrm>
            <a:prstGeom prst="rect">
              <a:avLst/>
            </a:prstGeom>
            <a:noFill/>
            <a:ln w="12700">
              <a:noFill/>
              <a:miter lim="800000"/>
              <a:headEnd/>
              <a:tailEnd/>
            </a:ln>
          </p:spPr>
          <p:txBody>
            <a:bodyPr lIns="0" tIns="0" rIns="0" bIns="0">
              <a:spAutoFit/>
            </a:bodyPr>
            <a:lstStyle/>
            <a:p>
              <a:pPr>
                <a:spcBef>
                  <a:spcPct val="50000"/>
                </a:spcBef>
              </a:pPr>
              <a:r>
                <a:rPr lang="de-DE" dirty="0"/>
                <a:t>X = NOT </a:t>
              </a:r>
              <a:r>
                <a:rPr lang="en-US" dirty="0"/>
                <a:t>included</a:t>
              </a:r>
              <a:r>
                <a:rPr lang="de-DE" dirty="0"/>
                <a:t> in Event Filter </a:t>
              </a:r>
            </a:p>
            <a:p>
              <a:pPr>
                <a:spcBef>
                  <a:spcPct val="50000"/>
                </a:spcBef>
              </a:pPr>
              <a:r>
                <a:rPr lang="de-DE" dirty="0"/>
                <a:t>=&gt; </a:t>
              </a:r>
              <a:r>
                <a:rPr lang="en-US" dirty="0"/>
                <a:t>will not get fired to event handler when filter is applied</a:t>
              </a:r>
            </a:p>
          </p:txBody>
        </p:sp>
        <p:pic>
          <p:nvPicPr>
            <p:cNvPr id="164876" name="Picture 12"/>
            <p:cNvPicPr>
              <a:picLocks noChangeAspect="1" noChangeArrowheads="1"/>
            </p:cNvPicPr>
            <p:nvPr/>
          </p:nvPicPr>
          <p:blipFill>
            <a:blip r:embed="rId4" cstate="print"/>
            <a:srcRect/>
            <a:stretch>
              <a:fillRect/>
            </a:stretch>
          </p:blipFill>
          <p:spPr bwMode="auto">
            <a:xfrm>
              <a:off x="285750" y="1625600"/>
              <a:ext cx="4286250" cy="3594100"/>
            </a:xfrm>
            <a:prstGeom prst="rect">
              <a:avLst/>
            </a:prstGeom>
            <a:noFill/>
            <a:ln w="12700">
              <a:noFill/>
              <a:miter lim="800000"/>
              <a:headEnd/>
              <a:tailEnd/>
            </a:ln>
          </p:spPr>
        </p:pic>
        <p:sp>
          <p:nvSpPr>
            <p:cNvPr id="164877" name="TextBox 34"/>
            <p:cNvSpPr txBox="1">
              <a:spLocks noChangeArrowheads="1"/>
            </p:cNvSpPr>
            <p:nvPr/>
          </p:nvSpPr>
          <p:spPr bwMode="auto">
            <a:xfrm>
              <a:off x="4605338" y="1400175"/>
              <a:ext cx="1368425" cy="450666"/>
            </a:xfrm>
            <a:prstGeom prst="rect">
              <a:avLst/>
            </a:prstGeom>
            <a:solidFill>
              <a:srgbClr val="CCCCCC"/>
            </a:solidFill>
            <a:ln w="9525">
              <a:noFill/>
              <a:miter lim="800000"/>
              <a:headEnd/>
              <a:tailEnd/>
            </a:ln>
          </p:spPr>
          <p:txBody>
            <a:bodyPr>
              <a:spAutoFit/>
            </a:bodyPr>
            <a:lstStyle/>
            <a:p>
              <a:endParaRPr lang="de-DE" dirty="0"/>
            </a:p>
          </p:txBody>
        </p:sp>
        <p:sp>
          <p:nvSpPr>
            <p:cNvPr id="164878" name="Rectangle 8"/>
            <p:cNvSpPr>
              <a:spLocks noChangeArrowheads="1"/>
            </p:cNvSpPr>
            <p:nvPr/>
          </p:nvSpPr>
          <p:spPr bwMode="auto">
            <a:xfrm>
              <a:off x="4652963" y="1395413"/>
              <a:ext cx="1447800" cy="492164"/>
            </a:xfrm>
            <a:prstGeom prst="rect">
              <a:avLst/>
            </a:prstGeom>
            <a:noFill/>
            <a:ln w="12700">
              <a:noFill/>
              <a:miter lim="800000"/>
              <a:headEnd/>
              <a:tailEnd/>
            </a:ln>
          </p:spPr>
          <p:txBody>
            <a:bodyPr lIns="90000" tIns="46800" rIns="90000" bIns="46800">
              <a:spAutoFit/>
            </a:bodyPr>
            <a:lstStyle/>
            <a:p>
              <a:r>
                <a:rPr lang="en-US" sz="2000" dirty="0"/>
                <a:t>ItemEvents</a:t>
              </a:r>
            </a:p>
          </p:txBody>
        </p:sp>
        <p:sp>
          <p:nvSpPr>
            <p:cNvPr id="164879" name="TextBox 37"/>
            <p:cNvSpPr txBox="1">
              <a:spLocks noChangeArrowheads="1"/>
            </p:cNvSpPr>
            <p:nvPr/>
          </p:nvSpPr>
          <p:spPr bwMode="auto">
            <a:xfrm>
              <a:off x="4819650" y="2068513"/>
              <a:ext cx="690563" cy="367209"/>
            </a:xfrm>
            <a:prstGeom prst="rect">
              <a:avLst/>
            </a:prstGeom>
            <a:noFill/>
            <a:ln w="9525">
              <a:noFill/>
              <a:miter lim="800000"/>
              <a:headEnd/>
              <a:tailEnd/>
            </a:ln>
          </p:spPr>
          <p:txBody>
            <a:bodyPr lIns="0" tIns="0" rIns="0" bIns="0">
              <a:spAutoFit/>
            </a:bodyPr>
            <a:lstStyle/>
            <a:p>
              <a:pPr algn="ctr"/>
              <a:r>
                <a:rPr lang="en-US" sz="2200" dirty="0"/>
                <a:t>x</a:t>
              </a:r>
            </a:p>
          </p:txBody>
        </p:sp>
        <p:sp>
          <p:nvSpPr>
            <p:cNvPr id="164880" name="TextBox 38"/>
            <p:cNvSpPr txBox="1">
              <a:spLocks noChangeArrowheads="1"/>
            </p:cNvSpPr>
            <p:nvPr/>
          </p:nvSpPr>
          <p:spPr bwMode="auto">
            <a:xfrm>
              <a:off x="4819650" y="2717800"/>
              <a:ext cx="690563" cy="367209"/>
            </a:xfrm>
            <a:prstGeom prst="rect">
              <a:avLst/>
            </a:prstGeom>
            <a:noFill/>
            <a:ln w="9525">
              <a:noFill/>
              <a:miter lim="800000"/>
              <a:headEnd/>
              <a:tailEnd/>
            </a:ln>
          </p:spPr>
          <p:txBody>
            <a:bodyPr lIns="0" tIns="0" rIns="0" bIns="0">
              <a:spAutoFit/>
            </a:bodyPr>
            <a:lstStyle/>
            <a:p>
              <a:pPr algn="ctr"/>
              <a:r>
                <a:rPr lang="en-US" sz="2200" dirty="0"/>
                <a:t>x</a:t>
              </a:r>
            </a:p>
          </p:txBody>
        </p:sp>
        <p:sp>
          <p:nvSpPr>
            <p:cNvPr id="164881" name="TextBox 39"/>
            <p:cNvSpPr txBox="1">
              <a:spLocks noChangeArrowheads="1"/>
            </p:cNvSpPr>
            <p:nvPr/>
          </p:nvSpPr>
          <p:spPr bwMode="auto">
            <a:xfrm>
              <a:off x="4819650" y="3402013"/>
              <a:ext cx="690563" cy="367209"/>
            </a:xfrm>
            <a:prstGeom prst="rect">
              <a:avLst/>
            </a:prstGeom>
            <a:noFill/>
            <a:ln w="9525">
              <a:noFill/>
              <a:miter lim="800000"/>
              <a:headEnd/>
              <a:tailEnd/>
            </a:ln>
          </p:spPr>
          <p:txBody>
            <a:bodyPr lIns="0" tIns="0" rIns="0" bIns="0">
              <a:spAutoFit/>
            </a:bodyPr>
            <a:lstStyle/>
            <a:p>
              <a:pPr algn="ctr"/>
              <a:r>
                <a:rPr lang="en-US" sz="2200" dirty="0"/>
                <a:t>x</a:t>
              </a:r>
            </a:p>
          </p:txBody>
        </p:sp>
        <p:sp>
          <p:nvSpPr>
            <p:cNvPr id="164882" name="TextBox 40"/>
            <p:cNvSpPr txBox="1">
              <a:spLocks noChangeArrowheads="1"/>
            </p:cNvSpPr>
            <p:nvPr/>
          </p:nvSpPr>
          <p:spPr bwMode="auto">
            <a:xfrm>
              <a:off x="4819650" y="4706938"/>
              <a:ext cx="690563" cy="367209"/>
            </a:xfrm>
            <a:prstGeom prst="rect">
              <a:avLst/>
            </a:prstGeom>
            <a:noFill/>
            <a:ln w="9525">
              <a:noFill/>
              <a:miter lim="800000"/>
              <a:headEnd/>
              <a:tailEnd/>
            </a:ln>
          </p:spPr>
          <p:txBody>
            <a:bodyPr lIns="0" tIns="0" rIns="0" bIns="0">
              <a:spAutoFit/>
            </a:bodyPr>
            <a:lstStyle/>
            <a:p>
              <a:pPr algn="ctr"/>
              <a:r>
                <a:rPr lang="en-US" sz="2200" dirty="0"/>
                <a:t>x</a:t>
              </a:r>
            </a:p>
          </p:txBody>
        </p:sp>
      </p:grpSp>
    </p:spTree>
    <p:custDataLst>
      <p:tags r:id="rId1"/>
    </p:custDataLst>
    <p:extLst>
      <p:ext uri="{BB962C8B-B14F-4D97-AF65-F5344CB8AC3E}">
        <p14:creationId xmlns:p14="http://schemas.microsoft.com/office/powerpoint/2010/main" val="320799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txBox="1">
            <a:spLocks noChangeArrowheads="1"/>
          </p:cNvSpPr>
          <p:nvPr/>
        </p:nvSpPr>
        <p:spPr bwMode="gray">
          <a:xfrm>
            <a:off x="504001" y="4167739"/>
            <a:ext cx="11086315" cy="22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63500" defTabSz="914400" fontAlgn="base">
              <a:spcBef>
                <a:spcPts val="600"/>
              </a:spcBef>
              <a:spcAft>
                <a:spcPct val="0"/>
              </a:spcAft>
              <a:buClr>
                <a:schemeClr val="accent1"/>
              </a:buClr>
              <a:buSzPct val="80000"/>
              <a:defRPr/>
            </a:pPr>
            <a:r>
              <a:rPr lang="en-US" sz="1600" b="1" dirty="0">
                <a:solidFill>
                  <a:schemeClr val="accent3">
                    <a:lumMod val="60000"/>
                    <a:lumOff val="40000"/>
                  </a:schemeClr>
                </a:solidFill>
                <a:latin typeface="+mn-lt"/>
              </a:rPr>
              <a:t>The add-on will receive only the following events:</a:t>
            </a:r>
          </a:p>
          <a:p>
            <a:pPr marL="63500" defTabSz="914400" fontAlgn="base">
              <a:lnSpc>
                <a:spcPct val="90000"/>
              </a:lnSpc>
              <a:spcBef>
                <a:spcPts val="1625"/>
              </a:spcBef>
              <a:spcAft>
                <a:spcPct val="0"/>
              </a:spcAft>
              <a:buClr>
                <a:schemeClr val="accent1"/>
              </a:buClr>
              <a:buSzPct val="80000"/>
              <a:buFontTx/>
              <a:buChar char="-"/>
              <a:defRPr/>
            </a:pPr>
            <a:r>
              <a:rPr lang="en-US" sz="1600" b="1" dirty="0">
                <a:latin typeface="+mn-lt"/>
              </a:rPr>
              <a:t> et_ITEM_PRESSED for all forms</a:t>
            </a:r>
          </a:p>
          <a:p>
            <a:pPr marL="63500" defTabSz="914400" fontAlgn="base">
              <a:lnSpc>
                <a:spcPct val="90000"/>
              </a:lnSpc>
              <a:spcBef>
                <a:spcPts val="1625"/>
              </a:spcBef>
              <a:spcAft>
                <a:spcPct val="0"/>
              </a:spcAft>
              <a:buClr>
                <a:schemeClr val="accent1"/>
              </a:buClr>
              <a:buSzPct val="80000"/>
              <a:defRPr/>
            </a:pPr>
            <a:r>
              <a:rPr lang="en-US" sz="1400" b="1" dirty="0">
                <a:latin typeface="+mn-lt"/>
              </a:rPr>
              <a:t>- </a:t>
            </a:r>
            <a:r>
              <a:rPr lang="en-US" sz="1600" b="1" dirty="0">
                <a:latin typeface="+mn-lt"/>
              </a:rPr>
              <a:t>Other forms:</a:t>
            </a:r>
          </a:p>
          <a:p>
            <a:pPr marL="546100" lvl="1" indent="-292100" defTabSz="914400" fontAlgn="base">
              <a:spcBef>
                <a:spcPct val="0"/>
              </a:spcBef>
              <a:spcAft>
                <a:spcPct val="0"/>
              </a:spcAft>
              <a:buClr>
                <a:schemeClr val="accent1"/>
              </a:buClr>
              <a:buSzPct val="80000"/>
              <a:buNone/>
              <a:defRPr/>
            </a:pPr>
            <a:r>
              <a:rPr lang="en-US" sz="1400" dirty="0">
                <a:latin typeface="+mn-lt"/>
              </a:rPr>
              <a:t>Purchase Order - </a:t>
            </a:r>
            <a:r>
              <a:rPr lang="en-US" sz="1400" u="sng" dirty="0">
                <a:latin typeface="+mn-lt"/>
              </a:rPr>
              <a:t>all</a:t>
            </a:r>
            <a:r>
              <a:rPr lang="en-US" sz="1400" dirty="0">
                <a:latin typeface="+mn-lt"/>
              </a:rPr>
              <a:t> events (et_ALL_EVENTS)</a:t>
            </a:r>
          </a:p>
          <a:p>
            <a:pPr marL="546100" lvl="1" indent="-292100" defTabSz="914400" fontAlgn="base">
              <a:spcBef>
                <a:spcPct val="0"/>
              </a:spcBef>
              <a:spcAft>
                <a:spcPct val="0"/>
              </a:spcAft>
              <a:buClr>
                <a:schemeClr val="accent1"/>
              </a:buClr>
              <a:buSzPct val="80000"/>
              <a:buNone/>
              <a:defRPr/>
            </a:pPr>
            <a:r>
              <a:rPr lang="en-US" sz="1400" dirty="0">
                <a:latin typeface="+mn-lt"/>
              </a:rPr>
              <a:t>Sales Order - et_KEY_DOWN and et_ITEM_PRESSED</a:t>
            </a:r>
          </a:p>
          <a:p>
            <a:pPr marL="63500" defTabSz="914400" fontAlgn="base">
              <a:spcBef>
                <a:spcPct val="0"/>
              </a:spcBef>
              <a:spcAft>
                <a:spcPct val="0"/>
              </a:spcAft>
              <a:buClr>
                <a:schemeClr val="accent1"/>
              </a:buClr>
              <a:buSzPct val="80000"/>
              <a:defRPr/>
            </a:pPr>
            <a:endParaRPr lang="en-US" sz="1800" b="1" dirty="0">
              <a:latin typeface="+mn-lt"/>
            </a:endParaRPr>
          </a:p>
          <a:p>
            <a:pPr marL="63500" defTabSz="914400" fontAlgn="base">
              <a:spcBef>
                <a:spcPct val="0"/>
              </a:spcBef>
              <a:spcAft>
                <a:spcPct val="0"/>
              </a:spcAft>
              <a:buClr>
                <a:schemeClr val="accent1"/>
              </a:buClr>
              <a:buSzPct val="80000"/>
              <a:defRPr/>
            </a:pPr>
            <a:r>
              <a:rPr lang="en-US" sz="1600" b="1" dirty="0">
                <a:latin typeface="+mn-lt"/>
              </a:rPr>
              <a:t>NOTE: To make sure that MenuEvents are sent to the add-on et_MENU_CLICK needs to be added to the event filter too!</a:t>
            </a:r>
          </a:p>
        </p:txBody>
      </p:sp>
      <p:sp>
        <p:nvSpPr>
          <p:cNvPr id="20" name="Title 19"/>
          <p:cNvSpPr>
            <a:spLocks noGrp="1"/>
          </p:cNvSpPr>
          <p:nvPr>
            <p:ph type="title"/>
          </p:nvPr>
        </p:nvSpPr>
        <p:spPr>
          <a:xfrm>
            <a:off x="504001" y="504000"/>
            <a:ext cx="11186476" cy="677108"/>
          </a:xfrm>
        </p:spPr>
        <p:txBody>
          <a:bodyPr/>
          <a:lstStyle/>
          <a:p>
            <a:r>
              <a:rPr lang="en-US" dirty="0"/>
              <a:t>Events: Event Filtering</a:t>
            </a:r>
            <a:br>
              <a:rPr lang="en-US" dirty="0"/>
            </a:br>
            <a:r>
              <a:rPr lang="en-US" sz="2000" dirty="0"/>
              <a:t>Sample</a:t>
            </a:r>
            <a:endParaRPr lang="de-DE" sz="2000" dirty="0"/>
          </a:p>
        </p:txBody>
      </p:sp>
      <p:grpSp>
        <p:nvGrpSpPr>
          <p:cNvPr id="21" name="Group 20">
            <a:extLst>
              <a:ext uri="{FF2B5EF4-FFF2-40B4-BE49-F238E27FC236}">
                <a16:creationId xmlns:a16="http://schemas.microsoft.com/office/drawing/2014/main" id="{7455F9F2-590A-4FB9-AE60-A445B4EB95A6}"/>
              </a:ext>
            </a:extLst>
          </p:cNvPr>
          <p:cNvGrpSpPr/>
          <p:nvPr/>
        </p:nvGrpSpPr>
        <p:grpSpPr>
          <a:xfrm>
            <a:off x="504001" y="1432936"/>
            <a:ext cx="11186476" cy="2541068"/>
            <a:chOff x="284163" y="1122363"/>
            <a:chExt cx="8386762" cy="2640012"/>
          </a:xfrm>
        </p:grpSpPr>
        <p:sp>
          <p:nvSpPr>
            <p:cNvPr id="22" name="Rectangle 2">
              <a:extLst>
                <a:ext uri="{FF2B5EF4-FFF2-40B4-BE49-F238E27FC236}">
                  <a16:creationId xmlns:a16="http://schemas.microsoft.com/office/drawing/2014/main" id="{AD3BA205-FC3B-4D9E-BAC9-C15D562F2106}"/>
                </a:ext>
              </a:extLst>
            </p:cNvPr>
            <p:cNvSpPr>
              <a:spLocks noChangeArrowheads="1"/>
            </p:cNvSpPr>
            <p:nvPr/>
          </p:nvSpPr>
          <p:spPr bwMode="auto">
            <a:xfrm>
              <a:off x="284163" y="1154113"/>
              <a:ext cx="8386762" cy="2608262"/>
            </a:xfrm>
            <a:prstGeom prst="rect">
              <a:avLst/>
            </a:prstGeom>
            <a:solidFill>
              <a:srgbClr val="B4C3CB"/>
            </a:solidFill>
            <a:ln w="25400">
              <a:solidFill>
                <a:srgbClr val="44697D"/>
              </a:solidFill>
              <a:miter lim="800000"/>
              <a:headEnd/>
              <a:tailEnd/>
            </a:ln>
          </p:spPr>
          <p:txBody>
            <a:bodyPr wrap="none" lIns="180000" tIns="180000" rIns="180000" bIns="180000" anchor="ctr"/>
            <a:lstStyle/>
            <a:p>
              <a:endParaRPr lang="de-DE" dirty="0"/>
            </a:p>
          </p:txBody>
        </p:sp>
        <p:sp>
          <p:nvSpPr>
            <p:cNvPr id="23" name="Text Box 5">
              <a:extLst>
                <a:ext uri="{FF2B5EF4-FFF2-40B4-BE49-F238E27FC236}">
                  <a16:creationId xmlns:a16="http://schemas.microsoft.com/office/drawing/2014/main" id="{19CDEAF7-B5C2-4B01-8482-0EC6A23C6891}"/>
                </a:ext>
              </a:extLst>
            </p:cNvPr>
            <p:cNvSpPr txBox="1">
              <a:spLocks noChangeArrowheads="1"/>
            </p:cNvSpPr>
            <p:nvPr/>
          </p:nvSpPr>
          <p:spPr bwMode="auto">
            <a:xfrm>
              <a:off x="598488" y="1122363"/>
              <a:ext cx="915987" cy="336550"/>
            </a:xfrm>
            <a:prstGeom prst="rect">
              <a:avLst/>
            </a:prstGeom>
            <a:noFill/>
            <a:ln w="12700">
              <a:noFill/>
              <a:miter lim="800000"/>
              <a:headEnd/>
              <a:tailEnd/>
            </a:ln>
          </p:spPr>
          <p:txBody>
            <a:bodyPr wrap="none" lIns="90000" tIns="46800" rIns="90000" bIns="46800">
              <a:spAutoFit/>
            </a:bodyPr>
            <a:lstStyle/>
            <a:p>
              <a:pPr algn="ctr"/>
              <a:r>
                <a:rPr lang="de-DE" dirty="0"/>
                <a:t>oFilters</a:t>
              </a:r>
              <a:endParaRPr lang="en-US" dirty="0"/>
            </a:p>
          </p:txBody>
        </p:sp>
        <p:sp>
          <p:nvSpPr>
            <p:cNvPr id="24" name="Text Box 6">
              <a:extLst>
                <a:ext uri="{FF2B5EF4-FFF2-40B4-BE49-F238E27FC236}">
                  <a16:creationId xmlns:a16="http://schemas.microsoft.com/office/drawing/2014/main" id="{340E8B55-E916-4194-AAFC-925BC6047722}"/>
                </a:ext>
              </a:extLst>
            </p:cNvPr>
            <p:cNvSpPr txBox="1">
              <a:spLocks noChangeArrowheads="1"/>
            </p:cNvSpPr>
            <p:nvPr/>
          </p:nvSpPr>
          <p:spPr bwMode="auto">
            <a:xfrm>
              <a:off x="1344613" y="1419225"/>
              <a:ext cx="2470150" cy="336550"/>
            </a:xfrm>
            <a:prstGeom prst="rect">
              <a:avLst/>
            </a:prstGeom>
            <a:noFill/>
            <a:ln w="12700">
              <a:noFill/>
              <a:miter lim="800000"/>
              <a:headEnd/>
              <a:tailEnd/>
            </a:ln>
          </p:spPr>
          <p:txBody>
            <a:bodyPr wrap="none" lIns="90000" tIns="46800" rIns="90000" bIns="46800">
              <a:spAutoFit/>
            </a:bodyPr>
            <a:lstStyle/>
            <a:p>
              <a:pPr algn="ctr"/>
              <a:r>
                <a:rPr lang="de-DE" dirty="0"/>
                <a:t>oFilter et_ALL_EVENTS</a:t>
              </a:r>
              <a:endParaRPr lang="en-US" dirty="0"/>
            </a:p>
          </p:txBody>
        </p:sp>
        <p:sp>
          <p:nvSpPr>
            <p:cNvPr id="25" name="Text Box 9">
              <a:extLst>
                <a:ext uri="{FF2B5EF4-FFF2-40B4-BE49-F238E27FC236}">
                  <a16:creationId xmlns:a16="http://schemas.microsoft.com/office/drawing/2014/main" id="{7F89F16D-625F-4C58-AC99-44537627A22A}"/>
                </a:ext>
              </a:extLst>
            </p:cNvPr>
            <p:cNvSpPr txBox="1">
              <a:spLocks noChangeArrowheads="1"/>
            </p:cNvSpPr>
            <p:nvPr/>
          </p:nvSpPr>
          <p:spPr bwMode="auto">
            <a:xfrm>
              <a:off x="3038475" y="1758950"/>
              <a:ext cx="3151188" cy="336550"/>
            </a:xfrm>
            <a:prstGeom prst="rect">
              <a:avLst/>
            </a:prstGeom>
            <a:noFill/>
            <a:ln w="12700">
              <a:noFill/>
              <a:miter lim="800000"/>
              <a:headEnd/>
              <a:tailEnd/>
            </a:ln>
          </p:spPr>
          <p:txBody>
            <a:bodyPr wrap="none" lIns="90000" tIns="46800" rIns="90000" bIns="46800">
              <a:spAutoFit/>
            </a:bodyPr>
            <a:lstStyle/>
            <a:p>
              <a:pPr algn="ctr"/>
              <a:r>
                <a:rPr lang="de-DE" dirty="0"/>
                <a:t>form2	142 (Purchase Order)</a:t>
              </a:r>
              <a:endParaRPr lang="en-US" dirty="0"/>
            </a:p>
          </p:txBody>
        </p:sp>
        <p:cxnSp>
          <p:nvCxnSpPr>
            <p:cNvPr id="26" name="AutoShape 10">
              <a:extLst>
                <a:ext uri="{FF2B5EF4-FFF2-40B4-BE49-F238E27FC236}">
                  <a16:creationId xmlns:a16="http://schemas.microsoft.com/office/drawing/2014/main" id="{5E6EA49B-2993-41F7-B3C3-F3953E2291E5}"/>
                </a:ext>
              </a:extLst>
            </p:cNvPr>
            <p:cNvCxnSpPr>
              <a:cxnSpLocks noChangeShapeType="1"/>
              <a:stCxn id="23" idx="2"/>
              <a:endCxn id="24" idx="1"/>
            </p:cNvCxnSpPr>
            <p:nvPr/>
          </p:nvCxnSpPr>
          <p:spPr bwMode="auto">
            <a:xfrm rot="16200000" flipH="1">
              <a:off x="1136650" y="1379538"/>
              <a:ext cx="128587" cy="287338"/>
            </a:xfrm>
            <a:prstGeom prst="curvedConnector2">
              <a:avLst/>
            </a:prstGeom>
            <a:noFill/>
            <a:ln w="12700">
              <a:solidFill>
                <a:schemeClr val="tx1"/>
              </a:solidFill>
              <a:round/>
              <a:headEnd/>
              <a:tailEnd/>
            </a:ln>
          </p:spPr>
        </p:cxnSp>
        <p:cxnSp>
          <p:nvCxnSpPr>
            <p:cNvPr id="27" name="AutoShape 12">
              <a:extLst>
                <a:ext uri="{FF2B5EF4-FFF2-40B4-BE49-F238E27FC236}">
                  <a16:creationId xmlns:a16="http://schemas.microsoft.com/office/drawing/2014/main" id="{1228CFC9-8334-45C4-AC16-AF78172A07B0}"/>
                </a:ext>
              </a:extLst>
            </p:cNvPr>
            <p:cNvCxnSpPr>
              <a:cxnSpLocks noChangeShapeType="1"/>
              <a:stCxn id="24" idx="2"/>
              <a:endCxn id="25" idx="1"/>
            </p:cNvCxnSpPr>
            <p:nvPr/>
          </p:nvCxnSpPr>
          <p:spPr bwMode="auto">
            <a:xfrm rot="16200000" flipH="1">
              <a:off x="2723357" y="1612106"/>
              <a:ext cx="171450" cy="458787"/>
            </a:xfrm>
            <a:prstGeom prst="curvedConnector2">
              <a:avLst/>
            </a:prstGeom>
            <a:noFill/>
            <a:ln w="12700">
              <a:solidFill>
                <a:schemeClr val="tx1"/>
              </a:solidFill>
              <a:round/>
              <a:headEnd/>
              <a:tailEnd/>
            </a:ln>
          </p:spPr>
        </p:cxnSp>
        <p:sp>
          <p:nvSpPr>
            <p:cNvPr id="28" name="Text Box 13">
              <a:extLst>
                <a:ext uri="{FF2B5EF4-FFF2-40B4-BE49-F238E27FC236}">
                  <a16:creationId xmlns:a16="http://schemas.microsoft.com/office/drawing/2014/main" id="{530FD542-6CBE-4E00-9551-45C6C5BEDE64}"/>
                </a:ext>
              </a:extLst>
            </p:cNvPr>
            <p:cNvSpPr txBox="1">
              <a:spLocks noChangeArrowheads="1"/>
            </p:cNvSpPr>
            <p:nvPr/>
          </p:nvSpPr>
          <p:spPr bwMode="auto">
            <a:xfrm>
              <a:off x="1457325" y="2165350"/>
              <a:ext cx="2325688" cy="336550"/>
            </a:xfrm>
            <a:prstGeom prst="rect">
              <a:avLst/>
            </a:prstGeom>
            <a:noFill/>
            <a:ln w="12700">
              <a:noFill/>
              <a:miter lim="800000"/>
              <a:headEnd/>
              <a:tailEnd/>
            </a:ln>
          </p:spPr>
          <p:txBody>
            <a:bodyPr wrap="none" lIns="90000" tIns="46800" rIns="90000" bIns="46800">
              <a:spAutoFit/>
            </a:bodyPr>
            <a:lstStyle/>
            <a:p>
              <a:pPr algn="ctr"/>
              <a:r>
                <a:rPr lang="de-DE" dirty="0"/>
                <a:t>oFilter et_KEY_DOWN</a:t>
              </a:r>
              <a:endParaRPr lang="en-US" dirty="0"/>
            </a:p>
          </p:txBody>
        </p:sp>
        <p:sp>
          <p:nvSpPr>
            <p:cNvPr id="29" name="Text Box 14">
              <a:extLst>
                <a:ext uri="{FF2B5EF4-FFF2-40B4-BE49-F238E27FC236}">
                  <a16:creationId xmlns:a16="http://schemas.microsoft.com/office/drawing/2014/main" id="{54E305B3-01D2-40E2-9D0A-A03E0F840C66}"/>
                </a:ext>
              </a:extLst>
            </p:cNvPr>
            <p:cNvSpPr txBox="1">
              <a:spLocks noChangeArrowheads="1"/>
            </p:cNvSpPr>
            <p:nvPr/>
          </p:nvSpPr>
          <p:spPr bwMode="auto">
            <a:xfrm>
              <a:off x="3147765" y="2493963"/>
              <a:ext cx="2562720" cy="433943"/>
            </a:xfrm>
            <a:prstGeom prst="rect">
              <a:avLst/>
            </a:prstGeom>
            <a:noFill/>
            <a:ln w="12700">
              <a:noFill/>
              <a:miter lim="800000"/>
              <a:headEnd/>
              <a:tailEnd/>
            </a:ln>
          </p:spPr>
          <p:txBody>
            <a:bodyPr wrap="none" lIns="90000" tIns="46800" rIns="90000" bIns="46800">
              <a:spAutoFit/>
            </a:bodyPr>
            <a:lstStyle/>
            <a:p>
              <a:pPr algn="ctr"/>
              <a:r>
                <a:rPr lang="de-DE" dirty="0"/>
                <a:t>form1	139 (</a:t>
              </a:r>
              <a:r>
                <a:rPr lang="en-US" dirty="0"/>
                <a:t>Sales</a:t>
              </a:r>
              <a:r>
                <a:rPr lang="de-DE" dirty="0"/>
                <a:t> Order)</a:t>
              </a:r>
              <a:endParaRPr lang="en-US" dirty="0"/>
            </a:p>
          </p:txBody>
        </p:sp>
        <p:cxnSp>
          <p:nvCxnSpPr>
            <p:cNvPr id="30" name="AutoShape 15">
              <a:extLst>
                <a:ext uri="{FF2B5EF4-FFF2-40B4-BE49-F238E27FC236}">
                  <a16:creationId xmlns:a16="http://schemas.microsoft.com/office/drawing/2014/main" id="{BC57A7DE-5935-4086-BF13-DE86F65805CE}"/>
                </a:ext>
              </a:extLst>
            </p:cNvPr>
            <p:cNvCxnSpPr>
              <a:cxnSpLocks noChangeShapeType="1"/>
              <a:stCxn id="28" idx="2"/>
              <a:endCxn id="29" idx="1"/>
            </p:cNvCxnSpPr>
            <p:nvPr/>
          </p:nvCxnSpPr>
          <p:spPr bwMode="auto">
            <a:xfrm rot="16200000" flipH="1">
              <a:off x="2779449" y="2342619"/>
              <a:ext cx="209034" cy="527596"/>
            </a:xfrm>
            <a:prstGeom prst="curvedConnector2">
              <a:avLst/>
            </a:prstGeom>
            <a:noFill/>
            <a:ln w="12700">
              <a:solidFill>
                <a:schemeClr val="tx1"/>
              </a:solidFill>
              <a:round/>
              <a:headEnd/>
              <a:tailEnd/>
            </a:ln>
          </p:spPr>
        </p:cxnSp>
        <p:cxnSp>
          <p:nvCxnSpPr>
            <p:cNvPr id="31" name="AutoShape 16">
              <a:extLst>
                <a:ext uri="{FF2B5EF4-FFF2-40B4-BE49-F238E27FC236}">
                  <a16:creationId xmlns:a16="http://schemas.microsoft.com/office/drawing/2014/main" id="{5D4D643F-D995-487F-8E99-0B014A376EF8}"/>
                </a:ext>
              </a:extLst>
            </p:cNvPr>
            <p:cNvCxnSpPr>
              <a:cxnSpLocks noChangeShapeType="1"/>
              <a:stCxn id="23" idx="2"/>
              <a:endCxn id="28" idx="1"/>
            </p:cNvCxnSpPr>
            <p:nvPr/>
          </p:nvCxnSpPr>
          <p:spPr bwMode="auto">
            <a:xfrm rot="16200000" flipH="1">
              <a:off x="819151" y="1695450"/>
              <a:ext cx="874712" cy="401637"/>
            </a:xfrm>
            <a:prstGeom prst="curvedConnector2">
              <a:avLst/>
            </a:prstGeom>
            <a:noFill/>
            <a:ln w="12700">
              <a:solidFill>
                <a:schemeClr val="tx1"/>
              </a:solidFill>
              <a:round/>
              <a:headEnd/>
              <a:tailEnd/>
            </a:ln>
          </p:spPr>
        </p:cxnSp>
        <p:sp>
          <p:nvSpPr>
            <p:cNvPr id="32" name="Text Box 13">
              <a:extLst>
                <a:ext uri="{FF2B5EF4-FFF2-40B4-BE49-F238E27FC236}">
                  <a16:creationId xmlns:a16="http://schemas.microsoft.com/office/drawing/2014/main" id="{A0897FC9-82E1-419B-92A0-33A9647C7909}"/>
                </a:ext>
              </a:extLst>
            </p:cNvPr>
            <p:cNvSpPr txBox="1">
              <a:spLocks noChangeArrowheads="1"/>
            </p:cNvSpPr>
            <p:nvPr/>
          </p:nvSpPr>
          <p:spPr bwMode="auto">
            <a:xfrm>
              <a:off x="1522413" y="2882900"/>
              <a:ext cx="2719387" cy="336550"/>
            </a:xfrm>
            <a:prstGeom prst="rect">
              <a:avLst/>
            </a:prstGeom>
            <a:noFill/>
            <a:ln w="12700">
              <a:noFill/>
              <a:miter lim="800000"/>
              <a:headEnd/>
              <a:tailEnd/>
            </a:ln>
          </p:spPr>
          <p:txBody>
            <a:bodyPr wrap="none" lIns="90000" tIns="46800" rIns="90000" bIns="46800">
              <a:spAutoFit/>
            </a:bodyPr>
            <a:lstStyle/>
            <a:p>
              <a:pPr algn="ctr"/>
              <a:r>
                <a:rPr lang="de-DE" dirty="0"/>
                <a:t>oFilter et_ITEM_PRESSED</a:t>
              </a:r>
              <a:endParaRPr lang="en-US" dirty="0"/>
            </a:p>
          </p:txBody>
        </p:sp>
        <p:cxnSp>
          <p:nvCxnSpPr>
            <p:cNvPr id="33" name="AutoShape 10">
              <a:extLst>
                <a:ext uri="{FF2B5EF4-FFF2-40B4-BE49-F238E27FC236}">
                  <a16:creationId xmlns:a16="http://schemas.microsoft.com/office/drawing/2014/main" id="{D3038EF3-20FE-4968-9A2B-9597002424F6}"/>
                </a:ext>
              </a:extLst>
            </p:cNvPr>
            <p:cNvCxnSpPr>
              <a:cxnSpLocks noChangeShapeType="1"/>
              <a:stCxn id="23" idx="2"/>
              <a:endCxn id="32" idx="1"/>
            </p:cNvCxnSpPr>
            <p:nvPr/>
          </p:nvCxnSpPr>
          <p:spPr bwMode="auto">
            <a:xfrm rot="16200000" flipH="1">
              <a:off x="493713" y="2022475"/>
              <a:ext cx="1592262" cy="465138"/>
            </a:xfrm>
            <a:prstGeom prst="curvedConnector2">
              <a:avLst/>
            </a:prstGeom>
            <a:noFill/>
            <a:ln w="12700">
              <a:solidFill>
                <a:schemeClr val="tx1"/>
              </a:solidFill>
              <a:round/>
              <a:headEnd/>
              <a:tailEnd/>
            </a:ln>
          </p:spPr>
        </p:cxnSp>
        <p:sp>
          <p:nvSpPr>
            <p:cNvPr id="34" name="Text Box 13">
              <a:extLst>
                <a:ext uri="{FF2B5EF4-FFF2-40B4-BE49-F238E27FC236}">
                  <a16:creationId xmlns:a16="http://schemas.microsoft.com/office/drawing/2014/main" id="{322C255E-D658-4FB6-A442-142E3D1CFFDE}"/>
                </a:ext>
              </a:extLst>
            </p:cNvPr>
            <p:cNvSpPr txBox="1">
              <a:spLocks noChangeArrowheads="1"/>
            </p:cNvSpPr>
            <p:nvPr/>
          </p:nvSpPr>
          <p:spPr bwMode="auto">
            <a:xfrm>
              <a:off x="1525588" y="3298825"/>
              <a:ext cx="2482850" cy="336550"/>
            </a:xfrm>
            <a:prstGeom prst="rect">
              <a:avLst/>
            </a:prstGeom>
            <a:noFill/>
            <a:ln w="12700">
              <a:noFill/>
              <a:miter lim="800000"/>
              <a:headEnd/>
              <a:tailEnd/>
            </a:ln>
          </p:spPr>
          <p:txBody>
            <a:bodyPr wrap="none" lIns="90000" tIns="46800" rIns="90000" bIns="46800">
              <a:spAutoFit/>
            </a:bodyPr>
            <a:lstStyle/>
            <a:p>
              <a:pPr algn="ctr"/>
              <a:r>
                <a:rPr lang="de-DE" dirty="0"/>
                <a:t>oFilter et_MENU_CLICK</a:t>
              </a:r>
              <a:endParaRPr lang="en-US" dirty="0"/>
            </a:p>
          </p:txBody>
        </p:sp>
        <p:cxnSp>
          <p:nvCxnSpPr>
            <p:cNvPr id="35" name="AutoShape 10">
              <a:extLst>
                <a:ext uri="{FF2B5EF4-FFF2-40B4-BE49-F238E27FC236}">
                  <a16:creationId xmlns:a16="http://schemas.microsoft.com/office/drawing/2014/main" id="{174EF0CE-F454-4C72-A843-2EA3EEF4F93C}"/>
                </a:ext>
              </a:extLst>
            </p:cNvPr>
            <p:cNvCxnSpPr>
              <a:cxnSpLocks noChangeShapeType="1"/>
            </p:cNvCxnSpPr>
            <p:nvPr/>
          </p:nvCxnSpPr>
          <p:spPr bwMode="auto">
            <a:xfrm rot="16200000" flipH="1">
              <a:off x="343694" y="2302669"/>
              <a:ext cx="1879600" cy="452438"/>
            </a:xfrm>
            <a:prstGeom prst="curvedConnector2">
              <a:avLst/>
            </a:prstGeom>
            <a:noFill/>
            <a:ln w="12700">
              <a:solidFill>
                <a:schemeClr val="tx1"/>
              </a:solidFill>
              <a:round/>
              <a:headEnd/>
              <a:tailEnd/>
            </a:ln>
          </p:spPr>
        </p:cxnSp>
      </p:grpSp>
    </p:spTree>
    <p:custDataLst>
      <p:tags r:id="rId1"/>
    </p:custDataLst>
    <p:extLst>
      <p:ext uri="{BB962C8B-B14F-4D97-AF65-F5344CB8AC3E}">
        <p14:creationId xmlns:p14="http://schemas.microsoft.com/office/powerpoint/2010/main" val="400431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p:nvPr>
        </p:nvSpPr>
        <p:spPr>
          <a:xfrm>
            <a:off x="504001" y="350112"/>
            <a:ext cx="11186476" cy="677108"/>
          </a:xfrm>
        </p:spPr>
        <p:txBody>
          <a:bodyPr anchor="ctr"/>
          <a:lstStyle/>
          <a:p>
            <a:pPr eaLnBrk="1" hangingPunct="1"/>
            <a:r>
              <a:rPr lang="en-US" dirty="0"/>
              <a:t>Events: Filtering Events</a:t>
            </a:r>
            <a:br>
              <a:rPr lang="en-US" dirty="0"/>
            </a:br>
            <a:r>
              <a:rPr lang="en-US" sz="2000" dirty="0"/>
              <a:t>Code Example</a:t>
            </a:r>
          </a:p>
        </p:txBody>
      </p:sp>
      <p:sp>
        <p:nvSpPr>
          <p:cNvPr id="168962" name="Rectangle 3"/>
          <p:cNvSpPr>
            <a:spLocks noChangeArrowheads="1"/>
          </p:cNvSpPr>
          <p:nvPr/>
        </p:nvSpPr>
        <p:spPr bwMode="gray">
          <a:xfrm>
            <a:off x="504001" y="1481139"/>
            <a:ext cx="11186476" cy="4804159"/>
          </a:xfrm>
          <a:prstGeom prst="rect">
            <a:avLst/>
          </a:prstGeom>
          <a:solidFill>
            <a:srgbClr val="B4C3CB"/>
          </a:solidFill>
          <a:ln w="6350">
            <a:solidFill>
              <a:schemeClr val="tx1"/>
            </a:solidFill>
            <a:miter lim="800000"/>
            <a:headEnd/>
            <a:tailEnd/>
          </a:ln>
        </p:spPr>
        <p:txBody>
          <a:bodyPr lIns="72000" tIns="72000" rIns="72000" bIns="72000"/>
          <a:lstStyle/>
          <a:p>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1) create a new EventFilters object</a:t>
            </a:r>
          </a:p>
          <a:p>
            <a:r>
              <a:rPr lang="en-US" sz="1600" dirty="0">
                <a:latin typeface="Arial monospaced for SAP" pitchFamily="49" charset="0"/>
              </a:rPr>
              <a:t>oFilters = New SAPbouiCOM.EventFilters</a:t>
            </a:r>
          </a:p>
          <a:p>
            <a:r>
              <a:rPr lang="en-US" sz="1600" dirty="0">
                <a:latin typeface="Arial monospaced for SAP" pitchFamily="49" charset="0"/>
              </a:rPr>
              <a:t>    </a:t>
            </a:r>
          </a:p>
          <a:p>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2) add an event type to the container</a:t>
            </a:r>
          </a:p>
          <a:p>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   (this method returns an EventFilter (&lt;&gt; EventFilters) object)</a:t>
            </a:r>
          </a:p>
          <a:p>
            <a:r>
              <a:rPr lang="en-US" sz="1600" dirty="0">
                <a:latin typeface="Arial monospaced for SAP" pitchFamily="49" charset="0"/>
              </a:rPr>
              <a:t>oFilter = oFilters.Add(et_CLICK)</a:t>
            </a:r>
          </a:p>
          <a:p>
            <a:r>
              <a:rPr lang="en-US" sz="1600" dirty="0">
                <a:latin typeface="Arial monospaced for SAP" pitchFamily="49" charset="0"/>
              </a:rPr>
              <a:t>    </a:t>
            </a:r>
          </a:p>
          <a:p>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3) assign the form types on which the event should be processed</a:t>
            </a:r>
          </a:p>
          <a:p>
            <a:r>
              <a:rPr lang="en-US" sz="1600" dirty="0">
                <a:latin typeface="Arial monospaced for SAP" pitchFamily="49" charset="0"/>
              </a:rPr>
              <a:t>oFilter.AddEx(</a:t>
            </a:r>
            <a:r>
              <a:rPr lang="ja-JP" altLang="en-US" sz="1600" dirty="0">
                <a:latin typeface="Arial monospaced for SAP" pitchFamily="49" charset="0"/>
              </a:rPr>
              <a:t>“</a:t>
            </a:r>
            <a:r>
              <a:rPr lang="en-US" altLang="ja-JP" sz="1600" dirty="0">
                <a:latin typeface="Arial monospaced for SAP" pitchFamily="49" charset="0"/>
              </a:rPr>
              <a:t>139</a:t>
            </a:r>
            <a:r>
              <a:rPr lang="ja-JP" altLang="en-US" sz="1600" dirty="0">
                <a:latin typeface="Arial monospaced for SAP" pitchFamily="49" charset="0"/>
              </a:rPr>
              <a:t>”</a:t>
            </a:r>
            <a:r>
              <a:rPr lang="en-US" altLang="ja-JP" sz="1600" dirty="0">
                <a:latin typeface="Arial monospaced for SAP" pitchFamily="49" charset="0"/>
              </a:rPr>
              <a:t>) </a:t>
            </a:r>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Sales Order Form</a:t>
            </a:r>
          </a:p>
          <a:p>
            <a:r>
              <a:rPr lang="en-US" sz="1600" dirty="0">
                <a:latin typeface="Arial monospaced for SAP" pitchFamily="49" charset="0"/>
              </a:rPr>
              <a:t>oFilter.AddEx(</a:t>
            </a:r>
            <a:r>
              <a:rPr lang="ja-JP" altLang="en-US" sz="1600" dirty="0">
                <a:latin typeface="Arial monospaced for SAP" pitchFamily="49" charset="0"/>
              </a:rPr>
              <a:t>“</a:t>
            </a:r>
            <a:r>
              <a:rPr lang="en-US" altLang="ja-JP" sz="1600" dirty="0">
                <a:latin typeface="Arial monospaced for SAP" pitchFamily="49" charset="0"/>
              </a:rPr>
              <a:t>142</a:t>
            </a:r>
            <a:r>
              <a:rPr lang="ja-JP" altLang="en-US" sz="1600" dirty="0">
                <a:latin typeface="Arial monospaced for SAP" pitchFamily="49" charset="0"/>
              </a:rPr>
              <a:t>”</a:t>
            </a:r>
            <a:r>
              <a:rPr lang="en-US" altLang="ja-JP" sz="1600" dirty="0">
                <a:latin typeface="Arial monospaced for SAP" pitchFamily="49" charset="0"/>
              </a:rPr>
              <a:t>) </a:t>
            </a:r>
            <a:r>
              <a:rPr lang="en-US" altLang="ja-JP" sz="1600" dirty="0">
                <a:solidFill>
                  <a:srgbClr val="339933"/>
                </a:solidFill>
                <a:latin typeface="Arial monospaced for SAP" pitchFamily="49" charset="0"/>
              </a:rPr>
              <a:t>'Purchase Order Form</a:t>
            </a:r>
          </a:p>
          <a:p>
            <a:r>
              <a:rPr lang="en-US" sz="1600" dirty="0">
                <a:latin typeface="Arial monospaced for SAP" pitchFamily="49" charset="0"/>
              </a:rPr>
              <a:t>    </a:t>
            </a:r>
          </a:p>
          <a:p>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 add a second event type to the container</a:t>
            </a:r>
          </a:p>
          <a:p>
            <a:r>
              <a:rPr lang="en-US" sz="1600" dirty="0">
                <a:latin typeface="Arial monospaced for SAP" pitchFamily="49" charset="0"/>
              </a:rPr>
              <a:t>oFilter = oFilters.Add(et_KEY_DOWN)</a:t>
            </a:r>
          </a:p>
          <a:p>
            <a:r>
              <a:rPr lang="en-US" sz="1600" dirty="0">
                <a:latin typeface="Arial monospaced for SAP" pitchFamily="49" charset="0"/>
              </a:rPr>
              <a:t>    </a:t>
            </a:r>
          </a:p>
          <a:p>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 assign the form type on which this event should be processed</a:t>
            </a:r>
          </a:p>
          <a:p>
            <a:r>
              <a:rPr lang="en-US" sz="1600" dirty="0">
                <a:latin typeface="Arial monospaced for SAP" pitchFamily="49" charset="0"/>
              </a:rPr>
              <a:t>oFilter.AddEx(</a:t>
            </a:r>
            <a:r>
              <a:rPr lang="ja-JP" altLang="en-US" sz="1600" dirty="0">
                <a:latin typeface="Arial monospaced for SAP" pitchFamily="49" charset="0"/>
              </a:rPr>
              <a:t>“</a:t>
            </a:r>
            <a:r>
              <a:rPr lang="en-US" altLang="ja-JP" sz="1600" dirty="0">
                <a:latin typeface="Arial monospaced for SAP" pitchFamily="49" charset="0"/>
              </a:rPr>
              <a:t>139</a:t>
            </a:r>
            <a:r>
              <a:rPr lang="ja-JP" altLang="en-US" sz="1600" dirty="0">
                <a:latin typeface="Arial monospaced for SAP" pitchFamily="49" charset="0"/>
              </a:rPr>
              <a:t>”</a:t>
            </a:r>
            <a:r>
              <a:rPr lang="en-US" altLang="ja-JP" sz="1600" dirty="0">
                <a:latin typeface="Arial monospaced for SAP" pitchFamily="49" charset="0"/>
              </a:rPr>
              <a:t>) </a:t>
            </a:r>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Sales Order Form</a:t>
            </a:r>
          </a:p>
          <a:p>
            <a:endParaRPr lang="en-US" sz="1600" dirty="0">
              <a:latin typeface="Arial monospaced for SAP" pitchFamily="49" charset="0"/>
            </a:endParaRPr>
          </a:p>
          <a:p>
            <a:r>
              <a:rPr lang="ja-JP" altLang="en-US" sz="1600" dirty="0">
                <a:solidFill>
                  <a:srgbClr val="339933"/>
                </a:solidFill>
                <a:latin typeface="Arial monospaced for SAP" pitchFamily="49" charset="0"/>
              </a:rPr>
              <a:t>‘</a:t>
            </a:r>
            <a:r>
              <a:rPr lang="en-US" altLang="ja-JP" sz="1600" dirty="0">
                <a:solidFill>
                  <a:srgbClr val="339933"/>
                </a:solidFill>
                <a:latin typeface="Arial monospaced for SAP" pitchFamily="49" charset="0"/>
              </a:rPr>
              <a:t>4) set the event filters object to the application</a:t>
            </a:r>
            <a:r>
              <a:rPr lang="en-US" altLang="ja-JP" sz="1600" dirty="0">
                <a:solidFill>
                  <a:schemeClr val="hlink"/>
                </a:solidFill>
                <a:latin typeface="Arial monospaced for SAP" pitchFamily="49" charset="0"/>
              </a:rPr>
              <a:t> </a:t>
            </a:r>
          </a:p>
          <a:p>
            <a:r>
              <a:rPr lang="en-US" sz="1600" dirty="0">
                <a:latin typeface="Arial monospaced for SAP" pitchFamily="49" charset="0"/>
              </a:rPr>
              <a:t>SBO_Application.SetFilter(oFilters)</a:t>
            </a:r>
          </a:p>
        </p:txBody>
      </p:sp>
    </p:spTree>
    <p:custDataLst>
      <p:tags r:id="rId1"/>
    </p:custDataLst>
    <p:extLst>
      <p:ext uri="{BB962C8B-B14F-4D97-AF65-F5344CB8AC3E}">
        <p14:creationId xmlns:p14="http://schemas.microsoft.com/office/powerpoint/2010/main" val="31546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nchor="ctr"/>
          <a:lstStyle/>
          <a:p>
            <a:pPr eaLnBrk="1" hangingPunct="1"/>
            <a:r>
              <a:rPr lang="en-US" dirty="0"/>
              <a:t>Events: Object Level Events 	</a:t>
            </a:r>
          </a:p>
        </p:txBody>
      </p:sp>
      <p:sp>
        <p:nvSpPr>
          <p:cNvPr id="5" name="Content Placeholder 5"/>
          <p:cNvSpPr txBox="1">
            <a:spLocks/>
          </p:cNvSpPr>
          <p:nvPr/>
        </p:nvSpPr>
        <p:spPr>
          <a:xfrm>
            <a:off x="504001" y="1379263"/>
            <a:ext cx="9904837" cy="659602"/>
          </a:xfrm>
          <a:prstGeom prst="rect">
            <a:avLst/>
          </a:prstGeom>
        </p:spPr>
        <p:txBody>
          <a:bodyPr/>
          <a:lstStyle/>
          <a:p>
            <a:pPr marL="342900" indent="-342900" eaLnBrk="0" hangingPunct="0">
              <a:spcBef>
                <a:spcPts val="1625"/>
              </a:spcBef>
              <a:buClr>
                <a:schemeClr val="accent1"/>
              </a:buClr>
              <a:buSzPct val="80000"/>
              <a:defRPr/>
            </a:pPr>
            <a:r>
              <a:rPr lang="en-US" sz="1800" dirty="0">
                <a:latin typeface="Arial" charset="0"/>
              </a:rPr>
              <a:t>It’s possible to define a different method handling the ItemEvent per Item object level.</a:t>
            </a:r>
          </a:p>
          <a:p>
            <a:pPr marL="342900" indent="-342900" eaLnBrk="0" hangingPunct="0">
              <a:spcBef>
                <a:spcPts val="1625"/>
              </a:spcBef>
              <a:buClr>
                <a:schemeClr val="accent1"/>
              </a:buClr>
              <a:buSzPct val="80000"/>
              <a:defRPr/>
            </a:pPr>
            <a:r>
              <a:rPr lang="en-US" sz="1800" dirty="0">
                <a:latin typeface="Arial" charset="0"/>
              </a:rPr>
              <a:t>	</a:t>
            </a:r>
          </a:p>
          <a:p>
            <a:pPr marL="342900" indent="-342900" eaLnBrk="0" hangingPunct="0">
              <a:spcBef>
                <a:spcPts val="1625"/>
              </a:spcBef>
              <a:buClr>
                <a:schemeClr val="accent1"/>
              </a:buClr>
              <a:buSzPct val="80000"/>
              <a:defRPr/>
            </a:pPr>
            <a:endParaRPr lang="en-US" sz="1800" dirty="0">
              <a:latin typeface="+mn-lt"/>
            </a:endParaRPr>
          </a:p>
          <a:p>
            <a:pPr marL="514350" indent="180000" algn="just" eaLnBrk="0" hangingPunct="0">
              <a:spcBef>
                <a:spcPts val="1625"/>
              </a:spcBef>
              <a:buClr>
                <a:schemeClr val="accent1"/>
              </a:buClr>
              <a:buSzPct val="80000"/>
              <a:defRPr/>
            </a:pPr>
            <a:endParaRPr lang="en-US" sz="1800" dirty="0">
              <a:latin typeface="+mn-lt"/>
            </a:endParaRPr>
          </a:p>
          <a:p>
            <a:pPr marL="514350" indent="180000" algn="just" eaLnBrk="0" hangingPunct="0">
              <a:spcBef>
                <a:spcPts val="1625"/>
              </a:spcBef>
              <a:buClr>
                <a:schemeClr val="accent1"/>
              </a:buClr>
              <a:buSzPct val="80000"/>
              <a:defRPr/>
            </a:pPr>
            <a:endParaRPr lang="en-US" sz="1800" dirty="0">
              <a:latin typeface="+mn-lt"/>
            </a:endParaRPr>
          </a:p>
          <a:p>
            <a:pPr marL="342900" indent="-342900" eaLnBrk="0" hangingPunct="0">
              <a:spcBef>
                <a:spcPts val="1625"/>
              </a:spcBef>
              <a:buClr>
                <a:schemeClr val="accent1"/>
              </a:buClr>
              <a:buSzPct val="80000"/>
              <a:defRPr/>
            </a:pPr>
            <a:endParaRPr lang="en-US" sz="2000" dirty="0">
              <a:latin typeface="+mn-lt"/>
            </a:endParaRPr>
          </a:p>
        </p:txBody>
      </p:sp>
      <p:pic>
        <p:nvPicPr>
          <p:cNvPr id="171011" name="Picture 1" descr="image001"/>
          <p:cNvPicPr>
            <a:picLocks noChangeAspect="1" noChangeArrowheads="1"/>
          </p:cNvPicPr>
          <p:nvPr/>
        </p:nvPicPr>
        <p:blipFill>
          <a:blip r:embed="rId4" cstate="print"/>
          <a:srcRect b="501"/>
          <a:stretch>
            <a:fillRect/>
          </a:stretch>
        </p:blipFill>
        <p:spPr bwMode="auto">
          <a:xfrm>
            <a:off x="1185155" y="2038865"/>
            <a:ext cx="9223683" cy="376441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8768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2596" y="1534439"/>
            <a:ext cx="7393990" cy="1572225"/>
          </a:xfrm>
          <a:prstGeom prst="rect">
            <a:avLst/>
          </a:prstGeom>
          <a:noFill/>
        </p:spPr>
        <p:txBody>
          <a:bodyPr wrap="square" lIns="0" tIns="0" rIns="0" bIns="0" rtlCol="0">
            <a:spAutoFit/>
          </a:bodyPr>
          <a:lstStyle/>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Events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Menus and  Handling Menu Event</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Additional Events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dirty="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Tree>
    <p:custDataLst>
      <p:tags r:id="rId1"/>
    </p:custDataLst>
    <p:extLst>
      <p:ext uri="{BB962C8B-B14F-4D97-AF65-F5344CB8AC3E}">
        <p14:creationId xmlns:p14="http://schemas.microsoft.com/office/powerpoint/2010/main" val="360274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a:xfrm>
            <a:off x="504001" y="350112"/>
            <a:ext cx="11186476" cy="677108"/>
          </a:xfrm>
        </p:spPr>
        <p:txBody>
          <a:bodyPr anchor="ctr"/>
          <a:lstStyle/>
          <a:p>
            <a:pPr eaLnBrk="1" hangingPunct="1"/>
            <a:r>
              <a:rPr lang="en-US" dirty="0"/>
              <a:t>Events: Object Level Events</a:t>
            </a:r>
            <a:br>
              <a:rPr lang="en-US" dirty="0"/>
            </a:br>
            <a:r>
              <a:rPr lang="en-US" sz="2000" dirty="0"/>
              <a:t>Visual Studio B1 add-in</a:t>
            </a:r>
            <a:endParaRPr lang="en-US" dirty="0"/>
          </a:p>
        </p:txBody>
      </p:sp>
      <p:pic>
        <p:nvPicPr>
          <p:cNvPr id="172034" name="Picture 3" descr="image003"/>
          <p:cNvPicPr>
            <a:picLocks noChangeAspect="1" noChangeArrowheads="1"/>
          </p:cNvPicPr>
          <p:nvPr/>
        </p:nvPicPr>
        <p:blipFill>
          <a:blip r:embed="rId4" cstate="print"/>
          <a:srcRect/>
          <a:stretch>
            <a:fillRect/>
          </a:stretch>
        </p:blipFill>
        <p:spPr bwMode="auto">
          <a:xfrm>
            <a:off x="504001" y="1282535"/>
            <a:ext cx="11186476" cy="494205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822630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title"/>
          </p:nvPr>
        </p:nvSpPr>
        <p:spPr/>
        <p:txBody>
          <a:bodyPr anchor="ctr"/>
          <a:lstStyle/>
          <a:p>
            <a:pPr eaLnBrk="1" hangingPunct="1"/>
            <a:r>
              <a:rPr lang="en-US" dirty="0"/>
              <a:t>Events: Want to find the </a:t>
            </a:r>
            <a:r>
              <a:rPr lang="ja-JP" altLang="en-US" dirty="0"/>
              <a:t>“</a:t>
            </a:r>
            <a:r>
              <a:rPr lang="en-US" altLang="ja-JP" dirty="0"/>
              <a:t>right</a:t>
            </a:r>
            <a:r>
              <a:rPr lang="ja-JP" altLang="en-US" dirty="0"/>
              <a:t>”</a:t>
            </a:r>
            <a:r>
              <a:rPr lang="en-US" altLang="ja-JP" dirty="0"/>
              <a:t> event? Use the Event Logger!</a:t>
            </a:r>
            <a:endParaRPr lang="fr-FR" dirty="0"/>
          </a:p>
        </p:txBody>
      </p:sp>
      <p:pic>
        <p:nvPicPr>
          <p:cNvPr id="173058" name="Picture 4"/>
          <p:cNvPicPr>
            <a:picLocks noChangeAspect="1" noChangeArrowheads="1"/>
          </p:cNvPicPr>
          <p:nvPr/>
        </p:nvPicPr>
        <p:blipFill>
          <a:blip r:embed="rId4" cstate="print"/>
          <a:srcRect/>
          <a:stretch>
            <a:fillRect/>
          </a:stretch>
        </p:blipFill>
        <p:spPr bwMode="auto">
          <a:xfrm>
            <a:off x="504002" y="3194462"/>
            <a:ext cx="11186476" cy="3243036"/>
          </a:xfrm>
          <a:prstGeom prst="rect">
            <a:avLst/>
          </a:prstGeom>
          <a:noFill/>
          <a:ln w="9525">
            <a:noFill/>
            <a:miter lim="800000"/>
            <a:headEnd/>
            <a:tailEnd/>
          </a:ln>
        </p:spPr>
      </p:pic>
      <p:sp>
        <p:nvSpPr>
          <p:cNvPr id="173059" name="Rectangle 3"/>
          <p:cNvSpPr txBox="1">
            <a:spLocks noChangeArrowheads="1"/>
          </p:cNvSpPr>
          <p:nvPr/>
        </p:nvSpPr>
        <p:spPr bwMode="gray">
          <a:xfrm>
            <a:off x="504002" y="1260362"/>
            <a:ext cx="11186475" cy="1547069"/>
          </a:xfrm>
          <a:prstGeom prst="rect">
            <a:avLst/>
          </a:prstGeom>
          <a:noFill/>
          <a:ln w="12700">
            <a:noFill/>
            <a:miter lim="800000"/>
            <a:headEnd/>
            <a:tailEnd/>
          </a:ln>
        </p:spPr>
        <p:txBody>
          <a:bodyPr lIns="0" tIns="0" rIns="0" bIns="0"/>
          <a:lstStyle/>
          <a:p>
            <a:pPr marL="344487" lvl="1" indent="-342900">
              <a:spcBef>
                <a:spcPct val="25000"/>
              </a:spcBef>
              <a:buClr>
                <a:srgbClr val="F0AB00"/>
              </a:buClr>
              <a:buSzPct val="80000"/>
              <a:buFont typeface="Wingdings" panose="05000000000000000000" pitchFamily="2" charset="2"/>
              <a:buChar char="§"/>
            </a:pPr>
            <a:r>
              <a:rPr lang="en-US" sz="1800" dirty="0"/>
              <a:t>EventLogger is part of the SAP Business One Development Environment (B1DE) toolset</a:t>
            </a:r>
            <a:endParaRPr lang="de-DE" sz="1800" dirty="0"/>
          </a:p>
          <a:p>
            <a:pPr marL="344487" lvl="1" indent="-342900">
              <a:spcBef>
                <a:spcPct val="25000"/>
              </a:spcBef>
              <a:buClr>
                <a:srgbClr val="F0AB00"/>
              </a:buClr>
              <a:buSzPct val="80000"/>
              <a:buFont typeface="Wingdings" panose="05000000000000000000" pitchFamily="2" charset="2"/>
              <a:buChar char="§"/>
            </a:pPr>
            <a:r>
              <a:rPr lang="en-US" sz="1800" dirty="0"/>
              <a:t>Easily identify the events fired by the UI API depending on user actions</a:t>
            </a:r>
          </a:p>
          <a:p>
            <a:pPr marL="344487" lvl="1" indent="-342900">
              <a:spcBef>
                <a:spcPct val="25000"/>
              </a:spcBef>
              <a:buClr>
                <a:srgbClr val="F0AB00"/>
              </a:buClr>
              <a:buSzPct val="80000"/>
              <a:buFont typeface="Wingdings" panose="05000000000000000000" pitchFamily="2" charset="2"/>
              <a:buChar char="§"/>
            </a:pPr>
            <a:r>
              <a:rPr lang="en-US" sz="1800" dirty="0"/>
              <a:t>Check the information given by SAP Business One for each event – including available event types (ItemEvent, MenuEvent, AppEvent etc).</a:t>
            </a:r>
          </a:p>
        </p:txBody>
      </p:sp>
    </p:spTree>
    <p:custDataLst>
      <p:tags r:id="rId1"/>
    </p:custDataLst>
    <p:extLst>
      <p:ext uri="{BB962C8B-B14F-4D97-AF65-F5344CB8AC3E}">
        <p14:creationId xmlns:p14="http://schemas.microsoft.com/office/powerpoint/2010/main" val="3062039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dirty="0"/>
              <a:t>Events : Exercise</a:t>
            </a:r>
            <a:endParaRPr lang="de-DE" dirty="0"/>
          </a:p>
        </p:txBody>
      </p:sp>
      <p:sp>
        <p:nvSpPr>
          <p:cNvPr id="50179" name="Rectangle 4"/>
          <p:cNvSpPr>
            <a:spLocks noChangeArrowheads="1"/>
          </p:cNvSpPr>
          <p:nvPr/>
        </p:nvSpPr>
        <p:spPr bwMode="gray">
          <a:xfrm>
            <a:off x="2030969" y="1864859"/>
            <a:ext cx="9659507" cy="1572225"/>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a:t>Create </a:t>
            </a:r>
            <a:r>
              <a:rPr lang="en-US" sz="1800" kern="0" dirty="0"/>
              <a:t>handler for FormLoad Event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Create handler for Item Event</a:t>
            </a:r>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1800" kern="0" dirty="0"/>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413562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Menus and  </a:t>
            </a:r>
            <a:r>
              <a:rPr lang="en-US" dirty="0">
                <a:solidFill>
                  <a:schemeClr val="accent1"/>
                </a:solidFill>
              </a:rPr>
              <a:t>Handling Menu Event</a:t>
            </a:r>
            <a:endParaRPr lang="en-US"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413526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Menus and Menu Event</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676057" y="1686467"/>
            <a:ext cx="9477334" cy="1154162"/>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 :</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 and remove menu items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Describe menu event handling</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338139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p:nvPr>
        </p:nvSpPr>
        <p:spPr/>
        <p:txBody>
          <a:bodyPr anchor="ctr"/>
          <a:lstStyle/>
          <a:p>
            <a:pPr eaLnBrk="1" hangingPunct="1"/>
            <a:r>
              <a:rPr lang="en-US" dirty="0"/>
              <a:t>Menus: Relevant Objects and Events</a:t>
            </a:r>
          </a:p>
        </p:txBody>
      </p:sp>
      <p:grpSp>
        <p:nvGrpSpPr>
          <p:cNvPr id="29" name="Group 28"/>
          <p:cNvGrpSpPr/>
          <p:nvPr/>
        </p:nvGrpSpPr>
        <p:grpSpPr>
          <a:xfrm>
            <a:off x="5077945" y="1878267"/>
            <a:ext cx="7286324" cy="2425533"/>
            <a:chOff x="811212" y="4171949"/>
            <a:chExt cx="8332788" cy="2988585"/>
          </a:xfrm>
        </p:grpSpPr>
        <p:sp>
          <p:nvSpPr>
            <p:cNvPr id="187396" name="Rectangle 4"/>
            <p:cNvSpPr>
              <a:spLocks noChangeArrowheads="1"/>
            </p:cNvSpPr>
            <p:nvPr/>
          </p:nvSpPr>
          <p:spPr bwMode="auto">
            <a:xfrm>
              <a:off x="811212" y="4171949"/>
              <a:ext cx="1400175" cy="314325"/>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Application</a:t>
              </a:r>
              <a:endParaRPr lang="en-US" dirty="0">
                <a:solidFill>
                  <a:srgbClr val="333333"/>
                </a:solidFill>
                <a:latin typeface="Arial" charset="0"/>
              </a:endParaRPr>
            </a:p>
          </p:txBody>
        </p:sp>
        <p:cxnSp>
          <p:nvCxnSpPr>
            <p:cNvPr id="183300" name="AutoShape 5"/>
            <p:cNvCxnSpPr>
              <a:cxnSpLocks noChangeShapeType="1"/>
              <a:stCxn id="187396" idx="2"/>
              <a:endCxn id="183302" idx="1"/>
            </p:cNvCxnSpPr>
            <p:nvPr/>
          </p:nvCxnSpPr>
          <p:spPr bwMode="auto">
            <a:xfrm rot="16200000" flipH="1">
              <a:off x="972344" y="5025230"/>
              <a:ext cx="1225550" cy="147637"/>
            </a:xfrm>
            <a:prstGeom prst="bentConnector2">
              <a:avLst/>
            </a:prstGeom>
            <a:noFill/>
            <a:ln w="9525">
              <a:solidFill>
                <a:schemeClr val="tx2"/>
              </a:solidFill>
              <a:miter lim="800000"/>
              <a:headEnd/>
              <a:tailEnd/>
            </a:ln>
          </p:spPr>
        </p:cxnSp>
        <p:cxnSp>
          <p:nvCxnSpPr>
            <p:cNvPr id="183301" name="AutoShape 6"/>
            <p:cNvCxnSpPr>
              <a:cxnSpLocks noChangeShapeType="1"/>
              <a:stCxn id="187396" idx="2"/>
              <a:endCxn id="183304" idx="1"/>
            </p:cNvCxnSpPr>
            <p:nvPr/>
          </p:nvCxnSpPr>
          <p:spPr bwMode="auto">
            <a:xfrm rot="16200000" flipH="1">
              <a:off x="1455738" y="4541836"/>
              <a:ext cx="279400" cy="168275"/>
            </a:xfrm>
            <a:prstGeom prst="bentConnector2">
              <a:avLst/>
            </a:prstGeom>
            <a:noFill/>
            <a:ln w="9525">
              <a:solidFill>
                <a:schemeClr val="tx2"/>
              </a:solidFill>
              <a:miter lim="800000"/>
              <a:headEnd/>
              <a:tailEnd/>
            </a:ln>
          </p:spPr>
        </p:cxnSp>
        <p:sp>
          <p:nvSpPr>
            <p:cNvPr id="183302" name="Rectangle 7"/>
            <p:cNvSpPr>
              <a:spLocks noChangeArrowheads="1"/>
            </p:cNvSpPr>
            <p:nvPr/>
          </p:nvSpPr>
          <p:spPr bwMode="auto">
            <a:xfrm>
              <a:off x="1658937" y="5549899"/>
              <a:ext cx="1409700" cy="323850"/>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Forms</a:t>
              </a:r>
              <a:endParaRPr lang="en-US" dirty="0">
                <a:solidFill>
                  <a:srgbClr val="333333"/>
                </a:solidFill>
              </a:endParaRPr>
            </a:p>
          </p:txBody>
        </p:sp>
        <p:sp>
          <p:nvSpPr>
            <p:cNvPr id="187400" name="Rectangle 8"/>
            <p:cNvSpPr>
              <a:spLocks noChangeArrowheads="1"/>
            </p:cNvSpPr>
            <p:nvPr/>
          </p:nvSpPr>
          <p:spPr bwMode="auto">
            <a:xfrm>
              <a:off x="3251200" y="5548312"/>
              <a:ext cx="1400175" cy="314325"/>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Form</a:t>
              </a:r>
              <a:endParaRPr lang="en-US" dirty="0">
                <a:solidFill>
                  <a:srgbClr val="333333"/>
                </a:solidFill>
                <a:latin typeface="Arial" charset="0"/>
              </a:endParaRPr>
            </a:p>
          </p:txBody>
        </p:sp>
        <p:sp>
          <p:nvSpPr>
            <p:cNvPr id="183304" name="Rectangle 9"/>
            <p:cNvSpPr>
              <a:spLocks noChangeArrowheads="1"/>
            </p:cNvSpPr>
            <p:nvPr/>
          </p:nvSpPr>
          <p:spPr bwMode="auto">
            <a:xfrm>
              <a:off x="1679575" y="4608512"/>
              <a:ext cx="1400175" cy="314325"/>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Menus</a:t>
              </a:r>
              <a:endParaRPr lang="en-US" dirty="0">
                <a:solidFill>
                  <a:srgbClr val="333333"/>
                </a:solidFill>
              </a:endParaRPr>
            </a:p>
          </p:txBody>
        </p:sp>
        <p:sp>
          <p:nvSpPr>
            <p:cNvPr id="187402" name="Rectangle 10"/>
            <p:cNvSpPr>
              <a:spLocks noChangeArrowheads="1"/>
            </p:cNvSpPr>
            <p:nvPr/>
          </p:nvSpPr>
          <p:spPr bwMode="auto">
            <a:xfrm>
              <a:off x="3265487" y="4608512"/>
              <a:ext cx="1400175" cy="314325"/>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MenuItem</a:t>
              </a:r>
              <a:endParaRPr lang="en-US" dirty="0">
                <a:solidFill>
                  <a:srgbClr val="333333"/>
                </a:solidFill>
                <a:latin typeface="Arial" charset="0"/>
              </a:endParaRPr>
            </a:p>
          </p:txBody>
        </p:sp>
        <p:cxnSp>
          <p:nvCxnSpPr>
            <p:cNvPr id="183306" name="AutoShape 11"/>
            <p:cNvCxnSpPr>
              <a:cxnSpLocks noChangeShapeType="1"/>
              <a:stCxn id="183302" idx="3"/>
              <a:endCxn id="187400" idx="1"/>
            </p:cNvCxnSpPr>
            <p:nvPr/>
          </p:nvCxnSpPr>
          <p:spPr bwMode="auto">
            <a:xfrm flipV="1">
              <a:off x="3068637" y="5705474"/>
              <a:ext cx="182563" cy="6350"/>
            </a:xfrm>
            <a:prstGeom prst="straightConnector1">
              <a:avLst/>
            </a:prstGeom>
            <a:noFill/>
            <a:ln w="9525">
              <a:solidFill>
                <a:schemeClr val="tx2"/>
              </a:solidFill>
              <a:round/>
              <a:headEnd/>
              <a:tailEnd/>
            </a:ln>
          </p:spPr>
        </p:cxnSp>
        <p:cxnSp>
          <p:nvCxnSpPr>
            <p:cNvPr id="183307" name="AutoShape 12"/>
            <p:cNvCxnSpPr>
              <a:cxnSpLocks noChangeShapeType="1"/>
              <a:stCxn id="183304" idx="3"/>
              <a:endCxn id="187402" idx="1"/>
            </p:cNvCxnSpPr>
            <p:nvPr/>
          </p:nvCxnSpPr>
          <p:spPr bwMode="auto">
            <a:xfrm>
              <a:off x="3079750" y="4765674"/>
              <a:ext cx="185737" cy="0"/>
            </a:xfrm>
            <a:prstGeom prst="straightConnector1">
              <a:avLst/>
            </a:prstGeom>
            <a:noFill/>
            <a:ln w="9525">
              <a:solidFill>
                <a:schemeClr val="tx2"/>
              </a:solidFill>
              <a:round/>
              <a:headEnd/>
              <a:tailEnd/>
            </a:ln>
          </p:spPr>
        </p:cxnSp>
        <p:sp>
          <p:nvSpPr>
            <p:cNvPr id="183308" name="Rectangle 13"/>
            <p:cNvSpPr>
              <a:spLocks noChangeArrowheads="1"/>
            </p:cNvSpPr>
            <p:nvPr/>
          </p:nvSpPr>
          <p:spPr bwMode="auto">
            <a:xfrm>
              <a:off x="4167187" y="4979987"/>
              <a:ext cx="1800225" cy="314325"/>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SubMenus</a:t>
              </a:r>
              <a:endParaRPr lang="en-US" dirty="0">
                <a:solidFill>
                  <a:srgbClr val="333333"/>
                </a:solidFill>
              </a:endParaRPr>
            </a:p>
          </p:txBody>
        </p:sp>
        <p:cxnSp>
          <p:nvCxnSpPr>
            <p:cNvPr id="183309" name="AutoShape 14"/>
            <p:cNvCxnSpPr>
              <a:cxnSpLocks noChangeShapeType="1"/>
              <a:stCxn id="187402" idx="2"/>
              <a:endCxn id="183308" idx="1"/>
            </p:cNvCxnSpPr>
            <p:nvPr/>
          </p:nvCxnSpPr>
          <p:spPr bwMode="auto">
            <a:xfrm rot="16200000" flipH="1">
              <a:off x="3959225" y="4929187"/>
              <a:ext cx="214312" cy="201612"/>
            </a:xfrm>
            <a:prstGeom prst="bentConnector2">
              <a:avLst/>
            </a:prstGeom>
            <a:noFill/>
            <a:ln w="12700">
              <a:solidFill>
                <a:schemeClr val="tx1"/>
              </a:solidFill>
              <a:miter lim="800000"/>
              <a:headEnd/>
              <a:tailEnd/>
            </a:ln>
          </p:spPr>
        </p:cxnSp>
        <p:sp>
          <p:nvSpPr>
            <p:cNvPr id="183310" name="Text Box 15"/>
            <p:cNvSpPr txBox="1">
              <a:spLocks noChangeArrowheads="1"/>
            </p:cNvSpPr>
            <p:nvPr/>
          </p:nvSpPr>
          <p:spPr bwMode="auto">
            <a:xfrm>
              <a:off x="2894012" y="5837237"/>
              <a:ext cx="606425" cy="381910"/>
            </a:xfrm>
            <a:prstGeom prst="rect">
              <a:avLst/>
            </a:prstGeom>
            <a:noFill/>
            <a:ln w="12700">
              <a:noFill/>
              <a:miter lim="800000"/>
              <a:headEnd/>
              <a:tailEnd/>
            </a:ln>
          </p:spPr>
          <p:txBody>
            <a:bodyPr lIns="90000" tIns="46800" rIns="90000" bIns="46800">
              <a:spAutoFit/>
            </a:bodyPr>
            <a:lstStyle/>
            <a:p>
              <a:pPr>
                <a:spcBef>
                  <a:spcPct val="50000"/>
                </a:spcBef>
              </a:pPr>
              <a:r>
                <a:rPr lang="en-US" sz="1400" dirty="0"/>
                <a:t>1..n</a:t>
              </a:r>
            </a:p>
          </p:txBody>
        </p:sp>
        <p:sp>
          <p:nvSpPr>
            <p:cNvPr id="183311" name="Text Box 16"/>
            <p:cNvSpPr txBox="1">
              <a:spLocks noChangeArrowheads="1"/>
            </p:cNvSpPr>
            <p:nvPr/>
          </p:nvSpPr>
          <p:spPr bwMode="auto">
            <a:xfrm>
              <a:off x="2906712" y="4870449"/>
              <a:ext cx="606425" cy="381910"/>
            </a:xfrm>
            <a:prstGeom prst="rect">
              <a:avLst/>
            </a:prstGeom>
            <a:noFill/>
            <a:ln w="12700">
              <a:noFill/>
              <a:miter lim="800000"/>
              <a:headEnd/>
              <a:tailEnd/>
            </a:ln>
          </p:spPr>
          <p:txBody>
            <a:bodyPr lIns="90000" tIns="46800" rIns="90000" bIns="46800">
              <a:spAutoFit/>
            </a:bodyPr>
            <a:lstStyle/>
            <a:p>
              <a:pPr>
                <a:spcBef>
                  <a:spcPct val="50000"/>
                </a:spcBef>
              </a:pPr>
              <a:r>
                <a:rPr lang="en-US" sz="1400" dirty="0"/>
                <a:t>1..n</a:t>
              </a:r>
            </a:p>
          </p:txBody>
        </p:sp>
        <p:sp>
          <p:nvSpPr>
            <p:cNvPr id="183312" name="Rectangle 17"/>
            <p:cNvSpPr>
              <a:spLocks noChangeArrowheads="1"/>
            </p:cNvSpPr>
            <p:nvPr/>
          </p:nvSpPr>
          <p:spPr bwMode="auto">
            <a:xfrm>
              <a:off x="4144962" y="6297612"/>
              <a:ext cx="1800225" cy="320675"/>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Menu</a:t>
              </a:r>
              <a:endParaRPr lang="en-US" dirty="0">
                <a:solidFill>
                  <a:srgbClr val="333333"/>
                </a:solidFill>
              </a:endParaRPr>
            </a:p>
          </p:txBody>
        </p:sp>
        <p:cxnSp>
          <p:nvCxnSpPr>
            <p:cNvPr id="183313" name="AutoShape 18"/>
            <p:cNvCxnSpPr>
              <a:cxnSpLocks noChangeShapeType="1"/>
              <a:stCxn id="187400" idx="2"/>
              <a:endCxn id="183312" idx="1"/>
            </p:cNvCxnSpPr>
            <p:nvPr/>
          </p:nvCxnSpPr>
          <p:spPr bwMode="auto">
            <a:xfrm rot="16200000" flipH="1">
              <a:off x="3750469" y="6063455"/>
              <a:ext cx="595312" cy="193675"/>
            </a:xfrm>
            <a:prstGeom prst="bentConnector2">
              <a:avLst/>
            </a:prstGeom>
            <a:noFill/>
            <a:ln w="12700">
              <a:solidFill>
                <a:schemeClr val="tx1"/>
              </a:solidFill>
              <a:miter lim="800000"/>
              <a:headEnd/>
              <a:tailEnd/>
            </a:ln>
          </p:spPr>
        </p:cxnSp>
        <p:sp>
          <p:nvSpPr>
            <p:cNvPr id="187411" name="Rectangle 19"/>
            <p:cNvSpPr>
              <a:spLocks noChangeArrowheads="1"/>
            </p:cNvSpPr>
            <p:nvPr/>
          </p:nvSpPr>
          <p:spPr bwMode="auto">
            <a:xfrm>
              <a:off x="6110287" y="6303962"/>
              <a:ext cx="1400175" cy="314325"/>
            </a:xfrm>
            <a:prstGeom prst="rect">
              <a:avLst/>
            </a:prstGeom>
            <a:solidFill>
              <a:srgbClr val="CCCCCC"/>
            </a:solidFill>
            <a:ln w="9525">
              <a:solidFill>
                <a:schemeClr val="tx2"/>
              </a:solidFill>
              <a:miter lim="800000"/>
              <a:headEnd/>
              <a:tailEnd/>
            </a:ln>
            <a:effectLst/>
          </p:spPr>
          <p:txBody>
            <a:bodyPr wrap="none" anchor="ctr"/>
            <a:lstStyle/>
            <a:p>
              <a:pPr algn="ctr">
                <a:defRPr/>
              </a:pPr>
              <a:r>
                <a:rPr lang="de-DE" dirty="0">
                  <a:solidFill>
                    <a:srgbClr val="333333"/>
                  </a:solidFill>
                  <a:latin typeface="Arial" charset="0"/>
                </a:rPr>
                <a:t>MenuItem</a:t>
              </a:r>
              <a:endParaRPr lang="en-US" dirty="0">
                <a:solidFill>
                  <a:srgbClr val="333333"/>
                </a:solidFill>
                <a:latin typeface="Arial" charset="0"/>
              </a:endParaRPr>
            </a:p>
          </p:txBody>
        </p:sp>
        <p:cxnSp>
          <p:nvCxnSpPr>
            <p:cNvPr id="183315" name="AutoShape 20"/>
            <p:cNvCxnSpPr>
              <a:cxnSpLocks noChangeShapeType="1"/>
              <a:stCxn id="183312" idx="3"/>
              <a:endCxn id="187411" idx="1"/>
            </p:cNvCxnSpPr>
            <p:nvPr/>
          </p:nvCxnSpPr>
          <p:spPr bwMode="auto">
            <a:xfrm>
              <a:off x="5945187" y="6457949"/>
              <a:ext cx="165100" cy="3175"/>
            </a:xfrm>
            <a:prstGeom prst="straightConnector1">
              <a:avLst/>
            </a:prstGeom>
            <a:noFill/>
            <a:ln w="9525">
              <a:solidFill>
                <a:schemeClr val="tx2"/>
              </a:solidFill>
              <a:round/>
              <a:headEnd/>
              <a:tailEnd/>
            </a:ln>
          </p:spPr>
        </p:cxnSp>
        <p:sp>
          <p:nvSpPr>
            <p:cNvPr id="183316" name="Rectangle 21"/>
            <p:cNvSpPr>
              <a:spLocks noChangeArrowheads="1"/>
            </p:cNvSpPr>
            <p:nvPr/>
          </p:nvSpPr>
          <p:spPr bwMode="auto">
            <a:xfrm>
              <a:off x="6981825" y="6761162"/>
              <a:ext cx="1800225" cy="314325"/>
            </a:xfrm>
            <a:prstGeom prst="rect">
              <a:avLst/>
            </a:prstGeom>
            <a:solidFill>
              <a:srgbClr val="BBC8AC"/>
            </a:solidFill>
            <a:ln w="9525">
              <a:solidFill>
                <a:schemeClr val="tx2"/>
              </a:solidFill>
              <a:miter lim="800000"/>
              <a:headEnd/>
              <a:tailEnd/>
            </a:ln>
          </p:spPr>
          <p:txBody>
            <a:bodyPr wrap="none" anchor="ctr"/>
            <a:lstStyle/>
            <a:p>
              <a:pPr algn="ctr"/>
              <a:r>
                <a:rPr lang="de-DE" dirty="0">
                  <a:solidFill>
                    <a:srgbClr val="333333"/>
                  </a:solidFill>
                </a:rPr>
                <a:t>SubMenus</a:t>
              </a:r>
              <a:endParaRPr lang="en-US" dirty="0">
                <a:solidFill>
                  <a:srgbClr val="333333"/>
                </a:solidFill>
              </a:endParaRPr>
            </a:p>
          </p:txBody>
        </p:sp>
        <p:cxnSp>
          <p:nvCxnSpPr>
            <p:cNvPr id="183317" name="AutoShape 22"/>
            <p:cNvCxnSpPr>
              <a:cxnSpLocks noChangeShapeType="1"/>
              <a:stCxn id="187411" idx="2"/>
              <a:endCxn id="183316" idx="1"/>
            </p:cNvCxnSpPr>
            <p:nvPr/>
          </p:nvCxnSpPr>
          <p:spPr bwMode="auto">
            <a:xfrm rot="16200000" flipH="1">
              <a:off x="6746081" y="6682581"/>
              <a:ext cx="300037" cy="171450"/>
            </a:xfrm>
            <a:prstGeom prst="bentConnector2">
              <a:avLst/>
            </a:prstGeom>
            <a:noFill/>
            <a:ln w="12700">
              <a:solidFill>
                <a:schemeClr val="tx1"/>
              </a:solidFill>
              <a:miter lim="800000"/>
              <a:headEnd/>
              <a:tailEnd/>
            </a:ln>
          </p:spPr>
        </p:cxnSp>
        <p:sp>
          <p:nvSpPr>
            <p:cNvPr id="183318" name="Text Box 23"/>
            <p:cNvSpPr txBox="1">
              <a:spLocks noChangeArrowheads="1"/>
            </p:cNvSpPr>
            <p:nvPr/>
          </p:nvSpPr>
          <p:spPr bwMode="auto">
            <a:xfrm>
              <a:off x="5780087" y="6565899"/>
              <a:ext cx="606425" cy="381910"/>
            </a:xfrm>
            <a:prstGeom prst="rect">
              <a:avLst/>
            </a:prstGeom>
            <a:noFill/>
            <a:ln w="12700">
              <a:noFill/>
              <a:miter lim="800000"/>
              <a:headEnd/>
              <a:tailEnd/>
            </a:ln>
          </p:spPr>
          <p:txBody>
            <a:bodyPr lIns="90000" tIns="46800" rIns="90000" bIns="46800">
              <a:spAutoFit/>
            </a:bodyPr>
            <a:lstStyle/>
            <a:p>
              <a:pPr>
                <a:spcBef>
                  <a:spcPct val="50000"/>
                </a:spcBef>
              </a:pPr>
              <a:r>
                <a:rPr lang="en-US" sz="1400" dirty="0"/>
                <a:t>1..n</a:t>
              </a:r>
            </a:p>
          </p:txBody>
        </p:sp>
        <p:sp>
          <p:nvSpPr>
            <p:cNvPr id="183319" name="Text Box 24"/>
            <p:cNvSpPr txBox="1">
              <a:spLocks noChangeArrowheads="1"/>
            </p:cNvSpPr>
            <p:nvPr/>
          </p:nvSpPr>
          <p:spPr bwMode="auto">
            <a:xfrm>
              <a:off x="5884862" y="4994274"/>
              <a:ext cx="390525" cy="381910"/>
            </a:xfrm>
            <a:prstGeom prst="rect">
              <a:avLst/>
            </a:prstGeom>
            <a:noFill/>
            <a:ln w="12700">
              <a:noFill/>
              <a:miter lim="800000"/>
              <a:headEnd/>
              <a:tailEnd/>
            </a:ln>
          </p:spPr>
          <p:txBody>
            <a:bodyPr lIns="90000" tIns="46800" rIns="90000" bIns="46800">
              <a:spAutoFit/>
            </a:bodyPr>
            <a:lstStyle/>
            <a:p>
              <a:pPr>
                <a:spcBef>
                  <a:spcPct val="50000"/>
                </a:spcBef>
              </a:pPr>
              <a:r>
                <a:rPr lang="en-US" sz="1400" dirty="0"/>
                <a:t>…</a:t>
              </a:r>
            </a:p>
          </p:txBody>
        </p:sp>
        <p:sp>
          <p:nvSpPr>
            <p:cNvPr id="183320" name="Text Box 25"/>
            <p:cNvSpPr txBox="1">
              <a:spLocks noChangeArrowheads="1"/>
            </p:cNvSpPr>
            <p:nvPr/>
          </p:nvSpPr>
          <p:spPr bwMode="auto">
            <a:xfrm>
              <a:off x="8753475" y="6778624"/>
              <a:ext cx="390525" cy="381910"/>
            </a:xfrm>
            <a:prstGeom prst="rect">
              <a:avLst/>
            </a:prstGeom>
            <a:noFill/>
            <a:ln w="12700">
              <a:noFill/>
              <a:miter lim="800000"/>
              <a:headEnd/>
              <a:tailEnd/>
            </a:ln>
          </p:spPr>
          <p:txBody>
            <a:bodyPr lIns="90000" tIns="46800" rIns="90000" bIns="46800">
              <a:spAutoFit/>
            </a:bodyPr>
            <a:lstStyle/>
            <a:p>
              <a:pPr>
                <a:spcBef>
                  <a:spcPct val="50000"/>
                </a:spcBef>
              </a:pPr>
              <a:r>
                <a:rPr lang="en-US" sz="1400" dirty="0"/>
                <a:t>…</a:t>
              </a:r>
            </a:p>
          </p:txBody>
        </p:sp>
        <p:sp>
          <p:nvSpPr>
            <p:cNvPr id="183321" name="Rectangle 26"/>
            <p:cNvSpPr>
              <a:spLocks noChangeArrowheads="1"/>
            </p:cNvSpPr>
            <p:nvPr/>
          </p:nvSpPr>
          <p:spPr bwMode="auto">
            <a:xfrm>
              <a:off x="1292225" y="4570412"/>
              <a:ext cx="5345112" cy="760412"/>
            </a:xfrm>
            <a:prstGeom prst="rect">
              <a:avLst/>
            </a:prstGeom>
            <a:noFill/>
            <a:ln w="25400">
              <a:solidFill>
                <a:srgbClr val="844C54"/>
              </a:solidFill>
              <a:miter lim="800000"/>
              <a:headEnd/>
              <a:tailEnd/>
            </a:ln>
          </p:spPr>
          <p:txBody>
            <a:bodyPr lIns="90000" tIns="46800" rIns="90000" bIns="46800" anchor="ctr"/>
            <a:lstStyle/>
            <a:p>
              <a:endParaRPr lang="de-DE" sz="1400" dirty="0"/>
            </a:p>
          </p:txBody>
        </p:sp>
        <p:sp>
          <p:nvSpPr>
            <p:cNvPr id="183322" name="Text Box 27"/>
            <p:cNvSpPr txBox="1">
              <a:spLocks noChangeArrowheads="1"/>
            </p:cNvSpPr>
            <p:nvPr/>
          </p:nvSpPr>
          <p:spPr bwMode="auto">
            <a:xfrm>
              <a:off x="4144962" y="5873748"/>
              <a:ext cx="390525" cy="381910"/>
            </a:xfrm>
            <a:prstGeom prst="rect">
              <a:avLst/>
            </a:prstGeom>
            <a:noFill/>
            <a:ln w="12700">
              <a:noFill/>
              <a:miter lim="800000"/>
              <a:headEnd/>
              <a:tailEnd/>
            </a:ln>
          </p:spPr>
          <p:txBody>
            <a:bodyPr lIns="90000" tIns="46800" rIns="90000" bIns="46800">
              <a:spAutoFit/>
            </a:bodyPr>
            <a:lstStyle/>
            <a:p>
              <a:pPr>
                <a:spcBef>
                  <a:spcPct val="50000"/>
                </a:spcBef>
              </a:pPr>
              <a:r>
                <a:rPr lang="en-US" sz="1400" dirty="0"/>
                <a:t>…</a:t>
              </a:r>
            </a:p>
          </p:txBody>
        </p:sp>
      </p:grpSp>
      <p:sp>
        <p:nvSpPr>
          <p:cNvPr id="28" name="Rectangle 3"/>
          <p:cNvSpPr txBox="1">
            <a:spLocks noChangeArrowheads="1"/>
          </p:cNvSpPr>
          <p:nvPr/>
        </p:nvSpPr>
        <p:spPr bwMode="gray">
          <a:xfrm>
            <a:off x="504001" y="1481137"/>
            <a:ext cx="11186476" cy="139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914400" fontAlgn="base">
              <a:lnSpc>
                <a:spcPct val="80000"/>
              </a:lnSpc>
              <a:spcBef>
                <a:spcPct val="40000"/>
              </a:spcBef>
              <a:spcAft>
                <a:spcPct val="0"/>
              </a:spcAft>
              <a:buClr>
                <a:schemeClr val="accent1"/>
              </a:buClr>
              <a:buSzPct val="80000"/>
              <a:defRPr/>
            </a:pPr>
            <a:r>
              <a:rPr lang="en-US" sz="2000" b="1" dirty="0">
                <a:latin typeface="+mn-lt"/>
              </a:rPr>
              <a:t>The Menus object is a collection of MenuItem objects</a:t>
            </a:r>
          </a:p>
          <a:p>
            <a:pPr marL="236538" lvl="1" indent="-236538" defTabSz="914400" fontAlgn="base">
              <a:lnSpc>
                <a:spcPct val="80000"/>
              </a:lnSpc>
              <a:spcBef>
                <a:spcPct val="40000"/>
              </a:spcBef>
              <a:spcAft>
                <a:spcPct val="0"/>
              </a:spcAft>
              <a:buClr>
                <a:schemeClr val="accent1"/>
              </a:buClr>
              <a:buSzPct val="80000"/>
              <a:buFont typeface="Arial" pitchFamily="34" charset="0"/>
              <a:buChar char="■"/>
              <a:defRPr/>
            </a:pPr>
            <a:r>
              <a:rPr lang="de-DE" sz="1800" dirty="0">
                <a:latin typeface="+mn-lt"/>
              </a:rPr>
              <a:t>It holds all currently visible menu items</a:t>
            </a:r>
            <a:endParaRPr lang="en-US" sz="1800" dirty="0">
              <a:latin typeface="+mn-lt"/>
            </a:endParaRPr>
          </a:p>
          <a:p>
            <a:pPr marL="236538" lvl="1" indent="-236538" defTabSz="914400" fontAlgn="base">
              <a:lnSpc>
                <a:spcPct val="80000"/>
              </a:lnSpc>
              <a:spcBef>
                <a:spcPct val="40000"/>
              </a:spcBef>
              <a:spcAft>
                <a:spcPct val="0"/>
              </a:spcAft>
              <a:buClr>
                <a:schemeClr val="accent1"/>
              </a:buClr>
              <a:buSzPct val="80000"/>
              <a:buFont typeface="Arial" pitchFamily="34" charset="0"/>
              <a:buChar char="■"/>
              <a:defRPr/>
            </a:pPr>
            <a:r>
              <a:rPr lang="en-US" sz="1800" dirty="0">
                <a:latin typeface="+mn-lt"/>
              </a:rPr>
              <a:t>You can add your own menus</a:t>
            </a:r>
          </a:p>
          <a:p>
            <a:pPr marL="236538" lvl="1" indent="-236538" defTabSz="914400" fontAlgn="base">
              <a:lnSpc>
                <a:spcPct val="80000"/>
              </a:lnSpc>
              <a:spcBef>
                <a:spcPct val="40000"/>
              </a:spcBef>
              <a:spcAft>
                <a:spcPct val="0"/>
              </a:spcAft>
              <a:buClr>
                <a:schemeClr val="accent1"/>
              </a:buClr>
              <a:buSzPct val="80000"/>
              <a:buFont typeface="Arial" pitchFamily="34" charset="0"/>
              <a:buChar char="■"/>
              <a:defRPr/>
            </a:pPr>
            <a:r>
              <a:rPr lang="en-US" sz="1800" dirty="0">
                <a:latin typeface="+mn-lt"/>
              </a:rPr>
              <a:t>You can enable/disable/remove menus </a:t>
            </a:r>
          </a:p>
        </p:txBody>
      </p:sp>
      <p:sp>
        <p:nvSpPr>
          <p:cNvPr id="30" name="Rectangle 3">
            <a:extLst>
              <a:ext uri="{FF2B5EF4-FFF2-40B4-BE49-F238E27FC236}">
                <a16:creationId xmlns:a16="http://schemas.microsoft.com/office/drawing/2014/main" id="{3072B01C-BB81-49D1-8D17-919B0C01ADAE}"/>
              </a:ext>
            </a:extLst>
          </p:cNvPr>
          <p:cNvSpPr txBox="1">
            <a:spLocks noChangeArrowheads="1"/>
          </p:cNvSpPr>
          <p:nvPr/>
        </p:nvSpPr>
        <p:spPr bwMode="gray">
          <a:xfrm>
            <a:off x="504001" y="4604276"/>
            <a:ext cx="11186476" cy="139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36538" lvl="1" indent="-236538" defTabSz="914400" fontAlgn="base">
              <a:lnSpc>
                <a:spcPct val="80000"/>
              </a:lnSpc>
              <a:spcBef>
                <a:spcPct val="40000"/>
              </a:spcBef>
              <a:spcAft>
                <a:spcPct val="0"/>
              </a:spcAft>
              <a:buClr>
                <a:schemeClr val="accent1"/>
              </a:buClr>
              <a:buSzPct val="80000"/>
              <a:buNone/>
              <a:defRPr/>
            </a:pPr>
            <a:r>
              <a:rPr lang="en-US" sz="2000" b="1" dirty="0">
                <a:latin typeface="+mn-lt"/>
              </a:rPr>
              <a:t>MenuEvent provides notification of menu click events</a:t>
            </a:r>
          </a:p>
          <a:p>
            <a:pPr marL="236538" lvl="1" indent="-236538" defTabSz="914400" fontAlgn="base">
              <a:lnSpc>
                <a:spcPct val="80000"/>
              </a:lnSpc>
              <a:spcBef>
                <a:spcPct val="40000"/>
              </a:spcBef>
              <a:spcAft>
                <a:spcPct val="0"/>
              </a:spcAft>
              <a:buClr>
                <a:schemeClr val="accent1"/>
              </a:buClr>
              <a:buSzPct val="80000"/>
              <a:buFont typeface="Arial" pitchFamily="34" charset="0"/>
              <a:buChar char="■"/>
              <a:defRPr/>
            </a:pPr>
            <a:r>
              <a:rPr lang="en-US" sz="1800" dirty="0">
                <a:latin typeface="+mn-lt"/>
              </a:rPr>
              <a:t>You can use it to open user forms or to perform other operations</a:t>
            </a:r>
          </a:p>
          <a:p>
            <a:pPr marL="236538" lvl="1" indent="-236538" defTabSz="914400" fontAlgn="base">
              <a:lnSpc>
                <a:spcPct val="80000"/>
              </a:lnSpc>
              <a:spcBef>
                <a:spcPct val="40000"/>
              </a:spcBef>
              <a:spcAft>
                <a:spcPct val="0"/>
              </a:spcAft>
              <a:buClr>
                <a:schemeClr val="accent1"/>
              </a:buClr>
              <a:buSzPct val="80000"/>
              <a:buFont typeface="Arial" pitchFamily="34" charset="0"/>
              <a:buChar char="■"/>
              <a:defRPr/>
            </a:pPr>
            <a:r>
              <a:rPr lang="en-US" sz="1800" dirty="0">
                <a:latin typeface="+mn-lt"/>
              </a:rPr>
              <a:t>…or to capture (and eventually block) the opening of system forms at a very early stage</a:t>
            </a:r>
          </a:p>
          <a:p>
            <a:pPr marL="236538" lvl="1" indent="-236538" defTabSz="914400" fontAlgn="base">
              <a:lnSpc>
                <a:spcPct val="80000"/>
              </a:lnSpc>
              <a:spcBef>
                <a:spcPct val="40000"/>
              </a:spcBef>
              <a:spcAft>
                <a:spcPct val="0"/>
              </a:spcAft>
              <a:buClr>
                <a:schemeClr val="accent1"/>
              </a:buClr>
              <a:buSzPct val="80000"/>
              <a:buFont typeface="Arial" pitchFamily="34" charset="0"/>
              <a:buChar char="■"/>
              <a:defRPr/>
            </a:pPr>
            <a:r>
              <a:rPr lang="en-US" sz="1800" dirty="0">
                <a:latin typeface="+mn-lt"/>
              </a:rPr>
              <a:t>Please note that clicks on toolbar buttons are represented as menu events as well</a:t>
            </a:r>
          </a:p>
        </p:txBody>
      </p:sp>
    </p:spTree>
    <p:custDataLst>
      <p:tags r:id="rId1"/>
    </p:custDataLst>
    <p:extLst>
      <p:ext uri="{BB962C8B-B14F-4D97-AF65-F5344CB8AC3E}">
        <p14:creationId xmlns:p14="http://schemas.microsoft.com/office/powerpoint/2010/main" val="3958812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p:nvPr>
        </p:nvSpPr>
        <p:spPr>
          <a:xfrm>
            <a:off x="504001" y="504000"/>
            <a:ext cx="11186476" cy="369332"/>
          </a:xfrm>
          <a:noFill/>
        </p:spPr>
        <p:txBody>
          <a:bodyPr anchor="ctr"/>
          <a:lstStyle/>
          <a:p>
            <a:pPr eaLnBrk="1" hangingPunct="1"/>
            <a:r>
              <a:rPr lang="en-US" dirty="0"/>
              <a:t>Menus: Example – Adding a Popup Menu Item</a:t>
            </a:r>
            <a:endParaRPr lang="en-US" sz="2000" dirty="0"/>
          </a:p>
        </p:txBody>
      </p:sp>
      <p:sp>
        <p:nvSpPr>
          <p:cNvPr id="185346" name="Rectangle 3"/>
          <p:cNvSpPr>
            <a:spLocks noGrp="1" noChangeArrowheads="1"/>
          </p:cNvSpPr>
          <p:nvPr>
            <p:ph type="body" idx="4294967295"/>
          </p:nvPr>
        </p:nvSpPr>
        <p:spPr bwMode="auto">
          <a:xfrm>
            <a:off x="504001" y="1306285"/>
            <a:ext cx="11186476" cy="5142015"/>
          </a:xfrm>
          <a:solidFill>
            <a:srgbClr val="B4C3CB"/>
          </a:solidFill>
          <a:ln cap="flat">
            <a:solidFill>
              <a:schemeClr val="tx1"/>
            </a:solidFill>
          </a:ln>
        </p:spPr>
        <p:txBody>
          <a:bodyPr vert="horz" wrap="none" lIns="36000" tIns="36000" rIns="36000" bIns="36000" rtlCol="0">
            <a:normAutofit lnSpcReduction="10000"/>
          </a:bodyPr>
          <a:lstStyle/>
          <a:p>
            <a:pPr>
              <a:lnSpc>
                <a:spcPct val="80000"/>
              </a:lnSpc>
            </a:pPr>
            <a:r>
              <a:rPr lang="de-DE" sz="1600" noProof="1"/>
              <a:t>Dim oMenus As SAPbouiCOM.Menus</a:t>
            </a:r>
            <a:br>
              <a:rPr lang="de-DE" sz="1600" noProof="1"/>
            </a:br>
            <a:r>
              <a:rPr lang="de-DE" sz="1600" noProof="1"/>
              <a:t>Dim oMenuItem As SAPbouiCOM.MenuItem</a:t>
            </a:r>
            <a:br>
              <a:rPr lang="de-DE" sz="1600" noProof="1"/>
            </a:br>
            <a:r>
              <a:rPr lang="de-DE" sz="1600" noProof="1"/>
              <a:t>Dim oCreationPackage As SAPbouiCOM.MenuCreationParams</a:t>
            </a:r>
          </a:p>
          <a:p>
            <a:pPr>
              <a:lnSpc>
                <a:spcPct val="80000"/>
              </a:lnSpc>
            </a:pPr>
            <a:r>
              <a:rPr lang="de-DE" sz="1600" noProof="1">
                <a:solidFill>
                  <a:srgbClr val="557630"/>
                </a:solidFill>
              </a:rPr>
              <a:t>' Point to the Module SubMenus collection</a:t>
            </a:r>
            <a:br>
              <a:rPr lang="de-DE" sz="1600" noProof="1"/>
            </a:br>
            <a:r>
              <a:rPr lang="de-DE" sz="1600" noProof="1"/>
              <a:t>oMenuItem   = SBO_Application.Menus.Item("43520") </a:t>
            </a:r>
            <a:br>
              <a:rPr lang="de-DE" sz="1600" noProof="1"/>
            </a:br>
            <a:r>
              <a:rPr lang="de-DE" sz="1600" noProof="1"/>
              <a:t>oMenus 	  = oMenuItem.SubMenus </a:t>
            </a:r>
          </a:p>
          <a:p>
            <a:pPr>
              <a:lnSpc>
                <a:spcPct val="80000"/>
              </a:lnSpc>
            </a:pPr>
            <a:r>
              <a:rPr lang="de-DE" sz="1600" noProof="1"/>
              <a:t>oCreationPackage = SBO_Application.CreateObject(</a:t>
            </a:r>
            <a:br>
              <a:rPr lang="de-DE" sz="1600" noProof="1"/>
            </a:br>
            <a:r>
              <a:rPr lang="de-DE" sz="1600" dirty="0"/>
              <a:t>			</a:t>
            </a:r>
            <a:r>
              <a:rPr lang="de-DE" sz="1600" noProof="1"/>
              <a:t>SAPbouiCOM.BoCreatableObjectType.cot_MenuCreationParams)</a:t>
            </a:r>
          </a:p>
          <a:p>
            <a:pPr>
              <a:lnSpc>
                <a:spcPct val="80000"/>
              </a:lnSpc>
            </a:pPr>
            <a:r>
              <a:rPr lang="en-GB" altLang="en-US" sz="1600" noProof="1">
                <a:solidFill>
                  <a:srgbClr val="557630"/>
                </a:solidFill>
              </a:rPr>
              <a:t>‘</a:t>
            </a:r>
            <a:r>
              <a:rPr lang="en-GB" sz="1600" noProof="1">
                <a:solidFill>
                  <a:srgbClr val="557630"/>
                </a:solidFill>
              </a:rPr>
              <a:t> Set SubMenu values into the MenuCreateionPackage object</a:t>
            </a:r>
            <a:br>
              <a:rPr lang="en-GB" sz="1600" noProof="1">
                <a:solidFill>
                  <a:srgbClr val="008000"/>
                </a:solidFill>
              </a:rPr>
            </a:br>
            <a:r>
              <a:rPr lang="en-GB" sz="1600" noProof="1"/>
              <a:t>oCreationPackage.Type 	= SAPbouiCOM.BoMenuType.mt_POPUP</a:t>
            </a:r>
            <a:br>
              <a:rPr lang="en-GB" sz="1600" noProof="1"/>
            </a:br>
            <a:r>
              <a:rPr lang="en-GB" sz="1600" noProof="1"/>
              <a:t>oCreationPackage.UniqueID 	= "SM_VID</a:t>
            </a:r>
            <a:r>
              <a:rPr lang="en-GB" altLang="en-US" sz="1600" noProof="1"/>
              <a:t>“</a:t>
            </a:r>
            <a:br>
              <a:rPr lang="en-GB" sz="1600" noProof="1"/>
            </a:br>
            <a:r>
              <a:rPr lang="en-GB" sz="1600" noProof="1"/>
              <a:t>oCreationPackage.String 	= "Video Store</a:t>
            </a:r>
            <a:r>
              <a:rPr lang="en-GB" altLang="en-US" sz="1600" noProof="1"/>
              <a:t>“</a:t>
            </a:r>
            <a:br>
              <a:rPr lang="en-GB" sz="1600" noProof="1"/>
            </a:br>
            <a:r>
              <a:rPr lang="en-GB" sz="1600" noProof="1"/>
              <a:t>oCreationPackage.Image 	= sPath &amp; "VID.bmp</a:t>
            </a:r>
            <a:r>
              <a:rPr lang="de-DE" altLang="en-US" sz="1600" dirty="0"/>
              <a:t>“</a:t>
            </a:r>
            <a:br>
              <a:rPr lang="de-DE" altLang="ja-JP" sz="1600" noProof="1"/>
            </a:br>
            <a:r>
              <a:rPr lang="de-DE" altLang="ja-JP" sz="1600" dirty="0"/>
              <a:t>o</a:t>
            </a:r>
            <a:r>
              <a:rPr lang="de-DE" altLang="ja-JP" sz="1600" noProof="1"/>
              <a:t>CreationPackage.</a:t>
            </a:r>
            <a:r>
              <a:rPr lang="de-DE" altLang="ja-JP" sz="1600" dirty="0"/>
              <a:t>Position 	= -1 </a:t>
            </a:r>
            <a:r>
              <a:rPr lang="de-DE" altLang="ja-JP" sz="1600" noProof="1">
                <a:solidFill>
                  <a:srgbClr val="557630"/>
                </a:solidFill>
              </a:rPr>
              <a:t>' </a:t>
            </a:r>
            <a:r>
              <a:rPr lang="de-DE" altLang="ja-JP" sz="1600" dirty="0">
                <a:solidFill>
                  <a:srgbClr val="557630"/>
                </a:solidFill>
              </a:rPr>
              <a:t>Some valid position;  -1 </a:t>
            </a:r>
            <a:r>
              <a:rPr lang="en-US" altLang="ja-JP" sz="1600" dirty="0">
                <a:solidFill>
                  <a:srgbClr val="557630"/>
                </a:solidFill>
              </a:rPr>
              <a:t>for the last position</a:t>
            </a:r>
            <a:r>
              <a:rPr lang="de-DE" altLang="ja-JP" sz="1600" dirty="0">
                <a:solidFill>
                  <a:srgbClr val="557630"/>
                </a:solidFill>
              </a:rPr>
              <a:t>.</a:t>
            </a:r>
            <a:endParaRPr lang="en-GB" altLang="ja-JP" sz="1600" dirty="0">
              <a:solidFill>
                <a:srgbClr val="557630"/>
              </a:solidFill>
            </a:endParaRPr>
          </a:p>
          <a:p>
            <a:pPr>
              <a:lnSpc>
                <a:spcPct val="80000"/>
              </a:lnSpc>
            </a:pPr>
            <a:r>
              <a:rPr lang="en-GB" sz="1600" noProof="1"/>
              <a:t>Try </a:t>
            </a:r>
            <a:r>
              <a:rPr lang="en-GB" sz="1600" noProof="1">
                <a:solidFill>
                  <a:srgbClr val="557630"/>
                </a:solidFill>
              </a:rPr>
              <a:t>' If the menu already exists this code will fail  </a:t>
            </a:r>
            <a:endParaRPr lang="en-GB" sz="1600" dirty="0">
              <a:solidFill>
                <a:srgbClr val="557630"/>
              </a:solidFill>
            </a:endParaRPr>
          </a:p>
          <a:p>
            <a:pPr>
              <a:lnSpc>
                <a:spcPct val="50000"/>
              </a:lnSpc>
            </a:pPr>
            <a:r>
              <a:rPr lang="en-GB" sz="1600" dirty="0"/>
              <a:t>   oMenuItem = </a:t>
            </a:r>
            <a:r>
              <a:rPr lang="en-GB" sz="1600" noProof="1"/>
              <a:t>oMenus.AddEx(oCreationPackage) </a:t>
            </a:r>
            <a:r>
              <a:rPr lang="en-GB" sz="1600" dirty="0">
                <a:solidFill>
                  <a:srgbClr val="557630"/>
                </a:solidFill>
              </a:rPr>
              <a:t>	</a:t>
            </a:r>
            <a:r>
              <a:rPr lang="en-GB" sz="1600" noProof="1">
                <a:solidFill>
                  <a:srgbClr val="557630"/>
                </a:solidFill>
              </a:rPr>
              <a:t>' Add the SubMenu item</a:t>
            </a:r>
            <a:endParaRPr lang="en-GB" sz="1600" dirty="0">
              <a:solidFill>
                <a:srgbClr val="557630"/>
              </a:solidFill>
            </a:endParaRPr>
          </a:p>
          <a:p>
            <a:pPr>
              <a:lnSpc>
                <a:spcPct val="50000"/>
              </a:lnSpc>
            </a:pPr>
            <a:r>
              <a:rPr lang="en-GB" sz="1600" noProof="1"/>
              <a:t>Catch err As Exception 	</a:t>
            </a:r>
            <a:r>
              <a:rPr lang="en-GB" sz="1600" dirty="0"/>
              <a:t>	</a:t>
            </a:r>
            <a:r>
              <a:rPr lang="en-GB" sz="1600" noProof="1">
                <a:solidFill>
                  <a:srgbClr val="557630"/>
                </a:solidFill>
              </a:rPr>
              <a:t>' Error Handling</a:t>
            </a:r>
            <a:endParaRPr lang="en-GB" sz="1600" dirty="0">
              <a:solidFill>
                <a:srgbClr val="557630"/>
              </a:solidFill>
            </a:endParaRPr>
          </a:p>
          <a:p>
            <a:pPr>
              <a:lnSpc>
                <a:spcPct val="50000"/>
              </a:lnSpc>
            </a:pPr>
            <a:r>
              <a:rPr lang="en-GB" sz="1600" noProof="1"/>
              <a:t>   SBO_Application.MessageBox(er</a:t>
            </a:r>
            <a:r>
              <a:rPr lang="en-GB" sz="1600" dirty="0"/>
              <a:t>r</a:t>
            </a:r>
            <a:r>
              <a:rPr lang="en-GB" sz="1600" noProof="1"/>
              <a:t>.Message)</a:t>
            </a:r>
            <a:endParaRPr lang="en-GB" sz="1600" dirty="0"/>
          </a:p>
          <a:p>
            <a:pPr>
              <a:lnSpc>
                <a:spcPct val="50000"/>
              </a:lnSpc>
            </a:pPr>
            <a:r>
              <a:rPr lang="en-GB" sz="1600" noProof="1"/>
              <a:t>End Try</a:t>
            </a:r>
          </a:p>
        </p:txBody>
      </p:sp>
    </p:spTree>
    <p:custDataLst>
      <p:tags r:id="rId1"/>
    </p:custDataLst>
    <p:extLst>
      <p:ext uri="{BB962C8B-B14F-4D97-AF65-F5344CB8AC3E}">
        <p14:creationId xmlns:p14="http://schemas.microsoft.com/office/powerpoint/2010/main" val="2248555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ChangeArrowheads="1"/>
          </p:cNvSpPr>
          <p:nvPr>
            <p:ph type="title"/>
          </p:nvPr>
        </p:nvSpPr>
        <p:spPr>
          <a:xfrm>
            <a:off x="504001" y="504000"/>
            <a:ext cx="11186476" cy="369332"/>
          </a:xfrm>
          <a:noFill/>
        </p:spPr>
        <p:txBody>
          <a:bodyPr anchor="ctr"/>
          <a:lstStyle/>
          <a:p>
            <a:r>
              <a:rPr lang="en-US" dirty="0"/>
              <a:t>Menus: Example – Adding a String Menu Item</a:t>
            </a:r>
          </a:p>
        </p:txBody>
      </p:sp>
      <p:sp>
        <p:nvSpPr>
          <p:cNvPr id="187394" name="Rectangle 3"/>
          <p:cNvSpPr>
            <a:spLocks noGrp="1" noChangeArrowheads="1"/>
          </p:cNvSpPr>
          <p:nvPr>
            <p:ph type="body" idx="4294967295"/>
          </p:nvPr>
        </p:nvSpPr>
        <p:spPr bwMode="auto">
          <a:xfrm>
            <a:off x="504001" y="1481138"/>
            <a:ext cx="11186476" cy="4478337"/>
          </a:xfrm>
          <a:solidFill>
            <a:srgbClr val="B4C3CB"/>
          </a:solidFill>
          <a:ln cap="flat">
            <a:solidFill>
              <a:schemeClr val="tx1"/>
            </a:solidFill>
          </a:ln>
        </p:spPr>
        <p:txBody>
          <a:bodyPr vert="horz" wrap="none" lIns="36000" tIns="36000" rIns="36000" bIns="36000" rtlCol="0">
            <a:normAutofit/>
          </a:bodyPr>
          <a:lstStyle/>
          <a:p>
            <a:pPr>
              <a:lnSpc>
                <a:spcPct val="80000"/>
              </a:lnSpc>
            </a:pPr>
            <a:r>
              <a:rPr lang="de-DE" noProof="1">
                <a:solidFill>
                  <a:srgbClr val="557630"/>
                </a:solidFill>
              </a:rPr>
              <a:t>' Get the menu collection of the newly added pop-up item</a:t>
            </a:r>
            <a:br>
              <a:rPr lang="de-DE" noProof="1">
                <a:solidFill>
                  <a:srgbClr val="00CC66"/>
                </a:solidFill>
              </a:rPr>
            </a:br>
            <a:r>
              <a:rPr lang="de-DE" noProof="1">
                <a:solidFill>
                  <a:srgbClr val="008000"/>
                </a:solidFill>
              </a:rPr>
              <a:t> </a:t>
            </a:r>
            <a:r>
              <a:rPr lang="de-DE" noProof="1"/>
              <a:t>Try </a:t>
            </a:r>
            <a:br>
              <a:rPr lang="de-DE" noProof="1"/>
            </a:br>
            <a:r>
              <a:rPr lang="de-DE" noProof="1"/>
              <a:t>    oMenus = oMenuItem.SubMenus</a:t>
            </a:r>
          </a:p>
          <a:p>
            <a:pPr>
              <a:lnSpc>
                <a:spcPct val="80000"/>
              </a:lnSpc>
            </a:pPr>
            <a:r>
              <a:rPr lang="de-DE" noProof="1">
                <a:solidFill>
                  <a:srgbClr val="557630"/>
                </a:solidFill>
              </a:rPr>
              <a:t>    ' Add Menu Item</a:t>
            </a:r>
            <a:br>
              <a:rPr lang="en-GB" dirty="0">
                <a:solidFill>
                  <a:srgbClr val="00CC66"/>
                </a:solidFill>
              </a:rPr>
            </a:br>
            <a:r>
              <a:rPr lang="en-GB" dirty="0">
                <a:solidFill>
                  <a:srgbClr val="00CC66"/>
                </a:solidFill>
              </a:rPr>
              <a:t>    </a:t>
            </a:r>
            <a:r>
              <a:rPr lang="en-GB" noProof="1"/>
              <a:t>oCreationPackage.Type = SAPbouiCOM.BoMenuType.mt_STRING</a:t>
            </a:r>
            <a:br>
              <a:rPr lang="en-GB" noProof="1"/>
            </a:br>
            <a:r>
              <a:rPr lang="en-GB" noProof="1"/>
              <a:t>    oCreationPackage.UniqueID = "SM_VID_F1</a:t>
            </a:r>
            <a:r>
              <a:rPr lang="en-GB" altLang="en-US" noProof="1"/>
              <a:t>“</a:t>
            </a:r>
            <a:br>
              <a:rPr lang="en-GB" noProof="1"/>
            </a:br>
            <a:r>
              <a:rPr lang="en-GB" noProof="1"/>
              <a:t>    oCreationPackage.String = "Movies On Shelf</a:t>
            </a:r>
            <a:r>
              <a:rPr lang="en-GB" altLang="en-US" noProof="1"/>
              <a:t>“</a:t>
            </a:r>
            <a:br>
              <a:rPr lang="en-GB" noProof="1"/>
            </a:br>
            <a:r>
              <a:rPr lang="en-GB" noProof="1"/>
              <a:t>    oCreationPackage.Image = sPath &amp; "v1.bmp</a:t>
            </a:r>
            <a:r>
              <a:rPr lang="en-GB" altLang="en-US" noProof="1"/>
              <a:t>“</a:t>
            </a:r>
            <a:br>
              <a:rPr lang="en-GB" noProof="1"/>
            </a:br>
            <a:r>
              <a:rPr lang="de-DE" dirty="0"/>
              <a:t>    </a:t>
            </a:r>
            <a:r>
              <a:rPr lang="de-DE" noProof="1"/>
              <a:t>oCreationPackage</a:t>
            </a:r>
            <a:r>
              <a:rPr lang="de-DE" dirty="0"/>
              <a:t>.Position = 1</a:t>
            </a:r>
            <a:endParaRPr lang="de-DE" noProof="1"/>
          </a:p>
          <a:p>
            <a:pPr>
              <a:lnSpc>
                <a:spcPct val="80000"/>
              </a:lnSpc>
            </a:pPr>
            <a:r>
              <a:rPr lang="de-DE" noProof="1"/>
              <a:t>    oMenus.AddEx(oCreationPackage)</a:t>
            </a:r>
          </a:p>
          <a:p>
            <a:pPr>
              <a:lnSpc>
                <a:spcPct val="80000"/>
              </a:lnSpc>
            </a:pPr>
            <a:r>
              <a:rPr lang="de-DE" noProof="1"/>
              <a:t>Catch err As Exception </a:t>
            </a:r>
            <a:r>
              <a:rPr lang="de-DE" noProof="1">
                <a:solidFill>
                  <a:srgbClr val="557630"/>
                </a:solidFill>
              </a:rPr>
              <a:t>' Error Handling</a:t>
            </a:r>
          </a:p>
          <a:p>
            <a:pPr>
              <a:lnSpc>
                <a:spcPct val="80000"/>
              </a:lnSpc>
            </a:pPr>
            <a:r>
              <a:rPr lang="de-DE" noProof="1"/>
              <a:t>    SBO_Application.MessageBox(err.Message)</a:t>
            </a:r>
          </a:p>
          <a:p>
            <a:pPr>
              <a:lnSpc>
                <a:spcPct val="80000"/>
              </a:lnSpc>
            </a:pPr>
            <a:r>
              <a:rPr lang="de-DE" noProof="1"/>
              <a:t>End Try</a:t>
            </a:r>
          </a:p>
          <a:p>
            <a:pPr>
              <a:lnSpc>
                <a:spcPct val="80000"/>
              </a:lnSpc>
              <a:spcBef>
                <a:spcPct val="0"/>
              </a:spcBef>
              <a:buClrTx/>
            </a:pPr>
            <a:endParaRPr lang="de-DE" noProof="1"/>
          </a:p>
        </p:txBody>
      </p:sp>
    </p:spTree>
    <p:custDataLst>
      <p:tags r:id="rId1"/>
    </p:custDataLst>
    <p:extLst>
      <p:ext uri="{BB962C8B-B14F-4D97-AF65-F5344CB8AC3E}">
        <p14:creationId xmlns:p14="http://schemas.microsoft.com/office/powerpoint/2010/main" val="447308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ChangeArrowheads="1"/>
          </p:cNvSpPr>
          <p:nvPr>
            <p:ph type="title"/>
          </p:nvPr>
        </p:nvSpPr>
        <p:spPr>
          <a:noFill/>
        </p:spPr>
        <p:txBody>
          <a:bodyPr anchor="ctr"/>
          <a:lstStyle/>
          <a:p>
            <a:pPr eaLnBrk="1" hangingPunct="1"/>
            <a:r>
              <a:rPr lang="en-US" dirty="0"/>
              <a:t>Menus: Additional Information</a:t>
            </a:r>
          </a:p>
        </p:txBody>
      </p:sp>
      <p:sp>
        <p:nvSpPr>
          <p:cNvPr id="4" name="Rectangle 3"/>
          <p:cNvSpPr txBox="1">
            <a:spLocks noChangeArrowheads="1"/>
          </p:cNvSpPr>
          <p:nvPr/>
        </p:nvSpPr>
        <p:spPr bwMode="gray">
          <a:xfrm>
            <a:off x="504001" y="1481138"/>
            <a:ext cx="11186476"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68288" indent="-268288" defTabSz="914400" fontAlgn="base">
              <a:lnSpc>
                <a:spcPct val="90000"/>
              </a:lnSpc>
              <a:spcBef>
                <a:spcPts val="1625"/>
              </a:spcBef>
              <a:spcAft>
                <a:spcPct val="0"/>
              </a:spcAft>
              <a:buClr>
                <a:srgbClr val="F0AB00"/>
              </a:buClr>
              <a:buSzPct val="80000"/>
              <a:buFont typeface="Arial" pitchFamily="34" charset="0"/>
              <a:buChar char="■"/>
              <a:defRPr/>
            </a:pPr>
            <a:r>
              <a:rPr lang="en-US" sz="2000" b="1" dirty="0">
                <a:latin typeface="+mn-lt"/>
              </a:rPr>
              <a:t>You cannot add top-level menu items (i.e. at the same level as </a:t>
            </a:r>
            <a:r>
              <a:rPr lang="ja-JP" altLang="en-US" sz="2000" b="1" dirty="0">
                <a:latin typeface="+mn-lt"/>
              </a:rPr>
              <a:t>“</a:t>
            </a:r>
            <a:r>
              <a:rPr lang="en-US" altLang="ja-JP" sz="2000" b="1" dirty="0">
                <a:latin typeface="+mn-lt"/>
              </a:rPr>
              <a:t>File</a:t>
            </a:r>
            <a:r>
              <a:rPr lang="ja-JP" altLang="en-US" sz="2000" b="1" dirty="0">
                <a:latin typeface="+mn-lt"/>
              </a:rPr>
              <a:t>”</a:t>
            </a:r>
            <a:r>
              <a:rPr lang="en-US" altLang="ja-JP" sz="2000" b="1" dirty="0">
                <a:latin typeface="+mn-lt"/>
              </a:rPr>
              <a:t>, </a:t>
            </a:r>
            <a:r>
              <a:rPr lang="ja-JP" altLang="en-US" sz="2000" b="1" dirty="0">
                <a:latin typeface="+mn-lt"/>
              </a:rPr>
              <a:t>“</a:t>
            </a:r>
            <a:r>
              <a:rPr lang="en-US" altLang="ja-JP" sz="2000" b="1" dirty="0">
                <a:latin typeface="+mn-lt"/>
              </a:rPr>
              <a:t>Edit</a:t>
            </a:r>
            <a:r>
              <a:rPr lang="ja-JP" altLang="en-US" sz="2000" b="1" dirty="0">
                <a:latin typeface="+mn-lt"/>
              </a:rPr>
              <a:t>”</a:t>
            </a:r>
            <a:r>
              <a:rPr lang="en-US" altLang="ja-JP" sz="2000" b="1" dirty="0">
                <a:latin typeface="+mn-lt"/>
              </a:rPr>
              <a:t>, </a:t>
            </a:r>
            <a:r>
              <a:rPr lang="ja-JP" altLang="en-US" sz="2000" b="1" dirty="0">
                <a:latin typeface="+mn-lt"/>
              </a:rPr>
              <a:t>“</a:t>
            </a:r>
            <a:r>
              <a:rPr lang="en-US" altLang="ja-JP" sz="2000" b="1" dirty="0">
                <a:latin typeface="+mn-lt"/>
              </a:rPr>
              <a:t>Modules</a:t>
            </a:r>
            <a:r>
              <a:rPr lang="ja-JP" altLang="en-US" sz="2000" b="1" dirty="0">
                <a:latin typeface="+mn-lt"/>
              </a:rPr>
              <a:t>”</a:t>
            </a:r>
            <a:r>
              <a:rPr lang="en-US" altLang="ja-JP" sz="2000" b="1" dirty="0">
                <a:latin typeface="+mn-lt"/>
              </a:rPr>
              <a:t>, </a:t>
            </a:r>
            <a:r>
              <a:rPr lang="ja-JP" altLang="en-US" sz="2000" b="1" dirty="0">
                <a:latin typeface="+mn-lt"/>
              </a:rPr>
              <a:t>“</a:t>
            </a:r>
            <a:r>
              <a:rPr lang="en-US" altLang="ja-JP" sz="2000" b="1" dirty="0">
                <a:latin typeface="+mn-lt"/>
              </a:rPr>
              <a:t>Help</a:t>
            </a:r>
            <a:r>
              <a:rPr lang="ja-JP" altLang="en-US" sz="2000" b="1" dirty="0">
                <a:latin typeface="+mn-lt"/>
              </a:rPr>
              <a:t>”</a:t>
            </a:r>
            <a:r>
              <a:rPr lang="en-US" altLang="ja-JP" sz="2000" b="1" dirty="0">
                <a:latin typeface="+mn-lt"/>
              </a:rPr>
              <a:t>, …) </a:t>
            </a:r>
          </a:p>
          <a:p>
            <a:pPr marL="268288" indent="-268288" defTabSz="914400" fontAlgn="base">
              <a:lnSpc>
                <a:spcPct val="90000"/>
              </a:lnSpc>
              <a:spcBef>
                <a:spcPts val="1625"/>
              </a:spcBef>
              <a:spcAft>
                <a:spcPct val="0"/>
              </a:spcAft>
              <a:buClr>
                <a:srgbClr val="F0AB00"/>
              </a:buClr>
              <a:buSzPct val="80000"/>
              <a:buFont typeface="Arial" pitchFamily="34" charset="0"/>
              <a:buChar char="■"/>
              <a:defRPr/>
            </a:pPr>
            <a:r>
              <a:rPr lang="en-US" sz="2000" b="1" dirty="0">
                <a:latin typeface="+mn-lt"/>
              </a:rPr>
              <a:t>If you add a menu item with sub-menus to menu</a:t>
            </a:r>
            <a:r>
              <a:rPr lang="en-US" altLang="zh-CN" sz="2000" b="1" dirty="0">
                <a:latin typeface="+mn-lt"/>
              </a:rPr>
              <a:t> </a:t>
            </a:r>
            <a:r>
              <a:rPr lang="ja-JP" altLang="en-US" sz="2000" b="1" dirty="0">
                <a:latin typeface="+mn-lt"/>
              </a:rPr>
              <a:t>“</a:t>
            </a:r>
            <a:r>
              <a:rPr lang="en-US" altLang="ja-JP" sz="2000" b="1" dirty="0">
                <a:latin typeface="+mn-lt"/>
              </a:rPr>
              <a:t>Modules</a:t>
            </a:r>
            <a:r>
              <a:rPr lang="ja-JP" altLang="en-US" sz="2000" b="1" dirty="0">
                <a:latin typeface="+mn-lt"/>
              </a:rPr>
              <a:t>”</a:t>
            </a:r>
            <a:r>
              <a:rPr lang="en-US" altLang="ja-JP" sz="2000" b="1" dirty="0">
                <a:latin typeface="+mn-lt"/>
              </a:rPr>
              <a:t>, it will automatically appear in the </a:t>
            </a:r>
            <a:r>
              <a:rPr lang="ja-JP" altLang="en-US" sz="2000" b="1" dirty="0">
                <a:latin typeface="+mn-lt"/>
              </a:rPr>
              <a:t>“</a:t>
            </a:r>
            <a:r>
              <a:rPr lang="en-US" altLang="ja-JP" sz="2000" b="1" dirty="0">
                <a:latin typeface="+mn-lt"/>
              </a:rPr>
              <a:t>Main Menu</a:t>
            </a:r>
            <a:r>
              <a:rPr lang="ja-JP" altLang="en-US" sz="2000" b="1" dirty="0">
                <a:latin typeface="+mn-lt"/>
              </a:rPr>
              <a:t>”</a:t>
            </a:r>
            <a:r>
              <a:rPr lang="en-US" altLang="ja-JP" sz="2000" b="1" dirty="0">
                <a:latin typeface="+mn-lt"/>
              </a:rPr>
              <a:t> form</a:t>
            </a:r>
          </a:p>
          <a:p>
            <a:pPr marL="268288" indent="-268288" defTabSz="914400" fontAlgn="base">
              <a:lnSpc>
                <a:spcPct val="90000"/>
              </a:lnSpc>
              <a:spcBef>
                <a:spcPts val="1625"/>
              </a:spcBef>
              <a:spcAft>
                <a:spcPct val="0"/>
              </a:spcAft>
              <a:buClr>
                <a:srgbClr val="F0AB00"/>
              </a:buClr>
              <a:buSzPct val="80000"/>
              <a:buFont typeface="Arial" pitchFamily="34" charset="0"/>
              <a:buChar char="■"/>
              <a:defRPr/>
            </a:pPr>
            <a:r>
              <a:rPr lang="en-US" sz="2000" b="1" dirty="0">
                <a:latin typeface="+mn-lt"/>
              </a:rPr>
              <a:t>If you link menus to a form, they will appear under the </a:t>
            </a:r>
            <a:r>
              <a:rPr lang="ja-JP" altLang="en-US" sz="2000" b="1" dirty="0">
                <a:latin typeface="+mn-lt"/>
              </a:rPr>
              <a:t>“</a:t>
            </a:r>
            <a:r>
              <a:rPr lang="en-US" altLang="ja-JP" sz="2000" b="1" dirty="0">
                <a:latin typeface="+mn-lt"/>
              </a:rPr>
              <a:t>GoTo</a:t>
            </a:r>
            <a:r>
              <a:rPr lang="ja-JP" altLang="en-US" sz="2000" b="1" dirty="0">
                <a:latin typeface="+mn-lt"/>
              </a:rPr>
              <a:t>”</a:t>
            </a:r>
            <a:r>
              <a:rPr lang="en-US" altLang="ja-JP" sz="2000" b="1" dirty="0">
                <a:latin typeface="+mn-lt"/>
              </a:rPr>
              <a:t> top level menu</a:t>
            </a:r>
          </a:p>
          <a:p>
            <a:pPr marL="268288" lvl="1" indent="-268288" defTabSz="914400" fontAlgn="base">
              <a:lnSpc>
                <a:spcPct val="90000"/>
              </a:lnSpc>
              <a:spcBef>
                <a:spcPts val="600"/>
              </a:spcBef>
              <a:spcAft>
                <a:spcPct val="0"/>
              </a:spcAft>
              <a:buClr>
                <a:schemeClr val="accent1"/>
              </a:buClr>
              <a:buSzPct val="80000"/>
              <a:buFont typeface="Arial" pitchFamily="34" charset="0"/>
              <a:buChar char="■"/>
              <a:defRPr/>
            </a:pPr>
            <a:r>
              <a:rPr lang="en-US" sz="2000" dirty="0">
                <a:latin typeface="+mn-lt"/>
              </a:rPr>
              <a:t>oForm</a:t>
            </a:r>
            <a:r>
              <a:rPr lang="en-US" sz="2000" b="1" dirty="0">
                <a:latin typeface="+mn-lt"/>
              </a:rPr>
              <a:t>.Menu.AddEx(oMenuCreationParams)</a:t>
            </a:r>
          </a:p>
          <a:p>
            <a:pPr marL="268288" indent="-268288" defTabSz="914400" fontAlgn="base">
              <a:lnSpc>
                <a:spcPct val="90000"/>
              </a:lnSpc>
              <a:spcBef>
                <a:spcPts val="1625"/>
              </a:spcBef>
              <a:spcAft>
                <a:spcPct val="0"/>
              </a:spcAft>
              <a:buClr>
                <a:srgbClr val="F0AB00"/>
              </a:buClr>
              <a:buSzPct val="80000"/>
              <a:buFont typeface="Arial" pitchFamily="34" charset="0"/>
              <a:buChar char="■"/>
              <a:defRPr/>
            </a:pPr>
            <a:r>
              <a:rPr lang="en-US" sz="2000" b="1" dirty="0">
                <a:latin typeface="+mn-lt"/>
              </a:rPr>
              <a:t>Every menu item has its unique id</a:t>
            </a:r>
          </a:p>
          <a:p>
            <a:pPr marL="446088" lvl="2" indent="-180975">
              <a:lnSpc>
                <a:spcPct val="90000"/>
              </a:lnSpc>
              <a:spcBef>
                <a:spcPts val="600"/>
              </a:spcBef>
              <a:buFont typeface="Arial" pitchFamily="34" charset="0"/>
              <a:buChar char="■"/>
              <a:defRPr/>
            </a:pPr>
            <a:r>
              <a:rPr lang="en-US" sz="2000" dirty="0">
                <a:latin typeface="+mn-lt"/>
              </a:rPr>
              <a:t>You can export menu items to XML to find out the particular IDs.</a:t>
            </a:r>
          </a:p>
          <a:p>
            <a:pPr marL="446088" lvl="2" indent="-180975">
              <a:lnSpc>
                <a:spcPct val="90000"/>
              </a:lnSpc>
              <a:spcBef>
                <a:spcPts val="600"/>
              </a:spcBef>
              <a:buFont typeface="Arial" pitchFamily="34" charset="0"/>
              <a:buChar char="■"/>
              <a:defRPr/>
            </a:pPr>
            <a:r>
              <a:rPr lang="de-DE" sz="2000" dirty="0">
                <a:latin typeface="+mn-lt"/>
              </a:rPr>
              <a:t>You can use „System information</a:t>
            </a:r>
            <a:r>
              <a:rPr lang="de-DE" altLang="en-US" sz="2000" dirty="0">
                <a:latin typeface="+mn-lt"/>
              </a:rPr>
              <a:t>“</a:t>
            </a:r>
            <a:r>
              <a:rPr lang="de-DE" sz="2000" dirty="0">
                <a:latin typeface="+mn-lt"/>
              </a:rPr>
              <a:t> to find it – just let the mouse pointer hover over the menu item</a:t>
            </a:r>
            <a:endParaRPr lang="en-US" sz="2000" dirty="0">
              <a:latin typeface="+mn-lt"/>
            </a:endParaRPr>
          </a:p>
          <a:p>
            <a:pPr marL="268288" indent="-268288" defTabSz="914400" fontAlgn="base">
              <a:lnSpc>
                <a:spcPct val="90000"/>
              </a:lnSpc>
              <a:spcBef>
                <a:spcPts val="1625"/>
              </a:spcBef>
              <a:spcAft>
                <a:spcPct val="0"/>
              </a:spcAft>
              <a:buClr>
                <a:srgbClr val="F0AB00"/>
              </a:buClr>
              <a:buSzPct val="80000"/>
              <a:buFont typeface="Arial" pitchFamily="34" charset="0"/>
              <a:buChar char="■"/>
              <a:defRPr/>
            </a:pPr>
            <a:r>
              <a:rPr lang="en-US" sz="2000" b="1" dirty="0">
                <a:latin typeface="+mn-lt"/>
              </a:rPr>
              <a:t>Context or „right-click</a:t>
            </a:r>
            <a:r>
              <a:rPr lang="en-US" altLang="en-US" sz="2000" b="1" dirty="0">
                <a:latin typeface="+mn-lt"/>
              </a:rPr>
              <a:t>“</a:t>
            </a:r>
            <a:r>
              <a:rPr lang="en-US" sz="2000" b="1" dirty="0">
                <a:latin typeface="+mn-lt"/>
              </a:rPr>
              <a:t> menus can be modified when handling</a:t>
            </a:r>
            <a:r>
              <a:rPr lang="de-DE" sz="2000" b="1" dirty="0">
                <a:latin typeface="+mn-lt"/>
              </a:rPr>
              <a:t> </a:t>
            </a:r>
            <a:r>
              <a:rPr lang="en-US" sz="2000" b="1" dirty="0">
                <a:latin typeface="+mn-lt"/>
              </a:rPr>
              <a:t>the</a:t>
            </a:r>
            <a:r>
              <a:rPr lang="de-DE" sz="2000" b="1" dirty="0">
                <a:latin typeface="+mn-lt"/>
              </a:rPr>
              <a:t> RightClickEvent</a:t>
            </a:r>
            <a:endParaRPr lang="en-US" sz="2000" b="1" dirty="0">
              <a:latin typeface="+mn-lt"/>
            </a:endParaRPr>
          </a:p>
        </p:txBody>
      </p:sp>
    </p:spTree>
    <p:custDataLst>
      <p:tags r:id="rId1"/>
    </p:custDataLst>
    <p:extLst>
      <p:ext uri="{BB962C8B-B14F-4D97-AF65-F5344CB8AC3E}">
        <p14:creationId xmlns:p14="http://schemas.microsoft.com/office/powerpoint/2010/main" val="331113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noChangeArrowheads="1"/>
          </p:cNvSpPr>
          <p:nvPr>
            <p:ph type="title"/>
          </p:nvPr>
        </p:nvSpPr>
        <p:spPr>
          <a:xfrm>
            <a:off x="504001" y="504000"/>
            <a:ext cx="11186476" cy="369332"/>
          </a:xfrm>
          <a:noFill/>
        </p:spPr>
        <p:txBody>
          <a:bodyPr anchor="ctr"/>
          <a:lstStyle/>
          <a:p>
            <a:pPr eaLnBrk="1" hangingPunct="1"/>
            <a:r>
              <a:rPr lang="en-US" dirty="0"/>
              <a:t>Menus: Example – MenuEvent</a:t>
            </a:r>
            <a:endParaRPr lang="en-US" sz="2000" dirty="0"/>
          </a:p>
        </p:txBody>
      </p:sp>
      <p:sp>
        <p:nvSpPr>
          <p:cNvPr id="191490" name="Rectangle 3"/>
          <p:cNvSpPr>
            <a:spLocks noChangeArrowheads="1"/>
          </p:cNvSpPr>
          <p:nvPr/>
        </p:nvSpPr>
        <p:spPr bwMode="auto">
          <a:xfrm>
            <a:off x="504001" y="1481138"/>
            <a:ext cx="11186475" cy="4929288"/>
          </a:xfrm>
          <a:prstGeom prst="rect">
            <a:avLst/>
          </a:prstGeom>
          <a:solidFill>
            <a:srgbClr val="B4C3CB"/>
          </a:solidFill>
          <a:ln w="12700">
            <a:solidFill>
              <a:schemeClr val="tx1"/>
            </a:solidFill>
            <a:miter lim="800000"/>
            <a:headEnd/>
            <a:tailEnd/>
          </a:ln>
        </p:spPr>
        <p:txBody>
          <a:bodyPr wrap="none" lIns="36000" tIns="36000" rIns="36000" bIns="36000"/>
          <a:lstStyle/>
          <a:p>
            <a:r>
              <a:rPr lang="en-US" sz="1400" dirty="0">
                <a:latin typeface="Arial monospaced for SAP" pitchFamily="49" charset="0"/>
              </a:rPr>
              <a:t>Private Sub </a:t>
            </a:r>
            <a:r>
              <a:rPr lang="de-DE" sz="1400" dirty="0"/>
              <a:t>SBO_Application_MenuEvent</a:t>
            </a:r>
            <a:r>
              <a:rPr lang="en-US" sz="1400" dirty="0">
                <a:latin typeface="Arial monospaced for SAP" pitchFamily="49" charset="0"/>
              </a:rPr>
              <a:t> _</a:t>
            </a:r>
          </a:p>
          <a:p>
            <a:r>
              <a:rPr lang="en-US" sz="1400" dirty="0">
                <a:latin typeface="Arial monospaced for SAP" pitchFamily="49" charset="0"/>
              </a:rPr>
              <a:t>            (ByRef </a:t>
            </a:r>
            <a:r>
              <a:rPr lang="en-US" sz="1400" dirty="0">
                <a:latin typeface="Arial monospaced for SAP" pitchFamily="49" charset="0"/>
                <a:hlinkClick r:id="rId4" action="ppaction://hlinkfile"/>
              </a:rPr>
              <a:t>pVal</a:t>
            </a:r>
            <a:r>
              <a:rPr lang="en-US" sz="1400" dirty="0">
                <a:latin typeface="Arial monospaced for SAP" pitchFamily="49" charset="0"/>
              </a:rPr>
              <a:t> As SAPbouiCOM.</a:t>
            </a:r>
            <a:r>
              <a:rPr lang="en-US" sz="1400" dirty="0">
                <a:latin typeface="Arial monospaced for SAP" pitchFamily="49" charset="0"/>
                <a:hlinkClick r:id="rId4" action="ppaction://hlinkfile"/>
              </a:rPr>
              <a:t>MenuEvent</a:t>
            </a:r>
            <a:r>
              <a:rPr lang="en-US" sz="1400" dirty="0">
                <a:latin typeface="Arial monospaced for SAP" pitchFamily="49" charset="0"/>
              </a:rPr>
              <a:t>, _</a:t>
            </a:r>
          </a:p>
          <a:p>
            <a:r>
              <a:rPr lang="en-US" sz="1400" dirty="0">
                <a:latin typeface="Arial monospaced for SAP" pitchFamily="49" charset="0"/>
              </a:rPr>
              <a:t>             ByRef </a:t>
            </a:r>
            <a:r>
              <a:rPr lang="en-US" sz="1400" dirty="0">
                <a:latin typeface="Arial monospaced for SAP" pitchFamily="49" charset="0"/>
                <a:hlinkClick r:id="rId4" action="ppaction://hlinkfile"/>
              </a:rPr>
              <a:t>BubbleEvent</a:t>
            </a:r>
            <a:r>
              <a:rPr lang="en-US" sz="1400" dirty="0">
                <a:latin typeface="Arial monospaced for SAP" pitchFamily="49" charset="0"/>
              </a:rPr>
              <a:t> As Boolean) _</a:t>
            </a:r>
          </a:p>
          <a:p>
            <a:r>
              <a:rPr lang="en-US" sz="1400" dirty="0">
                <a:latin typeface="Arial monospaced for SAP" pitchFamily="49" charset="0"/>
              </a:rPr>
              <a:t>		Handles SBO_Application.MenuEvent</a:t>
            </a:r>
          </a:p>
          <a:p>
            <a:endParaRPr lang="de-DE" sz="1400" dirty="0">
              <a:latin typeface="Arial monospaced for SAP" pitchFamily="49" charset="0"/>
            </a:endParaRPr>
          </a:p>
          <a:p>
            <a:r>
              <a:rPr lang="de-DE" sz="1400" dirty="0"/>
              <a:t>  If pVal.BeforeAction Then</a:t>
            </a:r>
            <a:br>
              <a:rPr lang="de-DE" sz="1400" dirty="0"/>
            </a:br>
            <a:r>
              <a:rPr lang="de-DE" sz="1400" dirty="0"/>
              <a:t>    SBO_Application.MessageBox _</a:t>
            </a:r>
          </a:p>
          <a:p>
            <a:r>
              <a:rPr lang="de-DE" sz="1400" dirty="0"/>
              <a:t>        ("Menu item: " + pVal.MenuUID + " sent BEFORE SAP Business One processes it.", _</a:t>
            </a:r>
          </a:p>
          <a:p>
            <a:r>
              <a:rPr lang="de-DE" sz="1400" dirty="0"/>
              <a:t>        bmt_Long, _</a:t>
            </a:r>
          </a:p>
          <a:p>
            <a:r>
              <a:rPr lang="de-DE" sz="1400" dirty="0"/>
              <a:t>        True)</a:t>
            </a:r>
            <a:br>
              <a:rPr lang="de-DE" sz="1400" dirty="0"/>
            </a:br>
            <a:endParaRPr lang="de-DE" sz="1400" dirty="0"/>
          </a:p>
          <a:p>
            <a:r>
              <a:rPr lang="de-DE" sz="1400" dirty="0">
                <a:solidFill>
                  <a:srgbClr val="557630"/>
                </a:solidFill>
              </a:rPr>
              <a:t>    '// to stop SAP Business One from processing this event</a:t>
            </a:r>
            <a:br>
              <a:rPr lang="de-DE" sz="1400" dirty="0">
                <a:solidFill>
                  <a:srgbClr val="557630"/>
                </a:solidFill>
              </a:rPr>
            </a:br>
            <a:r>
              <a:rPr lang="de-DE" sz="1400" dirty="0">
                <a:solidFill>
                  <a:srgbClr val="557630"/>
                </a:solidFill>
              </a:rPr>
              <a:t>    '// unmark the following statement</a:t>
            </a:r>
            <a:br>
              <a:rPr lang="de-DE" sz="1400" dirty="0">
                <a:solidFill>
                  <a:srgbClr val="557630"/>
                </a:solidFill>
              </a:rPr>
            </a:br>
            <a:r>
              <a:rPr lang="de-DE" sz="1400" dirty="0">
                <a:solidFill>
                  <a:srgbClr val="557630"/>
                </a:solidFill>
              </a:rPr>
              <a:t>    '// BubbleEvent = False</a:t>
            </a:r>
            <a:br>
              <a:rPr lang="de-DE" sz="1400" dirty="0">
                <a:solidFill>
                  <a:srgbClr val="00B050"/>
                </a:solidFill>
              </a:rPr>
            </a:br>
            <a:r>
              <a:rPr lang="de-DE" sz="1400" dirty="0"/>
              <a:t>  Else</a:t>
            </a:r>
            <a:br>
              <a:rPr lang="de-DE" sz="1400" dirty="0"/>
            </a:br>
            <a:r>
              <a:rPr lang="de-DE" sz="1400" dirty="0"/>
              <a:t>    SBO_Application.MessageBox _</a:t>
            </a:r>
          </a:p>
          <a:p>
            <a:r>
              <a:rPr lang="de-DE" sz="1400" dirty="0"/>
              <a:t>        ("Menu item: " + pVal.MenuUID + " sent AFTER SAP Business One processed it.", _</a:t>
            </a:r>
          </a:p>
          <a:p>
            <a:r>
              <a:rPr lang="de-DE" sz="1400" dirty="0"/>
              <a:t>        bmt_Long, _</a:t>
            </a:r>
          </a:p>
          <a:p>
            <a:r>
              <a:rPr lang="de-DE" sz="1400" dirty="0"/>
              <a:t>        True)</a:t>
            </a:r>
            <a:br>
              <a:rPr lang="de-DE" sz="1400" dirty="0"/>
            </a:br>
            <a:r>
              <a:rPr lang="de-DE" sz="1400" dirty="0"/>
              <a:t>  End If</a:t>
            </a:r>
            <a:br>
              <a:rPr lang="de-DE" sz="1400" dirty="0"/>
            </a:br>
            <a:endParaRPr lang="de-DE" sz="1400" dirty="0"/>
          </a:p>
          <a:p>
            <a:r>
              <a:rPr lang="de-DE" sz="1400" dirty="0"/>
              <a:t>End Sub</a:t>
            </a:r>
          </a:p>
        </p:txBody>
      </p:sp>
    </p:spTree>
    <p:custDataLst>
      <p:tags r:id="rId1"/>
    </p:custDataLst>
    <p:extLst>
      <p:ext uri="{BB962C8B-B14F-4D97-AF65-F5344CB8AC3E}">
        <p14:creationId xmlns:p14="http://schemas.microsoft.com/office/powerpoint/2010/main" val="100803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Events</a:t>
            </a:r>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504001" y="504000"/>
            <a:ext cx="11186476" cy="369332"/>
          </a:xfrm>
        </p:spPr>
        <p:txBody>
          <a:bodyPr/>
          <a:lstStyle/>
          <a:p>
            <a:r>
              <a:rPr lang="en-US" dirty="0">
                <a:ea typeface="ヒラギノ角ゴ Pro W3" pitchFamily="-84" charset="-128"/>
              </a:rPr>
              <a:t>Menus and Menu Event</a:t>
            </a:r>
            <a:r>
              <a:rPr lang="en-US" dirty="0"/>
              <a:t>: Exercise</a:t>
            </a:r>
            <a:endParaRPr lang="de-DE" dirty="0"/>
          </a:p>
        </p:txBody>
      </p:sp>
      <p:sp>
        <p:nvSpPr>
          <p:cNvPr id="50179" name="Rectangle 4"/>
          <p:cNvSpPr>
            <a:spLocks noChangeArrowheads="1"/>
          </p:cNvSpPr>
          <p:nvPr/>
        </p:nvSpPr>
        <p:spPr bwMode="gray">
          <a:xfrm>
            <a:off x="2030969" y="1864859"/>
            <a:ext cx="9659507" cy="1154162"/>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Create Menu Item</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Handle Menu Event</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2729219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Additional </a:t>
            </a:r>
            <a:r>
              <a:rPr lang="en-US" dirty="0">
                <a:solidFill>
                  <a:schemeClr val="accent1"/>
                </a:solidFill>
              </a:rPr>
              <a:t>Events</a:t>
            </a:r>
            <a:endParaRPr lang="en-US"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4186760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solidFill>
                  <a:schemeClr val="bg2">
                    <a:lumMod val="75000"/>
                  </a:schemeClr>
                </a:solidFill>
                <a:ea typeface="ヒラギノ角ゴ Pro W3" pitchFamily="-84" charset="-128"/>
              </a:rPr>
              <a:t>Additional Events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17246" y="1659338"/>
            <a:ext cx="9477334" cy="2462213"/>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 :</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Know more about the ProgressBarEvent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Know more about the StatusBarEvent</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Know more about the RightClickEvent </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Know more about the ReportDataEvent </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Know more about the PrintEvent</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416767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a:xfrm>
            <a:off x="504001" y="504001"/>
            <a:ext cx="11186476" cy="369332"/>
          </a:xfrm>
        </p:spPr>
        <p:txBody>
          <a:bodyPr anchor="ctr"/>
          <a:lstStyle/>
          <a:p>
            <a:pPr marL="419100" indent="-419100"/>
            <a:r>
              <a:rPr lang="en-US" dirty="0">
                <a:ea typeface="ヒラギノ角ゴ Pro W3" pitchFamily="-84" charset="-128"/>
              </a:rPr>
              <a:t>Additional Events: </a:t>
            </a:r>
            <a:r>
              <a:rPr lang="en-US" dirty="0"/>
              <a:t>ProgressBarEvent and StatusBarEvent</a:t>
            </a:r>
          </a:p>
        </p:txBody>
      </p:sp>
      <p:sp>
        <p:nvSpPr>
          <p:cNvPr id="201730" name="Rectangle 3"/>
          <p:cNvSpPr txBox="1">
            <a:spLocks noChangeArrowheads="1"/>
          </p:cNvSpPr>
          <p:nvPr/>
        </p:nvSpPr>
        <p:spPr bwMode="gray">
          <a:xfrm>
            <a:off x="504001" y="1481138"/>
            <a:ext cx="11186476" cy="4824412"/>
          </a:xfrm>
          <a:prstGeom prst="rect">
            <a:avLst/>
          </a:prstGeom>
          <a:noFill/>
          <a:ln w="12700">
            <a:noFill/>
            <a:miter lim="800000"/>
            <a:headEnd/>
            <a:tailEnd/>
          </a:ln>
        </p:spPr>
        <p:txBody>
          <a:bodyPr lIns="0" tIns="0" rIns="0" bIns="0"/>
          <a:lstStyle/>
          <a:p>
            <a:pPr>
              <a:spcBef>
                <a:spcPct val="75000"/>
              </a:spcBef>
              <a:buClr>
                <a:schemeClr val="tx1"/>
              </a:buClr>
              <a:buSzPct val="80000"/>
              <a:buFont typeface="Wingdings" pitchFamily="2" charset="2"/>
              <a:buNone/>
            </a:pPr>
            <a:r>
              <a:rPr lang="de-DE" sz="2400" b="1" dirty="0">
                <a:solidFill>
                  <a:schemeClr val="accent3">
                    <a:lumMod val="60000"/>
                    <a:lumOff val="40000"/>
                  </a:schemeClr>
                </a:solidFill>
              </a:rPr>
              <a:t>ProgressBarEvent</a:t>
            </a:r>
            <a:endParaRPr lang="en-US" sz="2400" b="1" dirty="0">
              <a:solidFill>
                <a:schemeClr val="accent3">
                  <a:lumMod val="60000"/>
                  <a:lumOff val="40000"/>
                </a:schemeClr>
              </a:solidFill>
            </a:endParaRPr>
          </a:p>
          <a:p>
            <a:pPr marL="184150" lvl="1" indent="-182563">
              <a:spcBef>
                <a:spcPct val="25000"/>
              </a:spcBef>
              <a:buClr>
                <a:srgbClr val="333333"/>
              </a:buClr>
              <a:buSzPct val="80000"/>
              <a:buNone/>
            </a:pPr>
            <a:r>
              <a:rPr lang="en-US" sz="1800" dirty="0"/>
              <a:t>Occurs when a progress bar (in the status bar) is created, stopped or released</a:t>
            </a:r>
          </a:p>
          <a:p>
            <a:pPr marL="184150" lvl="1" indent="-182563">
              <a:spcBef>
                <a:spcPct val="25000"/>
              </a:spcBef>
              <a:buClr>
                <a:srgbClr val="333333"/>
              </a:buClr>
              <a:buSzPct val="80000"/>
              <a:buNone/>
            </a:pPr>
            <a:r>
              <a:rPr lang="en-US" sz="1800" dirty="0"/>
              <a:t>ProgressBarEvent - holds all the relevant information about the event – essentially the type:</a:t>
            </a:r>
          </a:p>
          <a:p>
            <a:pPr marL="728538" lvl="2" indent="-182563">
              <a:spcBef>
                <a:spcPct val="25000"/>
              </a:spcBef>
              <a:buClr>
                <a:srgbClr val="F0AB00"/>
              </a:buClr>
              <a:buFont typeface="Arial" pitchFamily="34" charset="0"/>
              <a:buChar char="■"/>
            </a:pPr>
            <a:r>
              <a:rPr lang="en-US" dirty="0"/>
              <a:t>pbet_ProgressBarCreated </a:t>
            </a:r>
          </a:p>
          <a:p>
            <a:pPr marL="728538" lvl="2" indent="-182563">
              <a:spcBef>
                <a:spcPct val="25000"/>
              </a:spcBef>
              <a:buClr>
                <a:srgbClr val="F0AB00"/>
              </a:buClr>
              <a:buFont typeface="Arial" pitchFamily="34" charset="0"/>
              <a:buChar char="■"/>
            </a:pPr>
            <a:r>
              <a:rPr lang="en-US" dirty="0"/>
              <a:t>pbet_ProgressBarStopped </a:t>
            </a:r>
          </a:p>
          <a:p>
            <a:pPr marL="728538" lvl="2" indent="-182563">
              <a:spcBef>
                <a:spcPct val="25000"/>
              </a:spcBef>
              <a:buClr>
                <a:srgbClr val="F0AB00"/>
              </a:buClr>
              <a:buFont typeface="Arial" pitchFamily="34" charset="0"/>
              <a:buChar char="■"/>
            </a:pPr>
            <a:r>
              <a:rPr lang="en-US" dirty="0"/>
              <a:t>pbet_ProgressBarReleased </a:t>
            </a:r>
            <a:endParaRPr lang="de-DE" dirty="0"/>
          </a:p>
          <a:p>
            <a:pPr>
              <a:spcBef>
                <a:spcPct val="75000"/>
              </a:spcBef>
              <a:buClr>
                <a:schemeClr val="tx1"/>
              </a:buClr>
              <a:buSzPct val="80000"/>
              <a:buFont typeface="Wingdings" pitchFamily="2" charset="2"/>
              <a:buNone/>
            </a:pPr>
            <a:r>
              <a:rPr lang="en-US" sz="1800" dirty="0"/>
              <a:t>Public Event ProgressBarEvent 	(ByVal </a:t>
            </a:r>
            <a:r>
              <a:rPr lang="en-US" sz="1800" dirty="0">
                <a:hlinkClick r:id="rId4" action="ppaction://hlinkfile"/>
              </a:rPr>
              <a:t>pVal</a:t>
            </a:r>
            <a:r>
              <a:rPr lang="en-US" sz="1800" dirty="0"/>
              <a:t> As </a:t>
            </a:r>
            <a:r>
              <a:rPr lang="en-US" sz="1800" dirty="0">
                <a:hlinkClick r:id="rId4" action="ppaction://hlinkfile"/>
              </a:rPr>
              <a:t>ProgressBarEvent</a:t>
            </a:r>
            <a:r>
              <a:rPr lang="en-US" sz="1800" dirty="0"/>
              <a:t>,  ByRef </a:t>
            </a:r>
            <a:r>
              <a:rPr lang="en-US" sz="1800" dirty="0">
                <a:hlinkClick r:id="rId5" action="ppaction://hlinkfile"/>
              </a:rPr>
              <a:t>BubbleEvent</a:t>
            </a:r>
            <a:r>
              <a:rPr lang="en-US" sz="1800" dirty="0"/>
              <a:t> As Boolean) </a:t>
            </a:r>
          </a:p>
          <a:p>
            <a:pPr>
              <a:spcBef>
                <a:spcPct val="75000"/>
              </a:spcBef>
              <a:buClr>
                <a:schemeClr val="tx1"/>
              </a:buClr>
              <a:buSzPct val="80000"/>
              <a:buFont typeface="Wingdings" pitchFamily="2" charset="2"/>
              <a:buNone/>
            </a:pPr>
            <a:r>
              <a:rPr lang="de-DE" sz="2400" b="1" dirty="0">
                <a:solidFill>
                  <a:schemeClr val="accent3">
                    <a:lumMod val="60000"/>
                    <a:lumOff val="40000"/>
                  </a:schemeClr>
                </a:solidFill>
              </a:rPr>
              <a:t>StatusBarEvent</a:t>
            </a:r>
            <a:endParaRPr lang="en-US" sz="2400" b="1" dirty="0">
              <a:solidFill>
                <a:schemeClr val="accent3">
                  <a:lumMod val="60000"/>
                  <a:lumOff val="40000"/>
                </a:schemeClr>
              </a:solidFill>
            </a:endParaRPr>
          </a:p>
          <a:p>
            <a:pPr>
              <a:buClr>
                <a:schemeClr val="tx1"/>
              </a:buClr>
              <a:buSzPct val="80000"/>
              <a:buFont typeface="Wingdings" pitchFamily="2" charset="2"/>
              <a:buNone/>
            </a:pPr>
            <a:r>
              <a:rPr lang="en-US" sz="1800" dirty="0"/>
              <a:t>Occurs when a message is displayed in SAP Business One</a:t>
            </a:r>
            <a:r>
              <a:rPr lang="ja-JP" altLang="en-US" sz="1800" dirty="0"/>
              <a:t>’</a:t>
            </a:r>
            <a:r>
              <a:rPr lang="en-US" altLang="ja-JP" sz="1800" dirty="0"/>
              <a:t>s status bar </a:t>
            </a:r>
          </a:p>
          <a:p>
            <a:pPr>
              <a:spcBef>
                <a:spcPct val="75000"/>
              </a:spcBef>
              <a:buClr>
                <a:schemeClr val="tx1"/>
              </a:buClr>
              <a:buSzPct val="80000"/>
              <a:buFont typeface="Wingdings" pitchFamily="2" charset="2"/>
              <a:buNone/>
            </a:pPr>
            <a:r>
              <a:rPr lang="en-US" sz="1800" dirty="0"/>
              <a:t>Public Event StatusBarEvent (ByVal </a:t>
            </a:r>
            <a:r>
              <a:rPr lang="en-US" sz="1800" i="1" dirty="0">
                <a:hlinkClick r:id="rId5" action="ppaction://hlinkfile"/>
              </a:rPr>
              <a:t>Text</a:t>
            </a:r>
            <a:r>
              <a:rPr lang="en-US" sz="1800" dirty="0"/>
              <a:t> As String, ByVal </a:t>
            </a:r>
            <a:r>
              <a:rPr lang="en-US" sz="1800" i="1" dirty="0">
                <a:hlinkClick r:id="rId5" action="ppaction://hlinkfile"/>
              </a:rPr>
              <a:t>MessageType</a:t>
            </a:r>
            <a:r>
              <a:rPr lang="en-US" sz="1800" dirty="0"/>
              <a:t> As </a:t>
            </a:r>
            <a:r>
              <a:rPr lang="en-US" sz="1800" dirty="0">
                <a:hlinkClick r:id="rId5" action="ppaction://hlinkfile"/>
              </a:rPr>
              <a:t>BoStatusBarMessageType</a:t>
            </a:r>
            <a:r>
              <a:rPr lang="en-US" sz="1800" dirty="0"/>
              <a:t>) </a:t>
            </a:r>
          </a:p>
          <a:p>
            <a:pPr marL="184150" lvl="1" indent="-182563">
              <a:spcBef>
                <a:spcPct val="25000"/>
              </a:spcBef>
              <a:buClr>
                <a:srgbClr val="333333"/>
              </a:buClr>
              <a:buSzPct val="80000"/>
              <a:buFont typeface="Wingdings" pitchFamily="2" charset="2"/>
              <a:buChar char="n"/>
            </a:pPr>
            <a:endParaRPr lang="en-US" dirty="0"/>
          </a:p>
          <a:p>
            <a:pPr>
              <a:spcBef>
                <a:spcPct val="75000"/>
              </a:spcBef>
              <a:buClr>
                <a:schemeClr val="tx1"/>
              </a:buClr>
              <a:buSzPct val="80000"/>
              <a:buFont typeface="Wingdings" pitchFamily="2" charset="2"/>
              <a:buNone/>
            </a:pPr>
            <a:endParaRPr lang="en-US" dirty="0"/>
          </a:p>
        </p:txBody>
      </p:sp>
      <p:sp>
        <p:nvSpPr>
          <p:cNvPr id="2" name="Rectangle 1">
            <a:extLst>
              <a:ext uri="{FF2B5EF4-FFF2-40B4-BE49-F238E27FC236}">
                <a16:creationId xmlns:a16="http://schemas.microsoft.com/office/drawing/2014/main" id="{4EDE4FE6-6DEF-4C72-B720-CE19AC684419}"/>
              </a:ext>
            </a:extLst>
          </p:cNvPr>
          <p:cNvSpPr/>
          <p:nvPr/>
        </p:nvSpPr>
        <p:spPr bwMode="gray">
          <a:xfrm>
            <a:off x="437986" y="3697401"/>
            <a:ext cx="10687792" cy="391886"/>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264A9B6A-AFF0-43DB-BBA5-368618BCC38D}"/>
              </a:ext>
            </a:extLst>
          </p:cNvPr>
          <p:cNvSpPr/>
          <p:nvPr/>
        </p:nvSpPr>
        <p:spPr bwMode="gray">
          <a:xfrm>
            <a:off x="437986" y="5116286"/>
            <a:ext cx="10687792" cy="391886"/>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595431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a:xfrm>
            <a:off x="504001" y="350112"/>
            <a:ext cx="11186476" cy="677108"/>
          </a:xfrm>
          <a:noFill/>
        </p:spPr>
        <p:txBody>
          <a:bodyPr anchor="ctr"/>
          <a:lstStyle/>
          <a:p>
            <a:r>
              <a:rPr lang="en-US" dirty="0">
                <a:ea typeface="ヒラギノ角ゴ Pro W3" pitchFamily="-84" charset="-128"/>
              </a:rPr>
              <a:t>Additional Events: </a:t>
            </a:r>
            <a:r>
              <a:rPr lang="en-US" dirty="0"/>
              <a:t>RightClickEvent</a:t>
            </a:r>
            <a:br>
              <a:rPr lang="en-US" dirty="0"/>
            </a:br>
            <a:r>
              <a:rPr lang="en-US" sz="2000" dirty="0"/>
              <a:t>Overview</a:t>
            </a:r>
          </a:p>
        </p:txBody>
      </p:sp>
      <p:sp>
        <p:nvSpPr>
          <p:cNvPr id="203778" name="Rectangle 3"/>
          <p:cNvSpPr txBox="1">
            <a:spLocks noChangeArrowheads="1"/>
          </p:cNvSpPr>
          <p:nvPr/>
        </p:nvSpPr>
        <p:spPr bwMode="gray">
          <a:xfrm>
            <a:off x="504001" y="1481140"/>
            <a:ext cx="11186475" cy="3601500"/>
          </a:xfrm>
          <a:prstGeom prst="rect">
            <a:avLst/>
          </a:prstGeom>
          <a:noFill/>
          <a:ln w="12700">
            <a:noFill/>
            <a:miter lim="800000"/>
            <a:headEnd/>
            <a:tailEnd/>
          </a:ln>
        </p:spPr>
        <p:txBody>
          <a:bodyPr lIns="0" tIns="0" rIns="0" bIns="0"/>
          <a:lstStyle/>
          <a:p>
            <a:pPr marL="342900" indent="-342900">
              <a:spcBef>
                <a:spcPct val="75000"/>
              </a:spcBef>
              <a:buClr>
                <a:srgbClr val="F0AB00"/>
              </a:buClr>
              <a:buSzPct val="80000"/>
              <a:buFont typeface="Wingdings" panose="05000000000000000000" pitchFamily="2" charset="2"/>
              <a:buChar char="§"/>
            </a:pPr>
            <a:r>
              <a:rPr lang="en-US" sz="1800" dirty="0"/>
              <a:t>By default all menu entries from Edit, Data and GoTo menus in the SAP Business One application are displayed in the context or right-click menu</a:t>
            </a:r>
          </a:p>
          <a:p>
            <a:pPr marL="342900" indent="-342900">
              <a:spcBef>
                <a:spcPct val="75000"/>
              </a:spcBef>
              <a:buClr>
                <a:srgbClr val="F0AB00"/>
              </a:buClr>
              <a:buSzPct val="80000"/>
              <a:buFont typeface="Wingdings" panose="05000000000000000000" pitchFamily="2" charset="2"/>
              <a:buChar char="§"/>
            </a:pPr>
            <a:r>
              <a:rPr lang="en-US" sz="1800" dirty="0"/>
              <a:t>RightClickEvent is raised when the user right-clicks an item</a:t>
            </a:r>
          </a:p>
          <a:p>
            <a:pPr marL="342900" indent="-342900">
              <a:spcBef>
                <a:spcPct val="75000"/>
              </a:spcBef>
              <a:buClr>
                <a:srgbClr val="F0AB00"/>
              </a:buClr>
              <a:buSzPct val="80000"/>
              <a:buFont typeface="Wingdings" panose="05000000000000000000" pitchFamily="2" charset="2"/>
              <a:buChar char="§"/>
            </a:pPr>
            <a:r>
              <a:rPr lang="en-US" sz="1800" dirty="0"/>
              <a:t>To add/remove menus to/from the context menu of an item:</a:t>
            </a:r>
          </a:p>
          <a:p>
            <a:pPr marL="752475" lvl="1" indent="-342900">
              <a:spcBef>
                <a:spcPct val="25000"/>
              </a:spcBef>
              <a:buClr>
                <a:srgbClr val="666666"/>
              </a:buClr>
              <a:buSzPct val="80000"/>
              <a:buFont typeface="Wingdings" panose="05000000000000000000" pitchFamily="2" charset="2"/>
              <a:buChar char="§"/>
            </a:pPr>
            <a:r>
              <a:rPr lang="en-US" sz="1800" dirty="0"/>
              <a:t>…catch RightClickEvent </a:t>
            </a:r>
            <a:r>
              <a:rPr lang="ja-JP" altLang="en-US" sz="1800" dirty="0"/>
              <a:t>‘</a:t>
            </a:r>
            <a:r>
              <a:rPr lang="en-US" altLang="ja-JP" sz="1800" dirty="0"/>
              <a:t>Before</a:t>
            </a:r>
            <a:r>
              <a:rPr lang="ja-JP" altLang="en-US" sz="1800" dirty="0"/>
              <a:t>’</a:t>
            </a:r>
            <a:r>
              <a:rPr lang="en-US" altLang="ja-JP" sz="1800" dirty="0"/>
              <a:t> and </a:t>
            </a:r>
          </a:p>
          <a:p>
            <a:pPr marL="752475" lvl="1" indent="-342900">
              <a:spcBef>
                <a:spcPct val="25000"/>
              </a:spcBef>
              <a:buClr>
                <a:srgbClr val="666666"/>
              </a:buClr>
              <a:buSzPct val="80000"/>
              <a:buFont typeface="Wingdings" panose="05000000000000000000" pitchFamily="2" charset="2"/>
              <a:buChar char="§"/>
            </a:pPr>
            <a:r>
              <a:rPr lang="en-US" sz="1800" dirty="0"/>
              <a:t>…add menus to Edit, Data, GoTo menus in the SAP Business One application</a:t>
            </a:r>
          </a:p>
          <a:p>
            <a:pPr marL="342900" indent="-342900">
              <a:spcBef>
                <a:spcPct val="75000"/>
              </a:spcBef>
              <a:buClr>
                <a:srgbClr val="F0AB00"/>
              </a:buClr>
              <a:buSzPct val="80000"/>
              <a:buFont typeface="Wingdings" panose="05000000000000000000" pitchFamily="2" charset="2"/>
              <a:buChar char="§"/>
            </a:pPr>
            <a:r>
              <a:rPr lang="en-US" sz="1800" dirty="0"/>
              <a:t>In the </a:t>
            </a:r>
            <a:r>
              <a:rPr lang="ja-JP" altLang="en-US" sz="1800" dirty="0"/>
              <a:t>‘</a:t>
            </a:r>
            <a:r>
              <a:rPr lang="en-US" altLang="ja-JP" sz="1800" dirty="0"/>
              <a:t>After</a:t>
            </a:r>
            <a:r>
              <a:rPr lang="ja-JP" altLang="en-US" sz="1800" dirty="0"/>
              <a:t>’</a:t>
            </a:r>
            <a:r>
              <a:rPr lang="en-US" altLang="ja-JP" sz="1800" dirty="0"/>
              <a:t> event user should retrieve changes and/or remove menu changes that should only be temporary</a:t>
            </a:r>
            <a:endParaRPr lang="en-US" sz="1800" dirty="0"/>
          </a:p>
        </p:txBody>
      </p:sp>
    </p:spTree>
    <p:custDataLst>
      <p:tags r:id="rId1"/>
    </p:custDataLst>
    <p:extLst>
      <p:ext uri="{BB962C8B-B14F-4D97-AF65-F5344CB8AC3E}">
        <p14:creationId xmlns:p14="http://schemas.microsoft.com/office/powerpoint/2010/main" val="31842946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77108"/>
          </a:xfrm>
        </p:spPr>
        <p:txBody>
          <a:bodyPr/>
          <a:lstStyle/>
          <a:p>
            <a:r>
              <a:rPr lang="en-US" dirty="0">
                <a:ea typeface="ヒラギノ角ゴ Pro W3" pitchFamily="-84" charset="-128"/>
              </a:rPr>
              <a:t>Additional Events: </a:t>
            </a:r>
            <a:r>
              <a:rPr lang="en-US" dirty="0"/>
              <a:t>RightClickEvent</a:t>
            </a:r>
            <a:br>
              <a:rPr lang="en-US" dirty="0"/>
            </a:br>
            <a:r>
              <a:rPr lang="en-US" sz="2000" dirty="0"/>
              <a:t>Code sample for Before Action: Add menu items</a:t>
            </a:r>
            <a:endParaRPr lang="de-DE" dirty="0"/>
          </a:p>
        </p:txBody>
      </p:sp>
      <p:sp>
        <p:nvSpPr>
          <p:cNvPr id="5" name="Rectangle 3">
            <a:extLst>
              <a:ext uri="{FF2B5EF4-FFF2-40B4-BE49-F238E27FC236}">
                <a16:creationId xmlns:a16="http://schemas.microsoft.com/office/drawing/2014/main" id="{DB1C2EF4-9345-422E-8EB3-108571F395B1}"/>
              </a:ext>
            </a:extLst>
          </p:cNvPr>
          <p:cNvSpPr>
            <a:spLocks noChangeArrowheads="1"/>
          </p:cNvSpPr>
          <p:nvPr/>
        </p:nvSpPr>
        <p:spPr bwMode="auto">
          <a:xfrm>
            <a:off x="504001" y="1481138"/>
            <a:ext cx="11186475" cy="4929288"/>
          </a:xfrm>
          <a:prstGeom prst="rect">
            <a:avLst/>
          </a:prstGeom>
          <a:solidFill>
            <a:srgbClr val="B4C3CB"/>
          </a:solidFill>
          <a:ln w="12700">
            <a:solidFill>
              <a:schemeClr val="tx1"/>
            </a:solidFill>
            <a:miter lim="800000"/>
            <a:headEnd/>
            <a:tailEnd/>
          </a:ln>
        </p:spPr>
        <p:txBody>
          <a:bodyPr wrap="none" lIns="36000" tIns="36000" rIns="36000" bIns="36000"/>
          <a:lstStyle/>
          <a:p>
            <a:r>
              <a:rPr lang="en-US" sz="1400" dirty="0">
                <a:solidFill>
                  <a:srgbClr val="3333FF"/>
                </a:solidFill>
                <a:latin typeface="Arial monospaced for SAP" panose="020B0609020202030204" pitchFamily="49" charset="0"/>
                <a:cs typeface="Arial Unicode MS" pitchFamily="34" charset="-128"/>
              </a:rPr>
              <a:t>Private Sub</a:t>
            </a:r>
            <a:r>
              <a:rPr lang="en-US" sz="1400" dirty="0">
                <a:latin typeface="Arial monospaced for SAP" panose="020B0609020202030204" pitchFamily="49" charset="0"/>
                <a:cs typeface="Arial Unicode MS" pitchFamily="34" charset="-128"/>
              </a:rPr>
              <a:t> </a:t>
            </a:r>
            <a:r>
              <a:rPr lang="en-US" sz="1400" dirty="0">
                <a:latin typeface="Arial monospaced for SAP" panose="020B0609020202030204" pitchFamily="49" charset="0"/>
              </a:rPr>
              <a:t>SBO_Application_RightClickEvent</a:t>
            </a:r>
          </a:p>
          <a:p>
            <a:r>
              <a:rPr lang="en-US" sz="1400" dirty="0">
                <a:latin typeface="Arial monospaced for SAP" panose="020B0609020202030204" pitchFamily="49" charset="0"/>
              </a:rPr>
              <a:t>	(</a:t>
            </a:r>
            <a:r>
              <a:rPr lang="en-US" sz="1400" dirty="0">
                <a:solidFill>
                  <a:srgbClr val="3333FF"/>
                </a:solidFill>
                <a:latin typeface="Arial monospaced for SAP" panose="020B0609020202030204" pitchFamily="49" charset="0"/>
                <a:cs typeface="Arial Unicode MS" pitchFamily="34" charset="-128"/>
              </a:rPr>
              <a:t>ByRef</a:t>
            </a:r>
            <a:r>
              <a:rPr lang="en-US" sz="1400" dirty="0">
                <a:latin typeface="Arial monospaced for SAP" pitchFamily="49" charset="0"/>
              </a:rPr>
              <a:t> contextMenuInfo </a:t>
            </a:r>
            <a:r>
              <a:rPr lang="en-US" sz="1400" dirty="0">
                <a:solidFill>
                  <a:srgbClr val="3333FF"/>
                </a:solidFill>
                <a:latin typeface="Arial monospaced for SAP" panose="020B0609020202030204" pitchFamily="49" charset="0"/>
                <a:cs typeface="Arial Unicode MS" pitchFamily="34" charset="-128"/>
              </a:rPr>
              <a:t>As</a:t>
            </a:r>
            <a:r>
              <a:rPr lang="en-US" sz="1400" dirty="0">
                <a:latin typeface="Arial monospaced for SAP" panose="020B0609020202030204" pitchFamily="49" charset="0"/>
              </a:rPr>
              <a:t> SAPbouiCOM.contextMenuInfo, </a:t>
            </a:r>
            <a:br>
              <a:rPr lang="en-US" sz="1400" dirty="0">
                <a:latin typeface="Arial monospaced for SAP" panose="020B0609020202030204" pitchFamily="49" charset="0"/>
              </a:rPr>
            </a:br>
            <a:r>
              <a:rPr lang="en-US" sz="1400" dirty="0">
                <a:latin typeface="Arial monospaced for SAP" panose="020B0609020202030204" pitchFamily="49" charset="0"/>
              </a:rPr>
              <a:t>	 </a:t>
            </a:r>
            <a:r>
              <a:rPr lang="en-US" sz="1400" dirty="0">
                <a:solidFill>
                  <a:srgbClr val="3333FF"/>
                </a:solidFill>
                <a:latin typeface="Arial monospaced for SAP" panose="020B0609020202030204" pitchFamily="49" charset="0"/>
                <a:cs typeface="Arial Unicode MS" pitchFamily="34" charset="-128"/>
              </a:rPr>
              <a:t>ByRef</a:t>
            </a:r>
            <a:r>
              <a:rPr lang="en-US" sz="1400" dirty="0">
                <a:latin typeface="Arial monospaced for SAP" panose="020B0609020202030204" pitchFamily="49" charset="0"/>
              </a:rPr>
              <a:t> BubbleEvent </a:t>
            </a:r>
            <a:r>
              <a:rPr lang="en-US" sz="1400" dirty="0">
                <a:solidFill>
                  <a:srgbClr val="3333FF"/>
                </a:solidFill>
                <a:latin typeface="Arial monospaced for SAP" panose="020B0609020202030204" pitchFamily="49" charset="0"/>
                <a:cs typeface="Arial Unicode MS" pitchFamily="34" charset="-128"/>
              </a:rPr>
              <a:t>As</a:t>
            </a:r>
            <a:r>
              <a:rPr lang="en-US" sz="1400" dirty="0">
                <a:latin typeface="Arial monospaced for SAP" panose="020B0609020202030204" pitchFamily="49" charset="0"/>
              </a:rPr>
              <a:t> </a:t>
            </a:r>
            <a:r>
              <a:rPr lang="en-US" sz="1400" dirty="0">
                <a:solidFill>
                  <a:srgbClr val="3333FF"/>
                </a:solidFill>
                <a:latin typeface="Arial monospaced for SAP" panose="020B0609020202030204" pitchFamily="49" charset="0"/>
                <a:cs typeface="Arial Unicode MS" pitchFamily="34" charset="-128"/>
              </a:rPr>
              <a:t>Boolean</a:t>
            </a:r>
            <a:r>
              <a:rPr lang="en-US" sz="1400" dirty="0">
                <a:latin typeface="Arial monospaced for SAP" panose="020B0609020202030204" pitchFamily="49" charset="0"/>
              </a:rPr>
              <a:t>) </a:t>
            </a:r>
            <a:br>
              <a:rPr lang="en-US" sz="1400" dirty="0">
                <a:latin typeface="Arial monospaced for SAP" panose="020B0609020202030204" pitchFamily="49" charset="0"/>
              </a:rPr>
            </a:br>
            <a:r>
              <a:rPr lang="en-US" sz="1400" dirty="0">
                <a:latin typeface="Arial monospaced for SAP" panose="020B0609020202030204" pitchFamily="49" charset="0"/>
              </a:rPr>
              <a:t>	 	</a:t>
            </a:r>
            <a:r>
              <a:rPr lang="en-US" sz="1400" dirty="0">
                <a:solidFill>
                  <a:srgbClr val="3333FF"/>
                </a:solidFill>
                <a:latin typeface="Arial monospaced for SAP" panose="020B0609020202030204" pitchFamily="49" charset="0"/>
                <a:cs typeface="Arial Unicode MS" pitchFamily="34" charset="-128"/>
              </a:rPr>
              <a:t>Handles</a:t>
            </a:r>
            <a:r>
              <a:rPr lang="en-US" sz="1400" dirty="0">
                <a:latin typeface="Arial monospaced for SAP" panose="020B0609020202030204" pitchFamily="49" charset="0"/>
              </a:rPr>
              <a:t> SBO_Application.RightClickEvent</a:t>
            </a:r>
          </a:p>
          <a:p>
            <a:endParaRPr lang="en-US" sz="1400" dirty="0">
              <a:latin typeface="Arial monospaced for SAP" panose="020B0609020202030204" pitchFamily="49" charset="0"/>
            </a:endParaRPr>
          </a:p>
          <a:p>
            <a:pPr lvl="1">
              <a:buNone/>
            </a:pPr>
            <a:r>
              <a:rPr lang="de-DE" sz="1400" dirty="0">
                <a:solidFill>
                  <a:srgbClr val="557630"/>
                </a:solidFill>
                <a:latin typeface="Arial monospaced for SAP" panose="020B0609020202030204" pitchFamily="49" charset="0"/>
              </a:rPr>
              <a:t>'</a:t>
            </a:r>
            <a:r>
              <a:rPr lang="en-US" sz="1400" dirty="0">
                <a:solidFill>
                  <a:srgbClr val="557630"/>
                </a:solidFill>
                <a:latin typeface="Arial monospaced for SAP" panose="020B0609020202030204" pitchFamily="49" charset="0"/>
              </a:rPr>
              <a:t>Adding new menu to Data menu in B1</a:t>
            </a:r>
          </a:p>
          <a:p>
            <a:pPr lvl="1">
              <a:buNone/>
            </a:pPr>
            <a:r>
              <a:rPr lang="de-DE" sz="1400" dirty="0">
                <a:solidFill>
                  <a:srgbClr val="3333FF"/>
                </a:solidFill>
                <a:latin typeface="Arial monospaced for SAP" panose="020B0609020202030204" pitchFamily="49" charset="0"/>
                <a:cs typeface="Arial Unicode MS" pitchFamily="34" charset="-128"/>
              </a:rPr>
              <a:t>If</a:t>
            </a:r>
            <a:r>
              <a:rPr lang="de-DE" sz="1400" dirty="0">
                <a:latin typeface="Arial monospaced for SAP" panose="020B0609020202030204" pitchFamily="49" charset="0"/>
              </a:rPr>
              <a:t> (contextMenuInfo.BeforeAction </a:t>
            </a:r>
            <a:r>
              <a:rPr lang="de-DE" sz="1400" dirty="0">
                <a:solidFill>
                  <a:srgbClr val="3333FF"/>
                </a:solidFill>
                <a:latin typeface="Arial monospaced for SAP" panose="020B0609020202030204" pitchFamily="49" charset="0"/>
                <a:cs typeface="Arial Unicode MS" pitchFamily="34" charset="-128"/>
              </a:rPr>
              <a:t>= True</a:t>
            </a:r>
            <a:r>
              <a:rPr lang="de-DE" sz="1400" dirty="0">
                <a:latin typeface="Arial monospaced for SAP" panose="020B0609020202030204" pitchFamily="49" charset="0"/>
              </a:rPr>
              <a:t>) </a:t>
            </a:r>
            <a:r>
              <a:rPr lang="de-DE" sz="1400" dirty="0">
                <a:solidFill>
                  <a:srgbClr val="3333FF"/>
                </a:solidFill>
                <a:latin typeface="Arial monospaced for SAP" panose="020B0609020202030204" pitchFamily="49" charset="0"/>
                <a:cs typeface="Arial Unicode MS" pitchFamily="34" charset="-128"/>
              </a:rPr>
              <a:t>Then</a:t>
            </a:r>
          </a:p>
          <a:p>
            <a:pPr lvl="1">
              <a:buNone/>
            </a:pPr>
            <a:r>
              <a:rPr lang="de-DE" sz="1400" dirty="0">
                <a:latin typeface="Arial monospaced for SAP" pitchFamily="49" charset="0"/>
              </a:rPr>
              <a:t>       Dim oCreationPackage As SAPbouiCOM.MenuCreationParams =  </a:t>
            </a:r>
            <a:br>
              <a:rPr lang="de-DE" sz="1400" dirty="0">
                <a:latin typeface="Arial monospaced for SAP" pitchFamily="49" charset="0"/>
              </a:rPr>
            </a:br>
            <a:r>
              <a:rPr lang="de-DE" sz="1400" dirty="0">
                <a:latin typeface="Arial monospaced for SAP" pitchFamily="49" charset="0"/>
              </a:rPr>
              <a:t>	SBO_Application.CreateObject  (BoCreatableObjectType.cot_MenuCreationParams)</a:t>
            </a:r>
            <a:br>
              <a:rPr lang="de-DE" sz="1400" dirty="0">
                <a:latin typeface="Arial monospaced for SAP" pitchFamily="49" charset="0"/>
              </a:rPr>
            </a:br>
            <a:br>
              <a:rPr lang="de-DE" sz="1400" dirty="0">
                <a:latin typeface="Arial monospaced for SAP" pitchFamily="49" charset="0"/>
              </a:rPr>
            </a:br>
            <a:r>
              <a:rPr lang="de-DE" sz="1400" dirty="0">
                <a:latin typeface="Arial monospaced for SAP" pitchFamily="49" charset="0"/>
              </a:rPr>
              <a:t>	oCreationPackage.Type = SAPbouiCOM.BoMenuType.mt_STRING</a:t>
            </a:r>
            <a:br>
              <a:rPr lang="de-DE" sz="1400" dirty="0">
                <a:latin typeface="Arial monospaced for SAP" pitchFamily="49" charset="0"/>
              </a:rPr>
            </a:br>
            <a:r>
              <a:rPr lang="de-DE" sz="1400" dirty="0">
                <a:latin typeface="Arial monospaced for SAP" pitchFamily="49" charset="0"/>
              </a:rPr>
              <a:t>	oCreationPackage.UniqueID = "MyMenu1"</a:t>
            </a:r>
            <a:br>
              <a:rPr lang="de-DE" sz="1400" dirty="0">
                <a:latin typeface="Arial monospaced for SAP" pitchFamily="49" charset="0"/>
              </a:rPr>
            </a:br>
            <a:r>
              <a:rPr lang="de-DE" sz="1400" dirty="0">
                <a:latin typeface="Arial monospaced for SAP" pitchFamily="49" charset="0"/>
              </a:rPr>
              <a:t>	oCreationPackage.String = "</a:t>
            </a:r>
            <a:r>
              <a:rPr lang="en-US" sz="1400" dirty="0">
                <a:latin typeface="Arial monospaced for SAP" panose="020B0609020202030204" pitchFamily="49" charset="0"/>
              </a:rPr>
              <a:t>My</a:t>
            </a:r>
            <a:r>
              <a:rPr lang="de-DE" sz="1400" dirty="0">
                <a:latin typeface="Arial monospaced for SAP" panose="020B0609020202030204" pitchFamily="49" charset="0"/>
              </a:rPr>
              <a:t>Menu1"</a:t>
            </a:r>
            <a:br>
              <a:rPr lang="de-DE" sz="1400" dirty="0">
                <a:latin typeface="Arial monospaced for SAP" panose="020B0609020202030204" pitchFamily="49" charset="0"/>
              </a:rPr>
            </a:br>
            <a:r>
              <a:rPr lang="de-DE" sz="1400" dirty="0">
                <a:latin typeface="Arial monospaced for SAP" panose="020B0609020202030204" pitchFamily="49" charset="0"/>
              </a:rPr>
              <a:t>	oCreationPackage.Enabled </a:t>
            </a:r>
            <a:r>
              <a:rPr lang="de-DE" sz="1400" dirty="0">
                <a:solidFill>
                  <a:srgbClr val="3333FF"/>
                </a:solidFill>
                <a:latin typeface="Arial monospaced for SAP" panose="020B0609020202030204" pitchFamily="49" charset="0"/>
                <a:cs typeface="Arial Unicode MS" pitchFamily="34" charset="-128"/>
              </a:rPr>
              <a:t>= True</a:t>
            </a:r>
          </a:p>
          <a:p>
            <a:pPr lvl="1">
              <a:buNone/>
            </a:pPr>
            <a:endParaRPr lang="de-DE" sz="1400" dirty="0">
              <a:latin typeface="Arial monospaced for SAP" panose="020B0609020202030204" pitchFamily="49" charset="0"/>
            </a:endParaRPr>
          </a:p>
          <a:p>
            <a:pPr lvl="1">
              <a:buNone/>
            </a:pPr>
            <a:r>
              <a:rPr lang="de-DE" sz="1400" dirty="0">
                <a:solidFill>
                  <a:srgbClr val="557630"/>
                </a:solidFill>
                <a:latin typeface="Arial monospaced for SAP" panose="020B0609020202030204" pitchFamily="49" charset="0"/>
              </a:rPr>
              <a:t>       ' </a:t>
            </a:r>
            <a:r>
              <a:rPr lang="en-US" sz="1400" dirty="0">
                <a:solidFill>
                  <a:srgbClr val="557630"/>
                </a:solidFill>
                <a:latin typeface="Arial monospaced for SAP" panose="020B0609020202030204" pitchFamily="49" charset="0"/>
              </a:rPr>
              <a:t>Adding new menu to Data menu in B1</a:t>
            </a:r>
            <a:endParaRPr lang="de-DE" sz="1400" dirty="0">
              <a:solidFill>
                <a:srgbClr val="557630"/>
              </a:solidFill>
              <a:latin typeface="Arial monospaced for SAP" panose="020B0609020202030204" pitchFamily="49" charset="0"/>
            </a:endParaRPr>
          </a:p>
          <a:p>
            <a:pPr lvl="1">
              <a:buNone/>
            </a:pPr>
            <a:r>
              <a:rPr lang="de-DE" sz="1400" dirty="0">
                <a:latin typeface="Arial monospaced for SAP" panose="020B0609020202030204" pitchFamily="49" charset="0"/>
              </a:rPr>
              <a:t>       </a:t>
            </a:r>
            <a:r>
              <a:rPr lang="de-DE" sz="1400" dirty="0">
                <a:solidFill>
                  <a:srgbClr val="3333FF"/>
                </a:solidFill>
                <a:latin typeface="Arial monospaced for SAP" panose="020B0609020202030204" pitchFamily="49" charset="0"/>
                <a:cs typeface="Arial Unicode MS" pitchFamily="34" charset="-128"/>
              </a:rPr>
              <a:t>Dim</a:t>
            </a:r>
            <a:r>
              <a:rPr lang="de-DE" sz="1400" dirty="0">
                <a:latin typeface="Arial monospaced for SAP" panose="020B0609020202030204" pitchFamily="49" charset="0"/>
              </a:rPr>
              <a:t> oMenuItem </a:t>
            </a:r>
            <a:r>
              <a:rPr lang="en-US" sz="1400" dirty="0">
                <a:solidFill>
                  <a:srgbClr val="3333FF"/>
                </a:solidFill>
                <a:latin typeface="Arial monospaced for SAP" panose="020B0609020202030204" pitchFamily="49" charset="0"/>
                <a:cs typeface="Arial Unicode MS" pitchFamily="34" charset="-128"/>
              </a:rPr>
              <a:t>As</a:t>
            </a:r>
            <a:r>
              <a:rPr lang="de-DE" sz="1400" dirty="0">
                <a:latin typeface="Arial monospaced for SAP" panose="020B0609020202030204" pitchFamily="49" charset="0"/>
              </a:rPr>
              <a:t> SAPbouiCOM.MenuItem = SBO_Application.Menus.Item("1280") </a:t>
            </a:r>
            <a:r>
              <a:rPr lang="de-DE" sz="1400" dirty="0">
                <a:solidFill>
                  <a:srgbClr val="557630"/>
                </a:solidFill>
                <a:latin typeface="Arial monospaced for SAP" panose="020B0609020202030204" pitchFamily="49" charset="0"/>
              </a:rPr>
              <a:t>'1280=ID Data </a:t>
            </a:r>
            <a:r>
              <a:rPr lang="en-US" sz="1400" dirty="0">
                <a:solidFill>
                  <a:srgbClr val="557630"/>
                </a:solidFill>
                <a:latin typeface="Arial monospaced for SAP" panose="020B0609020202030204" pitchFamily="49" charset="0"/>
              </a:rPr>
              <a:t>menu</a:t>
            </a:r>
          </a:p>
          <a:p>
            <a:pPr lvl="1">
              <a:buNone/>
            </a:pPr>
            <a:r>
              <a:rPr lang="de-DE" sz="1400" dirty="0">
                <a:latin typeface="Arial monospaced for SAP" panose="020B0609020202030204" pitchFamily="49" charset="0"/>
              </a:rPr>
              <a:t>       </a:t>
            </a:r>
            <a:r>
              <a:rPr lang="de-DE" sz="1400" dirty="0">
                <a:solidFill>
                  <a:srgbClr val="3333FF"/>
                </a:solidFill>
                <a:latin typeface="Arial monospaced for SAP" panose="020B0609020202030204" pitchFamily="49" charset="0"/>
                <a:cs typeface="Arial Unicode MS" pitchFamily="34" charset="-128"/>
              </a:rPr>
              <a:t>Dim</a:t>
            </a:r>
            <a:r>
              <a:rPr lang="de-DE" sz="1400" dirty="0">
                <a:latin typeface="Arial monospaced for SAP" panose="020B0609020202030204" pitchFamily="49" charset="0"/>
              </a:rPr>
              <a:t> oMenus </a:t>
            </a:r>
            <a:r>
              <a:rPr lang="en-US" sz="1400" dirty="0">
                <a:solidFill>
                  <a:srgbClr val="3333FF"/>
                </a:solidFill>
                <a:latin typeface="Arial monospaced for SAP" panose="020B0609020202030204" pitchFamily="49" charset="0"/>
                <a:cs typeface="Arial Unicode MS" pitchFamily="34" charset="-128"/>
              </a:rPr>
              <a:t>As</a:t>
            </a:r>
            <a:r>
              <a:rPr lang="de-DE" sz="1400" dirty="0">
                <a:latin typeface="Arial monospaced for SAP" panose="020B0609020202030204" pitchFamily="49" charset="0"/>
              </a:rPr>
              <a:t> SAPbouiCOM.Menus = oMenuItem.SubMenus</a:t>
            </a:r>
          </a:p>
          <a:p>
            <a:pPr lvl="1">
              <a:buNone/>
            </a:pPr>
            <a:r>
              <a:rPr lang="de-DE" sz="1400" dirty="0">
                <a:latin typeface="Arial monospaced for SAP" panose="020B0609020202030204" pitchFamily="49" charset="0"/>
              </a:rPr>
              <a:t>       oMenus.AddEx(oCreationPackage)</a:t>
            </a:r>
          </a:p>
          <a:p>
            <a:pPr lvl="1">
              <a:buNone/>
            </a:pPr>
            <a:r>
              <a:rPr lang="de-DE" sz="1400" dirty="0">
                <a:solidFill>
                  <a:srgbClr val="3333FF"/>
                </a:solidFill>
                <a:latin typeface="Arial monospaced for SAP" panose="020B0609020202030204" pitchFamily="49" charset="0"/>
                <a:cs typeface="Arial Unicode MS" pitchFamily="34" charset="-128"/>
              </a:rPr>
              <a:t>End If</a:t>
            </a:r>
          </a:p>
          <a:p>
            <a:pPr lvl="1">
              <a:buNone/>
            </a:pPr>
            <a:endParaRPr lang="de-DE" sz="1400" dirty="0">
              <a:solidFill>
                <a:srgbClr val="3333FF"/>
              </a:solidFill>
              <a:latin typeface="Arial monospaced for SAP" panose="020B0609020202030204" pitchFamily="49" charset="0"/>
              <a:cs typeface="Arial Unicode MS" pitchFamily="34" charset="-128"/>
            </a:endParaRPr>
          </a:p>
          <a:p>
            <a:r>
              <a:rPr lang="en-US" sz="1400" dirty="0">
                <a:solidFill>
                  <a:srgbClr val="3333FF"/>
                </a:solidFill>
                <a:latin typeface="Arial monospaced for SAP" panose="020B0609020202030204" pitchFamily="49" charset="0"/>
                <a:cs typeface="Arial Unicode MS" pitchFamily="34" charset="-128"/>
              </a:rPr>
              <a:t>End Sub </a:t>
            </a:r>
          </a:p>
          <a:p>
            <a:pPr lvl="1">
              <a:buNone/>
            </a:pPr>
            <a:endParaRPr lang="de-DE" sz="1400" dirty="0">
              <a:solidFill>
                <a:srgbClr val="3333FF"/>
              </a:solidFill>
              <a:latin typeface="Arial monospaced for SAP" panose="020B0609020202030204" pitchFamily="49" charset="0"/>
              <a:cs typeface="Arial Unicode MS" pitchFamily="34" charset="-128"/>
            </a:endParaRPr>
          </a:p>
        </p:txBody>
      </p:sp>
    </p:spTree>
    <p:custDataLst>
      <p:tags r:id="rId1"/>
    </p:custDataLst>
    <p:extLst>
      <p:ext uri="{BB962C8B-B14F-4D97-AF65-F5344CB8AC3E}">
        <p14:creationId xmlns:p14="http://schemas.microsoft.com/office/powerpoint/2010/main" val="1314822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77108"/>
          </a:xfrm>
        </p:spPr>
        <p:txBody>
          <a:bodyPr/>
          <a:lstStyle/>
          <a:p>
            <a:r>
              <a:rPr lang="en-US" dirty="0">
                <a:ea typeface="ヒラギノ角ゴ Pro W3" pitchFamily="-84" charset="-128"/>
              </a:rPr>
              <a:t>Additional Events: </a:t>
            </a:r>
            <a:r>
              <a:rPr lang="en-US" dirty="0"/>
              <a:t>RightClickEvent</a:t>
            </a:r>
            <a:br>
              <a:rPr lang="en-US" dirty="0"/>
            </a:br>
            <a:r>
              <a:rPr lang="en-US" sz="2000" dirty="0"/>
              <a:t>Code sample for Before Action: Remove menu items</a:t>
            </a:r>
            <a:endParaRPr lang="de-DE" dirty="0"/>
          </a:p>
        </p:txBody>
      </p:sp>
      <p:sp>
        <p:nvSpPr>
          <p:cNvPr id="5" name="Rectangle 3">
            <a:extLst>
              <a:ext uri="{FF2B5EF4-FFF2-40B4-BE49-F238E27FC236}">
                <a16:creationId xmlns:a16="http://schemas.microsoft.com/office/drawing/2014/main" id="{DB1C2EF4-9345-422E-8EB3-108571F395B1}"/>
              </a:ext>
            </a:extLst>
          </p:cNvPr>
          <p:cNvSpPr>
            <a:spLocks noChangeArrowheads="1"/>
          </p:cNvSpPr>
          <p:nvPr/>
        </p:nvSpPr>
        <p:spPr bwMode="auto">
          <a:xfrm>
            <a:off x="504001" y="1481138"/>
            <a:ext cx="11186475" cy="4929288"/>
          </a:xfrm>
          <a:prstGeom prst="rect">
            <a:avLst/>
          </a:prstGeom>
          <a:solidFill>
            <a:srgbClr val="B4C3CB"/>
          </a:solidFill>
          <a:ln w="12700">
            <a:solidFill>
              <a:schemeClr val="tx1"/>
            </a:solidFill>
            <a:miter lim="800000"/>
            <a:headEnd/>
            <a:tailEnd/>
          </a:ln>
        </p:spPr>
        <p:txBody>
          <a:bodyPr wrap="none" lIns="36000" tIns="36000" rIns="36000" bIns="36000"/>
          <a:lstStyle/>
          <a:p>
            <a:r>
              <a:rPr lang="en-US" sz="1800" dirty="0">
                <a:solidFill>
                  <a:srgbClr val="3333FF"/>
                </a:solidFill>
                <a:latin typeface="Arial monospaced for SAP" panose="020B0609020202030204" pitchFamily="49" charset="0"/>
                <a:cs typeface="Arial Unicode MS" pitchFamily="34" charset="-128"/>
              </a:rPr>
              <a:t>Private Sub</a:t>
            </a:r>
            <a:r>
              <a:rPr lang="en-US" sz="1800" dirty="0">
                <a:latin typeface="Arial monospaced for SAP" panose="020B0609020202030204" pitchFamily="49" charset="0"/>
                <a:cs typeface="Arial Unicode MS" pitchFamily="34" charset="-128"/>
              </a:rPr>
              <a:t> SBO_Application_RightClickEvent(</a:t>
            </a:r>
            <a:br>
              <a:rPr lang="en-US" sz="1800" dirty="0">
                <a:latin typeface="Arial monospaced for SAP" panose="020B0609020202030204" pitchFamily="49" charset="0"/>
                <a:cs typeface="Arial Unicode MS" pitchFamily="34" charset="-128"/>
              </a:rPr>
            </a:br>
            <a:r>
              <a:rPr lang="en-US" sz="1800" dirty="0">
                <a:latin typeface="Arial monospaced for SAP" panose="020B0609020202030204" pitchFamily="49" charset="0"/>
                <a:cs typeface="Arial Unicode MS" pitchFamily="34" charset="-128"/>
              </a:rPr>
              <a:t>	</a:t>
            </a:r>
            <a:r>
              <a:rPr lang="en-US" sz="1800" dirty="0">
                <a:solidFill>
                  <a:srgbClr val="3333FF"/>
                </a:solidFill>
                <a:latin typeface="Arial monospaced for SAP" panose="020B0609020202030204" pitchFamily="49" charset="0"/>
                <a:cs typeface="Arial Unicode MS" pitchFamily="34" charset="-128"/>
              </a:rPr>
              <a:t>ByRef</a:t>
            </a:r>
            <a:r>
              <a:rPr lang="en-US" sz="1800" dirty="0">
                <a:latin typeface="Arial monospaced for SAP" panose="020B0609020202030204" pitchFamily="49" charset="0"/>
                <a:cs typeface="Arial Unicode MS" pitchFamily="34" charset="-128"/>
              </a:rPr>
              <a:t> contextMenuInfo </a:t>
            </a:r>
            <a:r>
              <a:rPr lang="en-US" sz="1800" dirty="0">
                <a:solidFill>
                  <a:srgbClr val="3333FF"/>
                </a:solidFill>
                <a:latin typeface="Arial monospaced for SAP" panose="020B0609020202030204" pitchFamily="49" charset="0"/>
                <a:cs typeface="Arial Unicode MS" pitchFamily="34" charset="-128"/>
              </a:rPr>
              <a:t>As </a:t>
            </a:r>
            <a:r>
              <a:rPr lang="en-US" sz="1800" dirty="0">
                <a:latin typeface="Arial monospaced for SAP" panose="020B0609020202030204" pitchFamily="49" charset="0"/>
                <a:cs typeface="Arial Unicode MS" pitchFamily="34" charset="-128"/>
              </a:rPr>
              <a:t>SAPbouiCOM.contextMenuInfo, </a:t>
            </a:r>
            <a:br>
              <a:rPr lang="en-US" sz="1800" dirty="0">
                <a:latin typeface="Arial monospaced for SAP" panose="020B0609020202030204" pitchFamily="49" charset="0"/>
                <a:cs typeface="Arial Unicode MS" pitchFamily="34" charset="-128"/>
              </a:rPr>
            </a:br>
            <a:r>
              <a:rPr lang="en-US" sz="1800" dirty="0">
                <a:latin typeface="Arial monospaced for SAP" panose="020B0609020202030204" pitchFamily="49" charset="0"/>
                <a:cs typeface="Arial Unicode MS" pitchFamily="34" charset="-128"/>
              </a:rPr>
              <a:t>	</a:t>
            </a:r>
            <a:r>
              <a:rPr lang="en-US" sz="1800" dirty="0">
                <a:solidFill>
                  <a:srgbClr val="3333FF"/>
                </a:solidFill>
                <a:latin typeface="Arial monospaced for SAP" panose="020B0609020202030204" pitchFamily="49" charset="0"/>
                <a:cs typeface="Arial Unicode MS" pitchFamily="34" charset="-128"/>
              </a:rPr>
              <a:t>ByRef</a:t>
            </a:r>
            <a:r>
              <a:rPr lang="en-US" sz="1800" dirty="0">
                <a:latin typeface="Arial monospaced for SAP" panose="020B0609020202030204" pitchFamily="49" charset="0"/>
                <a:cs typeface="Arial Unicode MS" pitchFamily="34" charset="-128"/>
              </a:rPr>
              <a:t> BubbleEvent </a:t>
            </a:r>
            <a:r>
              <a:rPr lang="en-US" sz="1800" dirty="0">
                <a:solidFill>
                  <a:srgbClr val="3333FF"/>
                </a:solidFill>
                <a:latin typeface="Arial monospaced for SAP" panose="020B0609020202030204" pitchFamily="49" charset="0"/>
                <a:cs typeface="Arial Unicode MS" pitchFamily="34" charset="-128"/>
              </a:rPr>
              <a:t>As Boolean</a:t>
            </a:r>
            <a:r>
              <a:rPr lang="en-US" sz="1800" dirty="0">
                <a:latin typeface="Arial monospaced for SAP" panose="020B0609020202030204" pitchFamily="49" charset="0"/>
                <a:cs typeface="Arial Unicode MS" pitchFamily="34" charset="-128"/>
              </a:rPr>
              <a:t>) |</a:t>
            </a:r>
            <a:br>
              <a:rPr lang="en-US" sz="1800" dirty="0">
                <a:latin typeface="Arial monospaced for SAP" panose="020B0609020202030204" pitchFamily="49" charset="0"/>
                <a:cs typeface="Arial Unicode MS" pitchFamily="34" charset="-128"/>
              </a:rPr>
            </a:br>
            <a:r>
              <a:rPr lang="en-US" sz="1800" dirty="0">
                <a:latin typeface="Arial monospaced for SAP" panose="020B0609020202030204" pitchFamily="49" charset="0"/>
                <a:cs typeface="Arial Unicode MS" pitchFamily="34" charset="-128"/>
              </a:rPr>
              <a:t>	</a:t>
            </a:r>
            <a:r>
              <a:rPr lang="en-US" sz="1800" dirty="0">
                <a:solidFill>
                  <a:srgbClr val="3333FF"/>
                </a:solidFill>
                <a:latin typeface="Arial monospaced for SAP" panose="020B0609020202030204" pitchFamily="49" charset="0"/>
                <a:cs typeface="Arial Unicode MS" pitchFamily="34" charset="-128"/>
              </a:rPr>
              <a:t>Handles</a:t>
            </a:r>
            <a:r>
              <a:rPr lang="en-US" sz="1800" dirty="0">
                <a:latin typeface="Arial monospaced for SAP" panose="020B0609020202030204" pitchFamily="49" charset="0"/>
                <a:cs typeface="Arial Unicode MS" pitchFamily="34" charset="-128"/>
              </a:rPr>
              <a:t> SBO_Application.RightClickEvent</a:t>
            </a:r>
          </a:p>
          <a:p>
            <a:endParaRPr lang="en-US" sz="1800" dirty="0">
              <a:latin typeface="Arial monospaced for SAP" panose="020B0609020202030204" pitchFamily="49" charset="0"/>
              <a:cs typeface="Arial Unicode MS" pitchFamily="34" charset="-128"/>
            </a:endParaRPr>
          </a:p>
          <a:p>
            <a:r>
              <a:rPr lang="en-US" sz="1800" dirty="0">
                <a:solidFill>
                  <a:srgbClr val="3333FF"/>
                </a:solidFill>
                <a:latin typeface="Arial monospaced for SAP" panose="020B0609020202030204" pitchFamily="49" charset="0"/>
                <a:cs typeface="Arial Unicode MS" pitchFamily="34" charset="-128"/>
              </a:rPr>
              <a:t>    If </a:t>
            </a:r>
            <a:r>
              <a:rPr lang="en-US" sz="1800" dirty="0">
                <a:latin typeface="Arial monospaced for SAP" panose="020B0609020202030204" pitchFamily="49" charset="0"/>
                <a:cs typeface="Arial Unicode MS" pitchFamily="34" charset="-128"/>
              </a:rPr>
              <a:t>(contextMenuInfo.BeforeAction </a:t>
            </a:r>
            <a:r>
              <a:rPr lang="en-US" sz="1800" dirty="0">
                <a:solidFill>
                  <a:srgbClr val="3333FF"/>
                </a:solidFill>
                <a:latin typeface="Arial monospaced for SAP" panose="020B0609020202030204" pitchFamily="49" charset="0"/>
                <a:cs typeface="Arial Unicode MS" pitchFamily="34" charset="-128"/>
              </a:rPr>
              <a:t>= True</a:t>
            </a:r>
            <a:r>
              <a:rPr lang="en-US" sz="1800" dirty="0">
                <a:latin typeface="Arial monospaced for SAP" panose="020B0609020202030204" pitchFamily="49" charset="0"/>
                <a:cs typeface="Arial Unicode MS" pitchFamily="34" charset="-128"/>
              </a:rPr>
              <a:t>) </a:t>
            </a:r>
            <a:r>
              <a:rPr lang="en-US" sz="1800" dirty="0">
                <a:solidFill>
                  <a:srgbClr val="3333FF"/>
                </a:solidFill>
                <a:latin typeface="Arial monospaced for SAP" panose="020B0609020202030204" pitchFamily="49" charset="0"/>
                <a:cs typeface="Arial Unicode MS" pitchFamily="34" charset="-128"/>
              </a:rPr>
              <a:t>Then</a:t>
            </a:r>
          </a:p>
          <a:p>
            <a:r>
              <a:rPr lang="en-US" altLang="ja-JP" sz="1800" dirty="0">
                <a:solidFill>
                  <a:srgbClr val="009900"/>
                </a:solidFill>
                <a:latin typeface="Arial monospaced for SAP" panose="020B0609020202030204" pitchFamily="49" charset="0"/>
                <a:cs typeface="Arial Unicode MS" pitchFamily="34" charset="-128"/>
              </a:rPr>
              <a:t>	'Remove menu from context menu </a:t>
            </a:r>
            <a:r>
              <a:rPr lang="en-US" altLang="ja-JP" sz="1800" u="sng" dirty="0">
                <a:solidFill>
                  <a:srgbClr val="009900"/>
                </a:solidFill>
                <a:latin typeface="Arial monospaced for SAP" panose="020B0609020202030204" pitchFamily="49" charset="0"/>
                <a:cs typeface="Arial Unicode MS" pitchFamily="34" charset="-128"/>
              </a:rPr>
              <a:t>only</a:t>
            </a:r>
            <a:br>
              <a:rPr lang="en-US" altLang="ja-JP" sz="1800" u="sng" dirty="0">
                <a:solidFill>
                  <a:srgbClr val="009900"/>
                </a:solidFill>
                <a:latin typeface="Arial monospaced for SAP" panose="020B0609020202030204" pitchFamily="49" charset="0"/>
                <a:cs typeface="Arial Unicode MS" pitchFamily="34" charset="-128"/>
              </a:rPr>
            </a:br>
            <a:r>
              <a:rPr lang="en-US" sz="1800" dirty="0">
                <a:latin typeface="Arial monospaced for SAP" panose="020B0609020202030204" pitchFamily="49" charset="0"/>
                <a:cs typeface="Arial Unicode MS" pitchFamily="34" charset="-128"/>
              </a:rPr>
              <a:t>  	contextMenuInfo.RemoveFromContent(</a:t>
            </a:r>
            <a:r>
              <a:rPr lang="en-US" altLang="ja-JP" sz="1800" dirty="0">
                <a:latin typeface="Arial monospaced for SAP" panose="020B0609020202030204" pitchFamily="49" charset="0"/>
                <a:cs typeface="Arial Unicode MS" pitchFamily="34" charset="-128"/>
              </a:rPr>
              <a:t>"4870")    </a:t>
            </a:r>
            <a:r>
              <a:rPr lang="en-US" altLang="ja-JP" sz="1800" dirty="0">
                <a:solidFill>
                  <a:srgbClr val="009900"/>
                </a:solidFill>
                <a:latin typeface="Arial monospaced for SAP" panose="020B0609020202030204" pitchFamily="49" charset="0"/>
                <a:cs typeface="Arial Unicode MS" pitchFamily="34" charset="-128"/>
              </a:rPr>
              <a:t>'Data-&gt;Filter &amp; Grid</a:t>
            </a:r>
            <a:br>
              <a:rPr lang="en-US" altLang="ja-JP" sz="1800" dirty="0">
                <a:solidFill>
                  <a:srgbClr val="009900"/>
                </a:solidFill>
                <a:latin typeface="Arial monospaced for SAP" panose="020B0609020202030204" pitchFamily="49" charset="0"/>
                <a:cs typeface="Arial Unicode MS" pitchFamily="34" charset="-128"/>
              </a:rPr>
            </a:br>
            <a:endParaRPr lang="en-US" altLang="ja-JP" sz="1800" dirty="0">
              <a:solidFill>
                <a:srgbClr val="009900"/>
              </a:solidFill>
              <a:latin typeface="Arial monospaced for SAP" panose="020B0609020202030204" pitchFamily="49" charset="0"/>
              <a:cs typeface="Arial Unicode MS" pitchFamily="34" charset="-128"/>
            </a:endParaRPr>
          </a:p>
          <a:p>
            <a:r>
              <a:rPr lang="en-US" sz="1800" dirty="0">
                <a:latin typeface="Arial monospaced for SAP" panose="020B0609020202030204" pitchFamily="49" charset="0"/>
                <a:cs typeface="Arial Unicode MS" pitchFamily="34" charset="-128"/>
              </a:rPr>
              <a:t>        </a:t>
            </a:r>
            <a:r>
              <a:rPr lang="en-US" altLang="ja-JP" sz="1800" dirty="0">
                <a:solidFill>
                  <a:srgbClr val="009900"/>
                </a:solidFill>
                <a:latin typeface="Arial monospaced for SAP" panose="020B0609020202030204" pitchFamily="49" charset="0"/>
                <a:cs typeface="Arial Unicode MS" pitchFamily="34" charset="-128"/>
              </a:rPr>
              <a:t>'Remove menu from context menu by disabling menu</a:t>
            </a:r>
            <a:r>
              <a:rPr lang="en-US" altLang="ja-JP" sz="1800" dirty="0">
                <a:latin typeface="Arial monospaced for SAP" panose="020B0609020202030204" pitchFamily="49" charset="0"/>
                <a:cs typeface="Arial Unicode MS" pitchFamily="34" charset="-128"/>
              </a:rPr>
              <a:t>    </a:t>
            </a:r>
            <a:br>
              <a:rPr lang="en-US" altLang="ja-JP" sz="1800" dirty="0">
                <a:latin typeface="Arial monospaced for SAP" panose="020B0609020202030204" pitchFamily="49" charset="0"/>
                <a:cs typeface="Arial Unicode MS" pitchFamily="34" charset="-128"/>
              </a:rPr>
            </a:br>
            <a:r>
              <a:rPr lang="en-US" altLang="ja-JP" sz="1800" dirty="0">
                <a:solidFill>
                  <a:srgbClr val="009900"/>
                </a:solidFill>
                <a:latin typeface="Arial monospaced for SAP" panose="020B0609020202030204" pitchFamily="49" charset="0"/>
                <a:cs typeface="Arial Unicode MS" pitchFamily="34" charset="-128"/>
              </a:rPr>
              <a:t>        'Edit-&gt;Paste</a:t>
            </a:r>
          </a:p>
          <a:p>
            <a:r>
              <a:rPr lang="en-US" sz="1800" dirty="0">
                <a:latin typeface="Arial monospaced for SAP" panose="020B0609020202030204" pitchFamily="49" charset="0"/>
                <a:cs typeface="Arial Unicode MS" pitchFamily="34" charset="-128"/>
              </a:rPr>
              <a:t>         </a:t>
            </a:r>
            <a:r>
              <a:rPr lang="en-US" sz="1800" dirty="0">
                <a:solidFill>
                  <a:srgbClr val="3333FF"/>
                </a:solidFill>
                <a:latin typeface="Arial monospaced for SAP" panose="020B0609020202030204" pitchFamily="49" charset="0"/>
                <a:cs typeface="Arial Unicode MS" pitchFamily="34" charset="-128"/>
              </a:rPr>
              <a:t>Dim</a:t>
            </a:r>
            <a:r>
              <a:rPr lang="en-US" sz="1800" dirty="0">
                <a:latin typeface="Arial monospaced for SAP" panose="020B0609020202030204" pitchFamily="49" charset="0"/>
                <a:cs typeface="Arial Unicode MS" pitchFamily="34" charset="-128"/>
              </a:rPr>
              <a:t> menuItem1</a:t>
            </a:r>
            <a:r>
              <a:rPr lang="en-US" sz="1800" dirty="0">
                <a:solidFill>
                  <a:srgbClr val="3333FF"/>
                </a:solidFill>
                <a:latin typeface="Arial monospaced for SAP" panose="020B0609020202030204" pitchFamily="49" charset="0"/>
                <a:cs typeface="Arial Unicode MS" pitchFamily="34" charset="-128"/>
              </a:rPr>
              <a:t> As </a:t>
            </a:r>
            <a:r>
              <a:rPr lang="en-US" sz="1800" dirty="0">
                <a:latin typeface="Arial monospaced for SAP" panose="020B0609020202030204" pitchFamily="49" charset="0"/>
                <a:cs typeface="Arial Unicode MS" pitchFamily="34" charset="-128"/>
              </a:rPr>
              <a:t>SAPbouiCOM.MenuItem = SBO_Application.Menus.Item(</a:t>
            </a:r>
            <a:r>
              <a:rPr lang="en-US" altLang="ja-JP" sz="1800" dirty="0">
                <a:latin typeface="Arial monospaced for SAP" panose="020B0609020202030204" pitchFamily="49" charset="0"/>
                <a:cs typeface="Arial Unicode MS" pitchFamily="34" charset="-128"/>
              </a:rPr>
              <a:t>"773")</a:t>
            </a:r>
            <a:br>
              <a:rPr lang="en-US" altLang="ja-JP" sz="1800" dirty="0">
                <a:latin typeface="Arial monospaced for SAP" panose="020B0609020202030204" pitchFamily="49" charset="0"/>
                <a:cs typeface="Arial Unicode MS" pitchFamily="34" charset="-128"/>
              </a:rPr>
            </a:br>
            <a:r>
              <a:rPr lang="en-US" altLang="ja-JP" sz="1800" dirty="0">
                <a:latin typeface="Arial monospaced for SAP" panose="020B0609020202030204" pitchFamily="49" charset="0"/>
                <a:cs typeface="Arial Unicode MS" pitchFamily="34" charset="-128"/>
              </a:rPr>
              <a:t>         menuItem1.Enabled </a:t>
            </a:r>
            <a:r>
              <a:rPr lang="en-US" altLang="ja-JP" sz="1800" dirty="0">
                <a:solidFill>
                  <a:srgbClr val="3333FF"/>
                </a:solidFill>
                <a:latin typeface="Arial monospaced for SAP" panose="020B0609020202030204" pitchFamily="49" charset="0"/>
                <a:cs typeface="Arial Unicode MS" pitchFamily="34" charset="-128"/>
              </a:rPr>
              <a:t>= False</a:t>
            </a:r>
          </a:p>
          <a:p>
            <a:r>
              <a:rPr lang="en-US" sz="1800" dirty="0">
                <a:solidFill>
                  <a:srgbClr val="3333FF"/>
                </a:solidFill>
                <a:latin typeface="Arial monospaced for SAP" panose="020B0609020202030204" pitchFamily="49" charset="0"/>
                <a:cs typeface="Arial Unicode MS" pitchFamily="34" charset="-128"/>
              </a:rPr>
              <a:t>     End If</a:t>
            </a:r>
          </a:p>
          <a:p>
            <a:endParaRPr lang="en-US" sz="1800" dirty="0">
              <a:solidFill>
                <a:srgbClr val="3333FF"/>
              </a:solidFill>
              <a:latin typeface="Arial monospaced for SAP" panose="020B0609020202030204" pitchFamily="49" charset="0"/>
              <a:cs typeface="Arial Unicode MS" pitchFamily="34" charset="-128"/>
            </a:endParaRPr>
          </a:p>
          <a:p>
            <a:r>
              <a:rPr lang="en-US" sz="1800" dirty="0">
                <a:solidFill>
                  <a:srgbClr val="3333FF"/>
                </a:solidFill>
                <a:latin typeface="Arial monospaced for SAP" panose="020B0609020202030204" pitchFamily="49" charset="0"/>
                <a:cs typeface="Arial Unicode MS" pitchFamily="34" charset="-128"/>
              </a:rPr>
              <a:t>End Sub </a:t>
            </a:r>
          </a:p>
        </p:txBody>
      </p:sp>
    </p:spTree>
    <p:custDataLst>
      <p:tags r:id="rId1"/>
    </p:custDataLst>
    <p:extLst>
      <p:ext uri="{BB962C8B-B14F-4D97-AF65-F5344CB8AC3E}">
        <p14:creationId xmlns:p14="http://schemas.microsoft.com/office/powerpoint/2010/main" val="3663819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677108"/>
          </a:xfrm>
        </p:spPr>
        <p:txBody>
          <a:bodyPr/>
          <a:lstStyle/>
          <a:p>
            <a:r>
              <a:rPr lang="en-US" dirty="0">
                <a:ea typeface="ヒラギノ角ゴ Pro W3" pitchFamily="-84" charset="-128"/>
              </a:rPr>
              <a:t>Additional Events: </a:t>
            </a:r>
            <a:r>
              <a:rPr lang="en-US" dirty="0"/>
              <a:t>RightClickEvent</a:t>
            </a:r>
            <a:br>
              <a:rPr lang="en-US" dirty="0"/>
            </a:br>
            <a:r>
              <a:rPr lang="en-US" sz="2000" dirty="0"/>
              <a:t>Code sample for After Action: Cleanup</a:t>
            </a:r>
            <a:endParaRPr lang="de-DE" dirty="0"/>
          </a:p>
        </p:txBody>
      </p:sp>
      <p:sp>
        <p:nvSpPr>
          <p:cNvPr id="5" name="Rectangle 3">
            <a:extLst>
              <a:ext uri="{FF2B5EF4-FFF2-40B4-BE49-F238E27FC236}">
                <a16:creationId xmlns:a16="http://schemas.microsoft.com/office/drawing/2014/main" id="{DB1C2EF4-9345-422E-8EB3-108571F395B1}"/>
              </a:ext>
            </a:extLst>
          </p:cNvPr>
          <p:cNvSpPr>
            <a:spLocks noChangeArrowheads="1"/>
          </p:cNvSpPr>
          <p:nvPr/>
        </p:nvSpPr>
        <p:spPr bwMode="auto">
          <a:xfrm>
            <a:off x="504001" y="1481138"/>
            <a:ext cx="11186475" cy="4929288"/>
          </a:xfrm>
          <a:prstGeom prst="rect">
            <a:avLst/>
          </a:prstGeom>
          <a:solidFill>
            <a:srgbClr val="B4C3CB"/>
          </a:solidFill>
          <a:ln w="12700">
            <a:solidFill>
              <a:schemeClr val="tx1"/>
            </a:solidFill>
            <a:miter lim="800000"/>
            <a:headEnd/>
            <a:tailEnd/>
          </a:ln>
        </p:spPr>
        <p:txBody>
          <a:bodyPr wrap="none" lIns="36000" tIns="36000" rIns="36000" bIns="36000"/>
          <a:lstStyle/>
          <a:p>
            <a:pPr>
              <a:lnSpc>
                <a:spcPct val="90000"/>
              </a:lnSpc>
            </a:pPr>
            <a:r>
              <a:rPr lang="en-US" sz="1600" dirty="0">
                <a:solidFill>
                  <a:srgbClr val="3333FF"/>
                </a:solidFill>
                <a:latin typeface="Arial monospaced for SAP" panose="020B0609020202030204" pitchFamily="49" charset="0"/>
                <a:cs typeface="Arial Unicode MS" pitchFamily="34" charset="-128"/>
              </a:rPr>
              <a:t>Private Sub</a:t>
            </a:r>
            <a:r>
              <a:rPr lang="en-US" sz="1600" dirty="0">
                <a:latin typeface="Arial monospaced for SAP" panose="020B0609020202030204" pitchFamily="49" charset="0"/>
                <a:cs typeface="Arial Unicode MS" pitchFamily="34" charset="-128"/>
              </a:rPr>
              <a:t> SBO_Application_RightClickEvent</a:t>
            </a:r>
          </a:p>
          <a:p>
            <a:pPr>
              <a:lnSpc>
                <a:spcPct val="90000"/>
              </a:lnSpc>
            </a:pPr>
            <a:r>
              <a:rPr lang="en-US" sz="1600" dirty="0">
                <a:latin typeface="Arial monospaced for SAP" panose="020B0609020202030204" pitchFamily="49" charset="0"/>
                <a:cs typeface="Arial Unicode MS" pitchFamily="34" charset="-128"/>
              </a:rPr>
              <a:t>	(</a:t>
            </a:r>
            <a:r>
              <a:rPr lang="en-US" sz="1600" dirty="0">
                <a:solidFill>
                  <a:srgbClr val="3333FF"/>
                </a:solidFill>
                <a:latin typeface="Arial monospaced for SAP" panose="020B0609020202030204" pitchFamily="49" charset="0"/>
                <a:cs typeface="Arial Unicode MS" pitchFamily="34" charset="-128"/>
              </a:rPr>
              <a:t>ByRef</a:t>
            </a:r>
            <a:r>
              <a:rPr lang="en-US" sz="1600" dirty="0">
                <a:latin typeface="Arial monospaced for SAP" panose="020B0609020202030204" pitchFamily="49" charset="0"/>
                <a:cs typeface="Arial Unicode MS" pitchFamily="34" charset="-128"/>
              </a:rPr>
              <a:t> contextMenuInfo </a:t>
            </a:r>
            <a:r>
              <a:rPr lang="en-US" sz="1600" dirty="0">
                <a:solidFill>
                  <a:srgbClr val="3333FF"/>
                </a:solidFill>
                <a:latin typeface="Arial monospaced for SAP" panose="020B0609020202030204" pitchFamily="49" charset="0"/>
                <a:cs typeface="Arial Unicode MS" pitchFamily="34" charset="-128"/>
              </a:rPr>
              <a:t>As </a:t>
            </a:r>
            <a:r>
              <a:rPr lang="en-US" sz="1600" dirty="0">
                <a:latin typeface="Arial monospaced for SAP" panose="020B0609020202030204" pitchFamily="49" charset="0"/>
                <a:cs typeface="Arial Unicode MS" pitchFamily="34" charset="-128"/>
              </a:rPr>
              <a:t>SAPbouiCOM.contextMenuInfo,</a:t>
            </a:r>
          </a:p>
          <a:p>
            <a:pPr>
              <a:lnSpc>
                <a:spcPct val="90000"/>
              </a:lnSpc>
            </a:pPr>
            <a:r>
              <a:rPr lang="en-US" sz="1600" dirty="0">
                <a:solidFill>
                  <a:srgbClr val="3333FF"/>
                </a:solidFill>
                <a:latin typeface="Arial monospaced for SAP" panose="020B0609020202030204" pitchFamily="49" charset="0"/>
                <a:cs typeface="Arial Unicode MS" pitchFamily="34" charset="-128"/>
              </a:rPr>
              <a:t>	 ByRef</a:t>
            </a:r>
            <a:r>
              <a:rPr lang="en-US" sz="1600" dirty="0">
                <a:latin typeface="Arial monospaced for SAP" panose="020B0609020202030204" pitchFamily="49" charset="0"/>
                <a:cs typeface="Arial Unicode MS" pitchFamily="34" charset="-128"/>
              </a:rPr>
              <a:t> BubbleEvent </a:t>
            </a:r>
            <a:r>
              <a:rPr lang="en-US" sz="1600" dirty="0">
                <a:solidFill>
                  <a:srgbClr val="3333FF"/>
                </a:solidFill>
                <a:latin typeface="Arial monospaced for SAP" panose="020B0609020202030204" pitchFamily="49" charset="0"/>
                <a:cs typeface="Arial Unicode MS" pitchFamily="34" charset="-128"/>
              </a:rPr>
              <a:t>As Boolean</a:t>
            </a:r>
            <a:r>
              <a:rPr lang="en-US" sz="1600" dirty="0">
                <a:latin typeface="Arial monospaced for SAP" panose="020B0609020202030204" pitchFamily="49" charset="0"/>
                <a:cs typeface="Arial Unicode MS" pitchFamily="34" charset="-128"/>
              </a:rPr>
              <a:t>) </a:t>
            </a:r>
          </a:p>
          <a:p>
            <a:pPr>
              <a:lnSpc>
                <a:spcPct val="90000"/>
              </a:lnSpc>
            </a:pPr>
            <a:r>
              <a:rPr lang="en-US" sz="1600" dirty="0">
                <a:solidFill>
                  <a:srgbClr val="3333FF"/>
                </a:solidFill>
                <a:latin typeface="Arial monospaced for SAP" panose="020B0609020202030204" pitchFamily="49" charset="0"/>
                <a:cs typeface="Arial Unicode MS" pitchFamily="34" charset="-128"/>
              </a:rPr>
              <a:t>	 Handles</a:t>
            </a:r>
            <a:r>
              <a:rPr lang="en-US" sz="1600" dirty="0">
                <a:latin typeface="Arial monospaced for SAP" panose="020B0609020202030204" pitchFamily="49" charset="0"/>
                <a:cs typeface="Arial Unicode MS" pitchFamily="34" charset="-128"/>
              </a:rPr>
              <a:t> SBO_Application.RightClickEvent</a:t>
            </a:r>
          </a:p>
          <a:p>
            <a:pPr>
              <a:lnSpc>
                <a:spcPct val="90000"/>
              </a:lnSpc>
            </a:pPr>
            <a:endParaRPr lang="en-US" sz="1600" dirty="0">
              <a:latin typeface="Arial monospaced for SAP" panose="020B0609020202030204" pitchFamily="49" charset="0"/>
              <a:cs typeface="Arial Unicode MS" pitchFamily="34" charset="-128"/>
            </a:endParaRPr>
          </a:p>
          <a:p>
            <a:pPr>
              <a:lnSpc>
                <a:spcPct val="90000"/>
              </a:lnSpc>
            </a:pPr>
            <a:r>
              <a:rPr lang="en-US" sz="1600" dirty="0">
                <a:solidFill>
                  <a:srgbClr val="3333FF"/>
                </a:solidFill>
                <a:latin typeface="Arial monospaced for SAP" panose="020B0609020202030204" pitchFamily="49" charset="0"/>
                <a:cs typeface="Arial Unicode MS" pitchFamily="34" charset="-128"/>
              </a:rPr>
              <a:t>    If</a:t>
            </a:r>
            <a:r>
              <a:rPr lang="en-US" sz="1600" dirty="0">
                <a:latin typeface="Arial monospaced for SAP" panose="020B0609020202030204" pitchFamily="49" charset="0"/>
                <a:cs typeface="Arial Unicode MS" pitchFamily="34" charset="-128"/>
              </a:rPr>
              <a:t> (contextMenuInfo.</a:t>
            </a:r>
            <a:r>
              <a:rPr lang="en-US" sz="1600" dirty="0">
                <a:solidFill>
                  <a:schemeClr val="accent1"/>
                </a:solidFill>
                <a:latin typeface="Arial monospaced for SAP" panose="020B0609020202030204" pitchFamily="49" charset="0"/>
                <a:cs typeface="Arial Unicode MS" pitchFamily="34" charset="-128"/>
              </a:rPr>
              <a:t>BeforeAction = False</a:t>
            </a:r>
            <a:r>
              <a:rPr lang="en-US" sz="1600" dirty="0">
                <a:latin typeface="Arial monospaced for SAP" panose="020B0609020202030204" pitchFamily="49" charset="0"/>
                <a:cs typeface="Arial Unicode MS" pitchFamily="34" charset="-128"/>
              </a:rPr>
              <a:t>) </a:t>
            </a:r>
            <a:r>
              <a:rPr lang="en-US" sz="1600" dirty="0">
                <a:solidFill>
                  <a:srgbClr val="3333FF"/>
                </a:solidFill>
                <a:latin typeface="Arial monospaced for SAP" panose="020B0609020202030204" pitchFamily="49" charset="0"/>
                <a:cs typeface="Arial Unicode MS" pitchFamily="34" charset="-128"/>
              </a:rPr>
              <a:t>Then</a:t>
            </a:r>
          </a:p>
          <a:p>
            <a:pPr>
              <a:lnSpc>
                <a:spcPct val="90000"/>
              </a:lnSpc>
            </a:pPr>
            <a:r>
              <a:rPr lang="en-US" sz="1600" dirty="0">
                <a:solidFill>
                  <a:srgbClr val="009900"/>
                </a:solidFill>
                <a:latin typeface="Arial monospaced for SAP" panose="020B0609020202030204" pitchFamily="49" charset="0"/>
                <a:cs typeface="Arial Unicode MS" pitchFamily="34" charset="-128"/>
              </a:rPr>
              <a:t>   	</a:t>
            </a:r>
            <a:r>
              <a:rPr lang="en-US" altLang="ja-JP" sz="1600" dirty="0">
                <a:solidFill>
                  <a:srgbClr val="009900"/>
                </a:solidFill>
                <a:latin typeface="Arial monospaced for SAP" panose="020B0609020202030204" pitchFamily="49" charset="0"/>
                <a:cs typeface="Arial Unicode MS" pitchFamily="34" charset="-128"/>
              </a:rPr>
              <a:t>'Enable menu that was disabled in before action (</a:t>
            </a:r>
            <a:r>
              <a:rPr lang="en-US" sz="1600" dirty="0">
                <a:solidFill>
                  <a:srgbClr val="009900"/>
                </a:solidFill>
                <a:latin typeface="Arial monospaced for SAP" panose="020B0609020202030204" pitchFamily="49" charset="0"/>
                <a:cs typeface="Arial Unicode MS" pitchFamily="34" charset="-128"/>
              </a:rPr>
              <a:t>Edit-&gt;Paste)</a:t>
            </a:r>
            <a:br>
              <a:rPr lang="en-US" altLang="ja-JP" sz="1600" dirty="0">
                <a:solidFill>
                  <a:srgbClr val="009900"/>
                </a:solidFill>
                <a:latin typeface="Arial monospaced for SAP" panose="020B0609020202030204" pitchFamily="49" charset="0"/>
                <a:cs typeface="Arial Unicode MS" pitchFamily="34" charset="-128"/>
              </a:rPr>
            </a:br>
            <a:r>
              <a:rPr lang="en-US" altLang="ja-JP" sz="1600" dirty="0">
                <a:solidFill>
                  <a:srgbClr val="009900"/>
                </a:solidFill>
                <a:latin typeface="Arial monospaced for SAP" panose="020B0609020202030204" pitchFamily="49" charset="0"/>
                <a:cs typeface="Arial Unicode MS" pitchFamily="34" charset="-128"/>
              </a:rPr>
              <a:t>	</a:t>
            </a:r>
            <a:r>
              <a:rPr lang="en-US" sz="1600" dirty="0">
                <a:solidFill>
                  <a:srgbClr val="3333FF"/>
                </a:solidFill>
                <a:latin typeface="Arial monospaced for SAP" panose="020B0609020202030204" pitchFamily="49" charset="0"/>
                <a:cs typeface="Arial Unicode MS" pitchFamily="34" charset="-128"/>
              </a:rPr>
              <a:t>Dim</a:t>
            </a:r>
            <a:r>
              <a:rPr lang="en-US" sz="1600" dirty="0">
                <a:latin typeface="Arial monospaced for SAP" panose="020B0609020202030204" pitchFamily="49" charset="0"/>
                <a:cs typeface="Arial Unicode MS" pitchFamily="34" charset="-128"/>
              </a:rPr>
              <a:t> menuItem1</a:t>
            </a:r>
            <a:r>
              <a:rPr lang="en-US" sz="1600" dirty="0">
                <a:solidFill>
                  <a:srgbClr val="3333FF"/>
                </a:solidFill>
                <a:latin typeface="Arial monospaced for SAP" panose="020B0609020202030204" pitchFamily="49" charset="0"/>
                <a:cs typeface="Arial Unicode MS" pitchFamily="34" charset="-128"/>
              </a:rPr>
              <a:t> As </a:t>
            </a:r>
            <a:r>
              <a:rPr lang="en-US" sz="1600" dirty="0">
                <a:latin typeface="Arial monospaced for SAP" panose="020B0609020202030204" pitchFamily="49" charset="0"/>
                <a:cs typeface="Arial Unicode MS" pitchFamily="34" charset="-128"/>
              </a:rPr>
              <a:t>SAPbouiCOM.MenuItem = SBO_Application.Menus.Item(</a:t>
            </a:r>
            <a:r>
              <a:rPr lang="en-US" altLang="ja-JP" sz="1600" dirty="0">
                <a:latin typeface="Arial monospaced for SAP" panose="020B0609020202030204" pitchFamily="49" charset="0"/>
                <a:cs typeface="Arial Unicode MS" pitchFamily="34" charset="-128"/>
              </a:rPr>
              <a:t>"773")</a:t>
            </a:r>
            <a:br>
              <a:rPr lang="en-US" altLang="ja-JP" sz="1600" dirty="0">
                <a:latin typeface="Arial monospaced for SAP" panose="020B0609020202030204" pitchFamily="49" charset="0"/>
                <a:cs typeface="Arial Unicode MS" pitchFamily="34" charset="-128"/>
              </a:rPr>
            </a:br>
            <a:r>
              <a:rPr lang="en-US" altLang="ja-JP" sz="1600" dirty="0">
                <a:latin typeface="Arial monospaced for SAP" panose="020B0609020202030204" pitchFamily="49" charset="0"/>
                <a:cs typeface="Arial Unicode MS" pitchFamily="34" charset="-128"/>
              </a:rPr>
              <a:t>	menuItem1.Enabled </a:t>
            </a:r>
            <a:r>
              <a:rPr lang="en-US" altLang="ja-JP" sz="1600" dirty="0">
                <a:solidFill>
                  <a:srgbClr val="3333FF"/>
                </a:solidFill>
                <a:latin typeface="Arial monospaced for SAP" panose="020B0609020202030204" pitchFamily="49" charset="0"/>
                <a:cs typeface="Arial Unicode MS" pitchFamily="34" charset="-128"/>
              </a:rPr>
              <a:t>= True</a:t>
            </a:r>
            <a:br>
              <a:rPr lang="en-US" altLang="ja-JP" sz="1600" dirty="0">
                <a:solidFill>
                  <a:srgbClr val="3333FF"/>
                </a:solidFill>
                <a:latin typeface="Arial monospaced for SAP" panose="020B0609020202030204" pitchFamily="49" charset="0"/>
                <a:cs typeface="Arial Unicode MS" pitchFamily="34" charset="-128"/>
              </a:rPr>
            </a:br>
            <a:endParaRPr lang="en-US" altLang="ja-JP" sz="1600" dirty="0">
              <a:solidFill>
                <a:srgbClr val="3333FF"/>
              </a:solidFill>
              <a:latin typeface="Arial monospaced for SAP" panose="020B0609020202030204" pitchFamily="49" charset="0"/>
              <a:cs typeface="Arial Unicode MS" pitchFamily="34" charset="-128"/>
            </a:endParaRPr>
          </a:p>
          <a:p>
            <a:pPr>
              <a:lnSpc>
                <a:spcPct val="90000"/>
              </a:lnSpc>
            </a:pPr>
            <a:r>
              <a:rPr lang="en-US" sz="1600" dirty="0">
                <a:solidFill>
                  <a:srgbClr val="009900"/>
                </a:solidFill>
                <a:latin typeface="Arial monospaced for SAP" panose="020B0609020202030204" pitchFamily="49" charset="0"/>
                <a:cs typeface="Arial Unicode MS" pitchFamily="34" charset="-128"/>
              </a:rPr>
              <a:t>  	</a:t>
            </a:r>
            <a:r>
              <a:rPr lang="en-US" altLang="ja-JP" sz="1600" dirty="0">
                <a:solidFill>
                  <a:srgbClr val="009900"/>
                </a:solidFill>
                <a:latin typeface="Arial monospaced for SAP" panose="020B0609020202030204" pitchFamily="49" charset="0"/>
                <a:cs typeface="Arial Unicode MS" pitchFamily="34" charset="-128"/>
              </a:rPr>
              <a:t>'Remove user menu that was added to Data menu in </a:t>
            </a:r>
            <a:r>
              <a:rPr lang="ja-JP" altLang="en-US" sz="1600" dirty="0">
                <a:solidFill>
                  <a:srgbClr val="009900"/>
                </a:solidFill>
                <a:latin typeface="Arial monospaced for SAP" panose="020B0609020202030204" pitchFamily="49" charset="0"/>
                <a:cs typeface="Arial Unicode MS" pitchFamily="34" charset="-128"/>
              </a:rPr>
              <a:t>‘</a:t>
            </a:r>
            <a:r>
              <a:rPr lang="en-US" altLang="ja-JP" sz="1600" dirty="0">
                <a:solidFill>
                  <a:srgbClr val="009900"/>
                </a:solidFill>
                <a:latin typeface="Arial monospaced for SAP" panose="020B0609020202030204" pitchFamily="49" charset="0"/>
                <a:cs typeface="Arial Unicode MS" pitchFamily="34" charset="-128"/>
              </a:rPr>
              <a:t>Before</a:t>
            </a:r>
            <a:r>
              <a:rPr lang="ja-JP" altLang="en-US" sz="1600" dirty="0">
                <a:solidFill>
                  <a:srgbClr val="009900"/>
                </a:solidFill>
                <a:latin typeface="Arial monospaced for SAP" panose="020B0609020202030204" pitchFamily="49" charset="0"/>
                <a:cs typeface="Arial Unicode MS" pitchFamily="34" charset="-128"/>
              </a:rPr>
              <a:t>’</a:t>
            </a:r>
            <a:r>
              <a:rPr lang="en-US" altLang="ja-JP" sz="1600" dirty="0">
                <a:solidFill>
                  <a:srgbClr val="009900"/>
                </a:solidFill>
                <a:latin typeface="Arial monospaced for SAP" panose="020B0609020202030204" pitchFamily="49" charset="0"/>
                <a:cs typeface="Arial Unicode MS" pitchFamily="34" charset="-128"/>
              </a:rPr>
              <a:t> Right Click event</a:t>
            </a:r>
            <a:br>
              <a:rPr lang="en-US" altLang="ja-JP" sz="1600" dirty="0">
                <a:solidFill>
                  <a:srgbClr val="009900"/>
                </a:solidFill>
                <a:latin typeface="Arial monospaced for SAP" panose="020B0609020202030204" pitchFamily="49" charset="0"/>
                <a:cs typeface="Arial Unicode MS" pitchFamily="34" charset="-128"/>
              </a:rPr>
            </a:br>
            <a:r>
              <a:rPr lang="en-US" altLang="ja-JP" sz="1600" dirty="0">
                <a:solidFill>
                  <a:srgbClr val="009900"/>
                </a:solidFill>
                <a:latin typeface="Arial monospaced for SAP" panose="020B0609020202030204" pitchFamily="49" charset="0"/>
                <a:cs typeface="Arial Unicode MS" pitchFamily="34" charset="-128"/>
              </a:rPr>
              <a:t>	</a:t>
            </a:r>
            <a:r>
              <a:rPr lang="en-US" altLang="ja-JP" sz="1600" dirty="0">
                <a:latin typeface="Arial monospaced for SAP" panose="020B0609020202030204" pitchFamily="49" charset="0"/>
                <a:cs typeface="Arial Unicode MS" pitchFamily="34" charset="-128"/>
              </a:rPr>
              <a:t>menuItem1 = SBO_Application.Menus.Item ("MyMenu1")</a:t>
            </a:r>
            <a:br>
              <a:rPr lang="en-US" altLang="ja-JP" sz="1600" dirty="0">
                <a:latin typeface="Arial monospaced for SAP" panose="020B0609020202030204" pitchFamily="49" charset="0"/>
                <a:cs typeface="Arial Unicode MS" pitchFamily="34" charset="-128"/>
              </a:rPr>
            </a:br>
            <a:r>
              <a:rPr lang="en-US" altLang="ja-JP" sz="1600" dirty="0">
                <a:latin typeface="Arial monospaced for SAP" panose="020B0609020202030204" pitchFamily="49" charset="0"/>
                <a:cs typeface="Arial Unicode MS" pitchFamily="34" charset="-128"/>
              </a:rPr>
              <a:t>	oMenus.Remove(menuItem1)</a:t>
            </a:r>
          </a:p>
          <a:p>
            <a:pPr>
              <a:lnSpc>
                <a:spcPct val="90000"/>
              </a:lnSpc>
            </a:pPr>
            <a:endParaRPr lang="en-US" sz="1600" dirty="0">
              <a:latin typeface="Arial monospaced for SAP" panose="020B0609020202030204" pitchFamily="49" charset="0"/>
              <a:cs typeface="Arial Unicode MS" pitchFamily="34" charset="-128"/>
            </a:endParaRPr>
          </a:p>
          <a:p>
            <a:pPr>
              <a:lnSpc>
                <a:spcPct val="90000"/>
              </a:lnSpc>
            </a:pPr>
            <a:r>
              <a:rPr lang="en-US" altLang="ja-JP" sz="1600" dirty="0">
                <a:solidFill>
                  <a:srgbClr val="009900"/>
                </a:solidFill>
                <a:latin typeface="Arial monospaced for SAP" panose="020B0609020202030204" pitchFamily="49" charset="0"/>
                <a:cs typeface="Arial Unicode MS" pitchFamily="34" charset="-128"/>
              </a:rPr>
              <a:t>   	'No need to add menu removed from MenuContext</a:t>
            </a:r>
          </a:p>
          <a:p>
            <a:pPr>
              <a:lnSpc>
                <a:spcPct val="90000"/>
              </a:lnSpc>
            </a:pPr>
            <a:endParaRPr lang="en-US" altLang="ja-JP" sz="1600" dirty="0">
              <a:latin typeface="Arial monospaced for SAP" panose="020B0609020202030204" pitchFamily="49" charset="0"/>
              <a:cs typeface="Arial Unicode MS" pitchFamily="34" charset="-128"/>
            </a:endParaRPr>
          </a:p>
          <a:p>
            <a:pPr>
              <a:lnSpc>
                <a:spcPct val="90000"/>
              </a:lnSpc>
            </a:pPr>
            <a:r>
              <a:rPr lang="en-US" sz="1200" dirty="0">
                <a:solidFill>
                  <a:srgbClr val="3333FF"/>
                </a:solidFill>
                <a:latin typeface="Arial monospaced for SAP" panose="020B0609020202030204" pitchFamily="49" charset="0"/>
                <a:cs typeface="Arial Unicode MS" pitchFamily="34" charset="-128"/>
              </a:rPr>
              <a:t>     </a:t>
            </a:r>
            <a:r>
              <a:rPr lang="en-US" sz="1600" dirty="0">
                <a:solidFill>
                  <a:srgbClr val="3333FF"/>
                </a:solidFill>
                <a:latin typeface="Arial monospaced for SAP" panose="020B0609020202030204" pitchFamily="49" charset="0"/>
                <a:cs typeface="Arial Unicode MS" pitchFamily="34" charset="-128"/>
              </a:rPr>
              <a:t>End If</a:t>
            </a:r>
          </a:p>
          <a:p>
            <a:pPr>
              <a:lnSpc>
                <a:spcPct val="90000"/>
              </a:lnSpc>
            </a:pPr>
            <a:endParaRPr lang="en-US" sz="1600" dirty="0">
              <a:solidFill>
                <a:srgbClr val="3333FF"/>
              </a:solidFill>
              <a:latin typeface="Arial monospaced for SAP" panose="020B0609020202030204" pitchFamily="49" charset="0"/>
              <a:cs typeface="Arial Unicode MS" pitchFamily="34" charset="-128"/>
            </a:endParaRPr>
          </a:p>
          <a:p>
            <a:pPr>
              <a:lnSpc>
                <a:spcPct val="90000"/>
              </a:lnSpc>
            </a:pPr>
            <a:r>
              <a:rPr lang="en-US" sz="1600" dirty="0">
                <a:solidFill>
                  <a:srgbClr val="3333FF"/>
                </a:solidFill>
                <a:latin typeface="Arial monospaced for SAP" panose="020B0609020202030204" pitchFamily="49" charset="0"/>
                <a:cs typeface="Arial Unicode MS" pitchFamily="34" charset="-128"/>
              </a:rPr>
              <a:t>End Sub</a:t>
            </a:r>
          </a:p>
        </p:txBody>
      </p:sp>
    </p:spTree>
    <p:custDataLst>
      <p:tags r:id="rId1"/>
    </p:custDataLst>
    <p:extLst>
      <p:ext uri="{BB962C8B-B14F-4D97-AF65-F5344CB8AC3E}">
        <p14:creationId xmlns:p14="http://schemas.microsoft.com/office/powerpoint/2010/main" val="15055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a:noFill/>
        </p:spPr>
        <p:txBody>
          <a:bodyPr anchor="ctr"/>
          <a:lstStyle/>
          <a:p>
            <a:r>
              <a:rPr lang="en-US" dirty="0">
                <a:ea typeface="ヒラギノ角ゴ Pro W3" pitchFamily="-84" charset="-128"/>
              </a:rPr>
              <a:t>Additional Events: </a:t>
            </a:r>
            <a:r>
              <a:rPr lang="en-US" dirty="0"/>
              <a:t>ReportDataEvent and PrintEvent</a:t>
            </a:r>
          </a:p>
        </p:txBody>
      </p:sp>
      <p:sp>
        <p:nvSpPr>
          <p:cNvPr id="214018" name="Rectangle 3"/>
          <p:cNvSpPr txBox="1">
            <a:spLocks noChangeArrowheads="1"/>
          </p:cNvSpPr>
          <p:nvPr/>
        </p:nvSpPr>
        <p:spPr bwMode="gray">
          <a:xfrm>
            <a:off x="504001" y="1481139"/>
            <a:ext cx="11186475" cy="4736782"/>
          </a:xfrm>
          <a:prstGeom prst="rect">
            <a:avLst/>
          </a:prstGeom>
          <a:noFill/>
          <a:ln w="12700">
            <a:noFill/>
            <a:miter lim="800000"/>
            <a:headEnd/>
            <a:tailEnd/>
          </a:ln>
        </p:spPr>
        <p:txBody>
          <a:bodyPr lIns="0" tIns="0" rIns="0" bIns="0"/>
          <a:lstStyle/>
          <a:p>
            <a:pPr algn="just">
              <a:buClr>
                <a:schemeClr val="tx1"/>
              </a:buClr>
              <a:buSzPct val="80000"/>
              <a:buFont typeface="Wingdings" pitchFamily="2" charset="2"/>
              <a:buNone/>
            </a:pPr>
            <a:r>
              <a:rPr lang="en-US" sz="2000" b="1" dirty="0"/>
              <a:t>Occurs when an end-user performs one of the following actions:</a:t>
            </a:r>
          </a:p>
          <a:p>
            <a:pPr marL="728538" lvl="2" indent="-182563">
              <a:spcBef>
                <a:spcPct val="25000"/>
              </a:spcBef>
              <a:buClr>
                <a:srgbClr val="F0AB00"/>
              </a:buClr>
              <a:buFont typeface="Arial" pitchFamily="34" charset="0"/>
              <a:buChar char="■"/>
            </a:pPr>
            <a:r>
              <a:rPr lang="en-US" sz="1800" dirty="0"/>
              <a:t>Click Print or Print Preview icons</a:t>
            </a:r>
          </a:p>
          <a:p>
            <a:pPr marL="728538" lvl="2" indent="-182563">
              <a:spcBef>
                <a:spcPct val="25000"/>
              </a:spcBef>
              <a:buClr>
                <a:srgbClr val="F0AB00"/>
              </a:buClr>
              <a:buFont typeface="Arial" pitchFamily="34" charset="0"/>
              <a:buChar char="■"/>
            </a:pPr>
            <a:r>
              <a:rPr lang="en-US" sz="1800" dirty="0"/>
              <a:t>Send documents to print using </a:t>
            </a:r>
            <a:r>
              <a:rPr lang="ja-JP" altLang="en-US" sz="1800" dirty="0"/>
              <a:t>“</a:t>
            </a:r>
            <a:r>
              <a:rPr lang="en-US" altLang="ja-JP" sz="1800" dirty="0"/>
              <a:t>Document Printing</a:t>
            </a:r>
            <a:r>
              <a:rPr lang="ja-JP" altLang="en-US" sz="1800" dirty="0"/>
              <a:t>”</a:t>
            </a:r>
            <a:r>
              <a:rPr lang="en-US" altLang="ja-JP" sz="1800" dirty="0"/>
              <a:t> option</a:t>
            </a:r>
          </a:p>
          <a:p>
            <a:pPr marL="728538" lvl="2" indent="-182563">
              <a:spcBef>
                <a:spcPct val="25000"/>
              </a:spcBef>
              <a:buClr>
                <a:srgbClr val="F0AB00"/>
              </a:buClr>
              <a:buFont typeface="Arial" pitchFamily="34" charset="0"/>
              <a:buChar char="■"/>
            </a:pPr>
            <a:r>
              <a:rPr lang="en-US" sz="1800" dirty="0"/>
              <a:t>A document is sent to print by the </a:t>
            </a:r>
            <a:r>
              <a:rPr lang="ja-JP" altLang="en-US" sz="1800" dirty="0"/>
              <a:t>“</a:t>
            </a:r>
            <a:r>
              <a:rPr lang="en-US" altLang="ja-JP" sz="1800" dirty="0"/>
              <a:t>Document Generation Wizard</a:t>
            </a:r>
            <a:r>
              <a:rPr lang="ja-JP" altLang="en-US" sz="1800" dirty="0"/>
              <a:t>”</a:t>
            </a:r>
            <a:r>
              <a:rPr lang="en-US" altLang="ja-JP" sz="1800" dirty="0"/>
              <a:t> </a:t>
            </a:r>
          </a:p>
          <a:p>
            <a:pPr marL="1587" lvl="1">
              <a:spcBef>
                <a:spcPct val="25000"/>
              </a:spcBef>
              <a:buClr>
                <a:srgbClr val="F0AB00"/>
              </a:buClr>
              <a:buNone/>
            </a:pPr>
            <a:endParaRPr lang="en-US" sz="2200" b="1" dirty="0">
              <a:solidFill>
                <a:schemeClr val="accent3">
                  <a:lumMod val="60000"/>
                  <a:lumOff val="40000"/>
                </a:schemeClr>
              </a:solidFill>
            </a:endParaRPr>
          </a:p>
          <a:p>
            <a:pPr marL="1587" lvl="1">
              <a:spcBef>
                <a:spcPct val="25000"/>
              </a:spcBef>
              <a:buClr>
                <a:srgbClr val="F0AB00"/>
              </a:buClr>
              <a:buNone/>
            </a:pPr>
            <a:r>
              <a:rPr lang="de-DE" sz="2200" b="1" dirty="0">
                <a:solidFill>
                  <a:schemeClr val="accent3">
                    <a:lumMod val="60000"/>
                    <a:lumOff val="40000"/>
                  </a:schemeClr>
                </a:solidFill>
              </a:rPr>
              <a:t>ReportDataEvent</a:t>
            </a:r>
            <a:endParaRPr lang="en-US" dirty="0"/>
          </a:p>
          <a:p>
            <a:pPr algn="just">
              <a:buClr>
                <a:schemeClr val="tx1"/>
              </a:buClr>
              <a:buSzPct val="80000"/>
            </a:pPr>
            <a:r>
              <a:rPr lang="en-US" sz="1800" dirty="0"/>
              <a:t>This event lets you get report data in XML format.</a:t>
            </a:r>
          </a:p>
          <a:p>
            <a:pPr algn="just">
              <a:buClr>
                <a:schemeClr val="tx1"/>
              </a:buClr>
              <a:buSzPct val="80000"/>
              <a:buFont typeface="Wingdings" pitchFamily="2" charset="2"/>
              <a:buNone/>
            </a:pPr>
            <a:endParaRPr lang="en-US" sz="1400" dirty="0"/>
          </a:p>
          <a:p>
            <a:pPr algn="just">
              <a:buClr>
                <a:schemeClr val="tx1"/>
              </a:buClr>
              <a:buSzPct val="80000"/>
              <a:buFont typeface="Wingdings" pitchFamily="2" charset="2"/>
              <a:buNone/>
            </a:pPr>
            <a:r>
              <a:rPr lang="en-US" sz="1800" dirty="0"/>
              <a:t>In </a:t>
            </a:r>
            <a:r>
              <a:rPr lang="ja-JP" altLang="en-US" sz="1800" dirty="0"/>
              <a:t>“</a:t>
            </a:r>
            <a:r>
              <a:rPr lang="en-US" altLang="ja-JP" sz="1800" dirty="0"/>
              <a:t>BeforeAction = True</a:t>
            </a:r>
            <a:r>
              <a:rPr lang="ja-JP" altLang="en-US" sz="1800" dirty="0"/>
              <a:t>”</a:t>
            </a:r>
            <a:r>
              <a:rPr lang="en-US" altLang="ja-JP" sz="1800" dirty="0"/>
              <a:t> for this event the add-on has to </a:t>
            </a:r>
          </a:p>
          <a:p>
            <a:pPr algn="just">
              <a:buClr>
                <a:schemeClr val="tx1"/>
              </a:buClr>
              <a:buSzPct val="80000"/>
              <a:buFont typeface="Wingdings" pitchFamily="2" charset="2"/>
              <a:buNone/>
            </a:pPr>
            <a:r>
              <a:rPr lang="en-US" altLang="ja-JP" sz="1800" dirty="0"/>
              <a:t>signal that it wants to get report data in XML format. It does so by calling RegisterForReport():</a:t>
            </a:r>
          </a:p>
          <a:p>
            <a:pPr algn="just">
              <a:buClr>
                <a:schemeClr val="tx1"/>
              </a:buClr>
              <a:buSzPct val="80000"/>
              <a:buFont typeface="Wingdings" pitchFamily="2" charset="2"/>
              <a:buNone/>
            </a:pPr>
            <a:r>
              <a:rPr lang="en-US" sz="1800" dirty="0">
                <a:latin typeface="Courier New" pitchFamily="49" charset="0"/>
                <a:cs typeface="Courier New" pitchFamily="49" charset="0"/>
              </a:rPr>
              <a:t>   eventInfo.RegisterForReport (True)</a:t>
            </a:r>
          </a:p>
          <a:p>
            <a:pPr algn="just">
              <a:buClr>
                <a:schemeClr val="tx1"/>
              </a:buClr>
              <a:buSzPct val="80000"/>
              <a:buFont typeface="Wingdings" pitchFamily="2" charset="2"/>
              <a:buNone/>
            </a:pPr>
            <a:endParaRPr lang="en-US" sz="1400" dirty="0"/>
          </a:p>
          <a:p>
            <a:pPr algn="just">
              <a:buClr>
                <a:schemeClr val="tx1"/>
              </a:buClr>
              <a:buSzPct val="80000"/>
              <a:buFont typeface="Wingdings" pitchFamily="2" charset="2"/>
              <a:buNone/>
            </a:pPr>
            <a:endParaRPr lang="en-US" sz="1400" dirty="0"/>
          </a:p>
          <a:p>
            <a:pPr marL="1587" lvl="1">
              <a:spcBef>
                <a:spcPct val="25000"/>
              </a:spcBef>
              <a:buClr>
                <a:srgbClr val="F0AB00"/>
              </a:buClr>
              <a:buNone/>
            </a:pPr>
            <a:r>
              <a:rPr lang="de-DE" sz="2200" b="1" dirty="0">
                <a:solidFill>
                  <a:schemeClr val="accent3">
                    <a:lumMod val="60000"/>
                    <a:lumOff val="40000"/>
                  </a:schemeClr>
                </a:solidFill>
              </a:rPr>
              <a:t>PrintEvent</a:t>
            </a:r>
            <a:endParaRPr lang="en-US" dirty="0"/>
          </a:p>
        </p:txBody>
      </p:sp>
      <p:pic>
        <p:nvPicPr>
          <p:cNvPr id="1075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7128" y="5335243"/>
            <a:ext cx="6469128" cy="96012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1075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2859" y="3230088"/>
            <a:ext cx="5923065" cy="95779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custDataLst>
      <p:tags r:id="rId1"/>
    </p:custDataLst>
    <p:extLst>
      <p:ext uri="{BB962C8B-B14F-4D97-AF65-F5344CB8AC3E}">
        <p14:creationId xmlns:p14="http://schemas.microsoft.com/office/powerpoint/2010/main" val="45844451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Events:</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725484" y="1626386"/>
            <a:ext cx="9477334" cy="2744341"/>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Explain the use of events to ensure that your add-on is synchronized with SAP Business One, handlers for the (mandatory) AppEvents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Handle AppEvents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Handle ItemEvents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Use Event Filtering</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Manipulate SAP Business One forms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397775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14"/>
          <p:cNvSpPr>
            <a:spLocks noGrp="1" noChangeArrowheads="1"/>
          </p:cNvSpPr>
          <p:nvPr>
            <p:ph type="title"/>
          </p:nvPr>
        </p:nvSpPr>
        <p:spPr>
          <a:noFill/>
        </p:spPr>
        <p:txBody>
          <a:bodyPr anchor="ctr"/>
          <a:lstStyle/>
          <a:p>
            <a:pPr eaLnBrk="1" hangingPunct="1"/>
            <a:r>
              <a:rPr lang="en-US" dirty="0"/>
              <a:t>Events for Add-Ons</a:t>
            </a:r>
          </a:p>
        </p:txBody>
      </p:sp>
      <p:grpSp>
        <p:nvGrpSpPr>
          <p:cNvPr id="40" name="Group 39"/>
          <p:cNvGrpSpPr/>
          <p:nvPr/>
        </p:nvGrpSpPr>
        <p:grpSpPr>
          <a:xfrm>
            <a:off x="504002" y="1481138"/>
            <a:ext cx="11186476" cy="5001794"/>
            <a:chOff x="284163" y="1003300"/>
            <a:chExt cx="8804275" cy="5813425"/>
          </a:xfrm>
        </p:grpSpPr>
        <p:sp>
          <p:nvSpPr>
            <p:cNvPr id="142337" name="Line 2"/>
            <p:cNvSpPr>
              <a:spLocks noChangeShapeType="1"/>
            </p:cNvSpPr>
            <p:nvPr/>
          </p:nvSpPr>
          <p:spPr bwMode="auto">
            <a:xfrm flipV="1">
              <a:off x="6013450" y="5213350"/>
              <a:ext cx="1692275" cy="1588"/>
            </a:xfrm>
            <a:prstGeom prst="line">
              <a:avLst/>
            </a:prstGeom>
            <a:noFill/>
            <a:ln w="38100">
              <a:solidFill>
                <a:schemeClr val="accent1"/>
              </a:solidFill>
              <a:round/>
              <a:headEnd type="triangle" w="med" len="med"/>
              <a:tailEnd type="triangle" w="med" len="med"/>
            </a:ln>
          </p:spPr>
          <p:txBody>
            <a:bodyPr/>
            <a:lstStyle/>
            <a:p>
              <a:endParaRPr lang="de-DE" sz="1400" dirty="0"/>
            </a:p>
          </p:txBody>
        </p:sp>
        <p:sp>
          <p:nvSpPr>
            <p:cNvPr id="142338" name="Line 3"/>
            <p:cNvSpPr>
              <a:spLocks noChangeShapeType="1"/>
            </p:cNvSpPr>
            <p:nvPr/>
          </p:nvSpPr>
          <p:spPr bwMode="auto">
            <a:xfrm flipV="1">
              <a:off x="6013450" y="4076700"/>
              <a:ext cx="1692275" cy="1588"/>
            </a:xfrm>
            <a:prstGeom prst="line">
              <a:avLst/>
            </a:prstGeom>
            <a:noFill/>
            <a:ln w="38100">
              <a:solidFill>
                <a:schemeClr val="accent1"/>
              </a:solidFill>
              <a:round/>
              <a:headEnd type="triangle" w="med" len="med"/>
              <a:tailEnd type="triangle" w="med" len="med"/>
            </a:ln>
          </p:spPr>
          <p:txBody>
            <a:bodyPr/>
            <a:lstStyle/>
            <a:p>
              <a:endParaRPr lang="de-DE" sz="1400" dirty="0"/>
            </a:p>
          </p:txBody>
        </p:sp>
        <p:sp>
          <p:nvSpPr>
            <p:cNvPr id="142339" name="Oval 13"/>
            <p:cNvSpPr>
              <a:spLocks noChangeArrowheads="1"/>
            </p:cNvSpPr>
            <p:nvPr/>
          </p:nvSpPr>
          <p:spPr bwMode="auto">
            <a:xfrm rot="16200000">
              <a:off x="1455737" y="2259013"/>
              <a:ext cx="5813425" cy="3302000"/>
            </a:xfrm>
            <a:prstGeom prst="ellipse">
              <a:avLst/>
            </a:prstGeom>
            <a:solidFill>
              <a:srgbClr val="7D96A4"/>
            </a:solidFill>
            <a:ln w="12700">
              <a:noFill/>
              <a:round/>
              <a:headEnd/>
              <a:tailEnd/>
            </a:ln>
          </p:spPr>
          <p:txBody>
            <a:bodyPr wrap="none" lIns="90000" tIns="46800" rIns="90000" bIns="46800" anchor="ctr"/>
            <a:lstStyle/>
            <a:p>
              <a:pPr algn="ctr"/>
              <a:r>
                <a:rPr lang="de-DE" sz="1400" dirty="0"/>
                <a:t>User Interface API</a:t>
              </a:r>
              <a:endParaRPr lang="en-US" sz="1400" dirty="0"/>
            </a:p>
          </p:txBody>
        </p:sp>
        <p:sp>
          <p:nvSpPr>
            <p:cNvPr id="142341" name="Line 15"/>
            <p:cNvSpPr>
              <a:spLocks noChangeShapeType="1"/>
            </p:cNvSpPr>
            <p:nvPr/>
          </p:nvSpPr>
          <p:spPr bwMode="auto">
            <a:xfrm flipV="1">
              <a:off x="5924550" y="2974975"/>
              <a:ext cx="1781175" cy="1588"/>
            </a:xfrm>
            <a:prstGeom prst="line">
              <a:avLst/>
            </a:prstGeom>
            <a:noFill/>
            <a:ln w="38100">
              <a:solidFill>
                <a:schemeClr val="accent1"/>
              </a:solidFill>
              <a:round/>
              <a:headEnd type="triangle" w="med" len="med"/>
              <a:tailEnd type="triangle" w="med" len="med"/>
            </a:ln>
          </p:spPr>
          <p:txBody>
            <a:bodyPr/>
            <a:lstStyle/>
            <a:p>
              <a:endParaRPr lang="de-DE" sz="1400" dirty="0"/>
            </a:p>
          </p:txBody>
        </p:sp>
        <p:sp>
          <p:nvSpPr>
            <p:cNvPr id="142342" name="Line 16"/>
            <p:cNvSpPr>
              <a:spLocks noChangeShapeType="1"/>
            </p:cNvSpPr>
            <p:nvPr/>
          </p:nvSpPr>
          <p:spPr bwMode="auto">
            <a:xfrm>
              <a:off x="3421063" y="3000375"/>
              <a:ext cx="1079500" cy="0"/>
            </a:xfrm>
            <a:prstGeom prst="line">
              <a:avLst/>
            </a:prstGeom>
            <a:noFill/>
            <a:ln w="38100">
              <a:solidFill>
                <a:schemeClr val="accent1"/>
              </a:solidFill>
              <a:round/>
              <a:headEnd/>
              <a:tailEnd/>
            </a:ln>
          </p:spPr>
          <p:txBody>
            <a:bodyPr/>
            <a:lstStyle/>
            <a:p>
              <a:endParaRPr lang="de-DE" sz="1400" dirty="0"/>
            </a:p>
          </p:txBody>
        </p:sp>
        <p:sp>
          <p:nvSpPr>
            <p:cNvPr id="142343" name="Line 17"/>
            <p:cNvSpPr>
              <a:spLocks noChangeShapeType="1"/>
            </p:cNvSpPr>
            <p:nvPr/>
          </p:nvSpPr>
          <p:spPr bwMode="auto">
            <a:xfrm>
              <a:off x="3406775" y="4092575"/>
              <a:ext cx="1079500" cy="0"/>
            </a:xfrm>
            <a:prstGeom prst="line">
              <a:avLst/>
            </a:prstGeom>
            <a:noFill/>
            <a:ln w="38100">
              <a:solidFill>
                <a:schemeClr val="accent1"/>
              </a:solidFill>
              <a:round/>
              <a:headEnd/>
              <a:tailEnd/>
            </a:ln>
          </p:spPr>
          <p:txBody>
            <a:bodyPr/>
            <a:lstStyle/>
            <a:p>
              <a:endParaRPr lang="de-DE" sz="1400" dirty="0"/>
            </a:p>
          </p:txBody>
        </p:sp>
        <p:sp>
          <p:nvSpPr>
            <p:cNvPr id="142344" name="Line 18"/>
            <p:cNvSpPr>
              <a:spLocks noChangeShapeType="1"/>
            </p:cNvSpPr>
            <p:nvPr/>
          </p:nvSpPr>
          <p:spPr bwMode="auto">
            <a:xfrm>
              <a:off x="3435350" y="5213350"/>
              <a:ext cx="1079500" cy="0"/>
            </a:xfrm>
            <a:prstGeom prst="line">
              <a:avLst/>
            </a:prstGeom>
            <a:noFill/>
            <a:ln w="38100">
              <a:solidFill>
                <a:schemeClr val="accent1"/>
              </a:solidFill>
              <a:round/>
              <a:headEnd/>
              <a:tailEnd/>
            </a:ln>
          </p:spPr>
          <p:txBody>
            <a:bodyPr/>
            <a:lstStyle/>
            <a:p>
              <a:endParaRPr lang="de-DE" sz="1400" dirty="0"/>
            </a:p>
          </p:txBody>
        </p:sp>
        <p:sp>
          <p:nvSpPr>
            <p:cNvPr id="142345" name="Line 19"/>
            <p:cNvSpPr>
              <a:spLocks noChangeShapeType="1"/>
            </p:cNvSpPr>
            <p:nvPr/>
          </p:nvSpPr>
          <p:spPr bwMode="auto">
            <a:xfrm>
              <a:off x="2166938" y="2308225"/>
              <a:ext cx="935037" cy="0"/>
            </a:xfrm>
            <a:prstGeom prst="line">
              <a:avLst/>
            </a:prstGeom>
            <a:noFill/>
            <a:ln w="28575">
              <a:solidFill>
                <a:schemeClr val="accent1"/>
              </a:solidFill>
              <a:round/>
              <a:headEnd/>
              <a:tailEnd type="triangle" w="med" len="med"/>
            </a:ln>
          </p:spPr>
          <p:txBody>
            <a:bodyPr/>
            <a:lstStyle/>
            <a:p>
              <a:endParaRPr lang="de-DE" sz="1400" dirty="0"/>
            </a:p>
          </p:txBody>
        </p:sp>
        <p:sp>
          <p:nvSpPr>
            <p:cNvPr id="142346" name="Oval 20"/>
            <p:cNvSpPr>
              <a:spLocks noChangeArrowheads="1"/>
            </p:cNvSpPr>
            <p:nvPr/>
          </p:nvSpPr>
          <p:spPr bwMode="auto">
            <a:xfrm>
              <a:off x="3101975" y="2063750"/>
              <a:ext cx="1368425" cy="501650"/>
            </a:xfrm>
            <a:prstGeom prst="ellipse">
              <a:avLst/>
            </a:prstGeom>
            <a:solidFill>
              <a:srgbClr val="F0AB00"/>
            </a:solidFill>
            <a:ln w="9525">
              <a:solidFill>
                <a:schemeClr val="tx1"/>
              </a:solidFill>
              <a:round/>
              <a:headEnd/>
              <a:tailEnd/>
            </a:ln>
          </p:spPr>
          <p:txBody>
            <a:bodyPr wrap="none" anchor="ctr"/>
            <a:lstStyle/>
            <a:p>
              <a:pPr algn="ctr" rtl="1"/>
              <a:r>
                <a:rPr lang="en-US" sz="1400" dirty="0"/>
                <a:t>IAppLink</a:t>
              </a:r>
            </a:p>
          </p:txBody>
        </p:sp>
        <p:sp>
          <p:nvSpPr>
            <p:cNvPr id="87061" name="Text Box 21"/>
            <p:cNvSpPr txBox="1">
              <a:spLocks noChangeArrowheads="1"/>
            </p:cNvSpPr>
            <p:nvPr/>
          </p:nvSpPr>
          <p:spPr bwMode="auto">
            <a:xfrm>
              <a:off x="2166938" y="2417763"/>
              <a:ext cx="719137" cy="590236"/>
            </a:xfrm>
            <a:prstGeom prst="rect">
              <a:avLst/>
            </a:prstGeom>
            <a:solidFill>
              <a:srgbClr val="CDC5AB"/>
            </a:solidFill>
            <a:ln w="9525">
              <a:noFill/>
              <a:miter lim="800000"/>
              <a:headEnd/>
              <a:tailEnd/>
            </a:ln>
          </p:spPr>
          <p:txBody>
            <a:bodyPr>
              <a:spAutoFit/>
            </a:bodyPr>
            <a:lstStyle/>
            <a:p>
              <a:pPr algn="ctr" rtl="1">
                <a:spcBef>
                  <a:spcPct val="50000"/>
                </a:spcBef>
              </a:pPr>
              <a:r>
                <a:rPr lang="en-US" sz="900" dirty="0"/>
                <a:t>Notify on Button pressed </a:t>
              </a:r>
            </a:p>
          </p:txBody>
        </p:sp>
        <p:sp>
          <p:nvSpPr>
            <p:cNvPr id="142348" name="Oval 22"/>
            <p:cNvSpPr>
              <a:spLocks noChangeArrowheads="1"/>
            </p:cNvSpPr>
            <p:nvPr/>
          </p:nvSpPr>
          <p:spPr bwMode="auto">
            <a:xfrm>
              <a:off x="4443413" y="2725738"/>
              <a:ext cx="1468437" cy="503237"/>
            </a:xfrm>
            <a:prstGeom prst="ellipse">
              <a:avLst/>
            </a:prstGeom>
            <a:solidFill>
              <a:srgbClr val="F0AB00"/>
            </a:solidFill>
            <a:ln w="9525">
              <a:solidFill>
                <a:schemeClr val="tx1"/>
              </a:solidFill>
              <a:round/>
              <a:headEnd/>
              <a:tailEnd/>
            </a:ln>
          </p:spPr>
          <p:txBody>
            <a:bodyPr wrap="none" anchor="ctr"/>
            <a:lstStyle/>
            <a:p>
              <a:pPr algn="ctr" rtl="1"/>
              <a:r>
                <a:rPr lang="en-US" sz="1400" dirty="0"/>
                <a:t>IApplication</a:t>
              </a:r>
            </a:p>
          </p:txBody>
        </p:sp>
        <p:sp>
          <p:nvSpPr>
            <p:cNvPr id="142349" name="Line 23"/>
            <p:cNvSpPr>
              <a:spLocks noChangeShapeType="1"/>
            </p:cNvSpPr>
            <p:nvPr/>
          </p:nvSpPr>
          <p:spPr bwMode="auto">
            <a:xfrm>
              <a:off x="3406775" y="3000375"/>
              <a:ext cx="1079500" cy="0"/>
            </a:xfrm>
            <a:prstGeom prst="line">
              <a:avLst/>
            </a:prstGeom>
            <a:noFill/>
            <a:ln w="38100">
              <a:solidFill>
                <a:schemeClr val="accent1"/>
              </a:solidFill>
              <a:round/>
              <a:headEnd/>
              <a:tailEnd type="triangle" w="med" len="med"/>
            </a:ln>
          </p:spPr>
          <p:txBody>
            <a:bodyPr/>
            <a:lstStyle/>
            <a:p>
              <a:endParaRPr lang="de-DE" sz="1400" dirty="0"/>
            </a:p>
          </p:txBody>
        </p:sp>
        <p:sp>
          <p:nvSpPr>
            <p:cNvPr id="87064" name="Text Box 24"/>
            <p:cNvSpPr txBox="1">
              <a:spLocks noChangeArrowheads="1"/>
            </p:cNvSpPr>
            <p:nvPr/>
          </p:nvSpPr>
          <p:spPr bwMode="auto">
            <a:xfrm>
              <a:off x="3563938" y="2727325"/>
              <a:ext cx="719137" cy="590236"/>
            </a:xfrm>
            <a:prstGeom prst="rect">
              <a:avLst/>
            </a:prstGeom>
            <a:solidFill>
              <a:srgbClr val="CDC5AB"/>
            </a:solidFill>
            <a:ln w="9525">
              <a:noFill/>
              <a:miter lim="800000"/>
              <a:headEnd/>
              <a:tailEnd/>
            </a:ln>
          </p:spPr>
          <p:txBody>
            <a:bodyPr>
              <a:spAutoFit/>
            </a:bodyPr>
            <a:lstStyle/>
            <a:p>
              <a:pPr algn="ctr" rtl="1">
                <a:spcBef>
                  <a:spcPct val="50000"/>
                </a:spcBef>
              </a:pPr>
              <a:r>
                <a:rPr lang="en-US" sz="900" dirty="0"/>
                <a:t>Notify on Button pressed </a:t>
              </a:r>
            </a:p>
          </p:txBody>
        </p:sp>
        <p:sp>
          <p:nvSpPr>
            <p:cNvPr id="142351" name="Oval 25"/>
            <p:cNvSpPr>
              <a:spLocks noChangeArrowheads="1"/>
            </p:cNvSpPr>
            <p:nvPr/>
          </p:nvSpPr>
          <p:spPr bwMode="auto">
            <a:xfrm>
              <a:off x="4471988" y="3832225"/>
              <a:ext cx="1454150" cy="503238"/>
            </a:xfrm>
            <a:prstGeom prst="ellipse">
              <a:avLst/>
            </a:prstGeom>
            <a:solidFill>
              <a:srgbClr val="F0AB00"/>
            </a:solidFill>
            <a:ln w="9525">
              <a:solidFill>
                <a:schemeClr val="tx1"/>
              </a:solidFill>
              <a:round/>
              <a:headEnd/>
              <a:tailEnd/>
            </a:ln>
          </p:spPr>
          <p:txBody>
            <a:bodyPr wrap="none" anchor="ctr"/>
            <a:lstStyle/>
            <a:p>
              <a:pPr algn="ctr" rtl="1"/>
              <a:r>
                <a:rPr lang="en-US" sz="1400" dirty="0"/>
                <a:t>IApplication</a:t>
              </a:r>
            </a:p>
          </p:txBody>
        </p:sp>
        <p:sp>
          <p:nvSpPr>
            <p:cNvPr id="142352" name="Line 26"/>
            <p:cNvSpPr>
              <a:spLocks noChangeShapeType="1"/>
            </p:cNvSpPr>
            <p:nvPr/>
          </p:nvSpPr>
          <p:spPr bwMode="auto">
            <a:xfrm>
              <a:off x="3435350" y="4092575"/>
              <a:ext cx="1079500" cy="0"/>
            </a:xfrm>
            <a:prstGeom prst="line">
              <a:avLst/>
            </a:prstGeom>
            <a:noFill/>
            <a:ln w="38100">
              <a:solidFill>
                <a:schemeClr val="accent1"/>
              </a:solidFill>
              <a:round/>
              <a:headEnd/>
              <a:tailEnd type="triangle" w="med" len="med"/>
            </a:ln>
          </p:spPr>
          <p:txBody>
            <a:bodyPr/>
            <a:lstStyle/>
            <a:p>
              <a:endParaRPr lang="de-DE" sz="1400" dirty="0"/>
            </a:p>
          </p:txBody>
        </p:sp>
        <p:sp>
          <p:nvSpPr>
            <p:cNvPr id="87067" name="Text Box 27"/>
            <p:cNvSpPr txBox="1">
              <a:spLocks noChangeArrowheads="1"/>
            </p:cNvSpPr>
            <p:nvPr/>
          </p:nvSpPr>
          <p:spPr bwMode="auto">
            <a:xfrm>
              <a:off x="3535363" y="3819525"/>
              <a:ext cx="719137" cy="590236"/>
            </a:xfrm>
            <a:prstGeom prst="rect">
              <a:avLst/>
            </a:prstGeom>
            <a:solidFill>
              <a:srgbClr val="CDC5AB"/>
            </a:solidFill>
            <a:ln w="9525">
              <a:noFill/>
              <a:miter lim="800000"/>
              <a:headEnd/>
              <a:tailEnd/>
            </a:ln>
          </p:spPr>
          <p:txBody>
            <a:bodyPr>
              <a:spAutoFit/>
            </a:bodyPr>
            <a:lstStyle/>
            <a:p>
              <a:pPr algn="ctr" rtl="1">
                <a:spcBef>
                  <a:spcPct val="50000"/>
                </a:spcBef>
              </a:pPr>
              <a:r>
                <a:rPr lang="en-US" sz="900" dirty="0"/>
                <a:t>Notify on Button pressed </a:t>
              </a:r>
            </a:p>
          </p:txBody>
        </p:sp>
        <p:sp>
          <p:nvSpPr>
            <p:cNvPr id="142354" name="Oval 28"/>
            <p:cNvSpPr>
              <a:spLocks noChangeArrowheads="1"/>
            </p:cNvSpPr>
            <p:nvPr/>
          </p:nvSpPr>
          <p:spPr bwMode="auto">
            <a:xfrm>
              <a:off x="4530725" y="4953000"/>
              <a:ext cx="1482725" cy="503238"/>
            </a:xfrm>
            <a:prstGeom prst="ellipse">
              <a:avLst/>
            </a:prstGeom>
            <a:solidFill>
              <a:srgbClr val="F0AB00"/>
            </a:solidFill>
            <a:ln w="9525">
              <a:solidFill>
                <a:schemeClr val="tx1"/>
              </a:solidFill>
              <a:round/>
              <a:headEnd/>
              <a:tailEnd/>
            </a:ln>
          </p:spPr>
          <p:txBody>
            <a:bodyPr wrap="none" anchor="ctr"/>
            <a:lstStyle/>
            <a:p>
              <a:pPr algn="ctr" rtl="1"/>
              <a:r>
                <a:rPr lang="en-US" sz="1400" dirty="0"/>
                <a:t>IApplication</a:t>
              </a:r>
            </a:p>
          </p:txBody>
        </p:sp>
        <p:sp>
          <p:nvSpPr>
            <p:cNvPr id="142355" name="Line 29"/>
            <p:cNvSpPr>
              <a:spLocks noChangeShapeType="1"/>
            </p:cNvSpPr>
            <p:nvPr/>
          </p:nvSpPr>
          <p:spPr bwMode="auto">
            <a:xfrm>
              <a:off x="3478213" y="5213350"/>
              <a:ext cx="1081087" cy="0"/>
            </a:xfrm>
            <a:prstGeom prst="line">
              <a:avLst/>
            </a:prstGeom>
            <a:noFill/>
            <a:ln w="38100">
              <a:solidFill>
                <a:schemeClr val="accent1"/>
              </a:solidFill>
              <a:round/>
              <a:headEnd/>
              <a:tailEnd type="triangle" w="med" len="med"/>
            </a:ln>
          </p:spPr>
          <p:txBody>
            <a:bodyPr/>
            <a:lstStyle/>
            <a:p>
              <a:endParaRPr lang="de-DE" sz="1400" dirty="0"/>
            </a:p>
          </p:txBody>
        </p:sp>
        <p:sp>
          <p:nvSpPr>
            <p:cNvPr id="87070" name="Text Box 30"/>
            <p:cNvSpPr txBox="1">
              <a:spLocks noChangeArrowheads="1"/>
            </p:cNvSpPr>
            <p:nvPr/>
          </p:nvSpPr>
          <p:spPr bwMode="auto">
            <a:xfrm>
              <a:off x="3535363" y="4924425"/>
              <a:ext cx="719137" cy="590236"/>
            </a:xfrm>
            <a:prstGeom prst="rect">
              <a:avLst/>
            </a:prstGeom>
            <a:solidFill>
              <a:srgbClr val="CDC5AB"/>
            </a:solidFill>
            <a:ln w="9525">
              <a:noFill/>
              <a:miter lim="800000"/>
              <a:headEnd/>
              <a:tailEnd/>
            </a:ln>
          </p:spPr>
          <p:txBody>
            <a:bodyPr>
              <a:spAutoFit/>
            </a:bodyPr>
            <a:lstStyle/>
            <a:p>
              <a:pPr algn="ctr" rtl="1">
                <a:spcBef>
                  <a:spcPct val="50000"/>
                </a:spcBef>
              </a:pPr>
              <a:r>
                <a:rPr lang="en-US" sz="900" dirty="0"/>
                <a:t>Notify on Button pressed </a:t>
              </a:r>
            </a:p>
          </p:txBody>
        </p:sp>
        <p:sp>
          <p:nvSpPr>
            <p:cNvPr id="87071" name="Text Box 31"/>
            <p:cNvSpPr txBox="1">
              <a:spLocks noChangeArrowheads="1"/>
            </p:cNvSpPr>
            <p:nvPr/>
          </p:nvSpPr>
          <p:spPr bwMode="auto">
            <a:xfrm>
              <a:off x="6199188" y="2768600"/>
              <a:ext cx="1296987" cy="590236"/>
            </a:xfrm>
            <a:prstGeom prst="rect">
              <a:avLst/>
            </a:prstGeom>
            <a:solidFill>
              <a:srgbClr val="CDC5AB"/>
            </a:solidFill>
            <a:ln w="9525">
              <a:noFill/>
              <a:miter lim="800000"/>
              <a:headEnd/>
              <a:tailEnd/>
            </a:ln>
          </p:spPr>
          <p:txBody>
            <a:bodyPr>
              <a:spAutoFit/>
            </a:bodyPr>
            <a:lstStyle/>
            <a:p>
              <a:pPr algn="ctr" rtl="1">
                <a:spcBef>
                  <a:spcPct val="50000"/>
                </a:spcBef>
              </a:pPr>
              <a:r>
                <a:rPr lang="en-US" sz="900" dirty="0"/>
                <a:t>Sends Button pressed event via event sink </a:t>
              </a:r>
            </a:p>
          </p:txBody>
        </p:sp>
        <p:sp>
          <p:nvSpPr>
            <p:cNvPr id="87072" name="Text Box 32"/>
            <p:cNvSpPr txBox="1">
              <a:spLocks noChangeArrowheads="1"/>
            </p:cNvSpPr>
            <p:nvPr/>
          </p:nvSpPr>
          <p:spPr bwMode="auto">
            <a:xfrm>
              <a:off x="6199188" y="3876675"/>
              <a:ext cx="1296987" cy="590236"/>
            </a:xfrm>
            <a:prstGeom prst="rect">
              <a:avLst/>
            </a:prstGeom>
            <a:solidFill>
              <a:srgbClr val="CDC5AB"/>
            </a:solidFill>
            <a:ln w="9525">
              <a:noFill/>
              <a:miter lim="800000"/>
              <a:headEnd/>
              <a:tailEnd/>
            </a:ln>
          </p:spPr>
          <p:txBody>
            <a:bodyPr>
              <a:spAutoFit/>
            </a:bodyPr>
            <a:lstStyle/>
            <a:p>
              <a:pPr algn="ctr" rtl="1">
                <a:spcBef>
                  <a:spcPct val="50000"/>
                </a:spcBef>
              </a:pPr>
              <a:r>
                <a:rPr lang="en-US" sz="900" dirty="0"/>
                <a:t>Sends Button pressed event via event sink</a:t>
              </a:r>
            </a:p>
          </p:txBody>
        </p:sp>
        <p:sp>
          <p:nvSpPr>
            <p:cNvPr id="87073" name="Text Box 33"/>
            <p:cNvSpPr txBox="1">
              <a:spLocks noChangeArrowheads="1"/>
            </p:cNvSpPr>
            <p:nvPr/>
          </p:nvSpPr>
          <p:spPr bwMode="auto">
            <a:xfrm>
              <a:off x="6184900" y="5068888"/>
              <a:ext cx="1296988" cy="590236"/>
            </a:xfrm>
            <a:prstGeom prst="rect">
              <a:avLst/>
            </a:prstGeom>
            <a:solidFill>
              <a:srgbClr val="CDC5AB"/>
            </a:solidFill>
            <a:ln w="9525">
              <a:noFill/>
              <a:miter lim="800000"/>
              <a:headEnd/>
              <a:tailEnd/>
            </a:ln>
          </p:spPr>
          <p:txBody>
            <a:bodyPr>
              <a:spAutoFit/>
            </a:bodyPr>
            <a:lstStyle/>
            <a:p>
              <a:pPr algn="ctr" rtl="1">
                <a:spcBef>
                  <a:spcPct val="50000"/>
                </a:spcBef>
              </a:pPr>
              <a:r>
                <a:rPr lang="en-US" sz="900" dirty="0"/>
                <a:t>Sends Button pressed event via event sink</a:t>
              </a:r>
            </a:p>
          </p:txBody>
        </p:sp>
        <p:sp>
          <p:nvSpPr>
            <p:cNvPr id="142360" name="Line 34"/>
            <p:cNvSpPr>
              <a:spLocks noChangeShapeType="1"/>
            </p:cNvSpPr>
            <p:nvPr/>
          </p:nvSpPr>
          <p:spPr bwMode="auto">
            <a:xfrm>
              <a:off x="1954213" y="2306638"/>
              <a:ext cx="1147762" cy="0"/>
            </a:xfrm>
            <a:prstGeom prst="line">
              <a:avLst/>
            </a:prstGeom>
            <a:noFill/>
            <a:ln w="38100">
              <a:solidFill>
                <a:schemeClr val="accent1"/>
              </a:solidFill>
              <a:round/>
              <a:headEnd/>
              <a:tailEnd type="triangle" w="med" len="med"/>
            </a:ln>
          </p:spPr>
          <p:txBody>
            <a:bodyPr/>
            <a:lstStyle/>
            <a:p>
              <a:endParaRPr lang="de-DE" sz="1400" dirty="0"/>
            </a:p>
          </p:txBody>
        </p:sp>
        <p:sp>
          <p:nvSpPr>
            <p:cNvPr id="142361" name="Line 35"/>
            <p:cNvSpPr>
              <a:spLocks noChangeShapeType="1"/>
            </p:cNvSpPr>
            <p:nvPr/>
          </p:nvSpPr>
          <p:spPr bwMode="auto">
            <a:xfrm>
              <a:off x="3421063" y="2538413"/>
              <a:ext cx="0" cy="1539875"/>
            </a:xfrm>
            <a:prstGeom prst="line">
              <a:avLst/>
            </a:prstGeom>
            <a:noFill/>
            <a:ln w="38100">
              <a:solidFill>
                <a:schemeClr val="accent1"/>
              </a:solidFill>
              <a:round/>
              <a:headEnd/>
              <a:tailEnd/>
            </a:ln>
          </p:spPr>
          <p:txBody>
            <a:bodyPr/>
            <a:lstStyle/>
            <a:p>
              <a:endParaRPr lang="de-DE" sz="1400" dirty="0"/>
            </a:p>
          </p:txBody>
        </p:sp>
        <p:sp>
          <p:nvSpPr>
            <p:cNvPr id="142362" name="Line 36"/>
            <p:cNvSpPr>
              <a:spLocks noChangeShapeType="1"/>
            </p:cNvSpPr>
            <p:nvPr/>
          </p:nvSpPr>
          <p:spPr bwMode="auto">
            <a:xfrm>
              <a:off x="3421063" y="2524125"/>
              <a:ext cx="0" cy="476250"/>
            </a:xfrm>
            <a:prstGeom prst="line">
              <a:avLst/>
            </a:prstGeom>
            <a:noFill/>
            <a:ln w="38100">
              <a:solidFill>
                <a:schemeClr val="accent1"/>
              </a:solidFill>
              <a:round/>
              <a:headEnd/>
              <a:tailEnd/>
            </a:ln>
          </p:spPr>
          <p:txBody>
            <a:bodyPr/>
            <a:lstStyle/>
            <a:p>
              <a:endParaRPr lang="de-DE" sz="1400" dirty="0"/>
            </a:p>
          </p:txBody>
        </p:sp>
        <p:sp>
          <p:nvSpPr>
            <p:cNvPr id="142363" name="Line 37"/>
            <p:cNvSpPr>
              <a:spLocks noChangeShapeType="1"/>
            </p:cNvSpPr>
            <p:nvPr/>
          </p:nvSpPr>
          <p:spPr bwMode="auto">
            <a:xfrm>
              <a:off x="3421063" y="2609850"/>
              <a:ext cx="0" cy="2617788"/>
            </a:xfrm>
            <a:prstGeom prst="line">
              <a:avLst/>
            </a:prstGeom>
            <a:noFill/>
            <a:ln w="38100">
              <a:solidFill>
                <a:schemeClr val="accent1"/>
              </a:solidFill>
              <a:round/>
              <a:headEnd/>
              <a:tailEnd/>
            </a:ln>
          </p:spPr>
          <p:txBody>
            <a:bodyPr/>
            <a:lstStyle/>
            <a:p>
              <a:endParaRPr lang="de-DE" sz="1400" dirty="0"/>
            </a:p>
          </p:txBody>
        </p:sp>
        <p:sp>
          <p:nvSpPr>
            <p:cNvPr id="142364" name="Text Box 39"/>
            <p:cNvSpPr txBox="1">
              <a:spLocks noChangeArrowheads="1"/>
            </p:cNvSpPr>
            <p:nvPr/>
          </p:nvSpPr>
          <p:spPr bwMode="auto">
            <a:xfrm>
              <a:off x="3562350" y="1492250"/>
              <a:ext cx="1600200" cy="360254"/>
            </a:xfrm>
            <a:prstGeom prst="rect">
              <a:avLst/>
            </a:prstGeom>
            <a:noFill/>
            <a:ln w="12700">
              <a:noFill/>
              <a:miter lim="800000"/>
              <a:headEnd/>
              <a:tailEnd/>
            </a:ln>
          </p:spPr>
          <p:txBody>
            <a:bodyPr lIns="90000" tIns="46800" rIns="90000" bIns="46800">
              <a:spAutoFit/>
            </a:bodyPr>
            <a:lstStyle/>
            <a:p>
              <a:pPr algn="r">
                <a:spcBef>
                  <a:spcPct val="50000"/>
                </a:spcBef>
              </a:pPr>
              <a:r>
                <a:rPr lang="en-US" sz="1400" dirty="0">
                  <a:solidFill>
                    <a:schemeClr val="bg1"/>
                  </a:solidFill>
                </a:rPr>
                <a:t>UI API Server</a:t>
              </a:r>
            </a:p>
          </p:txBody>
        </p:sp>
        <p:sp>
          <p:nvSpPr>
            <p:cNvPr id="142365" name="Rectangle 8"/>
            <p:cNvSpPr>
              <a:spLocks noChangeArrowheads="1"/>
            </p:cNvSpPr>
            <p:nvPr/>
          </p:nvSpPr>
          <p:spPr bwMode="auto">
            <a:xfrm>
              <a:off x="284163" y="1893888"/>
              <a:ext cx="1666875" cy="1093787"/>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400" dirty="0"/>
                <a:t>SAP </a:t>
              </a:r>
              <a:br>
                <a:rPr lang="en-US" sz="1400" dirty="0"/>
              </a:br>
              <a:r>
                <a:rPr lang="en-US" sz="1400" dirty="0"/>
                <a:t>Business One</a:t>
              </a:r>
            </a:p>
          </p:txBody>
        </p:sp>
        <p:sp>
          <p:nvSpPr>
            <p:cNvPr id="142366" name="Rectangle 9"/>
            <p:cNvSpPr>
              <a:spLocks noChangeArrowheads="1"/>
            </p:cNvSpPr>
            <p:nvPr/>
          </p:nvSpPr>
          <p:spPr bwMode="auto">
            <a:xfrm>
              <a:off x="306388" y="1912938"/>
              <a:ext cx="1647825" cy="133350"/>
            </a:xfrm>
            <a:prstGeom prst="rect">
              <a:avLst/>
            </a:prstGeom>
            <a:solidFill>
              <a:srgbClr val="44697D"/>
            </a:solidFill>
            <a:ln w="19050">
              <a:noFill/>
              <a:miter lim="800000"/>
              <a:headEnd/>
              <a:tailEnd/>
            </a:ln>
          </p:spPr>
          <p:txBody>
            <a:bodyPr wrap="none" lIns="90000" tIns="46800" rIns="90000" bIns="46800" anchor="ctr"/>
            <a:lstStyle/>
            <a:p>
              <a:endParaRPr lang="de-DE" sz="1400" dirty="0"/>
            </a:p>
          </p:txBody>
        </p:sp>
        <p:sp>
          <p:nvSpPr>
            <p:cNvPr id="142367" name="Rectangle 247"/>
            <p:cNvSpPr>
              <a:spLocks noChangeArrowheads="1"/>
            </p:cNvSpPr>
            <p:nvPr/>
          </p:nvSpPr>
          <p:spPr bwMode="auto">
            <a:xfrm>
              <a:off x="7648575" y="2312988"/>
              <a:ext cx="1439863" cy="1144587"/>
            </a:xfrm>
            <a:prstGeom prst="rect">
              <a:avLst/>
            </a:prstGeom>
            <a:solidFill>
              <a:srgbClr val="BBC8AC"/>
            </a:solidFill>
            <a:ln w="12700">
              <a:solidFill>
                <a:schemeClr val="tx1"/>
              </a:solidFill>
              <a:miter lim="800000"/>
              <a:headEnd/>
              <a:tailEnd/>
            </a:ln>
          </p:spPr>
          <p:txBody>
            <a:bodyPr wrap="none" lIns="90000" tIns="46800" rIns="90000" bIns="46800" anchor="ctr"/>
            <a:lstStyle/>
            <a:p>
              <a:pPr algn="ctr"/>
              <a:r>
                <a:rPr lang="en-US" sz="1400" dirty="0"/>
                <a:t>3rd Party</a:t>
              </a:r>
              <a:br>
                <a:rPr lang="en-US" sz="1400" dirty="0"/>
              </a:br>
              <a:r>
                <a:rPr lang="en-US" sz="1400" dirty="0"/>
                <a:t>Application A</a:t>
              </a:r>
            </a:p>
          </p:txBody>
        </p:sp>
        <p:sp>
          <p:nvSpPr>
            <p:cNvPr id="142368" name="Rectangle 248"/>
            <p:cNvSpPr>
              <a:spLocks noChangeArrowheads="1"/>
            </p:cNvSpPr>
            <p:nvPr/>
          </p:nvSpPr>
          <p:spPr bwMode="auto">
            <a:xfrm>
              <a:off x="7658100" y="2320925"/>
              <a:ext cx="1430338" cy="146050"/>
            </a:xfrm>
            <a:prstGeom prst="rect">
              <a:avLst/>
            </a:prstGeom>
            <a:solidFill>
              <a:srgbClr val="557630"/>
            </a:solidFill>
            <a:ln w="19050">
              <a:noFill/>
              <a:miter lim="800000"/>
              <a:headEnd/>
              <a:tailEnd/>
            </a:ln>
          </p:spPr>
          <p:txBody>
            <a:bodyPr wrap="none" lIns="90000" tIns="46800" rIns="90000" bIns="46800" anchor="ctr"/>
            <a:lstStyle/>
            <a:p>
              <a:endParaRPr lang="de-DE" sz="1400" dirty="0"/>
            </a:p>
          </p:txBody>
        </p:sp>
        <p:grpSp>
          <p:nvGrpSpPr>
            <p:cNvPr id="142369" name="Group 45"/>
            <p:cNvGrpSpPr>
              <a:grpSpLocks/>
            </p:cNvGrpSpPr>
            <p:nvPr/>
          </p:nvGrpSpPr>
          <p:grpSpPr bwMode="auto">
            <a:xfrm>
              <a:off x="7642225" y="3768725"/>
              <a:ext cx="1446213" cy="1144588"/>
              <a:chOff x="719137" y="2162175"/>
              <a:chExt cx="1636713" cy="1295400"/>
            </a:xfrm>
          </p:grpSpPr>
          <p:sp>
            <p:nvSpPr>
              <p:cNvPr id="142373" name="Rectangle 247"/>
              <p:cNvSpPr>
                <a:spLocks noChangeArrowheads="1"/>
              </p:cNvSpPr>
              <p:nvPr/>
            </p:nvSpPr>
            <p:spPr bwMode="auto">
              <a:xfrm>
                <a:off x="719137" y="2162175"/>
                <a:ext cx="1628775" cy="1295400"/>
              </a:xfrm>
              <a:prstGeom prst="rect">
                <a:avLst/>
              </a:prstGeom>
              <a:solidFill>
                <a:srgbClr val="BBC8AC"/>
              </a:solidFill>
              <a:ln w="12700">
                <a:solidFill>
                  <a:schemeClr val="tx1"/>
                </a:solidFill>
                <a:miter lim="800000"/>
                <a:headEnd/>
                <a:tailEnd/>
              </a:ln>
            </p:spPr>
            <p:txBody>
              <a:bodyPr wrap="none" lIns="90000" tIns="46800" rIns="90000" bIns="46800" anchor="ctr"/>
              <a:lstStyle/>
              <a:p>
                <a:pPr algn="ctr"/>
                <a:r>
                  <a:rPr lang="en-US" sz="1400" dirty="0"/>
                  <a:t>3rd Party</a:t>
                </a:r>
                <a:br>
                  <a:rPr lang="en-US" sz="1400" dirty="0"/>
                </a:br>
                <a:r>
                  <a:rPr lang="en-US" sz="1400" dirty="0"/>
                  <a:t>Application B</a:t>
                </a:r>
              </a:p>
            </p:txBody>
          </p:sp>
          <p:sp>
            <p:nvSpPr>
              <p:cNvPr id="142374" name="Rectangle 248"/>
              <p:cNvSpPr>
                <a:spLocks noChangeArrowheads="1"/>
              </p:cNvSpPr>
              <p:nvPr/>
            </p:nvSpPr>
            <p:spPr bwMode="auto">
              <a:xfrm>
                <a:off x="738187" y="2170113"/>
                <a:ext cx="1617663" cy="165100"/>
              </a:xfrm>
              <a:prstGeom prst="rect">
                <a:avLst/>
              </a:prstGeom>
              <a:solidFill>
                <a:srgbClr val="557630"/>
              </a:solidFill>
              <a:ln w="19050">
                <a:noFill/>
                <a:miter lim="800000"/>
                <a:headEnd/>
                <a:tailEnd/>
              </a:ln>
            </p:spPr>
            <p:txBody>
              <a:bodyPr wrap="none" lIns="90000" tIns="46800" rIns="90000" bIns="46800" anchor="ctr"/>
              <a:lstStyle/>
              <a:p>
                <a:endParaRPr lang="de-DE" sz="1400" dirty="0"/>
              </a:p>
            </p:txBody>
          </p:sp>
        </p:grpSp>
        <p:grpSp>
          <p:nvGrpSpPr>
            <p:cNvPr id="142370" name="Group 48"/>
            <p:cNvGrpSpPr>
              <a:grpSpLocks/>
            </p:cNvGrpSpPr>
            <p:nvPr/>
          </p:nvGrpSpPr>
          <p:grpSpPr bwMode="auto">
            <a:xfrm>
              <a:off x="7640638" y="5068888"/>
              <a:ext cx="1447800" cy="1144587"/>
              <a:chOff x="1004887" y="2962275"/>
              <a:chExt cx="1636713" cy="1295400"/>
            </a:xfrm>
          </p:grpSpPr>
          <p:sp>
            <p:nvSpPr>
              <p:cNvPr id="142371" name="Rectangle 247"/>
              <p:cNvSpPr>
                <a:spLocks noChangeArrowheads="1"/>
              </p:cNvSpPr>
              <p:nvPr/>
            </p:nvSpPr>
            <p:spPr bwMode="auto">
              <a:xfrm>
                <a:off x="1004887" y="2962275"/>
                <a:ext cx="1628775" cy="1295400"/>
              </a:xfrm>
              <a:prstGeom prst="rect">
                <a:avLst/>
              </a:prstGeom>
              <a:solidFill>
                <a:srgbClr val="BBC8AC"/>
              </a:solidFill>
              <a:ln w="12700">
                <a:solidFill>
                  <a:schemeClr val="tx1"/>
                </a:solidFill>
                <a:miter lim="800000"/>
                <a:headEnd/>
                <a:tailEnd/>
              </a:ln>
            </p:spPr>
            <p:txBody>
              <a:bodyPr wrap="none" lIns="90000" tIns="46800" rIns="90000" bIns="46800" anchor="ctr"/>
              <a:lstStyle/>
              <a:p>
                <a:pPr algn="ctr"/>
                <a:r>
                  <a:rPr lang="en-US" sz="1400" dirty="0"/>
                  <a:t>3rd Party</a:t>
                </a:r>
                <a:br>
                  <a:rPr lang="en-US" sz="1400" dirty="0"/>
                </a:br>
                <a:r>
                  <a:rPr lang="en-US" sz="1400" dirty="0"/>
                  <a:t>Application C</a:t>
                </a:r>
              </a:p>
            </p:txBody>
          </p:sp>
          <p:sp>
            <p:nvSpPr>
              <p:cNvPr id="142372" name="Rectangle 248"/>
              <p:cNvSpPr>
                <a:spLocks noChangeArrowheads="1"/>
              </p:cNvSpPr>
              <p:nvPr/>
            </p:nvSpPr>
            <p:spPr bwMode="auto">
              <a:xfrm>
                <a:off x="1023937" y="2970213"/>
                <a:ext cx="1617663" cy="165100"/>
              </a:xfrm>
              <a:prstGeom prst="rect">
                <a:avLst/>
              </a:prstGeom>
              <a:solidFill>
                <a:srgbClr val="557630"/>
              </a:solidFill>
              <a:ln w="19050">
                <a:noFill/>
                <a:miter lim="800000"/>
                <a:headEnd/>
                <a:tailEnd/>
              </a:ln>
            </p:spPr>
            <p:txBody>
              <a:bodyPr wrap="none" lIns="90000" tIns="46800" rIns="90000" bIns="46800" anchor="ctr"/>
              <a:lstStyle/>
              <a:p>
                <a:endParaRPr lang="de-DE" sz="1400" dirty="0"/>
              </a:p>
            </p:txBody>
          </p:sp>
        </p:grpSp>
      </p:grpSp>
    </p:spTree>
    <p:custDataLst>
      <p:tags r:id="rId1"/>
    </p:custDataLst>
    <p:extLst>
      <p:ext uri="{BB962C8B-B14F-4D97-AF65-F5344CB8AC3E}">
        <p14:creationId xmlns:p14="http://schemas.microsoft.com/office/powerpoint/2010/main" val="411932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4"/>
          <p:cNvSpPr>
            <a:spLocks noGrp="1" noChangeArrowheads="1"/>
          </p:cNvSpPr>
          <p:nvPr>
            <p:ph type="title"/>
          </p:nvPr>
        </p:nvSpPr>
        <p:spPr/>
        <p:txBody>
          <a:bodyPr anchor="ctr"/>
          <a:lstStyle/>
          <a:p>
            <a:pPr eaLnBrk="1" hangingPunct="1"/>
            <a:r>
              <a:rPr lang="en-US" dirty="0"/>
              <a:t>Events for SAP Business One…</a:t>
            </a:r>
          </a:p>
        </p:txBody>
      </p:sp>
      <p:grpSp>
        <p:nvGrpSpPr>
          <p:cNvPr id="22" name="Group 21"/>
          <p:cNvGrpSpPr/>
          <p:nvPr/>
        </p:nvGrpSpPr>
        <p:grpSpPr>
          <a:xfrm>
            <a:off x="504001" y="1481139"/>
            <a:ext cx="11186476" cy="5006058"/>
            <a:chOff x="284163" y="1027113"/>
            <a:chExt cx="8740775" cy="5813425"/>
          </a:xfrm>
        </p:grpSpPr>
        <p:sp>
          <p:nvSpPr>
            <p:cNvPr id="144385" name="Oval 2"/>
            <p:cNvSpPr>
              <a:spLocks noChangeArrowheads="1"/>
            </p:cNvSpPr>
            <p:nvPr/>
          </p:nvSpPr>
          <p:spPr bwMode="auto">
            <a:xfrm rot="16200000">
              <a:off x="1788319" y="2170907"/>
              <a:ext cx="5813425" cy="3525837"/>
            </a:xfrm>
            <a:prstGeom prst="ellipse">
              <a:avLst/>
            </a:prstGeom>
            <a:solidFill>
              <a:srgbClr val="B4C3CB"/>
            </a:solidFill>
            <a:ln w="12700">
              <a:noFill/>
              <a:round/>
              <a:headEnd/>
              <a:tailEnd/>
            </a:ln>
          </p:spPr>
          <p:txBody>
            <a:bodyPr vert="eaVert" wrap="none" lIns="90000" tIns="46800" rIns="90000" bIns="46800" anchor="ctr"/>
            <a:lstStyle/>
            <a:p>
              <a:pPr algn="ctr"/>
              <a:endParaRPr lang="de-DE" sz="1400" dirty="0"/>
            </a:p>
          </p:txBody>
        </p:sp>
        <p:sp>
          <p:nvSpPr>
            <p:cNvPr id="89091" name="Line 3"/>
            <p:cNvSpPr>
              <a:spLocks noChangeShapeType="1"/>
            </p:cNvSpPr>
            <p:nvPr/>
          </p:nvSpPr>
          <p:spPr bwMode="auto">
            <a:xfrm flipH="1" flipV="1">
              <a:off x="4291013" y="4879975"/>
              <a:ext cx="539750" cy="0"/>
            </a:xfrm>
            <a:prstGeom prst="line">
              <a:avLst/>
            </a:prstGeom>
            <a:noFill/>
            <a:ln w="38100">
              <a:solidFill>
                <a:schemeClr val="accent1"/>
              </a:solidFill>
              <a:round/>
              <a:headEnd/>
              <a:tailEnd type="triangle" w="lg" len="lg"/>
            </a:ln>
          </p:spPr>
          <p:txBody>
            <a:bodyPr/>
            <a:lstStyle/>
            <a:p>
              <a:endParaRPr lang="de-DE" sz="1400" dirty="0"/>
            </a:p>
          </p:txBody>
        </p:sp>
        <p:sp>
          <p:nvSpPr>
            <p:cNvPr id="89093" name="Line 5"/>
            <p:cNvSpPr>
              <a:spLocks noChangeShapeType="1"/>
            </p:cNvSpPr>
            <p:nvPr/>
          </p:nvSpPr>
          <p:spPr bwMode="auto">
            <a:xfrm flipH="1">
              <a:off x="6200775" y="4922838"/>
              <a:ext cx="1295400" cy="0"/>
            </a:xfrm>
            <a:prstGeom prst="line">
              <a:avLst/>
            </a:prstGeom>
            <a:noFill/>
            <a:ln w="28575">
              <a:solidFill>
                <a:schemeClr val="accent1"/>
              </a:solidFill>
              <a:round/>
              <a:headEnd/>
              <a:tailEnd/>
            </a:ln>
          </p:spPr>
          <p:txBody>
            <a:bodyPr/>
            <a:lstStyle/>
            <a:p>
              <a:endParaRPr lang="de-DE" sz="1400" dirty="0"/>
            </a:p>
          </p:txBody>
        </p:sp>
        <p:sp>
          <p:nvSpPr>
            <p:cNvPr id="89094" name="Line 6"/>
            <p:cNvSpPr>
              <a:spLocks noChangeShapeType="1"/>
            </p:cNvSpPr>
            <p:nvPr/>
          </p:nvSpPr>
          <p:spPr bwMode="auto">
            <a:xfrm flipH="1" flipV="1">
              <a:off x="3895725" y="3487738"/>
              <a:ext cx="0" cy="1071562"/>
            </a:xfrm>
            <a:prstGeom prst="line">
              <a:avLst/>
            </a:prstGeom>
            <a:noFill/>
            <a:ln w="28575">
              <a:solidFill>
                <a:schemeClr val="accent1"/>
              </a:solidFill>
              <a:round/>
              <a:headEnd/>
              <a:tailEnd/>
            </a:ln>
          </p:spPr>
          <p:txBody>
            <a:bodyPr/>
            <a:lstStyle/>
            <a:p>
              <a:endParaRPr lang="de-DE" sz="1400" dirty="0"/>
            </a:p>
          </p:txBody>
        </p:sp>
        <p:sp>
          <p:nvSpPr>
            <p:cNvPr id="89095" name="Line 7"/>
            <p:cNvSpPr>
              <a:spLocks noChangeShapeType="1"/>
            </p:cNvSpPr>
            <p:nvPr/>
          </p:nvSpPr>
          <p:spPr bwMode="auto">
            <a:xfrm flipH="1">
              <a:off x="1951038" y="3200400"/>
              <a:ext cx="1370012" cy="14288"/>
            </a:xfrm>
            <a:prstGeom prst="line">
              <a:avLst/>
            </a:prstGeom>
            <a:noFill/>
            <a:ln w="28575">
              <a:solidFill>
                <a:schemeClr val="accent1"/>
              </a:solidFill>
              <a:round/>
              <a:headEnd/>
              <a:tailEnd/>
            </a:ln>
          </p:spPr>
          <p:txBody>
            <a:bodyPr/>
            <a:lstStyle/>
            <a:p>
              <a:endParaRPr lang="de-DE" sz="1400" dirty="0"/>
            </a:p>
          </p:txBody>
        </p:sp>
        <p:sp>
          <p:nvSpPr>
            <p:cNvPr id="89096" name="Line 8"/>
            <p:cNvSpPr>
              <a:spLocks noChangeShapeType="1"/>
            </p:cNvSpPr>
            <p:nvPr/>
          </p:nvSpPr>
          <p:spPr bwMode="auto">
            <a:xfrm flipH="1">
              <a:off x="1951038" y="3200400"/>
              <a:ext cx="1370012" cy="14288"/>
            </a:xfrm>
            <a:prstGeom prst="line">
              <a:avLst/>
            </a:prstGeom>
            <a:noFill/>
            <a:ln w="28575">
              <a:solidFill>
                <a:schemeClr val="accent1"/>
              </a:solidFill>
              <a:round/>
              <a:headEnd/>
              <a:tailEnd type="triangle" w="lg" len="lg"/>
            </a:ln>
          </p:spPr>
          <p:txBody>
            <a:bodyPr/>
            <a:lstStyle/>
            <a:p>
              <a:endParaRPr lang="de-DE" sz="1400" dirty="0"/>
            </a:p>
          </p:txBody>
        </p:sp>
        <p:sp>
          <p:nvSpPr>
            <p:cNvPr id="89097" name="Line 9"/>
            <p:cNvSpPr>
              <a:spLocks noChangeShapeType="1"/>
            </p:cNvSpPr>
            <p:nvPr/>
          </p:nvSpPr>
          <p:spPr bwMode="auto">
            <a:xfrm flipH="1" flipV="1">
              <a:off x="3905250" y="3484563"/>
              <a:ext cx="0" cy="1074737"/>
            </a:xfrm>
            <a:prstGeom prst="line">
              <a:avLst/>
            </a:prstGeom>
            <a:noFill/>
            <a:ln w="28575">
              <a:solidFill>
                <a:schemeClr val="accent1"/>
              </a:solidFill>
              <a:round/>
              <a:headEnd/>
              <a:tailEnd type="triangle" w="lg" len="lg"/>
            </a:ln>
          </p:spPr>
          <p:txBody>
            <a:bodyPr/>
            <a:lstStyle/>
            <a:p>
              <a:endParaRPr lang="de-DE" sz="1400" dirty="0"/>
            </a:p>
          </p:txBody>
        </p:sp>
        <p:sp>
          <p:nvSpPr>
            <p:cNvPr id="89098" name="Oval 10"/>
            <p:cNvSpPr>
              <a:spLocks noChangeArrowheads="1"/>
            </p:cNvSpPr>
            <p:nvPr/>
          </p:nvSpPr>
          <p:spPr bwMode="auto">
            <a:xfrm>
              <a:off x="3319463" y="2840038"/>
              <a:ext cx="1079500" cy="649287"/>
            </a:xfrm>
            <a:prstGeom prst="ellipse">
              <a:avLst/>
            </a:prstGeom>
            <a:solidFill>
              <a:srgbClr val="F0AB00"/>
            </a:solidFill>
            <a:ln w="9525">
              <a:solidFill>
                <a:schemeClr val="tx1"/>
              </a:solidFill>
              <a:round/>
              <a:headEnd/>
              <a:tailEnd/>
            </a:ln>
          </p:spPr>
          <p:txBody>
            <a:bodyPr wrap="none" anchor="ctr"/>
            <a:lstStyle/>
            <a:p>
              <a:pPr algn="ctr" rtl="1"/>
              <a:r>
                <a:rPr lang="en-US" i="1" dirty="0"/>
                <a:t>IAppLink</a:t>
              </a:r>
            </a:p>
          </p:txBody>
        </p:sp>
        <p:sp>
          <p:nvSpPr>
            <p:cNvPr id="89099" name="Oval 11"/>
            <p:cNvSpPr>
              <a:spLocks noChangeArrowheads="1"/>
            </p:cNvSpPr>
            <p:nvPr/>
          </p:nvSpPr>
          <p:spPr bwMode="auto">
            <a:xfrm>
              <a:off x="4830763" y="4562475"/>
              <a:ext cx="1368425" cy="646113"/>
            </a:xfrm>
            <a:prstGeom prst="ellipse">
              <a:avLst/>
            </a:prstGeom>
            <a:solidFill>
              <a:srgbClr val="F0AB00"/>
            </a:solidFill>
            <a:ln w="9525">
              <a:solidFill>
                <a:schemeClr val="tx1"/>
              </a:solidFill>
              <a:round/>
              <a:headEnd/>
              <a:tailEnd/>
            </a:ln>
          </p:spPr>
          <p:txBody>
            <a:bodyPr wrap="none" anchor="ctr"/>
            <a:lstStyle/>
            <a:p>
              <a:pPr algn="ctr" rtl="1"/>
              <a:r>
                <a:rPr lang="en-US" i="1" dirty="0"/>
                <a:t>IApplication</a:t>
              </a:r>
            </a:p>
          </p:txBody>
        </p:sp>
        <p:sp>
          <p:nvSpPr>
            <p:cNvPr id="89101" name="Text Box 13"/>
            <p:cNvSpPr txBox="1">
              <a:spLocks noChangeArrowheads="1"/>
            </p:cNvSpPr>
            <p:nvPr/>
          </p:nvSpPr>
          <p:spPr bwMode="auto">
            <a:xfrm>
              <a:off x="3509963" y="4562475"/>
              <a:ext cx="790575" cy="893535"/>
            </a:xfrm>
            <a:prstGeom prst="rect">
              <a:avLst/>
            </a:prstGeom>
            <a:solidFill>
              <a:srgbClr val="F0AB00"/>
            </a:solidFill>
            <a:ln w="9525">
              <a:noFill/>
              <a:miter lim="800000"/>
              <a:headEnd/>
              <a:tailEnd/>
            </a:ln>
          </p:spPr>
          <p:txBody>
            <a:bodyPr>
              <a:spAutoFit/>
            </a:bodyPr>
            <a:lstStyle/>
            <a:p>
              <a:pPr algn="ctr" rtl="1">
                <a:spcBef>
                  <a:spcPct val="50000"/>
                </a:spcBef>
              </a:pPr>
              <a:r>
                <a:rPr lang="en-US" sz="1100" dirty="0"/>
                <a:t>Notify on property changed </a:t>
              </a:r>
            </a:p>
          </p:txBody>
        </p:sp>
        <p:sp>
          <p:nvSpPr>
            <p:cNvPr id="89102" name="Line 14"/>
            <p:cNvSpPr>
              <a:spLocks noChangeShapeType="1"/>
            </p:cNvSpPr>
            <p:nvPr/>
          </p:nvSpPr>
          <p:spPr bwMode="auto">
            <a:xfrm flipH="1">
              <a:off x="6199188" y="4922838"/>
              <a:ext cx="1379537" cy="0"/>
            </a:xfrm>
            <a:prstGeom prst="line">
              <a:avLst/>
            </a:prstGeom>
            <a:noFill/>
            <a:ln w="28575">
              <a:solidFill>
                <a:schemeClr val="accent1"/>
              </a:solidFill>
              <a:round/>
              <a:headEnd/>
              <a:tailEnd type="triangle" w="lg" len="lg"/>
            </a:ln>
          </p:spPr>
          <p:txBody>
            <a:bodyPr/>
            <a:lstStyle/>
            <a:p>
              <a:endParaRPr lang="de-DE" sz="1400" dirty="0"/>
            </a:p>
          </p:txBody>
        </p:sp>
        <p:sp>
          <p:nvSpPr>
            <p:cNvPr id="89103" name="Text Box 15"/>
            <p:cNvSpPr txBox="1">
              <a:spLocks noChangeArrowheads="1"/>
            </p:cNvSpPr>
            <p:nvPr/>
          </p:nvSpPr>
          <p:spPr bwMode="auto">
            <a:xfrm>
              <a:off x="6488113" y="4481513"/>
              <a:ext cx="936625" cy="893535"/>
            </a:xfrm>
            <a:prstGeom prst="rect">
              <a:avLst/>
            </a:prstGeom>
            <a:solidFill>
              <a:srgbClr val="F0AB00"/>
            </a:solidFill>
            <a:ln w="9525">
              <a:noFill/>
              <a:miter lim="800000"/>
              <a:headEnd/>
              <a:tailEnd/>
            </a:ln>
          </p:spPr>
          <p:txBody>
            <a:bodyPr>
              <a:spAutoFit/>
            </a:bodyPr>
            <a:lstStyle/>
            <a:p>
              <a:pPr rtl="1">
                <a:spcBef>
                  <a:spcPct val="50000"/>
                </a:spcBef>
              </a:pPr>
              <a:r>
                <a:rPr lang="en-US" sz="1100" dirty="0"/>
                <a:t>Sets property of GUI element   </a:t>
              </a:r>
            </a:p>
          </p:txBody>
        </p:sp>
        <p:sp>
          <p:nvSpPr>
            <p:cNvPr id="89104" name="Text Box 16"/>
            <p:cNvSpPr txBox="1">
              <a:spLocks noChangeArrowheads="1"/>
            </p:cNvSpPr>
            <p:nvPr/>
          </p:nvSpPr>
          <p:spPr bwMode="auto">
            <a:xfrm>
              <a:off x="2200275" y="2711450"/>
              <a:ext cx="979488" cy="1090114"/>
            </a:xfrm>
            <a:prstGeom prst="rect">
              <a:avLst/>
            </a:prstGeom>
            <a:solidFill>
              <a:srgbClr val="F0AB00"/>
            </a:solidFill>
            <a:ln w="9525">
              <a:noFill/>
              <a:miter lim="800000"/>
              <a:headEnd/>
              <a:tailEnd/>
            </a:ln>
          </p:spPr>
          <p:txBody>
            <a:bodyPr>
              <a:spAutoFit/>
            </a:bodyPr>
            <a:lstStyle/>
            <a:p>
              <a:pPr algn="ctr" rtl="1">
                <a:spcBef>
                  <a:spcPct val="50000"/>
                </a:spcBef>
              </a:pPr>
              <a:r>
                <a:rPr lang="en-US" sz="1100" dirty="0"/>
                <a:t>Sends  </a:t>
              </a:r>
              <a:r>
                <a:rPr lang="ja-JP" altLang="en-US" sz="1100" dirty="0"/>
                <a:t>“</a:t>
              </a:r>
              <a:r>
                <a:rPr lang="en-US" altLang="ja-JP" sz="1100" dirty="0"/>
                <a:t>property changed</a:t>
              </a:r>
              <a:r>
                <a:rPr lang="ja-JP" altLang="en-US" sz="1100" dirty="0"/>
                <a:t>”</a:t>
              </a:r>
              <a:r>
                <a:rPr lang="en-US" altLang="ja-JP" sz="1100" dirty="0"/>
                <a:t> event via event sink</a:t>
              </a:r>
              <a:endParaRPr lang="en-US" sz="1100" dirty="0"/>
            </a:p>
          </p:txBody>
        </p:sp>
        <p:sp>
          <p:nvSpPr>
            <p:cNvPr id="144399" name="Text Box 23"/>
            <p:cNvSpPr txBox="1">
              <a:spLocks noChangeArrowheads="1"/>
            </p:cNvSpPr>
            <p:nvPr/>
          </p:nvSpPr>
          <p:spPr bwMode="auto">
            <a:xfrm>
              <a:off x="3690938" y="1681163"/>
              <a:ext cx="1730241" cy="610137"/>
            </a:xfrm>
            <a:prstGeom prst="rect">
              <a:avLst/>
            </a:prstGeom>
            <a:noFill/>
            <a:ln w="12700">
              <a:noFill/>
              <a:miter lim="800000"/>
              <a:headEnd/>
              <a:tailEnd/>
            </a:ln>
          </p:spPr>
          <p:txBody>
            <a:bodyPr wrap="none" lIns="90000" tIns="46800" rIns="90000" bIns="46800">
              <a:spAutoFit/>
            </a:bodyPr>
            <a:lstStyle/>
            <a:p>
              <a:r>
                <a:rPr lang="de-DE" sz="1400" dirty="0"/>
                <a:t>User Interface API</a:t>
              </a:r>
              <a:endParaRPr lang="en-US" sz="1400" dirty="0"/>
            </a:p>
            <a:p>
              <a:endParaRPr lang="en-US" sz="1400" dirty="0"/>
            </a:p>
          </p:txBody>
        </p:sp>
        <p:sp>
          <p:nvSpPr>
            <p:cNvPr id="144400" name="Rectangle 8"/>
            <p:cNvSpPr>
              <a:spLocks noChangeArrowheads="1"/>
            </p:cNvSpPr>
            <p:nvPr/>
          </p:nvSpPr>
          <p:spPr bwMode="auto">
            <a:xfrm>
              <a:off x="284163" y="2540000"/>
              <a:ext cx="1666875" cy="1093788"/>
            </a:xfrm>
            <a:prstGeom prst="rect">
              <a:avLst/>
            </a:prstGeom>
            <a:solidFill>
              <a:srgbClr val="B4C3CB"/>
            </a:solidFill>
            <a:ln w="12700">
              <a:solidFill>
                <a:schemeClr val="tx1"/>
              </a:solidFill>
              <a:miter lim="800000"/>
              <a:headEnd/>
              <a:tailEnd/>
            </a:ln>
          </p:spPr>
          <p:txBody>
            <a:bodyPr wrap="none" lIns="90000" tIns="46800" rIns="90000" bIns="46800" anchor="ctr"/>
            <a:lstStyle/>
            <a:p>
              <a:pPr algn="ctr"/>
              <a:r>
                <a:rPr lang="en-US" sz="1400" dirty="0"/>
                <a:t>SAP </a:t>
              </a:r>
            </a:p>
            <a:p>
              <a:pPr algn="ctr"/>
              <a:r>
                <a:rPr lang="en-US" sz="1400" dirty="0"/>
                <a:t>Business One</a:t>
              </a:r>
            </a:p>
          </p:txBody>
        </p:sp>
        <p:sp>
          <p:nvSpPr>
            <p:cNvPr id="144401" name="Rectangle 9"/>
            <p:cNvSpPr>
              <a:spLocks noChangeArrowheads="1"/>
            </p:cNvSpPr>
            <p:nvPr/>
          </p:nvSpPr>
          <p:spPr bwMode="auto">
            <a:xfrm>
              <a:off x="306388" y="2559050"/>
              <a:ext cx="1647825" cy="133350"/>
            </a:xfrm>
            <a:prstGeom prst="rect">
              <a:avLst/>
            </a:prstGeom>
            <a:solidFill>
              <a:srgbClr val="44697D"/>
            </a:solidFill>
            <a:ln w="19050">
              <a:noFill/>
              <a:miter lim="800000"/>
              <a:headEnd/>
              <a:tailEnd/>
            </a:ln>
          </p:spPr>
          <p:txBody>
            <a:bodyPr wrap="none" lIns="90000" tIns="46800" rIns="90000" bIns="46800" anchor="ctr"/>
            <a:lstStyle/>
            <a:p>
              <a:endParaRPr lang="de-DE" sz="1400" dirty="0"/>
            </a:p>
          </p:txBody>
        </p:sp>
        <p:grpSp>
          <p:nvGrpSpPr>
            <p:cNvPr id="144402" name="Group 24"/>
            <p:cNvGrpSpPr>
              <a:grpSpLocks/>
            </p:cNvGrpSpPr>
            <p:nvPr/>
          </p:nvGrpSpPr>
          <p:grpSpPr bwMode="auto">
            <a:xfrm>
              <a:off x="7578725" y="4225925"/>
              <a:ext cx="1446213" cy="1144588"/>
              <a:chOff x="719137" y="2162175"/>
              <a:chExt cx="1636713" cy="1295400"/>
            </a:xfrm>
          </p:grpSpPr>
          <p:sp>
            <p:nvSpPr>
              <p:cNvPr id="144403" name="Rectangle 247"/>
              <p:cNvSpPr>
                <a:spLocks noChangeArrowheads="1"/>
              </p:cNvSpPr>
              <p:nvPr/>
            </p:nvSpPr>
            <p:spPr bwMode="auto">
              <a:xfrm>
                <a:off x="719137" y="2162175"/>
                <a:ext cx="1628775" cy="1295400"/>
              </a:xfrm>
              <a:prstGeom prst="rect">
                <a:avLst/>
              </a:prstGeom>
              <a:solidFill>
                <a:srgbClr val="BBC8AC"/>
              </a:solidFill>
              <a:ln w="12700">
                <a:solidFill>
                  <a:schemeClr val="tx1"/>
                </a:solidFill>
                <a:miter lim="800000"/>
                <a:headEnd/>
                <a:tailEnd/>
              </a:ln>
            </p:spPr>
            <p:txBody>
              <a:bodyPr wrap="none" lIns="90000" tIns="46800" rIns="90000" bIns="46800" anchor="ctr"/>
              <a:lstStyle/>
              <a:p>
                <a:pPr algn="ctr"/>
                <a:r>
                  <a:rPr lang="en-US" sz="1400" dirty="0"/>
                  <a:t>3rd Party</a:t>
                </a:r>
                <a:br>
                  <a:rPr lang="en-US" sz="1400" dirty="0"/>
                </a:br>
                <a:r>
                  <a:rPr lang="en-US" sz="1400" dirty="0"/>
                  <a:t>Application B</a:t>
                </a:r>
              </a:p>
            </p:txBody>
          </p:sp>
          <p:sp>
            <p:nvSpPr>
              <p:cNvPr id="144404" name="Rectangle 248"/>
              <p:cNvSpPr>
                <a:spLocks noChangeArrowheads="1"/>
              </p:cNvSpPr>
              <p:nvPr/>
            </p:nvSpPr>
            <p:spPr bwMode="auto">
              <a:xfrm>
                <a:off x="738187" y="2170113"/>
                <a:ext cx="1617663" cy="165100"/>
              </a:xfrm>
              <a:prstGeom prst="rect">
                <a:avLst/>
              </a:prstGeom>
              <a:solidFill>
                <a:srgbClr val="557630"/>
              </a:solidFill>
              <a:ln w="19050">
                <a:noFill/>
                <a:miter lim="800000"/>
                <a:headEnd/>
                <a:tailEnd/>
              </a:ln>
            </p:spPr>
            <p:txBody>
              <a:bodyPr wrap="none" lIns="90000" tIns="46800" rIns="90000" bIns="46800" anchor="ctr"/>
              <a:lstStyle/>
              <a:p>
                <a:endParaRPr lang="de-DE" sz="1400" dirty="0"/>
              </a:p>
            </p:txBody>
          </p:sp>
        </p:grpSp>
      </p:grpSp>
    </p:spTree>
    <p:custDataLst>
      <p:tags r:id="rId1"/>
    </p:custDataLst>
    <p:extLst>
      <p:ext uri="{BB962C8B-B14F-4D97-AF65-F5344CB8AC3E}">
        <p14:creationId xmlns:p14="http://schemas.microsoft.com/office/powerpoint/2010/main" val="202202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nchor="ctr"/>
          <a:lstStyle/>
          <a:p>
            <a:pPr eaLnBrk="1" hangingPunct="1"/>
            <a:r>
              <a:rPr lang="en-US" dirty="0"/>
              <a:t>Events reflected in UI API</a:t>
            </a:r>
          </a:p>
        </p:txBody>
      </p:sp>
      <p:sp>
        <p:nvSpPr>
          <p:cNvPr id="97283" name="Rectangle 3"/>
          <p:cNvSpPr>
            <a:spLocks noChangeArrowheads="1"/>
          </p:cNvSpPr>
          <p:nvPr/>
        </p:nvSpPr>
        <p:spPr bwMode="gray">
          <a:xfrm>
            <a:off x="504001" y="1481139"/>
            <a:ext cx="11186476" cy="5025540"/>
          </a:xfrm>
          <a:prstGeom prst="rect">
            <a:avLst/>
          </a:prstGeom>
          <a:noFill/>
          <a:ln w="12700">
            <a:noFill/>
            <a:miter lim="800000"/>
            <a:headEnd/>
            <a:tailEnd/>
          </a:ln>
        </p:spPr>
        <p:txBody>
          <a:bodyPr lIns="0" tIns="0" rIns="0" bIns="0"/>
          <a:lstStyle/>
          <a:p>
            <a:pPr marL="31750" indent="-31750">
              <a:spcBef>
                <a:spcPct val="75000"/>
              </a:spcBef>
              <a:buClr>
                <a:srgbClr val="333333"/>
              </a:buClr>
            </a:pPr>
            <a:r>
              <a:rPr lang="de-DE" sz="1400" b="1" dirty="0"/>
              <a:t>Mandatory:</a:t>
            </a:r>
            <a:endParaRPr lang="en-US" sz="1400" b="1" dirty="0"/>
          </a:p>
          <a:p>
            <a:pPr marL="31750" indent="-31750">
              <a:spcBef>
                <a:spcPts val="600"/>
              </a:spcBef>
              <a:buClr>
                <a:srgbClr val="333333"/>
              </a:buClr>
            </a:pPr>
            <a:r>
              <a:rPr lang="en-US" sz="1400" dirty="0">
                <a:solidFill>
                  <a:srgbClr val="44697D"/>
                </a:solidFill>
              </a:rPr>
              <a:t>AppEvent: </a:t>
            </a:r>
            <a:r>
              <a:rPr lang="en-GB" sz="1200" dirty="0"/>
              <a:t>Application shutdown, Company Database changed, Interface language changed, Font changed.</a:t>
            </a:r>
            <a:br>
              <a:rPr lang="en-GB" sz="1200" dirty="0"/>
            </a:br>
            <a:endParaRPr lang="en-GB" sz="1200" dirty="0"/>
          </a:p>
          <a:p>
            <a:pPr marL="31750" indent="-31750">
              <a:spcBef>
                <a:spcPct val="25000"/>
              </a:spcBef>
              <a:buClr>
                <a:srgbClr val="333333"/>
              </a:buClr>
            </a:pPr>
            <a:r>
              <a:rPr lang="de-DE" sz="1400" b="1" dirty="0"/>
              <a:t>Important / Frequently used:</a:t>
            </a:r>
            <a:endParaRPr lang="en-US" sz="1400" b="1" dirty="0"/>
          </a:p>
          <a:p>
            <a:pPr marL="31750" indent="-31750">
              <a:spcBef>
                <a:spcPct val="25000"/>
              </a:spcBef>
              <a:buClr>
                <a:srgbClr val="333333"/>
              </a:buClr>
            </a:pPr>
            <a:r>
              <a:rPr lang="en-US" sz="1400" dirty="0">
                <a:solidFill>
                  <a:srgbClr val="44697D"/>
                </a:solidFill>
              </a:rPr>
              <a:t>ItemEvent:  </a:t>
            </a:r>
            <a:r>
              <a:rPr lang="en-GB" sz="1200" dirty="0"/>
              <a:t>Specific events that occur on forms or items (Click on button, form loading…)</a:t>
            </a:r>
          </a:p>
          <a:p>
            <a:pPr marL="31750" indent="-31750">
              <a:spcBef>
                <a:spcPct val="25000"/>
              </a:spcBef>
              <a:buClr>
                <a:srgbClr val="333333"/>
              </a:buClr>
            </a:pPr>
            <a:r>
              <a:rPr lang="en-US" sz="1400" dirty="0">
                <a:solidFill>
                  <a:srgbClr val="44697D"/>
                </a:solidFill>
              </a:rPr>
              <a:t>FormDataEvent</a:t>
            </a:r>
            <a:r>
              <a:rPr lang="en-GB" sz="1200" dirty="0">
                <a:solidFill>
                  <a:srgbClr val="44697D"/>
                </a:solidFill>
              </a:rPr>
              <a:t> </a:t>
            </a:r>
            <a:r>
              <a:rPr lang="en-GB" sz="1200" dirty="0"/>
              <a:t>: Fired when a form with a linked business object loads</a:t>
            </a:r>
            <a:r>
              <a:rPr lang="en-GB" altLang="zh-CN" sz="1200" dirty="0"/>
              <a:t>/</a:t>
            </a:r>
            <a:r>
              <a:rPr lang="en-GB" sz="1200" dirty="0"/>
              <a:t>saves</a:t>
            </a:r>
            <a:r>
              <a:rPr lang="en-GB" altLang="zh-CN" sz="1200" dirty="0"/>
              <a:t>/removes</a:t>
            </a:r>
            <a:r>
              <a:rPr lang="en-GB" sz="1200" dirty="0"/>
              <a:t> data</a:t>
            </a:r>
          </a:p>
          <a:p>
            <a:pPr marL="31750" indent="-31750">
              <a:spcBef>
                <a:spcPct val="25000"/>
              </a:spcBef>
              <a:buClr>
                <a:srgbClr val="333333"/>
              </a:buClr>
            </a:pPr>
            <a:r>
              <a:rPr lang="en-US" sz="1400" dirty="0">
                <a:solidFill>
                  <a:srgbClr val="44697D"/>
                </a:solidFill>
              </a:rPr>
              <a:t>MenuEvent: </a:t>
            </a:r>
            <a:r>
              <a:rPr lang="en-GB" sz="1200" dirty="0"/>
              <a:t>A click on a sub-menu item in the application</a:t>
            </a:r>
          </a:p>
          <a:p>
            <a:pPr marL="31750" indent="-31750">
              <a:spcBef>
                <a:spcPct val="25000"/>
              </a:spcBef>
              <a:buClr>
                <a:srgbClr val="333333"/>
              </a:buClr>
            </a:pPr>
            <a:endParaRPr lang="en-GB" sz="1200" dirty="0"/>
          </a:p>
          <a:p>
            <a:pPr marL="31750" indent="-31750">
              <a:spcBef>
                <a:spcPct val="25000"/>
              </a:spcBef>
              <a:buClr>
                <a:srgbClr val="333333"/>
              </a:buClr>
            </a:pPr>
            <a:r>
              <a:rPr lang="de-DE" sz="1400" b="1" dirty="0"/>
              <a:t>Supplementary :</a:t>
            </a:r>
            <a:endParaRPr lang="en-US" sz="1400" b="1" dirty="0"/>
          </a:p>
          <a:p>
            <a:pPr marL="0" lvl="1">
              <a:spcBef>
                <a:spcPct val="25000"/>
              </a:spcBef>
              <a:buClr>
                <a:srgbClr val="333333"/>
              </a:buClr>
              <a:buNone/>
            </a:pPr>
            <a:r>
              <a:rPr lang="en-US" sz="1400" dirty="0">
                <a:solidFill>
                  <a:srgbClr val="44697D"/>
                </a:solidFill>
              </a:rPr>
              <a:t>RightClickEvent</a:t>
            </a:r>
            <a:r>
              <a:rPr lang="en-US" sz="1400" dirty="0"/>
              <a:t>:	 </a:t>
            </a:r>
            <a:r>
              <a:rPr lang="en-GB" sz="1200" dirty="0"/>
              <a:t>Fired before + after context / right-click menu comes up</a:t>
            </a:r>
          </a:p>
          <a:p>
            <a:pPr marL="31750" indent="-31750">
              <a:buClr>
                <a:srgbClr val="333333"/>
              </a:buClr>
            </a:pPr>
            <a:r>
              <a:rPr lang="en-US" sz="1400" dirty="0">
                <a:solidFill>
                  <a:srgbClr val="44697D"/>
                </a:solidFill>
              </a:rPr>
              <a:t>PrintEvent :</a:t>
            </a:r>
            <a:r>
              <a:rPr lang="en-US" sz="1400" dirty="0"/>
              <a:t>	 </a:t>
            </a:r>
            <a:r>
              <a:rPr lang="en-GB" sz="1200" dirty="0"/>
              <a:t>Occurs during any kind of </a:t>
            </a:r>
            <a:r>
              <a:rPr lang="en-GB" altLang="en-US" sz="1200" dirty="0"/>
              <a:t>“</a:t>
            </a:r>
            <a:r>
              <a:rPr lang="en-GB" sz="1200" dirty="0"/>
              <a:t>print</a:t>
            </a:r>
            <a:r>
              <a:rPr lang="en-GB" altLang="en-US" sz="1200" dirty="0"/>
              <a:t>”</a:t>
            </a:r>
            <a:r>
              <a:rPr lang="en-GB" sz="1200" dirty="0"/>
              <a:t> (i.e. print, preview + adding attachment)</a:t>
            </a:r>
            <a:endParaRPr lang="en-US" sz="1200" dirty="0"/>
          </a:p>
          <a:p>
            <a:pPr marL="31750" indent="-31750">
              <a:buClr>
                <a:srgbClr val="333333"/>
              </a:buClr>
            </a:pPr>
            <a:r>
              <a:rPr lang="en-US" sz="1400" dirty="0">
                <a:solidFill>
                  <a:srgbClr val="44697D"/>
                </a:solidFill>
              </a:rPr>
              <a:t>ReportDataEvent:</a:t>
            </a:r>
            <a:r>
              <a:rPr lang="en-US" sz="1400" dirty="0"/>
              <a:t>	</a:t>
            </a:r>
            <a:r>
              <a:rPr lang="en-GB" sz="1200" dirty="0"/>
              <a:t>  Follows PrintEvent and allows capture of print data</a:t>
            </a:r>
            <a:endParaRPr lang="en-US" sz="1200" dirty="0"/>
          </a:p>
          <a:p>
            <a:pPr marL="31750" indent="-31750">
              <a:buClr>
                <a:srgbClr val="333333"/>
              </a:buClr>
            </a:pPr>
            <a:r>
              <a:rPr lang="en-US" sz="1400" dirty="0">
                <a:solidFill>
                  <a:srgbClr val="44697D"/>
                </a:solidFill>
              </a:rPr>
              <a:t>StatusBarEvent: </a:t>
            </a:r>
            <a:r>
              <a:rPr lang="en-US" sz="1400" dirty="0"/>
              <a:t>	 </a:t>
            </a:r>
            <a:r>
              <a:rPr lang="en-GB" sz="1200" dirty="0"/>
              <a:t>Occurs when a message is displayed in the application</a:t>
            </a:r>
            <a:r>
              <a:rPr lang="en-GB" altLang="en-US" sz="1200" dirty="0"/>
              <a:t>’</a:t>
            </a:r>
            <a:r>
              <a:rPr lang="en-GB" sz="1200" dirty="0"/>
              <a:t>s status bar</a:t>
            </a:r>
          </a:p>
          <a:p>
            <a:pPr marL="31750" indent="-31750">
              <a:buClr>
                <a:srgbClr val="333333"/>
              </a:buClr>
            </a:pPr>
            <a:r>
              <a:rPr lang="en-US" sz="1400" dirty="0">
                <a:solidFill>
                  <a:srgbClr val="44697D"/>
                </a:solidFill>
              </a:rPr>
              <a:t>ProgressBarEvent</a:t>
            </a:r>
            <a:r>
              <a:rPr lang="en-US" sz="1200" dirty="0">
                <a:solidFill>
                  <a:srgbClr val="44697D"/>
                </a:solidFill>
              </a:rPr>
              <a:t> : </a:t>
            </a:r>
            <a:r>
              <a:rPr lang="en-GB" sz="1200" dirty="0"/>
              <a:t>Occurs when a progress bar is created, stopped or released</a:t>
            </a:r>
          </a:p>
          <a:p>
            <a:pPr marL="31750" indent="-31750">
              <a:buClr>
                <a:srgbClr val="333333"/>
              </a:buClr>
            </a:pPr>
            <a:endParaRPr lang="en-GB" sz="1200" dirty="0"/>
          </a:p>
          <a:p>
            <a:pPr marL="31750" indent="-31750">
              <a:spcBef>
                <a:spcPts val="600"/>
              </a:spcBef>
              <a:buClr>
                <a:srgbClr val="333333"/>
              </a:buClr>
            </a:pPr>
            <a:r>
              <a:rPr lang="en-US" sz="1400" dirty="0"/>
              <a:t>Except for AppEvent and StatusBarEvent, UI API usually notifies event handlers </a:t>
            </a:r>
            <a:r>
              <a:rPr lang="en-US" sz="1400" u="sng" dirty="0"/>
              <a:t>twice</a:t>
            </a:r>
            <a:r>
              <a:rPr lang="en-US" sz="1400" dirty="0"/>
              <a:t>:</a:t>
            </a:r>
          </a:p>
          <a:p>
            <a:pPr marL="31750" indent="-31750">
              <a:spcBef>
                <a:spcPts val="600"/>
              </a:spcBef>
              <a:buClr>
                <a:srgbClr val="333333"/>
              </a:buClr>
            </a:pPr>
            <a:r>
              <a:rPr lang="en-US" sz="1400" dirty="0">
                <a:solidFill>
                  <a:srgbClr val="44697D"/>
                </a:solidFill>
              </a:rPr>
              <a:t>BeforeAction = True	Before  </a:t>
            </a:r>
          </a:p>
          <a:p>
            <a:pPr marL="31750" indent="-31750">
              <a:spcBef>
                <a:spcPts val="600"/>
              </a:spcBef>
              <a:buClr>
                <a:srgbClr val="333333"/>
              </a:buClr>
            </a:pPr>
            <a:r>
              <a:rPr lang="en-US" sz="1200" dirty="0"/>
              <a:t>SAP Business One (and other add-ons) handle the event..  </a:t>
            </a:r>
            <a:r>
              <a:rPr lang="de-DE" sz="1200" dirty="0"/>
              <a:t>Gives you the option to block a particular event</a:t>
            </a:r>
          </a:p>
          <a:p>
            <a:pPr marL="31750" indent="-31750">
              <a:spcBef>
                <a:spcPts val="600"/>
              </a:spcBef>
              <a:buClr>
                <a:srgbClr val="333333"/>
              </a:buClr>
            </a:pPr>
            <a:r>
              <a:rPr lang="en-US" sz="1400" dirty="0">
                <a:solidFill>
                  <a:srgbClr val="44697D"/>
                </a:solidFill>
              </a:rPr>
              <a:t>BeforeAction = False	After  </a:t>
            </a:r>
          </a:p>
          <a:p>
            <a:pPr marL="31750" indent="-31750">
              <a:spcBef>
                <a:spcPts val="600"/>
              </a:spcBef>
              <a:buClr>
                <a:srgbClr val="333333"/>
              </a:buClr>
            </a:pPr>
            <a:r>
              <a:rPr lang="en-US" sz="1200" dirty="0"/>
              <a:t>SAP Business One (and other add-ons) have handled the event </a:t>
            </a:r>
          </a:p>
        </p:txBody>
      </p:sp>
    </p:spTree>
    <p:custDataLst>
      <p:tags r:id="rId1"/>
    </p:custDataLst>
    <p:extLst>
      <p:ext uri="{BB962C8B-B14F-4D97-AF65-F5344CB8AC3E}">
        <p14:creationId xmlns:p14="http://schemas.microsoft.com/office/powerpoint/2010/main" val="3018039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2" end="2"/>
                                            </p:txEl>
                                          </p:spTgt>
                                        </p:tgtEl>
                                        <p:attrNameLst>
                                          <p:attrName>style.visibility</p:attrName>
                                        </p:attrNameLst>
                                      </p:cBhvr>
                                      <p:to>
                                        <p:strVal val="visible"/>
                                      </p:to>
                                    </p:set>
                                    <p:anim calcmode="lin" valueType="num">
                                      <p:cBhvr additive="base">
                                        <p:cTn id="7"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283">
                                            <p:txEl>
                                              <p:pRg st="3" end="3"/>
                                            </p:txEl>
                                          </p:spTgt>
                                        </p:tgtEl>
                                        <p:attrNameLst>
                                          <p:attrName>style.visibility</p:attrName>
                                        </p:attrNameLst>
                                      </p:cBhvr>
                                      <p:to>
                                        <p:strVal val="visible"/>
                                      </p:to>
                                    </p:set>
                                    <p:anim calcmode="lin" valueType="num">
                                      <p:cBhvr additive="base">
                                        <p:cTn id="11"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2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283">
                                            <p:txEl>
                                              <p:pRg st="4" end="4"/>
                                            </p:txEl>
                                          </p:spTgt>
                                        </p:tgtEl>
                                        <p:attrNameLst>
                                          <p:attrName>style.visibility</p:attrName>
                                        </p:attrNameLst>
                                      </p:cBhvr>
                                      <p:to>
                                        <p:strVal val="visible"/>
                                      </p:to>
                                    </p:set>
                                    <p:anim calcmode="lin" valueType="num">
                                      <p:cBhvr additive="base">
                                        <p:cTn id="15"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728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7283">
                                            <p:txEl>
                                              <p:pRg st="5" end="5"/>
                                            </p:txEl>
                                          </p:spTgt>
                                        </p:tgtEl>
                                        <p:attrNameLst>
                                          <p:attrName>style.visibility</p:attrName>
                                        </p:attrNameLst>
                                      </p:cBhvr>
                                      <p:to>
                                        <p:strVal val="visible"/>
                                      </p:to>
                                    </p:set>
                                    <p:anim calcmode="lin" valueType="num">
                                      <p:cBhvr additive="base">
                                        <p:cTn id="19" dur="5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7283">
                                            <p:txEl>
                                              <p:pRg st="7" end="7"/>
                                            </p:txEl>
                                          </p:spTgt>
                                        </p:tgtEl>
                                        <p:attrNameLst>
                                          <p:attrName>style.visibility</p:attrName>
                                        </p:attrNameLst>
                                      </p:cBhvr>
                                      <p:to>
                                        <p:strVal val="visible"/>
                                      </p:to>
                                    </p:set>
                                    <p:anim calcmode="lin" valueType="num">
                                      <p:cBhvr additive="base">
                                        <p:cTn id="25" dur="500" fill="hold"/>
                                        <p:tgtEl>
                                          <p:spTgt spid="9728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7283">
                                            <p:txEl>
                                              <p:pRg st="8" end="8"/>
                                            </p:txEl>
                                          </p:spTgt>
                                        </p:tgtEl>
                                        <p:attrNameLst>
                                          <p:attrName>style.visibility</p:attrName>
                                        </p:attrNameLst>
                                      </p:cBhvr>
                                      <p:to>
                                        <p:strVal val="visible"/>
                                      </p:to>
                                    </p:set>
                                    <p:anim calcmode="lin" valueType="num">
                                      <p:cBhvr additive="base">
                                        <p:cTn id="29" dur="500" fill="hold"/>
                                        <p:tgtEl>
                                          <p:spTgt spid="9728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728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7283">
                                            <p:txEl>
                                              <p:pRg st="9" end="9"/>
                                            </p:txEl>
                                          </p:spTgt>
                                        </p:tgtEl>
                                        <p:attrNameLst>
                                          <p:attrName>style.visibility</p:attrName>
                                        </p:attrNameLst>
                                      </p:cBhvr>
                                      <p:to>
                                        <p:strVal val="visible"/>
                                      </p:to>
                                    </p:set>
                                    <p:anim calcmode="lin" valueType="num">
                                      <p:cBhvr additive="base">
                                        <p:cTn id="33" dur="500" fill="hold"/>
                                        <p:tgtEl>
                                          <p:spTgt spid="9728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728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7283">
                                            <p:txEl>
                                              <p:pRg st="10" end="10"/>
                                            </p:txEl>
                                          </p:spTgt>
                                        </p:tgtEl>
                                        <p:attrNameLst>
                                          <p:attrName>style.visibility</p:attrName>
                                        </p:attrNameLst>
                                      </p:cBhvr>
                                      <p:to>
                                        <p:strVal val="visible"/>
                                      </p:to>
                                    </p:set>
                                    <p:anim calcmode="lin" valueType="num">
                                      <p:cBhvr additive="base">
                                        <p:cTn id="37" dur="500" fill="hold"/>
                                        <p:tgtEl>
                                          <p:spTgt spid="9728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728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7283">
                                            <p:txEl>
                                              <p:pRg st="11" end="11"/>
                                            </p:txEl>
                                          </p:spTgt>
                                        </p:tgtEl>
                                        <p:attrNameLst>
                                          <p:attrName>style.visibility</p:attrName>
                                        </p:attrNameLst>
                                      </p:cBhvr>
                                      <p:to>
                                        <p:strVal val="visible"/>
                                      </p:to>
                                    </p:set>
                                    <p:anim calcmode="lin" valueType="num">
                                      <p:cBhvr additive="base">
                                        <p:cTn id="41" dur="500" fill="hold"/>
                                        <p:tgtEl>
                                          <p:spTgt spid="9728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728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7283">
                                            <p:txEl>
                                              <p:pRg st="12" end="12"/>
                                            </p:txEl>
                                          </p:spTgt>
                                        </p:tgtEl>
                                        <p:attrNameLst>
                                          <p:attrName>style.visibility</p:attrName>
                                        </p:attrNameLst>
                                      </p:cBhvr>
                                      <p:to>
                                        <p:strVal val="visible"/>
                                      </p:to>
                                    </p:set>
                                    <p:anim calcmode="lin" valueType="num">
                                      <p:cBhvr additive="base">
                                        <p:cTn id="45" dur="500" fill="hold"/>
                                        <p:tgtEl>
                                          <p:spTgt spid="9728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72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97283">
                                            <p:txEl>
                                              <p:pRg st="14" end="14"/>
                                            </p:txEl>
                                          </p:spTgt>
                                        </p:tgtEl>
                                        <p:attrNameLst>
                                          <p:attrName>style.visibility</p:attrName>
                                        </p:attrNameLst>
                                      </p:cBhvr>
                                      <p:to>
                                        <p:strVal val="visible"/>
                                      </p:to>
                                    </p:set>
                                    <p:anim calcmode="lin" valueType="num">
                                      <p:cBhvr additive="base">
                                        <p:cTn id="51" dur="500" fill="hold"/>
                                        <p:tgtEl>
                                          <p:spTgt spid="9728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728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97283">
                                            <p:txEl>
                                              <p:pRg st="15" end="15"/>
                                            </p:txEl>
                                          </p:spTgt>
                                        </p:tgtEl>
                                        <p:attrNameLst>
                                          <p:attrName>style.visibility</p:attrName>
                                        </p:attrNameLst>
                                      </p:cBhvr>
                                      <p:to>
                                        <p:strVal val="visible"/>
                                      </p:to>
                                    </p:set>
                                    <p:anim calcmode="lin" valueType="num">
                                      <p:cBhvr additive="base">
                                        <p:cTn id="57" dur="500" fill="hold"/>
                                        <p:tgtEl>
                                          <p:spTgt spid="97283">
                                            <p:txEl>
                                              <p:pRg st="15" end="1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728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97283">
                                            <p:txEl>
                                              <p:pRg st="16" end="16"/>
                                            </p:txEl>
                                          </p:spTgt>
                                        </p:tgtEl>
                                        <p:attrNameLst>
                                          <p:attrName>style.visibility</p:attrName>
                                        </p:attrNameLst>
                                      </p:cBhvr>
                                      <p:to>
                                        <p:strVal val="visible"/>
                                      </p:to>
                                    </p:set>
                                    <p:anim calcmode="lin" valueType="num">
                                      <p:cBhvr additive="base">
                                        <p:cTn id="63" dur="500" fill="hold"/>
                                        <p:tgtEl>
                                          <p:spTgt spid="97283">
                                            <p:txEl>
                                              <p:pRg st="16" end="1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728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97283">
                                            <p:txEl>
                                              <p:pRg st="17" end="17"/>
                                            </p:txEl>
                                          </p:spTgt>
                                        </p:tgtEl>
                                        <p:attrNameLst>
                                          <p:attrName>style.visibility</p:attrName>
                                        </p:attrNameLst>
                                      </p:cBhvr>
                                      <p:to>
                                        <p:strVal val="visible"/>
                                      </p:to>
                                    </p:set>
                                    <p:anim calcmode="lin" valueType="num">
                                      <p:cBhvr additive="base">
                                        <p:cTn id="69" dur="500" fill="hold"/>
                                        <p:tgtEl>
                                          <p:spTgt spid="97283">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9728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97283">
                                            <p:txEl>
                                              <p:pRg st="18" end="18"/>
                                            </p:txEl>
                                          </p:spTgt>
                                        </p:tgtEl>
                                        <p:attrNameLst>
                                          <p:attrName>style.visibility</p:attrName>
                                        </p:attrNameLst>
                                      </p:cBhvr>
                                      <p:to>
                                        <p:strVal val="visible"/>
                                      </p:to>
                                    </p:set>
                                    <p:anim calcmode="lin" valueType="num">
                                      <p:cBhvr additive="base">
                                        <p:cTn id="75" dur="500" fill="hold"/>
                                        <p:tgtEl>
                                          <p:spTgt spid="97283">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728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nvPr>
        </p:nvSpPr>
        <p:spPr/>
        <p:txBody>
          <a:bodyPr anchor="ctr"/>
          <a:lstStyle/>
          <a:p>
            <a:pPr eaLnBrk="1" hangingPunct="1"/>
            <a:r>
              <a:rPr lang="en-US" dirty="0"/>
              <a:t>Events: Application Events (mandatory!)</a:t>
            </a:r>
          </a:p>
        </p:txBody>
      </p:sp>
      <p:sp>
        <p:nvSpPr>
          <p:cNvPr id="119811" name="Rectangle 3"/>
          <p:cNvSpPr>
            <a:spLocks noGrp="1" noChangeArrowheads="1"/>
          </p:cNvSpPr>
          <p:nvPr>
            <p:ph type="body" idx="4294967295"/>
          </p:nvPr>
        </p:nvSpPr>
        <p:spPr>
          <a:xfrm>
            <a:off x="504001" y="2489821"/>
            <a:ext cx="11186476" cy="3459718"/>
          </a:xfrm>
        </p:spPr>
        <p:txBody>
          <a:bodyPr/>
          <a:lstStyle/>
          <a:p>
            <a:pPr marL="63500"/>
            <a:r>
              <a:rPr lang="en-US" sz="1600" b="1" dirty="0"/>
              <a:t>Language Change</a:t>
            </a:r>
          </a:p>
          <a:p>
            <a:pPr marL="346075" lvl="1" indent="-346075">
              <a:buFont typeface="Arial" pitchFamily="34" charset="0"/>
              <a:buChar char="■"/>
            </a:pPr>
            <a:r>
              <a:rPr lang="de-DE" sz="1600" dirty="0"/>
              <a:t>Occurs when the user changes the display language in the company settings (Administration &gt; System Initialization &gt; General Settings)</a:t>
            </a:r>
            <a:endParaRPr lang="en-US" sz="1600" dirty="0"/>
          </a:p>
          <a:p>
            <a:pPr marL="346075" lvl="1" indent="-346075">
              <a:buClr>
                <a:srgbClr val="333333"/>
              </a:buClr>
              <a:buNone/>
            </a:pPr>
            <a:r>
              <a:rPr lang="en-US" sz="1600" dirty="0">
                <a:solidFill>
                  <a:srgbClr val="F0AB00"/>
                </a:solidFill>
              </a:rPr>
              <a:t>=&gt;</a:t>
            </a:r>
            <a:r>
              <a:rPr lang="en-US" sz="1600" dirty="0"/>
              <a:t>  The </a:t>
            </a:r>
            <a:r>
              <a:rPr lang="en-US" sz="1600" i="1" dirty="0"/>
              <a:t>Modules</a:t>
            </a:r>
            <a:r>
              <a:rPr lang="en-US" sz="1600" dirty="0"/>
              <a:t> menu is rebuilt and any additional add-on menus removed. You must handle the Language Change events in your add-on and reapply your menu changes using the new language selected by the user</a:t>
            </a:r>
          </a:p>
          <a:p>
            <a:pPr marL="63500">
              <a:buClr>
                <a:srgbClr val="333333"/>
              </a:buClr>
            </a:pPr>
            <a:r>
              <a:rPr lang="en-US" sz="1600" b="1" dirty="0"/>
              <a:t>Shutdown of SAP Business One / Company Change </a:t>
            </a:r>
            <a:endParaRPr lang="en-US" altLang="ja-JP" sz="1600" b="1" dirty="0"/>
          </a:p>
          <a:p>
            <a:pPr marL="346075" lvl="1" indent="-346075">
              <a:buFont typeface="Arial" pitchFamily="34" charset="0"/>
              <a:buChar char="■"/>
            </a:pPr>
            <a:r>
              <a:rPr lang="de-DE" sz="1600" dirty="0"/>
              <a:t>Shutdown occurs when the user closes the SAP Business One application or an Add-On is requested to stop through Add-On Manager (Administration -&gt; Add-ons -&gt; Add-on Manager)</a:t>
            </a:r>
          </a:p>
          <a:p>
            <a:pPr marL="346075" lvl="1" indent="-346075">
              <a:buFont typeface="Arial" pitchFamily="34" charset="0"/>
              <a:buChar char="■"/>
            </a:pPr>
            <a:r>
              <a:rPr lang="de-DE" sz="1600" dirty="0"/>
              <a:t>Company change occurs when the user selects another company within the same user interface session</a:t>
            </a:r>
          </a:p>
          <a:p>
            <a:pPr marL="346075" lvl="1" indent="-346075">
              <a:buNone/>
            </a:pPr>
            <a:r>
              <a:rPr lang="en-US" sz="1600" dirty="0">
                <a:solidFill>
                  <a:srgbClr val="F0AB00"/>
                </a:solidFill>
              </a:rPr>
              <a:t>=&gt;  </a:t>
            </a:r>
            <a:r>
              <a:rPr lang="en-US" sz="1600" dirty="0"/>
              <a:t>You must do clean-up work (remove menus (in case of shutdown), close  windows, …) and stop your add-on in all cases (e.g. call </a:t>
            </a:r>
            <a:r>
              <a:rPr lang="en-US" sz="1600" dirty="0">
                <a:latin typeface="Courier New" pitchFamily="49" charset="0"/>
                <a:cs typeface="Courier New" pitchFamily="49" charset="0"/>
              </a:rPr>
              <a:t>End</a:t>
            </a:r>
            <a:r>
              <a:rPr lang="en-US" sz="1600" dirty="0"/>
              <a:t> in VB.NET).</a:t>
            </a:r>
          </a:p>
        </p:txBody>
      </p:sp>
      <p:sp>
        <p:nvSpPr>
          <p:cNvPr id="2" name="Rectangle 1"/>
          <p:cNvSpPr/>
          <p:nvPr/>
        </p:nvSpPr>
        <p:spPr>
          <a:xfrm>
            <a:off x="504001" y="1375048"/>
            <a:ext cx="11186476" cy="738664"/>
          </a:xfrm>
          <a:prstGeom prst="rect">
            <a:avLst/>
          </a:prstGeom>
          <a:solidFill>
            <a:schemeClr val="bg1">
              <a:lumMod val="85000"/>
            </a:schemeClr>
          </a:solidFill>
          <a:ln>
            <a:solidFill>
              <a:schemeClr val="tx1"/>
            </a:solidFill>
          </a:ln>
        </p:spPr>
        <p:txBody>
          <a:bodyPr wrap="square">
            <a:spAutoFit/>
          </a:bodyPr>
          <a:lstStyle/>
          <a:p>
            <a:pPr>
              <a:defRPr/>
            </a:pPr>
            <a:r>
              <a:rPr lang="en-US" dirty="0"/>
              <a:t>Public Event AppEvent(ByVal </a:t>
            </a:r>
            <a:r>
              <a:rPr lang="en-US" i="1" u="sng" dirty="0"/>
              <a:t>EventType</a:t>
            </a:r>
            <a:r>
              <a:rPr lang="en-US" dirty="0"/>
              <a:t> As </a:t>
            </a:r>
            <a:r>
              <a:rPr lang="en-US" u="sng" dirty="0"/>
              <a:t>BoAppEventTypes</a:t>
            </a:r>
            <a:r>
              <a:rPr lang="en-US" dirty="0"/>
              <a:t>) </a:t>
            </a:r>
          </a:p>
          <a:p>
            <a:pPr>
              <a:defRPr/>
            </a:pPr>
            <a:r>
              <a:rPr lang="en-US" dirty="0"/>
              <a:t>	Handles SBO_Application.AppEvent </a:t>
            </a:r>
          </a:p>
        </p:txBody>
      </p:sp>
    </p:spTree>
    <p:custDataLst>
      <p:tags r:id="rId1"/>
    </p:custDataLst>
    <p:extLst>
      <p:ext uri="{BB962C8B-B14F-4D97-AF65-F5344CB8AC3E}">
        <p14:creationId xmlns:p14="http://schemas.microsoft.com/office/powerpoint/2010/main" val="1094180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anim calcmode="lin" valueType="num">
                                      <p:cBhvr additive="base">
                                        <p:cTn id="11"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 calcmode="lin" valueType="num">
                                      <p:cBhvr additive="base">
                                        <p:cTn id="17"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19811">
                                            <p:txEl>
                                              <p:pRg st="3" end="3"/>
                                            </p:txEl>
                                          </p:spTgt>
                                        </p:tgtEl>
                                        <p:attrNameLst>
                                          <p:attrName>style.visibility</p:attrName>
                                        </p:attrNameLst>
                                      </p:cBhvr>
                                      <p:to>
                                        <p:strVal val="visible"/>
                                      </p:to>
                                    </p:set>
                                    <p:anim calcmode="lin" valueType="num">
                                      <p:cBhvr additive="base">
                                        <p:cTn id="23"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 calcmode="lin" valueType="num">
                                      <p:cBhvr additive="base">
                                        <p:cTn id="27"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98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9811">
                                            <p:txEl>
                                              <p:pRg st="5" end="5"/>
                                            </p:txEl>
                                          </p:spTgt>
                                        </p:tgtEl>
                                        <p:attrNameLst>
                                          <p:attrName>style.visibility</p:attrName>
                                        </p:attrNameLst>
                                      </p:cBhvr>
                                      <p:to>
                                        <p:strVal val="visible"/>
                                      </p:to>
                                    </p:set>
                                    <p:anim calcmode="lin" valueType="num">
                                      <p:cBhvr additive="base">
                                        <p:cTn id="31"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9811">
                                            <p:txEl>
                                              <p:pRg st="6" end="6"/>
                                            </p:txEl>
                                          </p:spTgt>
                                        </p:tgtEl>
                                        <p:attrNameLst>
                                          <p:attrName>style.visibility</p:attrName>
                                        </p:attrNameLst>
                                      </p:cBhvr>
                                      <p:to>
                                        <p:strVal val="visible"/>
                                      </p:to>
                                    </p:set>
                                    <p:anim calcmode="lin" valueType="num">
                                      <p:cBhvr additive="base">
                                        <p:cTn id="37"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ChangeArrowheads="1"/>
          </p:cNvSpPr>
          <p:nvPr/>
        </p:nvSpPr>
        <p:spPr bwMode="auto">
          <a:xfrm>
            <a:off x="504001" y="3576550"/>
            <a:ext cx="11186476" cy="1296988"/>
          </a:xfrm>
          <a:prstGeom prst="rect">
            <a:avLst/>
          </a:prstGeom>
          <a:solidFill>
            <a:schemeClr val="bg2"/>
          </a:solidFill>
          <a:ln w="12700">
            <a:solidFill>
              <a:schemeClr val="tx1"/>
            </a:solidFill>
            <a:round/>
            <a:headEnd/>
            <a:tailEnd/>
          </a:ln>
        </p:spPr>
        <p:txBody>
          <a:bodyPr lIns="90000" tIns="46800" rIns="90000" bIns="46800">
            <a:noAutofit/>
          </a:bodyPr>
          <a:lstStyle/>
          <a:p>
            <a:endParaRPr lang="de-DE" dirty="0"/>
          </a:p>
        </p:txBody>
      </p:sp>
      <p:sp>
        <p:nvSpPr>
          <p:cNvPr id="150530" name="Rectangle 2"/>
          <p:cNvSpPr>
            <a:spLocks noGrp="1" noChangeArrowheads="1"/>
          </p:cNvSpPr>
          <p:nvPr>
            <p:ph type="title"/>
          </p:nvPr>
        </p:nvSpPr>
        <p:spPr/>
        <p:txBody>
          <a:bodyPr anchor="ctr"/>
          <a:lstStyle/>
          <a:p>
            <a:r>
              <a:rPr lang="en-US" dirty="0"/>
              <a:t>Events: Item Events</a:t>
            </a:r>
          </a:p>
        </p:txBody>
      </p:sp>
      <p:sp>
        <p:nvSpPr>
          <p:cNvPr id="158723" name="Rectangle 3"/>
          <p:cNvSpPr>
            <a:spLocks noGrp="1" noChangeArrowheads="1"/>
          </p:cNvSpPr>
          <p:nvPr>
            <p:ph type="body" idx="4294967295"/>
          </p:nvPr>
        </p:nvSpPr>
        <p:spPr>
          <a:xfrm>
            <a:off x="587128" y="1231756"/>
            <a:ext cx="11186476" cy="4420898"/>
          </a:xfrm>
        </p:spPr>
        <p:txBody>
          <a:bodyPr>
            <a:noAutofit/>
          </a:bodyPr>
          <a:lstStyle/>
          <a:p>
            <a:pPr>
              <a:buClr>
                <a:srgbClr val="F0AB00"/>
              </a:buClr>
            </a:pPr>
            <a:r>
              <a:rPr lang="en-US" dirty="0"/>
              <a:t>Occurs when a UI event takes place on a form OR any of its items (controls)</a:t>
            </a:r>
          </a:p>
          <a:p>
            <a:pPr marL="182563" indent="-182563">
              <a:spcBef>
                <a:spcPct val="0"/>
              </a:spcBef>
              <a:buClr>
                <a:srgbClr val="F0AB00"/>
              </a:buClr>
              <a:buFont typeface="Arial" pitchFamily="34" charset="0"/>
              <a:buChar char="•"/>
            </a:pPr>
            <a:r>
              <a:rPr lang="en-US" sz="1600" dirty="0"/>
              <a:t>LostFocus, </a:t>
            </a:r>
          </a:p>
          <a:p>
            <a:pPr marL="182563" indent="-182563">
              <a:spcBef>
                <a:spcPct val="0"/>
              </a:spcBef>
              <a:buClr>
                <a:srgbClr val="F0AB00"/>
              </a:buClr>
              <a:buFont typeface="Arial" pitchFamily="34" charset="0"/>
              <a:buChar char="•"/>
            </a:pPr>
            <a:r>
              <a:rPr lang="en-US" sz="1600" dirty="0"/>
              <a:t>GotFocus, </a:t>
            </a:r>
          </a:p>
          <a:p>
            <a:pPr marL="182563" indent="-182563">
              <a:spcBef>
                <a:spcPct val="0"/>
              </a:spcBef>
              <a:buClr>
                <a:srgbClr val="F0AB00"/>
              </a:buClr>
              <a:buFont typeface="Arial" pitchFamily="34" charset="0"/>
              <a:buChar char="•"/>
            </a:pPr>
            <a:r>
              <a:rPr lang="en-US" sz="1600" dirty="0"/>
              <a:t>FormActivate, </a:t>
            </a:r>
          </a:p>
          <a:p>
            <a:pPr marL="182563" indent="-182563">
              <a:spcBef>
                <a:spcPct val="0"/>
              </a:spcBef>
              <a:buClr>
                <a:srgbClr val="F0AB00"/>
              </a:buClr>
              <a:buFont typeface="Arial" pitchFamily="34" charset="0"/>
              <a:buChar char="•"/>
            </a:pPr>
            <a:r>
              <a:rPr lang="en-US" sz="1600" dirty="0"/>
              <a:t>FormLoad, </a:t>
            </a:r>
          </a:p>
          <a:p>
            <a:pPr marL="182563" indent="-182563">
              <a:spcBef>
                <a:spcPct val="0"/>
              </a:spcBef>
              <a:buClr>
                <a:srgbClr val="F0AB00"/>
              </a:buClr>
              <a:buFont typeface="Arial" pitchFamily="34" charset="0"/>
              <a:buChar char="•"/>
            </a:pPr>
            <a:r>
              <a:rPr lang="en-US" sz="1600" dirty="0"/>
              <a:t>Click, </a:t>
            </a:r>
          </a:p>
          <a:p>
            <a:pPr marL="182563" indent="-182563">
              <a:spcBef>
                <a:spcPct val="0"/>
              </a:spcBef>
              <a:buClr>
                <a:srgbClr val="F0AB00"/>
              </a:buClr>
              <a:buFont typeface="Arial" pitchFamily="34" charset="0"/>
              <a:buChar char="•"/>
            </a:pPr>
            <a:r>
              <a:rPr lang="en-US" sz="1600" dirty="0"/>
              <a:t>ItemPressed, </a:t>
            </a:r>
          </a:p>
          <a:p>
            <a:pPr marL="182563" indent="-182563">
              <a:spcBef>
                <a:spcPct val="0"/>
              </a:spcBef>
              <a:buClr>
                <a:srgbClr val="F0AB00"/>
              </a:buClr>
              <a:buFont typeface="Arial" pitchFamily="34" charset="0"/>
              <a:buChar char="•"/>
            </a:pPr>
            <a:r>
              <a:rPr lang="en-US" sz="1600" dirty="0"/>
              <a:t>…</a:t>
            </a:r>
            <a:br>
              <a:rPr lang="en-US" sz="1600" dirty="0"/>
            </a:br>
            <a:endParaRPr lang="en-US" sz="1600" dirty="0"/>
          </a:p>
          <a:p>
            <a:pPr marL="182563" indent="-182563">
              <a:spcBef>
                <a:spcPct val="0"/>
              </a:spcBef>
              <a:buClr>
                <a:srgbClr val="F0AB00"/>
              </a:buClr>
              <a:buFont typeface="Arial" pitchFamily="34" charset="0"/>
              <a:buChar char="•"/>
            </a:pPr>
            <a:endParaRPr lang="en-US" sz="1600" dirty="0"/>
          </a:p>
          <a:p>
            <a:pPr lvl="1" eaLnBrk="1" hangingPunct="1">
              <a:spcBef>
                <a:spcPct val="0"/>
              </a:spcBef>
              <a:buFont typeface="Wingdings" pitchFamily="2" charset="2"/>
              <a:buNone/>
            </a:pPr>
            <a:r>
              <a:rPr lang="en-US" dirty="0"/>
              <a:t>Private Sub SBO_Application_ItemEvent ( ByVal </a:t>
            </a:r>
            <a:r>
              <a:rPr lang="en-US" dirty="0">
                <a:hlinkClick r:id="rId4" action="ppaction://hlinkfile"/>
              </a:rPr>
              <a:t>FormUID</a:t>
            </a:r>
            <a:r>
              <a:rPr lang="en-US" dirty="0"/>
              <a:t> As String, </a:t>
            </a:r>
            <a:br>
              <a:rPr lang="en-US" dirty="0"/>
            </a:br>
            <a:r>
              <a:rPr lang="en-US" dirty="0"/>
              <a:t>				   ByRef </a:t>
            </a:r>
            <a:r>
              <a:rPr lang="en-US" dirty="0">
                <a:hlinkClick r:id="rId5" action="ppaction://hlinkfile"/>
              </a:rPr>
              <a:t>pVal</a:t>
            </a:r>
            <a:r>
              <a:rPr lang="en-US" dirty="0"/>
              <a:t> As </a:t>
            </a:r>
            <a:r>
              <a:rPr lang="en-US" dirty="0">
                <a:hlinkClick r:id="rId5" action="ppaction://hlinkfile"/>
              </a:rPr>
              <a:t>ItemEvent</a:t>
            </a:r>
            <a:r>
              <a:rPr lang="en-US" dirty="0"/>
              <a:t>,</a:t>
            </a:r>
          </a:p>
          <a:p>
            <a:pPr lvl="1" eaLnBrk="1" hangingPunct="1">
              <a:spcBef>
                <a:spcPct val="0"/>
              </a:spcBef>
              <a:buFont typeface="Wingdings" pitchFamily="2" charset="2"/>
              <a:buNone/>
            </a:pPr>
            <a:r>
              <a:rPr lang="en-US" dirty="0"/>
              <a:t>					   ByRef </a:t>
            </a:r>
            <a:r>
              <a:rPr lang="en-US" dirty="0">
                <a:hlinkClick r:id="rId4" action="ppaction://hlinkfile"/>
              </a:rPr>
              <a:t>BubbleEvent</a:t>
            </a:r>
            <a:r>
              <a:rPr lang="en-US" dirty="0"/>
              <a:t> As Boolean ) </a:t>
            </a:r>
            <a:br>
              <a:rPr lang="en-US" dirty="0"/>
            </a:br>
            <a:r>
              <a:rPr lang="en-US" dirty="0"/>
              <a:t>				   Handles SBO_Application.ItemEvent</a:t>
            </a:r>
            <a:endParaRPr lang="de-DE" sz="1600" dirty="0"/>
          </a:p>
          <a:p>
            <a:pPr>
              <a:buClr>
                <a:srgbClr val="F0AB00"/>
              </a:buClr>
            </a:pPr>
            <a:endParaRPr lang="de-DE" sz="1600" b="1" dirty="0"/>
          </a:p>
          <a:p>
            <a:pPr>
              <a:buClr>
                <a:srgbClr val="F0AB00"/>
              </a:buClr>
            </a:pPr>
            <a:r>
              <a:rPr lang="de-DE" sz="1600" b="1" dirty="0"/>
              <a:t>pVal</a:t>
            </a:r>
            <a:r>
              <a:rPr lang="de-DE" sz="1600" dirty="0"/>
              <a:t>: contains a large number of data providing details regarding the calling situation.</a:t>
            </a:r>
          </a:p>
          <a:p>
            <a:pPr>
              <a:buClr>
                <a:srgbClr val="F0AB00"/>
              </a:buClr>
            </a:pPr>
            <a:r>
              <a:rPr lang="en-US" sz="1600" b="1" dirty="0"/>
              <a:t>BubbleEvent</a:t>
            </a:r>
            <a:r>
              <a:rPr lang="en-US" sz="1600" dirty="0"/>
              <a:t>: specifies whether the event will continue to be processed by SAP Business One.</a:t>
            </a:r>
          </a:p>
          <a:p>
            <a:pPr algn="just">
              <a:buClr>
                <a:srgbClr val="F0AB00"/>
              </a:buCl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3532727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8723">
                                            <p:txEl>
                                              <p:pRg st="1" end="1"/>
                                            </p:txEl>
                                          </p:spTgt>
                                        </p:tgtEl>
                                        <p:attrNameLst>
                                          <p:attrName>style.visibility</p:attrName>
                                        </p:attrNameLst>
                                      </p:cBhvr>
                                      <p:to>
                                        <p:strVal val="visible"/>
                                      </p:to>
                                    </p:set>
                                    <p:anim calcmode="lin" valueType="num">
                                      <p:cBhvr additive="base">
                                        <p:cTn id="7" dur="500" fill="hold"/>
                                        <p:tgtEl>
                                          <p:spTgt spid="158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 calcmode="lin" valueType="num">
                                      <p:cBhvr additive="base">
                                        <p:cTn id="13" dur="500" fill="hold"/>
                                        <p:tgtEl>
                                          <p:spTgt spid="158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8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anim calcmode="lin" valueType="num">
                                      <p:cBhvr additive="base">
                                        <p:cTn id="19" dur="500" fill="hold"/>
                                        <p:tgtEl>
                                          <p:spTgt spid="158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8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8723">
                                            <p:txEl>
                                              <p:pRg st="4" end="4"/>
                                            </p:txEl>
                                          </p:spTgt>
                                        </p:tgtEl>
                                        <p:attrNameLst>
                                          <p:attrName>style.visibility</p:attrName>
                                        </p:attrNameLst>
                                      </p:cBhvr>
                                      <p:to>
                                        <p:strVal val="visible"/>
                                      </p:to>
                                    </p:set>
                                    <p:anim calcmode="lin" valueType="num">
                                      <p:cBhvr additive="base">
                                        <p:cTn id="25" dur="500" fill="hold"/>
                                        <p:tgtEl>
                                          <p:spTgt spid="158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8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8723">
                                            <p:txEl>
                                              <p:pRg st="5" end="5"/>
                                            </p:txEl>
                                          </p:spTgt>
                                        </p:tgtEl>
                                        <p:attrNameLst>
                                          <p:attrName>style.visibility</p:attrName>
                                        </p:attrNameLst>
                                      </p:cBhvr>
                                      <p:to>
                                        <p:strVal val="visible"/>
                                      </p:to>
                                    </p:set>
                                    <p:anim calcmode="lin" valueType="num">
                                      <p:cBhvr additive="base">
                                        <p:cTn id="31" dur="500" fill="hold"/>
                                        <p:tgtEl>
                                          <p:spTgt spid="1587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8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 calcmode="lin" valueType="num">
                                      <p:cBhvr additive="base">
                                        <p:cTn id="37" dur="500" fill="hold"/>
                                        <p:tgtEl>
                                          <p:spTgt spid="15872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87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8723">
                                            <p:txEl>
                                              <p:pRg st="7" end="7"/>
                                            </p:txEl>
                                          </p:spTgt>
                                        </p:tgtEl>
                                        <p:attrNameLst>
                                          <p:attrName>style.visibility</p:attrName>
                                        </p:attrNameLst>
                                      </p:cBhvr>
                                      <p:to>
                                        <p:strVal val="visible"/>
                                      </p:to>
                                    </p:set>
                                    <p:anim calcmode="lin" valueType="num">
                                      <p:cBhvr additive="base">
                                        <p:cTn id="43" dur="500" fill="hold"/>
                                        <p:tgtEl>
                                          <p:spTgt spid="15872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872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8723">
                                            <p:txEl>
                                              <p:pRg st="9" end="9"/>
                                            </p:txEl>
                                          </p:spTgt>
                                        </p:tgtEl>
                                        <p:attrNameLst>
                                          <p:attrName>style.visibility</p:attrName>
                                        </p:attrNameLst>
                                      </p:cBhvr>
                                      <p:to>
                                        <p:strVal val="visible"/>
                                      </p:to>
                                    </p:set>
                                    <p:anim calcmode="lin" valueType="num">
                                      <p:cBhvr additive="base">
                                        <p:cTn id="47" dur="500" fill="hold"/>
                                        <p:tgtEl>
                                          <p:spTgt spid="15872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872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8723">
                                            <p:txEl>
                                              <p:pRg st="10" end="10"/>
                                            </p:txEl>
                                          </p:spTgt>
                                        </p:tgtEl>
                                        <p:attrNameLst>
                                          <p:attrName>style.visibility</p:attrName>
                                        </p:attrNameLst>
                                      </p:cBhvr>
                                      <p:to>
                                        <p:strVal val="visible"/>
                                      </p:to>
                                    </p:set>
                                    <p:anim calcmode="lin" valueType="num">
                                      <p:cBhvr additive="base">
                                        <p:cTn id="51" dur="500" fill="hold"/>
                                        <p:tgtEl>
                                          <p:spTgt spid="15872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87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58723">
                                            <p:txEl>
                                              <p:pRg st="12" end="12"/>
                                            </p:txEl>
                                          </p:spTgt>
                                        </p:tgtEl>
                                        <p:attrNameLst>
                                          <p:attrName>style.visibility</p:attrName>
                                        </p:attrNameLst>
                                      </p:cBhvr>
                                      <p:to>
                                        <p:strVal val="visible"/>
                                      </p:to>
                                    </p:set>
                                    <p:anim calcmode="lin" valueType="num">
                                      <p:cBhvr additive="base">
                                        <p:cTn id="57" dur="500" fill="hold"/>
                                        <p:tgtEl>
                                          <p:spTgt spid="15872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87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158723">
                                            <p:txEl>
                                              <p:pRg st="13" end="13"/>
                                            </p:txEl>
                                          </p:spTgt>
                                        </p:tgtEl>
                                        <p:attrNameLst>
                                          <p:attrName>style.visibility</p:attrName>
                                        </p:attrNameLst>
                                      </p:cBhvr>
                                      <p:to>
                                        <p:strVal val="visible"/>
                                      </p:to>
                                    </p:set>
                                    <p:anim calcmode="lin" valueType="num">
                                      <p:cBhvr additive="base">
                                        <p:cTn id="63" dur="500" fill="hold"/>
                                        <p:tgtEl>
                                          <p:spTgt spid="15872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87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6FC465E9DA40E8CE10000000A155369\s019.ppt"/>
  <p:tag name="READONLY" val="0"/>
  <p:tag name="LOIOGUID" val="F97AB9D26783477A8AE6E77D7A5E9B84"/>
  <p:tag name="_SIGNATURE" val="39330"/>
  <p:tag name="_SLIDEID" val="270"/>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634B046C00E89E10000000A155369\s030.ppt"/>
  <p:tag name="READONLY" val="0"/>
  <p:tag name="LOIOGUID" val="5B3715F060764659B2186C7ADBA337A3"/>
  <p:tag name="_SIGNATURE" val="146307"/>
  <p:tag name="_SLIDEID" val="305"/>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593E00396527436580E48780CA4AC4C5\04__user_interface_api_formdataevent.ppt"/>
  <p:tag name="READONLY" val="0"/>
  <p:tag name="LOIOGUID" val="F855C04F01AA4221956889A4C32A39FE"/>
  <p:tag name="_SIGNATURE" val="84587"/>
  <p:tag name="_SLIDEID" val="306"/>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6669DA40E8CE10000000A155369\s034.ppt"/>
  <p:tag name="READONLY" val="0"/>
  <p:tag name="LOIOGUID" val="EA47E1C2A5E845768A2CFC4C9C7809CB"/>
  <p:tag name="_SIGNATURE" val="103491"/>
  <p:tag name="_SLIDEID" val="307"/>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24D504806C30E10000000A1553F7\s036.ppt"/>
  <p:tag name="READONLY" val="0"/>
  <p:tag name="LOIOGUID" val="A87677FC1ECB410CBF6ECC6B821C8602"/>
  <p:tag name="_SIGNATURE" val="91826"/>
  <p:tag name="_SLIDEID" val="308"/>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6699DA40E8CE10000000A155369\s037.ppt"/>
  <p:tag name="READONLY" val="0"/>
  <p:tag name="LOIOGUID" val="BE35CD7455CF4D67BF9A512BD7100089"/>
  <p:tag name="_SIGNATURE" val="87488"/>
  <p:tag name="_SLIDEID" val="309"/>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5EC996523673487E10000000A1553F6\s038.ppt"/>
  <p:tag name="READONLY" val="0"/>
  <p:tag name="LOIOGUID" val="6EE61FDB6E0E46CE8A813650D860DEBF"/>
  <p:tag name="_SIGNATURE" val="78982"/>
  <p:tag name="_SLIDEID" val="310"/>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2233C185C66C0E10000000A1553F7\s001.ppt"/>
  <p:tag name="READONLY" val="0"/>
  <p:tag name="LOIOGUID" val="E7EB9F84DA744D4AB3597AEEEE8BEC43"/>
  <p:tag name="_SIGNATURE" val="35635"/>
  <p:tag name="_SLIDEID" val="311"/>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1927DF506849E10000000A1553F7\s070.ppt"/>
  <p:tag name="READONLY" val="0"/>
  <p:tag name="LOIOGUID" val="D1D6C5CB98DB4F5DBE5293F349A80B10"/>
  <p:tag name="_SIGNATURE" val="64424"/>
  <p:tag name="_SLIDEID" val="315"/>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55DEAF6766BFE10000000A1553F7\s005.ppt"/>
  <p:tag name="READONLY" val="0"/>
  <p:tag name="LOIOGUID" val="ECFCDF88BC124323B8CA5C2D6FCC984B"/>
  <p:tag name="_SIGNATURE" val="87713"/>
  <p:tag name="_SLIDEID" val="316"/>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55E1AF6766BFE10000000A1553F7\s006.ppt"/>
  <p:tag name="READONLY" val="0"/>
  <p:tag name="LOIOGUID" val="76C14D6217E44747A1DFA8A8C1DF8552"/>
  <p:tag name="_SIGNATURE" val="62616"/>
  <p:tag name="_SLIDEID" val="317"/>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465B9DA40E8CE10000000A155369\s075.ppt"/>
  <p:tag name="READONLY" val="0"/>
  <p:tag name="LOIOGUID" val="C76D8923DD6C423585AE7420011E959A"/>
  <p:tag name="_SIGNATURE" val="84565"/>
  <p:tag name="_SLIDEID" val="318"/>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55E4AF6766BFE10000000A1553F7\s076.ppt"/>
  <p:tag name="READONLY" val="0"/>
  <p:tag name="LOIOGUID" val="EE224C595C744CEEB38115CB1C56593E"/>
  <p:tag name="_SIGNATURE" val="54998"/>
  <p:tag name="_SLIDEID" val="319"/>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202A8BC11A77E10000000A422035\s032.ppt"/>
  <p:tag name="READONLY" val="0"/>
  <p:tag name="LOIOGUID" val="14551804E9B44015860318DFC0F62DDF"/>
  <p:tag name="_SIGNATURE" val="38486"/>
  <p:tag name="_SLIDEID" val="258"/>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3088F1CED3EE7E10000000A1553F7\s038.ppt"/>
  <p:tag name="READONLY" val="0"/>
  <p:tag name="LOIOGUID" val="06CB2208F0A642118F8A6BDCB86D23CE"/>
  <p:tag name="_SIGNATURE" val="64055"/>
  <p:tag name="_SLIDEID" val="266"/>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20308BC11A77E10000000A422035\s020.ppt"/>
  <p:tag name="READONLY" val="0"/>
  <p:tag name="LOIOGUID" val="3BB0BE10E3384980B8B0CB02D735A3CF"/>
  <p:tag name="_SIGNATURE" val="40776"/>
  <p:tag name="_SLIDEID" val="260"/>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27971A1A71E10000000A422035\s020.ppt"/>
  <p:tag name="READONLY" val="0"/>
  <p:tag name="LOIOGUID" val="D6C0D6A2597C45678CEA7379D663E869"/>
  <p:tag name="_SIGNATURE" val="70048"/>
  <p:tag name="_SLIDEID" val="263"/>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27971A1A71E10000000A422035\s020.ppt"/>
  <p:tag name="READONLY" val="0"/>
  <p:tag name="LOIOGUID" val="D6C0D6A2597C45678CEA7379D663E869"/>
  <p:tag name="_SIGNATURE" val="70048"/>
  <p:tag name="_SLIDEID" val="263"/>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27971A1A71E10000000A422035\s020.ppt"/>
  <p:tag name="READONLY" val="0"/>
  <p:tag name="LOIOGUID" val="D6C0D6A2597C45678CEA7379D663E869"/>
  <p:tag name="_SIGNATURE" val="70048"/>
  <p:tag name="_SLIDEID" val="263"/>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STATUS" val="0"/>
  <p:tag name="FILE" val="n:\sapworkdir\IWBTRAIN\AF7892B07BA74FA5831AB329A7E9E27F\42F87A30971A1A71E10000000A422035\s018.ppt"/>
  <p:tag name="READONLY" val="0"/>
  <p:tag name="LOIOGUID" val="27104C14CCEE4A219588F002C600A9E1"/>
  <p:tag name="_SIGNATURE" val="31437"/>
  <p:tag name="_SLIDEID" val="266"/>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07469A9A921BFE10000000A114A6B\s008.ppt"/>
  <p:tag name="READONLY" val="0"/>
  <p:tag name="LOIOGUID" val="56115D916ACA4493BD0165E85BF5F36F"/>
  <p:tag name="_SIGNATURE" val="44202"/>
  <p:tag name="_SLIDEID" val="267"/>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FFAD4C3E221C4E10000000A114A6B\s001.ppt"/>
  <p:tag name="READONLY" val="0"/>
  <p:tag name="LOIOGUID" val="375E2BBD714E46B5AA75C5A016145EAE"/>
  <p:tag name="_SIGNATURE" val="176041"/>
  <p:tag name="_SLIDEID" val="271"/>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94B2C7B46C30E10000000A1553F7\s085.ppt"/>
  <p:tag name="READONLY" val="0"/>
  <p:tag name="LOIOGUID" val="82CE28564534427B8E27849388FB46AA"/>
  <p:tag name="_SIGNATURE" val="81632"/>
  <p:tag name="_SLIDEID" val="28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634B546C00E89E10000000A155369\s024.ppt"/>
  <p:tag name="READONLY" val="0"/>
  <p:tag name="LOIOGUID" val="1D622A2EB9AB4853BE0EEFDB2264892B"/>
  <p:tag name="_SIGNATURE" val="77102"/>
  <p:tag name="_SLIDEID" val="301"/>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22DF04806C30E10000000A1553F7\s027.ppt"/>
  <p:tag name="READONLY" val="0"/>
  <p:tag name="LOIOGUID" val="BBFA4F349B6546D78060C770C2EA43BE"/>
  <p:tag name="_SIGNATURE" val="23212"/>
  <p:tag name="_SLIDEID" val="303"/>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70122E204806C30E10000000A1553F7\s028.ppt"/>
  <p:tag name="READONLY" val="0"/>
  <p:tag name="LOIOGUID" val="0DB9D2D217584508BE7E8F92F71D3A84"/>
  <p:tag name="_SIGNATURE" val="39286"/>
  <p:tag name="_SLIDEID" val="304"/>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CC7DFD-E1BD-4E76-A207-FCBB3DF23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7C303-CC91-4186-A2AD-07BFA17B52D8}">
  <ds:schemaRefs>
    <ds:schemaRef ds:uri="http://purl.org/dc/dcmitype/"/>
    <ds:schemaRef ds:uri="3fae74cb-f942-4bac-8069-91b943c92c56"/>
    <ds:schemaRef ds:uri="http://schemas.microsoft.com/office/infopath/2007/PartnerControls"/>
    <ds:schemaRef ds:uri="http://schemas.microsoft.com/office/2006/documentManagement/types"/>
    <ds:schemaRef ds:uri="1f6b8702-ff64-493f-af7e-9281170a6e8c"/>
    <ds:schemaRef ds:uri="http://purl.org/dc/elements/1.1/"/>
    <ds:schemaRef ds:uri="http://purl.org/dc/terms/"/>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1830</TotalTime>
  <Words>4382</Words>
  <Application>Microsoft Office PowerPoint</Application>
  <PresentationFormat>Custom</PresentationFormat>
  <Paragraphs>563</Paragraphs>
  <Slides>39</Slides>
  <Notes>39</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ＭＳ Ｐゴシック</vt:lpstr>
      <vt:lpstr>Arial</vt:lpstr>
      <vt:lpstr>Arial monospaced for SAP</vt:lpstr>
      <vt:lpstr>Arial Unicode MS</vt:lpstr>
      <vt:lpstr>Courier New</vt:lpstr>
      <vt:lpstr>Symbol</vt:lpstr>
      <vt:lpstr>wingdings</vt:lpstr>
      <vt:lpstr>wingdings</vt:lpstr>
      <vt:lpstr>ヒラギノ角ゴ Pro W3</vt:lpstr>
      <vt:lpstr>SAP 2019 16x9 white</vt:lpstr>
      <vt:lpstr>SAP 2019 16x9 blue</vt:lpstr>
      <vt:lpstr>TB 1300 - SAP Business One SDK User Interface API – Handling  Events and Menus</vt:lpstr>
      <vt:lpstr>Agenda</vt:lpstr>
      <vt:lpstr>Events</vt:lpstr>
      <vt:lpstr>Events: Topic Objectives</vt:lpstr>
      <vt:lpstr>Events for Add-Ons</vt:lpstr>
      <vt:lpstr>Events for SAP Business One…</vt:lpstr>
      <vt:lpstr>Events reflected in UI API</vt:lpstr>
      <vt:lpstr>Events: Application Events (mandatory!)</vt:lpstr>
      <vt:lpstr>Events: Item Events</vt:lpstr>
      <vt:lpstr>Events: ItemEvent Flow Of Control</vt:lpstr>
      <vt:lpstr>Events: ItemEvent Flow Of Control: BubbleEvent = False</vt:lpstr>
      <vt:lpstr>Events: Gathering Information</vt:lpstr>
      <vt:lpstr>Events: ItemEvent Sample of Adding and Disabling an Item </vt:lpstr>
      <vt:lpstr>Events: FormDataEvent Sample of Adding and Disabling an Item </vt:lpstr>
      <vt:lpstr>Events: Event Filtering Motivation</vt:lpstr>
      <vt:lpstr>Events: Event Filtering Before and After</vt:lpstr>
      <vt:lpstr>Events: Event Filtering Sample</vt:lpstr>
      <vt:lpstr>Events: Filtering Events Code Example</vt:lpstr>
      <vt:lpstr>Events: Object Level Events  </vt:lpstr>
      <vt:lpstr>Events: Object Level Events Visual Studio B1 add-in</vt:lpstr>
      <vt:lpstr>Events: Want to find the “right” event? Use the Event Logger!</vt:lpstr>
      <vt:lpstr>Events : Exercise</vt:lpstr>
      <vt:lpstr>Menus and  Handling Menu Event</vt:lpstr>
      <vt:lpstr>Menus and Menu Event: Topic Objectives</vt:lpstr>
      <vt:lpstr>Menus: Relevant Objects and Events</vt:lpstr>
      <vt:lpstr>Menus: Example – Adding a Popup Menu Item</vt:lpstr>
      <vt:lpstr>Menus: Example – Adding a String Menu Item</vt:lpstr>
      <vt:lpstr>Menus: Additional Information</vt:lpstr>
      <vt:lpstr>Menus: Example – MenuEvent</vt:lpstr>
      <vt:lpstr>Menus and Menu Event: Exercise</vt:lpstr>
      <vt:lpstr>Additional Events</vt:lpstr>
      <vt:lpstr>Additional Events: Topic Objectives</vt:lpstr>
      <vt:lpstr>Additional Events: ProgressBarEvent and StatusBarEvent</vt:lpstr>
      <vt:lpstr>Additional Events: RightClickEvent Overview</vt:lpstr>
      <vt:lpstr>Additional Events: RightClickEvent Code sample for Before Action: Add menu items</vt:lpstr>
      <vt:lpstr>Additional Events: RightClickEvent Code sample for Before Action: Remove menu items</vt:lpstr>
      <vt:lpstr>Additional Events: RightClickEvent Code sample for After Action: Cleanup</vt:lpstr>
      <vt:lpstr>Additional Events: ReportDataEvent and PrintEvent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User Interface API Handling  Events and Menus</dc:title>
  <dc:creator>krisztian.papai@sap.com</dc:creator>
  <cp:keywords>2019/16:9/white</cp:keywords>
  <cp:lastModifiedBy>Papai, Krisztian</cp:lastModifiedBy>
  <cp:revision>6</cp:revision>
  <dcterms:created xsi:type="dcterms:W3CDTF">2019-01-14T14:01:02Z</dcterms:created>
  <dcterms:modified xsi:type="dcterms:W3CDTF">2019-07-08T07:46:21Z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