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2"/>
  </p:notesMasterIdLst>
  <p:handoutMasterIdLst>
    <p:handoutMasterId r:id="rId23"/>
  </p:handoutMasterIdLst>
  <p:sldIdLst>
    <p:sldId id="447" r:id="rId6"/>
    <p:sldId id="676" r:id="rId7"/>
    <p:sldId id="679" r:id="rId8"/>
    <p:sldId id="680" r:id="rId9"/>
    <p:sldId id="681" r:id="rId10"/>
    <p:sldId id="682" r:id="rId11"/>
    <p:sldId id="683" r:id="rId12"/>
    <p:sldId id="684" r:id="rId13"/>
    <p:sldId id="685" r:id="rId14"/>
    <p:sldId id="686" r:id="rId15"/>
    <p:sldId id="687" r:id="rId16"/>
    <p:sldId id="688" r:id="rId17"/>
    <p:sldId id="689" r:id="rId18"/>
    <p:sldId id="690" r:id="rId19"/>
    <p:sldId id="678"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667B1-3C83-4D69-B841-8340FBF781D3}" v="5" dt="2019-07-09T12:27:48.43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737" autoAdjust="0"/>
  </p:normalViewPr>
  <p:slideViewPr>
    <p:cSldViewPr snapToGrid="0" showGuides="1">
      <p:cViewPr varScale="1">
        <p:scale>
          <a:sx n="64" d="100"/>
          <a:sy n="64" d="100"/>
        </p:scale>
        <p:origin x="1330" y="72"/>
      </p:cViewPr>
      <p:guideLst>
        <p:guide pos="3841"/>
        <p:guide orient="horz" pos="2160"/>
      </p:guideLst>
    </p:cSldViewPr>
  </p:slideViewPr>
  <p:outlineViewPr>
    <p:cViewPr>
      <p:scale>
        <a:sx n="33" d="100"/>
        <a:sy n="33" d="100"/>
      </p:scale>
      <p:origin x="0" y="-8357"/>
    </p:cViewPr>
    <p:sldLst>
      <p:sld r:id="rId1" collapse="1"/>
      <p:sld r:id="rId2" collapse="1"/>
      <p:sld r:id="rId3" collapse="1"/>
      <p:sld r:id="rId4"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4.xml"/><Relationship Id="rId1" Type="http://schemas.openxmlformats.org/officeDocument/2006/relationships/slide" Target="slides/slide3.xml"/><Relationship Id="rId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643667B1-3C83-4D69-B841-8340FBF781D3}"/>
    <pc:docChg chg="modSld">
      <pc:chgData name="Papai, Krisztian" userId="45ce17a5-7050-4b06-9306-4e3e15f2359a" providerId="ADAL" clId="{643667B1-3C83-4D69-B841-8340FBF781D3}" dt="2019-07-09T12:27:48.434" v="4" actId="207"/>
      <pc:docMkLst>
        <pc:docMk/>
      </pc:docMkLst>
      <pc:sldChg chg="modSp modNotesTx">
        <pc:chgData name="Papai, Krisztian" userId="45ce17a5-7050-4b06-9306-4e3e15f2359a" providerId="ADAL" clId="{643667B1-3C83-4D69-B841-8340FBF781D3}" dt="2019-07-09T12:27:48.434" v="4" actId="207"/>
        <pc:sldMkLst>
          <pc:docMk/>
          <pc:sldMk cId="3262179408" sldId="447"/>
        </pc:sldMkLst>
        <pc:spChg chg="mod">
          <ac:chgData name="Papai, Krisztian" userId="45ce17a5-7050-4b06-9306-4e3e15f2359a" providerId="ADAL" clId="{643667B1-3C83-4D69-B841-8340FBF781D3}" dt="2019-07-08T07:48:27.320" v="3" actId="20577"/>
          <ac:spMkLst>
            <pc:docMk/>
            <pc:sldMk cId="3262179408" sldId="447"/>
            <ac:spMk id="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solidFill>
                  <a:schemeClr val="tx1"/>
                </a:solidFill>
              </a:rPr>
              <a:t>Welcome to the </a:t>
            </a:r>
            <a:r>
              <a:rPr lang="en-US" b="1" i="1" dirty="0">
                <a:solidFill>
                  <a:schemeClr val="tx1"/>
                </a:solidFill>
              </a:rPr>
              <a:t>User Interface API Data Binding </a:t>
            </a:r>
            <a:r>
              <a:rPr lang="en-US" dirty="0">
                <a:solidFill>
                  <a:schemeClr val="tx1"/>
                </a:solidFill>
              </a:rPr>
              <a:t>course topic. </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code fragment shows how the data can be bound for each data source type.</a:t>
            </a:r>
          </a:p>
          <a:p>
            <a:pPr rtl="0"/>
            <a:r>
              <a:rPr lang="en-US" sz="1400" kern="1200" dirty="0">
                <a:solidFill>
                  <a:schemeClr val="tx1"/>
                </a:solidFill>
                <a:effectLst/>
                <a:latin typeface="+mn-lt"/>
                <a:ea typeface="+mn-ea"/>
                <a:cs typeface="+mn-cs"/>
              </a:rPr>
              <a:t>For </a:t>
            </a:r>
            <a:r>
              <a:rPr lang="en-US" sz="1400" b="1" kern="1200" dirty="0" err="1">
                <a:solidFill>
                  <a:schemeClr val="tx1"/>
                </a:solidFill>
                <a:effectLst/>
                <a:latin typeface="+mn-lt"/>
                <a:ea typeface="+mn-ea"/>
                <a:cs typeface="+mn-cs"/>
              </a:rPr>
              <a:t>DBDataSource</a:t>
            </a:r>
            <a:r>
              <a:rPr lang="en-US" sz="1400" b="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the </a:t>
            </a:r>
            <a:r>
              <a:rPr lang="en-US" sz="1400" kern="1200" dirty="0" err="1">
                <a:solidFill>
                  <a:schemeClr val="tx1"/>
                </a:solidFill>
                <a:effectLst/>
                <a:latin typeface="+mn-lt"/>
                <a:ea typeface="+mn-ea"/>
                <a:cs typeface="+mn-cs"/>
              </a:rPr>
              <a:t>SetBound</a:t>
            </a:r>
            <a:r>
              <a:rPr lang="en-US" sz="1400" kern="1200" dirty="0">
                <a:solidFill>
                  <a:schemeClr val="tx1"/>
                </a:solidFill>
                <a:effectLst/>
                <a:latin typeface="+mn-lt"/>
                <a:ea typeface="+mn-ea"/>
                <a:cs typeface="+mn-cs"/>
              </a:rPr>
              <a:t> method is used, where 3 parameters need to be defined. </a:t>
            </a:r>
          </a:p>
          <a:p>
            <a:pPr rtl="0"/>
            <a:r>
              <a:rPr lang="en-US" sz="1400" kern="1200" dirty="0">
                <a:solidFill>
                  <a:schemeClr val="tx1"/>
                </a:solidFill>
                <a:effectLst/>
                <a:latin typeface="+mn-lt"/>
                <a:ea typeface="+mn-ea"/>
                <a:cs typeface="+mn-cs"/>
              </a:rPr>
              <a:t>The </a:t>
            </a:r>
            <a:r>
              <a:rPr lang="en-US" sz="1400" i="1" kern="1200" dirty="0">
                <a:solidFill>
                  <a:schemeClr val="tx1"/>
                </a:solidFill>
                <a:effectLst/>
                <a:latin typeface="+mn-lt"/>
                <a:ea typeface="+mn-ea"/>
                <a:cs typeface="+mn-cs"/>
              </a:rPr>
              <a:t>True</a:t>
            </a:r>
            <a:r>
              <a:rPr lang="en-US" sz="1400" kern="1200" dirty="0">
                <a:solidFill>
                  <a:schemeClr val="tx1"/>
                </a:solidFill>
                <a:effectLst/>
                <a:latin typeface="+mn-lt"/>
                <a:ea typeface="+mn-ea"/>
                <a:cs typeface="+mn-cs"/>
              </a:rPr>
              <a:t> parameter indicates whether the item is bound to the </a:t>
            </a:r>
            <a:r>
              <a:rPr lang="en-US" sz="1400"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or not. In the second parameter, the </a:t>
            </a:r>
            <a:r>
              <a:rPr lang="en-US" sz="1400" kern="1200" dirty="0" err="1">
                <a:solidFill>
                  <a:schemeClr val="tx1"/>
                </a:solidFill>
                <a:effectLst/>
                <a:latin typeface="+mn-lt"/>
                <a:ea typeface="+mn-ea"/>
                <a:cs typeface="+mn-cs"/>
              </a:rPr>
              <a:t>TableName</a:t>
            </a:r>
            <a:r>
              <a:rPr lang="en-US" sz="1400" kern="1200" dirty="0">
                <a:solidFill>
                  <a:schemeClr val="tx1"/>
                </a:solidFill>
                <a:effectLst/>
                <a:latin typeface="+mn-lt"/>
                <a:ea typeface="+mn-ea"/>
                <a:cs typeface="+mn-cs"/>
              </a:rPr>
              <a:t> is provided.</a:t>
            </a:r>
          </a:p>
          <a:p>
            <a:pPr rtl="0"/>
            <a:r>
              <a:rPr lang="en-US" sz="1400" kern="1200" dirty="0">
                <a:solidFill>
                  <a:schemeClr val="tx1"/>
                </a:solidFill>
                <a:effectLst/>
                <a:latin typeface="+mn-lt"/>
                <a:ea typeface="+mn-ea"/>
                <a:cs typeface="+mn-cs"/>
              </a:rPr>
              <a:t>The last parameter is the column alias from the specific table.</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uses the </a:t>
            </a:r>
            <a:r>
              <a:rPr lang="en-US" sz="1400" kern="1200" dirty="0" err="1">
                <a:solidFill>
                  <a:schemeClr val="tx1"/>
                </a:solidFill>
                <a:effectLst/>
                <a:latin typeface="+mn-lt"/>
                <a:ea typeface="+mn-ea"/>
                <a:cs typeface="+mn-cs"/>
              </a:rPr>
              <a:t>SetBound</a:t>
            </a:r>
            <a:r>
              <a:rPr lang="en-US" sz="1400" kern="1200" dirty="0">
                <a:solidFill>
                  <a:schemeClr val="tx1"/>
                </a:solidFill>
                <a:effectLst/>
                <a:latin typeface="+mn-lt"/>
                <a:ea typeface="+mn-ea"/>
                <a:cs typeface="+mn-cs"/>
              </a:rPr>
              <a:t> method as well. In this case, the second parameter is empty and the third parameter must be used to define the unique ID of the user data source.</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required to define the data source child object for the form object. You specify the unique ID here.</a:t>
            </a:r>
          </a:p>
        </p:txBody>
      </p:sp>
    </p:spTree>
    <p:extLst>
      <p:ext uri="{BB962C8B-B14F-4D97-AF65-F5344CB8AC3E}">
        <p14:creationId xmlns:p14="http://schemas.microsoft.com/office/powerpoint/2010/main" val="289271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This code fragment will populate a matrix from the table OUSR based on the data binding of individual matrix columns.</a:t>
            </a:r>
          </a:p>
          <a:p>
            <a:pPr rtl="0"/>
            <a:r>
              <a:rPr lang="en-US" sz="1400" kern="1200" dirty="0">
                <a:solidFill>
                  <a:schemeClr val="tx1"/>
                </a:solidFill>
                <a:effectLst/>
                <a:latin typeface="+mn-lt"/>
                <a:ea typeface="+mn-ea"/>
                <a:cs typeface="+mn-cs"/>
              </a:rPr>
              <a:t>The Query method retrieves all data. Optionally, a Conditions argument can be specified to implement a WHERE clause.</a:t>
            </a:r>
          </a:p>
          <a:p>
            <a:pPr rtl="0"/>
            <a:r>
              <a:rPr lang="en-US" sz="1400" kern="1200" dirty="0">
                <a:solidFill>
                  <a:schemeClr val="tx1"/>
                </a:solidFill>
                <a:effectLst/>
                <a:latin typeface="+mn-lt"/>
                <a:ea typeface="+mn-ea"/>
                <a:cs typeface="+mn-cs"/>
              </a:rPr>
              <a:t>The matrix can be populated row by row with the </a:t>
            </a:r>
            <a:r>
              <a:rPr lang="en-US" sz="1400" kern="1200" dirty="0" err="1">
                <a:solidFill>
                  <a:schemeClr val="tx1"/>
                </a:solidFill>
                <a:effectLst/>
                <a:latin typeface="+mn-lt"/>
                <a:ea typeface="+mn-ea"/>
                <a:cs typeface="+mn-cs"/>
              </a:rPr>
              <a:t>AddRow</a:t>
            </a:r>
            <a:r>
              <a:rPr lang="en-US" sz="1400" kern="1200" dirty="0">
                <a:solidFill>
                  <a:schemeClr val="tx1"/>
                </a:solidFill>
                <a:effectLst/>
                <a:latin typeface="+mn-lt"/>
                <a:ea typeface="+mn-ea"/>
                <a:cs typeface="+mn-cs"/>
              </a:rPr>
              <a:t> method or populated in one step with </a:t>
            </a:r>
            <a:r>
              <a:rPr lang="en-US" sz="1400" kern="1200" dirty="0" err="1">
                <a:solidFill>
                  <a:schemeClr val="tx1"/>
                </a:solidFill>
                <a:effectLst/>
                <a:latin typeface="+mn-lt"/>
                <a:ea typeface="+mn-ea"/>
                <a:cs typeface="+mn-cs"/>
              </a:rPr>
              <a:t>LoadFromDataSource</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If some matrix columns are user data-bound, </a:t>
            </a:r>
            <a:r>
              <a:rPr lang="en-US" sz="1400" kern="1200" dirty="0" err="1">
                <a:solidFill>
                  <a:schemeClr val="tx1"/>
                </a:solidFill>
                <a:effectLst/>
                <a:latin typeface="+mn-lt"/>
                <a:ea typeface="+mn-ea"/>
                <a:cs typeface="+mn-cs"/>
              </a:rPr>
              <a:t>LoadFromDataSource</a:t>
            </a:r>
            <a:r>
              <a:rPr lang="en-US" sz="1400" kern="1200" dirty="0">
                <a:solidFill>
                  <a:schemeClr val="tx1"/>
                </a:solidFill>
                <a:effectLst/>
                <a:latin typeface="+mn-lt"/>
                <a:ea typeface="+mn-ea"/>
                <a:cs typeface="+mn-cs"/>
              </a:rPr>
              <a:t> is only useful if all rows contain the same value for any user data-bound column.</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4573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code will populate the data from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data source to the grid object.</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object needs to be bound to the form. The </a:t>
            </a:r>
            <a:r>
              <a:rPr lang="en-US" sz="1400" kern="1200" dirty="0" err="1">
                <a:solidFill>
                  <a:schemeClr val="tx1"/>
                </a:solidFill>
                <a:effectLst/>
                <a:latin typeface="+mn-lt"/>
                <a:ea typeface="+mn-ea"/>
                <a:cs typeface="+mn-cs"/>
              </a:rPr>
              <a:t>ExecuteQuery</a:t>
            </a:r>
            <a:r>
              <a:rPr lang="en-US" sz="1400" kern="1200" dirty="0">
                <a:solidFill>
                  <a:schemeClr val="tx1"/>
                </a:solidFill>
                <a:effectLst/>
                <a:latin typeface="+mn-lt"/>
                <a:ea typeface="+mn-ea"/>
                <a:cs typeface="+mn-cs"/>
              </a:rPr>
              <a:t> method can then be executed with the parameters of the SQL statement.</a:t>
            </a:r>
          </a:p>
          <a:p>
            <a:pPr rtl="0"/>
            <a:r>
              <a:rPr lang="en-US" sz="1400" kern="1200" dirty="0">
                <a:solidFill>
                  <a:schemeClr val="tx1"/>
                </a:solidFill>
                <a:effectLst/>
                <a:latin typeface="+mn-lt"/>
                <a:ea typeface="+mn-ea"/>
                <a:cs typeface="+mn-cs"/>
              </a:rPr>
              <a:t>The data will be automatically displayed in the grid object and the grid column number will depend on the column specified in the query.</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31381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You now see the basic rules for working with data sources in system forms.</a:t>
            </a:r>
          </a:p>
          <a:p>
            <a:pPr rtl="0"/>
            <a:r>
              <a:rPr lang="en-US" sz="1400" kern="1200" dirty="0">
                <a:solidFill>
                  <a:schemeClr val="tx1"/>
                </a:solidFill>
                <a:effectLst/>
                <a:latin typeface="+mn-lt"/>
                <a:ea typeface="+mn-ea"/>
                <a:cs typeface="+mn-cs"/>
              </a:rPr>
              <a:t>The data sources are populated only with the data that is already stored in the database. The changes on the form have to be committed to the database.</a:t>
            </a:r>
          </a:p>
          <a:p>
            <a:pPr rtl="0"/>
            <a:r>
              <a:rPr lang="en-US" sz="1400" kern="1200" dirty="0">
                <a:solidFill>
                  <a:schemeClr val="tx1"/>
                </a:solidFill>
                <a:effectLst/>
                <a:latin typeface="+mn-lt"/>
                <a:ea typeface="+mn-ea"/>
                <a:cs typeface="+mn-cs"/>
              </a:rPr>
              <a:t>The data sources in the system forms cannot be changed.</a:t>
            </a:r>
          </a:p>
          <a:p>
            <a:r>
              <a:rPr lang="en-US" sz="1400" kern="1200" dirty="0">
                <a:solidFill>
                  <a:schemeClr val="tx1"/>
                </a:solidFill>
                <a:effectLst/>
                <a:latin typeface="+mn-lt"/>
                <a:ea typeface="+mn-ea"/>
                <a:cs typeface="+mn-cs"/>
              </a:rPr>
              <a:t>The item events, such as </a:t>
            </a:r>
            <a:r>
              <a:rPr lang="en-US" sz="1400" kern="1200" dirty="0" err="1">
                <a:solidFill>
                  <a:schemeClr val="tx1"/>
                </a:solidFill>
                <a:effectLst/>
                <a:latin typeface="+mn-lt"/>
                <a:ea typeface="+mn-ea"/>
                <a:cs typeface="+mn-cs"/>
              </a:rPr>
              <a:t>et_DATASOURCE_LOAD</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et_MATRIX_LOAD</a:t>
            </a:r>
            <a:r>
              <a:rPr lang="en-US" sz="1400" kern="1200" dirty="0">
                <a:solidFill>
                  <a:schemeClr val="tx1"/>
                </a:solidFill>
                <a:effectLst/>
                <a:latin typeface="+mn-lt"/>
                <a:ea typeface="+mn-ea"/>
                <a:cs typeface="+mn-cs"/>
              </a:rPr>
              <a:t>, occur only for users, but not in system forms.</a:t>
            </a:r>
            <a:endParaRPr lang="en-US" noProof="0" dirty="0"/>
          </a:p>
        </p:txBody>
      </p:sp>
    </p:spTree>
    <p:extLst>
      <p:ext uri="{BB962C8B-B14F-4D97-AF65-F5344CB8AC3E}">
        <p14:creationId xmlns:p14="http://schemas.microsoft.com/office/powerpoint/2010/main" val="67907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slide is about the general rules for data sources used for user forms.</a:t>
            </a:r>
          </a:p>
          <a:p>
            <a:pPr rtl="0"/>
            <a:r>
              <a:rPr lang="en-US" sz="1400" kern="1200" dirty="0">
                <a:solidFill>
                  <a:schemeClr val="tx1"/>
                </a:solidFill>
                <a:effectLst/>
                <a:latin typeface="+mn-lt"/>
                <a:ea typeface="+mn-ea"/>
                <a:cs typeface="+mn-cs"/>
              </a:rPr>
              <a:t>The conditions have to be set for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if you plan to navigate between records.</a:t>
            </a:r>
          </a:p>
          <a:p>
            <a:pPr rtl="0"/>
            <a:r>
              <a:rPr lang="en-US" sz="1400" kern="1200" dirty="0">
                <a:solidFill>
                  <a:schemeClr val="tx1"/>
                </a:solidFill>
                <a:effectLst/>
                <a:latin typeface="+mn-lt"/>
                <a:ea typeface="+mn-ea"/>
                <a:cs typeface="+mn-cs"/>
              </a:rPr>
              <a:t>If the data type of a specific value is not accurate, then the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can be used for displaying the value in a different format.</a:t>
            </a:r>
          </a:p>
          <a:p>
            <a:pPr rtl="0"/>
            <a:r>
              <a:rPr lang="en-US" sz="1400" kern="1200" dirty="0">
                <a:solidFill>
                  <a:schemeClr val="tx1"/>
                </a:solidFill>
                <a:effectLst/>
                <a:latin typeface="+mn-lt"/>
                <a:ea typeface="+mn-ea"/>
                <a:cs typeface="+mn-cs"/>
              </a:rPr>
              <a:t>For example, the data could be retrieved with the DI API or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and the values would then be stored in the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to convert the data type.</a:t>
            </a:r>
          </a:p>
          <a:p>
            <a:pPr rtl="0"/>
            <a:r>
              <a:rPr lang="en-US" sz="1400" kern="1200" dirty="0">
                <a:solidFill>
                  <a:schemeClr val="tx1"/>
                </a:solidFill>
                <a:effectLst/>
                <a:latin typeface="+mn-lt"/>
                <a:ea typeface="+mn-ea"/>
                <a:cs typeface="+mn-cs"/>
              </a:rPr>
              <a:t>It is then necessary to clean up the work.</a:t>
            </a:r>
          </a:p>
          <a:p>
            <a:pPr rtl="0"/>
            <a:r>
              <a:rPr lang="en-US" sz="1400" kern="1200" dirty="0">
                <a:solidFill>
                  <a:schemeClr val="tx1"/>
                </a:solidFill>
                <a:effectLst/>
                <a:latin typeface="+mn-lt"/>
                <a:ea typeface="+mn-ea"/>
                <a:cs typeface="+mn-cs"/>
              </a:rPr>
              <a:t>The conditions used for </a:t>
            </a:r>
            <a:r>
              <a:rPr lang="en-US" sz="1400" kern="1200" dirty="0" err="1">
                <a:solidFill>
                  <a:schemeClr val="tx1"/>
                </a:solidFill>
                <a:effectLst/>
                <a:latin typeface="+mn-lt"/>
                <a:ea typeface="+mn-ea"/>
                <a:cs typeface="+mn-cs"/>
              </a:rPr>
              <a:t>DBDataSources</a:t>
            </a:r>
            <a:r>
              <a:rPr lang="en-US" sz="1400" kern="1200" dirty="0">
                <a:solidFill>
                  <a:schemeClr val="tx1"/>
                </a:solidFill>
                <a:effectLst/>
                <a:latin typeface="+mn-lt"/>
                <a:ea typeface="+mn-ea"/>
                <a:cs typeface="+mn-cs"/>
              </a:rPr>
              <a:t> need to be set to null. The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value needs to be set to null or an empty string.</a:t>
            </a:r>
          </a:p>
        </p:txBody>
      </p:sp>
    </p:spTree>
    <p:extLst>
      <p:ext uri="{BB962C8B-B14F-4D97-AF65-F5344CB8AC3E}">
        <p14:creationId xmlns:p14="http://schemas.microsoft.com/office/powerpoint/2010/main" val="4092481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a:solidFill>
                  <a:schemeClr val="tx1"/>
                </a:solidFill>
                <a:effectLst/>
                <a:latin typeface="+mn-lt"/>
                <a:ea typeface="+mn-ea"/>
                <a:cs typeface="+mn-cs"/>
              </a:rPr>
              <a:t>In the exercise for this part, you will practice binding the data to form fields in the SAP Business One application.</a:t>
            </a:r>
          </a:p>
        </p:txBody>
      </p:sp>
    </p:spTree>
    <p:extLst>
      <p:ext uri="{BB962C8B-B14F-4D97-AF65-F5344CB8AC3E}">
        <p14:creationId xmlns:p14="http://schemas.microsoft.com/office/powerpoint/2010/main" val="4204909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After completing this topic, you will be able to bind the data for form items.</a:t>
            </a:r>
            <a:endParaRPr lang="en-US" sz="1400" b="0" kern="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9436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are data containers, which store the data within a form. </a:t>
            </a:r>
          </a:p>
          <a:p>
            <a:pPr rtl="0"/>
            <a:r>
              <a:rPr lang="en-US" sz="1400" kern="1200" dirty="0">
                <a:solidFill>
                  <a:schemeClr val="tx1"/>
                </a:solidFill>
                <a:effectLst/>
                <a:latin typeface="+mn-lt"/>
                <a:ea typeface="+mn-ea"/>
                <a:cs typeface="+mn-cs"/>
              </a:rPr>
              <a:t>They are not necessarily linked to the database.</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improve the form’s performance, because the frequent manipulation of data values does not necessarily require frequent updates of the user interface.</a:t>
            </a:r>
          </a:p>
          <a:p>
            <a:pPr rtl="0"/>
            <a:r>
              <a:rPr lang="en-US" sz="1400" kern="1200" dirty="0">
                <a:solidFill>
                  <a:schemeClr val="tx1"/>
                </a:solidFill>
                <a:effectLst/>
                <a:latin typeface="+mn-lt"/>
                <a:ea typeface="+mn-ea"/>
                <a:cs typeface="+mn-cs"/>
              </a:rPr>
              <a:t>Some items, like Matrix and Grid items, which represent the tabular data, should be bound to a data source.</a:t>
            </a:r>
          </a:p>
          <a:p>
            <a:pPr rtl="0"/>
            <a:r>
              <a:rPr lang="en-US" sz="1400" kern="1200" dirty="0">
                <a:solidFill>
                  <a:schemeClr val="tx1"/>
                </a:solidFill>
                <a:effectLst/>
                <a:latin typeface="+mn-lt"/>
                <a:ea typeface="+mn-ea"/>
                <a:cs typeface="+mn-cs"/>
              </a:rPr>
              <a:t>Some item types, such as the Checkbox, have to be bound to a data source or they would be not displayed otherwise.</a:t>
            </a:r>
          </a:p>
          <a:p>
            <a:endParaRPr lang="de-DE" dirty="0"/>
          </a:p>
        </p:txBody>
      </p:sp>
    </p:spTree>
    <p:extLst>
      <p:ext uri="{BB962C8B-B14F-4D97-AF65-F5344CB8AC3E}">
        <p14:creationId xmlns:p14="http://schemas.microsoft.com/office/powerpoint/2010/main" val="297966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have three data source types.</a:t>
            </a:r>
          </a:p>
          <a:p>
            <a:pPr rtl="0"/>
            <a:r>
              <a:rPr lang="en-US" sz="1400" kern="1200" dirty="0">
                <a:solidFill>
                  <a:schemeClr val="tx1"/>
                </a:solidFill>
                <a:effectLst/>
                <a:latin typeface="+mn-lt"/>
                <a:ea typeface="+mn-ea"/>
                <a:cs typeface="+mn-cs"/>
              </a:rPr>
              <a:t>The first one is the </a:t>
            </a:r>
            <a:r>
              <a:rPr lang="en-US" sz="1400" b="1"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which represents an SAP Business One database table attached to the form. Only one table can be used at the same time. It supports data source conditions, but sorting is not available.</a:t>
            </a:r>
          </a:p>
          <a:p>
            <a:pPr rtl="0"/>
            <a:r>
              <a:rPr lang="en-US" sz="1400" kern="1200" dirty="0">
                <a:solidFill>
                  <a:schemeClr val="tx1"/>
                </a:solidFill>
                <a:effectLst/>
                <a:latin typeface="+mn-lt"/>
                <a:ea typeface="+mn-ea"/>
                <a:cs typeface="+mn-cs"/>
              </a:rPr>
              <a:t>The second data source type is </a:t>
            </a:r>
            <a:r>
              <a:rPr lang="en-US" sz="1400" b="1"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This data type holds the open data for the form. It is normally used for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or Matrix items.</a:t>
            </a:r>
          </a:p>
          <a:p>
            <a:pPr rtl="0"/>
            <a:r>
              <a:rPr lang="en-US" sz="1400" kern="1200" dirty="0">
                <a:solidFill>
                  <a:schemeClr val="tx1"/>
                </a:solidFill>
                <a:effectLst/>
                <a:latin typeface="+mn-lt"/>
                <a:ea typeface="+mn-ea"/>
                <a:cs typeface="+mn-cs"/>
              </a:rPr>
              <a:t>The last data source type is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It represents data in matrix form, for Matrix and Grid objects. Two methods are available for creating this object. </a:t>
            </a:r>
          </a:p>
          <a:p>
            <a:pPr rtl="0"/>
            <a:r>
              <a:rPr lang="en-US" sz="1400" kern="1200" dirty="0">
                <a:solidFill>
                  <a:schemeClr val="tx1"/>
                </a:solidFill>
                <a:effectLst/>
                <a:latin typeface="+mn-lt"/>
                <a:ea typeface="+mn-ea"/>
                <a:cs typeface="+mn-cs"/>
              </a:rPr>
              <a:t>It can be populated with SQL statements, where joins and sorting can be used, or it can be populated by defining the exact columns through code, one by one.</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is also used for </a:t>
            </a:r>
            <a:r>
              <a:rPr lang="en-US" sz="1400" kern="1200" dirty="0" err="1">
                <a:solidFill>
                  <a:schemeClr val="tx1"/>
                </a:solidFill>
                <a:effectLst/>
                <a:latin typeface="+mn-lt"/>
                <a:ea typeface="+mn-ea"/>
                <a:cs typeface="+mn-cs"/>
              </a:rPr>
              <a:t>ChooseFromList</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SAP recommends using the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object instead of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for simplicity and better performance.</a:t>
            </a:r>
          </a:p>
        </p:txBody>
      </p:sp>
    </p:spTree>
    <p:extLst>
      <p:ext uri="{BB962C8B-B14F-4D97-AF65-F5344CB8AC3E}">
        <p14:creationId xmlns:p14="http://schemas.microsoft.com/office/powerpoint/2010/main" val="1107507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Let’s have a look at the working principle behind data binding.</a:t>
            </a:r>
          </a:p>
          <a:p>
            <a:pPr rtl="0"/>
            <a:r>
              <a:rPr lang="en-US" sz="1400" kern="1200" dirty="0">
                <a:solidFill>
                  <a:schemeClr val="tx1"/>
                </a:solidFill>
                <a:effectLst/>
                <a:latin typeface="+mn-lt"/>
                <a:ea typeface="+mn-ea"/>
                <a:cs typeface="+mn-cs"/>
              </a:rPr>
              <a:t>The picture at the bottom represents the database. The data is loaded into the add-on solution by using the </a:t>
            </a:r>
            <a:r>
              <a:rPr lang="en-US" sz="1400"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object. </a:t>
            </a:r>
          </a:p>
          <a:p>
            <a:pPr rtl="0"/>
            <a:r>
              <a:rPr lang="en-US" sz="1400" kern="1200" dirty="0">
                <a:solidFill>
                  <a:schemeClr val="tx1"/>
                </a:solidFill>
                <a:effectLst/>
                <a:latin typeface="+mn-lt"/>
                <a:ea typeface="+mn-ea"/>
                <a:cs typeface="+mn-cs"/>
              </a:rPr>
              <a:t>Once the </a:t>
            </a:r>
            <a:r>
              <a:rPr lang="en-US" sz="1400"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object has the data required for the form the data can then be displayed in a specific form’s item, for example, a Matrix or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48285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On this slide, you can see the object hierarchy.</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Form</a:t>
            </a:r>
            <a:r>
              <a:rPr lang="en-US" sz="1400" kern="1200" dirty="0">
                <a:solidFill>
                  <a:schemeClr val="tx1"/>
                </a:solidFill>
                <a:effectLst/>
                <a:latin typeface="+mn-lt"/>
                <a:ea typeface="+mn-ea"/>
                <a:cs typeface="+mn-cs"/>
              </a:rPr>
              <a:t> object has a child object called </a:t>
            </a:r>
            <a:r>
              <a:rPr lang="en-US" sz="1400" b="1"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The </a:t>
            </a:r>
            <a:r>
              <a:rPr lang="en-US" sz="1400" b="1" kern="1200" dirty="0" err="1">
                <a:solidFill>
                  <a:schemeClr val="tx1"/>
                </a:solidFill>
                <a:effectLst/>
                <a:latin typeface="+mn-lt"/>
                <a:ea typeface="+mn-ea"/>
                <a:cs typeface="+mn-cs"/>
              </a:rPr>
              <a:t>DataSource</a:t>
            </a:r>
            <a:r>
              <a:rPr lang="en-US" sz="1400" kern="1200" dirty="0">
                <a:solidFill>
                  <a:schemeClr val="tx1"/>
                </a:solidFill>
                <a:effectLst/>
                <a:latin typeface="+mn-lt"/>
                <a:ea typeface="+mn-ea"/>
                <a:cs typeface="+mn-cs"/>
              </a:rPr>
              <a:t> child object contains three object collections: </a:t>
            </a:r>
            <a:r>
              <a:rPr lang="en-US" sz="1400" b="1" kern="1200" dirty="0" err="1">
                <a:solidFill>
                  <a:schemeClr val="tx1"/>
                </a:solidFill>
                <a:effectLst/>
                <a:latin typeface="+mn-lt"/>
                <a:ea typeface="+mn-ea"/>
                <a:cs typeface="+mn-cs"/>
              </a:rPr>
              <a:t>DBDataSources</a:t>
            </a:r>
            <a:r>
              <a:rPr lang="en-US" sz="1400"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UserDataSources</a:t>
            </a:r>
            <a:r>
              <a:rPr lang="en-US" sz="1400" b="1" kern="1200" dirty="0">
                <a:solidFill>
                  <a:schemeClr val="tx1"/>
                </a:solidFill>
                <a:effectLst/>
                <a:latin typeface="+mn-lt"/>
                <a:ea typeface="+mn-ea"/>
                <a:cs typeface="+mn-cs"/>
              </a:rPr>
              <a:t>,</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DataTables</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Every collection has the public methods </a:t>
            </a:r>
            <a:r>
              <a:rPr lang="en-US" sz="1400" i="1" kern="1200" dirty="0">
                <a:solidFill>
                  <a:schemeClr val="tx1"/>
                </a:solidFill>
                <a:effectLst/>
                <a:latin typeface="+mn-lt"/>
                <a:ea typeface="+mn-ea"/>
                <a:cs typeface="+mn-cs"/>
              </a:rPr>
              <a:t>Add</a:t>
            </a:r>
            <a:r>
              <a:rPr lang="en-US" sz="1400" kern="1200" dirty="0">
                <a:solidFill>
                  <a:schemeClr val="tx1"/>
                </a:solidFill>
                <a:effectLst/>
                <a:latin typeface="+mn-lt"/>
                <a:ea typeface="+mn-ea"/>
                <a:cs typeface="+mn-cs"/>
              </a:rPr>
              <a:t> and </a:t>
            </a:r>
            <a:r>
              <a:rPr lang="en-US" sz="1400" i="1" kern="1200" dirty="0">
                <a:solidFill>
                  <a:schemeClr val="tx1"/>
                </a:solidFill>
                <a:effectLst/>
                <a:latin typeface="+mn-lt"/>
                <a:ea typeface="+mn-ea"/>
                <a:cs typeface="+mn-cs"/>
              </a:rPr>
              <a:t>Item</a:t>
            </a:r>
            <a:r>
              <a:rPr lang="en-US" sz="1400" kern="1200" dirty="0">
                <a:solidFill>
                  <a:schemeClr val="tx1"/>
                </a:solidFill>
                <a:effectLst/>
                <a:latin typeface="+mn-lt"/>
                <a:ea typeface="+mn-ea"/>
                <a:cs typeface="+mn-cs"/>
              </a:rPr>
              <a:t> and the public property </a:t>
            </a:r>
            <a:r>
              <a:rPr lang="en-US" sz="1400" i="1" kern="1200" dirty="0">
                <a:solidFill>
                  <a:schemeClr val="tx1"/>
                </a:solidFill>
                <a:effectLst/>
                <a:latin typeface="+mn-lt"/>
                <a:ea typeface="+mn-ea"/>
                <a:cs typeface="+mn-cs"/>
              </a:rPr>
              <a:t>Count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Let’s now see how the collections are linked to their child objects.</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DBDataSources</a:t>
            </a:r>
            <a:r>
              <a:rPr lang="en-US" sz="1400" kern="1200" dirty="0">
                <a:solidFill>
                  <a:schemeClr val="tx1"/>
                </a:solidFill>
                <a:effectLst/>
                <a:latin typeface="+mn-lt"/>
                <a:ea typeface="+mn-ea"/>
                <a:cs typeface="+mn-cs"/>
              </a:rPr>
              <a:t> collection has the child object </a:t>
            </a:r>
            <a:r>
              <a:rPr lang="en-US" sz="1400" b="1"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The upper part of the table contains some properties, while the lower part contains the methods available for the object </a:t>
            </a:r>
            <a:r>
              <a:rPr lang="en-US" sz="1400" b="1"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UserDataSources</a:t>
            </a:r>
            <a:r>
              <a:rPr lang="en-US" sz="1400" kern="1200" dirty="0">
                <a:solidFill>
                  <a:schemeClr val="tx1"/>
                </a:solidFill>
                <a:effectLst/>
                <a:latin typeface="+mn-lt"/>
                <a:ea typeface="+mn-ea"/>
                <a:cs typeface="+mn-cs"/>
              </a:rPr>
              <a:t> collection has the child object </a:t>
            </a:r>
            <a:r>
              <a:rPr lang="en-US" sz="1400" b="1"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This object has only properties.</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DataTables</a:t>
            </a:r>
            <a:r>
              <a:rPr lang="en-US" sz="1400" kern="1200" dirty="0">
                <a:solidFill>
                  <a:schemeClr val="tx1"/>
                </a:solidFill>
                <a:effectLst/>
                <a:latin typeface="+mn-lt"/>
                <a:ea typeface="+mn-ea"/>
                <a:cs typeface="+mn-cs"/>
              </a:rPr>
              <a:t> collection has the child object </a:t>
            </a:r>
            <a:r>
              <a:rPr lang="en-US" sz="1400" b="1"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Some of the properties are listed in the upper part and the methods are shown in the lower part.</a:t>
            </a:r>
          </a:p>
        </p:txBody>
      </p:sp>
    </p:spTree>
    <p:extLst>
      <p:ext uri="{BB962C8B-B14F-4D97-AF65-F5344CB8AC3E}">
        <p14:creationId xmlns:p14="http://schemas.microsoft.com/office/powerpoint/2010/main" val="415395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Here are the steps to create a form with data binding.</a:t>
            </a:r>
          </a:p>
          <a:p>
            <a:pPr lvl="1" rtl="0"/>
            <a:r>
              <a:rPr lang="en-US" sz="1400" kern="1200" dirty="0">
                <a:solidFill>
                  <a:schemeClr val="tx1"/>
                </a:solidFill>
                <a:effectLst/>
                <a:latin typeface="+mn-lt"/>
                <a:ea typeface="+mn-ea"/>
                <a:cs typeface="+mn-cs"/>
              </a:rPr>
              <a:t>Define the form</a:t>
            </a:r>
          </a:p>
          <a:p>
            <a:pPr lvl="1" rtl="0"/>
            <a:r>
              <a:rPr lang="en-US" sz="1400" kern="1200" dirty="0">
                <a:solidFill>
                  <a:schemeClr val="tx1"/>
                </a:solidFill>
                <a:effectLst/>
                <a:latin typeface="+mn-lt"/>
                <a:ea typeface="+mn-ea"/>
                <a:cs typeface="+mn-cs"/>
              </a:rPr>
              <a:t>Define data source within the form</a:t>
            </a:r>
          </a:p>
          <a:p>
            <a:pPr lvl="1" rtl="0"/>
            <a:r>
              <a:rPr lang="en-US" sz="1400" kern="1200" dirty="0">
                <a:solidFill>
                  <a:schemeClr val="tx1"/>
                </a:solidFill>
                <a:effectLst/>
                <a:latin typeface="+mn-lt"/>
                <a:ea typeface="+mn-ea"/>
                <a:cs typeface="+mn-cs"/>
              </a:rPr>
              <a:t>Link data source to Matrix columns or individual items/controls</a:t>
            </a:r>
          </a:p>
          <a:p>
            <a:pPr lvl="1" rtl="0"/>
            <a:r>
              <a:rPr lang="en-US" sz="1400" kern="1200" dirty="0">
                <a:solidFill>
                  <a:schemeClr val="tx1"/>
                </a:solidFill>
                <a:effectLst/>
                <a:latin typeface="+mn-lt"/>
                <a:ea typeface="+mn-ea"/>
                <a:cs typeface="+mn-cs"/>
              </a:rPr>
              <a:t>Populate data source values – this will display the data in the data-bound items</a:t>
            </a:r>
          </a:p>
          <a:p>
            <a:pPr rtl="0"/>
            <a:r>
              <a:rPr lang="en-US" sz="1400" kern="1200" dirty="0">
                <a:solidFill>
                  <a:schemeClr val="tx1"/>
                </a:solidFill>
                <a:effectLst/>
                <a:latin typeface="+mn-lt"/>
                <a:ea typeface="+mn-ea"/>
                <a:cs typeface="+mn-cs"/>
              </a:rPr>
              <a:t>This process works for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 The binding for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is different, however.</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5308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Form object contains a collection of </a:t>
            </a:r>
            <a:r>
              <a:rPr lang="en-US" sz="1400" kern="1200" dirty="0" err="1">
                <a:solidFill>
                  <a:schemeClr val="tx1"/>
                </a:solidFill>
                <a:effectLst/>
                <a:latin typeface="+mn-lt"/>
                <a:ea typeface="+mn-ea"/>
                <a:cs typeface="+mn-cs"/>
              </a:rPr>
              <a:t>DataSources</a:t>
            </a:r>
            <a:r>
              <a:rPr lang="en-US" sz="1400" kern="1200" dirty="0">
                <a:solidFill>
                  <a:schemeClr val="tx1"/>
                </a:solidFill>
                <a:effectLst/>
                <a:latin typeface="+mn-lt"/>
                <a:ea typeface="+mn-ea"/>
                <a:cs typeface="+mn-cs"/>
              </a:rPr>
              <a:t>, which holds all the data sources within the form.</a:t>
            </a:r>
          </a:p>
          <a:p>
            <a:pPr rtl="0"/>
            <a:r>
              <a:rPr lang="en-US" sz="1400" kern="1200" dirty="0">
                <a:solidFill>
                  <a:schemeClr val="tx1"/>
                </a:solidFill>
                <a:effectLst/>
                <a:latin typeface="+mn-lt"/>
                <a:ea typeface="+mn-ea"/>
                <a:cs typeface="+mn-cs"/>
              </a:rPr>
              <a:t>A </a:t>
            </a:r>
            <a:r>
              <a:rPr lang="en-US" sz="1400" kern="1200" dirty="0" err="1">
                <a:solidFill>
                  <a:schemeClr val="tx1"/>
                </a:solidFill>
                <a:effectLst/>
                <a:latin typeface="+mn-lt"/>
                <a:ea typeface="+mn-ea"/>
                <a:cs typeface="+mn-cs"/>
              </a:rPr>
              <a:t>DBDataSource</a:t>
            </a:r>
            <a:r>
              <a:rPr lang="en-US" sz="1400" kern="1200" dirty="0">
                <a:solidFill>
                  <a:schemeClr val="tx1"/>
                </a:solidFill>
                <a:effectLst/>
                <a:latin typeface="+mn-lt"/>
                <a:ea typeface="+mn-ea"/>
                <a:cs typeface="+mn-cs"/>
              </a:rPr>
              <a:t> object represents a database data source (for example, a table in the SAP Business One range of tables) attached to a form.</a:t>
            </a:r>
          </a:p>
          <a:p>
            <a:pPr rtl="0"/>
            <a:r>
              <a:rPr lang="en-US" sz="1400" kern="1200" dirty="0">
                <a:solidFill>
                  <a:schemeClr val="tx1"/>
                </a:solidFill>
                <a:effectLst/>
                <a:latin typeface="+mn-lt"/>
                <a:ea typeface="+mn-ea"/>
                <a:cs typeface="+mn-cs"/>
              </a:rPr>
              <a:t>A table can only be attached to a form once, using the Add method of the </a:t>
            </a:r>
            <a:r>
              <a:rPr lang="en-US" sz="1400" kern="1200" dirty="0" err="1">
                <a:solidFill>
                  <a:schemeClr val="tx1"/>
                </a:solidFill>
                <a:effectLst/>
                <a:latin typeface="+mn-lt"/>
                <a:ea typeface="+mn-ea"/>
                <a:cs typeface="+mn-cs"/>
              </a:rPr>
              <a:t>DBDataSources</a:t>
            </a:r>
            <a:r>
              <a:rPr lang="en-US" sz="1400" kern="1200" dirty="0">
                <a:solidFill>
                  <a:schemeClr val="tx1"/>
                </a:solidFill>
                <a:effectLst/>
                <a:latin typeface="+mn-lt"/>
                <a:ea typeface="+mn-ea"/>
                <a:cs typeface="+mn-cs"/>
              </a:rPr>
              <a:t> collection. </a:t>
            </a:r>
          </a:p>
          <a:p>
            <a:pPr rtl="0"/>
            <a:r>
              <a:rPr lang="en-US" sz="1400" kern="1200" dirty="0">
                <a:solidFill>
                  <a:schemeClr val="tx1"/>
                </a:solidFill>
                <a:effectLst/>
                <a:latin typeface="+mn-lt"/>
                <a:ea typeface="+mn-ea"/>
                <a:cs typeface="+mn-cs"/>
              </a:rPr>
              <a:t>User data source can also be attached to a form by using the Add method of the </a:t>
            </a:r>
            <a:r>
              <a:rPr lang="en-US" sz="1400" kern="1200" dirty="0" err="1">
                <a:solidFill>
                  <a:schemeClr val="tx1"/>
                </a:solidFill>
                <a:effectLst/>
                <a:latin typeface="+mn-lt"/>
                <a:ea typeface="+mn-ea"/>
                <a:cs typeface="+mn-cs"/>
              </a:rPr>
              <a:t>UserDataSources</a:t>
            </a:r>
            <a:r>
              <a:rPr lang="en-US" sz="1400" kern="1200" dirty="0">
                <a:solidFill>
                  <a:schemeClr val="tx1"/>
                </a:solidFill>
                <a:effectLst/>
                <a:latin typeface="+mn-lt"/>
                <a:ea typeface="+mn-ea"/>
                <a:cs typeface="+mn-cs"/>
              </a:rPr>
              <a:t> collection. For more information, see the documentation for the </a:t>
            </a:r>
            <a:r>
              <a:rPr lang="en-US" sz="1400" kern="1200" dirty="0" err="1">
                <a:solidFill>
                  <a:schemeClr val="tx1"/>
                </a:solidFill>
                <a:effectLst/>
                <a:latin typeface="+mn-lt"/>
                <a:ea typeface="+mn-ea"/>
                <a:cs typeface="+mn-cs"/>
              </a:rPr>
              <a:t>UserDataSources</a:t>
            </a:r>
            <a:r>
              <a:rPr lang="en-US" sz="1400" kern="1200" dirty="0">
                <a:solidFill>
                  <a:schemeClr val="tx1"/>
                </a:solidFill>
                <a:effectLst/>
                <a:latin typeface="+mn-lt"/>
                <a:ea typeface="+mn-ea"/>
                <a:cs typeface="+mn-cs"/>
              </a:rPr>
              <a:t> collection.</a:t>
            </a:r>
          </a:p>
          <a:p>
            <a:pPr rtl="0"/>
            <a:r>
              <a:rPr lang="en-US" sz="1400" kern="1200" dirty="0">
                <a:solidFill>
                  <a:schemeClr val="tx1"/>
                </a:solidFill>
                <a:effectLst/>
                <a:latin typeface="+mn-lt"/>
                <a:ea typeface="+mn-ea"/>
                <a:cs typeface="+mn-cs"/>
              </a:rPr>
              <a:t>A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can be used to read data from any database table or be used in the same way as a </a:t>
            </a:r>
            <a:r>
              <a:rPr lang="en-US" sz="1400" kern="1200" dirty="0" err="1">
                <a:solidFill>
                  <a:schemeClr val="tx1"/>
                </a:solidFill>
                <a:effectLst/>
                <a:latin typeface="+mn-lt"/>
                <a:ea typeface="+mn-ea"/>
                <a:cs typeface="+mn-cs"/>
              </a:rPr>
              <a:t>UserDataSource</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In connection with a Grid item, the </a:t>
            </a:r>
            <a:r>
              <a:rPr lang="en-US" sz="1400" kern="1200" dirty="0" err="1">
                <a:solidFill>
                  <a:schemeClr val="tx1"/>
                </a:solidFill>
                <a:effectLst/>
                <a:latin typeface="+mn-lt"/>
                <a:ea typeface="+mn-ea"/>
                <a:cs typeface="+mn-cs"/>
              </a:rPr>
              <a:t>DataTable</a:t>
            </a:r>
            <a:r>
              <a:rPr lang="en-US" sz="1400" kern="1200" dirty="0">
                <a:solidFill>
                  <a:schemeClr val="tx1"/>
                </a:solidFill>
                <a:effectLst/>
                <a:latin typeface="+mn-lt"/>
                <a:ea typeface="+mn-ea"/>
                <a:cs typeface="+mn-cs"/>
              </a:rPr>
              <a:t> enables the display of tabular data, with collapse and expand functions.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49141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Now that we have added a data source to a form, we now specify which form items will link to it.</a:t>
            </a:r>
          </a:p>
          <a:p>
            <a:pPr rtl="0"/>
            <a:r>
              <a:rPr lang="en-US" sz="1400" kern="1200" dirty="0">
                <a:solidFill>
                  <a:schemeClr val="tx1"/>
                </a:solidFill>
                <a:effectLst/>
                <a:latin typeface="+mn-lt"/>
                <a:ea typeface="+mn-ea"/>
                <a:cs typeface="+mn-cs"/>
              </a:rPr>
              <a:t>For a simple item such as an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the item’s specific property contains the data-bound object.</a:t>
            </a:r>
          </a:p>
          <a:p>
            <a:pPr rtl="0"/>
            <a:r>
              <a:rPr lang="en-US" sz="1400" kern="1200" dirty="0">
                <a:solidFill>
                  <a:schemeClr val="tx1"/>
                </a:solidFill>
                <a:effectLst/>
                <a:latin typeface="+mn-lt"/>
                <a:ea typeface="+mn-ea"/>
                <a:cs typeface="+mn-cs"/>
              </a:rPr>
              <a:t>Use its </a:t>
            </a:r>
            <a:r>
              <a:rPr lang="en-US" sz="1400" kern="1200" dirty="0" err="1">
                <a:solidFill>
                  <a:schemeClr val="tx1"/>
                </a:solidFill>
                <a:effectLst/>
                <a:latin typeface="+mn-lt"/>
                <a:ea typeface="+mn-ea"/>
                <a:cs typeface="+mn-cs"/>
              </a:rPr>
              <a:t>SetBound</a:t>
            </a:r>
            <a:r>
              <a:rPr lang="en-US" sz="1400" kern="1200" dirty="0">
                <a:solidFill>
                  <a:schemeClr val="tx1"/>
                </a:solidFill>
                <a:effectLst/>
                <a:latin typeface="+mn-lt"/>
                <a:ea typeface="+mn-ea"/>
                <a:cs typeface="+mn-cs"/>
              </a:rPr>
              <a:t> method to bind the item to a data source.</a:t>
            </a:r>
          </a:p>
          <a:p>
            <a:pPr rtl="0"/>
            <a:r>
              <a:rPr lang="en-US" sz="1400" kern="1200" dirty="0">
                <a:solidFill>
                  <a:schemeClr val="tx1"/>
                </a:solidFill>
                <a:effectLst/>
                <a:latin typeface="+mn-lt"/>
                <a:ea typeface="+mn-ea"/>
                <a:cs typeface="+mn-cs"/>
              </a:rPr>
              <a:t>For a Matrix item, the data is bound column by column.</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42663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User Interface API – Data Binding</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4294967295"/>
          </p:nvPr>
        </p:nvSpPr>
        <p:spPr bwMode="auto">
          <a:xfrm>
            <a:off x="504001" y="1481139"/>
            <a:ext cx="11186476" cy="4881161"/>
          </a:xfrm>
          <a:solidFill>
            <a:srgbClr val="B4C3CB"/>
          </a:solidFill>
          <a:ln cap="flat">
            <a:solidFill>
              <a:schemeClr val="tx1"/>
            </a:solidFill>
          </a:ln>
        </p:spPr>
        <p:txBody>
          <a:bodyPr vert="horz" wrap="none" lIns="36000" tIns="36000" rIns="36000" bIns="36000" rtlCol="0">
            <a:normAutofit/>
          </a:bodyPr>
          <a:lstStyle/>
          <a:p>
            <a:pPr>
              <a:spcBef>
                <a:spcPct val="0"/>
              </a:spcBef>
            </a:pPr>
            <a:r>
              <a:rPr lang="en-US" dirty="0"/>
              <a:t>Dim oColumnDBS   As SAPbouiCOM.Column</a:t>
            </a:r>
          </a:p>
          <a:p>
            <a:pPr>
              <a:spcBef>
                <a:spcPct val="0"/>
              </a:spcBef>
            </a:pPr>
            <a:r>
              <a:rPr lang="en-US" dirty="0"/>
              <a:t>Dim oColumnUDS   As SAPbouiCOM.Column</a:t>
            </a:r>
          </a:p>
          <a:p>
            <a:pPr>
              <a:spcBef>
                <a:spcPct val="0"/>
              </a:spcBef>
            </a:pPr>
            <a:r>
              <a:rPr lang="en-US" dirty="0"/>
              <a:t>oMatrix = Form.Items.Item("Matrix1").Specific</a:t>
            </a:r>
          </a:p>
          <a:p>
            <a:pPr>
              <a:spcBef>
                <a:spcPct val="0"/>
              </a:spcBef>
            </a:pPr>
            <a:r>
              <a:rPr lang="en-US" dirty="0"/>
              <a:t>oColumns = oMatrix.Columns</a:t>
            </a:r>
          </a:p>
          <a:p>
            <a:pPr>
              <a:spcBef>
                <a:spcPct val="0"/>
              </a:spcBef>
            </a:pPr>
            <a:endParaRPr lang="en-US" dirty="0">
              <a:solidFill>
                <a:srgbClr val="008000"/>
              </a:solidFill>
            </a:endParaRPr>
          </a:p>
          <a:p>
            <a:pPr>
              <a:spcBef>
                <a:spcPct val="0"/>
              </a:spcBef>
            </a:pPr>
            <a:r>
              <a:rPr lang="ja-JP" altLang="en-US" dirty="0">
                <a:solidFill>
                  <a:srgbClr val="557630"/>
                </a:solidFill>
              </a:rPr>
              <a:t>‘</a:t>
            </a:r>
            <a:r>
              <a:rPr lang="en-US" altLang="ja-JP" b="1" dirty="0">
                <a:solidFill>
                  <a:srgbClr val="557630"/>
                </a:solidFill>
              </a:rPr>
              <a:t>DBDataSource</a:t>
            </a:r>
            <a:r>
              <a:rPr lang="en-US" altLang="ja-JP" dirty="0">
                <a:solidFill>
                  <a:srgbClr val="557630"/>
                </a:solidFill>
              </a:rPr>
              <a:t>: Binding a field / alias of the table to a column</a:t>
            </a:r>
          </a:p>
          <a:p>
            <a:pPr>
              <a:spcBef>
                <a:spcPct val="0"/>
              </a:spcBef>
            </a:pPr>
            <a:r>
              <a:rPr lang="en-US" dirty="0"/>
              <a:t>oColumnDBS = oColumns.Item("UserName")</a:t>
            </a:r>
          </a:p>
          <a:p>
            <a:pPr>
              <a:spcBef>
                <a:spcPct val="0"/>
              </a:spcBef>
            </a:pPr>
            <a:r>
              <a:rPr lang="en-US" dirty="0"/>
              <a:t>oColumnDBS.DataBind.SetBound (True, "OUSR", "U_NAME</a:t>
            </a:r>
            <a:r>
              <a:rPr lang="ja-JP" altLang="en-US" dirty="0"/>
              <a:t>“</a:t>
            </a:r>
            <a:r>
              <a:rPr lang="en-US" altLang="ja-JP" dirty="0"/>
              <a:t>)</a:t>
            </a:r>
          </a:p>
          <a:p>
            <a:pPr>
              <a:spcBef>
                <a:spcPct val="0"/>
              </a:spcBef>
            </a:pPr>
            <a:endParaRPr lang="en-US" dirty="0">
              <a:solidFill>
                <a:srgbClr val="008000"/>
              </a:solidFill>
            </a:endParaRPr>
          </a:p>
          <a:p>
            <a:pPr>
              <a:spcBef>
                <a:spcPct val="0"/>
              </a:spcBef>
            </a:pPr>
            <a:r>
              <a:rPr lang="ja-JP" altLang="en-US" dirty="0">
                <a:solidFill>
                  <a:srgbClr val="557630"/>
                </a:solidFill>
              </a:rPr>
              <a:t>‘</a:t>
            </a:r>
            <a:r>
              <a:rPr lang="en-US" altLang="ja-JP" b="1" dirty="0">
                <a:solidFill>
                  <a:srgbClr val="557630"/>
                </a:solidFill>
              </a:rPr>
              <a:t>UserDataSource</a:t>
            </a:r>
            <a:r>
              <a:rPr lang="en-US" altLang="ja-JP" dirty="0">
                <a:solidFill>
                  <a:srgbClr val="557630"/>
                </a:solidFill>
              </a:rPr>
              <a:t>: Bind a UserDataSource (UID) to a column </a:t>
            </a:r>
          </a:p>
          <a:p>
            <a:pPr>
              <a:spcBef>
                <a:spcPct val="0"/>
              </a:spcBef>
              <a:buClrTx/>
            </a:pPr>
            <a:r>
              <a:rPr lang="en-US" dirty="0"/>
              <a:t>oColumnUDS = oColumns.Item(</a:t>
            </a:r>
            <a:r>
              <a:rPr lang="ja-JP" altLang="en-US" dirty="0"/>
              <a:t>“</a:t>
            </a:r>
            <a:r>
              <a:rPr lang="en-US" altLang="ja-JP" dirty="0"/>
              <a:t>Remarks")</a:t>
            </a:r>
          </a:p>
          <a:p>
            <a:pPr>
              <a:spcBef>
                <a:spcPct val="0"/>
              </a:spcBef>
              <a:buClrTx/>
            </a:pPr>
            <a:r>
              <a:rPr lang="en-US" dirty="0"/>
              <a:t>oColumnUDS.DataBind.SetBound (True, "", </a:t>
            </a:r>
            <a:r>
              <a:rPr lang="ja-JP" altLang="en-US" dirty="0"/>
              <a:t>“</a:t>
            </a:r>
            <a:r>
              <a:rPr lang="en-US" altLang="ja-JP" dirty="0"/>
              <a:t>udsRemarks</a:t>
            </a:r>
            <a:r>
              <a:rPr lang="ja-JP" altLang="en-US" dirty="0"/>
              <a:t>“</a:t>
            </a:r>
            <a:r>
              <a:rPr lang="en-US" altLang="ja-JP" dirty="0"/>
              <a:t>)</a:t>
            </a:r>
          </a:p>
          <a:p>
            <a:pPr>
              <a:spcBef>
                <a:spcPct val="0"/>
              </a:spcBef>
              <a:buClrTx/>
            </a:pPr>
            <a:endParaRPr lang="en-US" b="1" dirty="0">
              <a:solidFill>
                <a:srgbClr val="008000"/>
              </a:solidFill>
            </a:endParaRPr>
          </a:p>
          <a:p>
            <a:pPr>
              <a:spcBef>
                <a:spcPct val="0"/>
              </a:spcBef>
              <a:buClrTx/>
            </a:pPr>
            <a:r>
              <a:rPr lang="ja-JP" altLang="en-US" dirty="0">
                <a:solidFill>
                  <a:srgbClr val="557630"/>
                </a:solidFill>
              </a:rPr>
              <a:t>‘</a:t>
            </a:r>
            <a:r>
              <a:rPr lang="en-US" altLang="ja-JP" b="1" dirty="0">
                <a:solidFill>
                  <a:srgbClr val="557630"/>
                </a:solidFill>
              </a:rPr>
              <a:t>DataTable</a:t>
            </a:r>
            <a:r>
              <a:rPr lang="en-US" altLang="ja-JP" dirty="0">
                <a:solidFill>
                  <a:srgbClr val="557630"/>
                </a:solidFill>
              </a:rPr>
              <a:t>: Bind a DataTable </a:t>
            </a:r>
            <a:r>
              <a:rPr lang="en-US" altLang="ja-JP" u="sng" dirty="0">
                <a:solidFill>
                  <a:srgbClr val="557630"/>
                </a:solidFill>
              </a:rPr>
              <a:t>object</a:t>
            </a:r>
            <a:r>
              <a:rPr lang="en-US" altLang="ja-JP" dirty="0">
                <a:solidFill>
                  <a:srgbClr val="557630"/>
                </a:solidFill>
              </a:rPr>
              <a:t> to a Grid</a:t>
            </a:r>
          </a:p>
          <a:p>
            <a:pPr>
              <a:spcBef>
                <a:spcPct val="0"/>
              </a:spcBef>
              <a:buClrTx/>
            </a:pPr>
            <a:r>
              <a:rPr lang="en-US" dirty="0"/>
              <a:t>oGrid.DataTable = Form.DataSources.DataTables.Item("MyDataTable")</a:t>
            </a:r>
          </a:p>
        </p:txBody>
      </p:sp>
      <p:sp>
        <p:nvSpPr>
          <p:cNvPr id="4" name="Title 3"/>
          <p:cNvSpPr>
            <a:spLocks noGrp="1"/>
          </p:cNvSpPr>
          <p:nvPr>
            <p:ph type="title"/>
          </p:nvPr>
        </p:nvSpPr>
        <p:spPr>
          <a:xfrm>
            <a:off x="504001" y="504000"/>
            <a:ext cx="11186476" cy="369332"/>
          </a:xfrm>
        </p:spPr>
        <p:txBody>
          <a:bodyPr/>
          <a:lstStyle/>
          <a:p>
            <a:r>
              <a:rPr lang="en-US" dirty="0"/>
              <a:t>Data Binding: Bind DataSources to Matrix columns / Grid</a:t>
            </a:r>
            <a:endParaRPr lang="de-DE" dirty="0"/>
          </a:p>
        </p:txBody>
      </p:sp>
    </p:spTree>
    <p:custDataLst>
      <p:tags r:id="rId1"/>
    </p:custDataLst>
    <p:extLst>
      <p:ext uri="{BB962C8B-B14F-4D97-AF65-F5344CB8AC3E}">
        <p14:creationId xmlns:p14="http://schemas.microsoft.com/office/powerpoint/2010/main" val="145550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ChangeArrowheads="1"/>
          </p:cNvSpPr>
          <p:nvPr/>
        </p:nvSpPr>
        <p:spPr bwMode="auto">
          <a:xfrm>
            <a:off x="504001" y="1481138"/>
            <a:ext cx="11186475" cy="4756034"/>
          </a:xfrm>
          <a:prstGeom prst="rect">
            <a:avLst/>
          </a:prstGeom>
          <a:solidFill>
            <a:srgbClr val="B4C3CB"/>
          </a:solidFill>
          <a:ln w="12700">
            <a:solidFill>
              <a:schemeClr val="tx1"/>
            </a:solidFill>
            <a:miter lim="800000"/>
            <a:headEnd/>
            <a:tailEnd/>
          </a:ln>
        </p:spPr>
        <p:txBody>
          <a:bodyPr wrap="none" lIns="36000" tIns="36000" rIns="36000" bIns="36000"/>
          <a:lstStyle/>
          <a:p>
            <a:r>
              <a:rPr lang="en-US" sz="1800" dirty="0">
                <a:latin typeface="Arial monospaced for SAP" pitchFamily="49" charset="0"/>
              </a:rPr>
              <a:t>Dim oDBDataSource   As SAPbouiCOM.DBDataSource</a:t>
            </a:r>
          </a:p>
          <a:p>
            <a:r>
              <a:rPr lang="en-US" sz="1800" dirty="0">
                <a:latin typeface="Arial monospaced for SAP" pitchFamily="49" charset="0"/>
              </a:rPr>
              <a:t>Dim oMatrix         As SAPbouiCOM.Matrix</a:t>
            </a:r>
          </a:p>
          <a:p>
            <a:r>
              <a:rPr lang="en-US" sz="1800" dirty="0">
                <a:latin typeface="Arial monospaced for SAP" pitchFamily="49" charset="0"/>
              </a:rPr>
              <a:t>    </a:t>
            </a:r>
          </a:p>
          <a:p>
            <a:r>
              <a:rPr lang="en-US" sz="1800" dirty="0">
                <a:solidFill>
                  <a:srgbClr val="008000"/>
                </a:solidFill>
                <a:latin typeface="Arial monospaced for SAP" pitchFamily="49" charset="0"/>
              </a:rPr>
              <a:t>' getting the data sources bound to the form</a:t>
            </a:r>
          </a:p>
          <a:p>
            <a:r>
              <a:rPr lang="en-US" sz="1800" dirty="0">
                <a:latin typeface="Arial monospaced for SAP" pitchFamily="49" charset="0"/>
              </a:rPr>
              <a:t>oDBDataSource = oForm.DataSources.DBDataSources.Item("OUSR")</a:t>
            </a:r>
          </a:p>
          <a:p>
            <a:endParaRPr lang="en-US" sz="1800" dirty="0">
              <a:latin typeface="Arial monospaced for SAP" pitchFamily="49" charset="0"/>
            </a:endParaRPr>
          </a:p>
          <a:p>
            <a:r>
              <a:rPr lang="en-US" sz="1800" dirty="0">
                <a:solidFill>
                  <a:srgbClr val="008000"/>
                </a:solidFill>
                <a:latin typeface="Arial monospaced for SAP" pitchFamily="49" charset="0"/>
              </a:rPr>
              <a:t>' getting the matrix on the form</a:t>
            </a:r>
          </a:p>
          <a:p>
            <a:r>
              <a:rPr lang="en-US" sz="1800" dirty="0">
                <a:latin typeface="Arial monospaced for SAP" pitchFamily="49" charset="0"/>
              </a:rPr>
              <a:t>oMatrix = oForm.Items.Item("Matrix1").Specific</a:t>
            </a:r>
          </a:p>
          <a:p>
            <a:endParaRPr lang="en-US" sz="1800" dirty="0">
              <a:latin typeface="Arial monospaced for SAP" pitchFamily="49" charset="0"/>
            </a:endParaRPr>
          </a:p>
          <a:p>
            <a:endParaRPr lang="en-US" sz="1800" dirty="0">
              <a:latin typeface="Arial monospaced for SAP" pitchFamily="49" charset="0"/>
            </a:endParaRPr>
          </a:p>
          <a:p>
            <a:r>
              <a:rPr lang="en-US" sz="1800" dirty="0">
                <a:latin typeface="Arial monospaced for SAP" pitchFamily="49" charset="0"/>
              </a:rPr>
              <a:t>oMatrix.Clear()</a:t>
            </a:r>
          </a:p>
          <a:p>
            <a:endParaRPr lang="en-US" sz="1800" dirty="0">
              <a:solidFill>
                <a:schemeClr val="hlink"/>
              </a:solidFill>
              <a:latin typeface="Arial monospaced for SAP" pitchFamily="49" charset="0"/>
            </a:endParaRPr>
          </a:p>
          <a:p>
            <a:r>
              <a:rPr lang="en-US" sz="1800" dirty="0">
                <a:solidFill>
                  <a:srgbClr val="008000"/>
                </a:solidFill>
                <a:latin typeface="Arial monospaced for SAP" pitchFamily="49" charset="0"/>
              </a:rPr>
              <a:t>' Querying the DB Data source – i.e. load data from DB</a:t>
            </a:r>
          </a:p>
          <a:p>
            <a:r>
              <a:rPr lang="en-US" sz="1800" dirty="0">
                <a:latin typeface="Arial monospaced for SAP" pitchFamily="49" charset="0"/>
              </a:rPr>
              <a:t>oDBDataSource.Query()</a:t>
            </a:r>
          </a:p>
          <a:p>
            <a:endParaRPr lang="en-US" sz="1800" dirty="0">
              <a:solidFill>
                <a:schemeClr val="hlink"/>
              </a:solidFill>
              <a:latin typeface="Arial monospaced for SAP" pitchFamily="49" charset="0"/>
            </a:endParaRPr>
          </a:p>
          <a:p>
            <a:r>
              <a:rPr lang="en-US" sz="1800" dirty="0">
                <a:solidFill>
                  <a:srgbClr val="008000"/>
                </a:solidFill>
                <a:latin typeface="Arial monospaced for SAP" pitchFamily="49" charset="0"/>
              </a:rPr>
              <a:t>' Adding the data to the matrix</a:t>
            </a:r>
          </a:p>
          <a:p>
            <a:r>
              <a:rPr lang="en-US" sz="1800" dirty="0"/>
              <a:t>oMatrix.LoadFromDataSource()</a:t>
            </a:r>
          </a:p>
        </p:txBody>
      </p:sp>
      <p:sp>
        <p:nvSpPr>
          <p:cNvPr id="4" name="Title 3"/>
          <p:cNvSpPr>
            <a:spLocks noGrp="1"/>
          </p:cNvSpPr>
          <p:nvPr>
            <p:ph type="title"/>
          </p:nvPr>
        </p:nvSpPr>
        <p:spPr>
          <a:xfrm>
            <a:off x="504001" y="504000"/>
            <a:ext cx="11186476" cy="369332"/>
          </a:xfrm>
        </p:spPr>
        <p:txBody>
          <a:bodyPr/>
          <a:lstStyle/>
          <a:p>
            <a:r>
              <a:rPr lang="en-US" dirty="0"/>
              <a:t>Data Binding: Get Data from a DBDataSource</a:t>
            </a:r>
            <a:endParaRPr lang="de-DE" dirty="0"/>
          </a:p>
        </p:txBody>
      </p:sp>
    </p:spTree>
    <p:custDataLst>
      <p:tags r:id="rId1"/>
    </p:custDataLst>
    <p:extLst>
      <p:ext uri="{BB962C8B-B14F-4D97-AF65-F5344CB8AC3E}">
        <p14:creationId xmlns:p14="http://schemas.microsoft.com/office/powerpoint/2010/main" val="124777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504001" y="1287379"/>
            <a:ext cx="11186476" cy="4993105"/>
          </a:xfrm>
          <a:prstGeom prst="rect">
            <a:avLst/>
          </a:prstGeom>
          <a:solidFill>
            <a:srgbClr val="B4C3CB"/>
          </a:solidFill>
          <a:ln w="12700">
            <a:solidFill>
              <a:schemeClr val="tx1"/>
            </a:solidFill>
            <a:miter lim="800000"/>
            <a:headEnd/>
            <a:tailEnd/>
          </a:ln>
        </p:spPr>
        <p:txBody>
          <a:bodyPr wrap="none" lIns="36000" tIns="36000" rIns="36000" bIns="36000"/>
          <a:lstStyle/>
          <a:p>
            <a:endParaRPr lang="en-US" sz="1400" dirty="0"/>
          </a:p>
          <a:p>
            <a:endParaRPr lang="en-US" sz="1400" dirty="0"/>
          </a:p>
          <a:p>
            <a:r>
              <a:rPr lang="en-US" dirty="0"/>
              <a:t>Dim oDataTable   As SAPbouiCOM.DataTable</a:t>
            </a:r>
          </a:p>
          <a:p>
            <a:r>
              <a:rPr lang="en-US" dirty="0"/>
              <a:t>    </a:t>
            </a:r>
          </a:p>
          <a:p>
            <a:r>
              <a:rPr lang="en-US" dirty="0">
                <a:solidFill>
                  <a:srgbClr val="557630"/>
                </a:solidFill>
              </a:rPr>
              <a:t>' getting the data sources bound to the form</a:t>
            </a:r>
          </a:p>
          <a:p>
            <a:r>
              <a:rPr lang="en-US" dirty="0"/>
              <a:t>oDataTable = oForm.DataSources.DataTables.Item(</a:t>
            </a:r>
            <a:r>
              <a:rPr lang="ja-JP" altLang="en-US" dirty="0"/>
              <a:t>“</a:t>
            </a:r>
            <a:r>
              <a:rPr lang="en-US" altLang="ja-JP" dirty="0"/>
              <a:t>MyDataTable")</a:t>
            </a:r>
          </a:p>
          <a:p>
            <a:endParaRPr lang="en-US" dirty="0"/>
          </a:p>
          <a:p>
            <a:endParaRPr lang="en-US" dirty="0">
              <a:solidFill>
                <a:srgbClr val="008000"/>
              </a:solidFill>
            </a:endParaRPr>
          </a:p>
          <a:p>
            <a:r>
              <a:rPr lang="en-US" dirty="0">
                <a:solidFill>
                  <a:srgbClr val="557630"/>
                </a:solidFill>
              </a:rPr>
              <a:t>' Querying the DataTable</a:t>
            </a:r>
          </a:p>
          <a:p>
            <a:r>
              <a:rPr lang="en-US" dirty="0"/>
              <a:t>oDataTable.ExecuteQuery(</a:t>
            </a:r>
            <a:r>
              <a:rPr lang="ja-JP" altLang="en-US" dirty="0"/>
              <a:t>“</a:t>
            </a:r>
            <a:r>
              <a:rPr lang="en-US" altLang="ja-JP" dirty="0"/>
              <a:t>Select CardCode, DocDate from OINV")</a:t>
            </a:r>
          </a:p>
          <a:p>
            <a:endParaRPr lang="en-US" dirty="0">
              <a:solidFill>
                <a:schemeClr val="hlink"/>
              </a:solidFill>
            </a:endParaRPr>
          </a:p>
          <a:p>
            <a:r>
              <a:rPr lang="en-US" dirty="0">
                <a:solidFill>
                  <a:srgbClr val="557630"/>
                </a:solidFill>
              </a:rPr>
              <a:t>' Columns of the Grid will be added and populated automatically </a:t>
            </a:r>
          </a:p>
        </p:txBody>
      </p:sp>
      <p:sp>
        <p:nvSpPr>
          <p:cNvPr id="4" name="Title 3"/>
          <p:cNvSpPr>
            <a:spLocks noGrp="1"/>
          </p:cNvSpPr>
          <p:nvPr>
            <p:ph type="title"/>
          </p:nvPr>
        </p:nvSpPr>
        <p:spPr>
          <a:xfrm>
            <a:off x="504001" y="504000"/>
            <a:ext cx="11186476" cy="369332"/>
          </a:xfrm>
        </p:spPr>
        <p:txBody>
          <a:bodyPr/>
          <a:lstStyle/>
          <a:p>
            <a:r>
              <a:rPr lang="en-US" dirty="0"/>
              <a:t>Data Binding: Populating a DataTable</a:t>
            </a:r>
            <a:endParaRPr lang="de-DE" dirty="0"/>
          </a:p>
        </p:txBody>
      </p:sp>
    </p:spTree>
    <p:custDataLst>
      <p:tags r:id="rId1"/>
    </p:custDataLst>
    <p:extLst>
      <p:ext uri="{BB962C8B-B14F-4D97-AF65-F5344CB8AC3E}">
        <p14:creationId xmlns:p14="http://schemas.microsoft.com/office/powerpoint/2010/main" val="131422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504001" y="1481138"/>
            <a:ext cx="11186476" cy="5016500"/>
          </a:xfrm>
          <a:prstGeom prst="rect">
            <a:avLst/>
          </a:prstGeom>
          <a:noFill/>
          <a:ln w="12700">
            <a:noFill/>
            <a:miter lim="800000"/>
            <a:headEnd/>
            <a:tailEnd/>
          </a:ln>
        </p:spPr>
        <p:txBody>
          <a:bodyPr lIns="0" tIns="0" rIns="0" bIns="0"/>
          <a:lstStyle/>
          <a:p>
            <a:pPr>
              <a:buClr>
                <a:srgbClr val="333333"/>
              </a:buClr>
              <a:defRPr/>
            </a:pPr>
            <a:r>
              <a:rPr lang="de-DE" sz="1800" b="1" dirty="0">
                <a:solidFill>
                  <a:schemeClr val="accent5"/>
                </a:solidFill>
                <a:latin typeface="Arial" charset="0"/>
                <a:ea typeface="Arial Unicode MS" pitchFamily="34" charset="-128"/>
                <a:cs typeface="Arial Unicode MS" pitchFamily="34" charset="-128"/>
              </a:rPr>
              <a:t>IMPORTANT</a:t>
            </a:r>
          </a:p>
          <a:p>
            <a:pPr>
              <a:buClr>
                <a:srgbClr val="333333"/>
              </a:buClr>
              <a:defRPr/>
            </a:pPr>
            <a:endParaRPr lang="de-DE" sz="1800" dirty="0">
              <a:latin typeface="Arial" charset="0"/>
              <a:ea typeface="Arial Unicode MS" pitchFamily="34" charset="-128"/>
              <a:cs typeface="Arial Unicode MS" pitchFamily="34" charset="-128"/>
            </a:endParaRPr>
          </a:p>
          <a:p>
            <a:pPr marL="342900" indent="-342900">
              <a:buClr>
                <a:srgbClr val="F0AB00"/>
              </a:buClr>
              <a:buSzPct val="80000"/>
              <a:buFont typeface="Wingdings" panose="05000000000000000000" pitchFamily="2" charset="2"/>
              <a:buChar char="§"/>
              <a:defRPr/>
            </a:pPr>
            <a:r>
              <a:rPr lang="de-DE" sz="1800" dirty="0">
                <a:latin typeface="Arial" charset="0"/>
                <a:ea typeface="Arial Unicode MS" pitchFamily="34" charset="-128"/>
                <a:cs typeface="Arial Unicode MS" pitchFamily="34" charset="-128"/>
              </a:rPr>
              <a:t>DataSources are only populated with data already stored in the database</a:t>
            </a:r>
          </a:p>
          <a:p>
            <a:pPr marL="342900" indent="-342900">
              <a:buClr>
                <a:srgbClr val="F0AB00"/>
              </a:buClr>
              <a:buSzPct val="80000"/>
              <a:buFont typeface="Wingdings" panose="05000000000000000000" pitchFamily="2" charset="2"/>
              <a:buChar char="§"/>
              <a:defRPr/>
            </a:pPr>
            <a:r>
              <a:rPr lang="de-DE" sz="1800" dirty="0">
                <a:latin typeface="Arial" charset="0"/>
                <a:ea typeface="Arial Unicode MS" pitchFamily="34" charset="-128"/>
                <a:cs typeface="Arial Unicode MS" pitchFamily="34" charset="-128"/>
              </a:rPr>
              <a:t>Updates have to be committed to the database</a:t>
            </a:r>
          </a:p>
          <a:p>
            <a:pPr marL="342900" indent="-342900">
              <a:buClr>
                <a:srgbClr val="F0AB00"/>
              </a:buClr>
              <a:buSzPct val="80000"/>
              <a:buFont typeface="Wingdings" panose="05000000000000000000" pitchFamily="2" charset="2"/>
              <a:buChar char="§"/>
              <a:defRPr/>
            </a:pPr>
            <a:r>
              <a:rPr lang="de-DE" sz="1800" dirty="0">
                <a:latin typeface="Arial" charset="0"/>
                <a:ea typeface="Arial Unicode MS" pitchFamily="34" charset="-128"/>
                <a:cs typeface="Arial Unicode MS" pitchFamily="34" charset="-128"/>
              </a:rPr>
              <a:t>DataSources on </a:t>
            </a:r>
            <a:r>
              <a:rPr lang="en-US" sz="1800" dirty="0">
                <a:latin typeface="Arial" charset="0"/>
                <a:ea typeface="Arial Unicode MS" pitchFamily="34" charset="-128"/>
                <a:cs typeface="Arial Unicode MS" pitchFamily="34" charset="-128"/>
              </a:rPr>
              <a:t>system</a:t>
            </a:r>
            <a:r>
              <a:rPr lang="de-DE" sz="1800" dirty="0">
                <a:latin typeface="Arial" charset="0"/>
                <a:ea typeface="Arial Unicode MS" pitchFamily="34" charset="-128"/>
                <a:cs typeface="Arial Unicode MS" pitchFamily="34" charset="-128"/>
              </a:rPr>
              <a:t> </a:t>
            </a:r>
            <a:r>
              <a:rPr lang="en-US" sz="1800" dirty="0">
                <a:latin typeface="Arial" charset="0"/>
                <a:ea typeface="Arial Unicode MS" pitchFamily="34" charset="-128"/>
                <a:cs typeface="Arial Unicode MS" pitchFamily="34" charset="-128"/>
              </a:rPr>
              <a:t>forms</a:t>
            </a:r>
            <a:r>
              <a:rPr lang="de-DE" sz="1800" dirty="0">
                <a:latin typeface="Arial" charset="0"/>
                <a:ea typeface="Arial Unicode MS" pitchFamily="34" charset="-128"/>
                <a:cs typeface="Arial Unicode MS" pitchFamily="34" charset="-128"/>
              </a:rPr>
              <a:t> </a:t>
            </a:r>
            <a:r>
              <a:rPr lang="en-US" sz="1800" dirty="0">
                <a:latin typeface="Arial" charset="0"/>
                <a:ea typeface="Arial Unicode MS" pitchFamily="34" charset="-128"/>
                <a:cs typeface="Arial Unicode MS" pitchFamily="34" charset="-128"/>
              </a:rPr>
              <a:t>cannot</a:t>
            </a:r>
            <a:r>
              <a:rPr lang="de-DE" sz="1800" dirty="0">
                <a:latin typeface="Arial" charset="0"/>
                <a:ea typeface="Arial Unicode MS" pitchFamily="34" charset="-128"/>
                <a:cs typeface="Arial Unicode MS" pitchFamily="34" charset="-128"/>
              </a:rPr>
              <a:t> </a:t>
            </a:r>
            <a:r>
              <a:rPr lang="en-US" sz="1800" dirty="0">
                <a:latin typeface="Arial" charset="0"/>
                <a:ea typeface="Arial Unicode MS" pitchFamily="34" charset="-128"/>
                <a:cs typeface="Arial Unicode MS" pitchFamily="34" charset="-128"/>
              </a:rPr>
              <a:t>be changed</a:t>
            </a:r>
            <a:endParaRPr lang="de-DE" sz="1800" dirty="0">
              <a:latin typeface="Arial" charset="0"/>
              <a:ea typeface="Arial Unicode MS" pitchFamily="34" charset="-128"/>
              <a:cs typeface="Arial Unicode MS" pitchFamily="34" charset="-128"/>
            </a:endParaRPr>
          </a:p>
          <a:p>
            <a:pPr marL="342900" indent="-342900">
              <a:buClr>
                <a:srgbClr val="F0AB00"/>
              </a:buClr>
              <a:buSzPct val="80000"/>
              <a:buFont typeface="Wingdings" panose="05000000000000000000" pitchFamily="2" charset="2"/>
              <a:buChar char="§"/>
              <a:defRPr/>
            </a:pPr>
            <a:r>
              <a:rPr lang="de-DE" sz="1800" dirty="0">
                <a:latin typeface="Arial" charset="0"/>
                <a:ea typeface="Arial Unicode MS" pitchFamily="34" charset="-128"/>
                <a:cs typeface="Arial Unicode MS" pitchFamily="34" charset="-128"/>
              </a:rPr>
              <a:t>ItemEvents such as </a:t>
            </a:r>
            <a:r>
              <a:rPr lang="en-US" sz="1800" dirty="0">
                <a:latin typeface="Arial" charset="0"/>
                <a:ea typeface="Arial Unicode MS" pitchFamily="34" charset="-128"/>
                <a:cs typeface="Arial Unicode MS" pitchFamily="34" charset="-128"/>
              </a:rPr>
              <a:t>et_DATASOURCE_LOAD and et_MATRIX_LOAD </a:t>
            </a:r>
            <a:r>
              <a:rPr lang="en-GB" sz="1800" dirty="0">
                <a:latin typeface="Arial" charset="0"/>
                <a:ea typeface="Arial Unicode MS" pitchFamily="34" charset="-128"/>
                <a:cs typeface="Arial Unicode MS" pitchFamily="34" charset="-128"/>
              </a:rPr>
              <a:t>only occur for user forms, not system forms</a:t>
            </a:r>
            <a:endParaRPr lang="de-DE" sz="1800" dirty="0">
              <a:latin typeface="Arial" charset="0"/>
              <a:ea typeface="Arial Unicode MS" pitchFamily="34" charset="-128"/>
              <a:cs typeface="Arial Unicode MS" pitchFamily="34" charset="-128"/>
            </a:endParaRPr>
          </a:p>
          <a:p>
            <a:pPr>
              <a:defRPr/>
            </a:pPr>
            <a:endParaRPr lang="de-DE" sz="1200" dirty="0">
              <a:latin typeface="Arial" charset="0"/>
              <a:ea typeface="Arial Unicode MS" pitchFamily="34" charset="-128"/>
              <a:cs typeface="Arial Unicode MS" pitchFamily="34" charset="-128"/>
            </a:endParaRPr>
          </a:p>
        </p:txBody>
      </p:sp>
      <p:sp>
        <p:nvSpPr>
          <p:cNvPr id="4" name="Title 3"/>
          <p:cNvSpPr>
            <a:spLocks noGrp="1"/>
          </p:cNvSpPr>
          <p:nvPr>
            <p:ph type="title"/>
          </p:nvPr>
        </p:nvSpPr>
        <p:spPr>
          <a:xfrm>
            <a:off x="504001" y="504000"/>
            <a:ext cx="11186476" cy="369332"/>
          </a:xfrm>
        </p:spPr>
        <p:txBody>
          <a:bodyPr/>
          <a:lstStyle/>
          <a:p>
            <a:r>
              <a:rPr lang="en-US" dirty="0"/>
              <a:t>Data Binding: DataSources on System Forms</a:t>
            </a:r>
            <a:endParaRPr lang="de-DE" dirty="0"/>
          </a:p>
        </p:txBody>
      </p:sp>
    </p:spTree>
    <p:custDataLst>
      <p:tags r:id="rId1"/>
    </p:custDataLst>
    <p:extLst>
      <p:ext uri="{BB962C8B-B14F-4D97-AF65-F5344CB8AC3E}">
        <p14:creationId xmlns:p14="http://schemas.microsoft.com/office/powerpoint/2010/main" val="20777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3"/>
          <p:cNvSpPr txBox="1">
            <a:spLocks noChangeArrowheads="1"/>
          </p:cNvSpPr>
          <p:nvPr/>
        </p:nvSpPr>
        <p:spPr bwMode="auto">
          <a:xfrm>
            <a:off x="504001" y="1460501"/>
            <a:ext cx="11186476" cy="4247281"/>
          </a:xfrm>
          <a:prstGeom prst="rect">
            <a:avLst/>
          </a:prstGeom>
          <a:noFill/>
          <a:ln w="12700">
            <a:noFill/>
            <a:miter lim="800000"/>
            <a:headEnd/>
            <a:tailEnd/>
          </a:ln>
        </p:spPr>
        <p:txBody>
          <a:bodyPr lIns="0" tIns="0" rIns="0" bIns="0"/>
          <a:lstStyle/>
          <a:p>
            <a:pPr marL="182563" indent="-182563">
              <a:buClr>
                <a:srgbClr val="F0AB00"/>
              </a:buClr>
              <a:buSzPct val="80000"/>
            </a:pPr>
            <a:r>
              <a:rPr lang="de-DE" sz="2000" b="1" dirty="0">
                <a:solidFill>
                  <a:schemeClr val="accent3">
                    <a:lumMod val="60000"/>
                    <a:lumOff val="40000"/>
                  </a:schemeClr>
                </a:solidFill>
              </a:rPr>
              <a:t>Navigation</a:t>
            </a:r>
          </a:p>
          <a:p>
            <a:pPr marL="182563" indent="-182563">
              <a:buClr>
                <a:srgbClr val="F0AB00"/>
              </a:buClr>
              <a:buSzPct val="80000"/>
              <a:buFont typeface="Arial" pitchFamily="34" charset="0"/>
              <a:buChar char="■"/>
            </a:pPr>
            <a:r>
              <a:rPr lang="de-DE" sz="1800" dirty="0"/>
              <a:t>When navigating between records, set a </a:t>
            </a:r>
            <a:r>
              <a:rPr lang="en-US" sz="1800" dirty="0"/>
              <a:t>condition</a:t>
            </a:r>
            <a:r>
              <a:rPr lang="de-DE" sz="1800" dirty="0"/>
              <a:t> </a:t>
            </a:r>
            <a:r>
              <a:rPr lang="en-US" sz="1800" dirty="0"/>
              <a:t>for</a:t>
            </a:r>
            <a:r>
              <a:rPr lang="de-DE" sz="1800" dirty="0"/>
              <a:t> </a:t>
            </a:r>
            <a:r>
              <a:rPr lang="en-US" sz="1800" dirty="0"/>
              <a:t>the</a:t>
            </a:r>
            <a:r>
              <a:rPr lang="de-DE" sz="1800" dirty="0"/>
              <a:t> DBDataSource – or the DataTable</a:t>
            </a:r>
          </a:p>
          <a:p>
            <a:pPr marL="220663" indent="-220663"/>
            <a:endParaRPr lang="de-DE" sz="1800" dirty="0"/>
          </a:p>
          <a:p>
            <a:pPr marL="182563" indent="-182563">
              <a:buClr>
                <a:srgbClr val="F0AB00"/>
              </a:buClr>
              <a:buSzPct val="80000"/>
            </a:pPr>
            <a:r>
              <a:rPr lang="de-DE" sz="2000" b="1" dirty="0">
                <a:solidFill>
                  <a:schemeClr val="accent3">
                    <a:lumMod val="60000"/>
                    <a:lumOff val="40000"/>
                  </a:schemeClr>
                </a:solidFill>
              </a:rPr>
              <a:t>Values</a:t>
            </a:r>
          </a:p>
          <a:p>
            <a:pPr marL="182563" indent="-182563">
              <a:buClr>
                <a:srgbClr val="F0AB00"/>
              </a:buClr>
              <a:buSzPct val="80000"/>
              <a:buFont typeface="Arial" pitchFamily="34" charset="0"/>
              <a:buChar char="■"/>
            </a:pPr>
            <a:r>
              <a:rPr lang="en-US" sz="1800" dirty="0"/>
              <a:t>When</a:t>
            </a:r>
            <a:r>
              <a:rPr lang="de-DE" sz="1800" dirty="0"/>
              <a:t> you need to display values in a different format than stored in the database, use UserDataSource: </a:t>
            </a:r>
          </a:p>
          <a:p>
            <a:pPr marL="182563" indent="-182563">
              <a:buClr>
                <a:srgbClr val="F0AB00"/>
              </a:buClr>
              <a:buSzPct val="80000"/>
              <a:buFont typeface="Arial" pitchFamily="34" charset="0"/>
              <a:buChar char="■"/>
            </a:pPr>
            <a:r>
              <a:rPr lang="de-DE" sz="1800" dirty="0"/>
              <a:t>Run the query (e.g. via DI API or DBDataSource), </a:t>
            </a:r>
            <a:r>
              <a:rPr lang="en-US" sz="1800" dirty="0"/>
              <a:t>format</a:t>
            </a:r>
            <a:r>
              <a:rPr lang="de-DE" sz="1800" dirty="0"/>
              <a:t> </a:t>
            </a:r>
            <a:r>
              <a:rPr lang="en-US" sz="1800" dirty="0"/>
              <a:t>the</a:t>
            </a:r>
            <a:r>
              <a:rPr lang="de-DE" sz="1800" dirty="0"/>
              <a:t> </a:t>
            </a:r>
            <a:r>
              <a:rPr lang="en-US" sz="1800" dirty="0"/>
              <a:t>data</a:t>
            </a:r>
            <a:r>
              <a:rPr lang="de-DE" sz="1800" dirty="0"/>
              <a:t> </a:t>
            </a:r>
            <a:r>
              <a:rPr lang="en-US" sz="1800" dirty="0"/>
              <a:t>as</a:t>
            </a:r>
            <a:r>
              <a:rPr lang="de-DE" sz="1800" dirty="0"/>
              <a:t> </a:t>
            </a:r>
            <a:r>
              <a:rPr lang="en-US" sz="1800" dirty="0"/>
              <a:t>required</a:t>
            </a:r>
            <a:r>
              <a:rPr lang="de-DE" sz="1800" dirty="0"/>
              <a:t> </a:t>
            </a:r>
            <a:r>
              <a:rPr lang="en-US" sz="1800" dirty="0"/>
              <a:t>and</a:t>
            </a:r>
            <a:r>
              <a:rPr lang="de-DE" sz="1800" dirty="0"/>
              <a:t> </a:t>
            </a:r>
            <a:r>
              <a:rPr lang="en-US" sz="1800" dirty="0"/>
              <a:t>then</a:t>
            </a:r>
            <a:r>
              <a:rPr lang="de-DE" sz="1800" dirty="0"/>
              <a:t> store the values in UserDataSources</a:t>
            </a:r>
          </a:p>
          <a:p>
            <a:pPr marL="220663" indent="-220663"/>
            <a:endParaRPr lang="de-DE" sz="1800" dirty="0"/>
          </a:p>
          <a:p>
            <a:pPr marL="220663" indent="-220663">
              <a:buClr>
                <a:srgbClr val="F0AB00"/>
              </a:buClr>
              <a:buSzPct val="80000"/>
            </a:pPr>
            <a:r>
              <a:rPr lang="de-DE" sz="2000" b="1" dirty="0">
                <a:solidFill>
                  <a:schemeClr val="accent3">
                    <a:lumMod val="60000"/>
                    <a:lumOff val="40000"/>
                  </a:schemeClr>
                </a:solidFill>
              </a:rPr>
              <a:t>Clearing form items</a:t>
            </a:r>
          </a:p>
          <a:p>
            <a:pPr marL="220663" indent="-220663">
              <a:buClr>
                <a:srgbClr val="F0AB00"/>
              </a:buClr>
              <a:buSzPct val="80000"/>
              <a:buFont typeface="Arial" pitchFamily="34" charset="0"/>
              <a:buChar char="■"/>
            </a:pPr>
            <a:r>
              <a:rPr lang="de-DE" sz="1800" dirty="0"/>
              <a:t>Set the condition of DBDataSources so that the results are empty</a:t>
            </a:r>
          </a:p>
          <a:p>
            <a:pPr marL="220663" indent="-220663">
              <a:buClr>
                <a:srgbClr val="F0AB00"/>
              </a:buClr>
              <a:buSzPct val="80000"/>
              <a:buFont typeface="Arial" pitchFamily="34" charset="0"/>
              <a:buChar char="■"/>
            </a:pPr>
            <a:r>
              <a:rPr lang="de-DE" sz="1800" dirty="0"/>
              <a:t>Set UserDataSource values to „</a:t>
            </a:r>
            <a:r>
              <a:rPr lang="de-DE" altLang="en-US" sz="1800" dirty="0"/>
              <a:t>“</a:t>
            </a:r>
          </a:p>
          <a:p>
            <a:pPr marL="220663" indent="-220663">
              <a:buClr>
                <a:srgbClr val="F0AB00"/>
              </a:buClr>
              <a:buSzPct val="80000"/>
              <a:buFont typeface="Arial" pitchFamily="34" charset="0"/>
              <a:buChar char="■"/>
            </a:pPr>
            <a:r>
              <a:rPr lang="de-DE" sz="1800" dirty="0"/>
              <a:t>Set UI item strings directly to „</a:t>
            </a:r>
            <a:r>
              <a:rPr lang="de-DE" altLang="en-US" sz="1800" dirty="0"/>
              <a:t>“</a:t>
            </a:r>
            <a:r>
              <a:rPr lang="de-DE" sz="1800" dirty="0"/>
              <a:t> only as a last </a:t>
            </a:r>
            <a:r>
              <a:rPr lang="en-US" sz="1800" dirty="0"/>
              <a:t>result</a:t>
            </a:r>
          </a:p>
          <a:p>
            <a:pPr marL="220663" indent="-220663">
              <a:buClr>
                <a:srgbClr val="333333"/>
              </a:buClr>
            </a:pPr>
            <a:endParaRPr lang="de-DE" sz="1800" dirty="0"/>
          </a:p>
        </p:txBody>
      </p:sp>
      <p:sp>
        <p:nvSpPr>
          <p:cNvPr id="4" name="Title 3"/>
          <p:cNvSpPr>
            <a:spLocks noGrp="1"/>
          </p:cNvSpPr>
          <p:nvPr>
            <p:ph type="title"/>
          </p:nvPr>
        </p:nvSpPr>
        <p:spPr>
          <a:xfrm>
            <a:off x="504001" y="504000"/>
            <a:ext cx="11186476" cy="369332"/>
          </a:xfrm>
        </p:spPr>
        <p:txBody>
          <a:bodyPr/>
          <a:lstStyle/>
          <a:p>
            <a:r>
              <a:rPr lang="en-US" dirty="0"/>
              <a:t>Data Binding: DataSources on User Forms</a:t>
            </a:r>
            <a:endParaRPr lang="de-DE" dirty="0"/>
          </a:p>
        </p:txBody>
      </p:sp>
    </p:spTree>
    <p:custDataLst>
      <p:tags r:id="rId1"/>
    </p:custDataLst>
    <p:extLst>
      <p:ext uri="{BB962C8B-B14F-4D97-AF65-F5344CB8AC3E}">
        <p14:creationId xmlns:p14="http://schemas.microsoft.com/office/powerpoint/2010/main" val="369712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t>Data Binding : Exercise</a:t>
            </a:r>
            <a:endParaRPr lang="de-DE" dirty="0"/>
          </a:p>
        </p:txBody>
      </p:sp>
      <p:sp>
        <p:nvSpPr>
          <p:cNvPr id="50179" name="Rectangle 4"/>
          <p:cNvSpPr>
            <a:spLocks noChangeArrowheads="1"/>
          </p:cNvSpPr>
          <p:nvPr/>
        </p:nvSpPr>
        <p:spPr bwMode="gray">
          <a:xfrm>
            <a:off x="2030969" y="1864859"/>
            <a:ext cx="9659507" cy="718145"/>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Bind data to fields of a form within the SAP Business One window</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9938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Data Binding:</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477334" cy="71814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Bind the data for form item</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2542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noFill/>
        </p:spPr>
        <p:txBody>
          <a:bodyPr anchor="ctr"/>
          <a:lstStyle/>
          <a:p>
            <a:pPr eaLnBrk="1" hangingPunct="1"/>
            <a:r>
              <a:rPr lang="en-US" dirty="0"/>
              <a:t>Data Binding: Characteristics and Motivation</a:t>
            </a:r>
          </a:p>
        </p:txBody>
      </p:sp>
      <p:sp>
        <p:nvSpPr>
          <p:cNvPr id="207875" name="Rectangle 3"/>
          <p:cNvSpPr>
            <a:spLocks noGrp="1" noChangeArrowheads="1"/>
          </p:cNvSpPr>
          <p:nvPr>
            <p:ph type="body" idx="4294967295"/>
          </p:nvPr>
        </p:nvSpPr>
        <p:spPr>
          <a:xfrm>
            <a:off x="504001" y="2039278"/>
            <a:ext cx="11186476" cy="3067111"/>
          </a:xfrm>
          <a:noFill/>
        </p:spPr>
        <p:txBody>
          <a:bodyPr>
            <a:normAutofit/>
          </a:bodyPr>
          <a:lstStyle/>
          <a:p>
            <a:pPr marL="252413" indent="-252413">
              <a:buClr>
                <a:srgbClr val="F0AB00"/>
              </a:buClr>
              <a:buFont typeface="Arial" pitchFamily="34" charset="0"/>
              <a:buChar char="■"/>
            </a:pPr>
            <a:r>
              <a:rPr lang="en-US" sz="1800" b="0" dirty="0"/>
              <a:t>DataSources serve as containers for data within a form - they are not necessarily linked directly to the database</a:t>
            </a:r>
          </a:p>
          <a:p>
            <a:pPr marL="252413" indent="-252413">
              <a:buClr>
                <a:srgbClr val="F0AB00"/>
              </a:buClr>
              <a:buFont typeface="Arial" pitchFamily="34" charset="0"/>
              <a:buChar char="■"/>
            </a:pPr>
            <a:r>
              <a:rPr lang="en-US" sz="1800" b="0" dirty="0"/>
              <a:t>DataSources improve performance because frequent manipulation of data values does not necessarily require frequent updates of the user interface</a:t>
            </a:r>
          </a:p>
          <a:p>
            <a:pPr marL="252413" indent="-252413">
              <a:buClr>
                <a:srgbClr val="F0AB00"/>
              </a:buClr>
              <a:buFont typeface="Arial" pitchFamily="34" charset="0"/>
              <a:buChar char="■"/>
            </a:pPr>
            <a:r>
              <a:rPr lang="en-US" sz="1800" b="0" dirty="0"/>
              <a:t>Some items (e.g. Matrix, Grid) should be bound to a data source</a:t>
            </a:r>
          </a:p>
          <a:p>
            <a:pPr marL="252413" indent="-252413">
              <a:buClr>
                <a:srgbClr val="F0AB00"/>
              </a:buClr>
              <a:buFont typeface="Arial" pitchFamily="34" charset="0"/>
              <a:buChar char="■"/>
            </a:pPr>
            <a:r>
              <a:rPr lang="en-US" sz="1800" b="0" dirty="0"/>
              <a:t>Some items (e.g. Checkbox) have to be bound to a data source – some items may not even be displayed unless they are bound to a data source</a:t>
            </a:r>
          </a:p>
        </p:txBody>
      </p:sp>
    </p:spTree>
    <p:custDataLst>
      <p:tags r:id="rId1"/>
    </p:custDataLst>
    <p:extLst>
      <p:ext uri="{BB962C8B-B14F-4D97-AF65-F5344CB8AC3E}">
        <p14:creationId xmlns:p14="http://schemas.microsoft.com/office/powerpoint/2010/main" val="23347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noFill/>
        </p:spPr>
        <p:txBody>
          <a:bodyPr anchor="ctr"/>
          <a:lstStyle/>
          <a:p>
            <a:pPr eaLnBrk="1" hangingPunct="1"/>
            <a:r>
              <a:rPr lang="en-US" dirty="0"/>
              <a:t>Data Binding: Types of Data Sources</a:t>
            </a:r>
          </a:p>
        </p:txBody>
      </p:sp>
      <p:sp>
        <p:nvSpPr>
          <p:cNvPr id="209923" name="Rectangle 3"/>
          <p:cNvSpPr>
            <a:spLocks noGrp="1" noChangeArrowheads="1"/>
          </p:cNvSpPr>
          <p:nvPr>
            <p:ph type="body" idx="4294967295"/>
          </p:nvPr>
        </p:nvSpPr>
        <p:spPr>
          <a:xfrm>
            <a:off x="504001" y="1481138"/>
            <a:ext cx="11186476" cy="4824412"/>
          </a:xfrm>
          <a:noFill/>
        </p:spPr>
        <p:txBody>
          <a:bodyPr>
            <a:noAutofit/>
          </a:bodyPr>
          <a:lstStyle/>
          <a:p>
            <a:pPr>
              <a:spcBef>
                <a:spcPts val="1200"/>
              </a:spcBef>
            </a:pPr>
            <a:r>
              <a:rPr lang="en-US" b="0" dirty="0"/>
              <a:t>There are 3 types of data sources:</a:t>
            </a:r>
          </a:p>
          <a:p>
            <a:pPr>
              <a:spcBef>
                <a:spcPts val="1200"/>
              </a:spcBef>
            </a:pPr>
            <a:endParaRPr lang="en-US" sz="1800" b="0" dirty="0"/>
          </a:p>
          <a:p>
            <a:pPr>
              <a:spcBef>
                <a:spcPts val="1200"/>
              </a:spcBef>
            </a:pPr>
            <a:r>
              <a:rPr lang="en-US" sz="1800" b="1" dirty="0">
                <a:solidFill>
                  <a:schemeClr val="accent3"/>
                </a:solidFill>
              </a:rPr>
              <a:t>DBDataSource</a:t>
            </a:r>
            <a:r>
              <a:rPr lang="en-US" sz="1800" b="0" dirty="0"/>
              <a:t> – linked to a database table, represents tabular data </a:t>
            </a:r>
          </a:p>
          <a:p>
            <a:pPr>
              <a:spcBef>
                <a:spcPts val="1200"/>
              </a:spcBef>
            </a:pPr>
            <a:r>
              <a:rPr lang="en-US" sz="1800" dirty="0"/>
              <a:t>		</a:t>
            </a:r>
            <a:r>
              <a:rPr lang="en-US" sz="1800" b="0" dirty="0"/>
              <a:t>(you can only use 1 table + only set conditions – no sorting etc.)</a:t>
            </a:r>
          </a:p>
          <a:p>
            <a:pPr>
              <a:spcBef>
                <a:spcPts val="1200"/>
              </a:spcBef>
            </a:pPr>
            <a:endParaRPr lang="en-US" sz="1800" b="0" dirty="0"/>
          </a:p>
          <a:p>
            <a:pPr>
              <a:spcBef>
                <a:spcPts val="1200"/>
              </a:spcBef>
            </a:pPr>
            <a:r>
              <a:rPr lang="en-US" sz="1800" b="1" dirty="0">
                <a:solidFill>
                  <a:schemeClr val="accent3"/>
                </a:solidFill>
              </a:rPr>
              <a:t>UserDataSource</a:t>
            </a:r>
            <a:r>
              <a:rPr lang="en-US" sz="1800" b="0" dirty="0"/>
              <a:t> – acts as a container for data within the form</a:t>
            </a:r>
          </a:p>
          <a:p>
            <a:pPr>
              <a:spcBef>
                <a:spcPts val="1200"/>
              </a:spcBef>
            </a:pPr>
            <a:r>
              <a:rPr lang="en-US" sz="1800" b="0" dirty="0"/>
              <a:t>		(can be connected e.g. to an EditText or a column in a Matrix)</a:t>
            </a:r>
          </a:p>
          <a:p>
            <a:pPr>
              <a:spcBef>
                <a:spcPts val="1200"/>
              </a:spcBef>
            </a:pPr>
            <a:endParaRPr lang="en-US" sz="1800" b="0" dirty="0"/>
          </a:p>
          <a:p>
            <a:pPr>
              <a:spcBef>
                <a:spcPts val="1200"/>
              </a:spcBef>
            </a:pPr>
            <a:r>
              <a:rPr lang="de-DE" sz="1800" b="1" dirty="0">
                <a:solidFill>
                  <a:schemeClr val="accent3"/>
                </a:solidFill>
              </a:rPr>
              <a:t>DataTable</a:t>
            </a:r>
            <a:r>
              <a:rPr lang="de-DE" sz="1800" b="0" dirty="0"/>
              <a:t> – </a:t>
            </a:r>
            <a:r>
              <a:rPr lang="en-US" sz="1800" b="0" dirty="0"/>
              <a:t>two methods (mix of the two methods is not possible)</a:t>
            </a:r>
          </a:p>
          <a:p>
            <a:pPr marL="522864" lvl="1" indent="-342900">
              <a:spcBef>
                <a:spcPts val="1200"/>
              </a:spcBef>
              <a:buFont typeface="Arial" panose="020B0604020202020204" pitchFamily="34" charset="0"/>
              <a:buChar char="•"/>
            </a:pPr>
            <a:r>
              <a:rPr lang="en-US" sz="1600" b="0" dirty="0"/>
              <a:t>Populate</a:t>
            </a:r>
            <a:r>
              <a:rPr lang="de-DE" sz="1600" b="0" dirty="0"/>
              <a:t> with </a:t>
            </a:r>
            <a:r>
              <a:rPr lang="de-DE" sz="1600" dirty="0"/>
              <a:t>SQL</a:t>
            </a:r>
            <a:r>
              <a:rPr lang="de-DE" sz="1600" b="0" dirty="0"/>
              <a:t> statement (so that you can use joins, sorting etc.) </a:t>
            </a:r>
          </a:p>
          <a:p>
            <a:pPr marL="522864" lvl="1" indent="-342900">
              <a:spcBef>
                <a:spcPts val="1200"/>
              </a:spcBef>
              <a:buFont typeface="Arial" panose="020B0604020202020204" pitchFamily="34" charset="0"/>
              <a:buChar char="•"/>
            </a:pPr>
            <a:r>
              <a:rPr lang="en-US" sz="1600" b="0" dirty="0"/>
              <a:t>Define</a:t>
            </a:r>
            <a:r>
              <a:rPr lang="de-DE" sz="1600" b="0" dirty="0"/>
              <a:t> the Columns of the DataTable </a:t>
            </a:r>
            <a:r>
              <a:rPr lang="en-US" sz="1600" b="0" dirty="0"/>
              <a:t>one-by-one</a:t>
            </a:r>
            <a:r>
              <a:rPr lang="de-DE" sz="1600" b="0" dirty="0"/>
              <a:t> </a:t>
            </a:r>
            <a:r>
              <a:rPr lang="en-US" sz="1600" b="0" dirty="0"/>
              <a:t>and</a:t>
            </a:r>
            <a:r>
              <a:rPr lang="de-DE" sz="1600" b="0" dirty="0"/>
              <a:t> </a:t>
            </a:r>
            <a:r>
              <a:rPr lang="en-US" sz="1600" b="0" dirty="0"/>
              <a:t>fill</a:t>
            </a:r>
            <a:r>
              <a:rPr lang="de-DE" sz="1600" b="0" dirty="0"/>
              <a:t> </a:t>
            </a:r>
            <a:r>
              <a:rPr lang="en-US" sz="1600" b="0" dirty="0"/>
              <a:t>through </a:t>
            </a:r>
            <a:r>
              <a:rPr lang="en-US" sz="1600" dirty="0"/>
              <a:t>code</a:t>
            </a:r>
          </a:p>
          <a:p>
            <a:pPr>
              <a:spcBef>
                <a:spcPts val="1200"/>
              </a:spcBef>
            </a:pPr>
            <a:r>
              <a:rPr lang="de-DE" sz="1800" b="0" dirty="0"/>
              <a:t>	DataTables are mostly used in conjunction with Grid or ChooseFromList objects</a:t>
            </a:r>
            <a:endParaRPr lang="en-US" sz="1800" b="0" dirty="0"/>
          </a:p>
        </p:txBody>
      </p:sp>
    </p:spTree>
    <p:custDataLst>
      <p:tags r:id="rId1"/>
    </p:custDataLst>
    <p:extLst>
      <p:ext uri="{BB962C8B-B14F-4D97-AF65-F5344CB8AC3E}">
        <p14:creationId xmlns:p14="http://schemas.microsoft.com/office/powerpoint/2010/main" val="1810932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anim calcmode="lin" valueType="num">
                                      <p:cBhvr additive="base">
                                        <p:cTn id="7" dur="500" fill="hold"/>
                                        <p:tgtEl>
                                          <p:spTgt spid="2099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9923">
                                            <p:txEl>
                                              <p:pRg st="3" end="3"/>
                                            </p:txEl>
                                          </p:spTgt>
                                        </p:tgtEl>
                                        <p:attrNameLst>
                                          <p:attrName>style.visibility</p:attrName>
                                        </p:attrNameLst>
                                      </p:cBhvr>
                                      <p:to>
                                        <p:strVal val="visible"/>
                                      </p:to>
                                    </p:set>
                                    <p:anim calcmode="lin" valueType="num">
                                      <p:cBhvr additive="base">
                                        <p:cTn id="13" dur="500" fill="hold"/>
                                        <p:tgtEl>
                                          <p:spTgt spid="2099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9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9923">
                                            <p:txEl>
                                              <p:pRg st="5" end="5"/>
                                            </p:txEl>
                                          </p:spTgt>
                                        </p:tgtEl>
                                        <p:attrNameLst>
                                          <p:attrName>style.visibility</p:attrName>
                                        </p:attrNameLst>
                                      </p:cBhvr>
                                      <p:to>
                                        <p:strVal val="visible"/>
                                      </p:to>
                                    </p:set>
                                    <p:anim calcmode="lin" valueType="num">
                                      <p:cBhvr additive="base">
                                        <p:cTn id="19" dur="500" fill="hold"/>
                                        <p:tgtEl>
                                          <p:spTgt spid="2099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9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9923">
                                            <p:txEl>
                                              <p:pRg st="6" end="6"/>
                                            </p:txEl>
                                          </p:spTgt>
                                        </p:tgtEl>
                                        <p:attrNameLst>
                                          <p:attrName>style.visibility</p:attrName>
                                        </p:attrNameLst>
                                      </p:cBhvr>
                                      <p:to>
                                        <p:strVal val="visible"/>
                                      </p:to>
                                    </p:set>
                                    <p:anim calcmode="lin" valueType="num">
                                      <p:cBhvr additive="base">
                                        <p:cTn id="25" dur="500" fill="hold"/>
                                        <p:tgtEl>
                                          <p:spTgt spid="2099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99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9923">
                                            <p:txEl>
                                              <p:pRg st="8" end="8"/>
                                            </p:txEl>
                                          </p:spTgt>
                                        </p:tgtEl>
                                        <p:attrNameLst>
                                          <p:attrName>style.visibility</p:attrName>
                                        </p:attrNameLst>
                                      </p:cBhvr>
                                      <p:to>
                                        <p:strVal val="visible"/>
                                      </p:to>
                                    </p:set>
                                    <p:anim calcmode="lin" valueType="num">
                                      <p:cBhvr additive="base">
                                        <p:cTn id="31" dur="500" fill="hold"/>
                                        <p:tgtEl>
                                          <p:spTgt spid="2099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99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9923">
                                            <p:txEl>
                                              <p:pRg st="9" end="9"/>
                                            </p:txEl>
                                          </p:spTgt>
                                        </p:tgtEl>
                                        <p:attrNameLst>
                                          <p:attrName>style.visibility</p:attrName>
                                        </p:attrNameLst>
                                      </p:cBhvr>
                                      <p:to>
                                        <p:strVal val="visible"/>
                                      </p:to>
                                    </p:set>
                                    <p:anim calcmode="lin" valueType="num">
                                      <p:cBhvr additive="base">
                                        <p:cTn id="37" dur="500" fill="hold"/>
                                        <p:tgtEl>
                                          <p:spTgt spid="2099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99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09923">
                                            <p:txEl>
                                              <p:pRg st="10" end="10"/>
                                            </p:txEl>
                                          </p:spTgt>
                                        </p:tgtEl>
                                        <p:attrNameLst>
                                          <p:attrName>style.visibility</p:attrName>
                                        </p:attrNameLst>
                                      </p:cBhvr>
                                      <p:to>
                                        <p:strVal val="visible"/>
                                      </p:to>
                                    </p:set>
                                    <p:anim calcmode="lin" valueType="num">
                                      <p:cBhvr additive="base">
                                        <p:cTn id="43" dur="500" fill="hold"/>
                                        <p:tgtEl>
                                          <p:spTgt spid="20992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99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09923">
                                            <p:txEl>
                                              <p:pRg st="11" end="11"/>
                                            </p:txEl>
                                          </p:spTgt>
                                        </p:tgtEl>
                                        <p:attrNameLst>
                                          <p:attrName>style.visibility</p:attrName>
                                        </p:attrNameLst>
                                      </p:cBhvr>
                                      <p:to>
                                        <p:strVal val="visible"/>
                                      </p:to>
                                    </p:set>
                                    <p:anim calcmode="lin" valueType="num">
                                      <p:cBhvr additive="base">
                                        <p:cTn id="49" dur="500" fill="hold"/>
                                        <p:tgtEl>
                                          <p:spTgt spid="20992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99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504001" y="504000"/>
            <a:ext cx="11186476" cy="369332"/>
          </a:xfrm>
        </p:spPr>
        <p:txBody>
          <a:bodyPr anchor="ctr"/>
          <a:lstStyle/>
          <a:p>
            <a:pPr eaLnBrk="1" hangingPunct="1"/>
            <a:r>
              <a:rPr lang="en-US" dirty="0"/>
              <a:t>Data Binding: Principle</a:t>
            </a:r>
          </a:p>
        </p:txBody>
      </p:sp>
      <p:grpSp>
        <p:nvGrpSpPr>
          <p:cNvPr id="113666" name="Group 3"/>
          <p:cNvGrpSpPr>
            <a:grpSpLocks/>
          </p:cNvGrpSpPr>
          <p:nvPr/>
        </p:nvGrpSpPr>
        <p:grpSpPr bwMode="auto">
          <a:xfrm>
            <a:off x="1855049" y="1895906"/>
            <a:ext cx="2956399" cy="2355625"/>
            <a:chOff x="672" y="624"/>
            <a:chExt cx="3312" cy="2640"/>
          </a:xfrm>
        </p:grpSpPr>
        <p:sp>
          <p:nvSpPr>
            <p:cNvPr id="113693" name="Rectangle 4"/>
            <p:cNvSpPr>
              <a:spLocks noChangeArrowheads="1"/>
            </p:cNvSpPr>
            <p:nvPr/>
          </p:nvSpPr>
          <p:spPr bwMode="auto">
            <a:xfrm>
              <a:off x="672" y="624"/>
              <a:ext cx="3312" cy="2640"/>
            </a:xfrm>
            <a:prstGeom prst="rect">
              <a:avLst/>
            </a:prstGeom>
            <a:solidFill>
              <a:srgbClr val="DDDDDD"/>
            </a:solidFill>
            <a:ln w="12700">
              <a:solidFill>
                <a:schemeClr val="accent2"/>
              </a:solidFill>
              <a:miter lim="800000"/>
              <a:headEnd/>
              <a:tailEnd/>
            </a:ln>
          </p:spPr>
          <p:txBody>
            <a:bodyPr wrap="none" tIns="396000">
              <a:noAutofit/>
            </a:bodyPr>
            <a:lstStyle/>
            <a:p>
              <a:endParaRPr lang="de-DE" sz="600" dirty="0"/>
            </a:p>
          </p:txBody>
        </p:sp>
        <p:sp>
          <p:nvSpPr>
            <p:cNvPr id="113694" name="Rectangle 5"/>
            <p:cNvSpPr>
              <a:spLocks noChangeArrowheads="1"/>
            </p:cNvSpPr>
            <p:nvPr/>
          </p:nvSpPr>
          <p:spPr bwMode="auto">
            <a:xfrm>
              <a:off x="672" y="624"/>
              <a:ext cx="3072" cy="214"/>
            </a:xfrm>
            <a:prstGeom prst="rect">
              <a:avLst/>
            </a:prstGeom>
            <a:solidFill>
              <a:schemeClr val="hlink"/>
            </a:solidFill>
            <a:ln w="12700">
              <a:noFill/>
              <a:miter lim="800000"/>
              <a:headEnd/>
              <a:tailEnd/>
            </a:ln>
          </p:spPr>
          <p:txBody>
            <a:bodyPr wrap="none" anchor="ctr">
              <a:noAutofit/>
            </a:bodyPr>
            <a:lstStyle/>
            <a:p>
              <a:r>
                <a:rPr lang="en-US" sz="600" dirty="0">
                  <a:solidFill>
                    <a:schemeClr val="bg2"/>
                  </a:solidFill>
                </a:rPr>
                <a:t>        Purchase Order</a:t>
              </a:r>
            </a:p>
          </p:txBody>
        </p:sp>
        <p:sp>
          <p:nvSpPr>
            <p:cNvPr id="113695" name="Freeform 6"/>
            <p:cNvSpPr>
              <a:spLocks/>
            </p:cNvSpPr>
            <p:nvPr/>
          </p:nvSpPr>
          <p:spPr bwMode="auto">
            <a:xfrm>
              <a:off x="3744" y="624"/>
              <a:ext cx="240" cy="214"/>
            </a:xfrm>
            <a:custGeom>
              <a:avLst/>
              <a:gdLst>
                <a:gd name="T0" fmla="*/ 0 w 141"/>
                <a:gd name="T1" fmla="*/ 3974477 h 142"/>
                <a:gd name="T2" fmla="*/ 0 w 141"/>
                <a:gd name="T3" fmla="*/ 107484882 h 142"/>
                <a:gd name="T4" fmla="*/ 2147483647 w 141"/>
                <a:gd name="T5" fmla="*/ 0 h 142"/>
                <a:gd name="T6" fmla="*/ 0 w 141"/>
                <a:gd name="T7" fmla="*/ 3974477 h 142"/>
                <a:gd name="T8" fmla="*/ 0 60000 65536"/>
                <a:gd name="T9" fmla="*/ 0 60000 65536"/>
                <a:gd name="T10" fmla="*/ 0 60000 65536"/>
                <a:gd name="T11" fmla="*/ 0 60000 65536"/>
                <a:gd name="T12" fmla="*/ 0 w 141"/>
                <a:gd name="T13" fmla="*/ 0 h 142"/>
                <a:gd name="T14" fmla="*/ 141 w 141"/>
                <a:gd name="T15" fmla="*/ 142 h 142"/>
              </a:gdLst>
              <a:ahLst/>
              <a:cxnLst>
                <a:cxn ang="T8">
                  <a:pos x="T0" y="T1"/>
                </a:cxn>
                <a:cxn ang="T9">
                  <a:pos x="T2" y="T3"/>
                </a:cxn>
                <a:cxn ang="T10">
                  <a:pos x="T4" y="T5"/>
                </a:cxn>
                <a:cxn ang="T11">
                  <a:pos x="T6" y="T7"/>
                </a:cxn>
              </a:cxnLst>
              <a:rect l="T12" t="T13" r="T14" b="T15"/>
              <a:pathLst>
                <a:path w="141" h="142">
                  <a:moveTo>
                    <a:pt x="0" y="5"/>
                  </a:moveTo>
                  <a:lnTo>
                    <a:pt x="0" y="142"/>
                  </a:lnTo>
                  <a:lnTo>
                    <a:pt x="141" y="0"/>
                  </a:lnTo>
                  <a:lnTo>
                    <a:pt x="0" y="5"/>
                  </a:lnTo>
                  <a:close/>
                </a:path>
              </a:pathLst>
            </a:custGeom>
            <a:solidFill>
              <a:schemeClr val="hlink"/>
            </a:solidFill>
            <a:ln w="12700" cap="flat" cmpd="sng">
              <a:noFill/>
              <a:prstDash val="solid"/>
              <a:round/>
              <a:headEnd type="none" w="med" len="med"/>
              <a:tailEnd type="none" w="med" len="med"/>
            </a:ln>
          </p:spPr>
          <p:txBody>
            <a:bodyPr lIns="90000" tIns="46800" rIns="90000" bIns="46800">
              <a:noAutofit/>
            </a:bodyPr>
            <a:lstStyle/>
            <a:p>
              <a:endParaRPr lang="de-DE" dirty="0"/>
            </a:p>
          </p:txBody>
        </p:sp>
        <p:grpSp>
          <p:nvGrpSpPr>
            <p:cNvPr id="113696" name="Group 7"/>
            <p:cNvGrpSpPr>
              <a:grpSpLocks/>
            </p:cNvGrpSpPr>
            <p:nvPr/>
          </p:nvGrpSpPr>
          <p:grpSpPr bwMode="auto">
            <a:xfrm>
              <a:off x="3168" y="646"/>
              <a:ext cx="528" cy="144"/>
              <a:chOff x="1104" y="3552"/>
              <a:chExt cx="528" cy="144"/>
            </a:xfrm>
          </p:grpSpPr>
          <p:sp>
            <p:nvSpPr>
              <p:cNvPr id="113752" name="Rectangle 8"/>
              <p:cNvSpPr>
                <a:spLocks noChangeArrowheads="1"/>
              </p:cNvSpPr>
              <p:nvPr/>
            </p:nvSpPr>
            <p:spPr bwMode="auto">
              <a:xfrm>
                <a:off x="1484" y="3552"/>
                <a:ext cx="148" cy="144"/>
              </a:xfrm>
              <a:prstGeom prst="rect">
                <a:avLst/>
              </a:prstGeom>
              <a:noFill/>
              <a:ln w="19050">
                <a:solidFill>
                  <a:schemeClr val="bg2"/>
                </a:solidFill>
                <a:miter lim="800000"/>
                <a:headEnd/>
                <a:tailEnd/>
              </a:ln>
            </p:spPr>
            <p:txBody>
              <a:bodyPr lIns="90000" tIns="46800" rIns="90000" bIns="46800" anchor="ctr">
                <a:noAutofit/>
              </a:bodyPr>
              <a:lstStyle/>
              <a:p>
                <a:endParaRPr lang="de-DE" dirty="0"/>
              </a:p>
            </p:txBody>
          </p:sp>
          <p:sp>
            <p:nvSpPr>
              <p:cNvPr id="113753" name="Line 9"/>
              <p:cNvSpPr>
                <a:spLocks noChangeShapeType="1"/>
              </p:cNvSpPr>
              <p:nvPr/>
            </p:nvSpPr>
            <p:spPr bwMode="auto">
              <a:xfrm>
                <a:off x="1505" y="3573"/>
                <a:ext cx="106" cy="102"/>
              </a:xfrm>
              <a:prstGeom prst="line">
                <a:avLst/>
              </a:prstGeom>
              <a:noFill/>
              <a:ln w="19050">
                <a:solidFill>
                  <a:schemeClr val="bg2"/>
                </a:solidFill>
                <a:round/>
                <a:headEnd/>
                <a:tailEnd/>
              </a:ln>
            </p:spPr>
            <p:txBody>
              <a:bodyPr wrap="none" lIns="90000" tIns="46800" rIns="90000" bIns="46800">
                <a:noAutofit/>
              </a:bodyPr>
              <a:lstStyle/>
              <a:p>
                <a:endParaRPr lang="de-DE" dirty="0"/>
              </a:p>
            </p:txBody>
          </p:sp>
          <p:sp>
            <p:nvSpPr>
              <p:cNvPr id="113754" name="Line 10"/>
              <p:cNvSpPr>
                <a:spLocks noChangeShapeType="1"/>
              </p:cNvSpPr>
              <p:nvPr/>
            </p:nvSpPr>
            <p:spPr bwMode="auto">
              <a:xfrm flipH="1">
                <a:off x="1505" y="3573"/>
                <a:ext cx="106" cy="102"/>
              </a:xfrm>
              <a:prstGeom prst="line">
                <a:avLst/>
              </a:prstGeom>
              <a:noFill/>
              <a:ln w="19050">
                <a:solidFill>
                  <a:schemeClr val="bg2"/>
                </a:solidFill>
                <a:round/>
                <a:headEnd/>
                <a:tailEnd/>
              </a:ln>
            </p:spPr>
            <p:txBody>
              <a:bodyPr wrap="none" lIns="90000" tIns="46800" rIns="90000" bIns="46800">
                <a:noAutofit/>
              </a:bodyPr>
              <a:lstStyle/>
              <a:p>
                <a:endParaRPr lang="de-DE" dirty="0"/>
              </a:p>
            </p:txBody>
          </p:sp>
          <p:sp>
            <p:nvSpPr>
              <p:cNvPr id="113755" name="Rectangle 11"/>
              <p:cNvSpPr>
                <a:spLocks noChangeArrowheads="1"/>
              </p:cNvSpPr>
              <p:nvPr/>
            </p:nvSpPr>
            <p:spPr bwMode="auto">
              <a:xfrm>
                <a:off x="1294" y="3552"/>
                <a:ext cx="148" cy="144"/>
              </a:xfrm>
              <a:prstGeom prst="rect">
                <a:avLst/>
              </a:prstGeom>
              <a:noFill/>
              <a:ln w="19050">
                <a:solidFill>
                  <a:schemeClr val="bg2"/>
                </a:solidFill>
                <a:miter lim="800000"/>
                <a:headEnd/>
                <a:tailEnd/>
              </a:ln>
            </p:spPr>
            <p:txBody>
              <a:bodyPr lIns="90000" tIns="46800" rIns="90000" bIns="46800" anchor="ctr">
                <a:noAutofit/>
              </a:bodyPr>
              <a:lstStyle/>
              <a:p>
                <a:endParaRPr lang="de-DE" dirty="0"/>
              </a:p>
            </p:txBody>
          </p:sp>
          <p:sp>
            <p:nvSpPr>
              <p:cNvPr id="113756" name="Rectangle 12"/>
              <p:cNvSpPr>
                <a:spLocks noChangeArrowheads="1"/>
              </p:cNvSpPr>
              <p:nvPr/>
            </p:nvSpPr>
            <p:spPr bwMode="auto">
              <a:xfrm>
                <a:off x="1315" y="3573"/>
                <a:ext cx="106" cy="102"/>
              </a:xfrm>
              <a:prstGeom prst="rect">
                <a:avLst/>
              </a:prstGeom>
              <a:noFill/>
              <a:ln w="19050">
                <a:solidFill>
                  <a:schemeClr val="bg2"/>
                </a:solidFill>
                <a:miter lim="800000"/>
                <a:headEnd/>
                <a:tailEnd/>
              </a:ln>
            </p:spPr>
            <p:txBody>
              <a:bodyPr lIns="90000" tIns="46800" rIns="90000" bIns="46800" anchor="ctr">
                <a:noAutofit/>
              </a:bodyPr>
              <a:lstStyle/>
              <a:p>
                <a:endParaRPr lang="de-DE" dirty="0"/>
              </a:p>
            </p:txBody>
          </p:sp>
          <p:sp>
            <p:nvSpPr>
              <p:cNvPr id="113757" name="Rectangle 13"/>
              <p:cNvSpPr>
                <a:spLocks noChangeArrowheads="1"/>
              </p:cNvSpPr>
              <p:nvPr/>
            </p:nvSpPr>
            <p:spPr bwMode="auto">
              <a:xfrm>
                <a:off x="1104" y="3552"/>
                <a:ext cx="148" cy="144"/>
              </a:xfrm>
              <a:prstGeom prst="rect">
                <a:avLst/>
              </a:prstGeom>
              <a:noFill/>
              <a:ln w="19050">
                <a:solidFill>
                  <a:schemeClr val="bg2"/>
                </a:solidFill>
                <a:miter lim="800000"/>
                <a:headEnd/>
                <a:tailEnd/>
              </a:ln>
            </p:spPr>
            <p:txBody>
              <a:bodyPr lIns="90000" tIns="46800" rIns="90000" bIns="46800" anchor="ctr">
                <a:noAutofit/>
              </a:bodyPr>
              <a:lstStyle/>
              <a:p>
                <a:endParaRPr lang="de-DE" dirty="0"/>
              </a:p>
            </p:txBody>
          </p:sp>
          <p:sp>
            <p:nvSpPr>
              <p:cNvPr id="113758" name="Line 14"/>
              <p:cNvSpPr>
                <a:spLocks noChangeShapeType="1"/>
              </p:cNvSpPr>
              <p:nvPr/>
            </p:nvSpPr>
            <p:spPr bwMode="auto">
              <a:xfrm>
                <a:off x="1125" y="3675"/>
                <a:ext cx="106" cy="0"/>
              </a:xfrm>
              <a:prstGeom prst="line">
                <a:avLst/>
              </a:prstGeom>
              <a:noFill/>
              <a:ln w="19050">
                <a:solidFill>
                  <a:schemeClr val="bg2"/>
                </a:solidFill>
                <a:round/>
                <a:headEnd/>
                <a:tailEnd/>
              </a:ln>
            </p:spPr>
            <p:txBody>
              <a:bodyPr wrap="none" lIns="90000" tIns="46800" rIns="90000" bIns="46800">
                <a:noAutofit/>
              </a:bodyPr>
              <a:lstStyle/>
              <a:p>
                <a:endParaRPr lang="de-DE" dirty="0"/>
              </a:p>
            </p:txBody>
          </p:sp>
        </p:grpSp>
        <p:grpSp>
          <p:nvGrpSpPr>
            <p:cNvPr id="113697" name="Group 15"/>
            <p:cNvGrpSpPr>
              <a:grpSpLocks/>
            </p:cNvGrpSpPr>
            <p:nvPr/>
          </p:nvGrpSpPr>
          <p:grpSpPr bwMode="auto">
            <a:xfrm>
              <a:off x="722" y="657"/>
              <a:ext cx="241" cy="148"/>
              <a:chOff x="1008" y="3604"/>
              <a:chExt cx="624" cy="384"/>
            </a:xfrm>
          </p:grpSpPr>
          <p:sp>
            <p:nvSpPr>
              <p:cNvPr id="113750" name="Rectangle 16"/>
              <p:cNvSpPr>
                <a:spLocks noChangeArrowheads="1"/>
              </p:cNvSpPr>
              <p:nvPr/>
            </p:nvSpPr>
            <p:spPr bwMode="auto">
              <a:xfrm>
                <a:off x="1008" y="3604"/>
                <a:ext cx="384" cy="384"/>
              </a:xfrm>
              <a:prstGeom prst="rect">
                <a:avLst/>
              </a:prstGeom>
              <a:solidFill>
                <a:schemeClr val="hlink"/>
              </a:solidFill>
              <a:ln w="19050">
                <a:solidFill>
                  <a:schemeClr val="bg2"/>
                </a:solidFill>
                <a:miter lim="800000"/>
                <a:headEnd/>
                <a:tailEnd/>
              </a:ln>
            </p:spPr>
            <p:txBody>
              <a:bodyPr wrap="none" lIns="90000" tIns="46800" rIns="90000" bIns="46800" anchor="ctr">
                <a:noAutofit/>
              </a:bodyPr>
              <a:lstStyle/>
              <a:p>
                <a:endParaRPr lang="de-DE" dirty="0"/>
              </a:p>
            </p:txBody>
          </p:sp>
          <p:sp>
            <p:nvSpPr>
              <p:cNvPr id="113751" name="Freeform 17"/>
              <p:cNvSpPr>
                <a:spLocks/>
              </p:cNvSpPr>
              <p:nvPr/>
            </p:nvSpPr>
            <p:spPr bwMode="auto">
              <a:xfrm>
                <a:off x="1056" y="3652"/>
                <a:ext cx="576" cy="288"/>
              </a:xfrm>
              <a:custGeom>
                <a:avLst/>
                <a:gdLst>
                  <a:gd name="T0" fmla="*/ 0 w 576"/>
                  <a:gd name="T1" fmla="*/ 0 h 288"/>
                  <a:gd name="T2" fmla="*/ 0 w 576"/>
                  <a:gd name="T3" fmla="*/ 288 h 288"/>
                  <a:gd name="T4" fmla="*/ 288 w 576"/>
                  <a:gd name="T5" fmla="*/ 288 h 288"/>
                  <a:gd name="T6" fmla="*/ 576 w 576"/>
                  <a:gd name="T7" fmla="*/ 0 h 288"/>
                  <a:gd name="T8" fmla="*/ 0 w 576"/>
                  <a:gd name="T9" fmla="*/ 0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0" y="0"/>
                    </a:moveTo>
                    <a:lnTo>
                      <a:pt x="0" y="288"/>
                    </a:lnTo>
                    <a:lnTo>
                      <a:pt x="288" y="288"/>
                    </a:lnTo>
                    <a:lnTo>
                      <a:pt x="576" y="0"/>
                    </a:lnTo>
                    <a:lnTo>
                      <a:pt x="0" y="0"/>
                    </a:lnTo>
                    <a:close/>
                  </a:path>
                </a:pathLst>
              </a:custGeom>
              <a:solidFill>
                <a:schemeClr val="hlink"/>
              </a:solidFill>
              <a:ln w="19050" cap="flat" cmpd="sng">
                <a:solidFill>
                  <a:schemeClr val="bg2"/>
                </a:solidFill>
                <a:prstDash val="solid"/>
                <a:round/>
                <a:headEnd type="none" w="med" len="med"/>
                <a:tailEnd type="none" w="med" len="med"/>
              </a:ln>
            </p:spPr>
            <p:txBody>
              <a:bodyPr wrap="none" lIns="90000" tIns="46800" rIns="90000" bIns="46800">
                <a:noAutofit/>
              </a:bodyPr>
              <a:lstStyle/>
              <a:p>
                <a:endParaRPr lang="de-DE" dirty="0"/>
              </a:p>
            </p:txBody>
          </p:sp>
        </p:grpSp>
        <p:sp>
          <p:nvSpPr>
            <p:cNvPr id="113698" name="Rectangle 18"/>
            <p:cNvSpPr>
              <a:spLocks noChangeArrowheads="1"/>
            </p:cNvSpPr>
            <p:nvPr/>
          </p:nvSpPr>
          <p:spPr bwMode="auto">
            <a:xfrm>
              <a:off x="672" y="886"/>
              <a:ext cx="744" cy="144"/>
            </a:xfrm>
            <a:prstGeom prst="rect">
              <a:avLst/>
            </a:prstGeom>
            <a:noFill/>
            <a:ln w="12700">
              <a:noFill/>
              <a:miter lim="800000"/>
              <a:headEnd/>
              <a:tailEnd/>
            </a:ln>
          </p:spPr>
          <p:txBody>
            <a:bodyPr wrap="none" lIns="90000" tIns="46800" rIns="90000" bIns="46800" anchor="ctr">
              <a:noAutofit/>
            </a:bodyPr>
            <a:lstStyle/>
            <a:p>
              <a:r>
                <a:rPr lang="en-US" sz="600" dirty="0"/>
                <a:t>Vendor</a:t>
              </a:r>
            </a:p>
          </p:txBody>
        </p:sp>
        <p:sp>
          <p:nvSpPr>
            <p:cNvPr id="113699" name="Rectangle 19"/>
            <p:cNvSpPr>
              <a:spLocks noChangeArrowheads="1"/>
            </p:cNvSpPr>
            <p:nvPr/>
          </p:nvSpPr>
          <p:spPr bwMode="auto">
            <a:xfrm>
              <a:off x="1416" y="886"/>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00" name="Rectangle 20"/>
            <p:cNvSpPr>
              <a:spLocks noChangeArrowheads="1"/>
            </p:cNvSpPr>
            <p:nvPr/>
          </p:nvSpPr>
          <p:spPr bwMode="auto">
            <a:xfrm>
              <a:off x="672" y="1030"/>
              <a:ext cx="744" cy="144"/>
            </a:xfrm>
            <a:prstGeom prst="rect">
              <a:avLst/>
            </a:prstGeom>
            <a:noFill/>
            <a:ln w="12700">
              <a:noFill/>
              <a:miter lim="800000"/>
              <a:headEnd/>
              <a:tailEnd/>
            </a:ln>
          </p:spPr>
          <p:txBody>
            <a:bodyPr wrap="none" lIns="90000" tIns="46800" rIns="90000" bIns="46800" anchor="ctr">
              <a:noAutofit/>
            </a:bodyPr>
            <a:lstStyle/>
            <a:p>
              <a:r>
                <a:rPr lang="en-US" sz="600" dirty="0"/>
                <a:t>Name</a:t>
              </a:r>
            </a:p>
          </p:txBody>
        </p:sp>
        <p:sp>
          <p:nvSpPr>
            <p:cNvPr id="113701" name="Rectangle 21"/>
            <p:cNvSpPr>
              <a:spLocks noChangeArrowheads="1"/>
            </p:cNvSpPr>
            <p:nvPr/>
          </p:nvSpPr>
          <p:spPr bwMode="auto">
            <a:xfrm>
              <a:off x="1416" y="1030"/>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02" name="Rectangle 22"/>
            <p:cNvSpPr>
              <a:spLocks noChangeArrowheads="1"/>
            </p:cNvSpPr>
            <p:nvPr/>
          </p:nvSpPr>
          <p:spPr bwMode="auto">
            <a:xfrm>
              <a:off x="672" y="1174"/>
              <a:ext cx="744" cy="144"/>
            </a:xfrm>
            <a:prstGeom prst="rect">
              <a:avLst/>
            </a:prstGeom>
            <a:noFill/>
            <a:ln w="12700">
              <a:noFill/>
              <a:miter lim="800000"/>
              <a:headEnd/>
              <a:tailEnd/>
            </a:ln>
          </p:spPr>
          <p:txBody>
            <a:bodyPr wrap="none" lIns="90000" tIns="46800" rIns="90000" bIns="46800" anchor="ctr">
              <a:noAutofit/>
            </a:bodyPr>
            <a:lstStyle/>
            <a:p>
              <a:r>
                <a:rPr lang="en-US" sz="600" dirty="0"/>
                <a:t>Contact Employee</a:t>
              </a:r>
            </a:p>
          </p:txBody>
        </p:sp>
        <p:sp>
          <p:nvSpPr>
            <p:cNvPr id="113703" name="Rectangle 23"/>
            <p:cNvSpPr>
              <a:spLocks noChangeArrowheads="1"/>
            </p:cNvSpPr>
            <p:nvPr/>
          </p:nvSpPr>
          <p:spPr bwMode="auto">
            <a:xfrm>
              <a:off x="1416" y="1174"/>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04" name="Rectangle 24"/>
            <p:cNvSpPr>
              <a:spLocks noChangeArrowheads="1"/>
            </p:cNvSpPr>
            <p:nvPr/>
          </p:nvSpPr>
          <p:spPr bwMode="auto">
            <a:xfrm>
              <a:off x="672" y="1318"/>
              <a:ext cx="744" cy="144"/>
            </a:xfrm>
            <a:prstGeom prst="rect">
              <a:avLst/>
            </a:prstGeom>
            <a:noFill/>
            <a:ln w="12700">
              <a:noFill/>
              <a:miter lim="800000"/>
              <a:headEnd/>
              <a:tailEnd/>
            </a:ln>
          </p:spPr>
          <p:txBody>
            <a:bodyPr wrap="none" lIns="90000" tIns="46800" rIns="90000" bIns="46800" anchor="ctr">
              <a:noAutofit/>
            </a:bodyPr>
            <a:lstStyle/>
            <a:p>
              <a:r>
                <a:rPr lang="en-US" sz="600" dirty="0"/>
                <a:t>Phone</a:t>
              </a:r>
            </a:p>
          </p:txBody>
        </p:sp>
        <p:sp>
          <p:nvSpPr>
            <p:cNvPr id="113705" name="Rectangle 25"/>
            <p:cNvSpPr>
              <a:spLocks noChangeArrowheads="1"/>
            </p:cNvSpPr>
            <p:nvPr/>
          </p:nvSpPr>
          <p:spPr bwMode="auto">
            <a:xfrm>
              <a:off x="1416" y="1318"/>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06" name="Rectangle 26"/>
            <p:cNvSpPr>
              <a:spLocks noChangeArrowheads="1"/>
            </p:cNvSpPr>
            <p:nvPr/>
          </p:nvSpPr>
          <p:spPr bwMode="auto">
            <a:xfrm>
              <a:off x="672" y="1462"/>
              <a:ext cx="744" cy="144"/>
            </a:xfrm>
            <a:prstGeom prst="rect">
              <a:avLst/>
            </a:prstGeom>
            <a:noFill/>
            <a:ln w="12700">
              <a:noFill/>
              <a:miter lim="800000"/>
              <a:headEnd/>
              <a:tailEnd/>
            </a:ln>
          </p:spPr>
          <p:txBody>
            <a:bodyPr wrap="none" lIns="90000" tIns="46800" rIns="90000" bIns="46800" anchor="ctr">
              <a:noAutofit/>
            </a:bodyPr>
            <a:lstStyle/>
            <a:p>
              <a:r>
                <a:rPr lang="en-US" sz="600" dirty="0"/>
                <a:t>Vendor Ref. No.</a:t>
              </a:r>
            </a:p>
          </p:txBody>
        </p:sp>
        <p:sp>
          <p:nvSpPr>
            <p:cNvPr id="113707" name="Rectangle 27"/>
            <p:cNvSpPr>
              <a:spLocks noChangeArrowheads="1"/>
            </p:cNvSpPr>
            <p:nvPr/>
          </p:nvSpPr>
          <p:spPr bwMode="auto">
            <a:xfrm>
              <a:off x="1416" y="1462"/>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08" name="Rectangle 28"/>
            <p:cNvSpPr>
              <a:spLocks noChangeArrowheads="1"/>
            </p:cNvSpPr>
            <p:nvPr/>
          </p:nvSpPr>
          <p:spPr bwMode="auto">
            <a:xfrm>
              <a:off x="2424" y="886"/>
              <a:ext cx="744" cy="144"/>
            </a:xfrm>
            <a:prstGeom prst="rect">
              <a:avLst/>
            </a:prstGeom>
            <a:noFill/>
            <a:ln w="12700">
              <a:noFill/>
              <a:miter lim="800000"/>
              <a:headEnd/>
              <a:tailEnd/>
            </a:ln>
          </p:spPr>
          <p:txBody>
            <a:bodyPr wrap="none" lIns="90000" tIns="46800" rIns="90000" bIns="46800" anchor="ctr">
              <a:noAutofit/>
            </a:bodyPr>
            <a:lstStyle/>
            <a:p>
              <a:r>
                <a:rPr lang="en-US" sz="600" dirty="0"/>
                <a:t>Inquiry No.</a:t>
              </a:r>
            </a:p>
          </p:txBody>
        </p:sp>
        <p:sp>
          <p:nvSpPr>
            <p:cNvPr id="113709" name="Rectangle 29"/>
            <p:cNvSpPr>
              <a:spLocks noChangeArrowheads="1"/>
            </p:cNvSpPr>
            <p:nvPr/>
          </p:nvSpPr>
          <p:spPr bwMode="auto">
            <a:xfrm>
              <a:off x="3168" y="886"/>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10" name="Rectangle 30"/>
            <p:cNvSpPr>
              <a:spLocks noChangeArrowheads="1"/>
            </p:cNvSpPr>
            <p:nvPr/>
          </p:nvSpPr>
          <p:spPr bwMode="auto">
            <a:xfrm>
              <a:off x="2424" y="1030"/>
              <a:ext cx="744" cy="144"/>
            </a:xfrm>
            <a:prstGeom prst="rect">
              <a:avLst/>
            </a:prstGeom>
            <a:noFill/>
            <a:ln w="12700">
              <a:noFill/>
              <a:miter lim="800000"/>
              <a:headEnd/>
              <a:tailEnd/>
            </a:ln>
          </p:spPr>
          <p:txBody>
            <a:bodyPr wrap="none" lIns="90000" tIns="46800" rIns="90000" bIns="46800" anchor="ctr">
              <a:noAutofit/>
            </a:bodyPr>
            <a:lstStyle/>
            <a:p>
              <a:r>
                <a:rPr lang="en-US" sz="600" dirty="0"/>
                <a:t>Inquiry Date</a:t>
              </a:r>
            </a:p>
          </p:txBody>
        </p:sp>
        <p:sp>
          <p:nvSpPr>
            <p:cNvPr id="113711" name="Rectangle 31"/>
            <p:cNvSpPr>
              <a:spLocks noChangeArrowheads="1"/>
            </p:cNvSpPr>
            <p:nvPr/>
          </p:nvSpPr>
          <p:spPr bwMode="auto">
            <a:xfrm>
              <a:off x="3168" y="1030"/>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12" name="Rectangle 32"/>
            <p:cNvSpPr>
              <a:spLocks noChangeArrowheads="1"/>
            </p:cNvSpPr>
            <p:nvPr/>
          </p:nvSpPr>
          <p:spPr bwMode="auto">
            <a:xfrm>
              <a:off x="912" y="1968"/>
              <a:ext cx="744"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Item Number</a:t>
              </a:r>
            </a:p>
          </p:txBody>
        </p:sp>
        <p:sp>
          <p:nvSpPr>
            <p:cNvPr id="113713" name="Rectangle 33"/>
            <p:cNvSpPr>
              <a:spLocks noChangeArrowheads="1"/>
            </p:cNvSpPr>
            <p:nvPr/>
          </p:nvSpPr>
          <p:spPr bwMode="auto">
            <a:xfrm>
              <a:off x="1656" y="1968"/>
              <a:ext cx="744"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Item Description</a:t>
              </a:r>
            </a:p>
          </p:txBody>
        </p:sp>
        <p:sp>
          <p:nvSpPr>
            <p:cNvPr id="113714" name="Rectangle 34"/>
            <p:cNvSpPr>
              <a:spLocks noChangeArrowheads="1"/>
            </p:cNvSpPr>
            <p:nvPr/>
          </p:nvSpPr>
          <p:spPr bwMode="auto">
            <a:xfrm>
              <a:off x="1656" y="2112"/>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15" name="Rectangle 35"/>
            <p:cNvSpPr>
              <a:spLocks noChangeArrowheads="1"/>
            </p:cNvSpPr>
            <p:nvPr/>
          </p:nvSpPr>
          <p:spPr bwMode="auto">
            <a:xfrm>
              <a:off x="2400" y="1968"/>
              <a:ext cx="480"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Quantity</a:t>
              </a:r>
            </a:p>
          </p:txBody>
        </p:sp>
        <p:sp>
          <p:nvSpPr>
            <p:cNvPr id="113716" name="Rectangle 36"/>
            <p:cNvSpPr>
              <a:spLocks noChangeArrowheads="1"/>
            </p:cNvSpPr>
            <p:nvPr/>
          </p:nvSpPr>
          <p:spPr bwMode="auto">
            <a:xfrm>
              <a:off x="1656" y="2256"/>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17" name="Rectangle 37"/>
            <p:cNvSpPr>
              <a:spLocks noChangeArrowheads="1"/>
            </p:cNvSpPr>
            <p:nvPr/>
          </p:nvSpPr>
          <p:spPr bwMode="auto">
            <a:xfrm>
              <a:off x="2880" y="1968"/>
              <a:ext cx="478"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Price</a:t>
              </a:r>
            </a:p>
          </p:txBody>
        </p:sp>
        <p:sp>
          <p:nvSpPr>
            <p:cNvPr id="113718" name="Rectangle 38"/>
            <p:cNvSpPr>
              <a:spLocks noChangeArrowheads="1"/>
            </p:cNvSpPr>
            <p:nvPr/>
          </p:nvSpPr>
          <p:spPr bwMode="auto">
            <a:xfrm>
              <a:off x="1656" y="2400"/>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19" name="Rectangle 39"/>
            <p:cNvSpPr>
              <a:spLocks noChangeArrowheads="1"/>
            </p:cNvSpPr>
            <p:nvPr/>
          </p:nvSpPr>
          <p:spPr bwMode="auto">
            <a:xfrm>
              <a:off x="1656" y="2544"/>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20" name="Rectangle 40"/>
            <p:cNvSpPr>
              <a:spLocks noChangeArrowheads="1"/>
            </p:cNvSpPr>
            <p:nvPr/>
          </p:nvSpPr>
          <p:spPr bwMode="auto">
            <a:xfrm>
              <a:off x="672" y="1680"/>
              <a:ext cx="744" cy="144"/>
            </a:xfrm>
            <a:prstGeom prst="rect">
              <a:avLst/>
            </a:prstGeom>
            <a:noFill/>
            <a:ln w="12700">
              <a:noFill/>
              <a:miter lim="800000"/>
              <a:headEnd/>
              <a:tailEnd/>
            </a:ln>
          </p:spPr>
          <p:txBody>
            <a:bodyPr wrap="none" lIns="90000" tIns="46800" rIns="90000" bIns="46800" anchor="ctr">
              <a:noAutofit/>
            </a:bodyPr>
            <a:lstStyle/>
            <a:p>
              <a:r>
                <a:rPr lang="en-US" sz="600" dirty="0"/>
                <a:t>Document Type</a:t>
              </a:r>
            </a:p>
          </p:txBody>
        </p:sp>
        <p:sp>
          <p:nvSpPr>
            <p:cNvPr id="113721" name="Rectangle 41"/>
            <p:cNvSpPr>
              <a:spLocks noChangeArrowheads="1"/>
            </p:cNvSpPr>
            <p:nvPr/>
          </p:nvSpPr>
          <p:spPr bwMode="auto">
            <a:xfrm>
              <a:off x="1416" y="1680"/>
              <a:ext cx="1036"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22" name="Rectangle 42"/>
            <p:cNvSpPr>
              <a:spLocks noChangeArrowheads="1"/>
            </p:cNvSpPr>
            <p:nvPr/>
          </p:nvSpPr>
          <p:spPr bwMode="auto">
            <a:xfrm>
              <a:off x="764" y="1968"/>
              <a:ext cx="148"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a:t>
              </a:r>
            </a:p>
          </p:txBody>
        </p:sp>
        <p:sp>
          <p:nvSpPr>
            <p:cNvPr id="113723" name="Rectangle 43"/>
            <p:cNvSpPr>
              <a:spLocks noChangeArrowheads="1"/>
            </p:cNvSpPr>
            <p:nvPr/>
          </p:nvSpPr>
          <p:spPr bwMode="auto">
            <a:xfrm>
              <a:off x="764" y="2112"/>
              <a:ext cx="148" cy="144"/>
            </a:xfrm>
            <a:prstGeom prst="rect">
              <a:avLst/>
            </a:prstGeom>
            <a:noFill/>
            <a:ln w="12700">
              <a:solidFill>
                <a:schemeClr val="bg1"/>
              </a:solidFill>
              <a:miter lim="800000"/>
              <a:headEnd/>
              <a:tailEnd/>
            </a:ln>
          </p:spPr>
          <p:txBody>
            <a:bodyPr wrap="none" lIns="90000" tIns="46800" rIns="90000" bIns="46800" anchor="ctr">
              <a:noAutofit/>
            </a:bodyPr>
            <a:lstStyle/>
            <a:p>
              <a:endParaRPr lang="de-DE" dirty="0"/>
            </a:p>
          </p:txBody>
        </p:sp>
        <p:sp>
          <p:nvSpPr>
            <p:cNvPr id="113724" name="Rectangle 44"/>
            <p:cNvSpPr>
              <a:spLocks noChangeArrowheads="1"/>
            </p:cNvSpPr>
            <p:nvPr/>
          </p:nvSpPr>
          <p:spPr bwMode="auto">
            <a:xfrm>
              <a:off x="764" y="2256"/>
              <a:ext cx="148" cy="144"/>
            </a:xfrm>
            <a:prstGeom prst="rect">
              <a:avLst/>
            </a:prstGeom>
            <a:noFill/>
            <a:ln w="12700">
              <a:solidFill>
                <a:schemeClr val="bg1"/>
              </a:solidFill>
              <a:miter lim="800000"/>
              <a:headEnd/>
              <a:tailEnd/>
            </a:ln>
          </p:spPr>
          <p:txBody>
            <a:bodyPr wrap="none" lIns="90000" tIns="46800" rIns="90000" bIns="46800" anchor="ctr">
              <a:noAutofit/>
            </a:bodyPr>
            <a:lstStyle/>
            <a:p>
              <a:endParaRPr lang="de-DE" dirty="0"/>
            </a:p>
          </p:txBody>
        </p:sp>
        <p:sp>
          <p:nvSpPr>
            <p:cNvPr id="113725" name="Rectangle 45"/>
            <p:cNvSpPr>
              <a:spLocks noChangeArrowheads="1"/>
            </p:cNvSpPr>
            <p:nvPr/>
          </p:nvSpPr>
          <p:spPr bwMode="auto">
            <a:xfrm>
              <a:off x="764" y="2400"/>
              <a:ext cx="148" cy="144"/>
            </a:xfrm>
            <a:prstGeom prst="rect">
              <a:avLst/>
            </a:prstGeom>
            <a:noFill/>
            <a:ln w="12700">
              <a:solidFill>
                <a:schemeClr val="bg1"/>
              </a:solidFill>
              <a:miter lim="800000"/>
              <a:headEnd/>
              <a:tailEnd/>
            </a:ln>
          </p:spPr>
          <p:txBody>
            <a:bodyPr wrap="none" lIns="90000" tIns="46800" rIns="90000" bIns="46800" anchor="ctr">
              <a:noAutofit/>
            </a:bodyPr>
            <a:lstStyle/>
            <a:p>
              <a:endParaRPr lang="de-DE" dirty="0"/>
            </a:p>
          </p:txBody>
        </p:sp>
        <p:sp>
          <p:nvSpPr>
            <p:cNvPr id="113726" name="Rectangle 46"/>
            <p:cNvSpPr>
              <a:spLocks noChangeArrowheads="1"/>
            </p:cNvSpPr>
            <p:nvPr/>
          </p:nvSpPr>
          <p:spPr bwMode="auto">
            <a:xfrm>
              <a:off x="764" y="2544"/>
              <a:ext cx="148" cy="144"/>
            </a:xfrm>
            <a:prstGeom prst="rect">
              <a:avLst/>
            </a:prstGeom>
            <a:noFill/>
            <a:ln w="12700">
              <a:solidFill>
                <a:schemeClr val="bg1"/>
              </a:solidFill>
              <a:miter lim="800000"/>
              <a:headEnd/>
              <a:tailEnd/>
            </a:ln>
          </p:spPr>
          <p:txBody>
            <a:bodyPr wrap="none" lIns="90000" tIns="46800" rIns="90000" bIns="46800" anchor="ctr">
              <a:noAutofit/>
            </a:bodyPr>
            <a:lstStyle/>
            <a:p>
              <a:endParaRPr lang="de-DE" dirty="0"/>
            </a:p>
          </p:txBody>
        </p:sp>
        <p:sp>
          <p:nvSpPr>
            <p:cNvPr id="113727" name="Rectangle 47"/>
            <p:cNvSpPr>
              <a:spLocks noChangeArrowheads="1"/>
            </p:cNvSpPr>
            <p:nvPr/>
          </p:nvSpPr>
          <p:spPr bwMode="auto">
            <a:xfrm>
              <a:off x="3358" y="1968"/>
              <a:ext cx="482" cy="144"/>
            </a:xfrm>
            <a:prstGeom prst="rect">
              <a:avLst/>
            </a:prstGeom>
            <a:noFill/>
            <a:ln w="12700">
              <a:solidFill>
                <a:schemeClr val="bg1"/>
              </a:solidFill>
              <a:miter lim="800000"/>
              <a:headEnd/>
              <a:tailEnd/>
            </a:ln>
          </p:spPr>
          <p:txBody>
            <a:bodyPr wrap="none" lIns="90000" tIns="46800" rIns="90000" bIns="46800" anchor="ctr">
              <a:noAutofit/>
            </a:bodyPr>
            <a:lstStyle/>
            <a:p>
              <a:r>
                <a:rPr lang="en-US" sz="600" dirty="0"/>
                <a:t>Tax</a:t>
              </a:r>
            </a:p>
          </p:txBody>
        </p:sp>
        <p:sp>
          <p:nvSpPr>
            <p:cNvPr id="113728" name="Rectangle 48"/>
            <p:cNvSpPr>
              <a:spLocks noChangeArrowheads="1"/>
            </p:cNvSpPr>
            <p:nvPr/>
          </p:nvSpPr>
          <p:spPr bwMode="auto">
            <a:xfrm>
              <a:off x="912" y="2112"/>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29" name="Rectangle 49"/>
            <p:cNvSpPr>
              <a:spLocks noChangeArrowheads="1"/>
            </p:cNvSpPr>
            <p:nvPr/>
          </p:nvSpPr>
          <p:spPr bwMode="auto">
            <a:xfrm>
              <a:off x="912" y="2256"/>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0" name="Rectangle 50"/>
            <p:cNvSpPr>
              <a:spLocks noChangeArrowheads="1"/>
            </p:cNvSpPr>
            <p:nvPr/>
          </p:nvSpPr>
          <p:spPr bwMode="auto">
            <a:xfrm>
              <a:off x="912" y="2400"/>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1" name="Rectangle 51"/>
            <p:cNvSpPr>
              <a:spLocks noChangeArrowheads="1"/>
            </p:cNvSpPr>
            <p:nvPr/>
          </p:nvSpPr>
          <p:spPr bwMode="auto">
            <a:xfrm>
              <a:off x="912" y="2544"/>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2" name="Rectangle 52"/>
            <p:cNvSpPr>
              <a:spLocks noChangeArrowheads="1"/>
            </p:cNvSpPr>
            <p:nvPr/>
          </p:nvSpPr>
          <p:spPr bwMode="auto">
            <a:xfrm>
              <a:off x="2400" y="2112"/>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3" name="Rectangle 53"/>
            <p:cNvSpPr>
              <a:spLocks noChangeArrowheads="1"/>
            </p:cNvSpPr>
            <p:nvPr/>
          </p:nvSpPr>
          <p:spPr bwMode="auto">
            <a:xfrm>
              <a:off x="2400" y="2256"/>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4" name="Rectangle 54"/>
            <p:cNvSpPr>
              <a:spLocks noChangeArrowheads="1"/>
            </p:cNvSpPr>
            <p:nvPr/>
          </p:nvSpPr>
          <p:spPr bwMode="auto">
            <a:xfrm>
              <a:off x="2400" y="2400"/>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5" name="Rectangle 55"/>
            <p:cNvSpPr>
              <a:spLocks noChangeArrowheads="1"/>
            </p:cNvSpPr>
            <p:nvPr/>
          </p:nvSpPr>
          <p:spPr bwMode="auto">
            <a:xfrm>
              <a:off x="2400" y="2544"/>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6" name="Rectangle 56"/>
            <p:cNvSpPr>
              <a:spLocks noChangeArrowheads="1"/>
            </p:cNvSpPr>
            <p:nvPr/>
          </p:nvSpPr>
          <p:spPr bwMode="auto">
            <a:xfrm>
              <a:off x="2878" y="2112"/>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7" name="Rectangle 57"/>
            <p:cNvSpPr>
              <a:spLocks noChangeArrowheads="1"/>
            </p:cNvSpPr>
            <p:nvPr/>
          </p:nvSpPr>
          <p:spPr bwMode="auto">
            <a:xfrm>
              <a:off x="2878" y="2256"/>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8" name="Rectangle 58"/>
            <p:cNvSpPr>
              <a:spLocks noChangeArrowheads="1"/>
            </p:cNvSpPr>
            <p:nvPr/>
          </p:nvSpPr>
          <p:spPr bwMode="auto">
            <a:xfrm>
              <a:off x="2878" y="2400"/>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39" name="Rectangle 59"/>
            <p:cNvSpPr>
              <a:spLocks noChangeArrowheads="1"/>
            </p:cNvSpPr>
            <p:nvPr/>
          </p:nvSpPr>
          <p:spPr bwMode="auto">
            <a:xfrm>
              <a:off x="2878" y="2544"/>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0" name="Rectangle 60"/>
            <p:cNvSpPr>
              <a:spLocks noChangeArrowheads="1"/>
            </p:cNvSpPr>
            <p:nvPr/>
          </p:nvSpPr>
          <p:spPr bwMode="auto">
            <a:xfrm>
              <a:off x="3358" y="2112"/>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1" name="Rectangle 61"/>
            <p:cNvSpPr>
              <a:spLocks noChangeArrowheads="1"/>
            </p:cNvSpPr>
            <p:nvPr/>
          </p:nvSpPr>
          <p:spPr bwMode="auto">
            <a:xfrm>
              <a:off x="3358" y="2256"/>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2" name="Rectangle 62"/>
            <p:cNvSpPr>
              <a:spLocks noChangeArrowheads="1"/>
            </p:cNvSpPr>
            <p:nvPr/>
          </p:nvSpPr>
          <p:spPr bwMode="auto">
            <a:xfrm>
              <a:off x="3358" y="2400"/>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3" name="Rectangle 63"/>
            <p:cNvSpPr>
              <a:spLocks noChangeArrowheads="1"/>
            </p:cNvSpPr>
            <p:nvPr/>
          </p:nvSpPr>
          <p:spPr bwMode="auto">
            <a:xfrm>
              <a:off x="3358" y="2544"/>
              <a:ext cx="480"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4" name="Rectangle 64"/>
            <p:cNvSpPr>
              <a:spLocks noChangeArrowheads="1"/>
            </p:cNvSpPr>
            <p:nvPr/>
          </p:nvSpPr>
          <p:spPr bwMode="auto">
            <a:xfrm>
              <a:off x="2136" y="2784"/>
              <a:ext cx="744" cy="144"/>
            </a:xfrm>
            <a:prstGeom prst="rect">
              <a:avLst/>
            </a:prstGeom>
            <a:noFill/>
            <a:ln w="12700">
              <a:noFill/>
              <a:miter lim="800000"/>
              <a:headEnd/>
              <a:tailEnd/>
            </a:ln>
          </p:spPr>
          <p:txBody>
            <a:bodyPr wrap="none" lIns="90000" tIns="46800" rIns="90000" bIns="46800" anchor="ctr">
              <a:noAutofit/>
            </a:bodyPr>
            <a:lstStyle/>
            <a:p>
              <a:r>
                <a:rPr lang="en-US" sz="600" dirty="0"/>
                <a:t>Total Sum</a:t>
              </a:r>
            </a:p>
          </p:txBody>
        </p:sp>
        <p:sp>
          <p:nvSpPr>
            <p:cNvPr id="113745" name="Rectangle 65"/>
            <p:cNvSpPr>
              <a:spLocks noChangeArrowheads="1"/>
            </p:cNvSpPr>
            <p:nvPr/>
          </p:nvSpPr>
          <p:spPr bwMode="auto">
            <a:xfrm>
              <a:off x="2880" y="2784"/>
              <a:ext cx="478"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sp>
          <p:nvSpPr>
            <p:cNvPr id="113746" name="Rectangle 66"/>
            <p:cNvSpPr>
              <a:spLocks noChangeArrowheads="1"/>
            </p:cNvSpPr>
            <p:nvPr/>
          </p:nvSpPr>
          <p:spPr bwMode="auto">
            <a:xfrm>
              <a:off x="764" y="3024"/>
              <a:ext cx="528" cy="144"/>
            </a:xfrm>
            <a:prstGeom prst="rect">
              <a:avLst/>
            </a:prstGeom>
            <a:gradFill rotWithShape="0">
              <a:gsLst>
                <a:gs pos="0">
                  <a:srgbClr val="DDDDDD"/>
                </a:gs>
                <a:gs pos="50000">
                  <a:srgbClr val="A0A0A0"/>
                </a:gs>
                <a:gs pos="100000">
                  <a:srgbClr val="DDDDDD"/>
                </a:gs>
              </a:gsLst>
              <a:lin ang="5400000" scaled="1"/>
            </a:gradFill>
            <a:ln w="12700">
              <a:solidFill>
                <a:schemeClr val="folHlink"/>
              </a:solidFill>
              <a:miter lim="800000"/>
              <a:headEnd/>
              <a:tailEnd/>
            </a:ln>
          </p:spPr>
          <p:txBody>
            <a:bodyPr wrap="none" lIns="90000" tIns="46800" rIns="90000" bIns="46800" anchor="ctr">
              <a:noAutofit/>
            </a:bodyPr>
            <a:lstStyle/>
            <a:p>
              <a:pPr algn="ctr"/>
              <a:r>
                <a:rPr lang="en-US" sz="600" dirty="0"/>
                <a:t>Add</a:t>
              </a:r>
            </a:p>
          </p:txBody>
        </p:sp>
        <p:sp>
          <p:nvSpPr>
            <p:cNvPr id="113747" name="Rectangle 67"/>
            <p:cNvSpPr>
              <a:spLocks noChangeArrowheads="1"/>
            </p:cNvSpPr>
            <p:nvPr/>
          </p:nvSpPr>
          <p:spPr bwMode="auto">
            <a:xfrm>
              <a:off x="1392" y="3024"/>
              <a:ext cx="528" cy="144"/>
            </a:xfrm>
            <a:prstGeom prst="rect">
              <a:avLst/>
            </a:prstGeom>
            <a:gradFill rotWithShape="0">
              <a:gsLst>
                <a:gs pos="0">
                  <a:srgbClr val="DDDDDD"/>
                </a:gs>
                <a:gs pos="50000">
                  <a:srgbClr val="A0A0A0"/>
                </a:gs>
                <a:gs pos="100000">
                  <a:srgbClr val="DDDDDD"/>
                </a:gs>
              </a:gsLst>
              <a:lin ang="5400000" scaled="1"/>
            </a:gradFill>
            <a:ln w="12700">
              <a:solidFill>
                <a:schemeClr val="folHlink"/>
              </a:solidFill>
              <a:miter lim="800000"/>
              <a:headEnd/>
              <a:tailEnd/>
            </a:ln>
          </p:spPr>
          <p:txBody>
            <a:bodyPr wrap="none" lIns="90000" tIns="46800" rIns="90000" bIns="46800" anchor="ctr">
              <a:noAutofit/>
            </a:bodyPr>
            <a:lstStyle/>
            <a:p>
              <a:pPr algn="ctr"/>
              <a:r>
                <a:rPr lang="en-US" sz="600" dirty="0"/>
                <a:t>Cancel</a:t>
              </a:r>
            </a:p>
          </p:txBody>
        </p:sp>
        <p:sp>
          <p:nvSpPr>
            <p:cNvPr id="113748" name="Rectangle 68"/>
            <p:cNvSpPr>
              <a:spLocks noChangeArrowheads="1"/>
            </p:cNvSpPr>
            <p:nvPr/>
          </p:nvSpPr>
          <p:spPr bwMode="auto">
            <a:xfrm>
              <a:off x="2424" y="1462"/>
              <a:ext cx="744" cy="144"/>
            </a:xfrm>
            <a:prstGeom prst="rect">
              <a:avLst/>
            </a:prstGeom>
            <a:noFill/>
            <a:ln w="12700">
              <a:noFill/>
              <a:miter lim="800000"/>
              <a:headEnd/>
              <a:tailEnd/>
            </a:ln>
          </p:spPr>
          <p:txBody>
            <a:bodyPr wrap="none" lIns="90000" tIns="46800" rIns="90000" bIns="46800" anchor="ctr">
              <a:noAutofit/>
            </a:bodyPr>
            <a:lstStyle/>
            <a:p>
              <a:r>
                <a:rPr lang="en-US" sz="600" dirty="0"/>
                <a:t>Inquiry Ref. No.</a:t>
              </a:r>
            </a:p>
          </p:txBody>
        </p:sp>
        <p:sp>
          <p:nvSpPr>
            <p:cNvPr id="113749" name="Rectangle 69"/>
            <p:cNvSpPr>
              <a:spLocks noChangeArrowheads="1"/>
            </p:cNvSpPr>
            <p:nvPr/>
          </p:nvSpPr>
          <p:spPr bwMode="auto">
            <a:xfrm>
              <a:off x="3168" y="1462"/>
              <a:ext cx="744" cy="144"/>
            </a:xfrm>
            <a:prstGeom prst="rect">
              <a:avLst/>
            </a:prstGeom>
            <a:solidFill>
              <a:schemeClr val="bg1"/>
            </a:solidFill>
            <a:ln w="12700">
              <a:solidFill>
                <a:schemeClr val="bg2"/>
              </a:solidFill>
              <a:miter lim="800000"/>
              <a:headEnd/>
              <a:tailEnd/>
            </a:ln>
          </p:spPr>
          <p:txBody>
            <a:bodyPr lIns="90000" tIns="46800" rIns="90000" bIns="46800" anchor="ctr">
              <a:noAutofit/>
            </a:bodyPr>
            <a:lstStyle/>
            <a:p>
              <a:endParaRPr lang="de-DE" dirty="0"/>
            </a:p>
          </p:txBody>
        </p:sp>
      </p:grpSp>
      <p:sp>
        <p:nvSpPr>
          <p:cNvPr id="113667" name="AutoShape 70"/>
          <p:cNvSpPr>
            <a:spLocks noChangeArrowheads="1"/>
          </p:cNvSpPr>
          <p:nvPr/>
        </p:nvSpPr>
        <p:spPr bwMode="auto">
          <a:xfrm>
            <a:off x="5105158" y="4907190"/>
            <a:ext cx="2705706" cy="1510092"/>
          </a:xfrm>
          <a:prstGeom prst="can">
            <a:avLst>
              <a:gd name="adj" fmla="val 25000"/>
            </a:avLst>
          </a:prstGeom>
          <a:solidFill>
            <a:srgbClr val="DDDDDD"/>
          </a:solidFill>
          <a:ln w="12700">
            <a:solidFill>
              <a:schemeClr val="tx1"/>
            </a:solidFill>
            <a:round/>
            <a:headEnd/>
            <a:tailEnd/>
          </a:ln>
        </p:spPr>
        <p:txBody>
          <a:bodyPr lIns="90000" tIns="46800" rIns="90000" bIns="46800" anchor="ctr">
            <a:noAutofit/>
          </a:bodyPr>
          <a:lstStyle/>
          <a:p>
            <a:endParaRPr lang="de-DE" dirty="0"/>
          </a:p>
        </p:txBody>
      </p:sp>
      <p:sp>
        <p:nvSpPr>
          <p:cNvPr id="113668" name="Rectangle 71"/>
          <p:cNvSpPr>
            <a:spLocks noChangeArrowheads="1"/>
          </p:cNvSpPr>
          <p:nvPr/>
        </p:nvSpPr>
        <p:spPr bwMode="auto">
          <a:xfrm>
            <a:off x="5630280" y="5439728"/>
            <a:ext cx="498419" cy="20915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r>
              <a:rPr lang="de-DE" sz="800" dirty="0"/>
              <a:t>Quant</a:t>
            </a:r>
            <a:endParaRPr lang="en-US" sz="800" dirty="0"/>
          </a:p>
        </p:txBody>
      </p:sp>
      <p:sp>
        <p:nvSpPr>
          <p:cNvPr id="113669" name="Rectangle 74"/>
          <p:cNvSpPr>
            <a:spLocks noChangeArrowheads="1"/>
          </p:cNvSpPr>
          <p:nvPr/>
        </p:nvSpPr>
        <p:spPr bwMode="auto">
          <a:xfrm>
            <a:off x="5630280" y="5653336"/>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0" name="Rectangle 75"/>
          <p:cNvSpPr>
            <a:spLocks noChangeArrowheads="1"/>
          </p:cNvSpPr>
          <p:nvPr/>
        </p:nvSpPr>
        <p:spPr bwMode="auto">
          <a:xfrm>
            <a:off x="6128699" y="5653336"/>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1" name="Rectangle 76"/>
          <p:cNvSpPr>
            <a:spLocks noChangeArrowheads="1"/>
          </p:cNvSpPr>
          <p:nvPr/>
        </p:nvSpPr>
        <p:spPr bwMode="auto">
          <a:xfrm>
            <a:off x="6627118" y="5653336"/>
            <a:ext cx="712028" cy="213608"/>
          </a:xfrm>
          <a:prstGeom prst="rect">
            <a:avLst/>
          </a:prstGeom>
          <a:solidFill>
            <a:srgbClr val="C0C0C0"/>
          </a:solidFill>
          <a:ln w="12700">
            <a:solidFill>
              <a:schemeClr val="tx1"/>
            </a:solidFill>
            <a:miter lim="800000"/>
            <a:headEnd/>
            <a:tailEnd/>
          </a:ln>
        </p:spPr>
        <p:txBody>
          <a:bodyPr lIns="90000" tIns="46800" rIns="90000" bIns="46800" anchor="ctr">
            <a:noAutofit/>
          </a:bodyPr>
          <a:lstStyle/>
          <a:p>
            <a:endParaRPr lang="de-DE" dirty="0"/>
          </a:p>
        </p:txBody>
      </p:sp>
      <p:sp>
        <p:nvSpPr>
          <p:cNvPr id="113672" name="Rectangle 77"/>
          <p:cNvSpPr>
            <a:spLocks noChangeArrowheads="1"/>
          </p:cNvSpPr>
          <p:nvPr/>
        </p:nvSpPr>
        <p:spPr bwMode="auto">
          <a:xfrm>
            <a:off x="5630280" y="5866944"/>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3" name="Rectangle 78"/>
          <p:cNvSpPr>
            <a:spLocks noChangeArrowheads="1"/>
          </p:cNvSpPr>
          <p:nvPr/>
        </p:nvSpPr>
        <p:spPr bwMode="auto">
          <a:xfrm>
            <a:off x="6128699" y="5866944"/>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4" name="Rectangle 79"/>
          <p:cNvSpPr>
            <a:spLocks noChangeArrowheads="1"/>
          </p:cNvSpPr>
          <p:nvPr/>
        </p:nvSpPr>
        <p:spPr bwMode="auto">
          <a:xfrm>
            <a:off x="6627118" y="5866944"/>
            <a:ext cx="712028" cy="213608"/>
          </a:xfrm>
          <a:prstGeom prst="rect">
            <a:avLst/>
          </a:prstGeom>
          <a:solidFill>
            <a:srgbClr val="C0C0C0"/>
          </a:solidFill>
          <a:ln w="12700">
            <a:solidFill>
              <a:schemeClr val="tx1"/>
            </a:solidFill>
            <a:miter lim="800000"/>
            <a:headEnd/>
            <a:tailEnd/>
          </a:ln>
        </p:spPr>
        <p:txBody>
          <a:bodyPr lIns="90000" tIns="46800" rIns="90000" bIns="46800" anchor="ctr">
            <a:noAutofit/>
          </a:bodyPr>
          <a:lstStyle/>
          <a:p>
            <a:endParaRPr lang="de-DE" dirty="0"/>
          </a:p>
        </p:txBody>
      </p:sp>
      <p:sp>
        <p:nvSpPr>
          <p:cNvPr id="113675" name="Rectangle 80"/>
          <p:cNvSpPr>
            <a:spLocks noChangeArrowheads="1"/>
          </p:cNvSpPr>
          <p:nvPr/>
        </p:nvSpPr>
        <p:spPr bwMode="auto">
          <a:xfrm>
            <a:off x="5630280" y="6080553"/>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6" name="Rectangle 81"/>
          <p:cNvSpPr>
            <a:spLocks noChangeArrowheads="1"/>
          </p:cNvSpPr>
          <p:nvPr/>
        </p:nvSpPr>
        <p:spPr bwMode="auto">
          <a:xfrm>
            <a:off x="6128699" y="6080553"/>
            <a:ext cx="498419" cy="21360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endParaRPr lang="de-DE" dirty="0"/>
          </a:p>
        </p:txBody>
      </p:sp>
      <p:sp>
        <p:nvSpPr>
          <p:cNvPr id="113677" name="Rectangle 82"/>
          <p:cNvSpPr>
            <a:spLocks noChangeArrowheads="1"/>
          </p:cNvSpPr>
          <p:nvPr/>
        </p:nvSpPr>
        <p:spPr bwMode="auto">
          <a:xfrm>
            <a:off x="6627118" y="6080553"/>
            <a:ext cx="712028" cy="213608"/>
          </a:xfrm>
          <a:prstGeom prst="rect">
            <a:avLst/>
          </a:prstGeom>
          <a:solidFill>
            <a:srgbClr val="C0C0C0"/>
          </a:solidFill>
          <a:ln w="12700">
            <a:solidFill>
              <a:schemeClr val="tx1"/>
            </a:solidFill>
            <a:miter lim="800000"/>
            <a:headEnd/>
            <a:tailEnd/>
          </a:ln>
        </p:spPr>
        <p:txBody>
          <a:bodyPr lIns="90000" tIns="46800" rIns="90000" bIns="46800" anchor="ctr">
            <a:noAutofit/>
          </a:bodyPr>
          <a:lstStyle/>
          <a:p>
            <a:endParaRPr lang="de-DE" dirty="0"/>
          </a:p>
        </p:txBody>
      </p:sp>
      <p:sp>
        <p:nvSpPr>
          <p:cNvPr id="113678" name="Rectangle 24"/>
          <p:cNvSpPr>
            <a:spLocks noChangeArrowheads="1"/>
          </p:cNvSpPr>
          <p:nvPr/>
        </p:nvSpPr>
        <p:spPr bwMode="auto">
          <a:xfrm>
            <a:off x="6742822" y="1843988"/>
            <a:ext cx="1637664" cy="1210447"/>
          </a:xfrm>
          <a:prstGeom prst="rect">
            <a:avLst/>
          </a:prstGeom>
          <a:solidFill>
            <a:srgbClr val="BBC8AC"/>
          </a:solidFill>
          <a:ln w="12700">
            <a:solidFill>
              <a:schemeClr val="tx1"/>
            </a:solidFill>
            <a:miter lim="800000"/>
            <a:headEnd/>
            <a:tailEnd/>
          </a:ln>
        </p:spPr>
        <p:txBody>
          <a:bodyPr wrap="none" lIns="90000" tIns="46800" rIns="90000" bIns="46800" anchor="ctr">
            <a:noAutofit/>
          </a:bodyPr>
          <a:lstStyle/>
          <a:p>
            <a:pPr algn="ctr"/>
            <a:r>
              <a:rPr lang="en-US" dirty="0"/>
              <a:t>3rd Party</a:t>
            </a:r>
            <a:br>
              <a:rPr lang="en-US" dirty="0"/>
            </a:br>
            <a:r>
              <a:rPr lang="en-US" dirty="0"/>
              <a:t>Application </a:t>
            </a:r>
          </a:p>
          <a:p>
            <a:pPr algn="ctr"/>
            <a:r>
              <a:rPr lang="en-US" dirty="0"/>
              <a:t>(add-on)</a:t>
            </a:r>
          </a:p>
        </p:txBody>
      </p:sp>
      <p:sp>
        <p:nvSpPr>
          <p:cNvPr id="113679" name="Rectangle 25"/>
          <p:cNvSpPr>
            <a:spLocks noChangeArrowheads="1"/>
          </p:cNvSpPr>
          <p:nvPr/>
        </p:nvSpPr>
        <p:spPr bwMode="auto">
          <a:xfrm>
            <a:off x="6742822" y="1843987"/>
            <a:ext cx="1637664" cy="142406"/>
          </a:xfrm>
          <a:prstGeom prst="rect">
            <a:avLst/>
          </a:prstGeom>
          <a:solidFill>
            <a:srgbClr val="557630"/>
          </a:solidFill>
          <a:ln w="19050">
            <a:noFill/>
            <a:miter lim="800000"/>
            <a:headEnd/>
            <a:tailEnd/>
          </a:ln>
        </p:spPr>
        <p:txBody>
          <a:bodyPr wrap="none" lIns="90000" tIns="46800" rIns="90000" bIns="46800" anchor="ctr">
            <a:noAutofit/>
          </a:bodyPr>
          <a:lstStyle/>
          <a:p>
            <a:endParaRPr lang="de-DE" dirty="0"/>
          </a:p>
        </p:txBody>
      </p:sp>
      <p:sp>
        <p:nvSpPr>
          <p:cNvPr id="113680" name="Text Box 84"/>
          <p:cNvSpPr txBox="1">
            <a:spLocks noChangeArrowheads="1"/>
          </p:cNvSpPr>
          <p:nvPr/>
        </p:nvSpPr>
        <p:spPr bwMode="auto">
          <a:xfrm>
            <a:off x="5044817" y="3027734"/>
            <a:ext cx="4450488" cy="1898741"/>
          </a:xfrm>
          <a:prstGeom prst="rect">
            <a:avLst/>
          </a:prstGeom>
          <a:noFill/>
          <a:ln w="12700">
            <a:noFill/>
            <a:miter lim="800000"/>
            <a:headEnd/>
            <a:tailEnd/>
          </a:ln>
        </p:spPr>
        <p:txBody>
          <a:bodyPr wrap="none" lIns="90000" tIns="46800" rIns="90000" bIns="46800">
            <a:noAutofit/>
          </a:bodyPr>
          <a:lstStyle/>
          <a:p>
            <a:r>
              <a:rPr lang="en-US" sz="1800" dirty="0"/>
              <a:t>Define DBDataSources, DataTables </a:t>
            </a:r>
          </a:p>
          <a:p>
            <a:r>
              <a:rPr lang="en-US" sz="1800" dirty="0"/>
              <a:t>and UserDataSources and bind to </a:t>
            </a:r>
          </a:p>
          <a:p>
            <a:r>
              <a:rPr lang="en-US" sz="1800" dirty="0"/>
              <a:t>columns in Matrix, EditText items etc.</a:t>
            </a:r>
          </a:p>
          <a:p>
            <a:endParaRPr lang="en-US" sz="1100" dirty="0"/>
          </a:p>
          <a:p>
            <a:r>
              <a:rPr lang="de-DE" sz="1800" dirty="0"/>
              <a:t>Data may come „straight</a:t>
            </a:r>
            <a:r>
              <a:rPr lang="de-DE" altLang="en-US" sz="1800" dirty="0"/>
              <a:t>“</a:t>
            </a:r>
            <a:r>
              <a:rPr lang="de-DE" sz="1800" dirty="0"/>
              <a:t> from DB – or:</a:t>
            </a:r>
          </a:p>
          <a:p>
            <a:r>
              <a:rPr lang="de-DE" sz="1800" dirty="0"/>
              <a:t>Are reformatted or calculated by the </a:t>
            </a:r>
          </a:p>
          <a:p>
            <a:r>
              <a:rPr lang="de-DE" sz="1800" dirty="0"/>
              <a:t>add-on</a:t>
            </a:r>
            <a:endParaRPr lang="en-US" sz="1800" dirty="0"/>
          </a:p>
        </p:txBody>
      </p:sp>
      <p:sp>
        <p:nvSpPr>
          <p:cNvPr id="185" name="Arc 184"/>
          <p:cNvSpPr/>
          <p:nvPr/>
        </p:nvSpPr>
        <p:spPr bwMode="auto">
          <a:xfrm>
            <a:off x="3455627" y="1042956"/>
            <a:ext cx="4465008" cy="4619280"/>
          </a:xfrm>
          <a:prstGeom prst="arc">
            <a:avLst>
              <a:gd name="adj1" fmla="val 5490978"/>
              <a:gd name="adj2" fmla="val 10808811"/>
            </a:avLst>
          </a:prstGeom>
          <a:noFill/>
          <a:ln w="25400" cap="flat" cmpd="sng" algn="ctr">
            <a:solidFill>
              <a:schemeClr val="tx1"/>
            </a:solidFill>
            <a:prstDash val="dash"/>
            <a:round/>
            <a:headEnd type="none" w="med" len="med"/>
            <a:tailEnd type="stealth" w="med" len="med"/>
          </a:ln>
          <a:effectLst/>
        </p:spPr>
        <p:txBody>
          <a:bodyPr lIns="90000" tIns="46800" rIns="90000" bIns="46800">
            <a:noAutofit/>
          </a:bodyPr>
          <a:lstStyle/>
          <a:p>
            <a:pPr>
              <a:defRPr/>
            </a:pPr>
            <a:endParaRPr lang="en-US" dirty="0">
              <a:latin typeface="Arial" charset="0"/>
            </a:endParaRPr>
          </a:p>
        </p:txBody>
      </p:sp>
      <p:sp>
        <p:nvSpPr>
          <p:cNvPr id="186" name="Arc 185"/>
          <p:cNvSpPr/>
          <p:nvPr/>
        </p:nvSpPr>
        <p:spPr bwMode="auto">
          <a:xfrm>
            <a:off x="4974620" y="2259337"/>
            <a:ext cx="4791354" cy="3402900"/>
          </a:xfrm>
          <a:prstGeom prst="arc">
            <a:avLst>
              <a:gd name="adj1" fmla="val 18140187"/>
              <a:gd name="adj2" fmla="val 5308284"/>
            </a:avLst>
          </a:prstGeom>
          <a:noFill/>
          <a:ln w="25400" cap="flat" cmpd="sng" algn="ctr">
            <a:solidFill>
              <a:schemeClr val="tx1"/>
            </a:solidFill>
            <a:prstDash val="solid"/>
            <a:round/>
            <a:headEnd type="stealth" w="med" len="med"/>
            <a:tailEnd type="none" w="med" len="med"/>
          </a:ln>
          <a:effectLst/>
        </p:spPr>
        <p:txBody>
          <a:bodyPr lIns="90000" tIns="46800" rIns="90000" bIns="46800">
            <a:noAutofit/>
          </a:bodyPr>
          <a:lstStyle/>
          <a:p>
            <a:pPr>
              <a:defRPr/>
            </a:pPr>
            <a:endParaRPr lang="en-US" dirty="0">
              <a:latin typeface="Arial" charset="0"/>
            </a:endParaRPr>
          </a:p>
        </p:txBody>
      </p:sp>
      <p:cxnSp>
        <p:nvCxnSpPr>
          <p:cNvPr id="113683" name="Straight Arrow Connector 187"/>
          <p:cNvCxnSpPr>
            <a:cxnSpLocks noChangeShapeType="1"/>
            <a:stCxn id="113678" idx="1"/>
          </p:cNvCxnSpPr>
          <p:nvPr/>
        </p:nvCxnSpPr>
        <p:spPr bwMode="auto">
          <a:xfrm rot="10800000" flipV="1">
            <a:off x="3826476" y="2449212"/>
            <a:ext cx="2916347" cy="646759"/>
          </a:xfrm>
          <a:prstGeom prst="straightConnector1">
            <a:avLst/>
          </a:prstGeom>
          <a:noFill/>
          <a:ln w="25400">
            <a:solidFill>
              <a:schemeClr val="tx1"/>
            </a:solidFill>
            <a:round/>
            <a:headEnd/>
            <a:tailEnd type="arrow" w="med" len="med"/>
          </a:ln>
        </p:spPr>
      </p:cxnSp>
      <p:sp>
        <p:nvSpPr>
          <p:cNvPr id="113684" name="TextBox 188"/>
          <p:cNvSpPr txBox="1">
            <a:spLocks noChangeArrowheads="1"/>
          </p:cNvSpPr>
          <p:nvPr/>
        </p:nvSpPr>
        <p:spPr bwMode="auto">
          <a:xfrm>
            <a:off x="3016542" y="4748467"/>
            <a:ext cx="1349886" cy="317446"/>
          </a:xfrm>
          <a:prstGeom prst="rect">
            <a:avLst/>
          </a:prstGeom>
          <a:noFill/>
          <a:ln w="9525">
            <a:noFill/>
            <a:miter lim="800000"/>
            <a:headEnd/>
            <a:tailEnd/>
          </a:ln>
        </p:spPr>
        <p:txBody>
          <a:bodyPr>
            <a:noAutofit/>
          </a:bodyPr>
          <a:lstStyle/>
          <a:p>
            <a:r>
              <a:rPr lang="de-DE" dirty="0"/>
              <a:t>Binding</a:t>
            </a:r>
            <a:endParaRPr lang="en-US" dirty="0"/>
          </a:p>
        </p:txBody>
      </p:sp>
      <p:sp>
        <p:nvSpPr>
          <p:cNvPr id="190" name="Arc 189"/>
          <p:cNvSpPr/>
          <p:nvPr/>
        </p:nvSpPr>
        <p:spPr bwMode="auto">
          <a:xfrm>
            <a:off x="4829248" y="1594779"/>
            <a:ext cx="1913575" cy="566655"/>
          </a:xfrm>
          <a:prstGeom prst="arc">
            <a:avLst>
              <a:gd name="adj1" fmla="val 10959788"/>
              <a:gd name="adj2" fmla="val 61099"/>
            </a:avLst>
          </a:prstGeom>
          <a:noFill/>
          <a:ln w="25400" cap="flat" cmpd="sng" algn="ctr">
            <a:solidFill>
              <a:schemeClr val="tx1"/>
            </a:solidFill>
            <a:prstDash val="dash"/>
            <a:round/>
            <a:headEnd type="stealth" w="med" len="med"/>
            <a:tailEnd type="none" w="med" len="med"/>
          </a:ln>
          <a:effectLst/>
        </p:spPr>
        <p:txBody>
          <a:bodyPr lIns="90000" tIns="46800" rIns="90000" bIns="46800">
            <a:noAutofit/>
          </a:bodyPr>
          <a:lstStyle/>
          <a:p>
            <a:pPr>
              <a:defRPr/>
            </a:pPr>
            <a:endParaRPr lang="en-US" dirty="0">
              <a:latin typeface="Arial" charset="0"/>
            </a:endParaRPr>
          </a:p>
        </p:txBody>
      </p:sp>
      <p:sp>
        <p:nvSpPr>
          <p:cNvPr id="113686" name="TextBox 190"/>
          <p:cNvSpPr txBox="1">
            <a:spLocks noChangeArrowheads="1"/>
          </p:cNvSpPr>
          <p:nvPr/>
        </p:nvSpPr>
        <p:spPr bwMode="auto">
          <a:xfrm>
            <a:off x="5314317" y="1296616"/>
            <a:ext cx="1349886" cy="315963"/>
          </a:xfrm>
          <a:prstGeom prst="rect">
            <a:avLst/>
          </a:prstGeom>
          <a:noFill/>
          <a:ln w="9525">
            <a:noFill/>
            <a:miter lim="800000"/>
            <a:headEnd/>
            <a:tailEnd/>
          </a:ln>
        </p:spPr>
        <p:txBody>
          <a:bodyPr>
            <a:noAutofit/>
          </a:bodyPr>
          <a:lstStyle/>
          <a:p>
            <a:r>
              <a:rPr lang="de-DE" dirty="0"/>
              <a:t>Binding</a:t>
            </a:r>
            <a:endParaRPr lang="en-US" dirty="0"/>
          </a:p>
        </p:txBody>
      </p:sp>
      <p:sp>
        <p:nvSpPr>
          <p:cNvPr id="113687" name="TextBox 191"/>
          <p:cNvSpPr txBox="1">
            <a:spLocks noChangeArrowheads="1"/>
          </p:cNvSpPr>
          <p:nvPr/>
        </p:nvSpPr>
        <p:spPr bwMode="auto">
          <a:xfrm>
            <a:off x="5105158" y="2327573"/>
            <a:ext cx="1349886" cy="315962"/>
          </a:xfrm>
          <a:prstGeom prst="rect">
            <a:avLst/>
          </a:prstGeom>
          <a:noFill/>
          <a:ln w="9525">
            <a:noFill/>
            <a:miter lim="800000"/>
            <a:headEnd/>
            <a:tailEnd/>
          </a:ln>
        </p:spPr>
        <p:txBody>
          <a:bodyPr>
            <a:noAutofit/>
          </a:bodyPr>
          <a:lstStyle/>
          <a:p>
            <a:r>
              <a:rPr lang="de-DE" dirty="0"/>
              <a:t>Data</a:t>
            </a:r>
            <a:endParaRPr lang="en-US" dirty="0"/>
          </a:p>
        </p:txBody>
      </p:sp>
      <p:sp>
        <p:nvSpPr>
          <p:cNvPr id="113688" name="TextBox 192"/>
          <p:cNvSpPr txBox="1">
            <a:spLocks noChangeArrowheads="1"/>
          </p:cNvSpPr>
          <p:nvPr/>
        </p:nvSpPr>
        <p:spPr bwMode="auto">
          <a:xfrm>
            <a:off x="8944175" y="2004194"/>
            <a:ext cx="1349886" cy="315962"/>
          </a:xfrm>
          <a:prstGeom prst="rect">
            <a:avLst/>
          </a:prstGeom>
          <a:noFill/>
          <a:ln w="9525">
            <a:noFill/>
            <a:miter lim="800000"/>
            <a:headEnd/>
            <a:tailEnd/>
          </a:ln>
        </p:spPr>
        <p:txBody>
          <a:bodyPr>
            <a:noAutofit/>
          </a:bodyPr>
          <a:lstStyle/>
          <a:p>
            <a:r>
              <a:rPr lang="de-DE" dirty="0"/>
              <a:t>Data</a:t>
            </a:r>
            <a:endParaRPr lang="en-US" dirty="0"/>
          </a:p>
        </p:txBody>
      </p:sp>
      <p:sp>
        <p:nvSpPr>
          <p:cNvPr id="113689" name="Rectangle 71"/>
          <p:cNvSpPr>
            <a:spLocks noChangeArrowheads="1"/>
          </p:cNvSpPr>
          <p:nvPr/>
        </p:nvSpPr>
        <p:spPr bwMode="auto">
          <a:xfrm>
            <a:off x="6128699" y="5439728"/>
            <a:ext cx="498419" cy="20915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r>
              <a:rPr lang="de-DE" sz="800" dirty="0"/>
              <a:t>Price</a:t>
            </a:r>
            <a:endParaRPr lang="en-US" sz="800" dirty="0"/>
          </a:p>
        </p:txBody>
      </p:sp>
      <p:sp>
        <p:nvSpPr>
          <p:cNvPr id="113690" name="Rectangle 71"/>
          <p:cNvSpPr>
            <a:spLocks noChangeArrowheads="1"/>
          </p:cNvSpPr>
          <p:nvPr/>
        </p:nvSpPr>
        <p:spPr bwMode="auto">
          <a:xfrm>
            <a:off x="6627118" y="5439728"/>
            <a:ext cx="712028" cy="209158"/>
          </a:xfrm>
          <a:prstGeom prst="rect">
            <a:avLst/>
          </a:prstGeom>
          <a:solidFill>
            <a:srgbClr val="C0C0C0"/>
          </a:solidFill>
          <a:ln w="12700">
            <a:solidFill>
              <a:schemeClr val="tx1"/>
            </a:solidFill>
            <a:miter lim="800000"/>
            <a:headEnd/>
            <a:tailEnd/>
          </a:ln>
        </p:spPr>
        <p:txBody>
          <a:bodyPr wrap="none" lIns="90000" tIns="46800" rIns="90000" bIns="46800" anchor="ctr">
            <a:noAutofit/>
          </a:bodyPr>
          <a:lstStyle/>
          <a:p>
            <a:r>
              <a:rPr lang="de-DE" sz="800" dirty="0"/>
              <a:t>…</a:t>
            </a:r>
            <a:endParaRPr lang="en-US" sz="800" dirty="0"/>
          </a:p>
        </p:txBody>
      </p:sp>
      <p:cxnSp>
        <p:nvCxnSpPr>
          <p:cNvPr id="113691" name="Straight Arrow Connector 200"/>
          <p:cNvCxnSpPr>
            <a:cxnSpLocks noChangeShapeType="1"/>
          </p:cNvCxnSpPr>
          <p:nvPr/>
        </p:nvCxnSpPr>
        <p:spPr bwMode="auto">
          <a:xfrm rot="10800000" flipV="1">
            <a:off x="4215124" y="2643535"/>
            <a:ext cx="2527699" cy="580006"/>
          </a:xfrm>
          <a:prstGeom prst="straightConnector1">
            <a:avLst/>
          </a:prstGeom>
          <a:noFill/>
          <a:ln w="25400">
            <a:solidFill>
              <a:schemeClr val="tx1"/>
            </a:solidFill>
            <a:round/>
            <a:headEnd/>
            <a:tailEnd type="arrow" w="med" len="med"/>
          </a:ln>
        </p:spPr>
      </p:cxnSp>
      <p:cxnSp>
        <p:nvCxnSpPr>
          <p:cNvPr id="113692" name="Straight Arrow Connector 201"/>
          <p:cNvCxnSpPr>
            <a:cxnSpLocks noChangeShapeType="1"/>
            <a:endCxn id="113711" idx="3"/>
          </p:cNvCxnSpPr>
          <p:nvPr/>
        </p:nvCxnSpPr>
        <p:spPr bwMode="auto">
          <a:xfrm rot="10800000" flipV="1">
            <a:off x="4747662" y="2161434"/>
            <a:ext cx="1995161" cy="161689"/>
          </a:xfrm>
          <a:prstGeom prst="straightConnector1">
            <a:avLst/>
          </a:prstGeom>
          <a:noFill/>
          <a:ln w="25400">
            <a:solidFill>
              <a:schemeClr val="tx1"/>
            </a:solidFill>
            <a:round/>
            <a:headEnd/>
            <a:tailEnd type="arrow" w="med" len="med"/>
          </a:ln>
        </p:spPr>
      </p:cxnSp>
    </p:spTree>
    <p:custDataLst>
      <p:tags r:id="rId1"/>
    </p:custDataLst>
    <p:extLst>
      <p:ext uri="{BB962C8B-B14F-4D97-AF65-F5344CB8AC3E}">
        <p14:creationId xmlns:p14="http://schemas.microsoft.com/office/powerpoint/2010/main" val="141658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p:cNvSpPr>
            <a:spLocks noGrp="1" noChangeArrowheads="1"/>
          </p:cNvSpPr>
          <p:nvPr>
            <p:ph type="title"/>
          </p:nvPr>
        </p:nvSpPr>
        <p:spPr>
          <a:xfrm>
            <a:off x="504001" y="504000"/>
            <a:ext cx="11186476" cy="369332"/>
          </a:xfrm>
        </p:spPr>
        <p:txBody>
          <a:bodyPr anchor="ctr"/>
          <a:lstStyle/>
          <a:p>
            <a:pPr eaLnBrk="1" hangingPunct="1"/>
            <a:r>
              <a:rPr lang="en-US" dirty="0"/>
              <a:t>Data Binding: Object Summary</a:t>
            </a:r>
          </a:p>
        </p:txBody>
      </p:sp>
      <p:grpSp>
        <p:nvGrpSpPr>
          <p:cNvPr id="40" name="Group 39"/>
          <p:cNvGrpSpPr/>
          <p:nvPr/>
        </p:nvGrpSpPr>
        <p:grpSpPr>
          <a:xfrm>
            <a:off x="504001" y="1472941"/>
            <a:ext cx="11186476" cy="4890238"/>
            <a:chOff x="168275" y="1064073"/>
            <a:chExt cx="8797925" cy="5414515"/>
          </a:xfrm>
        </p:grpSpPr>
        <p:cxnSp>
          <p:nvCxnSpPr>
            <p:cNvPr id="115713" name="AutoShape 23"/>
            <p:cNvCxnSpPr>
              <a:cxnSpLocks noChangeShapeType="1"/>
            </p:cNvCxnSpPr>
            <p:nvPr/>
          </p:nvCxnSpPr>
          <p:spPr bwMode="auto">
            <a:xfrm>
              <a:off x="3968750" y="1404938"/>
              <a:ext cx="501650" cy="0"/>
            </a:xfrm>
            <a:prstGeom prst="straightConnector1">
              <a:avLst/>
            </a:prstGeom>
            <a:noFill/>
            <a:ln w="19050">
              <a:solidFill>
                <a:schemeClr val="tx1"/>
              </a:solidFill>
              <a:round/>
              <a:headEnd/>
              <a:tailEnd/>
            </a:ln>
          </p:spPr>
        </p:cxnSp>
        <p:cxnSp>
          <p:nvCxnSpPr>
            <p:cNvPr id="115714" name="AutoShape 30"/>
            <p:cNvCxnSpPr>
              <a:cxnSpLocks noChangeShapeType="1"/>
            </p:cNvCxnSpPr>
            <p:nvPr/>
          </p:nvCxnSpPr>
          <p:spPr bwMode="auto">
            <a:xfrm>
              <a:off x="3968750" y="1404938"/>
              <a:ext cx="482600" cy="1871662"/>
            </a:xfrm>
            <a:prstGeom prst="bentConnector3">
              <a:avLst>
                <a:gd name="adj1" fmla="val 50000"/>
              </a:avLst>
            </a:prstGeom>
            <a:noFill/>
            <a:ln w="19050">
              <a:solidFill>
                <a:schemeClr val="tx1"/>
              </a:solidFill>
              <a:miter lim="800000"/>
              <a:headEnd/>
              <a:tailEnd/>
            </a:ln>
          </p:spPr>
        </p:cxnSp>
        <p:cxnSp>
          <p:nvCxnSpPr>
            <p:cNvPr id="115715" name="AutoShape 43"/>
            <p:cNvCxnSpPr>
              <a:cxnSpLocks noChangeShapeType="1"/>
            </p:cNvCxnSpPr>
            <p:nvPr/>
          </p:nvCxnSpPr>
          <p:spPr bwMode="auto">
            <a:xfrm>
              <a:off x="3968750" y="1404938"/>
              <a:ext cx="511175" cy="3552825"/>
            </a:xfrm>
            <a:prstGeom prst="bentConnector3">
              <a:avLst>
                <a:gd name="adj1" fmla="val 50000"/>
              </a:avLst>
            </a:prstGeom>
            <a:noFill/>
            <a:ln w="19050">
              <a:solidFill>
                <a:schemeClr val="tx1"/>
              </a:solidFill>
              <a:miter lim="800000"/>
              <a:headEnd/>
              <a:tailEnd/>
            </a:ln>
          </p:spPr>
        </p:cxnSp>
        <p:sp useBgFill="1">
          <p:nvSpPr>
            <p:cNvPr id="115716" name="Rectangle 22"/>
            <p:cNvSpPr>
              <a:spLocks noChangeArrowheads="1"/>
            </p:cNvSpPr>
            <p:nvPr/>
          </p:nvSpPr>
          <p:spPr bwMode="auto">
            <a:xfrm>
              <a:off x="6840538" y="4391025"/>
              <a:ext cx="2119312" cy="212725"/>
            </a:xfrm>
            <a:prstGeom prst="rect">
              <a:avLst/>
            </a:prstGeom>
            <a:ln w="19050">
              <a:solidFill>
                <a:schemeClr val="tx1"/>
              </a:solidFill>
              <a:miter lim="800000"/>
              <a:headEnd/>
              <a:tailEnd/>
            </a:ln>
          </p:spPr>
          <p:txBody>
            <a:bodyPr lIns="90000" tIns="46800" rIns="90000" bIns="46800"/>
            <a:lstStyle/>
            <a:p>
              <a:endParaRPr lang="de-DE" sz="1400" dirty="0"/>
            </a:p>
          </p:txBody>
        </p:sp>
        <p:grpSp>
          <p:nvGrpSpPr>
            <p:cNvPr id="115718" name="Group 3"/>
            <p:cNvGrpSpPr>
              <a:grpSpLocks/>
            </p:cNvGrpSpPr>
            <p:nvPr/>
          </p:nvGrpSpPr>
          <p:grpSpPr bwMode="auto">
            <a:xfrm>
              <a:off x="168275" y="1073150"/>
              <a:ext cx="1905000" cy="2433638"/>
              <a:chOff x="48" y="768"/>
              <a:chExt cx="1200" cy="1056"/>
            </a:xfrm>
          </p:grpSpPr>
          <p:sp>
            <p:nvSpPr>
              <p:cNvPr id="115748" name="Rectangle 4"/>
              <p:cNvSpPr>
                <a:spLocks noChangeArrowheads="1"/>
              </p:cNvSpPr>
              <p:nvPr/>
            </p:nvSpPr>
            <p:spPr bwMode="auto">
              <a:xfrm>
                <a:off x="48" y="768"/>
                <a:ext cx="1200" cy="288"/>
              </a:xfrm>
              <a:prstGeom prst="rect">
                <a:avLst/>
              </a:prstGeom>
              <a:solidFill>
                <a:srgbClr val="DDDDDD"/>
              </a:solidFill>
              <a:ln w="19050">
                <a:solidFill>
                  <a:schemeClr val="tx1"/>
                </a:solidFill>
                <a:miter lim="800000"/>
                <a:headEnd/>
                <a:tailEnd/>
              </a:ln>
            </p:spPr>
            <p:txBody>
              <a:bodyPr lIns="90000" tIns="46800" rIns="90000" bIns="46800" anchor="ctr"/>
              <a:lstStyle/>
              <a:p>
                <a:pPr algn="ctr"/>
                <a:r>
                  <a:rPr lang="en-US" dirty="0"/>
                  <a:t>Form</a:t>
                </a:r>
              </a:p>
            </p:txBody>
          </p:sp>
          <p:sp useBgFill="1">
            <p:nvSpPr>
              <p:cNvPr id="115749" name="Rectangle 5"/>
              <p:cNvSpPr>
                <a:spLocks noChangeArrowheads="1"/>
              </p:cNvSpPr>
              <p:nvPr/>
            </p:nvSpPr>
            <p:spPr bwMode="auto">
              <a:xfrm>
                <a:off x="48" y="1056"/>
                <a:ext cx="1200" cy="384"/>
              </a:xfrm>
              <a:prstGeom prst="rect">
                <a:avLst/>
              </a:prstGeom>
              <a:ln w="19050">
                <a:solidFill>
                  <a:schemeClr val="tx1"/>
                </a:solidFill>
                <a:miter lim="800000"/>
                <a:headEnd/>
                <a:tailEnd/>
              </a:ln>
            </p:spPr>
            <p:txBody>
              <a:bodyPr lIns="90000" tIns="46800" rIns="90000" bIns="46800"/>
              <a:lstStyle/>
              <a:p>
                <a:r>
                  <a:rPr lang="en-US" sz="1400" dirty="0"/>
                  <a:t>DataSources</a:t>
                </a:r>
              </a:p>
              <a:p>
                <a:r>
                  <a:rPr lang="en-US" sz="1400" dirty="0"/>
                  <a:t>…</a:t>
                </a:r>
              </a:p>
            </p:txBody>
          </p:sp>
          <p:sp useBgFill="1">
            <p:nvSpPr>
              <p:cNvPr id="115750" name="Rectangle 6"/>
              <p:cNvSpPr>
                <a:spLocks noChangeArrowheads="1"/>
              </p:cNvSpPr>
              <p:nvPr/>
            </p:nvSpPr>
            <p:spPr bwMode="auto">
              <a:xfrm>
                <a:off x="48" y="1440"/>
                <a:ext cx="1200" cy="384"/>
              </a:xfrm>
              <a:prstGeom prst="rect">
                <a:avLst/>
              </a:prstGeom>
              <a:ln w="19050">
                <a:solidFill>
                  <a:schemeClr val="tx1"/>
                </a:solidFill>
                <a:miter lim="800000"/>
                <a:headEnd/>
                <a:tailEnd/>
              </a:ln>
            </p:spPr>
            <p:txBody>
              <a:bodyPr lIns="90000" tIns="46800" rIns="90000" bIns="46800"/>
              <a:lstStyle/>
              <a:p>
                <a:r>
                  <a:rPr lang="en-US" sz="1400" dirty="0"/>
                  <a:t>(methods)</a:t>
                </a:r>
              </a:p>
            </p:txBody>
          </p:sp>
        </p:grpSp>
        <p:sp useBgFill="1">
          <p:nvSpPr>
            <p:cNvPr id="115719" name="Rectangle 9"/>
            <p:cNvSpPr>
              <a:spLocks noChangeArrowheads="1"/>
            </p:cNvSpPr>
            <p:nvPr/>
          </p:nvSpPr>
          <p:spPr bwMode="auto">
            <a:xfrm>
              <a:off x="2165350" y="1736725"/>
              <a:ext cx="1905000" cy="885825"/>
            </a:xfrm>
            <a:prstGeom prst="rect">
              <a:avLst/>
            </a:prstGeom>
            <a:ln w="19050">
              <a:solidFill>
                <a:schemeClr val="tx1"/>
              </a:solidFill>
              <a:miter lim="800000"/>
              <a:headEnd/>
              <a:tailEnd/>
            </a:ln>
          </p:spPr>
          <p:txBody>
            <a:bodyPr lIns="90000" tIns="46800" rIns="90000" bIns="46800"/>
            <a:lstStyle/>
            <a:p>
              <a:r>
                <a:rPr lang="en-US" sz="1400" dirty="0"/>
                <a:t>DBDataSources</a:t>
              </a:r>
            </a:p>
            <a:p>
              <a:r>
                <a:rPr lang="en-US" sz="1400" dirty="0"/>
                <a:t>UserDataSources</a:t>
              </a:r>
            </a:p>
            <a:p>
              <a:r>
                <a:rPr lang="de-DE" sz="1400" dirty="0"/>
                <a:t>DataTables</a:t>
              </a:r>
              <a:endParaRPr lang="en-US" sz="1400" dirty="0"/>
            </a:p>
          </p:txBody>
        </p:sp>
        <p:sp useBgFill="1">
          <p:nvSpPr>
            <p:cNvPr id="115720" name="Rectangle 10"/>
            <p:cNvSpPr>
              <a:spLocks noChangeArrowheads="1"/>
            </p:cNvSpPr>
            <p:nvPr/>
          </p:nvSpPr>
          <p:spPr bwMode="auto">
            <a:xfrm>
              <a:off x="2165350" y="2622550"/>
              <a:ext cx="1905000" cy="884238"/>
            </a:xfrm>
            <a:prstGeom prst="rect">
              <a:avLst/>
            </a:prstGeom>
            <a:ln w="19050">
              <a:solidFill>
                <a:schemeClr val="tx1"/>
              </a:solidFill>
              <a:miter lim="800000"/>
              <a:headEnd/>
              <a:tailEnd/>
            </a:ln>
          </p:spPr>
          <p:txBody>
            <a:bodyPr lIns="90000" tIns="46800" rIns="90000" bIns="46800"/>
            <a:lstStyle/>
            <a:p>
              <a:endParaRPr lang="de-DE" sz="1400" dirty="0"/>
            </a:p>
          </p:txBody>
        </p:sp>
        <p:sp>
          <p:nvSpPr>
            <p:cNvPr id="115721" name="Rectangle 8"/>
            <p:cNvSpPr>
              <a:spLocks noChangeArrowheads="1"/>
            </p:cNvSpPr>
            <p:nvPr/>
          </p:nvSpPr>
          <p:spPr bwMode="auto">
            <a:xfrm>
              <a:off x="2165350" y="1073150"/>
              <a:ext cx="1905000" cy="663575"/>
            </a:xfrm>
            <a:prstGeom prst="rect">
              <a:avLst/>
            </a:prstGeom>
            <a:solidFill>
              <a:srgbClr val="BBC8AC"/>
            </a:solidFill>
            <a:ln w="9525">
              <a:solidFill>
                <a:schemeClr val="tx2"/>
              </a:solidFill>
              <a:miter lim="800000"/>
              <a:headEnd/>
              <a:tailEnd/>
            </a:ln>
          </p:spPr>
          <p:txBody>
            <a:bodyPr wrap="none" anchor="ctr"/>
            <a:lstStyle/>
            <a:p>
              <a:pPr algn="ctr"/>
              <a:r>
                <a:rPr lang="en-US" dirty="0">
                  <a:solidFill>
                    <a:srgbClr val="333333"/>
                  </a:solidFill>
                </a:rPr>
                <a:t>DataSource</a:t>
              </a:r>
            </a:p>
          </p:txBody>
        </p:sp>
        <p:cxnSp>
          <p:nvCxnSpPr>
            <p:cNvPr id="115722" name="AutoShape 11"/>
            <p:cNvCxnSpPr>
              <a:cxnSpLocks noChangeShapeType="1"/>
              <a:stCxn id="115748" idx="3"/>
              <a:endCxn id="115721" idx="1"/>
            </p:cNvCxnSpPr>
            <p:nvPr/>
          </p:nvCxnSpPr>
          <p:spPr bwMode="auto">
            <a:xfrm>
              <a:off x="2073275" y="1404938"/>
              <a:ext cx="92075" cy="1587"/>
            </a:xfrm>
            <a:prstGeom prst="straightConnector1">
              <a:avLst/>
            </a:prstGeom>
            <a:noFill/>
            <a:ln w="19050">
              <a:solidFill>
                <a:schemeClr val="tx1"/>
              </a:solidFill>
              <a:round/>
              <a:headEnd/>
              <a:tailEnd/>
            </a:ln>
          </p:spPr>
        </p:cxnSp>
        <p:sp>
          <p:nvSpPr>
            <p:cNvPr id="115723" name="Rectangle 13"/>
            <p:cNvSpPr>
              <a:spLocks noChangeArrowheads="1"/>
            </p:cNvSpPr>
            <p:nvPr/>
          </p:nvSpPr>
          <p:spPr bwMode="auto">
            <a:xfrm>
              <a:off x="4341813" y="1165225"/>
              <a:ext cx="2052637" cy="479425"/>
            </a:xfrm>
            <a:prstGeom prst="rect">
              <a:avLst/>
            </a:prstGeom>
            <a:solidFill>
              <a:srgbClr val="BBC8AC"/>
            </a:solidFill>
            <a:ln w="9525">
              <a:solidFill>
                <a:schemeClr val="tx2"/>
              </a:solidFill>
              <a:miter lim="800000"/>
              <a:headEnd/>
              <a:tailEnd/>
            </a:ln>
          </p:spPr>
          <p:txBody>
            <a:bodyPr wrap="none" anchor="ctr"/>
            <a:lstStyle/>
            <a:p>
              <a:pPr algn="ctr"/>
              <a:r>
                <a:rPr lang="en-US" dirty="0">
                  <a:solidFill>
                    <a:srgbClr val="333333"/>
                  </a:solidFill>
                </a:rPr>
                <a:t>DBDataSources</a:t>
              </a:r>
            </a:p>
          </p:txBody>
        </p:sp>
        <p:sp useBgFill="1">
          <p:nvSpPr>
            <p:cNvPr id="115724" name="Rectangle 14"/>
            <p:cNvSpPr>
              <a:spLocks noChangeArrowheads="1"/>
            </p:cNvSpPr>
            <p:nvPr/>
          </p:nvSpPr>
          <p:spPr bwMode="auto">
            <a:xfrm>
              <a:off x="4341813" y="1644650"/>
              <a:ext cx="2052637" cy="641350"/>
            </a:xfrm>
            <a:prstGeom prst="rect">
              <a:avLst/>
            </a:prstGeom>
            <a:ln w="19050">
              <a:solidFill>
                <a:schemeClr val="tx1"/>
              </a:solidFill>
              <a:miter lim="800000"/>
              <a:headEnd/>
              <a:tailEnd/>
            </a:ln>
          </p:spPr>
          <p:txBody>
            <a:bodyPr lIns="90000" tIns="46800" rIns="90000" bIns="46800"/>
            <a:lstStyle/>
            <a:p>
              <a:r>
                <a:rPr lang="en-US" sz="1400" dirty="0"/>
                <a:t>Count</a:t>
              </a:r>
            </a:p>
          </p:txBody>
        </p:sp>
        <p:sp useBgFill="1">
          <p:nvSpPr>
            <p:cNvPr id="115725" name="Rectangle 15"/>
            <p:cNvSpPr>
              <a:spLocks noChangeArrowheads="1"/>
            </p:cNvSpPr>
            <p:nvPr/>
          </p:nvSpPr>
          <p:spPr bwMode="auto">
            <a:xfrm>
              <a:off x="4341813" y="2286000"/>
              <a:ext cx="2052637" cy="639763"/>
            </a:xfrm>
            <a:prstGeom prst="rect">
              <a:avLst/>
            </a:prstGeom>
            <a:ln w="19050">
              <a:solidFill>
                <a:schemeClr val="tx1"/>
              </a:solidFill>
              <a:miter lim="800000"/>
              <a:headEnd/>
              <a:tailEnd/>
            </a:ln>
          </p:spPr>
          <p:txBody>
            <a:bodyPr lIns="90000" tIns="46800" rIns="90000" bIns="46800"/>
            <a:lstStyle/>
            <a:p>
              <a:r>
                <a:rPr lang="en-US" sz="1400" dirty="0"/>
                <a:t>Add</a:t>
              </a:r>
            </a:p>
            <a:p>
              <a:r>
                <a:rPr lang="en-US" sz="1400" dirty="0"/>
                <a:t>Item</a:t>
              </a:r>
            </a:p>
          </p:txBody>
        </p:sp>
        <p:grpSp>
          <p:nvGrpSpPr>
            <p:cNvPr id="115726" name="Group 16"/>
            <p:cNvGrpSpPr>
              <a:grpSpLocks/>
            </p:cNvGrpSpPr>
            <p:nvPr/>
          </p:nvGrpSpPr>
          <p:grpSpPr bwMode="auto">
            <a:xfrm>
              <a:off x="6846888" y="1165225"/>
              <a:ext cx="2119312" cy="1760538"/>
              <a:chOff x="4512" y="768"/>
              <a:chExt cx="1200" cy="1056"/>
            </a:xfrm>
          </p:grpSpPr>
          <p:sp>
            <p:nvSpPr>
              <p:cNvPr id="115745" name="Rectangle 17"/>
              <p:cNvSpPr>
                <a:spLocks noChangeArrowheads="1"/>
              </p:cNvSpPr>
              <p:nvPr/>
            </p:nvSpPr>
            <p:spPr bwMode="auto">
              <a:xfrm>
                <a:off x="4512" y="768"/>
                <a:ext cx="1200" cy="288"/>
              </a:xfrm>
              <a:prstGeom prst="rect">
                <a:avLst/>
              </a:prstGeom>
              <a:solidFill>
                <a:srgbClr val="DDDDDD"/>
              </a:solidFill>
              <a:ln w="19050">
                <a:solidFill>
                  <a:schemeClr val="tx1"/>
                </a:solidFill>
                <a:miter lim="800000"/>
                <a:headEnd/>
                <a:tailEnd/>
              </a:ln>
            </p:spPr>
            <p:txBody>
              <a:bodyPr lIns="90000" tIns="46800" rIns="90000" bIns="46800" anchor="ctr"/>
              <a:lstStyle/>
              <a:p>
                <a:pPr algn="ctr"/>
                <a:r>
                  <a:rPr lang="en-US" dirty="0"/>
                  <a:t>DBDataSource</a:t>
                </a:r>
              </a:p>
            </p:txBody>
          </p:sp>
          <p:sp useBgFill="1">
            <p:nvSpPr>
              <p:cNvPr id="115746" name="Rectangle 18"/>
              <p:cNvSpPr>
                <a:spLocks noChangeArrowheads="1"/>
              </p:cNvSpPr>
              <p:nvPr/>
            </p:nvSpPr>
            <p:spPr bwMode="auto">
              <a:xfrm>
                <a:off x="4512" y="1056"/>
                <a:ext cx="1200" cy="384"/>
              </a:xfrm>
              <a:prstGeom prst="rect">
                <a:avLst/>
              </a:prstGeom>
              <a:ln w="19050">
                <a:solidFill>
                  <a:schemeClr val="tx1"/>
                </a:solidFill>
                <a:miter lim="800000"/>
                <a:headEnd/>
                <a:tailEnd/>
              </a:ln>
            </p:spPr>
            <p:txBody>
              <a:bodyPr lIns="90000" tIns="46800" rIns="90000" bIns="46800"/>
              <a:lstStyle/>
              <a:p>
                <a:r>
                  <a:rPr lang="en-US" sz="1400" dirty="0"/>
                  <a:t>Offset</a:t>
                </a:r>
              </a:p>
              <a:p>
                <a:r>
                  <a:rPr lang="en-US" sz="1400" dirty="0"/>
                  <a:t>TableName</a:t>
                </a:r>
              </a:p>
            </p:txBody>
          </p:sp>
          <p:sp useBgFill="1">
            <p:nvSpPr>
              <p:cNvPr id="115747" name="Rectangle 19"/>
              <p:cNvSpPr>
                <a:spLocks noChangeArrowheads="1"/>
              </p:cNvSpPr>
              <p:nvPr/>
            </p:nvSpPr>
            <p:spPr bwMode="auto">
              <a:xfrm>
                <a:off x="4512" y="1440"/>
                <a:ext cx="1200" cy="384"/>
              </a:xfrm>
              <a:prstGeom prst="rect">
                <a:avLst/>
              </a:prstGeom>
              <a:ln w="19050">
                <a:solidFill>
                  <a:schemeClr val="tx1"/>
                </a:solidFill>
                <a:miter lim="800000"/>
                <a:headEnd/>
                <a:tailEnd/>
              </a:ln>
            </p:spPr>
            <p:txBody>
              <a:bodyPr lIns="90000" tIns="46800" rIns="90000" bIns="46800"/>
              <a:lstStyle/>
              <a:p>
                <a:r>
                  <a:rPr lang="en-US" sz="1400" dirty="0"/>
                  <a:t>Query</a:t>
                </a:r>
              </a:p>
              <a:p>
                <a:r>
                  <a:rPr lang="de-DE" sz="1400" dirty="0"/>
                  <a:t>GetValue, SetValue</a:t>
                </a:r>
                <a:endParaRPr lang="en-US" sz="1400" dirty="0"/>
              </a:p>
            </p:txBody>
          </p:sp>
        </p:grpSp>
        <p:sp>
          <p:nvSpPr>
            <p:cNvPr id="115727" name="Rectangle 20"/>
            <p:cNvSpPr>
              <a:spLocks noChangeArrowheads="1"/>
            </p:cNvSpPr>
            <p:nvPr/>
          </p:nvSpPr>
          <p:spPr bwMode="auto">
            <a:xfrm>
              <a:off x="6840538" y="3048000"/>
              <a:ext cx="2119312" cy="457200"/>
            </a:xfrm>
            <a:prstGeom prst="rect">
              <a:avLst/>
            </a:prstGeom>
            <a:solidFill>
              <a:srgbClr val="DDDDDD"/>
            </a:solidFill>
            <a:ln w="19050">
              <a:solidFill>
                <a:schemeClr val="tx1"/>
              </a:solidFill>
              <a:miter lim="800000"/>
              <a:headEnd/>
              <a:tailEnd/>
            </a:ln>
          </p:spPr>
          <p:txBody>
            <a:bodyPr lIns="90000" tIns="46800" rIns="90000" bIns="46800" anchor="ctr"/>
            <a:lstStyle/>
            <a:p>
              <a:pPr algn="ctr"/>
              <a:r>
                <a:rPr lang="en-US" dirty="0"/>
                <a:t>UserDataSource</a:t>
              </a:r>
            </a:p>
          </p:txBody>
        </p:sp>
        <p:sp useBgFill="1">
          <p:nvSpPr>
            <p:cNvPr id="115728" name="Rectangle 21"/>
            <p:cNvSpPr>
              <a:spLocks noChangeArrowheads="1"/>
            </p:cNvSpPr>
            <p:nvPr/>
          </p:nvSpPr>
          <p:spPr bwMode="auto">
            <a:xfrm>
              <a:off x="6840538" y="3433763"/>
              <a:ext cx="2119312" cy="1104900"/>
            </a:xfrm>
            <a:prstGeom prst="rect">
              <a:avLst/>
            </a:prstGeom>
            <a:ln w="19050">
              <a:solidFill>
                <a:schemeClr val="tx1"/>
              </a:solidFill>
              <a:miter lim="800000"/>
              <a:headEnd/>
              <a:tailEnd/>
            </a:ln>
          </p:spPr>
          <p:txBody>
            <a:bodyPr lIns="90000" tIns="46800" rIns="90000" bIns="46800"/>
            <a:lstStyle/>
            <a:p>
              <a:r>
                <a:rPr lang="en-US" sz="1400" dirty="0"/>
                <a:t>DataType</a:t>
              </a:r>
            </a:p>
            <a:p>
              <a:r>
                <a:rPr lang="en-US" sz="1400" dirty="0"/>
                <a:t>Length</a:t>
              </a:r>
            </a:p>
            <a:p>
              <a:r>
                <a:rPr lang="en-US" sz="1400" dirty="0"/>
                <a:t>UID</a:t>
              </a:r>
            </a:p>
            <a:p>
              <a:r>
                <a:rPr lang="en-US" sz="1400" dirty="0"/>
                <a:t>Value</a:t>
              </a:r>
            </a:p>
          </p:txBody>
        </p:sp>
        <p:cxnSp>
          <p:nvCxnSpPr>
            <p:cNvPr id="115729" name="AutoShape 24"/>
            <p:cNvCxnSpPr>
              <a:cxnSpLocks noChangeShapeType="1"/>
            </p:cNvCxnSpPr>
            <p:nvPr/>
          </p:nvCxnSpPr>
          <p:spPr bwMode="auto">
            <a:xfrm>
              <a:off x="6394450" y="1404938"/>
              <a:ext cx="442913" cy="0"/>
            </a:xfrm>
            <a:prstGeom prst="straightConnector1">
              <a:avLst/>
            </a:prstGeom>
            <a:noFill/>
            <a:ln w="19050">
              <a:solidFill>
                <a:schemeClr val="tx1"/>
              </a:solidFill>
              <a:round/>
              <a:headEnd/>
              <a:tailEnd/>
            </a:ln>
          </p:spPr>
        </p:cxnSp>
        <p:sp>
          <p:nvSpPr>
            <p:cNvPr id="115730" name="Rectangle 26"/>
            <p:cNvSpPr>
              <a:spLocks noChangeArrowheads="1"/>
            </p:cNvSpPr>
            <p:nvPr/>
          </p:nvSpPr>
          <p:spPr bwMode="auto">
            <a:xfrm>
              <a:off x="4332288" y="3048000"/>
              <a:ext cx="2052637" cy="457200"/>
            </a:xfrm>
            <a:prstGeom prst="rect">
              <a:avLst/>
            </a:prstGeom>
            <a:solidFill>
              <a:srgbClr val="BBC8AC"/>
            </a:solidFill>
            <a:ln w="9525">
              <a:solidFill>
                <a:schemeClr val="tx2"/>
              </a:solidFill>
              <a:miter lim="800000"/>
              <a:headEnd/>
              <a:tailEnd/>
            </a:ln>
          </p:spPr>
          <p:txBody>
            <a:bodyPr wrap="none" anchor="ctr"/>
            <a:lstStyle/>
            <a:p>
              <a:pPr algn="ctr"/>
              <a:r>
                <a:rPr lang="en-US" dirty="0">
                  <a:solidFill>
                    <a:srgbClr val="333333"/>
                  </a:solidFill>
                </a:rPr>
                <a:t>UserDataSources</a:t>
              </a:r>
            </a:p>
          </p:txBody>
        </p:sp>
        <p:sp useBgFill="1">
          <p:nvSpPr>
            <p:cNvPr id="115731" name="Rectangle 27"/>
            <p:cNvSpPr>
              <a:spLocks noChangeArrowheads="1"/>
            </p:cNvSpPr>
            <p:nvPr/>
          </p:nvSpPr>
          <p:spPr bwMode="auto">
            <a:xfrm>
              <a:off x="4341813" y="3497263"/>
              <a:ext cx="2052637" cy="487362"/>
            </a:xfrm>
            <a:prstGeom prst="rect">
              <a:avLst/>
            </a:prstGeom>
            <a:ln w="19050">
              <a:solidFill>
                <a:schemeClr val="tx1"/>
              </a:solidFill>
              <a:miter lim="800000"/>
              <a:headEnd/>
              <a:tailEnd/>
            </a:ln>
          </p:spPr>
          <p:txBody>
            <a:bodyPr lIns="90000" tIns="46800" rIns="90000" bIns="46800"/>
            <a:lstStyle/>
            <a:p>
              <a:r>
                <a:rPr lang="en-US" sz="1400" dirty="0"/>
                <a:t>Count</a:t>
              </a:r>
            </a:p>
            <a:p>
              <a:endParaRPr lang="de-DE" sz="1400" dirty="0"/>
            </a:p>
            <a:p>
              <a:endParaRPr lang="en-US" sz="1400" dirty="0"/>
            </a:p>
          </p:txBody>
        </p:sp>
        <p:sp useBgFill="1">
          <p:nvSpPr>
            <p:cNvPr id="115732" name="Rectangle 28"/>
            <p:cNvSpPr>
              <a:spLocks noChangeArrowheads="1"/>
            </p:cNvSpPr>
            <p:nvPr/>
          </p:nvSpPr>
          <p:spPr bwMode="auto">
            <a:xfrm>
              <a:off x="4341813" y="3994150"/>
              <a:ext cx="2052637" cy="609600"/>
            </a:xfrm>
            <a:prstGeom prst="rect">
              <a:avLst/>
            </a:prstGeom>
            <a:ln w="19050">
              <a:solidFill>
                <a:schemeClr val="tx1"/>
              </a:solidFill>
              <a:miter lim="800000"/>
              <a:headEnd/>
              <a:tailEnd/>
            </a:ln>
          </p:spPr>
          <p:txBody>
            <a:bodyPr lIns="90000" tIns="46800" rIns="90000" bIns="46800"/>
            <a:lstStyle/>
            <a:p>
              <a:r>
                <a:rPr lang="en-US" sz="1400" dirty="0"/>
                <a:t>Add</a:t>
              </a:r>
            </a:p>
            <a:p>
              <a:r>
                <a:rPr lang="en-US" sz="1400" dirty="0"/>
                <a:t>Item</a:t>
              </a:r>
            </a:p>
          </p:txBody>
        </p:sp>
        <p:cxnSp>
          <p:nvCxnSpPr>
            <p:cNvPr id="115733" name="AutoShape 29"/>
            <p:cNvCxnSpPr>
              <a:cxnSpLocks noChangeShapeType="1"/>
              <a:endCxn id="115727" idx="1"/>
            </p:cNvCxnSpPr>
            <p:nvPr/>
          </p:nvCxnSpPr>
          <p:spPr bwMode="auto">
            <a:xfrm>
              <a:off x="6384925" y="3276600"/>
              <a:ext cx="455613" cy="1588"/>
            </a:xfrm>
            <a:prstGeom prst="straightConnector1">
              <a:avLst/>
            </a:prstGeom>
            <a:noFill/>
            <a:ln w="19050">
              <a:solidFill>
                <a:schemeClr val="tx1"/>
              </a:solidFill>
              <a:round/>
              <a:headEnd/>
              <a:tailEnd/>
            </a:ln>
          </p:spPr>
        </p:cxnSp>
        <p:sp useBgFill="1">
          <p:nvSpPr>
            <p:cNvPr id="115734" name="AutoShape 31"/>
            <p:cNvSpPr>
              <a:spLocks noChangeArrowheads="1"/>
            </p:cNvSpPr>
            <p:nvPr/>
          </p:nvSpPr>
          <p:spPr bwMode="auto">
            <a:xfrm>
              <a:off x="6513513" y="1064073"/>
              <a:ext cx="374776" cy="681730"/>
            </a:xfrm>
            <a:prstGeom prst="flowChartDecision">
              <a:avLst/>
            </a:prstGeom>
            <a:ln w="19050">
              <a:solidFill>
                <a:schemeClr val="tx1"/>
              </a:solidFill>
              <a:miter lim="800000"/>
              <a:headEnd/>
              <a:tailEnd/>
            </a:ln>
          </p:spPr>
          <p:txBody>
            <a:bodyPr wrap="none" lIns="90000" tIns="46800" rIns="90000" bIns="46800" anchor="ctr">
              <a:spAutoFit/>
            </a:bodyPr>
            <a:lstStyle/>
            <a:p>
              <a:endParaRPr lang="de-DE" sz="1400" dirty="0"/>
            </a:p>
          </p:txBody>
        </p:sp>
        <p:sp useBgFill="1">
          <p:nvSpPr>
            <p:cNvPr id="115735" name="AutoShape 32"/>
            <p:cNvSpPr>
              <a:spLocks noChangeArrowheads="1"/>
            </p:cNvSpPr>
            <p:nvPr/>
          </p:nvSpPr>
          <p:spPr bwMode="auto">
            <a:xfrm>
              <a:off x="6507163" y="2937323"/>
              <a:ext cx="374776" cy="681730"/>
            </a:xfrm>
            <a:prstGeom prst="flowChartDecision">
              <a:avLst/>
            </a:prstGeom>
            <a:ln w="19050">
              <a:solidFill>
                <a:schemeClr val="tx1"/>
              </a:solidFill>
              <a:miter lim="800000"/>
              <a:headEnd/>
              <a:tailEnd/>
            </a:ln>
          </p:spPr>
          <p:txBody>
            <a:bodyPr wrap="none" lIns="90000" tIns="46800" rIns="90000" bIns="46800" anchor="ctr">
              <a:spAutoFit/>
            </a:bodyPr>
            <a:lstStyle/>
            <a:p>
              <a:endParaRPr lang="de-DE" sz="1400" dirty="0"/>
            </a:p>
          </p:txBody>
        </p:sp>
        <p:sp>
          <p:nvSpPr>
            <p:cNvPr id="115736" name="Rectangle 34"/>
            <p:cNvSpPr>
              <a:spLocks noChangeArrowheads="1"/>
            </p:cNvSpPr>
            <p:nvPr/>
          </p:nvSpPr>
          <p:spPr bwMode="auto">
            <a:xfrm>
              <a:off x="4341813" y="4718050"/>
              <a:ext cx="2052637" cy="479425"/>
            </a:xfrm>
            <a:prstGeom prst="rect">
              <a:avLst/>
            </a:prstGeom>
            <a:solidFill>
              <a:srgbClr val="BBC8AC"/>
            </a:solidFill>
            <a:ln w="12700">
              <a:solidFill>
                <a:schemeClr val="tx2"/>
              </a:solidFill>
              <a:miter lim="800000"/>
              <a:headEnd/>
              <a:tailEnd/>
            </a:ln>
          </p:spPr>
          <p:txBody>
            <a:bodyPr wrap="none" anchor="ctr"/>
            <a:lstStyle/>
            <a:p>
              <a:pPr algn="ctr"/>
              <a:r>
                <a:rPr lang="en-US" dirty="0">
                  <a:solidFill>
                    <a:srgbClr val="333333"/>
                  </a:solidFill>
                </a:rPr>
                <a:t>DataTables</a:t>
              </a:r>
            </a:p>
          </p:txBody>
        </p:sp>
        <p:sp useBgFill="1">
          <p:nvSpPr>
            <p:cNvPr id="115737" name="Rectangle 35"/>
            <p:cNvSpPr>
              <a:spLocks noChangeArrowheads="1"/>
            </p:cNvSpPr>
            <p:nvPr/>
          </p:nvSpPr>
          <p:spPr bwMode="auto">
            <a:xfrm>
              <a:off x="4341813" y="5197475"/>
              <a:ext cx="2052637" cy="641350"/>
            </a:xfrm>
            <a:prstGeom prst="rect">
              <a:avLst/>
            </a:prstGeom>
            <a:ln w="19050">
              <a:solidFill>
                <a:schemeClr val="tx1"/>
              </a:solidFill>
              <a:miter lim="800000"/>
              <a:headEnd/>
              <a:tailEnd/>
            </a:ln>
          </p:spPr>
          <p:txBody>
            <a:bodyPr lIns="90000" tIns="46800" rIns="90000" bIns="46800"/>
            <a:lstStyle/>
            <a:p>
              <a:r>
                <a:rPr lang="en-US" sz="1400" dirty="0"/>
                <a:t>Count</a:t>
              </a:r>
            </a:p>
          </p:txBody>
        </p:sp>
        <p:sp useBgFill="1">
          <p:nvSpPr>
            <p:cNvPr id="115738" name="Rectangle 36"/>
            <p:cNvSpPr>
              <a:spLocks noChangeArrowheads="1"/>
            </p:cNvSpPr>
            <p:nvPr/>
          </p:nvSpPr>
          <p:spPr bwMode="auto">
            <a:xfrm>
              <a:off x="4341813" y="5838825"/>
              <a:ext cx="2052637" cy="639763"/>
            </a:xfrm>
            <a:prstGeom prst="rect">
              <a:avLst/>
            </a:prstGeom>
            <a:ln w="19050">
              <a:solidFill>
                <a:schemeClr val="tx1"/>
              </a:solidFill>
              <a:miter lim="800000"/>
              <a:headEnd/>
              <a:tailEnd/>
            </a:ln>
          </p:spPr>
          <p:txBody>
            <a:bodyPr lIns="90000" tIns="46800" rIns="90000" bIns="46800"/>
            <a:lstStyle/>
            <a:p>
              <a:r>
                <a:rPr lang="en-US" sz="1400" dirty="0"/>
                <a:t>Add</a:t>
              </a:r>
            </a:p>
            <a:p>
              <a:r>
                <a:rPr lang="en-US" sz="1400" dirty="0"/>
                <a:t>Item</a:t>
              </a:r>
            </a:p>
          </p:txBody>
        </p:sp>
        <p:grpSp>
          <p:nvGrpSpPr>
            <p:cNvPr id="115739" name="Group 37"/>
            <p:cNvGrpSpPr>
              <a:grpSpLocks/>
            </p:cNvGrpSpPr>
            <p:nvPr/>
          </p:nvGrpSpPr>
          <p:grpSpPr bwMode="auto">
            <a:xfrm>
              <a:off x="6843713" y="4718050"/>
              <a:ext cx="2119312" cy="1760538"/>
              <a:chOff x="4512" y="768"/>
              <a:chExt cx="1200" cy="1056"/>
            </a:xfrm>
          </p:grpSpPr>
          <p:sp>
            <p:nvSpPr>
              <p:cNvPr id="115742" name="Rectangle 38"/>
              <p:cNvSpPr>
                <a:spLocks noChangeArrowheads="1"/>
              </p:cNvSpPr>
              <p:nvPr/>
            </p:nvSpPr>
            <p:spPr bwMode="auto">
              <a:xfrm>
                <a:off x="4512" y="768"/>
                <a:ext cx="1200" cy="288"/>
              </a:xfrm>
              <a:prstGeom prst="rect">
                <a:avLst/>
              </a:prstGeom>
              <a:solidFill>
                <a:srgbClr val="DDDDDD"/>
              </a:solidFill>
              <a:ln w="19050">
                <a:solidFill>
                  <a:schemeClr val="tx1"/>
                </a:solidFill>
                <a:miter lim="800000"/>
                <a:headEnd/>
                <a:tailEnd/>
              </a:ln>
            </p:spPr>
            <p:txBody>
              <a:bodyPr lIns="90000" tIns="46800" rIns="90000" bIns="46800" anchor="ctr"/>
              <a:lstStyle/>
              <a:p>
                <a:pPr algn="ctr"/>
                <a:r>
                  <a:rPr lang="en-US" dirty="0"/>
                  <a:t>DataTable</a:t>
                </a:r>
              </a:p>
            </p:txBody>
          </p:sp>
          <p:sp useBgFill="1">
            <p:nvSpPr>
              <p:cNvPr id="115743" name="Rectangle 39"/>
              <p:cNvSpPr>
                <a:spLocks noChangeArrowheads="1"/>
              </p:cNvSpPr>
              <p:nvPr/>
            </p:nvSpPr>
            <p:spPr bwMode="auto">
              <a:xfrm>
                <a:off x="4512" y="1056"/>
                <a:ext cx="1200" cy="384"/>
              </a:xfrm>
              <a:prstGeom prst="rect">
                <a:avLst/>
              </a:prstGeom>
              <a:ln w="19050">
                <a:solidFill>
                  <a:schemeClr val="tx1"/>
                </a:solidFill>
                <a:miter lim="800000"/>
                <a:headEnd/>
                <a:tailEnd/>
              </a:ln>
            </p:spPr>
            <p:txBody>
              <a:bodyPr lIns="90000" tIns="46800" rIns="90000" bIns="46800"/>
              <a:lstStyle/>
              <a:p>
                <a:r>
                  <a:rPr lang="en-US" sz="1400" dirty="0"/>
                  <a:t>UniqueID</a:t>
                </a:r>
              </a:p>
              <a:p>
                <a:r>
                  <a:rPr lang="en-US" sz="1400" dirty="0"/>
                  <a:t>Columns, Rows</a:t>
                </a:r>
              </a:p>
            </p:txBody>
          </p:sp>
          <p:sp useBgFill="1">
            <p:nvSpPr>
              <p:cNvPr id="115744" name="Rectangle 40"/>
              <p:cNvSpPr>
                <a:spLocks noChangeArrowheads="1"/>
              </p:cNvSpPr>
              <p:nvPr/>
            </p:nvSpPr>
            <p:spPr bwMode="auto">
              <a:xfrm>
                <a:off x="4512" y="1440"/>
                <a:ext cx="1200" cy="384"/>
              </a:xfrm>
              <a:prstGeom prst="rect">
                <a:avLst/>
              </a:prstGeom>
              <a:ln w="19050">
                <a:solidFill>
                  <a:schemeClr val="tx1"/>
                </a:solidFill>
                <a:miter lim="800000"/>
                <a:headEnd/>
                <a:tailEnd/>
              </a:ln>
            </p:spPr>
            <p:txBody>
              <a:bodyPr lIns="90000" tIns="46800" rIns="90000" bIns="46800"/>
              <a:lstStyle/>
              <a:p>
                <a:pPr>
                  <a:spcBef>
                    <a:spcPts val="500"/>
                  </a:spcBef>
                  <a:spcAft>
                    <a:spcPts val="500"/>
                  </a:spcAft>
                </a:pPr>
                <a:r>
                  <a:rPr lang="en-US" sz="1400" dirty="0"/>
                  <a:t>ExecuteQuery</a:t>
                </a:r>
              </a:p>
              <a:p>
                <a:r>
                  <a:rPr lang="de-DE" sz="1400" dirty="0"/>
                  <a:t>GetValue, SetValue</a:t>
                </a:r>
                <a:endParaRPr lang="en-US" sz="1400" dirty="0"/>
              </a:p>
            </p:txBody>
          </p:sp>
        </p:grpSp>
        <p:cxnSp>
          <p:nvCxnSpPr>
            <p:cNvPr id="115740" name="AutoShape 41"/>
            <p:cNvCxnSpPr>
              <a:cxnSpLocks noChangeShapeType="1"/>
            </p:cNvCxnSpPr>
            <p:nvPr/>
          </p:nvCxnSpPr>
          <p:spPr bwMode="auto">
            <a:xfrm>
              <a:off x="6394450" y="4957763"/>
              <a:ext cx="449263" cy="1587"/>
            </a:xfrm>
            <a:prstGeom prst="straightConnector1">
              <a:avLst/>
            </a:prstGeom>
            <a:noFill/>
            <a:ln w="19050">
              <a:solidFill>
                <a:schemeClr val="tx1"/>
              </a:solidFill>
              <a:round/>
              <a:headEnd/>
              <a:tailEnd/>
            </a:ln>
          </p:spPr>
        </p:cxnSp>
        <p:sp useBgFill="1">
          <p:nvSpPr>
            <p:cNvPr id="115741" name="AutoShape 42"/>
            <p:cNvSpPr>
              <a:spLocks noChangeArrowheads="1"/>
            </p:cNvSpPr>
            <p:nvPr/>
          </p:nvSpPr>
          <p:spPr bwMode="auto">
            <a:xfrm>
              <a:off x="6510338" y="4620073"/>
              <a:ext cx="374776" cy="681730"/>
            </a:xfrm>
            <a:prstGeom prst="flowChartDecision">
              <a:avLst/>
            </a:prstGeom>
            <a:ln w="19050">
              <a:solidFill>
                <a:schemeClr val="tx1"/>
              </a:solidFill>
              <a:miter lim="800000"/>
              <a:headEnd/>
              <a:tailEnd/>
            </a:ln>
          </p:spPr>
          <p:txBody>
            <a:bodyPr wrap="none" lIns="90000" tIns="46800" rIns="90000" bIns="46800" anchor="ctr">
              <a:spAutoFit/>
            </a:bodyPr>
            <a:lstStyle/>
            <a:p>
              <a:endParaRPr lang="de-DE" sz="1400" dirty="0"/>
            </a:p>
          </p:txBody>
        </p:sp>
      </p:grpSp>
    </p:spTree>
    <p:custDataLst>
      <p:tags r:id="rId1"/>
    </p:custDataLst>
    <p:extLst>
      <p:ext uri="{BB962C8B-B14F-4D97-AF65-F5344CB8AC3E}">
        <p14:creationId xmlns:p14="http://schemas.microsoft.com/office/powerpoint/2010/main" val="309119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504001" y="1388722"/>
            <a:ext cx="11186475" cy="4930785"/>
            <a:chOff x="457200" y="1014413"/>
            <a:chExt cx="7739063" cy="5632506"/>
          </a:xfrm>
        </p:grpSpPr>
        <p:sp>
          <p:nvSpPr>
            <p:cNvPr id="216067" name="Freeform 3"/>
            <p:cNvSpPr>
              <a:spLocks/>
            </p:cNvSpPr>
            <p:nvPr/>
          </p:nvSpPr>
          <p:spPr bwMode="auto">
            <a:xfrm>
              <a:off x="1981200" y="5458590"/>
              <a:ext cx="585788"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16068" name="Freeform 4"/>
            <p:cNvSpPr>
              <a:spLocks/>
            </p:cNvSpPr>
            <p:nvPr/>
          </p:nvSpPr>
          <p:spPr bwMode="auto">
            <a:xfrm>
              <a:off x="1154113" y="1788291"/>
              <a:ext cx="207698"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none" lIns="90000" tIns="46800" rIns="90000" bIns="46800" anchor="ctr">
              <a:spAutoFit/>
            </a:bodyPr>
            <a:lstStyle/>
            <a:p>
              <a:endParaRPr lang="de-DE" sz="1400" dirty="0"/>
            </a:p>
          </p:txBody>
        </p:sp>
        <p:sp>
          <p:nvSpPr>
            <p:cNvPr id="216069" name="Freeform 5"/>
            <p:cNvSpPr>
              <a:spLocks/>
            </p:cNvSpPr>
            <p:nvPr/>
          </p:nvSpPr>
          <p:spPr bwMode="auto">
            <a:xfrm>
              <a:off x="1751013" y="2270890"/>
              <a:ext cx="547687"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16070" name="Freeform 6"/>
            <p:cNvSpPr>
              <a:spLocks/>
            </p:cNvSpPr>
            <p:nvPr/>
          </p:nvSpPr>
          <p:spPr bwMode="auto">
            <a:xfrm>
              <a:off x="2665414" y="2740790"/>
              <a:ext cx="585787"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16071" name="Freeform 7"/>
            <p:cNvSpPr>
              <a:spLocks/>
            </p:cNvSpPr>
            <p:nvPr/>
          </p:nvSpPr>
          <p:spPr bwMode="auto">
            <a:xfrm>
              <a:off x="3567113" y="3197990"/>
              <a:ext cx="585787"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16072" name="Freeform 8"/>
            <p:cNvSpPr>
              <a:spLocks/>
            </p:cNvSpPr>
            <p:nvPr/>
          </p:nvSpPr>
          <p:spPr bwMode="auto">
            <a:xfrm>
              <a:off x="1128713" y="4099691"/>
              <a:ext cx="207698"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none" lIns="90000" tIns="46800" rIns="90000" bIns="46800" anchor="ctr">
              <a:spAutoFit/>
            </a:bodyPr>
            <a:lstStyle/>
            <a:p>
              <a:endParaRPr lang="de-DE" sz="1400" dirty="0"/>
            </a:p>
          </p:txBody>
        </p:sp>
        <p:sp>
          <p:nvSpPr>
            <p:cNvPr id="216073" name="Freeform 9"/>
            <p:cNvSpPr>
              <a:spLocks/>
            </p:cNvSpPr>
            <p:nvPr/>
          </p:nvSpPr>
          <p:spPr bwMode="auto">
            <a:xfrm>
              <a:off x="1111250" y="4714848"/>
              <a:ext cx="225160"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square" lIns="90000" tIns="46800" rIns="90000" bIns="46800" anchor="ctr">
              <a:spAutoFit/>
            </a:bodyPr>
            <a:lstStyle/>
            <a:p>
              <a:endParaRPr lang="de-DE" sz="1400" dirty="0"/>
            </a:p>
          </p:txBody>
        </p:sp>
        <p:sp>
          <p:nvSpPr>
            <p:cNvPr id="117769" name="Freeform 10"/>
            <p:cNvSpPr>
              <a:spLocks/>
            </p:cNvSpPr>
            <p:nvPr/>
          </p:nvSpPr>
          <p:spPr bwMode="auto">
            <a:xfrm>
              <a:off x="620713" y="1305691"/>
              <a:ext cx="207698"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none" lIns="90000" tIns="46800" rIns="90000" bIns="46800" anchor="ctr">
              <a:spAutoFit/>
            </a:bodyPr>
            <a:lstStyle/>
            <a:p>
              <a:endParaRPr lang="de-DE" sz="1400" dirty="0"/>
            </a:p>
          </p:txBody>
        </p:sp>
        <p:sp>
          <p:nvSpPr>
            <p:cNvPr id="117770" name="Freeform 11"/>
            <p:cNvSpPr>
              <a:spLocks/>
            </p:cNvSpPr>
            <p:nvPr/>
          </p:nvSpPr>
          <p:spPr bwMode="auto">
            <a:xfrm>
              <a:off x="620713" y="2557050"/>
              <a:ext cx="115093"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square" lIns="90000" tIns="46800" rIns="90000" bIns="46800" anchor="ctr">
              <a:spAutoFit/>
            </a:bodyPr>
            <a:lstStyle/>
            <a:p>
              <a:endParaRPr lang="de-DE" sz="1400" dirty="0"/>
            </a:p>
          </p:txBody>
        </p:sp>
        <p:sp>
          <p:nvSpPr>
            <p:cNvPr id="216076" name="Freeform 12"/>
            <p:cNvSpPr>
              <a:spLocks/>
            </p:cNvSpPr>
            <p:nvPr/>
          </p:nvSpPr>
          <p:spPr bwMode="auto">
            <a:xfrm>
              <a:off x="2024063" y="4558479"/>
              <a:ext cx="585787"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16077" name="Freeform 13"/>
            <p:cNvSpPr>
              <a:spLocks/>
            </p:cNvSpPr>
            <p:nvPr/>
          </p:nvSpPr>
          <p:spPr bwMode="auto">
            <a:xfrm>
              <a:off x="4181475" y="4173906"/>
              <a:ext cx="590550" cy="354069"/>
            </a:xfrm>
            <a:custGeom>
              <a:avLst/>
              <a:gdLst>
                <a:gd name="T0" fmla="*/ 2147483647 w 897"/>
                <a:gd name="T1" fmla="*/ 0 h 472"/>
                <a:gd name="T2" fmla="*/ 2147483647 w 897"/>
                <a:gd name="T3" fmla="*/ 2147483647 h 472"/>
                <a:gd name="T4" fmla="*/ 0 w 897"/>
                <a:gd name="T5" fmla="*/ 2147483647 h 472"/>
                <a:gd name="T6" fmla="*/ 0 60000 65536"/>
                <a:gd name="T7" fmla="*/ 0 60000 65536"/>
                <a:gd name="T8" fmla="*/ 0 60000 65536"/>
                <a:gd name="T9" fmla="*/ 0 w 897"/>
                <a:gd name="T10" fmla="*/ 0 h 472"/>
                <a:gd name="T11" fmla="*/ 897 w 897"/>
                <a:gd name="T12" fmla="*/ 472 h 472"/>
              </a:gdLst>
              <a:ahLst/>
              <a:cxnLst>
                <a:cxn ang="T6">
                  <a:pos x="T0" y="T1"/>
                </a:cxn>
                <a:cxn ang="T7">
                  <a:pos x="T2" y="T3"/>
                </a:cxn>
                <a:cxn ang="T8">
                  <a:pos x="T4" y="T5"/>
                </a:cxn>
              </a:cxnLst>
              <a:rect l="T9" t="T10" r="T11" b="T12"/>
              <a:pathLst>
                <a:path w="897" h="472">
                  <a:moveTo>
                    <a:pt x="824" y="0"/>
                  </a:moveTo>
                  <a:cubicBezTo>
                    <a:pt x="860" y="124"/>
                    <a:pt x="897" y="249"/>
                    <a:pt x="760" y="328"/>
                  </a:cubicBezTo>
                  <a:cubicBezTo>
                    <a:pt x="623" y="407"/>
                    <a:pt x="311" y="439"/>
                    <a:pt x="0" y="472"/>
                  </a:cubicBezTo>
                </a:path>
              </a:pathLst>
            </a:custGeom>
            <a:noFill/>
            <a:ln w="28575" cap="flat" cmpd="sng">
              <a:solidFill>
                <a:schemeClr val="tx1"/>
              </a:solidFill>
              <a:prstDash val="solid"/>
              <a:round/>
              <a:headEnd type="none" w="med" len="med"/>
              <a:tailEnd type="arrow" w="med" len="med"/>
            </a:ln>
          </p:spPr>
          <p:txBody>
            <a:bodyPr wrap="square" lIns="90000" tIns="46800" rIns="90000" bIns="46800" anchor="ctr">
              <a:spAutoFit/>
            </a:bodyPr>
            <a:lstStyle/>
            <a:p>
              <a:endParaRPr lang="de-DE" sz="1400" dirty="0"/>
            </a:p>
          </p:txBody>
        </p:sp>
        <p:sp>
          <p:nvSpPr>
            <p:cNvPr id="216078" name="Freeform 14"/>
            <p:cNvSpPr>
              <a:spLocks/>
            </p:cNvSpPr>
            <p:nvPr/>
          </p:nvSpPr>
          <p:spPr bwMode="auto">
            <a:xfrm>
              <a:off x="4281488" y="4797780"/>
              <a:ext cx="490537" cy="354069"/>
            </a:xfrm>
            <a:custGeom>
              <a:avLst/>
              <a:gdLst>
                <a:gd name="T0" fmla="*/ 2147483647 w 897"/>
                <a:gd name="T1" fmla="*/ 0 h 472"/>
                <a:gd name="T2" fmla="*/ 2147483647 w 897"/>
                <a:gd name="T3" fmla="*/ 2147483647 h 472"/>
                <a:gd name="T4" fmla="*/ 0 w 897"/>
                <a:gd name="T5" fmla="*/ 2147483647 h 472"/>
                <a:gd name="T6" fmla="*/ 0 60000 65536"/>
                <a:gd name="T7" fmla="*/ 0 60000 65536"/>
                <a:gd name="T8" fmla="*/ 0 60000 65536"/>
                <a:gd name="T9" fmla="*/ 0 w 897"/>
                <a:gd name="T10" fmla="*/ 0 h 472"/>
                <a:gd name="T11" fmla="*/ 897 w 897"/>
                <a:gd name="T12" fmla="*/ 472 h 472"/>
              </a:gdLst>
              <a:ahLst/>
              <a:cxnLst>
                <a:cxn ang="T6">
                  <a:pos x="T0" y="T1"/>
                </a:cxn>
                <a:cxn ang="T7">
                  <a:pos x="T2" y="T3"/>
                </a:cxn>
                <a:cxn ang="T8">
                  <a:pos x="T4" y="T5"/>
                </a:cxn>
              </a:cxnLst>
              <a:rect l="T9" t="T10" r="T11" b="T12"/>
              <a:pathLst>
                <a:path w="897" h="472">
                  <a:moveTo>
                    <a:pt x="824" y="0"/>
                  </a:moveTo>
                  <a:cubicBezTo>
                    <a:pt x="860" y="124"/>
                    <a:pt x="897" y="249"/>
                    <a:pt x="760" y="328"/>
                  </a:cubicBezTo>
                  <a:cubicBezTo>
                    <a:pt x="623" y="407"/>
                    <a:pt x="311" y="439"/>
                    <a:pt x="0" y="472"/>
                  </a:cubicBezTo>
                </a:path>
              </a:pathLst>
            </a:custGeom>
            <a:noFill/>
            <a:ln w="28575" cap="flat" cmpd="sng">
              <a:solidFill>
                <a:schemeClr val="tx1"/>
              </a:solidFill>
              <a:prstDash val="solid"/>
              <a:round/>
              <a:headEnd type="none" w="med" len="med"/>
              <a:tailEnd type="arrow" w="med" len="med"/>
            </a:ln>
          </p:spPr>
          <p:txBody>
            <a:bodyPr wrap="square" lIns="90000" tIns="46800" rIns="90000" bIns="46800" anchor="ctr">
              <a:spAutoFit/>
            </a:bodyPr>
            <a:lstStyle/>
            <a:p>
              <a:endParaRPr lang="de-DE" sz="1400" dirty="0"/>
            </a:p>
          </p:txBody>
        </p:sp>
        <p:sp>
          <p:nvSpPr>
            <p:cNvPr id="117774" name="Text Box 15"/>
            <p:cNvSpPr txBox="1">
              <a:spLocks noChangeArrowheads="1"/>
            </p:cNvSpPr>
            <p:nvPr/>
          </p:nvSpPr>
          <p:spPr bwMode="auto">
            <a:xfrm>
              <a:off x="457200" y="1014413"/>
              <a:ext cx="757238"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Form</a:t>
              </a:r>
            </a:p>
          </p:txBody>
        </p:sp>
        <p:sp>
          <p:nvSpPr>
            <p:cNvPr id="117775" name="Text Box 16"/>
            <p:cNvSpPr txBox="1">
              <a:spLocks noChangeArrowheads="1"/>
            </p:cNvSpPr>
            <p:nvPr/>
          </p:nvSpPr>
          <p:spPr bwMode="auto">
            <a:xfrm>
              <a:off x="838200" y="1481137"/>
              <a:ext cx="757238"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Items</a:t>
              </a:r>
            </a:p>
          </p:txBody>
        </p:sp>
        <p:sp>
          <p:nvSpPr>
            <p:cNvPr id="216081" name="Text Box 17"/>
            <p:cNvSpPr txBox="1">
              <a:spLocks noChangeArrowheads="1"/>
            </p:cNvSpPr>
            <p:nvPr/>
          </p:nvSpPr>
          <p:spPr bwMode="auto">
            <a:xfrm>
              <a:off x="1295401" y="1966914"/>
              <a:ext cx="757238"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Item</a:t>
              </a:r>
            </a:p>
          </p:txBody>
        </p:sp>
        <p:sp>
          <p:nvSpPr>
            <p:cNvPr id="216082" name="Text Box 18"/>
            <p:cNvSpPr txBox="1">
              <a:spLocks noChangeArrowheads="1"/>
            </p:cNvSpPr>
            <p:nvPr/>
          </p:nvSpPr>
          <p:spPr bwMode="auto">
            <a:xfrm>
              <a:off x="2266950" y="2424113"/>
              <a:ext cx="985838"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Specific</a:t>
              </a:r>
            </a:p>
          </p:txBody>
        </p:sp>
        <p:sp>
          <p:nvSpPr>
            <p:cNvPr id="216083" name="Text Box 19"/>
            <p:cNvSpPr txBox="1">
              <a:spLocks noChangeArrowheads="1"/>
            </p:cNvSpPr>
            <p:nvPr/>
          </p:nvSpPr>
          <p:spPr bwMode="auto">
            <a:xfrm>
              <a:off x="3124200" y="2852738"/>
              <a:ext cx="1157288"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DataBind</a:t>
              </a:r>
            </a:p>
          </p:txBody>
        </p:sp>
        <p:sp>
          <p:nvSpPr>
            <p:cNvPr id="216084" name="Text Box 20"/>
            <p:cNvSpPr txBox="1">
              <a:spLocks noChangeArrowheads="1"/>
            </p:cNvSpPr>
            <p:nvPr/>
          </p:nvSpPr>
          <p:spPr bwMode="auto">
            <a:xfrm>
              <a:off x="3938588" y="3338513"/>
              <a:ext cx="1471612"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SetBound()</a:t>
              </a:r>
            </a:p>
          </p:txBody>
        </p:sp>
        <p:sp>
          <p:nvSpPr>
            <p:cNvPr id="117780" name="Text Box 21"/>
            <p:cNvSpPr txBox="1">
              <a:spLocks noChangeArrowheads="1"/>
            </p:cNvSpPr>
            <p:nvPr/>
          </p:nvSpPr>
          <p:spPr bwMode="auto">
            <a:xfrm>
              <a:off x="609600" y="3810000"/>
              <a:ext cx="1643063"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DataSources</a:t>
              </a:r>
            </a:p>
          </p:txBody>
        </p:sp>
        <p:sp>
          <p:nvSpPr>
            <p:cNvPr id="216086" name="Text Box 22"/>
            <p:cNvSpPr txBox="1">
              <a:spLocks noChangeArrowheads="1"/>
            </p:cNvSpPr>
            <p:nvPr/>
          </p:nvSpPr>
          <p:spPr bwMode="auto">
            <a:xfrm>
              <a:off x="1209676" y="4238625"/>
              <a:ext cx="1857375"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DBDataSources</a:t>
              </a:r>
            </a:p>
          </p:txBody>
        </p:sp>
        <p:sp>
          <p:nvSpPr>
            <p:cNvPr id="216087" name="Text Box 23"/>
            <p:cNvSpPr txBox="1">
              <a:spLocks noChangeArrowheads="1"/>
            </p:cNvSpPr>
            <p:nvPr/>
          </p:nvSpPr>
          <p:spPr bwMode="auto">
            <a:xfrm>
              <a:off x="2324100" y="4724400"/>
              <a:ext cx="1857375"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DBDataSource</a:t>
              </a:r>
            </a:p>
          </p:txBody>
        </p:sp>
        <p:sp>
          <p:nvSpPr>
            <p:cNvPr id="216088" name="Text Box 24"/>
            <p:cNvSpPr txBox="1">
              <a:spLocks noChangeArrowheads="1"/>
            </p:cNvSpPr>
            <p:nvPr/>
          </p:nvSpPr>
          <p:spPr bwMode="auto">
            <a:xfrm>
              <a:off x="1123949" y="5153025"/>
              <a:ext cx="2100263"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UserDataSources</a:t>
              </a:r>
            </a:p>
          </p:txBody>
        </p:sp>
        <p:sp>
          <p:nvSpPr>
            <p:cNvPr id="216089" name="Text Box 25"/>
            <p:cNvSpPr txBox="1">
              <a:spLocks noChangeArrowheads="1"/>
            </p:cNvSpPr>
            <p:nvPr/>
          </p:nvSpPr>
          <p:spPr bwMode="auto">
            <a:xfrm>
              <a:off x="2366963" y="5595938"/>
              <a:ext cx="1971674" cy="354069"/>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rgbClr val="44697D"/>
                  </a:solidFill>
                </a:rPr>
                <a:t>UserDataSource</a:t>
              </a:r>
            </a:p>
          </p:txBody>
        </p:sp>
        <p:sp>
          <p:nvSpPr>
            <p:cNvPr id="216090" name="Text Box 26"/>
            <p:cNvSpPr txBox="1">
              <a:spLocks noChangeArrowheads="1"/>
            </p:cNvSpPr>
            <p:nvPr/>
          </p:nvSpPr>
          <p:spPr bwMode="auto">
            <a:xfrm>
              <a:off x="5132388" y="5465763"/>
              <a:ext cx="3063875" cy="723225"/>
            </a:xfrm>
            <a:prstGeom prst="rect">
              <a:avLst/>
            </a:prstGeom>
            <a:noFill/>
            <a:ln w="12700">
              <a:noFill/>
              <a:miter lim="800000"/>
              <a:headEnd/>
              <a:tailEnd/>
            </a:ln>
          </p:spPr>
          <p:txBody>
            <a:bodyPr lIns="90000" tIns="46800" rIns="90000" bIns="46800">
              <a:spAutoFit/>
            </a:bodyPr>
            <a:lstStyle/>
            <a:p>
              <a:pPr>
                <a:spcBef>
                  <a:spcPct val="50000"/>
                </a:spcBef>
              </a:pPr>
              <a:r>
                <a:rPr lang="de-DE" sz="1400" dirty="0"/>
                <a:t>Note:</a:t>
              </a:r>
            </a:p>
            <a:p>
              <a:pPr>
                <a:spcBef>
                  <a:spcPct val="50000"/>
                </a:spcBef>
              </a:pPr>
              <a:r>
                <a:rPr lang="de-DE" sz="1400" dirty="0"/>
                <a:t>Binding a DataTable </a:t>
              </a:r>
              <a:r>
                <a:rPr lang="en-US" sz="1400" dirty="0"/>
                <a:t>to</a:t>
              </a:r>
              <a:r>
                <a:rPr lang="de-DE" sz="1400" dirty="0"/>
                <a:t> </a:t>
              </a:r>
              <a:r>
                <a:rPr lang="en-US" sz="1400" dirty="0"/>
                <a:t>a Grid is slightly different</a:t>
              </a:r>
              <a:r>
                <a:rPr lang="de-DE" sz="1400" dirty="0"/>
                <a:t>…</a:t>
              </a:r>
              <a:endParaRPr lang="en-US" sz="1400" dirty="0"/>
            </a:p>
          </p:txBody>
        </p:sp>
        <p:sp>
          <p:nvSpPr>
            <p:cNvPr id="27" name="Freeform 3"/>
            <p:cNvSpPr>
              <a:spLocks/>
            </p:cNvSpPr>
            <p:nvPr/>
          </p:nvSpPr>
          <p:spPr bwMode="auto">
            <a:xfrm>
              <a:off x="1976438" y="6156298"/>
              <a:ext cx="887411"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lIns="90000" tIns="46800" rIns="90000" bIns="46800" anchor="ctr">
              <a:spAutoFit/>
            </a:bodyPr>
            <a:lstStyle/>
            <a:p>
              <a:endParaRPr lang="de-DE" sz="1400" dirty="0"/>
            </a:p>
          </p:txBody>
        </p:sp>
        <p:sp>
          <p:nvSpPr>
            <p:cNvPr id="28" name="Freeform 9"/>
            <p:cNvSpPr>
              <a:spLocks/>
            </p:cNvSpPr>
            <p:nvPr/>
          </p:nvSpPr>
          <p:spPr bwMode="auto">
            <a:xfrm>
              <a:off x="1111250" y="5482402"/>
              <a:ext cx="250561" cy="354069"/>
            </a:xfrm>
            <a:custGeom>
              <a:avLst/>
              <a:gdLst>
                <a:gd name="T0" fmla="*/ 2147483647 w 169"/>
                <a:gd name="T1" fmla="*/ 0 h 232"/>
                <a:gd name="T2" fmla="*/ 2147483647 w 169"/>
                <a:gd name="T3" fmla="*/ 2147483647 h 232"/>
                <a:gd name="T4" fmla="*/ 2147483647 w 169"/>
                <a:gd name="T5" fmla="*/ 2147483647 h 232"/>
                <a:gd name="T6" fmla="*/ 0 60000 65536"/>
                <a:gd name="T7" fmla="*/ 0 60000 65536"/>
                <a:gd name="T8" fmla="*/ 0 60000 65536"/>
                <a:gd name="T9" fmla="*/ 0 w 169"/>
                <a:gd name="T10" fmla="*/ 0 h 232"/>
                <a:gd name="T11" fmla="*/ 169 w 169"/>
                <a:gd name="T12" fmla="*/ 232 h 232"/>
              </a:gdLst>
              <a:ahLst/>
              <a:cxnLst>
                <a:cxn ang="T6">
                  <a:pos x="T0" y="T1"/>
                </a:cxn>
                <a:cxn ang="T7">
                  <a:pos x="T2" y="T3"/>
                </a:cxn>
                <a:cxn ang="T8">
                  <a:pos x="T4" y="T5"/>
                </a:cxn>
              </a:cxnLst>
              <a:rect l="T9" t="T10" r="T11" b="T12"/>
              <a:pathLst>
                <a:path w="169" h="232">
                  <a:moveTo>
                    <a:pt x="17" y="0"/>
                  </a:moveTo>
                  <a:cubicBezTo>
                    <a:pt x="8" y="76"/>
                    <a:pt x="0" y="153"/>
                    <a:pt x="25" y="192"/>
                  </a:cubicBezTo>
                  <a:cubicBezTo>
                    <a:pt x="50" y="231"/>
                    <a:pt x="148" y="227"/>
                    <a:pt x="169" y="232"/>
                  </a:cubicBezTo>
                </a:path>
              </a:pathLst>
            </a:custGeom>
            <a:noFill/>
            <a:ln w="28575" cap="flat" cmpd="sng">
              <a:solidFill>
                <a:schemeClr val="tx1"/>
              </a:solidFill>
              <a:prstDash val="solid"/>
              <a:round/>
              <a:headEnd/>
              <a:tailEnd type="arrow" w="med" len="med"/>
            </a:ln>
          </p:spPr>
          <p:txBody>
            <a:bodyPr wrap="square" lIns="90000" tIns="46800" rIns="90000" bIns="46800" anchor="ctr">
              <a:spAutoFit/>
            </a:bodyPr>
            <a:lstStyle/>
            <a:p>
              <a:endParaRPr lang="de-DE" sz="1400" dirty="0"/>
            </a:p>
          </p:txBody>
        </p:sp>
        <p:sp>
          <p:nvSpPr>
            <p:cNvPr id="29" name="Freeform 14"/>
            <p:cNvSpPr>
              <a:spLocks/>
            </p:cNvSpPr>
            <p:nvPr/>
          </p:nvSpPr>
          <p:spPr bwMode="auto">
            <a:xfrm>
              <a:off x="4170310" y="5722908"/>
              <a:ext cx="619125" cy="354069"/>
            </a:xfrm>
            <a:custGeom>
              <a:avLst/>
              <a:gdLst>
                <a:gd name="T0" fmla="*/ 2147483647 w 897"/>
                <a:gd name="T1" fmla="*/ 0 h 472"/>
                <a:gd name="T2" fmla="*/ 2147483647 w 897"/>
                <a:gd name="T3" fmla="*/ 2147483647 h 472"/>
                <a:gd name="T4" fmla="*/ 0 w 897"/>
                <a:gd name="T5" fmla="*/ 2147483647 h 472"/>
                <a:gd name="T6" fmla="*/ 0 60000 65536"/>
                <a:gd name="T7" fmla="*/ 0 60000 65536"/>
                <a:gd name="T8" fmla="*/ 0 60000 65536"/>
                <a:gd name="T9" fmla="*/ 0 w 897"/>
                <a:gd name="T10" fmla="*/ 0 h 472"/>
                <a:gd name="T11" fmla="*/ 897 w 897"/>
                <a:gd name="T12" fmla="*/ 472 h 472"/>
              </a:gdLst>
              <a:ahLst/>
              <a:cxnLst>
                <a:cxn ang="T6">
                  <a:pos x="T0" y="T1"/>
                </a:cxn>
                <a:cxn ang="T7">
                  <a:pos x="T2" y="T3"/>
                </a:cxn>
                <a:cxn ang="T8">
                  <a:pos x="T4" y="T5"/>
                </a:cxn>
              </a:cxnLst>
              <a:rect l="T9" t="T10" r="T11" b="T12"/>
              <a:pathLst>
                <a:path w="897" h="472">
                  <a:moveTo>
                    <a:pt x="824" y="0"/>
                  </a:moveTo>
                  <a:cubicBezTo>
                    <a:pt x="860" y="124"/>
                    <a:pt x="897" y="249"/>
                    <a:pt x="760" y="328"/>
                  </a:cubicBezTo>
                  <a:cubicBezTo>
                    <a:pt x="623" y="407"/>
                    <a:pt x="311" y="439"/>
                    <a:pt x="0" y="472"/>
                  </a:cubicBezTo>
                </a:path>
              </a:pathLst>
            </a:custGeom>
            <a:noFill/>
            <a:ln w="28575" cap="flat" cmpd="sng">
              <a:solidFill>
                <a:schemeClr val="tx1"/>
              </a:solidFill>
              <a:prstDash val="solid"/>
              <a:round/>
              <a:headEnd type="none" w="med" len="med"/>
              <a:tailEnd type="arrow" w="med" len="med"/>
            </a:ln>
          </p:spPr>
          <p:txBody>
            <a:bodyPr wrap="square" lIns="90000" tIns="46800" rIns="90000" bIns="46800" anchor="ctr">
              <a:spAutoFit/>
            </a:bodyPr>
            <a:lstStyle/>
            <a:p>
              <a:endParaRPr lang="de-DE" sz="1400" dirty="0"/>
            </a:p>
          </p:txBody>
        </p:sp>
        <p:sp>
          <p:nvSpPr>
            <p:cNvPr id="30" name="Text Box 24"/>
            <p:cNvSpPr txBox="1">
              <a:spLocks noChangeArrowheads="1"/>
            </p:cNvSpPr>
            <p:nvPr/>
          </p:nvSpPr>
          <p:spPr bwMode="auto">
            <a:xfrm>
              <a:off x="944563" y="5849938"/>
              <a:ext cx="2100263" cy="354069"/>
            </a:xfrm>
            <a:prstGeom prst="rect">
              <a:avLst/>
            </a:prstGeom>
            <a:noFill/>
            <a:ln w="12700">
              <a:noFill/>
              <a:miter lim="800000"/>
              <a:headEnd/>
              <a:tailEnd/>
            </a:ln>
          </p:spPr>
          <p:txBody>
            <a:bodyPr lIns="90000" tIns="46800" rIns="90000" bIns="46800">
              <a:spAutoFit/>
            </a:bodyPr>
            <a:lstStyle/>
            <a:p>
              <a:pPr algn="ctr">
                <a:spcBef>
                  <a:spcPct val="50000"/>
                </a:spcBef>
              </a:pPr>
              <a:r>
                <a:rPr lang="en-US" sz="1400" dirty="0">
                  <a:solidFill>
                    <a:srgbClr val="44697D"/>
                  </a:solidFill>
                </a:rPr>
                <a:t>DataTables</a:t>
              </a:r>
            </a:p>
          </p:txBody>
        </p:sp>
        <p:sp>
          <p:nvSpPr>
            <p:cNvPr id="31" name="Text Box 25"/>
            <p:cNvSpPr txBox="1">
              <a:spLocks noChangeArrowheads="1"/>
            </p:cNvSpPr>
            <p:nvPr/>
          </p:nvSpPr>
          <p:spPr bwMode="auto">
            <a:xfrm>
              <a:off x="2555875" y="6292850"/>
              <a:ext cx="1971674" cy="354069"/>
            </a:xfrm>
            <a:prstGeom prst="rect">
              <a:avLst/>
            </a:prstGeom>
            <a:noFill/>
            <a:ln w="12700">
              <a:noFill/>
              <a:miter lim="800000"/>
              <a:headEnd/>
              <a:tailEnd/>
            </a:ln>
          </p:spPr>
          <p:txBody>
            <a:bodyPr lIns="90000" tIns="46800" rIns="90000" bIns="46800">
              <a:spAutoFit/>
            </a:bodyPr>
            <a:lstStyle/>
            <a:p>
              <a:pPr algn="ctr">
                <a:spcBef>
                  <a:spcPct val="50000"/>
                </a:spcBef>
              </a:pPr>
              <a:r>
                <a:rPr lang="en-US" sz="1400" dirty="0">
                  <a:solidFill>
                    <a:srgbClr val="44697D"/>
                  </a:solidFill>
                </a:rPr>
                <a:t>DataTable</a:t>
              </a:r>
            </a:p>
          </p:txBody>
        </p:sp>
      </p:grpSp>
      <p:sp>
        <p:nvSpPr>
          <p:cNvPr id="33" name="Title 32"/>
          <p:cNvSpPr>
            <a:spLocks noGrp="1"/>
          </p:cNvSpPr>
          <p:nvPr>
            <p:ph type="title"/>
          </p:nvPr>
        </p:nvSpPr>
        <p:spPr>
          <a:xfrm>
            <a:off x="504001" y="504000"/>
            <a:ext cx="11186476" cy="369332"/>
          </a:xfrm>
        </p:spPr>
        <p:txBody>
          <a:bodyPr/>
          <a:lstStyle/>
          <a:p>
            <a:r>
              <a:rPr lang="en-US" dirty="0"/>
              <a:t>Data Binding: Steps for items and Data Sources</a:t>
            </a:r>
            <a:endParaRPr lang="de-DE" dirty="0"/>
          </a:p>
        </p:txBody>
      </p:sp>
    </p:spTree>
    <p:custDataLst>
      <p:tags r:id="rId1"/>
    </p:custDataLst>
    <p:extLst>
      <p:ext uri="{BB962C8B-B14F-4D97-AF65-F5344CB8AC3E}">
        <p14:creationId xmlns:p14="http://schemas.microsoft.com/office/powerpoint/2010/main" val="61246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7" name="Rectangle 20"/>
          <p:cNvSpPr>
            <a:spLocks noChangeArrowheads="1"/>
          </p:cNvSpPr>
          <p:nvPr/>
        </p:nvSpPr>
        <p:spPr bwMode="auto">
          <a:xfrm>
            <a:off x="504001" y="4874065"/>
            <a:ext cx="11186475" cy="1505261"/>
          </a:xfrm>
          <a:prstGeom prst="rect">
            <a:avLst/>
          </a:prstGeom>
          <a:solidFill>
            <a:srgbClr val="B4C3CB"/>
          </a:solidFill>
          <a:ln w="12700">
            <a:solidFill>
              <a:schemeClr val="tx1"/>
            </a:solidFill>
            <a:miter lim="800000"/>
            <a:headEnd/>
            <a:tailEnd/>
          </a:ln>
        </p:spPr>
        <p:txBody>
          <a:bodyPr wrap="none" lIns="36000" tIns="36000" rIns="36000" bIns="36000"/>
          <a:lstStyle/>
          <a:p>
            <a:r>
              <a:rPr lang="en-US" sz="1400" dirty="0">
                <a:solidFill>
                  <a:srgbClr val="008000"/>
                </a:solidFill>
                <a:latin typeface="Arial monospaced for SAP" pitchFamily="49" charset="0"/>
              </a:rPr>
              <a:t>'Add a DBDataSource to the form</a:t>
            </a:r>
          </a:p>
          <a:p>
            <a:r>
              <a:rPr lang="en-US" sz="1400" dirty="0">
                <a:latin typeface="Arial monospaced for SAP" pitchFamily="49" charset="0"/>
              </a:rPr>
              <a:t>  oForm.DataSources.DBDataSources.Add ("OUSR")</a:t>
            </a:r>
          </a:p>
          <a:p>
            <a:r>
              <a:rPr lang="en-US" sz="1400" dirty="0">
                <a:solidFill>
                  <a:srgbClr val="008000"/>
                </a:solidFill>
                <a:latin typeface="Arial monospaced for SAP" pitchFamily="49" charset="0"/>
              </a:rPr>
              <a:t>'Add a UserDataSource</a:t>
            </a:r>
          </a:p>
          <a:p>
            <a:r>
              <a:rPr lang="en-US" sz="1400" dirty="0">
                <a:latin typeface="Arial monospaced for SAP" pitchFamily="49" charset="0"/>
              </a:rPr>
              <a:t>  oForm.DataSources.UserDataSources.Add (</a:t>
            </a:r>
            <a:r>
              <a:rPr lang="ja-JP" altLang="en-US" sz="1400" dirty="0">
                <a:latin typeface="Arial monospaced for SAP" pitchFamily="49" charset="0"/>
              </a:rPr>
              <a:t>“</a:t>
            </a:r>
            <a:r>
              <a:rPr lang="en-US" altLang="ja-JP" sz="1400" dirty="0">
                <a:latin typeface="Arial monospaced for SAP" pitchFamily="49" charset="0"/>
              </a:rPr>
              <a:t>udsRemarks", dt_LONG_TEXT, 30)</a:t>
            </a:r>
          </a:p>
          <a:p>
            <a:r>
              <a:rPr lang="ja-JP" altLang="en-US" sz="1400" dirty="0">
                <a:solidFill>
                  <a:srgbClr val="008000"/>
                </a:solidFill>
              </a:rPr>
              <a:t>‘</a:t>
            </a:r>
            <a:r>
              <a:rPr lang="en-US" altLang="ja-JP" sz="1400" dirty="0">
                <a:solidFill>
                  <a:srgbClr val="008000"/>
                </a:solidFill>
              </a:rPr>
              <a:t> Add a DataTable</a:t>
            </a:r>
          </a:p>
          <a:p>
            <a:r>
              <a:rPr lang="en-US" sz="1400" dirty="0">
                <a:latin typeface="Arial monospaced for SAP" pitchFamily="49" charset="0"/>
              </a:rPr>
              <a:t>  oForm.DataSources.DataTables.Add("MyDataTable")</a:t>
            </a:r>
          </a:p>
        </p:txBody>
      </p:sp>
      <p:grpSp>
        <p:nvGrpSpPr>
          <p:cNvPr id="27" name="Group 26"/>
          <p:cNvGrpSpPr/>
          <p:nvPr/>
        </p:nvGrpSpPr>
        <p:grpSpPr>
          <a:xfrm>
            <a:off x="504001" y="1481139"/>
            <a:ext cx="11186476" cy="3178439"/>
            <a:chOff x="341314" y="1481138"/>
            <a:chExt cx="5776663" cy="3178439"/>
          </a:xfrm>
        </p:grpSpPr>
        <p:sp>
          <p:nvSpPr>
            <p:cNvPr id="218115" name="Rectangle 3"/>
            <p:cNvSpPr>
              <a:spLocks noChangeArrowheads="1"/>
            </p:cNvSpPr>
            <p:nvPr/>
          </p:nvSpPr>
          <p:spPr bwMode="auto">
            <a:xfrm>
              <a:off x="341314" y="1481138"/>
              <a:ext cx="1322351" cy="296854"/>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Form</a:t>
              </a:r>
              <a:endParaRPr lang="en-US" dirty="0">
                <a:solidFill>
                  <a:srgbClr val="333333"/>
                </a:solidFill>
                <a:latin typeface="Arial" charset="0"/>
              </a:endParaRPr>
            </a:p>
          </p:txBody>
        </p:sp>
        <p:sp>
          <p:nvSpPr>
            <p:cNvPr id="119811" name="Rectangle 4"/>
            <p:cNvSpPr>
              <a:spLocks noChangeArrowheads="1"/>
            </p:cNvSpPr>
            <p:nvPr/>
          </p:nvSpPr>
          <p:spPr bwMode="auto">
            <a:xfrm>
              <a:off x="1114934" y="1888938"/>
              <a:ext cx="1721155" cy="296854"/>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Items</a:t>
              </a:r>
              <a:endParaRPr lang="en-US" dirty="0">
                <a:solidFill>
                  <a:srgbClr val="333333"/>
                </a:solidFill>
              </a:endParaRPr>
            </a:p>
          </p:txBody>
        </p:sp>
        <p:cxnSp>
          <p:nvCxnSpPr>
            <p:cNvPr id="119812" name="AutoShape 5"/>
            <p:cNvCxnSpPr>
              <a:cxnSpLocks noChangeShapeType="1"/>
              <a:stCxn id="218115" idx="2"/>
              <a:endCxn id="119811" idx="1"/>
            </p:cNvCxnSpPr>
            <p:nvPr/>
          </p:nvCxnSpPr>
          <p:spPr bwMode="auto">
            <a:xfrm rot="16200000" flipH="1">
              <a:off x="929025" y="1851456"/>
              <a:ext cx="259373" cy="112445"/>
            </a:xfrm>
            <a:prstGeom prst="bentConnector2">
              <a:avLst/>
            </a:prstGeom>
            <a:noFill/>
            <a:ln w="9525">
              <a:solidFill>
                <a:schemeClr val="tx2"/>
              </a:solidFill>
              <a:miter lim="800000"/>
              <a:headEnd/>
              <a:tailEnd/>
            </a:ln>
          </p:spPr>
        </p:cxnSp>
        <p:sp>
          <p:nvSpPr>
            <p:cNvPr id="119813" name="Rectangle 6"/>
            <p:cNvSpPr>
              <a:spLocks noChangeArrowheads="1"/>
            </p:cNvSpPr>
            <p:nvPr/>
          </p:nvSpPr>
          <p:spPr bwMode="auto">
            <a:xfrm>
              <a:off x="1117933" y="2226273"/>
              <a:ext cx="1721155" cy="296854"/>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DataSources</a:t>
              </a:r>
              <a:endParaRPr lang="en-US" dirty="0">
                <a:solidFill>
                  <a:srgbClr val="333333"/>
                </a:solidFill>
              </a:endParaRPr>
            </a:p>
          </p:txBody>
        </p:sp>
        <p:sp>
          <p:nvSpPr>
            <p:cNvPr id="119814" name="Rectangle 7"/>
            <p:cNvSpPr>
              <a:spLocks noChangeArrowheads="1"/>
            </p:cNvSpPr>
            <p:nvPr/>
          </p:nvSpPr>
          <p:spPr bwMode="auto">
            <a:xfrm>
              <a:off x="2132934" y="2854464"/>
              <a:ext cx="1883076" cy="296854"/>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DBDataSources</a:t>
              </a:r>
              <a:endParaRPr lang="en-US" dirty="0">
                <a:solidFill>
                  <a:srgbClr val="333333"/>
                </a:solidFill>
              </a:endParaRPr>
            </a:p>
          </p:txBody>
        </p:sp>
        <p:cxnSp>
          <p:nvCxnSpPr>
            <p:cNvPr id="119815" name="AutoShape 8"/>
            <p:cNvCxnSpPr>
              <a:cxnSpLocks noChangeShapeType="1"/>
              <a:stCxn id="218115" idx="2"/>
              <a:endCxn id="119813" idx="1"/>
            </p:cNvCxnSpPr>
            <p:nvPr/>
          </p:nvCxnSpPr>
          <p:spPr bwMode="auto">
            <a:xfrm rot="16200000" flipH="1">
              <a:off x="761857" y="2018624"/>
              <a:ext cx="596707" cy="115444"/>
            </a:xfrm>
            <a:prstGeom prst="bentConnector2">
              <a:avLst/>
            </a:prstGeom>
            <a:noFill/>
            <a:ln w="12700">
              <a:solidFill>
                <a:schemeClr val="tx1"/>
              </a:solidFill>
              <a:miter lim="800000"/>
              <a:headEnd/>
              <a:tailEnd/>
            </a:ln>
          </p:spPr>
        </p:cxnSp>
        <p:cxnSp>
          <p:nvCxnSpPr>
            <p:cNvPr id="119816" name="AutoShape 9"/>
            <p:cNvCxnSpPr>
              <a:cxnSpLocks noChangeShapeType="1"/>
              <a:stCxn id="119813" idx="2"/>
              <a:endCxn id="119814" idx="1"/>
            </p:cNvCxnSpPr>
            <p:nvPr/>
          </p:nvCxnSpPr>
          <p:spPr bwMode="auto">
            <a:xfrm rot="16200000" flipH="1">
              <a:off x="1815840" y="2685797"/>
              <a:ext cx="479764" cy="154424"/>
            </a:xfrm>
            <a:prstGeom prst="bentConnector2">
              <a:avLst/>
            </a:prstGeom>
            <a:noFill/>
            <a:ln w="12700">
              <a:solidFill>
                <a:schemeClr val="tx1"/>
              </a:solidFill>
              <a:miter lim="800000"/>
              <a:headEnd/>
              <a:tailEnd/>
            </a:ln>
          </p:spPr>
        </p:cxnSp>
        <p:sp>
          <p:nvSpPr>
            <p:cNvPr id="119817" name="Rectangle 10"/>
            <p:cNvSpPr>
              <a:spLocks noChangeArrowheads="1"/>
            </p:cNvSpPr>
            <p:nvPr/>
          </p:nvSpPr>
          <p:spPr bwMode="auto">
            <a:xfrm>
              <a:off x="2132934" y="3260765"/>
              <a:ext cx="1883076" cy="296854"/>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UserDataSources</a:t>
              </a:r>
              <a:endParaRPr lang="en-US" dirty="0">
                <a:solidFill>
                  <a:srgbClr val="333333"/>
                </a:solidFill>
              </a:endParaRPr>
            </a:p>
          </p:txBody>
        </p:sp>
        <p:cxnSp>
          <p:nvCxnSpPr>
            <p:cNvPr id="119818" name="AutoShape 11"/>
            <p:cNvCxnSpPr>
              <a:cxnSpLocks noChangeShapeType="1"/>
              <a:stCxn id="119813" idx="2"/>
              <a:endCxn id="119817" idx="1"/>
            </p:cNvCxnSpPr>
            <p:nvPr/>
          </p:nvCxnSpPr>
          <p:spPr bwMode="auto">
            <a:xfrm rot="16200000" flipH="1">
              <a:off x="1612690" y="2888947"/>
              <a:ext cx="886064" cy="154424"/>
            </a:xfrm>
            <a:prstGeom prst="bentConnector2">
              <a:avLst/>
            </a:prstGeom>
            <a:noFill/>
            <a:ln w="12700">
              <a:solidFill>
                <a:schemeClr val="tx1"/>
              </a:solidFill>
              <a:miter lim="800000"/>
              <a:headEnd/>
              <a:tailEnd/>
            </a:ln>
          </p:spPr>
        </p:cxnSp>
        <p:sp>
          <p:nvSpPr>
            <p:cNvPr id="218124" name="Rectangle 12"/>
            <p:cNvSpPr>
              <a:spLocks noChangeArrowheads="1"/>
            </p:cNvSpPr>
            <p:nvPr/>
          </p:nvSpPr>
          <p:spPr bwMode="auto">
            <a:xfrm>
              <a:off x="4279880" y="2854464"/>
              <a:ext cx="1721155" cy="302851"/>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DBDataSource</a:t>
              </a:r>
              <a:endParaRPr lang="en-US" dirty="0">
                <a:solidFill>
                  <a:srgbClr val="333333"/>
                </a:solidFill>
                <a:latin typeface="Arial" charset="0"/>
              </a:endParaRPr>
            </a:p>
          </p:txBody>
        </p:sp>
        <p:sp>
          <p:nvSpPr>
            <p:cNvPr id="218125" name="Rectangle 13"/>
            <p:cNvSpPr>
              <a:spLocks noChangeArrowheads="1"/>
            </p:cNvSpPr>
            <p:nvPr/>
          </p:nvSpPr>
          <p:spPr bwMode="auto">
            <a:xfrm>
              <a:off x="4279880" y="3260765"/>
              <a:ext cx="1721155" cy="302851"/>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UserDataSource</a:t>
              </a:r>
              <a:endParaRPr lang="en-US" dirty="0">
                <a:solidFill>
                  <a:srgbClr val="333333"/>
                </a:solidFill>
                <a:latin typeface="Arial" charset="0"/>
              </a:endParaRPr>
            </a:p>
          </p:txBody>
        </p:sp>
        <p:sp>
          <p:nvSpPr>
            <p:cNvPr id="119821" name="Line 14"/>
            <p:cNvSpPr>
              <a:spLocks noChangeShapeType="1"/>
            </p:cNvSpPr>
            <p:nvPr/>
          </p:nvSpPr>
          <p:spPr bwMode="auto">
            <a:xfrm>
              <a:off x="4016010" y="3002891"/>
              <a:ext cx="263870" cy="0"/>
            </a:xfrm>
            <a:prstGeom prst="line">
              <a:avLst/>
            </a:prstGeom>
            <a:noFill/>
            <a:ln w="12700">
              <a:solidFill>
                <a:schemeClr val="tx1"/>
              </a:solidFill>
              <a:round/>
              <a:headEnd/>
              <a:tailEnd/>
            </a:ln>
          </p:spPr>
          <p:txBody>
            <a:bodyPr wrap="none" lIns="90000" tIns="46800" rIns="90000" bIns="46800">
              <a:spAutoFit/>
            </a:bodyPr>
            <a:lstStyle/>
            <a:p>
              <a:endParaRPr lang="de-DE" sz="1400" dirty="0"/>
            </a:p>
          </p:txBody>
        </p:sp>
        <p:sp>
          <p:nvSpPr>
            <p:cNvPr id="119822" name="Line 15"/>
            <p:cNvSpPr>
              <a:spLocks noChangeShapeType="1"/>
            </p:cNvSpPr>
            <p:nvPr/>
          </p:nvSpPr>
          <p:spPr bwMode="auto">
            <a:xfrm>
              <a:off x="4016010" y="3409191"/>
              <a:ext cx="263870" cy="0"/>
            </a:xfrm>
            <a:prstGeom prst="line">
              <a:avLst/>
            </a:prstGeom>
            <a:noFill/>
            <a:ln w="12700">
              <a:solidFill>
                <a:schemeClr val="tx1"/>
              </a:solidFill>
              <a:round/>
              <a:headEnd/>
              <a:tailEnd/>
            </a:ln>
          </p:spPr>
          <p:txBody>
            <a:bodyPr wrap="none" lIns="90000" tIns="46800" rIns="90000" bIns="46800">
              <a:spAutoFit/>
            </a:bodyPr>
            <a:lstStyle/>
            <a:p>
              <a:endParaRPr lang="de-DE" sz="1400" dirty="0"/>
            </a:p>
          </p:txBody>
        </p:sp>
        <p:sp>
          <p:nvSpPr>
            <p:cNvPr id="119823" name="Text Box 16"/>
            <p:cNvSpPr txBox="1">
              <a:spLocks noChangeArrowheads="1"/>
            </p:cNvSpPr>
            <p:nvPr/>
          </p:nvSpPr>
          <p:spPr bwMode="auto">
            <a:xfrm>
              <a:off x="3993520" y="3180944"/>
              <a:ext cx="572719" cy="309958"/>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sp>
          <p:nvSpPr>
            <p:cNvPr id="119824" name="Text Box 17"/>
            <p:cNvSpPr txBox="1">
              <a:spLocks noChangeArrowheads="1"/>
            </p:cNvSpPr>
            <p:nvPr/>
          </p:nvSpPr>
          <p:spPr bwMode="auto">
            <a:xfrm>
              <a:off x="3993520" y="2749350"/>
              <a:ext cx="572719" cy="309958"/>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sp>
          <p:nvSpPr>
            <p:cNvPr id="119825" name="Rectangle 18"/>
            <p:cNvSpPr>
              <a:spLocks noChangeArrowheads="1"/>
            </p:cNvSpPr>
            <p:nvPr/>
          </p:nvSpPr>
          <p:spPr bwMode="auto">
            <a:xfrm>
              <a:off x="1128427" y="4356726"/>
              <a:ext cx="1700165" cy="302851"/>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Menu</a:t>
              </a:r>
              <a:endParaRPr lang="en-US" dirty="0">
                <a:solidFill>
                  <a:srgbClr val="333333"/>
                </a:solidFill>
              </a:endParaRPr>
            </a:p>
          </p:txBody>
        </p:sp>
        <p:cxnSp>
          <p:nvCxnSpPr>
            <p:cNvPr id="119826" name="AutoShape 19"/>
            <p:cNvCxnSpPr>
              <a:cxnSpLocks noChangeShapeType="1"/>
              <a:stCxn id="218115" idx="2"/>
              <a:endCxn id="119825" idx="1"/>
            </p:cNvCxnSpPr>
            <p:nvPr/>
          </p:nvCxnSpPr>
          <p:spPr bwMode="auto">
            <a:xfrm rot="16200000" flipH="1">
              <a:off x="-299622" y="3080103"/>
              <a:ext cx="2730160" cy="125938"/>
            </a:xfrm>
            <a:prstGeom prst="bentConnector2">
              <a:avLst/>
            </a:prstGeom>
            <a:noFill/>
            <a:ln w="12700">
              <a:solidFill>
                <a:schemeClr val="tx1"/>
              </a:solidFill>
              <a:miter lim="800000"/>
              <a:headEnd/>
              <a:tailEnd/>
            </a:ln>
          </p:spPr>
        </p:cxnSp>
        <p:sp>
          <p:nvSpPr>
            <p:cNvPr id="119828" name="Rectangle 21"/>
            <p:cNvSpPr>
              <a:spLocks noChangeArrowheads="1"/>
            </p:cNvSpPr>
            <p:nvPr/>
          </p:nvSpPr>
          <p:spPr bwMode="auto">
            <a:xfrm>
              <a:off x="1978510" y="2583097"/>
              <a:ext cx="4139467" cy="1637196"/>
            </a:xfrm>
            <a:prstGeom prst="rect">
              <a:avLst/>
            </a:prstGeom>
            <a:noFill/>
            <a:ln w="25400">
              <a:solidFill>
                <a:srgbClr val="844C54"/>
              </a:solidFill>
              <a:miter lim="800000"/>
              <a:headEnd/>
              <a:tailEnd/>
            </a:ln>
          </p:spPr>
          <p:txBody>
            <a:bodyPr lIns="90000" tIns="46800" rIns="90000" bIns="46800" anchor="ctr"/>
            <a:lstStyle/>
            <a:p>
              <a:endParaRPr lang="de-DE" sz="1400" dirty="0"/>
            </a:p>
          </p:txBody>
        </p:sp>
        <p:sp>
          <p:nvSpPr>
            <p:cNvPr id="119829" name="Rectangle 22"/>
            <p:cNvSpPr>
              <a:spLocks noChangeArrowheads="1"/>
            </p:cNvSpPr>
            <p:nvPr/>
          </p:nvSpPr>
          <p:spPr bwMode="auto">
            <a:xfrm>
              <a:off x="2132934" y="3689554"/>
              <a:ext cx="1883076" cy="296854"/>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DataTables</a:t>
              </a:r>
              <a:endParaRPr lang="en-US" dirty="0">
                <a:solidFill>
                  <a:srgbClr val="333333"/>
                </a:solidFill>
              </a:endParaRPr>
            </a:p>
          </p:txBody>
        </p:sp>
        <p:sp>
          <p:nvSpPr>
            <p:cNvPr id="218135" name="Rectangle 23"/>
            <p:cNvSpPr>
              <a:spLocks noChangeArrowheads="1"/>
            </p:cNvSpPr>
            <p:nvPr/>
          </p:nvSpPr>
          <p:spPr bwMode="auto">
            <a:xfrm>
              <a:off x="4279880" y="3689554"/>
              <a:ext cx="1721155" cy="302851"/>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DataTable</a:t>
              </a:r>
              <a:endParaRPr lang="en-US" dirty="0">
                <a:solidFill>
                  <a:srgbClr val="333333"/>
                </a:solidFill>
                <a:latin typeface="Arial" charset="0"/>
              </a:endParaRPr>
            </a:p>
          </p:txBody>
        </p:sp>
        <p:sp>
          <p:nvSpPr>
            <p:cNvPr id="119831" name="Line 24"/>
            <p:cNvSpPr>
              <a:spLocks noChangeShapeType="1"/>
            </p:cNvSpPr>
            <p:nvPr/>
          </p:nvSpPr>
          <p:spPr bwMode="auto">
            <a:xfrm>
              <a:off x="4016010" y="3837981"/>
              <a:ext cx="263870" cy="0"/>
            </a:xfrm>
            <a:prstGeom prst="line">
              <a:avLst/>
            </a:prstGeom>
            <a:noFill/>
            <a:ln w="12700">
              <a:solidFill>
                <a:schemeClr val="tx1"/>
              </a:solidFill>
              <a:round/>
              <a:headEnd/>
              <a:tailEnd/>
            </a:ln>
          </p:spPr>
          <p:txBody>
            <a:bodyPr wrap="none" lIns="90000" tIns="46800" rIns="90000" bIns="46800">
              <a:spAutoFit/>
            </a:bodyPr>
            <a:lstStyle/>
            <a:p>
              <a:endParaRPr lang="de-DE" sz="1400" dirty="0"/>
            </a:p>
          </p:txBody>
        </p:sp>
        <p:sp>
          <p:nvSpPr>
            <p:cNvPr id="119832" name="Text Box 25"/>
            <p:cNvSpPr txBox="1">
              <a:spLocks noChangeArrowheads="1"/>
            </p:cNvSpPr>
            <p:nvPr/>
          </p:nvSpPr>
          <p:spPr bwMode="auto">
            <a:xfrm>
              <a:off x="3993520" y="3578240"/>
              <a:ext cx="572719" cy="309958"/>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grpSp>
      <p:sp>
        <p:nvSpPr>
          <p:cNvPr id="30" name="Title 29"/>
          <p:cNvSpPr>
            <a:spLocks noGrp="1"/>
          </p:cNvSpPr>
          <p:nvPr>
            <p:ph type="title"/>
          </p:nvPr>
        </p:nvSpPr>
        <p:spPr/>
        <p:txBody>
          <a:bodyPr/>
          <a:lstStyle/>
          <a:p>
            <a:r>
              <a:rPr lang="en-US" dirty="0"/>
              <a:t>Data Binding: Add Data Sources to Form</a:t>
            </a:r>
            <a:endParaRPr lang="de-DE" dirty="0"/>
          </a:p>
        </p:txBody>
      </p:sp>
    </p:spTree>
    <p:custDataLst>
      <p:tags r:id="rId1"/>
    </p:custDataLst>
    <p:extLst>
      <p:ext uri="{BB962C8B-B14F-4D97-AF65-F5344CB8AC3E}">
        <p14:creationId xmlns:p14="http://schemas.microsoft.com/office/powerpoint/2010/main" val="177249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504001" y="4539088"/>
            <a:ext cx="11186476" cy="1890588"/>
          </a:xfrm>
          <a:prstGeom prst="rect">
            <a:avLst/>
          </a:prstGeom>
          <a:solidFill>
            <a:srgbClr val="B4C3CB"/>
          </a:solidFill>
          <a:ln w="12700">
            <a:solidFill>
              <a:schemeClr val="tx1"/>
            </a:solidFill>
            <a:miter lim="800000"/>
            <a:headEnd/>
            <a:tailEnd/>
          </a:ln>
        </p:spPr>
        <p:txBody>
          <a:bodyPr wrap="none" lIns="36000" tIns="36000" rIns="36000" bIns="36000"/>
          <a:lstStyle/>
          <a:p>
            <a:r>
              <a:rPr lang="de-DE" sz="1400" dirty="0"/>
              <a:t>D</a:t>
            </a:r>
            <a:r>
              <a:rPr lang="de-DE" sz="1400" noProof="1"/>
              <a:t>im editTxt As SAPbouiCOM.EditText</a:t>
            </a:r>
          </a:p>
          <a:p>
            <a:r>
              <a:rPr lang="de-DE" altLang="en-US" sz="1400" noProof="1">
                <a:solidFill>
                  <a:srgbClr val="339933"/>
                </a:solidFill>
              </a:rPr>
              <a:t>‘</a:t>
            </a:r>
            <a:r>
              <a:rPr lang="de-DE" sz="1400" noProof="1">
                <a:solidFill>
                  <a:srgbClr val="339933"/>
                </a:solidFill>
              </a:rPr>
              <a:t>Create an edit text item</a:t>
            </a:r>
          </a:p>
          <a:p>
            <a:r>
              <a:rPr lang="de-DE" sz="1400" noProof="1"/>
              <a:t>item = form.Items.Item("CodeEdTxt")</a:t>
            </a:r>
          </a:p>
          <a:p>
            <a:r>
              <a:rPr lang="de-DE" sz="1400" noProof="1"/>
              <a:t>editTxt = item.Specific</a:t>
            </a:r>
          </a:p>
          <a:p>
            <a:endParaRPr lang="de-DE" sz="1400" noProof="1"/>
          </a:p>
          <a:p>
            <a:r>
              <a:rPr lang="de-DE" sz="1400" noProof="1">
                <a:solidFill>
                  <a:srgbClr val="339933"/>
                </a:solidFill>
              </a:rPr>
              <a:t>‚Bind table OCRD field CardCode to the edit text</a:t>
            </a:r>
          </a:p>
          <a:p>
            <a:r>
              <a:rPr lang="de-DE" sz="1400" noProof="1"/>
              <a:t>editTxt.DataBind.SetBound(True, "OCRD", "CardCode")</a:t>
            </a:r>
          </a:p>
        </p:txBody>
      </p:sp>
      <p:sp>
        <p:nvSpPr>
          <p:cNvPr id="121876" name="TextBox 169"/>
          <p:cNvSpPr txBox="1">
            <a:spLocks noChangeArrowheads="1"/>
          </p:cNvSpPr>
          <p:nvPr/>
        </p:nvSpPr>
        <p:spPr bwMode="auto">
          <a:xfrm>
            <a:off x="574106" y="3294045"/>
            <a:ext cx="7258050" cy="984885"/>
          </a:xfrm>
          <a:prstGeom prst="rect">
            <a:avLst/>
          </a:prstGeom>
          <a:noFill/>
          <a:ln w="9525">
            <a:noFill/>
            <a:miter lim="800000"/>
            <a:headEnd/>
            <a:tailEnd/>
          </a:ln>
        </p:spPr>
        <p:txBody>
          <a:bodyPr wrap="square" lIns="0" tIns="0" rIns="0" bIns="0">
            <a:spAutoFit/>
          </a:bodyPr>
          <a:lstStyle/>
          <a:p>
            <a:r>
              <a:rPr lang="de-DE" sz="1600" noProof="1"/>
              <a:t>&lt;bindable Item type&gt;.DataBind.</a:t>
            </a:r>
            <a:r>
              <a:rPr lang="en-US" sz="1600" dirty="0"/>
              <a:t>SetBound</a:t>
            </a:r>
          </a:p>
          <a:p>
            <a:r>
              <a:rPr lang="en-US" sz="1600" dirty="0"/>
              <a:t>	(Boolean fBound,</a:t>
            </a:r>
          </a:p>
          <a:p>
            <a:r>
              <a:rPr lang="en-US" sz="1600" dirty="0"/>
              <a:t>	string TableName (…or DataSource ID; </a:t>
            </a:r>
            <a:r>
              <a:rPr lang="ja-JP" altLang="en-US" sz="1600" dirty="0"/>
              <a:t>“”</a:t>
            </a:r>
            <a:r>
              <a:rPr lang="en-US" altLang="ja-JP" sz="1600" dirty="0"/>
              <a:t> for UserDataSource), </a:t>
            </a:r>
          </a:p>
          <a:p>
            <a:r>
              <a:rPr lang="en-US" sz="1600" dirty="0"/>
              <a:t>	string Alias (DBField, DataTableColumn or UserDataSource ID))</a:t>
            </a:r>
          </a:p>
        </p:txBody>
      </p:sp>
      <p:sp>
        <p:nvSpPr>
          <p:cNvPr id="88" name="Title 87"/>
          <p:cNvSpPr>
            <a:spLocks noGrp="1"/>
          </p:cNvSpPr>
          <p:nvPr>
            <p:ph type="title"/>
          </p:nvPr>
        </p:nvSpPr>
        <p:spPr>
          <a:xfrm>
            <a:off x="504001" y="504000"/>
            <a:ext cx="11186476" cy="369332"/>
          </a:xfrm>
        </p:spPr>
        <p:txBody>
          <a:bodyPr/>
          <a:lstStyle/>
          <a:p>
            <a:r>
              <a:rPr lang="en-US" dirty="0"/>
              <a:t>Data Binding: Bind a DBDataSource to an Item</a:t>
            </a:r>
            <a:endParaRPr lang="de-DE" dirty="0"/>
          </a:p>
        </p:txBody>
      </p:sp>
      <p:grpSp>
        <p:nvGrpSpPr>
          <p:cNvPr id="89" name="Group 4">
            <a:extLst>
              <a:ext uri="{FF2B5EF4-FFF2-40B4-BE49-F238E27FC236}">
                <a16:creationId xmlns:a16="http://schemas.microsoft.com/office/drawing/2014/main" id="{47E42464-C199-42F5-847F-FAD714CAC56A}"/>
              </a:ext>
            </a:extLst>
          </p:cNvPr>
          <p:cNvGrpSpPr>
            <a:grpSpLocks/>
          </p:cNvGrpSpPr>
          <p:nvPr/>
        </p:nvGrpSpPr>
        <p:grpSpPr bwMode="auto">
          <a:xfrm>
            <a:off x="6110821" y="1245865"/>
            <a:ext cx="2284079" cy="1824037"/>
            <a:chOff x="672" y="624"/>
            <a:chExt cx="3312" cy="2640"/>
          </a:xfrm>
        </p:grpSpPr>
        <p:sp>
          <p:nvSpPr>
            <p:cNvPr id="90" name="Rectangle 5">
              <a:extLst>
                <a:ext uri="{FF2B5EF4-FFF2-40B4-BE49-F238E27FC236}">
                  <a16:creationId xmlns:a16="http://schemas.microsoft.com/office/drawing/2014/main" id="{BEB45889-2B3E-4576-B565-960342C03C09}"/>
                </a:ext>
              </a:extLst>
            </p:cNvPr>
            <p:cNvSpPr>
              <a:spLocks noChangeArrowheads="1"/>
            </p:cNvSpPr>
            <p:nvPr/>
          </p:nvSpPr>
          <p:spPr bwMode="auto">
            <a:xfrm>
              <a:off x="672" y="624"/>
              <a:ext cx="3312" cy="2640"/>
            </a:xfrm>
            <a:prstGeom prst="rect">
              <a:avLst/>
            </a:prstGeom>
            <a:solidFill>
              <a:srgbClr val="DDDDDD"/>
            </a:solidFill>
            <a:ln w="12700">
              <a:solidFill>
                <a:schemeClr val="accent2"/>
              </a:solidFill>
              <a:miter lim="800000"/>
              <a:headEnd/>
              <a:tailEnd/>
            </a:ln>
          </p:spPr>
          <p:txBody>
            <a:bodyPr wrap="none" tIns="396000"/>
            <a:lstStyle/>
            <a:p>
              <a:endParaRPr lang="de-DE" sz="600" b="0" dirty="0"/>
            </a:p>
          </p:txBody>
        </p:sp>
        <p:sp>
          <p:nvSpPr>
            <p:cNvPr id="91" name="Rectangle 6">
              <a:extLst>
                <a:ext uri="{FF2B5EF4-FFF2-40B4-BE49-F238E27FC236}">
                  <a16:creationId xmlns:a16="http://schemas.microsoft.com/office/drawing/2014/main" id="{65A99C7A-C414-4DF1-9F26-CDB51EA57214}"/>
                </a:ext>
              </a:extLst>
            </p:cNvPr>
            <p:cNvSpPr>
              <a:spLocks noChangeArrowheads="1"/>
            </p:cNvSpPr>
            <p:nvPr/>
          </p:nvSpPr>
          <p:spPr bwMode="auto">
            <a:xfrm>
              <a:off x="672" y="624"/>
              <a:ext cx="3072" cy="214"/>
            </a:xfrm>
            <a:prstGeom prst="rect">
              <a:avLst/>
            </a:prstGeom>
            <a:solidFill>
              <a:schemeClr val="hlink"/>
            </a:solidFill>
            <a:ln w="12700">
              <a:noFill/>
              <a:miter lim="800000"/>
              <a:headEnd/>
              <a:tailEnd/>
            </a:ln>
          </p:spPr>
          <p:txBody>
            <a:bodyPr wrap="none" anchor="ctr"/>
            <a:lstStyle/>
            <a:p>
              <a:r>
                <a:rPr lang="en-US" sz="600" dirty="0">
                  <a:solidFill>
                    <a:schemeClr val="bg2"/>
                  </a:solidFill>
                </a:rPr>
                <a:t>        Purchase Order</a:t>
              </a:r>
            </a:p>
          </p:txBody>
        </p:sp>
        <p:sp>
          <p:nvSpPr>
            <p:cNvPr id="92" name="Freeform 7">
              <a:extLst>
                <a:ext uri="{FF2B5EF4-FFF2-40B4-BE49-F238E27FC236}">
                  <a16:creationId xmlns:a16="http://schemas.microsoft.com/office/drawing/2014/main" id="{274193DE-DDBF-4288-951B-5B6761295D46}"/>
                </a:ext>
              </a:extLst>
            </p:cNvPr>
            <p:cNvSpPr>
              <a:spLocks/>
            </p:cNvSpPr>
            <p:nvPr/>
          </p:nvSpPr>
          <p:spPr bwMode="auto">
            <a:xfrm>
              <a:off x="3744" y="624"/>
              <a:ext cx="240" cy="214"/>
            </a:xfrm>
            <a:custGeom>
              <a:avLst/>
              <a:gdLst>
                <a:gd name="T0" fmla="*/ 0 w 141"/>
                <a:gd name="T1" fmla="*/ 3974477 h 142"/>
                <a:gd name="T2" fmla="*/ 0 w 141"/>
                <a:gd name="T3" fmla="*/ 107484882 h 142"/>
                <a:gd name="T4" fmla="*/ 2147483647 w 141"/>
                <a:gd name="T5" fmla="*/ 0 h 142"/>
                <a:gd name="T6" fmla="*/ 0 w 141"/>
                <a:gd name="T7" fmla="*/ 3974477 h 142"/>
                <a:gd name="T8" fmla="*/ 0 60000 65536"/>
                <a:gd name="T9" fmla="*/ 0 60000 65536"/>
                <a:gd name="T10" fmla="*/ 0 60000 65536"/>
                <a:gd name="T11" fmla="*/ 0 60000 65536"/>
                <a:gd name="T12" fmla="*/ 0 w 141"/>
                <a:gd name="T13" fmla="*/ 0 h 142"/>
                <a:gd name="T14" fmla="*/ 141 w 141"/>
                <a:gd name="T15" fmla="*/ 142 h 142"/>
              </a:gdLst>
              <a:ahLst/>
              <a:cxnLst>
                <a:cxn ang="T8">
                  <a:pos x="T0" y="T1"/>
                </a:cxn>
                <a:cxn ang="T9">
                  <a:pos x="T2" y="T3"/>
                </a:cxn>
                <a:cxn ang="T10">
                  <a:pos x="T4" y="T5"/>
                </a:cxn>
                <a:cxn ang="T11">
                  <a:pos x="T6" y="T7"/>
                </a:cxn>
              </a:cxnLst>
              <a:rect l="T12" t="T13" r="T14" b="T15"/>
              <a:pathLst>
                <a:path w="141" h="142">
                  <a:moveTo>
                    <a:pt x="0" y="5"/>
                  </a:moveTo>
                  <a:lnTo>
                    <a:pt x="0" y="142"/>
                  </a:lnTo>
                  <a:lnTo>
                    <a:pt x="141" y="0"/>
                  </a:lnTo>
                  <a:lnTo>
                    <a:pt x="0" y="5"/>
                  </a:lnTo>
                  <a:close/>
                </a:path>
              </a:pathLst>
            </a:custGeom>
            <a:solidFill>
              <a:schemeClr val="hlink"/>
            </a:solidFill>
            <a:ln w="12700" cap="flat" cmpd="sng">
              <a:noFill/>
              <a:prstDash val="solid"/>
              <a:round/>
              <a:headEnd type="none" w="med" len="med"/>
              <a:tailEnd type="none" w="med" len="med"/>
            </a:ln>
          </p:spPr>
          <p:txBody>
            <a:bodyPr lIns="90000" tIns="46800" rIns="90000" bIns="46800">
              <a:spAutoFit/>
            </a:bodyPr>
            <a:lstStyle/>
            <a:p>
              <a:endParaRPr lang="de-DE" dirty="0"/>
            </a:p>
          </p:txBody>
        </p:sp>
        <p:grpSp>
          <p:nvGrpSpPr>
            <p:cNvPr id="93" name="Group 8">
              <a:extLst>
                <a:ext uri="{FF2B5EF4-FFF2-40B4-BE49-F238E27FC236}">
                  <a16:creationId xmlns:a16="http://schemas.microsoft.com/office/drawing/2014/main" id="{74CBCBB4-6DD0-443A-823C-DD9E88FF9D2C}"/>
                </a:ext>
              </a:extLst>
            </p:cNvPr>
            <p:cNvGrpSpPr>
              <a:grpSpLocks/>
            </p:cNvGrpSpPr>
            <p:nvPr/>
          </p:nvGrpSpPr>
          <p:grpSpPr bwMode="auto">
            <a:xfrm>
              <a:off x="3168" y="646"/>
              <a:ext cx="528" cy="144"/>
              <a:chOff x="1104" y="3552"/>
              <a:chExt cx="528" cy="144"/>
            </a:xfrm>
          </p:grpSpPr>
          <p:sp>
            <p:nvSpPr>
              <p:cNvPr id="149" name="Rectangle 9">
                <a:extLst>
                  <a:ext uri="{FF2B5EF4-FFF2-40B4-BE49-F238E27FC236}">
                    <a16:creationId xmlns:a16="http://schemas.microsoft.com/office/drawing/2014/main" id="{6D876344-022D-4A55-A5E3-1DD70DEA589B}"/>
                  </a:ext>
                </a:extLst>
              </p:cNvPr>
              <p:cNvSpPr>
                <a:spLocks noChangeArrowheads="1"/>
              </p:cNvSpPr>
              <p:nvPr/>
            </p:nvSpPr>
            <p:spPr bwMode="auto">
              <a:xfrm>
                <a:off x="1484" y="3552"/>
                <a:ext cx="148" cy="144"/>
              </a:xfrm>
              <a:prstGeom prst="rect">
                <a:avLst/>
              </a:prstGeom>
              <a:noFill/>
              <a:ln w="19050">
                <a:solidFill>
                  <a:schemeClr val="bg2"/>
                </a:solidFill>
                <a:miter lim="800000"/>
                <a:headEnd/>
                <a:tailEnd/>
              </a:ln>
            </p:spPr>
            <p:txBody>
              <a:bodyPr lIns="90000" tIns="46800" rIns="90000" bIns="46800" anchor="ctr">
                <a:spAutoFit/>
              </a:bodyPr>
              <a:lstStyle/>
              <a:p>
                <a:endParaRPr lang="de-DE" dirty="0"/>
              </a:p>
            </p:txBody>
          </p:sp>
          <p:sp>
            <p:nvSpPr>
              <p:cNvPr id="150" name="Line 10">
                <a:extLst>
                  <a:ext uri="{FF2B5EF4-FFF2-40B4-BE49-F238E27FC236}">
                    <a16:creationId xmlns:a16="http://schemas.microsoft.com/office/drawing/2014/main" id="{70418F8D-C0EA-4D18-B5A4-08320F385260}"/>
                  </a:ext>
                </a:extLst>
              </p:cNvPr>
              <p:cNvSpPr>
                <a:spLocks noChangeShapeType="1"/>
              </p:cNvSpPr>
              <p:nvPr/>
            </p:nvSpPr>
            <p:spPr bwMode="auto">
              <a:xfrm>
                <a:off x="1505" y="3573"/>
                <a:ext cx="106" cy="102"/>
              </a:xfrm>
              <a:prstGeom prst="line">
                <a:avLst/>
              </a:prstGeom>
              <a:noFill/>
              <a:ln w="19050">
                <a:solidFill>
                  <a:schemeClr val="bg2"/>
                </a:solidFill>
                <a:round/>
                <a:headEnd/>
                <a:tailEnd/>
              </a:ln>
            </p:spPr>
            <p:txBody>
              <a:bodyPr wrap="none" lIns="90000" tIns="46800" rIns="90000" bIns="46800">
                <a:spAutoFit/>
              </a:bodyPr>
              <a:lstStyle/>
              <a:p>
                <a:endParaRPr lang="de-DE" dirty="0"/>
              </a:p>
            </p:txBody>
          </p:sp>
          <p:sp>
            <p:nvSpPr>
              <p:cNvPr id="151" name="Line 11">
                <a:extLst>
                  <a:ext uri="{FF2B5EF4-FFF2-40B4-BE49-F238E27FC236}">
                    <a16:creationId xmlns:a16="http://schemas.microsoft.com/office/drawing/2014/main" id="{D746DA44-13C3-4B76-80F2-3A3A41D3B8D9}"/>
                  </a:ext>
                </a:extLst>
              </p:cNvPr>
              <p:cNvSpPr>
                <a:spLocks noChangeShapeType="1"/>
              </p:cNvSpPr>
              <p:nvPr/>
            </p:nvSpPr>
            <p:spPr bwMode="auto">
              <a:xfrm flipH="1">
                <a:off x="1505" y="3573"/>
                <a:ext cx="106" cy="102"/>
              </a:xfrm>
              <a:prstGeom prst="line">
                <a:avLst/>
              </a:prstGeom>
              <a:noFill/>
              <a:ln w="19050">
                <a:solidFill>
                  <a:schemeClr val="bg2"/>
                </a:solidFill>
                <a:round/>
                <a:headEnd/>
                <a:tailEnd/>
              </a:ln>
            </p:spPr>
            <p:txBody>
              <a:bodyPr wrap="none" lIns="90000" tIns="46800" rIns="90000" bIns="46800">
                <a:spAutoFit/>
              </a:bodyPr>
              <a:lstStyle/>
              <a:p>
                <a:endParaRPr lang="de-DE" dirty="0"/>
              </a:p>
            </p:txBody>
          </p:sp>
          <p:sp>
            <p:nvSpPr>
              <p:cNvPr id="152" name="Rectangle 12">
                <a:extLst>
                  <a:ext uri="{FF2B5EF4-FFF2-40B4-BE49-F238E27FC236}">
                    <a16:creationId xmlns:a16="http://schemas.microsoft.com/office/drawing/2014/main" id="{17A8C06E-9091-4DE9-9D43-510FE5082D0A}"/>
                  </a:ext>
                </a:extLst>
              </p:cNvPr>
              <p:cNvSpPr>
                <a:spLocks noChangeArrowheads="1"/>
              </p:cNvSpPr>
              <p:nvPr/>
            </p:nvSpPr>
            <p:spPr bwMode="auto">
              <a:xfrm>
                <a:off x="1294" y="3552"/>
                <a:ext cx="148" cy="144"/>
              </a:xfrm>
              <a:prstGeom prst="rect">
                <a:avLst/>
              </a:prstGeom>
              <a:noFill/>
              <a:ln w="19050">
                <a:solidFill>
                  <a:schemeClr val="bg2"/>
                </a:solidFill>
                <a:miter lim="800000"/>
                <a:headEnd/>
                <a:tailEnd/>
              </a:ln>
            </p:spPr>
            <p:txBody>
              <a:bodyPr lIns="90000" tIns="46800" rIns="90000" bIns="46800" anchor="ctr">
                <a:spAutoFit/>
              </a:bodyPr>
              <a:lstStyle/>
              <a:p>
                <a:endParaRPr lang="de-DE" dirty="0"/>
              </a:p>
            </p:txBody>
          </p:sp>
          <p:sp>
            <p:nvSpPr>
              <p:cNvPr id="153" name="Rectangle 13">
                <a:extLst>
                  <a:ext uri="{FF2B5EF4-FFF2-40B4-BE49-F238E27FC236}">
                    <a16:creationId xmlns:a16="http://schemas.microsoft.com/office/drawing/2014/main" id="{41BD6E3A-A9CC-4C8B-9D84-D5FC90FEF8E3}"/>
                  </a:ext>
                </a:extLst>
              </p:cNvPr>
              <p:cNvSpPr>
                <a:spLocks noChangeArrowheads="1"/>
              </p:cNvSpPr>
              <p:nvPr/>
            </p:nvSpPr>
            <p:spPr bwMode="auto">
              <a:xfrm>
                <a:off x="1315" y="3573"/>
                <a:ext cx="106" cy="102"/>
              </a:xfrm>
              <a:prstGeom prst="rect">
                <a:avLst/>
              </a:prstGeom>
              <a:noFill/>
              <a:ln w="19050">
                <a:solidFill>
                  <a:schemeClr val="bg2"/>
                </a:solidFill>
                <a:miter lim="800000"/>
                <a:headEnd/>
                <a:tailEnd/>
              </a:ln>
            </p:spPr>
            <p:txBody>
              <a:bodyPr lIns="90000" tIns="46800" rIns="90000" bIns="46800" anchor="ctr">
                <a:spAutoFit/>
              </a:bodyPr>
              <a:lstStyle/>
              <a:p>
                <a:endParaRPr lang="de-DE" dirty="0"/>
              </a:p>
            </p:txBody>
          </p:sp>
          <p:sp>
            <p:nvSpPr>
              <p:cNvPr id="154" name="Rectangle 14">
                <a:extLst>
                  <a:ext uri="{FF2B5EF4-FFF2-40B4-BE49-F238E27FC236}">
                    <a16:creationId xmlns:a16="http://schemas.microsoft.com/office/drawing/2014/main" id="{2ED355C8-AC19-4174-AF80-07D1AB2021C6}"/>
                  </a:ext>
                </a:extLst>
              </p:cNvPr>
              <p:cNvSpPr>
                <a:spLocks noChangeArrowheads="1"/>
              </p:cNvSpPr>
              <p:nvPr/>
            </p:nvSpPr>
            <p:spPr bwMode="auto">
              <a:xfrm>
                <a:off x="1104" y="3552"/>
                <a:ext cx="148" cy="144"/>
              </a:xfrm>
              <a:prstGeom prst="rect">
                <a:avLst/>
              </a:prstGeom>
              <a:noFill/>
              <a:ln w="19050">
                <a:solidFill>
                  <a:schemeClr val="bg2"/>
                </a:solidFill>
                <a:miter lim="800000"/>
                <a:headEnd/>
                <a:tailEnd/>
              </a:ln>
            </p:spPr>
            <p:txBody>
              <a:bodyPr lIns="90000" tIns="46800" rIns="90000" bIns="46800" anchor="ctr">
                <a:spAutoFit/>
              </a:bodyPr>
              <a:lstStyle/>
              <a:p>
                <a:endParaRPr lang="de-DE" dirty="0"/>
              </a:p>
            </p:txBody>
          </p:sp>
          <p:sp>
            <p:nvSpPr>
              <p:cNvPr id="155" name="Line 15">
                <a:extLst>
                  <a:ext uri="{FF2B5EF4-FFF2-40B4-BE49-F238E27FC236}">
                    <a16:creationId xmlns:a16="http://schemas.microsoft.com/office/drawing/2014/main" id="{32F8CAE9-BBF9-46F0-9640-10E81CB57BCE}"/>
                  </a:ext>
                </a:extLst>
              </p:cNvPr>
              <p:cNvSpPr>
                <a:spLocks noChangeShapeType="1"/>
              </p:cNvSpPr>
              <p:nvPr/>
            </p:nvSpPr>
            <p:spPr bwMode="auto">
              <a:xfrm>
                <a:off x="1125" y="3675"/>
                <a:ext cx="106" cy="0"/>
              </a:xfrm>
              <a:prstGeom prst="line">
                <a:avLst/>
              </a:prstGeom>
              <a:noFill/>
              <a:ln w="19050">
                <a:solidFill>
                  <a:schemeClr val="bg2"/>
                </a:solidFill>
                <a:round/>
                <a:headEnd/>
                <a:tailEnd/>
              </a:ln>
            </p:spPr>
            <p:txBody>
              <a:bodyPr wrap="none" lIns="90000" tIns="46800" rIns="90000" bIns="46800">
                <a:spAutoFit/>
              </a:bodyPr>
              <a:lstStyle/>
              <a:p>
                <a:endParaRPr lang="de-DE" dirty="0"/>
              </a:p>
            </p:txBody>
          </p:sp>
        </p:grpSp>
        <p:grpSp>
          <p:nvGrpSpPr>
            <p:cNvPr id="94" name="Group 16">
              <a:extLst>
                <a:ext uri="{FF2B5EF4-FFF2-40B4-BE49-F238E27FC236}">
                  <a16:creationId xmlns:a16="http://schemas.microsoft.com/office/drawing/2014/main" id="{E3BD861E-FAA9-47B8-AE45-245F34884326}"/>
                </a:ext>
              </a:extLst>
            </p:cNvPr>
            <p:cNvGrpSpPr>
              <a:grpSpLocks/>
            </p:cNvGrpSpPr>
            <p:nvPr/>
          </p:nvGrpSpPr>
          <p:grpSpPr bwMode="auto">
            <a:xfrm>
              <a:off x="722" y="655"/>
              <a:ext cx="241" cy="148"/>
              <a:chOff x="1008" y="3600"/>
              <a:chExt cx="624" cy="384"/>
            </a:xfrm>
          </p:grpSpPr>
          <p:sp>
            <p:nvSpPr>
              <p:cNvPr id="147" name="Rectangle 17">
                <a:extLst>
                  <a:ext uri="{FF2B5EF4-FFF2-40B4-BE49-F238E27FC236}">
                    <a16:creationId xmlns:a16="http://schemas.microsoft.com/office/drawing/2014/main" id="{35396E83-B674-474C-B1E3-2F79EA8EFE48}"/>
                  </a:ext>
                </a:extLst>
              </p:cNvPr>
              <p:cNvSpPr>
                <a:spLocks noChangeArrowheads="1"/>
              </p:cNvSpPr>
              <p:nvPr/>
            </p:nvSpPr>
            <p:spPr bwMode="auto">
              <a:xfrm>
                <a:off x="1008" y="3600"/>
                <a:ext cx="384" cy="384"/>
              </a:xfrm>
              <a:prstGeom prst="rect">
                <a:avLst/>
              </a:prstGeom>
              <a:solidFill>
                <a:schemeClr val="hlink"/>
              </a:solidFill>
              <a:ln w="19050">
                <a:solidFill>
                  <a:schemeClr val="bg2"/>
                </a:solidFill>
                <a:miter lim="800000"/>
                <a:headEnd/>
                <a:tailEnd/>
              </a:ln>
            </p:spPr>
            <p:txBody>
              <a:bodyPr wrap="none" lIns="90000" tIns="46800" rIns="90000" bIns="46800" anchor="ctr">
                <a:spAutoFit/>
              </a:bodyPr>
              <a:lstStyle/>
              <a:p>
                <a:endParaRPr lang="de-DE" dirty="0"/>
              </a:p>
            </p:txBody>
          </p:sp>
          <p:sp>
            <p:nvSpPr>
              <p:cNvPr id="148" name="Freeform 18">
                <a:extLst>
                  <a:ext uri="{FF2B5EF4-FFF2-40B4-BE49-F238E27FC236}">
                    <a16:creationId xmlns:a16="http://schemas.microsoft.com/office/drawing/2014/main" id="{5D7DE5E1-4B3E-45AE-83ED-250512E5BF84}"/>
                  </a:ext>
                </a:extLst>
              </p:cNvPr>
              <p:cNvSpPr>
                <a:spLocks/>
              </p:cNvSpPr>
              <p:nvPr/>
            </p:nvSpPr>
            <p:spPr bwMode="auto">
              <a:xfrm>
                <a:off x="1056" y="3648"/>
                <a:ext cx="576" cy="288"/>
              </a:xfrm>
              <a:custGeom>
                <a:avLst/>
                <a:gdLst>
                  <a:gd name="T0" fmla="*/ 0 w 576"/>
                  <a:gd name="T1" fmla="*/ 0 h 288"/>
                  <a:gd name="T2" fmla="*/ 0 w 576"/>
                  <a:gd name="T3" fmla="*/ 288 h 288"/>
                  <a:gd name="T4" fmla="*/ 288 w 576"/>
                  <a:gd name="T5" fmla="*/ 288 h 288"/>
                  <a:gd name="T6" fmla="*/ 576 w 576"/>
                  <a:gd name="T7" fmla="*/ 0 h 288"/>
                  <a:gd name="T8" fmla="*/ 0 w 576"/>
                  <a:gd name="T9" fmla="*/ 0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0" y="0"/>
                    </a:moveTo>
                    <a:lnTo>
                      <a:pt x="0" y="288"/>
                    </a:lnTo>
                    <a:lnTo>
                      <a:pt x="288" y="288"/>
                    </a:lnTo>
                    <a:lnTo>
                      <a:pt x="576" y="0"/>
                    </a:lnTo>
                    <a:lnTo>
                      <a:pt x="0" y="0"/>
                    </a:lnTo>
                    <a:close/>
                  </a:path>
                </a:pathLst>
              </a:custGeom>
              <a:solidFill>
                <a:schemeClr val="hlink"/>
              </a:solidFill>
              <a:ln w="19050" cap="flat" cmpd="sng">
                <a:solidFill>
                  <a:schemeClr val="bg2"/>
                </a:solidFill>
                <a:prstDash val="solid"/>
                <a:round/>
                <a:headEnd type="none" w="med" len="med"/>
                <a:tailEnd type="none" w="med" len="med"/>
              </a:ln>
            </p:spPr>
            <p:txBody>
              <a:bodyPr wrap="none" lIns="90000" tIns="46800" rIns="90000" bIns="46800">
                <a:spAutoFit/>
              </a:bodyPr>
              <a:lstStyle/>
              <a:p>
                <a:endParaRPr lang="de-DE" dirty="0"/>
              </a:p>
            </p:txBody>
          </p:sp>
        </p:grpSp>
        <p:sp>
          <p:nvSpPr>
            <p:cNvPr id="95" name="Rectangle 19">
              <a:extLst>
                <a:ext uri="{FF2B5EF4-FFF2-40B4-BE49-F238E27FC236}">
                  <a16:creationId xmlns:a16="http://schemas.microsoft.com/office/drawing/2014/main" id="{8A288605-4D23-42D4-AF7B-2EA1FA425083}"/>
                </a:ext>
              </a:extLst>
            </p:cNvPr>
            <p:cNvSpPr>
              <a:spLocks noChangeArrowheads="1"/>
            </p:cNvSpPr>
            <p:nvPr/>
          </p:nvSpPr>
          <p:spPr bwMode="auto">
            <a:xfrm>
              <a:off x="672" y="886"/>
              <a:ext cx="744" cy="144"/>
            </a:xfrm>
            <a:prstGeom prst="rect">
              <a:avLst/>
            </a:prstGeom>
            <a:noFill/>
            <a:ln w="12700">
              <a:noFill/>
              <a:miter lim="800000"/>
              <a:headEnd/>
              <a:tailEnd/>
            </a:ln>
          </p:spPr>
          <p:txBody>
            <a:bodyPr wrap="none" lIns="90000" tIns="46800" rIns="90000" bIns="46800" anchor="ctr"/>
            <a:lstStyle/>
            <a:p>
              <a:r>
                <a:rPr lang="en-US" sz="600" b="0" dirty="0"/>
                <a:t>Vendor</a:t>
              </a:r>
            </a:p>
          </p:txBody>
        </p:sp>
        <p:sp>
          <p:nvSpPr>
            <p:cNvPr id="96" name="Rectangle 20">
              <a:extLst>
                <a:ext uri="{FF2B5EF4-FFF2-40B4-BE49-F238E27FC236}">
                  <a16:creationId xmlns:a16="http://schemas.microsoft.com/office/drawing/2014/main" id="{6987C4C5-DB76-4ED6-AF14-02270CA87753}"/>
                </a:ext>
              </a:extLst>
            </p:cNvPr>
            <p:cNvSpPr>
              <a:spLocks noChangeArrowheads="1"/>
            </p:cNvSpPr>
            <p:nvPr/>
          </p:nvSpPr>
          <p:spPr bwMode="auto">
            <a:xfrm>
              <a:off x="1416" y="886"/>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97" name="Rectangle 21">
              <a:extLst>
                <a:ext uri="{FF2B5EF4-FFF2-40B4-BE49-F238E27FC236}">
                  <a16:creationId xmlns:a16="http://schemas.microsoft.com/office/drawing/2014/main" id="{8E3774A7-3C20-4BE8-804E-4C7683F37DEC}"/>
                </a:ext>
              </a:extLst>
            </p:cNvPr>
            <p:cNvSpPr>
              <a:spLocks noChangeArrowheads="1"/>
            </p:cNvSpPr>
            <p:nvPr/>
          </p:nvSpPr>
          <p:spPr bwMode="auto">
            <a:xfrm>
              <a:off x="672" y="1030"/>
              <a:ext cx="744" cy="144"/>
            </a:xfrm>
            <a:prstGeom prst="rect">
              <a:avLst/>
            </a:prstGeom>
            <a:noFill/>
            <a:ln w="12700">
              <a:noFill/>
              <a:miter lim="800000"/>
              <a:headEnd/>
              <a:tailEnd/>
            </a:ln>
          </p:spPr>
          <p:txBody>
            <a:bodyPr wrap="none" lIns="90000" tIns="46800" rIns="90000" bIns="46800" anchor="ctr"/>
            <a:lstStyle/>
            <a:p>
              <a:r>
                <a:rPr lang="en-US" sz="600" b="0" dirty="0"/>
                <a:t>Name</a:t>
              </a:r>
            </a:p>
          </p:txBody>
        </p:sp>
        <p:sp>
          <p:nvSpPr>
            <p:cNvPr id="98" name="Rectangle 22">
              <a:extLst>
                <a:ext uri="{FF2B5EF4-FFF2-40B4-BE49-F238E27FC236}">
                  <a16:creationId xmlns:a16="http://schemas.microsoft.com/office/drawing/2014/main" id="{7B06D311-9F22-443B-B432-8BD4B77ED9C5}"/>
                </a:ext>
              </a:extLst>
            </p:cNvPr>
            <p:cNvSpPr>
              <a:spLocks noChangeArrowheads="1"/>
            </p:cNvSpPr>
            <p:nvPr/>
          </p:nvSpPr>
          <p:spPr bwMode="auto">
            <a:xfrm>
              <a:off x="1416" y="1030"/>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99" name="Rectangle 23">
              <a:extLst>
                <a:ext uri="{FF2B5EF4-FFF2-40B4-BE49-F238E27FC236}">
                  <a16:creationId xmlns:a16="http://schemas.microsoft.com/office/drawing/2014/main" id="{7FBD48CD-8042-40CC-94B6-53C6B5417826}"/>
                </a:ext>
              </a:extLst>
            </p:cNvPr>
            <p:cNvSpPr>
              <a:spLocks noChangeArrowheads="1"/>
            </p:cNvSpPr>
            <p:nvPr/>
          </p:nvSpPr>
          <p:spPr bwMode="auto">
            <a:xfrm>
              <a:off x="672" y="1174"/>
              <a:ext cx="744" cy="144"/>
            </a:xfrm>
            <a:prstGeom prst="rect">
              <a:avLst/>
            </a:prstGeom>
            <a:noFill/>
            <a:ln w="12700">
              <a:noFill/>
              <a:miter lim="800000"/>
              <a:headEnd/>
              <a:tailEnd/>
            </a:ln>
          </p:spPr>
          <p:txBody>
            <a:bodyPr wrap="none" lIns="90000" tIns="46800" rIns="90000" bIns="46800" anchor="ctr"/>
            <a:lstStyle/>
            <a:p>
              <a:r>
                <a:rPr lang="en-US" sz="600" b="0" dirty="0"/>
                <a:t>Contact Employee</a:t>
              </a:r>
            </a:p>
          </p:txBody>
        </p:sp>
        <p:sp>
          <p:nvSpPr>
            <p:cNvPr id="100" name="Rectangle 24">
              <a:extLst>
                <a:ext uri="{FF2B5EF4-FFF2-40B4-BE49-F238E27FC236}">
                  <a16:creationId xmlns:a16="http://schemas.microsoft.com/office/drawing/2014/main" id="{22BA8356-B4E2-4DE6-9912-F31AC9A73294}"/>
                </a:ext>
              </a:extLst>
            </p:cNvPr>
            <p:cNvSpPr>
              <a:spLocks noChangeArrowheads="1"/>
            </p:cNvSpPr>
            <p:nvPr/>
          </p:nvSpPr>
          <p:spPr bwMode="auto">
            <a:xfrm>
              <a:off x="1416" y="1174"/>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01" name="Rectangle 25">
              <a:extLst>
                <a:ext uri="{FF2B5EF4-FFF2-40B4-BE49-F238E27FC236}">
                  <a16:creationId xmlns:a16="http://schemas.microsoft.com/office/drawing/2014/main" id="{D06892B3-1D79-42D8-A263-F13FADD1028D}"/>
                </a:ext>
              </a:extLst>
            </p:cNvPr>
            <p:cNvSpPr>
              <a:spLocks noChangeArrowheads="1"/>
            </p:cNvSpPr>
            <p:nvPr/>
          </p:nvSpPr>
          <p:spPr bwMode="auto">
            <a:xfrm>
              <a:off x="672" y="1318"/>
              <a:ext cx="744" cy="144"/>
            </a:xfrm>
            <a:prstGeom prst="rect">
              <a:avLst/>
            </a:prstGeom>
            <a:noFill/>
            <a:ln w="12700">
              <a:noFill/>
              <a:miter lim="800000"/>
              <a:headEnd/>
              <a:tailEnd/>
            </a:ln>
          </p:spPr>
          <p:txBody>
            <a:bodyPr wrap="none" lIns="90000" tIns="46800" rIns="90000" bIns="46800" anchor="ctr"/>
            <a:lstStyle/>
            <a:p>
              <a:r>
                <a:rPr lang="en-US" sz="600" b="0" dirty="0"/>
                <a:t>Phone</a:t>
              </a:r>
            </a:p>
          </p:txBody>
        </p:sp>
        <p:sp>
          <p:nvSpPr>
            <p:cNvPr id="102" name="Rectangle 26">
              <a:extLst>
                <a:ext uri="{FF2B5EF4-FFF2-40B4-BE49-F238E27FC236}">
                  <a16:creationId xmlns:a16="http://schemas.microsoft.com/office/drawing/2014/main" id="{E3DD1478-349B-4B27-B3C4-E7A5C9027472}"/>
                </a:ext>
              </a:extLst>
            </p:cNvPr>
            <p:cNvSpPr>
              <a:spLocks noChangeArrowheads="1"/>
            </p:cNvSpPr>
            <p:nvPr/>
          </p:nvSpPr>
          <p:spPr bwMode="auto">
            <a:xfrm>
              <a:off x="1416" y="1318"/>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03" name="Rectangle 27">
              <a:extLst>
                <a:ext uri="{FF2B5EF4-FFF2-40B4-BE49-F238E27FC236}">
                  <a16:creationId xmlns:a16="http://schemas.microsoft.com/office/drawing/2014/main" id="{264409AA-1AFE-4D55-B39F-5A3A8571AC14}"/>
                </a:ext>
              </a:extLst>
            </p:cNvPr>
            <p:cNvSpPr>
              <a:spLocks noChangeArrowheads="1"/>
            </p:cNvSpPr>
            <p:nvPr/>
          </p:nvSpPr>
          <p:spPr bwMode="auto">
            <a:xfrm>
              <a:off x="672" y="1462"/>
              <a:ext cx="744" cy="144"/>
            </a:xfrm>
            <a:prstGeom prst="rect">
              <a:avLst/>
            </a:prstGeom>
            <a:noFill/>
            <a:ln w="12700">
              <a:noFill/>
              <a:miter lim="800000"/>
              <a:headEnd/>
              <a:tailEnd/>
            </a:ln>
          </p:spPr>
          <p:txBody>
            <a:bodyPr wrap="none" lIns="90000" tIns="46800" rIns="90000" bIns="46800" anchor="ctr"/>
            <a:lstStyle/>
            <a:p>
              <a:r>
                <a:rPr lang="en-US" sz="600" b="0" dirty="0"/>
                <a:t>Vendor Ref. No.</a:t>
              </a:r>
            </a:p>
          </p:txBody>
        </p:sp>
        <p:sp>
          <p:nvSpPr>
            <p:cNvPr id="104" name="Rectangle 28">
              <a:extLst>
                <a:ext uri="{FF2B5EF4-FFF2-40B4-BE49-F238E27FC236}">
                  <a16:creationId xmlns:a16="http://schemas.microsoft.com/office/drawing/2014/main" id="{F739FA1A-9D33-4608-993E-FD42A9BC73CC}"/>
                </a:ext>
              </a:extLst>
            </p:cNvPr>
            <p:cNvSpPr>
              <a:spLocks noChangeArrowheads="1"/>
            </p:cNvSpPr>
            <p:nvPr/>
          </p:nvSpPr>
          <p:spPr bwMode="auto">
            <a:xfrm>
              <a:off x="1416" y="1462"/>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05" name="Rectangle 29">
              <a:extLst>
                <a:ext uri="{FF2B5EF4-FFF2-40B4-BE49-F238E27FC236}">
                  <a16:creationId xmlns:a16="http://schemas.microsoft.com/office/drawing/2014/main" id="{EEE46945-8BE2-42B9-A5B6-9BA65B09ACBE}"/>
                </a:ext>
              </a:extLst>
            </p:cNvPr>
            <p:cNvSpPr>
              <a:spLocks noChangeArrowheads="1"/>
            </p:cNvSpPr>
            <p:nvPr/>
          </p:nvSpPr>
          <p:spPr bwMode="auto">
            <a:xfrm>
              <a:off x="2424" y="886"/>
              <a:ext cx="744" cy="144"/>
            </a:xfrm>
            <a:prstGeom prst="rect">
              <a:avLst/>
            </a:prstGeom>
            <a:noFill/>
            <a:ln w="12700">
              <a:noFill/>
              <a:miter lim="800000"/>
              <a:headEnd/>
              <a:tailEnd/>
            </a:ln>
          </p:spPr>
          <p:txBody>
            <a:bodyPr wrap="none" lIns="90000" tIns="46800" rIns="90000" bIns="46800" anchor="ctr"/>
            <a:lstStyle/>
            <a:p>
              <a:r>
                <a:rPr lang="en-US" sz="600" b="0" dirty="0"/>
                <a:t>Inquiry No.</a:t>
              </a:r>
            </a:p>
          </p:txBody>
        </p:sp>
        <p:sp>
          <p:nvSpPr>
            <p:cNvPr id="106" name="Rectangle 30">
              <a:extLst>
                <a:ext uri="{FF2B5EF4-FFF2-40B4-BE49-F238E27FC236}">
                  <a16:creationId xmlns:a16="http://schemas.microsoft.com/office/drawing/2014/main" id="{F5FA9318-0A6F-44AD-BA8E-63C09A4028E4}"/>
                </a:ext>
              </a:extLst>
            </p:cNvPr>
            <p:cNvSpPr>
              <a:spLocks noChangeArrowheads="1"/>
            </p:cNvSpPr>
            <p:nvPr/>
          </p:nvSpPr>
          <p:spPr bwMode="auto">
            <a:xfrm>
              <a:off x="3168" y="886"/>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07" name="Rectangle 31">
              <a:extLst>
                <a:ext uri="{FF2B5EF4-FFF2-40B4-BE49-F238E27FC236}">
                  <a16:creationId xmlns:a16="http://schemas.microsoft.com/office/drawing/2014/main" id="{DDB15892-3BE7-4C64-B810-4DAD57C4E6D0}"/>
                </a:ext>
              </a:extLst>
            </p:cNvPr>
            <p:cNvSpPr>
              <a:spLocks noChangeArrowheads="1"/>
            </p:cNvSpPr>
            <p:nvPr/>
          </p:nvSpPr>
          <p:spPr bwMode="auto">
            <a:xfrm>
              <a:off x="2424" y="1030"/>
              <a:ext cx="744" cy="144"/>
            </a:xfrm>
            <a:prstGeom prst="rect">
              <a:avLst/>
            </a:prstGeom>
            <a:noFill/>
            <a:ln w="12700">
              <a:noFill/>
              <a:miter lim="800000"/>
              <a:headEnd/>
              <a:tailEnd/>
            </a:ln>
          </p:spPr>
          <p:txBody>
            <a:bodyPr wrap="none" lIns="90000" tIns="46800" rIns="90000" bIns="46800" anchor="ctr"/>
            <a:lstStyle/>
            <a:p>
              <a:r>
                <a:rPr lang="en-US" sz="600" b="0" dirty="0"/>
                <a:t>Inquiry Date</a:t>
              </a:r>
            </a:p>
          </p:txBody>
        </p:sp>
        <p:sp>
          <p:nvSpPr>
            <p:cNvPr id="108" name="Rectangle 32">
              <a:extLst>
                <a:ext uri="{FF2B5EF4-FFF2-40B4-BE49-F238E27FC236}">
                  <a16:creationId xmlns:a16="http://schemas.microsoft.com/office/drawing/2014/main" id="{E77A27E0-76AF-4AB8-950B-CDCDE1A27430}"/>
                </a:ext>
              </a:extLst>
            </p:cNvPr>
            <p:cNvSpPr>
              <a:spLocks noChangeArrowheads="1"/>
            </p:cNvSpPr>
            <p:nvPr/>
          </p:nvSpPr>
          <p:spPr bwMode="auto">
            <a:xfrm>
              <a:off x="3168" y="1030"/>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09" name="Rectangle 33">
              <a:extLst>
                <a:ext uri="{FF2B5EF4-FFF2-40B4-BE49-F238E27FC236}">
                  <a16:creationId xmlns:a16="http://schemas.microsoft.com/office/drawing/2014/main" id="{16DCBB19-EACB-47A9-882D-72C5F78DC209}"/>
                </a:ext>
              </a:extLst>
            </p:cNvPr>
            <p:cNvSpPr>
              <a:spLocks noChangeArrowheads="1"/>
            </p:cNvSpPr>
            <p:nvPr/>
          </p:nvSpPr>
          <p:spPr bwMode="auto">
            <a:xfrm>
              <a:off x="912" y="1968"/>
              <a:ext cx="744" cy="144"/>
            </a:xfrm>
            <a:prstGeom prst="rect">
              <a:avLst/>
            </a:prstGeom>
            <a:noFill/>
            <a:ln w="12700">
              <a:solidFill>
                <a:schemeClr val="bg1"/>
              </a:solidFill>
              <a:miter lim="800000"/>
              <a:headEnd/>
              <a:tailEnd/>
            </a:ln>
          </p:spPr>
          <p:txBody>
            <a:bodyPr wrap="none" lIns="90000" tIns="46800" rIns="90000" bIns="46800" anchor="ctr"/>
            <a:lstStyle/>
            <a:p>
              <a:r>
                <a:rPr lang="en-US" sz="600" b="0" dirty="0"/>
                <a:t>Item Number</a:t>
              </a:r>
            </a:p>
          </p:txBody>
        </p:sp>
        <p:sp>
          <p:nvSpPr>
            <p:cNvPr id="110" name="Rectangle 34">
              <a:extLst>
                <a:ext uri="{FF2B5EF4-FFF2-40B4-BE49-F238E27FC236}">
                  <a16:creationId xmlns:a16="http://schemas.microsoft.com/office/drawing/2014/main" id="{D4293D49-7526-477C-9E08-50C320BA9702}"/>
                </a:ext>
              </a:extLst>
            </p:cNvPr>
            <p:cNvSpPr>
              <a:spLocks noChangeArrowheads="1"/>
            </p:cNvSpPr>
            <p:nvPr/>
          </p:nvSpPr>
          <p:spPr bwMode="auto">
            <a:xfrm>
              <a:off x="1656" y="1968"/>
              <a:ext cx="744" cy="144"/>
            </a:xfrm>
            <a:prstGeom prst="rect">
              <a:avLst/>
            </a:prstGeom>
            <a:noFill/>
            <a:ln w="12700">
              <a:solidFill>
                <a:schemeClr val="bg1"/>
              </a:solidFill>
              <a:miter lim="800000"/>
              <a:headEnd/>
              <a:tailEnd/>
            </a:ln>
          </p:spPr>
          <p:txBody>
            <a:bodyPr wrap="none" lIns="90000" tIns="46800" rIns="90000" bIns="46800" anchor="ctr"/>
            <a:lstStyle/>
            <a:p>
              <a:r>
                <a:rPr lang="en-US" sz="600" b="0" dirty="0"/>
                <a:t>Item Description</a:t>
              </a:r>
            </a:p>
          </p:txBody>
        </p:sp>
        <p:sp>
          <p:nvSpPr>
            <p:cNvPr id="111" name="Rectangle 35">
              <a:extLst>
                <a:ext uri="{FF2B5EF4-FFF2-40B4-BE49-F238E27FC236}">
                  <a16:creationId xmlns:a16="http://schemas.microsoft.com/office/drawing/2014/main" id="{24BEEA19-7BFA-409F-8D84-DF3A5182E3DA}"/>
                </a:ext>
              </a:extLst>
            </p:cNvPr>
            <p:cNvSpPr>
              <a:spLocks noChangeArrowheads="1"/>
            </p:cNvSpPr>
            <p:nvPr/>
          </p:nvSpPr>
          <p:spPr bwMode="auto">
            <a:xfrm>
              <a:off x="1656" y="2112"/>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12" name="Rectangle 36">
              <a:extLst>
                <a:ext uri="{FF2B5EF4-FFF2-40B4-BE49-F238E27FC236}">
                  <a16:creationId xmlns:a16="http://schemas.microsoft.com/office/drawing/2014/main" id="{1287532A-20BE-400A-B653-447E7A3A0933}"/>
                </a:ext>
              </a:extLst>
            </p:cNvPr>
            <p:cNvSpPr>
              <a:spLocks noChangeArrowheads="1"/>
            </p:cNvSpPr>
            <p:nvPr/>
          </p:nvSpPr>
          <p:spPr bwMode="auto">
            <a:xfrm>
              <a:off x="2400" y="1968"/>
              <a:ext cx="480" cy="144"/>
            </a:xfrm>
            <a:prstGeom prst="rect">
              <a:avLst/>
            </a:prstGeom>
            <a:noFill/>
            <a:ln w="12700">
              <a:solidFill>
                <a:schemeClr val="bg1"/>
              </a:solidFill>
              <a:miter lim="800000"/>
              <a:headEnd/>
              <a:tailEnd/>
            </a:ln>
          </p:spPr>
          <p:txBody>
            <a:bodyPr wrap="none" lIns="90000" tIns="46800" rIns="90000" bIns="46800" anchor="ctr"/>
            <a:lstStyle/>
            <a:p>
              <a:r>
                <a:rPr lang="en-US" sz="600" b="0" dirty="0"/>
                <a:t>Quantity</a:t>
              </a:r>
            </a:p>
          </p:txBody>
        </p:sp>
        <p:sp>
          <p:nvSpPr>
            <p:cNvPr id="113" name="Rectangle 37">
              <a:extLst>
                <a:ext uri="{FF2B5EF4-FFF2-40B4-BE49-F238E27FC236}">
                  <a16:creationId xmlns:a16="http://schemas.microsoft.com/office/drawing/2014/main" id="{676C60DE-8FFD-4ADC-8BD8-19C45AC5C003}"/>
                </a:ext>
              </a:extLst>
            </p:cNvPr>
            <p:cNvSpPr>
              <a:spLocks noChangeArrowheads="1"/>
            </p:cNvSpPr>
            <p:nvPr/>
          </p:nvSpPr>
          <p:spPr bwMode="auto">
            <a:xfrm>
              <a:off x="1656" y="2256"/>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14" name="Rectangle 38">
              <a:extLst>
                <a:ext uri="{FF2B5EF4-FFF2-40B4-BE49-F238E27FC236}">
                  <a16:creationId xmlns:a16="http://schemas.microsoft.com/office/drawing/2014/main" id="{F37DA260-119D-4D82-88D4-1C53C025D6B5}"/>
                </a:ext>
              </a:extLst>
            </p:cNvPr>
            <p:cNvSpPr>
              <a:spLocks noChangeArrowheads="1"/>
            </p:cNvSpPr>
            <p:nvPr/>
          </p:nvSpPr>
          <p:spPr bwMode="auto">
            <a:xfrm>
              <a:off x="2880" y="1968"/>
              <a:ext cx="478" cy="144"/>
            </a:xfrm>
            <a:prstGeom prst="rect">
              <a:avLst/>
            </a:prstGeom>
            <a:noFill/>
            <a:ln w="12700">
              <a:solidFill>
                <a:schemeClr val="bg1"/>
              </a:solidFill>
              <a:miter lim="800000"/>
              <a:headEnd/>
              <a:tailEnd/>
            </a:ln>
          </p:spPr>
          <p:txBody>
            <a:bodyPr wrap="none" lIns="90000" tIns="46800" rIns="90000" bIns="46800" anchor="ctr"/>
            <a:lstStyle/>
            <a:p>
              <a:r>
                <a:rPr lang="en-US" sz="600" b="0" dirty="0"/>
                <a:t>Price</a:t>
              </a:r>
            </a:p>
          </p:txBody>
        </p:sp>
        <p:sp>
          <p:nvSpPr>
            <p:cNvPr id="115" name="Rectangle 39">
              <a:extLst>
                <a:ext uri="{FF2B5EF4-FFF2-40B4-BE49-F238E27FC236}">
                  <a16:creationId xmlns:a16="http://schemas.microsoft.com/office/drawing/2014/main" id="{D2B1C3CD-BB40-46A2-9313-520962735588}"/>
                </a:ext>
              </a:extLst>
            </p:cNvPr>
            <p:cNvSpPr>
              <a:spLocks noChangeArrowheads="1"/>
            </p:cNvSpPr>
            <p:nvPr/>
          </p:nvSpPr>
          <p:spPr bwMode="auto">
            <a:xfrm>
              <a:off x="1656" y="2400"/>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16" name="Rectangle 40">
              <a:extLst>
                <a:ext uri="{FF2B5EF4-FFF2-40B4-BE49-F238E27FC236}">
                  <a16:creationId xmlns:a16="http://schemas.microsoft.com/office/drawing/2014/main" id="{4BA8B51B-7263-439D-8F42-7EF259A699E2}"/>
                </a:ext>
              </a:extLst>
            </p:cNvPr>
            <p:cNvSpPr>
              <a:spLocks noChangeArrowheads="1"/>
            </p:cNvSpPr>
            <p:nvPr/>
          </p:nvSpPr>
          <p:spPr bwMode="auto">
            <a:xfrm>
              <a:off x="1656" y="2544"/>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17" name="Rectangle 41">
              <a:extLst>
                <a:ext uri="{FF2B5EF4-FFF2-40B4-BE49-F238E27FC236}">
                  <a16:creationId xmlns:a16="http://schemas.microsoft.com/office/drawing/2014/main" id="{2013DFCC-D27E-4B9E-B6DB-294F951E6135}"/>
                </a:ext>
              </a:extLst>
            </p:cNvPr>
            <p:cNvSpPr>
              <a:spLocks noChangeArrowheads="1"/>
            </p:cNvSpPr>
            <p:nvPr/>
          </p:nvSpPr>
          <p:spPr bwMode="auto">
            <a:xfrm>
              <a:off x="672" y="1680"/>
              <a:ext cx="744" cy="144"/>
            </a:xfrm>
            <a:prstGeom prst="rect">
              <a:avLst/>
            </a:prstGeom>
            <a:noFill/>
            <a:ln w="12700">
              <a:noFill/>
              <a:miter lim="800000"/>
              <a:headEnd/>
              <a:tailEnd/>
            </a:ln>
          </p:spPr>
          <p:txBody>
            <a:bodyPr wrap="none" lIns="90000" tIns="46800" rIns="90000" bIns="46800" anchor="ctr"/>
            <a:lstStyle/>
            <a:p>
              <a:r>
                <a:rPr lang="en-US" sz="600" b="0" dirty="0"/>
                <a:t>Document Type</a:t>
              </a:r>
            </a:p>
          </p:txBody>
        </p:sp>
        <p:sp>
          <p:nvSpPr>
            <p:cNvPr id="118" name="Rectangle 42">
              <a:extLst>
                <a:ext uri="{FF2B5EF4-FFF2-40B4-BE49-F238E27FC236}">
                  <a16:creationId xmlns:a16="http://schemas.microsoft.com/office/drawing/2014/main" id="{A57D562A-A896-4B4C-8AAA-9621BEBB795B}"/>
                </a:ext>
              </a:extLst>
            </p:cNvPr>
            <p:cNvSpPr>
              <a:spLocks noChangeArrowheads="1"/>
            </p:cNvSpPr>
            <p:nvPr/>
          </p:nvSpPr>
          <p:spPr bwMode="auto">
            <a:xfrm>
              <a:off x="1416" y="1680"/>
              <a:ext cx="1036"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19" name="Rectangle 43">
              <a:extLst>
                <a:ext uri="{FF2B5EF4-FFF2-40B4-BE49-F238E27FC236}">
                  <a16:creationId xmlns:a16="http://schemas.microsoft.com/office/drawing/2014/main" id="{531B6D59-94BC-4538-ABAA-AA4DAA70E8BA}"/>
                </a:ext>
              </a:extLst>
            </p:cNvPr>
            <p:cNvSpPr>
              <a:spLocks noChangeArrowheads="1"/>
            </p:cNvSpPr>
            <p:nvPr/>
          </p:nvSpPr>
          <p:spPr bwMode="auto">
            <a:xfrm>
              <a:off x="764" y="1968"/>
              <a:ext cx="148" cy="144"/>
            </a:xfrm>
            <a:prstGeom prst="rect">
              <a:avLst/>
            </a:prstGeom>
            <a:noFill/>
            <a:ln w="12700">
              <a:solidFill>
                <a:schemeClr val="bg1"/>
              </a:solidFill>
              <a:miter lim="800000"/>
              <a:headEnd/>
              <a:tailEnd/>
            </a:ln>
          </p:spPr>
          <p:txBody>
            <a:bodyPr wrap="none" lIns="90000" tIns="46800" rIns="90000" bIns="46800" anchor="ctr"/>
            <a:lstStyle/>
            <a:p>
              <a:r>
                <a:rPr lang="en-US" sz="600" b="0" dirty="0"/>
                <a:t>#</a:t>
              </a:r>
            </a:p>
          </p:txBody>
        </p:sp>
        <p:sp>
          <p:nvSpPr>
            <p:cNvPr id="120" name="Rectangle 44">
              <a:extLst>
                <a:ext uri="{FF2B5EF4-FFF2-40B4-BE49-F238E27FC236}">
                  <a16:creationId xmlns:a16="http://schemas.microsoft.com/office/drawing/2014/main" id="{1A7F3A41-F401-4A79-901C-9BA384A74DCF}"/>
                </a:ext>
              </a:extLst>
            </p:cNvPr>
            <p:cNvSpPr>
              <a:spLocks noChangeArrowheads="1"/>
            </p:cNvSpPr>
            <p:nvPr/>
          </p:nvSpPr>
          <p:spPr bwMode="auto">
            <a:xfrm>
              <a:off x="764" y="2112"/>
              <a:ext cx="148" cy="144"/>
            </a:xfrm>
            <a:prstGeom prst="rect">
              <a:avLst/>
            </a:prstGeom>
            <a:noFill/>
            <a:ln w="12700">
              <a:solidFill>
                <a:schemeClr val="bg1"/>
              </a:solidFill>
              <a:miter lim="800000"/>
              <a:headEnd/>
              <a:tailEnd/>
            </a:ln>
          </p:spPr>
          <p:txBody>
            <a:bodyPr wrap="none" lIns="90000" tIns="46800" rIns="90000" bIns="46800" anchor="ctr"/>
            <a:lstStyle/>
            <a:p>
              <a:endParaRPr lang="de-DE" dirty="0"/>
            </a:p>
          </p:txBody>
        </p:sp>
        <p:sp>
          <p:nvSpPr>
            <p:cNvPr id="121" name="Rectangle 45">
              <a:extLst>
                <a:ext uri="{FF2B5EF4-FFF2-40B4-BE49-F238E27FC236}">
                  <a16:creationId xmlns:a16="http://schemas.microsoft.com/office/drawing/2014/main" id="{FF239D83-A0AD-4A43-8A32-83A2C576108F}"/>
                </a:ext>
              </a:extLst>
            </p:cNvPr>
            <p:cNvSpPr>
              <a:spLocks noChangeArrowheads="1"/>
            </p:cNvSpPr>
            <p:nvPr/>
          </p:nvSpPr>
          <p:spPr bwMode="auto">
            <a:xfrm>
              <a:off x="764" y="2256"/>
              <a:ext cx="148" cy="144"/>
            </a:xfrm>
            <a:prstGeom prst="rect">
              <a:avLst/>
            </a:prstGeom>
            <a:noFill/>
            <a:ln w="12700">
              <a:solidFill>
                <a:schemeClr val="bg1"/>
              </a:solidFill>
              <a:miter lim="800000"/>
              <a:headEnd/>
              <a:tailEnd/>
            </a:ln>
          </p:spPr>
          <p:txBody>
            <a:bodyPr wrap="none" lIns="90000" tIns="46800" rIns="90000" bIns="46800" anchor="ctr"/>
            <a:lstStyle/>
            <a:p>
              <a:endParaRPr lang="de-DE" dirty="0"/>
            </a:p>
          </p:txBody>
        </p:sp>
        <p:sp>
          <p:nvSpPr>
            <p:cNvPr id="122" name="Rectangle 46">
              <a:extLst>
                <a:ext uri="{FF2B5EF4-FFF2-40B4-BE49-F238E27FC236}">
                  <a16:creationId xmlns:a16="http://schemas.microsoft.com/office/drawing/2014/main" id="{DCE0EB9E-110D-48F2-A500-DD0390370CDA}"/>
                </a:ext>
              </a:extLst>
            </p:cNvPr>
            <p:cNvSpPr>
              <a:spLocks noChangeArrowheads="1"/>
            </p:cNvSpPr>
            <p:nvPr/>
          </p:nvSpPr>
          <p:spPr bwMode="auto">
            <a:xfrm>
              <a:off x="764" y="2400"/>
              <a:ext cx="148" cy="144"/>
            </a:xfrm>
            <a:prstGeom prst="rect">
              <a:avLst/>
            </a:prstGeom>
            <a:noFill/>
            <a:ln w="12700">
              <a:solidFill>
                <a:schemeClr val="bg1"/>
              </a:solidFill>
              <a:miter lim="800000"/>
              <a:headEnd/>
              <a:tailEnd/>
            </a:ln>
          </p:spPr>
          <p:txBody>
            <a:bodyPr wrap="none" lIns="90000" tIns="46800" rIns="90000" bIns="46800" anchor="ctr"/>
            <a:lstStyle/>
            <a:p>
              <a:endParaRPr lang="de-DE" dirty="0"/>
            </a:p>
          </p:txBody>
        </p:sp>
        <p:sp>
          <p:nvSpPr>
            <p:cNvPr id="123" name="Rectangle 47">
              <a:extLst>
                <a:ext uri="{FF2B5EF4-FFF2-40B4-BE49-F238E27FC236}">
                  <a16:creationId xmlns:a16="http://schemas.microsoft.com/office/drawing/2014/main" id="{2239885C-F3C4-4133-B26F-AD6DF3C81850}"/>
                </a:ext>
              </a:extLst>
            </p:cNvPr>
            <p:cNvSpPr>
              <a:spLocks noChangeArrowheads="1"/>
            </p:cNvSpPr>
            <p:nvPr/>
          </p:nvSpPr>
          <p:spPr bwMode="auto">
            <a:xfrm>
              <a:off x="764" y="2544"/>
              <a:ext cx="148" cy="144"/>
            </a:xfrm>
            <a:prstGeom prst="rect">
              <a:avLst/>
            </a:prstGeom>
            <a:noFill/>
            <a:ln w="12700">
              <a:solidFill>
                <a:schemeClr val="bg1"/>
              </a:solidFill>
              <a:miter lim="800000"/>
              <a:headEnd/>
              <a:tailEnd/>
            </a:ln>
          </p:spPr>
          <p:txBody>
            <a:bodyPr wrap="none" lIns="90000" tIns="46800" rIns="90000" bIns="46800" anchor="ctr"/>
            <a:lstStyle/>
            <a:p>
              <a:endParaRPr lang="de-DE" dirty="0"/>
            </a:p>
          </p:txBody>
        </p:sp>
        <p:sp>
          <p:nvSpPr>
            <p:cNvPr id="124" name="Rectangle 48">
              <a:extLst>
                <a:ext uri="{FF2B5EF4-FFF2-40B4-BE49-F238E27FC236}">
                  <a16:creationId xmlns:a16="http://schemas.microsoft.com/office/drawing/2014/main" id="{527CA41C-C527-4292-BEDF-4A95ED767214}"/>
                </a:ext>
              </a:extLst>
            </p:cNvPr>
            <p:cNvSpPr>
              <a:spLocks noChangeArrowheads="1"/>
            </p:cNvSpPr>
            <p:nvPr/>
          </p:nvSpPr>
          <p:spPr bwMode="auto">
            <a:xfrm>
              <a:off x="3358" y="1968"/>
              <a:ext cx="482" cy="144"/>
            </a:xfrm>
            <a:prstGeom prst="rect">
              <a:avLst/>
            </a:prstGeom>
            <a:noFill/>
            <a:ln w="12700">
              <a:solidFill>
                <a:schemeClr val="bg1"/>
              </a:solidFill>
              <a:miter lim="800000"/>
              <a:headEnd/>
              <a:tailEnd/>
            </a:ln>
          </p:spPr>
          <p:txBody>
            <a:bodyPr wrap="none" lIns="90000" tIns="46800" rIns="90000" bIns="46800" anchor="ctr"/>
            <a:lstStyle/>
            <a:p>
              <a:r>
                <a:rPr lang="en-US" sz="600" b="0" dirty="0"/>
                <a:t>Tax</a:t>
              </a:r>
            </a:p>
          </p:txBody>
        </p:sp>
        <p:sp>
          <p:nvSpPr>
            <p:cNvPr id="125" name="Rectangle 49">
              <a:extLst>
                <a:ext uri="{FF2B5EF4-FFF2-40B4-BE49-F238E27FC236}">
                  <a16:creationId xmlns:a16="http://schemas.microsoft.com/office/drawing/2014/main" id="{0D2E3E34-2D88-4214-A90A-27C5C840DD8B}"/>
                </a:ext>
              </a:extLst>
            </p:cNvPr>
            <p:cNvSpPr>
              <a:spLocks noChangeArrowheads="1"/>
            </p:cNvSpPr>
            <p:nvPr/>
          </p:nvSpPr>
          <p:spPr bwMode="auto">
            <a:xfrm>
              <a:off x="912" y="2112"/>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26" name="Rectangle 50">
              <a:extLst>
                <a:ext uri="{FF2B5EF4-FFF2-40B4-BE49-F238E27FC236}">
                  <a16:creationId xmlns:a16="http://schemas.microsoft.com/office/drawing/2014/main" id="{F38B22D4-F03C-4625-ADAA-0D45D2AC15B7}"/>
                </a:ext>
              </a:extLst>
            </p:cNvPr>
            <p:cNvSpPr>
              <a:spLocks noChangeArrowheads="1"/>
            </p:cNvSpPr>
            <p:nvPr/>
          </p:nvSpPr>
          <p:spPr bwMode="auto">
            <a:xfrm>
              <a:off x="912" y="2256"/>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27" name="Rectangle 51">
              <a:extLst>
                <a:ext uri="{FF2B5EF4-FFF2-40B4-BE49-F238E27FC236}">
                  <a16:creationId xmlns:a16="http://schemas.microsoft.com/office/drawing/2014/main" id="{88BDC727-7920-4EFC-ACCF-2F74BD3FF488}"/>
                </a:ext>
              </a:extLst>
            </p:cNvPr>
            <p:cNvSpPr>
              <a:spLocks noChangeArrowheads="1"/>
            </p:cNvSpPr>
            <p:nvPr/>
          </p:nvSpPr>
          <p:spPr bwMode="auto">
            <a:xfrm>
              <a:off x="912" y="2400"/>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28" name="Rectangle 52">
              <a:extLst>
                <a:ext uri="{FF2B5EF4-FFF2-40B4-BE49-F238E27FC236}">
                  <a16:creationId xmlns:a16="http://schemas.microsoft.com/office/drawing/2014/main" id="{01390E86-1763-4A79-8956-3390572A1960}"/>
                </a:ext>
              </a:extLst>
            </p:cNvPr>
            <p:cNvSpPr>
              <a:spLocks noChangeArrowheads="1"/>
            </p:cNvSpPr>
            <p:nvPr/>
          </p:nvSpPr>
          <p:spPr bwMode="auto">
            <a:xfrm>
              <a:off x="912" y="2544"/>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29" name="Rectangle 53">
              <a:extLst>
                <a:ext uri="{FF2B5EF4-FFF2-40B4-BE49-F238E27FC236}">
                  <a16:creationId xmlns:a16="http://schemas.microsoft.com/office/drawing/2014/main" id="{C510B1AE-3698-4DD3-B2F4-E1AF7F34DC6B}"/>
                </a:ext>
              </a:extLst>
            </p:cNvPr>
            <p:cNvSpPr>
              <a:spLocks noChangeArrowheads="1"/>
            </p:cNvSpPr>
            <p:nvPr/>
          </p:nvSpPr>
          <p:spPr bwMode="auto">
            <a:xfrm>
              <a:off x="2400" y="2112"/>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0" name="Rectangle 54">
              <a:extLst>
                <a:ext uri="{FF2B5EF4-FFF2-40B4-BE49-F238E27FC236}">
                  <a16:creationId xmlns:a16="http://schemas.microsoft.com/office/drawing/2014/main" id="{C2194ABE-852A-4452-BC96-65B62569BE15}"/>
                </a:ext>
              </a:extLst>
            </p:cNvPr>
            <p:cNvSpPr>
              <a:spLocks noChangeArrowheads="1"/>
            </p:cNvSpPr>
            <p:nvPr/>
          </p:nvSpPr>
          <p:spPr bwMode="auto">
            <a:xfrm>
              <a:off x="2400" y="2256"/>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1" name="Rectangle 55">
              <a:extLst>
                <a:ext uri="{FF2B5EF4-FFF2-40B4-BE49-F238E27FC236}">
                  <a16:creationId xmlns:a16="http://schemas.microsoft.com/office/drawing/2014/main" id="{EB7C4CD6-BFC4-425F-81ED-31E2C8FC9D44}"/>
                </a:ext>
              </a:extLst>
            </p:cNvPr>
            <p:cNvSpPr>
              <a:spLocks noChangeArrowheads="1"/>
            </p:cNvSpPr>
            <p:nvPr/>
          </p:nvSpPr>
          <p:spPr bwMode="auto">
            <a:xfrm>
              <a:off x="2400" y="2400"/>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2" name="Rectangle 56">
              <a:extLst>
                <a:ext uri="{FF2B5EF4-FFF2-40B4-BE49-F238E27FC236}">
                  <a16:creationId xmlns:a16="http://schemas.microsoft.com/office/drawing/2014/main" id="{A6142FBC-2752-43EE-9D11-570C6958EE6C}"/>
                </a:ext>
              </a:extLst>
            </p:cNvPr>
            <p:cNvSpPr>
              <a:spLocks noChangeArrowheads="1"/>
            </p:cNvSpPr>
            <p:nvPr/>
          </p:nvSpPr>
          <p:spPr bwMode="auto">
            <a:xfrm>
              <a:off x="2400" y="2544"/>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3" name="Rectangle 57">
              <a:extLst>
                <a:ext uri="{FF2B5EF4-FFF2-40B4-BE49-F238E27FC236}">
                  <a16:creationId xmlns:a16="http://schemas.microsoft.com/office/drawing/2014/main" id="{1435D8BF-B768-4B73-A78D-3B7BBA131DF4}"/>
                </a:ext>
              </a:extLst>
            </p:cNvPr>
            <p:cNvSpPr>
              <a:spLocks noChangeArrowheads="1"/>
            </p:cNvSpPr>
            <p:nvPr/>
          </p:nvSpPr>
          <p:spPr bwMode="auto">
            <a:xfrm>
              <a:off x="2878" y="2112"/>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4" name="Rectangle 58">
              <a:extLst>
                <a:ext uri="{FF2B5EF4-FFF2-40B4-BE49-F238E27FC236}">
                  <a16:creationId xmlns:a16="http://schemas.microsoft.com/office/drawing/2014/main" id="{144007BA-AEC2-4D3F-910E-66062258521E}"/>
                </a:ext>
              </a:extLst>
            </p:cNvPr>
            <p:cNvSpPr>
              <a:spLocks noChangeArrowheads="1"/>
            </p:cNvSpPr>
            <p:nvPr/>
          </p:nvSpPr>
          <p:spPr bwMode="auto">
            <a:xfrm>
              <a:off x="2878" y="2256"/>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5" name="Rectangle 59">
              <a:extLst>
                <a:ext uri="{FF2B5EF4-FFF2-40B4-BE49-F238E27FC236}">
                  <a16:creationId xmlns:a16="http://schemas.microsoft.com/office/drawing/2014/main" id="{DD966917-CE29-44D8-8A32-B647BCE2FCAE}"/>
                </a:ext>
              </a:extLst>
            </p:cNvPr>
            <p:cNvSpPr>
              <a:spLocks noChangeArrowheads="1"/>
            </p:cNvSpPr>
            <p:nvPr/>
          </p:nvSpPr>
          <p:spPr bwMode="auto">
            <a:xfrm>
              <a:off x="2878" y="2400"/>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6" name="Rectangle 60">
              <a:extLst>
                <a:ext uri="{FF2B5EF4-FFF2-40B4-BE49-F238E27FC236}">
                  <a16:creationId xmlns:a16="http://schemas.microsoft.com/office/drawing/2014/main" id="{D1180335-CC93-404A-919B-598C192EE2A1}"/>
                </a:ext>
              </a:extLst>
            </p:cNvPr>
            <p:cNvSpPr>
              <a:spLocks noChangeArrowheads="1"/>
            </p:cNvSpPr>
            <p:nvPr/>
          </p:nvSpPr>
          <p:spPr bwMode="auto">
            <a:xfrm>
              <a:off x="2878" y="2544"/>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7" name="Rectangle 61">
              <a:extLst>
                <a:ext uri="{FF2B5EF4-FFF2-40B4-BE49-F238E27FC236}">
                  <a16:creationId xmlns:a16="http://schemas.microsoft.com/office/drawing/2014/main" id="{B2A0FC7B-A3EA-46DC-841F-5C3800DED0CA}"/>
                </a:ext>
              </a:extLst>
            </p:cNvPr>
            <p:cNvSpPr>
              <a:spLocks noChangeArrowheads="1"/>
            </p:cNvSpPr>
            <p:nvPr/>
          </p:nvSpPr>
          <p:spPr bwMode="auto">
            <a:xfrm>
              <a:off x="3358" y="2112"/>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8" name="Rectangle 62">
              <a:extLst>
                <a:ext uri="{FF2B5EF4-FFF2-40B4-BE49-F238E27FC236}">
                  <a16:creationId xmlns:a16="http://schemas.microsoft.com/office/drawing/2014/main" id="{CEABF65B-9CC5-46D1-BAAC-80349DE69809}"/>
                </a:ext>
              </a:extLst>
            </p:cNvPr>
            <p:cNvSpPr>
              <a:spLocks noChangeArrowheads="1"/>
            </p:cNvSpPr>
            <p:nvPr/>
          </p:nvSpPr>
          <p:spPr bwMode="auto">
            <a:xfrm>
              <a:off x="3358" y="2256"/>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39" name="Rectangle 63">
              <a:extLst>
                <a:ext uri="{FF2B5EF4-FFF2-40B4-BE49-F238E27FC236}">
                  <a16:creationId xmlns:a16="http://schemas.microsoft.com/office/drawing/2014/main" id="{D332F61A-093D-49A8-9E51-E9846DE693C6}"/>
                </a:ext>
              </a:extLst>
            </p:cNvPr>
            <p:cNvSpPr>
              <a:spLocks noChangeArrowheads="1"/>
            </p:cNvSpPr>
            <p:nvPr/>
          </p:nvSpPr>
          <p:spPr bwMode="auto">
            <a:xfrm>
              <a:off x="3358" y="2400"/>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40" name="Rectangle 64">
              <a:extLst>
                <a:ext uri="{FF2B5EF4-FFF2-40B4-BE49-F238E27FC236}">
                  <a16:creationId xmlns:a16="http://schemas.microsoft.com/office/drawing/2014/main" id="{82439636-E108-4036-A0CD-4C24AC18C941}"/>
                </a:ext>
              </a:extLst>
            </p:cNvPr>
            <p:cNvSpPr>
              <a:spLocks noChangeArrowheads="1"/>
            </p:cNvSpPr>
            <p:nvPr/>
          </p:nvSpPr>
          <p:spPr bwMode="auto">
            <a:xfrm>
              <a:off x="3358" y="2544"/>
              <a:ext cx="480"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41" name="Rectangle 65">
              <a:extLst>
                <a:ext uri="{FF2B5EF4-FFF2-40B4-BE49-F238E27FC236}">
                  <a16:creationId xmlns:a16="http://schemas.microsoft.com/office/drawing/2014/main" id="{11C931CC-61B6-4C70-B76C-AEC2FC641AE5}"/>
                </a:ext>
              </a:extLst>
            </p:cNvPr>
            <p:cNvSpPr>
              <a:spLocks noChangeArrowheads="1"/>
            </p:cNvSpPr>
            <p:nvPr/>
          </p:nvSpPr>
          <p:spPr bwMode="auto">
            <a:xfrm>
              <a:off x="2136" y="2784"/>
              <a:ext cx="744" cy="144"/>
            </a:xfrm>
            <a:prstGeom prst="rect">
              <a:avLst/>
            </a:prstGeom>
            <a:noFill/>
            <a:ln w="12700">
              <a:noFill/>
              <a:miter lim="800000"/>
              <a:headEnd/>
              <a:tailEnd/>
            </a:ln>
          </p:spPr>
          <p:txBody>
            <a:bodyPr wrap="none" lIns="90000" tIns="46800" rIns="90000" bIns="46800" anchor="ctr"/>
            <a:lstStyle/>
            <a:p>
              <a:r>
                <a:rPr lang="en-US" sz="600" b="0" dirty="0"/>
                <a:t>Total Sum</a:t>
              </a:r>
            </a:p>
          </p:txBody>
        </p:sp>
        <p:sp>
          <p:nvSpPr>
            <p:cNvPr id="142" name="Rectangle 66">
              <a:extLst>
                <a:ext uri="{FF2B5EF4-FFF2-40B4-BE49-F238E27FC236}">
                  <a16:creationId xmlns:a16="http://schemas.microsoft.com/office/drawing/2014/main" id="{2FA1C543-570C-4069-9939-07834E9A5E26}"/>
                </a:ext>
              </a:extLst>
            </p:cNvPr>
            <p:cNvSpPr>
              <a:spLocks noChangeArrowheads="1"/>
            </p:cNvSpPr>
            <p:nvPr/>
          </p:nvSpPr>
          <p:spPr bwMode="auto">
            <a:xfrm>
              <a:off x="2880" y="2784"/>
              <a:ext cx="478"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sp>
          <p:nvSpPr>
            <p:cNvPr id="143" name="Rectangle 67">
              <a:extLst>
                <a:ext uri="{FF2B5EF4-FFF2-40B4-BE49-F238E27FC236}">
                  <a16:creationId xmlns:a16="http://schemas.microsoft.com/office/drawing/2014/main" id="{6CC4BD21-AA40-4E9E-9A78-070EC278C70F}"/>
                </a:ext>
              </a:extLst>
            </p:cNvPr>
            <p:cNvSpPr>
              <a:spLocks noChangeArrowheads="1"/>
            </p:cNvSpPr>
            <p:nvPr/>
          </p:nvSpPr>
          <p:spPr bwMode="auto">
            <a:xfrm>
              <a:off x="764" y="3024"/>
              <a:ext cx="528" cy="144"/>
            </a:xfrm>
            <a:prstGeom prst="rect">
              <a:avLst/>
            </a:prstGeom>
            <a:gradFill rotWithShape="0">
              <a:gsLst>
                <a:gs pos="0">
                  <a:srgbClr val="DDDDDD"/>
                </a:gs>
                <a:gs pos="50000">
                  <a:srgbClr val="A0A0A0"/>
                </a:gs>
                <a:gs pos="100000">
                  <a:srgbClr val="DDDDDD"/>
                </a:gs>
              </a:gsLst>
              <a:lin ang="5400000" scaled="1"/>
            </a:gradFill>
            <a:ln w="12700">
              <a:solidFill>
                <a:schemeClr val="folHlink"/>
              </a:solidFill>
              <a:miter lim="800000"/>
              <a:headEnd/>
              <a:tailEnd/>
            </a:ln>
          </p:spPr>
          <p:txBody>
            <a:bodyPr wrap="none" lIns="90000" tIns="46800" rIns="90000" bIns="46800" anchor="ctr"/>
            <a:lstStyle/>
            <a:p>
              <a:pPr algn="ctr"/>
              <a:r>
                <a:rPr lang="en-US" sz="600" b="0" dirty="0"/>
                <a:t>Add</a:t>
              </a:r>
            </a:p>
          </p:txBody>
        </p:sp>
        <p:sp>
          <p:nvSpPr>
            <p:cNvPr id="144" name="Rectangle 68">
              <a:extLst>
                <a:ext uri="{FF2B5EF4-FFF2-40B4-BE49-F238E27FC236}">
                  <a16:creationId xmlns:a16="http://schemas.microsoft.com/office/drawing/2014/main" id="{697FA87E-8F86-43EC-AE62-8E71D5685A26}"/>
                </a:ext>
              </a:extLst>
            </p:cNvPr>
            <p:cNvSpPr>
              <a:spLocks noChangeArrowheads="1"/>
            </p:cNvSpPr>
            <p:nvPr/>
          </p:nvSpPr>
          <p:spPr bwMode="auto">
            <a:xfrm>
              <a:off x="1392" y="3024"/>
              <a:ext cx="528" cy="144"/>
            </a:xfrm>
            <a:prstGeom prst="rect">
              <a:avLst/>
            </a:prstGeom>
            <a:gradFill rotWithShape="0">
              <a:gsLst>
                <a:gs pos="0">
                  <a:srgbClr val="DDDDDD"/>
                </a:gs>
                <a:gs pos="50000">
                  <a:srgbClr val="A0A0A0"/>
                </a:gs>
                <a:gs pos="100000">
                  <a:srgbClr val="DDDDDD"/>
                </a:gs>
              </a:gsLst>
              <a:lin ang="5400000" scaled="1"/>
            </a:gradFill>
            <a:ln w="12700">
              <a:solidFill>
                <a:schemeClr val="folHlink"/>
              </a:solidFill>
              <a:miter lim="800000"/>
              <a:headEnd/>
              <a:tailEnd/>
            </a:ln>
          </p:spPr>
          <p:txBody>
            <a:bodyPr wrap="none" lIns="90000" tIns="46800" rIns="90000" bIns="46800" anchor="ctr"/>
            <a:lstStyle/>
            <a:p>
              <a:pPr algn="ctr"/>
              <a:r>
                <a:rPr lang="en-US" sz="600" b="0" dirty="0"/>
                <a:t>Cancel</a:t>
              </a:r>
            </a:p>
          </p:txBody>
        </p:sp>
        <p:sp>
          <p:nvSpPr>
            <p:cNvPr id="145" name="Rectangle 69">
              <a:extLst>
                <a:ext uri="{FF2B5EF4-FFF2-40B4-BE49-F238E27FC236}">
                  <a16:creationId xmlns:a16="http://schemas.microsoft.com/office/drawing/2014/main" id="{8E06114C-259D-43B9-841B-96D225D6F0E2}"/>
                </a:ext>
              </a:extLst>
            </p:cNvPr>
            <p:cNvSpPr>
              <a:spLocks noChangeArrowheads="1"/>
            </p:cNvSpPr>
            <p:nvPr/>
          </p:nvSpPr>
          <p:spPr bwMode="auto">
            <a:xfrm>
              <a:off x="2424" y="1462"/>
              <a:ext cx="744" cy="144"/>
            </a:xfrm>
            <a:prstGeom prst="rect">
              <a:avLst/>
            </a:prstGeom>
            <a:noFill/>
            <a:ln w="12700">
              <a:noFill/>
              <a:miter lim="800000"/>
              <a:headEnd/>
              <a:tailEnd/>
            </a:ln>
          </p:spPr>
          <p:txBody>
            <a:bodyPr wrap="none" lIns="90000" tIns="46800" rIns="90000" bIns="46800" anchor="ctr"/>
            <a:lstStyle/>
            <a:p>
              <a:r>
                <a:rPr lang="en-US" sz="600" b="0" dirty="0"/>
                <a:t>Inquiry Ref. No.</a:t>
              </a:r>
            </a:p>
          </p:txBody>
        </p:sp>
        <p:sp>
          <p:nvSpPr>
            <p:cNvPr id="146" name="Rectangle 70">
              <a:extLst>
                <a:ext uri="{FF2B5EF4-FFF2-40B4-BE49-F238E27FC236}">
                  <a16:creationId xmlns:a16="http://schemas.microsoft.com/office/drawing/2014/main" id="{5402DD50-A360-42CA-B983-C25967228BA7}"/>
                </a:ext>
              </a:extLst>
            </p:cNvPr>
            <p:cNvSpPr>
              <a:spLocks noChangeArrowheads="1"/>
            </p:cNvSpPr>
            <p:nvPr/>
          </p:nvSpPr>
          <p:spPr bwMode="auto">
            <a:xfrm>
              <a:off x="3168" y="1462"/>
              <a:ext cx="744" cy="144"/>
            </a:xfrm>
            <a:prstGeom prst="rect">
              <a:avLst/>
            </a:prstGeom>
            <a:solidFill>
              <a:schemeClr val="bg1"/>
            </a:solidFill>
            <a:ln w="12700">
              <a:solidFill>
                <a:schemeClr val="bg2"/>
              </a:solidFill>
              <a:miter lim="800000"/>
              <a:headEnd/>
              <a:tailEnd/>
            </a:ln>
          </p:spPr>
          <p:txBody>
            <a:bodyPr lIns="90000" tIns="46800" rIns="90000" bIns="46800" anchor="ctr">
              <a:spAutoFit/>
            </a:bodyPr>
            <a:lstStyle/>
            <a:p>
              <a:endParaRPr lang="de-DE" dirty="0"/>
            </a:p>
          </p:txBody>
        </p:sp>
      </p:grpSp>
      <p:sp>
        <p:nvSpPr>
          <p:cNvPr id="156" name="AutoShape 71">
            <a:extLst>
              <a:ext uri="{FF2B5EF4-FFF2-40B4-BE49-F238E27FC236}">
                <a16:creationId xmlns:a16="http://schemas.microsoft.com/office/drawing/2014/main" id="{F8A75DED-4E4E-4525-AD8E-25EC1436A6A8}"/>
              </a:ext>
            </a:extLst>
          </p:cNvPr>
          <p:cNvSpPr>
            <a:spLocks noChangeArrowheads="1"/>
          </p:cNvSpPr>
          <p:nvPr/>
        </p:nvSpPr>
        <p:spPr bwMode="auto">
          <a:xfrm>
            <a:off x="10074402" y="3070220"/>
            <a:ext cx="1616075" cy="1101725"/>
          </a:xfrm>
          <a:prstGeom prst="can">
            <a:avLst>
              <a:gd name="adj" fmla="val 25000"/>
            </a:avLst>
          </a:prstGeom>
          <a:solidFill>
            <a:srgbClr val="CCCCCC"/>
          </a:solidFill>
          <a:ln w="12700">
            <a:solidFill>
              <a:schemeClr val="tx1"/>
            </a:solidFill>
            <a:round/>
            <a:headEnd/>
            <a:tailEnd/>
          </a:ln>
        </p:spPr>
        <p:txBody>
          <a:bodyPr lIns="90000" tIns="46800" rIns="90000" bIns="46800" anchor="ctr">
            <a:spAutoFit/>
          </a:bodyPr>
          <a:lstStyle/>
          <a:p>
            <a:endParaRPr lang="de-DE" dirty="0"/>
          </a:p>
        </p:txBody>
      </p:sp>
      <p:sp>
        <p:nvSpPr>
          <p:cNvPr id="157" name="Rectangle 72">
            <a:extLst>
              <a:ext uri="{FF2B5EF4-FFF2-40B4-BE49-F238E27FC236}">
                <a16:creationId xmlns:a16="http://schemas.microsoft.com/office/drawing/2014/main" id="{70F8A374-1AD2-421A-B8BC-AA3AD8FA8A28}"/>
              </a:ext>
            </a:extLst>
          </p:cNvPr>
          <p:cNvSpPr>
            <a:spLocks noChangeArrowheads="1"/>
          </p:cNvSpPr>
          <p:nvPr/>
        </p:nvSpPr>
        <p:spPr bwMode="auto">
          <a:xfrm>
            <a:off x="10287127" y="3452807"/>
            <a:ext cx="298450"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58" name="Rectangle 73">
            <a:extLst>
              <a:ext uri="{FF2B5EF4-FFF2-40B4-BE49-F238E27FC236}">
                <a16:creationId xmlns:a16="http://schemas.microsoft.com/office/drawing/2014/main" id="{8494E7D1-F359-4BFC-81AA-12B66A36A948}"/>
              </a:ext>
            </a:extLst>
          </p:cNvPr>
          <p:cNvSpPr>
            <a:spLocks noChangeArrowheads="1"/>
          </p:cNvSpPr>
          <p:nvPr/>
        </p:nvSpPr>
        <p:spPr bwMode="auto">
          <a:xfrm>
            <a:off x="10585577" y="3452807"/>
            <a:ext cx="296862"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59" name="Rectangle 74">
            <a:extLst>
              <a:ext uri="{FF2B5EF4-FFF2-40B4-BE49-F238E27FC236}">
                <a16:creationId xmlns:a16="http://schemas.microsoft.com/office/drawing/2014/main" id="{364BAD56-6452-4EB3-8B04-E7ABB98A39DD}"/>
              </a:ext>
            </a:extLst>
          </p:cNvPr>
          <p:cNvSpPr>
            <a:spLocks noChangeArrowheads="1"/>
          </p:cNvSpPr>
          <p:nvPr/>
        </p:nvSpPr>
        <p:spPr bwMode="auto">
          <a:xfrm>
            <a:off x="10882439" y="3452807"/>
            <a:ext cx="425450" cy="127000"/>
          </a:xfrm>
          <a:prstGeom prst="rect">
            <a:avLst/>
          </a:prstGeom>
          <a:solidFill>
            <a:srgbClr val="C0C0C0"/>
          </a:solidFill>
          <a:ln w="12700">
            <a:solidFill>
              <a:schemeClr val="tx1"/>
            </a:solidFill>
            <a:miter lim="800000"/>
            <a:headEnd/>
            <a:tailEnd/>
          </a:ln>
        </p:spPr>
        <p:txBody>
          <a:bodyPr lIns="90000" tIns="46800" rIns="90000" bIns="46800" anchor="ctr">
            <a:spAutoFit/>
          </a:bodyPr>
          <a:lstStyle/>
          <a:p>
            <a:endParaRPr lang="de-DE" dirty="0"/>
          </a:p>
        </p:txBody>
      </p:sp>
      <p:sp>
        <p:nvSpPr>
          <p:cNvPr id="160" name="Rectangle 75">
            <a:extLst>
              <a:ext uri="{FF2B5EF4-FFF2-40B4-BE49-F238E27FC236}">
                <a16:creationId xmlns:a16="http://schemas.microsoft.com/office/drawing/2014/main" id="{D1F909D9-FBC7-4C30-9449-264A76BA28B4}"/>
              </a:ext>
            </a:extLst>
          </p:cNvPr>
          <p:cNvSpPr>
            <a:spLocks noChangeArrowheads="1"/>
          </p:cNvSpPr>
          <p:nvPr/>
        </p:nvSpPr>
        <p:spPr bwMode="auto">
          <a:xfrm>
            <a:off x="10287127" y="3579807"/>
            <a:ext cx="298450" cy="128588"/>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1" name="Rectangle 76">
            <a:extLst>
              <a:ext uri="{FF2B5EF4-FFF2-40B4-BE49-F238E27FC236}">
                <a16:creationId xmlns:a16="http://schemas.microsoft.com/office/drawing/2014/main" id="{FDC5BFDE-E7B7-4057-8888-57FC87230BA1}"/>
              </a:ext>
            </a:extLst>
          </p:cNvPr>
          <p:cNvSpPr>
            <a:spLocks noChangeArrowheads="1"/>
          </p:cNvSpPr>
          <p:nvPr/>
        </p:nvSpPr>
        <p:spPr bwMode="auto">
          <a:xfrm>
            <a:off x="10585577" y="3579807"/>
            <a:ext cx="296862" cy="128588"/>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2" name="Rectangle 77">
            <a:extLst>
              <a:ext uri="{FF2B5EF4-FFF2-40B4-BE49-F238E27FC236}">
                <a16:creationId xmlns:a16="http://schemas.microsoft.com/office/drawing/2014/main" id="{161CA02E-BF62-4A2B-8A87-CCCA421942AA}"/>
              </a:ext>
            </a:extLst>
          </p:cNvPr>
          <p:cNvSpPr>
            <a:spLocks noChangeArrowheads="1"/>
          </p:cNvSpPr>
          <p:nvPr/>
        </p:nvSpPr>
        <p:spPr bwMode="auto">
          <a:xfrm>
            <a:off x="10882439" y="3579807"/>
            <a:ext cx="425450" cy="128588"/>
          </a:xfrm>
          <a:prstGeom prst="rect">
            <a:avLst/>
          </a:prstGeom>
          <a:solidFill>
            <a:srgbClr val="C0C0C0"/>
          </a:solidFill>
          <a:ln w="12700">
            <a:solidFill>
              <a:schemeClr val="tx1"/>
            </a:solidFill>
            <a:miter lim="800000"/>
            <a:headEnd/>
            <a:tailEnd/>
          </a:ln>
        </p:spPr>
        <p:txBody>
          <a:bodyPr lIns="90000" tIns="46800" rIns="90000" bIns="46800" anchor="ctr">
            <a:spAutoFit/>
          </a:bodyPr>
          <a:lstStyle/>
          <a:p>
            <a:endParaRPr lang="de-DE" dirty="0"/>
          </a:p>
        </p:txBody>
      </p:sp>
      <p:sp>
        <p:nvSpPr>
          <p:cNvPr id="163" name="Rectangle 78">
            <a:extLst>
              <a:ext uri="{FF2B5EF4-FFF2-40B4-BE49-F238E27FC236}">
                <a16:creationId xmlns:a16="http://schemas.microsoft.com/office/drawing/2014/main" id="{64A35BEC-14C6-4A89-BEB6-50A789481399}"/>
              </a:ext>
            </a:extLst>
          </p:cNvPr>
          <p:cNvSpPr>
            <a:spLocks noChangeArrowheads="1"/>
          </p:cNvSpPr>
          <p:nvPr/>
        </p:nvSpPr>
        <p:spPr bwMode="auto">
          <a:xfrm>
            <a:off x="10287127" y="3708395"/>
            <a:ext cx="298450"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4" name="Rectangle 79">
            <a:extLst>
              <a:ext uri="{FF2B5EF4-FFF2-40B4-BE49-F238E27FC236}">
                <a16:creationId xmlns:a16="http://schemas.microsoft.com/office/drawing/2014/main" id="{597CC21E-051F-4652-A7F9-B1BCA758D13F}"/>
              </a:ext>
            </a:extLst>
          </p:cNvPr>
          <p:cNvSpPr>
            <a:spLocks noChangeArrowheads="1"/>
          </p:cNvSpPr>
          <p:nvPr/>
        </p:nvSpPr>
        <p:spPr bwMode="auto">
          <a:xfrm>
            <a:off x="10585577" y="3708395"/>
            <a:ext cx="296862"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5" name="Rectangle 80">
            <a:extLst>
              <a:ext uri="{FF2B5EF4-FFF2-40B4-BE49-F238E27FC236}">
                <a16:creationId xmlns:a16="http://schemas.microsoft.com/office/drawing/2014/main" id="{83789D00-8FAE-4CAD-AA3A-2ADD2DABC4EC}"/>
              </a:ext>
            </a:extLst>
          </p:cNvPr>
          <p:cNvSpPr>
            <a:spLocks noChangeArrowheads="1"/>
          </p:cNvSpPr>
          <p:nvPr/>
        </p:nvSpPr>
        <p:spPr bwMode="auto">
          <a:xfrm>
            <a:off x="10882439" y="3708395"/>
            <a:ext cx="425450" cy="127000"/>
          </a:xfrm>
          <a:prstGeom prst="rect">
            <a:avLst/>
          </a:prstGeom>
          <a:solidFill>
            <a:srgbClr val="C0C0C0"/>
          </a:solidFill>
          <a:ln w="12700">
            <a:solidFill>
              <a:schemeClr val="tx1"/>
            </a:solidFill>
            <a:miter lim="800000"/>
            <a:headEnd/>
            <a:tailEnd/>
          </a:ln>
        </p:spPr>
        <p:txBody>
          <a:bodyPr lIns="90000" tIns="46800" rIns="90000" bIns="46800" anchor="ctr">
            <a:spAutoFit/>
          </a:bodyPr>
          <a:lstStyle/>
          <a:p>
            <a:endParaRPr lang="de-DE" dirty="0"/>
          </a:p>
        </p:txBody>
      </p:sp>
      <p:sp>
        <p:nvSpPr>
          <p:cNvPr id="166" name="Rectangle 81">
            <a:extLst>
              <a:ext uri="{FF2B5EF4-FFF2-40B4-BE49-F238E27FC236}">
                <a16:creationId xmlns:a16="http://schemas.microsoft.com/office/drawing/2014/main" id="{A6908C96-4CFC-4348-AD1D-BEC565ABA16D}"/>
              </a:ext>
            </a:extLst>
          </p:cNvPr>
          <p:cNvSpPr>
            <a:spLocks noChangeArrowheads="1"/>
          </p:cNvSpPr>
          <p:nvPr/>
        </p:nvSpPr>
        <p:spPr bwMode="auto">
          <a:xfrm>
            <a:off x="10287127" y="3835395"/>
            <a:ext cx="298450"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7" name="Rectangle 82">
            <a:extLst>
              <a:ext uri="{FF2B5EF4-FFF2-40B4-BE49-F238E27FC236}">
                <a16:creationId xmlns:a16="http://schemas.microsoft.com/office/drawing/2014/main" id="{14C9F3A6-33A2-4CBA-87AB-FA9C1A25D9B2}"/>
              </a:ext>
            </a:extLst>
          </p:cNvPr>
          <p:cNvSpPr>
            <a:spLocks noChangeArrowheads="1"/>
          </p:cNvSpPr>
          <p:nvPr/>
        </p:nvSpPr>
        <p:spPr bwMode="auto">
          <a:xfrm>
            <a:off x="10585577" y="3835395"/>
            <a:ext cx="296862" cy="127000"/>
          </a:xfrm>
          <a:prstGeom prst="rect">
            <a:avLst/>
          </a:prstGeom>
          <a:solidFill>
            <a:srgbClr val="C0C0C0"/>
          </a:solidFill>
          <a:ln w="12700">
            <a:solidFill>
              <a:schemeClr val="tx1"/>
            </a:solidFill>
            <a:miter lim="800000"/>
            <a:headEnd/>
            <a:tailEnd/>
          </a:ln>
        </p:spPr>
        <p:txBody>
          <a:bodyPr wrap="none" lIns="90000" tIns="46800" rIns="90000" bIns="46800" anchor="ctr">
            <a:spAutoFit/>
          </a:bodyPr>
          <a:lstStyle/>
          <a:p>
            <a:endParaRPr lang="de-DE" dirty="0"/>
          </a:p>
        </p:txBody>
      </p:sp>
      <p:sp>
        <p:nvSpPr>
          <p:cNvPr id="168" name="Rectangle 83">
            <a:extLst>
              <a:ext uri="{FF2B5EF4-FFF2-40B4-BE49-F238E27FC236}">
                <a16:creationId xmlns:a16="http://schemas.microsoft.com/office/drawing/2014/main" id="{E919C044-7427-45DB-8A35-ECFD34BADC80}"/>
              </a:ext>
            </a:extLst>
          </p:cNvPr>
          <p:cNvSpPr>
            <a:spLocks noChangeArrowheads="1"/>
          </p:cNvSpPr>
          <p:nvPr/>
        </p:nvSpPr>
        <p:spPr bwMode="auto">
          <a:xfrm>
            <a:off x="10882439" y="3835395"/>
            <a:ext cx="425450" cy="127000"/>
          </a:xfrm>
          <a:prstGeom prst="rect">
            <a:avLst/>
          </a:prstGeom>
          <a:solidFill>
            <a:srgbClr val="C0C0C0"/>
          </a:solidFill>
          <a:ln w="12700">
            <a:solidFill>
              <a:schemeClr val="tx1"/>
            </a:solidFill>
            <a:miter lim="800000"/>
            <a:headEnd/>
            <a:tailEnd/>
          </a:ln>
        </p:spPr>
        <p:txBody>
          <a:bodyPr lIns="90000" tIns="46800" rIns="90000" bIns="46800" anchor="ctr">
            <a:spAutoFit/>
          </a:bodyPr>
          <a:lstStyle/>
          <a:p>
            <a:endParaRPr lang="de-DE" dirty="0"/>
          </a:p>
        </p:txBody>
      </p:sp>
      <p:sp>
        <p:nvSpPr>
          <p:cNvPr id="169" name="Freeform 84">
            <a:extLst>
              <a:ext uri="{FF2B5EF4-FFF2-40B4-BE49-F238E27FC236}">
                <a16:creationId xmlns:a16="http://schemas.microsoft.com/office/drawing/2014/main" id="{FA083D78-975C-4037-B8D4-46881E4E577D}"/>
              </a:ext>
            </a:extLst>
          </p:cNvPr>
          <p:cNvSpPr>
            <a:spLocks/>
          </p:cNvSpPr>
          <p:nvPr/>
        </p:nvSpPr>
        <p:spPr bwMode="auto">
          <a:xfrm>
            <a:off x="8172423" y="1924352"/>
            <a:ext cx="2281237" cy="1878012"/>
          </a:xfrm>
          <a:custGeom>
            <a:avLst/>
            <a:gdLst>
              <a:gd name="T0" fmla="*/ 0 w 2784"/>
              <a:gd name="T1" fmla="*/ 0 h 1208"/>
              <a:gd name="T2" fmla="*/ 2147483647 w 2784"/>
              <a:gd name="T3" fmla="*/ 2147483647 h 1208"/>
              <a:gd name="T4" fmla="*/ 2147483647 w 2784"/>
              <a:gd name="T5" fmla="*/ 2147483647 h 1208"/>
              <a:gd name="T6" fmla="*/ 2147483647 w 2784"/>
              <a:gd name="T7" fmla="*/ 2147483647 h 1208"/>
              <a:gd name="T8" fmla="*/ 0 60000 65536"/>
              <a:gd name="T9" fmla="*/ 0 60000 65536"/>
              <a:gd name="T10" fmla="*/ 0 60000 65536"/>
              <a:gd name="T11" fmla="*/ 0 60000 65536"/>
              <a:gd name="T12" fmla="*/ 0 w 2784"/>
              <a:gd name="T13" fmla="*/ 0 h 1208"/>
              <a:gd name="T14" fmla="*/ 2784 w 2784"/>
              <a:gd name="T15" fmla="*/ 1208 h 1208"/>
            </a:gdLst>
            <a:ahLst/>
            <a:cxnLst>
              <a:cxn ang="T8">
                <a:pos x="T0" y="T1"/>
              </a:cxn>
              <a:cxn ang="T9">
                <a:pos x="T2" y="T3"/>
              </a:cxn>
              <a:cxn ang="T10">
                <a:pos x="T4" y="T5"/>
              </a:cxn>
              <a:cxn ang="T11">
                <a:pos x="T6" y="T7"/>
              </a:cxn>
            </a:cxnLst>
            <a:rect l="T12" t="T13" r="T14" b="T15"/>
            <a:pathLst>
              <a:path w="2784" h="1208">
                <a:moveTo>
                  <a:pt x="0" y="0"/>
                </a:moveTo>
                <a:cubicBezTo>
                  <a:pt x="96" y="548"/>
                  <a:pt x="192" y="1096"/>
                  <a:pt x="576" y="1152"/>
                </a:cubicBezTo>
                <a:cubicBezTo>
                  <a:pt x="960" y="1208"/>
                  <a:pt x="1936" y="328"/>
                  <a:pt x="2304" y="336"/>
                </a:cubicBezTo>
                <a:cubicBezTo>
                  <a:pt x="2672" y="344"/>
                  <a:pt x="2728" y="772"/>
                  <a:pt x="2784" y="1200"/>
                </a:cubicBezTo>
              </a:path>
            </a:pathLst>
          </a:custGeom>
          <a:noFill/>
          <a:ln w="63500" cap="flat" cmpd="sng">
            <a:solidFill>
              <a:srgbClr val="F0AB00"/>
            </a:solidFill>
            <a:prstDash val="solid"/>
            <a:round/>
            <a:headEnd type="triangle" w="med" len="med"/>
            <a:tailEnd type="none" w="med" len="med"/>
          </a:ln>
        </p:spPr>
        <p:txBody>
          <a:bodyPr lIns="90000" tIns="46800" rIns="90000" bIns="46800">
            <a:spAutoFit/>
          </a:bodyPr>
          <a:lstStyle/>
          <a:p>
            <a:endParaRPr lang="de-DE" dirty="0"/>
          </a:p>
        </p:txBody>
      </p:sp>
      <p:sp>
        <p:nvSpPr>
          <p:cNvPr id="170" name="AutoShape 85">
            <a:extLst>
              <a:ext uri="{FF2B5EF4-FFF2-40B4-BE49-F238E27FC236}">
                <a16:creationId xmlns:a16="http://schemas.microsoft.com/office/drawing/2014/main" id="{372AEC6E-742F-46FC-A471-15185331705D}"/>
              </a:ext>
            </a:extLst>
          </p:cNvPr>
          <p:cNvSpPr>
            <a:spLocks noChangeArrowheads="1"/>
          </p:cNvSpPr>
          <p:nvPr/>
        </p:nvSpPr>
        <p:spPr bwMode="auto">
          <a:xfrm>
            <a:off x="4345108" y="2123669"/>
            <a:ext cx="1600200" cy="457200"/>
          </a:xfrm>
          <a:prstGeom prst="wedgeRoundRectCallout">
            <a:avLst>
              <a:gd name="adj1" fmla="val 75097"/>
              <a:gd name="adj2" fmla="val -6250"/>
              <a:gd name="adj3" fmla="val 16667"/>
            </a:avLst>
          </a:prstGeom>
          <a:solidFill>
            <a:srgbClr val="F0AB00"/>
          </a:solidFill>
          <a:ln w="12700">
            <a:solidFill>
              <a:schemeClr val="tx1"/>
            </a:solidFill>
            <a:miter lim="800000"/>
            <a:headEnd/>
            <a:tailEnd/>
          </a:ln>
        </p:spPr>
        <p:txBody>
          <a:bodyPr wrap="none" lIns="90000" tIns="46800" rIns="90000" bIns="46800" anchor="ctr"/>
          <a:lstStyle/>
          <a:p>
            <a:pPr algn="ctr"/>
            <a:r>
              <a:rPr lang="en-US" sz="1800" dirty="0"/>
              <a:t>Matrix1</a:t>
            </a:r>
          </a:p>
        </p:txBody>
      </p:sp>
      <p:sp>
        <p:nvSpPr>
          <p:cNvPr id="171" name="AutoShape 86">
            <a:extLst>
              <a:ext uri="{FF2B5EF4-FFF2-40B4-BE49-F238E27FC236}">
                <a16:creationId xmlns:a16="http://schemas.microsoft.com/office/drawing/2014/main" id="{A46E4881-842E-4710-A966-04EC35CCB344}"/>
              </a:ext>
            </a:extLst>
          </p:cNvPr>
          <p:cNvSpPr>
            <a:spLocks noChangeArrowheads="1"/>
          </p:cNvSpPr>
          <p:nvPr/>
        </p:nvSpPr>
        <p:spPr bwMode="auto">
          <a:xfrm>
            <a:off x="4345108" y="1325157"/>
            <a:ext cx="1600200" cy="457200"/>
          </a:xfrm>
          <a:prstGeom prst="wedgeRoundRectCallout">
            <a:avLst>
              <a:gd name="adj1" fmla="val 89681"/>
              <a:gd name="adj2" fmla="val -14931"/>
              <a:gd name="adj3" fmla="val 16667"/>
            </a:avLst>
          </a:prstGeom>
          <a:solidFill>
            <a:srgbClr val="F0AB00"/>
          </a:solidFill>
          <a:ln w="12700">
            <a:solidFill>
              <a:schemeClr val="tx1"/>
            </a:solidFill>
            <a:miter lim="800000"/>
            <a:headEnd/>
            <a:tailEnd/>
          </a:ln>
        </p:spPr>
        <p:txBody>
          <a:bodyPr wrap="none" lIns="90000" tIns="46800" rIns="90000" bIns="46800" anchor="ctr"/>
          <a:lstStyle/>
          <a:p>
            <a:pPr algn="ctr"/>
            <a:r>
              <a:rPr lang="en-US" sz="1800" dirty="0"/>
              <a:t>CodeEdTxt</a:t>
            </a:r>
          </a:p>
        </p:txBody>
      </p:sp>
    </p:spTree>
    <p:custDataLst>
      <p:tags r:id="rId1"/>
    </p:custDataLst>
    <p:extLst>
      <p:ext uri="{BB962C8B-B14F-4D97-AF65-F5344CB8AC3E}">
        <p14:creationId xmlns:p14="http://schemas.microsoft.com/office/powerpoint/2010/main" val="2718237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8E69C13EE9E10000000A1553F7\s065.ppt"/>
  <p:tag name="READONLY" val="0"/>
  <p:tag name="LOIOGUID" val="26EB802773004F88BF04D63400B6730A"/>
  <p:tag name="_SIGNATURE" val="133026"/>
  <p:tag name="_SLIDEID" val="333"/>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9169C13EE9E10000000A1553F7\s002.ppt"/>
  <p:tag name="READONLY" val="0"/>
  <p:tag name="LOIOGUID" val="F27F449510694E8EAE6874BDC6D88F16"/>
  <p:tag name="_SIGNATURE" val="110022"/>
  <p:tag name="_SLIDEID" val="334"/>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9469C13EE9E10000000A1553F7\04__uiap.ppt"/>
  <p:tag name="READONLY" val="0"/>
  <p:tag name="LOIOGUID" val="84B4B41911F144E7A3C7BCD2BDBAE82A"/>
  <p:tag name="_SIGNATURE" val="44582"/>
  <p:tag name="_SLIDEID" val="335"/>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9469C13EE9E10000000A1553F7\04__uiap.ppt"/>
  <p:tag name="READONLY" val="0"/>
  <p:tag name="LOIOGUID" val="84B4B41911F144E7A3C7BCD2BDBAE82A"/>
  <p:tag name="_SIGNATURE" val="44582"/>
  <p:tag name="_SLIDEID" val="335"/>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2F7717669C13EE9E10000000A1553F7\s056.ppt"/>
  <p:tag name="READONLY" val="0"/>
  <p:tag name="LOIOGUID" val="CFFA694E04224772B5EF8131FC71178F"/>
  <p:tag name="_SIGNATURE" val="44971"/>
  <p:tag name="_SLIDEID" val="325"/>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7969C13EE9E10000000A1553F7\s057.ppt"/>
  <p:tag name="READONLY" val="0"/>
  <p:tag name="LOIOGUID" val="15BA2BFF83B84CA1B04688BF53F508E0"/>
  <p:tag name="_SIGNATURE" val="51745"/>
  <p:tag name="_SLIDEID" val="326"/>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7C69C13EE9E10000000A1553F7\s058.ppt"/>
  <p:tag name="READONLY" val="0"/>
  <p:tag name="LOIOGUID" val="2CF8BC84584845F6BF030F261EF2E25A"/>
  <p:tag name="_SIGNATURE" val="21568"/>
  <p:tag name="_SLIDEID" val="327"/>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7F69C13EE9E10000000A1553F7\s060.ppt"/>
  <p:tag name="READONLY" val="0"/>
  <p:tag name="LOIOGUID" val="22D303A9571741EAA98C04DDC9C0325E"/>
  <p:tag name="_SIGNATURE" val="6503"/>
  <p:tag name="_SLIDEID" val="328"/>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8269C13EE9E10000000A1553F7\s061.ppt"/>
  <p:tag name="READONLY" val="0"/>
  <p:tag name="LOIOGUID" val="9034C56DE62A41F4B27C8621468B7AF1"/>
  <p:tag name="_SIGNATURE" val="62294"/>
  <p:tag name="_SLIDEID" val="329"/>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8569C13EE9E10000000A1553F7\s062.ppt"/>
  <p:tag name="READONLY" val="0"/>
  <p:tag name="LOIOGUID" val="D3575EB27261497AA42B7DEC1358176A"/>
  <p:tag name="_SIGNATURE" val="131637"/>
  <p:tag name="_SLIDEID" val="330"/>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8869C13EE9E10000000A1553F7\s063.ppt"/>
  <p:tag name="READONLY" val="0"/>
  <p:tag name="LOIOGUID" val="62B11C5D7D09425DBC5CB74C26F181DB"/>
  <p:tag name="_SIGNATURE" val="89204"/>
  <p:tag name="_SLIDEID" val="331"/>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7718B69C13EE9E10000000A1553F7\s064.ppt"/>
  <p:tag name="READONLY" val="0"/>
  <p:tag name="LOIOGUID" val="B4B3A73F40AE4765AF9F5D5E0A3AE118"/>
  <p:tag name="_SIGNATURE" val="64884"/>
  <p:tag name="_SLIDEID" val="332"/>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purl.org/dc/terms/"/>
    <ds:schemaRef ds:uri="http://schemas.microsoft.com/office/infopath/2007/PartnerControls"/>
    <ds:schemaRef ds:uri="3fae74cb-f942-4bac-8069-91b943c92c56"/>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1f6b8702-ff64-493f-af7e-9281170a6e8c"/>
    <ds:schemaRef ds:uri="http://schemas.microsoft.com/office/2006/metadata/properties"/>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C3715073-CBA9-4D1B-B9F7-7A6C17ACAA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384</TotalTime>
  <Words>2276</Words>
  <Application>Microsoft Office PowerPoint</Application>
  <PresentationFormat>Custom</PresentationFormat>
  <Paragraphs>300</Paragraphs>
  <Slides>16</Slides>
  <Notes>16</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Arial monospaced for SAP</vt:lpstr>
      <vt:lpstr>Arial Unicode MS</vt:lpstr>
      <vt:lpstr>Courier New</vt:lpstr>
      <vt:lpstr>Symbol</vt:lpstr>
      <vt:lpstr>Wingdings</vt:lpstr>
      <vt:lpstr>Wingdings</vt:lpstr>
      <vt:lpstr>SAP 2019 16x9 white</vt:lpstr>
      <vt:lpstr>SAP 2019 16x9 blue</vt:lpstr>
      <vt:lpstr>TB 1300 - SAP Business One SDK User Interface API – Data Binding</vt:lpstr>
      <vt:lpstr>Data Binding: Topic Objectives</vt:lpstr>
      <vt:lpstr>Data Binding: Characteristics and Motivation</vt:lpstr>
      <vt:lpstr>Data Binding: Types of Data Sources</vt:lpstr>
      <vt:lpstr>Data Binding: Principle</vt:lpstr>
      <vt:lpstr>Data Binding: Object Summary</vt:lpstr>
      <vt:lpstr>Data Binding: Steps for items and Data Sources</vt:lpstr>
      <vt:lpstr>Data Binding: Add Data Sources to Form</vt:lpstr>
      <vt:lpstr>Data Binding: Bind a DBDataSource to an Item</vt:lpstr>
      <vt:lpstr>Data Binding: Bind DataSources to Matrix columns / Grid</vt:lpstr>
      <vt:lpstr>Data Binding: Get Data from a DBDataSource</vt:lpstr>
      <vt:lpstr>Data Binding: Populating a DataTable</vt:lpstr>
      <vt:lpstr>Data Binding: DataSources on System Forms</vt:lpstr>
      <vt:lpstr>Data Binding: DataSources on User Forms</vt:lpstr>
      <vt:lpstr>Data Binding :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User Interface API Data Binding</dc:title>
  <dc:creator>krisztian.papai@sap.com</dc:creator>
  <cp:keywords>2019/16:9/white</cp:keywords>
  <cp:lastModifiedBy>Papai, Krisztian</cp:lastModifiedBy>
  <cp:revision>4</cp:revision>
  <dcterms:created xsi:type="dcterms:W3CDTF">2019-01-14T14:01:02Z</dcterms:created>
  <dcterms:modified xsi:type="dcterms:W3CDTF">2019-07-09T12:27:57Z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28,6</vt:lpwstr>
  </property>
</Properties>
</file>