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35"/>
  </p:notesMasterIdLst>
  <p:handoutMasterIdLst>
    <p:handoutMasterId r:id="rId36"/>
  </p:handoutMasterIdLst>
  <p:sldIdLst>
    <p:sldId id="447" r:id="rId6"/>
    <p:sldId id="735" r:id="rId7"/>
    <p:sldId id="737" r:id="rId8"/>
    <p:sldId id="739" r:id="rId9"/>
    <p:sldId id="740" r:id="rId10"/>
    <p:sldId id="741" r:id="rId11"/>
    <p:sldId id="742" r:id="rId12"/>
    <p:sldId id="743" r:id="rId13"/>
    <p:sldId id="744" r:id="rId14"/>
    <p:sldId id="745" r:id="rId15"/>
    <p:sldId id="767" r:id="rId16"/>
    <p:sldId id="747" r:id="rId17"/>
    <p:sldId id="748" r:id="rId18"/>
    <p:sldId id="749" r:id="rId19"/>
    <p:sldId id="750" r:id="rId20"/>
    <p:sldId id="753" r:id="rId21"/>
    <p:sldId id="765" r:id="rId22"/>
    <p:sldId id="751" r:id="rId23"/>
    <p:sldId id="766" r:id="rId24"/>
    <p:sldId id="755" r:id="rId25"/>
    <p:sldId id="756" r:id="rId26"/>
    <p:sldId id="757" r:id="rId27"/>
    <p:sldId id="758" r:id="rId28"/>
    <p:sldId id="759" r:id="rId29"/>
    <p:sldId id="761" r:id="rId30"/>
    <p:sldId id="762" r:id="rId31"/>
    <p:sldId id="763" r:id="rId32"/>
    <p:sldId id="764" r:id="rId33"/>
    <p:sldId id="265" r:id="rId3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7EAADC-4CFC-4945-8683-C70936754A79}" v="25" dt="2019-07-09T12:33:19.562"/>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66874" autoAdjust="0"/>
  </p:normalViewPr>
  <p:slideViewPr>
    <p:cSldViewPr snapToGrid="0" showGuides="1">
      <p:cViewPr varScale="1">
        <p:scale>
          <a:sx n="58" d="100"/>
          <a:sy n="58" d="100"/>
        </p:scale>
        <p:origin x="1555" y="48"/>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42"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pai, Krisztian" userId="45ce17a5-7050-4b06-9306-4e3e15f2359a" providerId="ADAL" clId="{4E7EAADC-4CFC-4945-8683-C70936754A79}"/>
    <pc:docChg chg="undo custSel addSld delSld modSld sldOrd">
      <pc:chgData name="Papai, Krisztian" userId="45ce17a5-7050-4b06-9306-4e3e15f2359a" providerId="ADAL" clId="{4E7EAADC-4CFC-4945-8683-C70936754A79}" dt="2019-07-09T12:33:19.562" v="23" actId="2696"/>
      <pc:docMkLst>
        <pc:docMk/>
      </pc:docMkLst>
      <pc:sldChg chg="modSp modNotesTx">
        <pc:chgData name="Papai, Krisztian" userId="45ce17a5-7050-4b06-9306-4e3e15f2359a" providerId="ADAL" clId="{4E7EAADC-4CFC-4945-8683-C70936754A79}" dt="2019-07-09T12:29:32.739" v="8" actId="207"/>
        <pc:sldMkLst>
          <pc:docMk/>
          <pc:sldMk cId="3262179408" sldId="447"/>
        </pc:sldMkLst>
        <pc:spChg chg="mod">
          <ac:chgData name="Papai, Krisztian" userId="45ce17a5-7050-4b06-9306-4e3e15f2359a" providerId="ADAL" clId="{4E7EAADC-4CFC-4945-8683-C70936754A79}" dt="2019-07-08T07:48:50.150" v="3" actId="20577"/>
          <ac:spMkLst>
            <pc:docMk/>
            <pc:sldMk cId="3262179408" sldId="447"/>
            <ac:spMk id="35" creationId="{00000000-0000-0000-0000-000000000000}"/>
          </ac:spMkLst>
        </pc:spChg>
      </pc:sldChg>
      <pc:sldChg chg="ord">
        <pc:chgData name="Papai, Krisztian" userId="45ce17a5-7050-4b06-9306-4e3e15f2359a" providerId="ADAL" clId="{4E7EAADC-4CFC-4945-8683-C70936754A79}" dt="2019-07-09T06:55:33.641" v="4"/>
        <pc:sldMkLst>
          <pc:docMk/>
          <pc:sldMk cId="462878872" sldId="740"/>
        </pc:sldMkLst>
      </pc:sldChg>
      <pc:sldChg chg="modSp del">
        <pc:chgData name="Papai, Krisztian" userId="45ce17a5-7050-4b06-9306-4e3e15f2359a" providerId="ADAL" clId="{4E7EAADC-4CFC-4945-8683-C70936754A79}" dt="2019-07-09T12:33:19.562" v="23" actId="2696"/>
        <pc:sldMkLst>
          <pc:docMk/>
          <pc:sldMk cId="757341017" sldId="746"/>
        </pc:sldMkLst>
        <pc:spChg chg="mod">
          <ac:chgData name="Papai, Krisztian" userId="45ce17a5-7050-4b06-9306-4e3e15f2359a" providerId="ADAL" clId="{4E7EAADC-4CFC-4945-8683-C70936754A79}" dt="2019-07-09T12:31:48.923" v="21" actId="1076"/>
          <ac:spMkLst>
            <pc:docMk/>
            <pc:sldMk cId="757341017" sldId="746"/>
            <ac:spMk id="11267" creationId="{00000000-0000-0000-0000-000000000000}"/>
          </ac:spMkLst>
        </pc:spChg>
        <pc:picChg chg="mod">
          <ac:chgData name="Papai, Krisztian" userId="45ce17a5-7050-4b06-9306-4e3e15f2359a" providerId="ADAL" clId="{4E7EAADC-4CFC-4945-8683-C70936754A79}" dt="2019-07-09T12:31:11.244" v="13" actId="1076"/>
          <ac:picMkLst>
            <pc:docMk/>
            <pc:sldMk cId="757341017" sldId="746"/>
            <ac:picMk id="237573" creationId="{00000000-0000-0000-0000-000000000000}"/>
          </ac:picMkLst>
        </pc:picChg>
      </pc:sldChg>
      <pc:sldChg chg="modNotes">
        <pc:chgData name="Papai, Krisztian" userId="45ce17a5-7050-4b06-9306-4e3e15f2359a" providerId="ADAL" clId="{4E7EAADC-4CFC-4945-8683-C70936754A79}" dt="2019-07-09T06:55:33.819" v="5" actId="27636"/>
        <pc:sldMkLst>
          <pc:docMk/>
          <pc:sldMk cId="4038699255" sldId="750"/>
        </pc:sldMkLst>
      </pc:sldChg>
      <pc:sldChg chg="addSp delSp modSp add">
        <pc:chgData name="Papai, Krisztian" userId="45ce17a5-7050-4b06-9306-4e3e15f2359a" providerId="ADAL" clId="{4E7EAADC-4CFC-4945-8683-C70936754A79}" dt="2019-07-09T12:31:51.669" v="22"/>
        <pc:sldMkLst>
          <pc:docMk/>
          <pc:sldMk cId="647003252" sldId="767"/>
        </pc:sldMkLst>
        <pc:spChg chg="add">
          <ac:chgData name="Papai, Krisztian" userId="45ce17a5-7050-4b06-9306-4e3e15f2359a" providerId="ADAL" clId="{4E7EAADC-4CFC-4945-8683-C70936754A79}" dt="2019-07-09T12:31:09.226" v="12"/>
          <ac:spMkLst>
            <pc:docMk/>
            <pc:sldMk cId="647003252" sldId="767"/>
            <ac:spMk id="4" creationId="{3EEE2130-885D-47DA-B36A-6FDC91FECEC9}"/>
          </ac:spMkLst>
        </pc:spChg>
        <pc:spChg chg="del">
          <ac:chgData name="Papai, Krisztian" userId="45ce17a5-7050-4b06-9306-4e3e15f2359a" providerId="ADAL" clId="{4E7EAADC-4CFC-4945-8683-C70936754A79}" dt="2019-07-09T12:31:03.031" v="11" actId="478"/>
          <ac:spMkLst>
            <pc:docMk/>
            <pc:sldMk cId="647003252" sldId="767"/>
            <ac:spMk id="11267" creationId="{00000000-0000-0000-0000-000000000000}"/>
          </ac:spMkLst>
        </pc:spChg>
        <pc:spChg chg="mod">
          <ac:chgData name="Papai, Krisztian" userId="45ce17a5-7050-4b06-9306-4e3e15f2359a" providerId="ADAL" clId="{4E7EAADC-4CFC-4945-8683-C70936754A79}" dt="2019-07-09T12:30:59.551" v="10"/>
          <ac:spMkLst>
            <pc:docMk/>
            <pc:sldMk cId="647003252" sldId="767"/>
            <ac:spMk id="235521" creationId="{00000000-0000-0000-0000-000000000000}"/>
          </ac:spMkLst>
        </pc:spChg>
        <pc:picChg chg="add">
          <ac:chgData name="Papai, Krisztian" userId="45ce17a5-7050-4b06-9306-4e3e15f2359a" providerId="ADAL" clId="{4E7EAADC-4CFC-4945-8683-C70936754A79}" dt="2019-07-09T12:31:16.974" v="14"/>
          <ac:picMkLst>
            <pc:docMk/>
            <pc:sldMk cId="647003252" sldId="767"/>
            <ac:picMk id="5" creationId="{F1D9A5D4-CD8D-46D4-9787-22D57BE46706}"/>
          </ac:picMkLst>
        </pc:picChg>
        <pc:picChg chg="add">
          <ac:chgData name="Papai, Krisztian" userId="45ce17a5-7050-4b06-9306-4e3e15f2359a" providerId="ADAL" clId="{4E7EAADC-4CFC-4945-8683-C70936754A79}" dt="2019-07-09T12:31:25.961" v="15"/>
          <ac:picMkLst>
            <pc:docMk/>
            <pc:sldMk cId="647003252" sldId="767"/>
            <ac:picMk id="6" creationId="{26DC8B8D-D596-4E45-965A-2CA8A310A86C}"/>
          </ac:picMkLst>
        </pc:picChg>
        <pc:picChg chg="add">
          <ac:chgData name="Papai, Krisztian" userId="45ce17a5-7050-4b06-9306-4e3e15f2359a" providerId="ADAL" clId="{4E7EAADC-4CFC-4945-8683-C70936754A79}" dt="2019-07-09T12:31:29.739" v="16"/>
          <ac:picMkLst>
            <pc:docMk/>
            <pc:sldMk cId="647003252" sldId="767"/>
            <ac:picMk id="7" creationId="{FB928720-CCC1-44E3-9588-0E607D116012}"/>
          </ac:picMkLst>
        </pc:picChg>
        <pc:picChg chg="add">
          <ac:chgData name="Papai, Krisztian" userId="45ce17a5-7050-4b06-9306-4e3e15f2359a" providerId="ADAL" clId="{4E7EAADC-4CFC-4945-8683-C70936754A79}" dt="2019-07-09T12:31:33.951" v="17"/>
          <ac:picMkLst>
            <pc:docMk/>
            <pc:sldMk cId="647003252" sldId="767"/>
            <ac:picMk id="8" creationId="{8F991E4D-6A54-4625-B52A-C32A7F36372E}"/>
          </ac:picMkLst>
        </pc:picChg>
        <pc:picChg chg="add del">
          <ac:chgData name="Papai, Krisztian" userId="45ce17a5-7050-4b06-9306-4e3e15f2359a" providerId="ADAL" clId="{4E7EAADC-4CFC-4945-8683-C70936754A79}" dt="2019-07-09T12:31:48.007" v="20"/>
          <ac:picMkLst>
            <pc:docMk/>
            <pc:sldMk cId="647003252" sldId="767"/>
            <ac:picMk id="9" creationId="{3C9E4F5F-1EFF-4357-A982-8C68FD7EA7E8}"/>
          </ac:picMkLst>
        </pc:picChg>
        <pc:picChg chg="add">
          <ac:chgData name="Papai, Krisztian" userId="45ce17a5-7050-4b06-9306-4e3e15f2359a" providerId="ADAL" clId="{4E7EAADC-4CFC-4945-8683-C70936754A79}" dt="2019-07-09T12:31:51.669" v="22"/>
          <ac:picMkLst>
            <pc:docMk/>
            <pc:sldMk cId="647003252" sldId="767"/>
            <ac:picMk id="10" creationId="{35052BE4-AB5B-4B0D-B6D8-91ADAA2D734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solidFill>
                  <a:schemeClr val="tx1"/>
                </a:solidFill>
              </a:rPr>
              <a:t>Welcome to the </a:t>
            </a:r>
            <a:r>
              <a:rPr lang="en-US" b="1" i="1" dirty="0">
                <a:solidFill>
                  <a:schemeClr val="tx1"/>
                </a:solidFill>
              </a:rPr>
              <a:t>User Interface API Other Objects </a:t>
            </a:r>
            <a:r>
              <a:rPr lang="en-US" dirty="0">
                <a:solidFill>
                  <a:schemeClr val="tx1"/>
                </a:solidFill>
              </a:rPr>
              <a:t>course topic. </a:t>
            </a:r>
          </a:p>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6106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It is possible to define special lines for the Grid and Matrix objects, to mimic the Type column of the marketing documents.</a:t>
            </a:r>
          </a:p>
          <a:p>
            <a:pPr rtl="0"/>
            <a:r>
              <a:rPr lang="en-US" sz="1400" kern="1200" dirty="0">
                <a:solidFill>
                  <a:schemeClr val="tx1"/>
                </a:solidFill>
                <a:effectLst/>
                <a:latin typeface="+mn-lt"/>
                <a:ea typeface="+mn-ea"/>
                <a:cs typeface="+mn-cs"/>
              </a:rPr>
              <a:t>It is possible to change the background color and font for a specific column, row, or cell. Features to disable and enable cells are also available, together with get and set focus.</a:t>
            </a:r>
          </a:p>
          <a:p>
            <a:pPr rtl="0"/>
            <a:r>
              <a:rPr lang="en-US" sz="1400" kern="1200" dirty="0">
                <a:solidFill>
                  <a:schemeClr val="tx1"/>
                </a:solidFill>
                <a:effectLst/>
                <a:latin typeface="+mn-lt"/>
                <a:ea typeface="+mn-ea"/>
                <a:cs typeface="+mn-cs"/>
              </a:rPr>
              <a:t>You can create additional columns, which should contain some summarization information as well.</a:t>
            </a:r>
          </a:p>
        </p:txBody>
      </p:sp>
    </p:spTree>
    <p:extLst>
      <p:ext uri="{BB962C8B-B14F-4D97-AF65-F5344CB8AC3E}">
        <p14:creationId xmlns:p14="http://schemas.microsoft.com/office/powerpoint/2010/main" val="1672169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We have already mentioned the special lines. Let’s see what this feature entails.</a:t>
            </a:r>
          </a:p>
          <a:p>
            <a:pPr rtl="0"/>
            <a:r>
              <a:rPr lang="en-US" sz="1400" kern="1200" dirty="0">
                <a:solidFill>
                  <a:schemeClr val="tx1"/>
                </a:solidFill>
                <a:effectLst/>
                <a:latin typeface="+mn-lt"/>
                <a:ea typeface="+mn-ea"/>
                <a:cs typeface="+mn-cs"/>
              </a:rPr>
              <a:t>The </a:t>
            </a:r>
            <a:r>
              <a:rPr lang="en-US" sz="1400" b="1" kern="1200" dirty="0">
                <a:solidFill>
                  <a:schemeClr val="tx1"/>
                </a:solidFill>
                <a:effectLst/>
                <a:latin typeface="+mn-lt"/>
                <a:ea typeface="+mn-ea"/>
                <a:cs typeface="+mn-cs"/>
              </a:rPr>
              <a:t>Column</a:t>
            </a:r>
            <a:r>
              <a:rPr lang="en-US" sz="1400" kern="1200" dirty="0">
                <a:solidFill>
                  <a:schemeClr val="tx1"/>
                </a:solidFill>
                <a:effectLst/>
                <a:latin typeface="+mn-lt"/>
                <a:ea typeface="+mn-ea"/>
                <a:cs typeface="+mn-cs"/>
              </a:rPr>
              <a:t> object has a child object called </a:t>
            </a:r>
            <a:r>
              <a:rPr lang="en-US" sz="1400" b="1" kern="1200" dirty="0">
                <a:solidFill>
                  <a:schemeClr val="tx1"/>
                </a:solidFill>
                <a:effectLst/>
                <a:latin typeface="+mn-lt"/>
                <a:ea typeface="+mn-ea"/>
                <a:cs typeface="+mn-cs"/>
              </a:rPr>
              <a:t>ColumnSetting</a:t>
            </a:r>
            <a:r>
              <a:rPr lang="en-US" sz="1400" kern="1200" dirty="0">
                <a:solidFill>
                  <a:schemeClr val="tx1"/>
                </a:solidFill>
                <a:effectLst/>
                <a:latin typeface="+mn-lt"/>
                <a:ea typeface="+mn-ea"/>
                <a:cs typeface="+mn-cs"/>
              </a:rPr>
              <a:t>, where the </a:t>
            </a:r>
            <a:r>
              <a:rPr lang="en-US" sz="1400" i="1" kern="1200" dirty="0">
                <a:solidFill>
                  <a:schemeClr val="tx1"/>
                </a:solidFill>
                <a:effectLst/>
                <a:latin typeface="+mn-lt"/>
                <a:ea typeface="+mn-ea"/>
                <a:cs typeface="+mn-cs"/>
              </a:rPr>
              <a:t>DisplayType</a:t>
            </a:r>
            <a:r>
              <a:rPr lang="en-US" sz="1400" kern="1200" dirty="0">
                <a:solidFill>
                  <a:schemeClr val="tx1"/>
                </a:solidFill>
                <a:effectLst/>
                <a:latin typeface="+mn-lt"/>
                <a:ea typeface="+mn-ea"/>
                <a:cs typeface="+mn-cs"/>
              </a:rPr>
              <a:t> property is defined. Using this property makes it possible to set it to edit text or the picture types.</a:t>
            </a:r>
          </a:p>
          <a:p>
            <a:pPr rtl="0"/>
            <a:r>
              <a:rPr lang="en-US" sz="1400" kern="1200" dirty="0">
                <a:solidFill>
                  <a:schemeClr val="tx1"/>
                </a:solidFill>
                <a:effectLst/>
                <a:latin typeface="+mn-lt"/>
                <a:ea typeface="+mn-ea"/>
                <a:cs typeface="+mn-cs"/>
              </a:rPr>
              <a:t>It is also possible to merge several column cells in a row, to simulate a Text line, by using the</a:t>
            </a:r>
            <a:r>
              <a:rPr lang="en-US" sz="1400" i="1" kern="1200" dirty="0">
                <a:solidFill>
                  <a:schemeClr val="tx1"/>
                </a:solidFill>
                <a:effectLst/>
                <a:latin typeface="+mn-lt"/>
                <a:ea typeface="+mn-ea"/>
                <a:cs typeface="+mn-cs"/>
              </a:rPr>
              <a:t> MergeCell </a:t>
            </a:r>
            <a:r>
              <a:rPr lang="en-US" sz="1400" kern="1200" dirty="0">
                <a:solidFill>
                  <a:schemeClr val="tx1"/>
                </a:solidFill>
                <a:effectLst/>
                <a:latin typeface="+mn-lt"/>
                <a:ea typeface="+mn-ea"/>
                <a:cs typeface="+mn-cs"/>
              </a:rPr>
              <a:t>property of the </a:t>
            </a:r>
            <a:r>
              <a:rPr lang="en-US" sz="1400" b="1" kern="1200" dirty="0">
                <a:solidFill>
                  <a:schemeClr val="tx1"/>
                </a:solidFill>
                <a:effectLst/>
                <a:latin typeface="+mn-lt"/>
                <a:ea typeface="+mn-ea"/>
                <a:cs typeface="+mn-cs"/>
              </a:rPr>
              <a:t>CommonSetting</a:t>
            </a:r>
            <a:r>
              <a:rPr lang="en-US" sz="1400" kern="1200" dirty="0">
                <a:solidFill>
                  <a:schemeClr val="tx1"/>
                </a:solidFill>
                <a:effectLst/>
                <a:latin typeface="+mn-lt"/>
                <a:ea typeface="+mn-ea"/>
                <a:cs typeface="+mn-cs"/>
              </a:rPr>
              <a:t> object.</a:t>
            </a:r>
          </a:p>
          <a:p>
            <a:pPr rtl="0"/>
            <a:r>
              <a:rPr lang="en-US" sz="1400" kern="1200" dirty="0">
                <a:solidFill>
                  <a:schemeClr val="tx1"/>
                </a:solidFill>
                <a:effectLst/>
                <a:latin typeface="+mn-lt"/>
                <a:ea typeface="+mn-ea"/>
                <a:cs typeface="+mn-cs"/>
              </a:rPr>
              <a:t>If you need to draw a black line between two rows to simulate a subtotal line, for example, use the </a:t>
            </a:r>
            <a:r>
              <a:rPr lang="en-US" sz="1400" i="1" kern="1200" dirty="0">
                <a:solidFill>
                  <a:schemeClr val="tx1"/>
                </a:solidFill>
                <a:effectLst/>
                <a:latin typeface="+mn-lt"/>
                <a:ea typeface="+mn-ea"/>
                <a:cs typeface="+mn-cs"/>
              </a:rPr>
              <a:t>SeparateLine</a:t>
            </a:r>
            <a:r>
              <a:rPr lang="en-US" sz="1400" kern="1200" dirty="0">
                <a:solidFill>
                  <a:schemeClr val="tx1"/>
                </a:solidFill>
                <a:effectLst/>
                <a:latin typeface="+mn-lt"/>
                <a:ea typeface="+mn-ea"/>
                <a:cs typeface="+mn-cs"/>
              </a:rPr>
              <a:t> property of the </a:t>
            </a:r>
            <a:r>
              <a:rPr lang="en-US" sz="1400" b="1" kern="1200" dirty="0">
                <a:solidFill>
                  <a:schemeClr val="tx1"/>
                </a:solidFill>
                <a:effectLst/>
                <a:latin typeface="+mn-lt"/>
                <a:ea typeface="+mn-ea"/>
                <a:cs typeface="+mn-cs"/>
              </a:rPr>
              <a:t>CommonSetting</a:t>
            </a:r>
            <a:r>
              <a:rPr lang="en-US" sz="1400" kern="1200" dirty="0">
                <a:solidFill>
                  <a:schemeClr val="tx1"/>
                </a:solidFill>
                <a:effectLst/>
                <a:latin typeface="+mn-lt"/>
                <a:ea typeface="+mn-ea"/>
                <a:cs typeface="+mn-cs"/>
              </a:rPr>
              <a:t> object.</a:t>
            </a:r>
          </a:p>
        </p:txBody>
      </p:sp>
    </p:spTree>
    <p:extLst>
      <p:ext uri="{BB962C8B-B14F-4D97-AF65-F5344CB8AC3E}">
        <p14:creationId xmlns:p14="http://schemas.microsoft.com/office/powerpoint/2010/main" val="595336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We will now see how the cell configuration can be done for </a:t>
            </a:r>
            <a:r>
              <a:rPr lang="en-US" sz="1400" b="1" kern="1200" dirty="0">
                <a:solidFill>
                  <a:schemeClr val="tx1"/>
                </a:solidFill>
                <a:effectLst/>
                <a:latin typeface="+mn-lt"/>
                <a:ea typeface="+mn-ea"/>
                <a:cs typeface="+mn-cs"/>
              </a:rPr>
              <a:t>Matrix</a:t>
            </a:r>
            <a:r>
              <a:rPr lang="en-US" sz="1400" kern="1200" dirty="0">
                <a:solidFill>
                  <a:schemeClr val="tx1"/>
                </a:solidFill>
                <a:effectLst/>
                <a:latin typeface="+mn-lt"/>
                <a:ea typeface="+mn-ea"/>
                <a:cs typeface="+mn-cs"/>
              </a:rPr>
              <a:t> and </a:t>
            </a:r>
            <a:r>
              <a:rPr lang="en-US" sz="1400" b="1" kern="1200" dirty="0">
                <a:solidFill>
                  <a:schemeClr val="tx1"/>
                </a:solidFill>
                <a:effectLst/>
                <a:latin typeface="+mn-lt"/>
                <a:ea typeface="+mn-ea"/>
                <a:cs typeface="+mn-cs"/>
              </a:rPr>
              <a:t>Grid</a:t>
            </a:r>
            <a:r>
              <a:rPr lang="en-US" sz="1400" kern="1200" dirty="0">
                <a:solidFill>
                  <a:schemeClr val="tx1"/>
                </a:solidFill>
                <a:effectLst/>
                <a:latin typeface="+mn-lt"/>
                <a:ea typeface="+mn-ea"/>
                <a:cs typeface="+mn-cs"/>
              </a:rPr>
              <a:t> objects.</a:t>
            </a:r>
          </a:p>
          <a:p>
            <a:pPr rtl="0"/>
            <a:r>
              <a:rPr lang="en-US" sz="1400" kern="1200" dirty="0">
                <a:solidFill>
                  <a:schemeClr val="tx1"/>
                </a:solidFill>
                <a:effectLst/>
                <a:latin typeface="+mn-lt"/>
                <a:ea typeface="+mn-ea"/>
                <a:cs typeface="+mn-cs"/>
              </a:rPr>
              <a:t>Each object has the public methods </a:t>
            </a:r>
            <a:r>
              <a:rPr lang="en-US" sz="1400" i="1" kern="1200" dirty="0" err="1">
                <a:solidFill>
                  <a:schemeClr val="tx1"/>
                </a:solidFill>
                <a:effectLst/>
                <a:latin typeface="+mn-lt"/>
                <a:ea typeface="+mn-ea"/>
                <a:cs typeface="+mn-cs"/>
              </a:rPr>
              <a:t>SetCellFocus</a:t>
            </a:r>
            <a:r>
              <a:rPr lang="en-US" sz="1400" kern="1200" dirty="0">
                <a:solidFill>
                  <a:schemeClr val="tx1"/>
                </a:solidFill>
                <a:effectLst/>
                <a:latin typeface="+mn-lt"/>
                <a:ea typeface="+mn-ea"/>
                <a:cs typeface="+mn-cs"/>
              </a:rPr>
              <a:t> and </a:t>
            </a:r>
            <a:r>
              <a:rPr lang="en-US" sz="1400" i="1" kern="1200" dirty="0" err="1">
                <a:solidFill>
                  <a:schemeClr val="tx1"/>
                </a:solidFill>
                <a:effectLst/>
                <a:latin typeface="+mn-lt"/>
                <a:ea typeface="+mn-ea"/>
                <a:cs typeface="+mn-cs"/>
              </a:rPr>
              <a:t>GetCellFocus</a:t>
            </a:r>
            <a:r>
              <a:rPr lang="en-US" sz="1400" kern="1200" dirty="0">
                <a:solidFill>
                  <a:schemeClr val="tx1"/>
                </a:solidFill>
                <a:effectLst/>
                <a:latin typeface="+mn-lt"/>
                <a:ea typeface="+mn-ea"/>
                <a:cs typeface="+mn-cs"/>
              </a:rPr>
              <a:t>. </a:t>
            </a:r>
          </a:p>
          <a:p>
            <a:pPr rtl="0"/>
            <a:r>
              <a:rPr lang="en-US" sz="1400" kern="1200" dirty="0">
                <a:solidFill>
                  <a:schemeClr val="tx1"/>
                </a:solidFill>
                <a:effectLst/>
                <a:latin typeface="+mn-lt"/>
                <a:ea typeface="+mn-ea"/>
                <a:cs typeface="+mn-cs"/>
              </a:rPr>
              <a:t>The </a:t>
            </a:r>
            <a:r>
              <a:rPr lang="en-US" sz="1400" i="1" kern="1200" dirty="0" err="1">
                <a:solidFill>
                  <a:schemeClr val="tx1"/>
                </a:solidFill>
                <a:effectLst/>
                <a:latin typeface="+mn-lt"/>
                <a:ea typeface="+mn-ea"/>
                <a:cs typeface="+mn-cs"/>
              </a:rPr>
              <a:t>SetCellFocus</a:t>
            </a:r>
            <a:r>
              <a:rPr lang="en-US" sz="1400" kern="1200" dirty="0">
                <a:solidFill>
                  <a:schemeClr val="tx1"/>
                </a:solidFill>
                <a:effectLst/>
                <a:latin typeface="+mn-lt"/>
                <a:ea typeface="+mn-ea"/>
                <a:cs typeface="+mn-cs"/>
              </a:rPr>
              <a:t> method is responsible for setting the focus for a certain cell. This method requires the row number and column number as numeric parameters.</a:t>
            </a:r>
          </a:p>
          <a:p>
            <a:pPr rtl="0"/>
            <a:r>
              <a:rPr lang="en-US" sz="1400" kern="1200" dirty="0">
                <a:solidFill>
                  <a:schemeClr val="tx1"/>
                </a:solidFill>
                <a:effectLst/>
                <a:latin typeface="+mn-lt"/>
                <a:ea typeface="+mn-ea"/>
                <a:cs typeface="+mn-cs"/>
              </a:rPr>
              <a:t>The </a:t>
            </a:r>
            <a:r>
              <a:rPr lang="en-US" sz="1400" i="1" kern="1200" dirty="0" err="1">
                <a:solidFill>
                  <a:schemeClr val="tx1"/>
                </a:solidFill>
                <a:effectLst/>
                <a:latin typeface="+mn-lt"/>
                <a:ea typeface="+mn-ea"/>
                <a:cs typeface="+mn-cs"/>
              </a:rPr>
              <a:t>GetCellFocus</a:t>
            </a:r>
            <a:r>
              <a:rPr lang="en-US" sz="1400" kern="1200" dirty="0">
                <a:solidFill>
                  <a:schemeClr val="tx1"/>
                </a:solidFill>
                <a:effectLst/>
                <a:latin typeface="+mn-lt"/>
                <a:ea typeface="+mn-ea"/>
                <a:cs typeface="+mn-cs"/>
              </a:rPr>
              <a:t> method returns the position of the selected cell – that is, the cell that currently has the focus.</a:t>
            </a:r>
          </a:p>
          <a:p>
            <a:pPr rtl="0"/>
            <a:r>
              <a:rPr lang="en-US" sz="1400" kern="1200" dirty="0">
                <a:solidFill>
                  <a:schemeClr val="tx1"/>
                </a:solidFill>
                <a:effectLst/>
                <a:latin typeface="+mn-lt"/>
                <a:ea typeface="+mn-ea"/>
                <a:cs typeface="+mn-cs"/>
              </a:rPr>
              <a:t>The child object </a:t>
            </a:r>
            <a:r>
              <a:rPr lang="en-US" sz="1400" i="1" kern="1200" dirty="0" err="1">
                <a:solidFill>
                  <a:schemeClr val="tx1"/>
                </a:solidFill>
                <a:effectLst/>
                <a:latin typeface="+mn-lt"/>
                <a:ea typeface="+mn-ea"/>
                <a:cs typeface="+mn-cs"/>
              </a:rPr>
              <a:t>CommonSetting</a:t>
            </a:r>
            <a:r>
              <a:rPr lang="en-US" sz="1400" i="1" kern="1200" dirty="0">
                <a:solidFill>
                  <a:schemeClr val="tx1"/>
                </a:solidFill>
                <a:effectLst/>
                <a:latin typeface="+mn-lt"/>
                <a:ea typeface="+mn-ea"/>
                <a:cs typeface="+mn-cs"/>
              </a:rPr>
              <a:t> </a:t>
            </a:r>
            <a:r>
              <a:rPr lang="en-US" sz="1400" kern="1200" dirty="0">
                <a:solidFill>
                  <a:schemeClr val="tx1"/>
                </a:solidFill>
                <a:effectLst/>
                <a:latin typeface="+mn-lt"/>
                <a:ea typeface="+mn-ea"/>
                <a:cs typeface="+mn-cs"/>
              </a:rPr>
              <a:t>is available for the </a:t>
            </a:r>
            <a:r>
              <a:rPr lang="en-US" sz="1400" b="1" kern="1200" dirty="0">
                <a:solidFill>
                  <a:schemeClr val="tx1"/>
                </a:solidFill>
                <a:effectLst/>
                <a:latin typeface="+mn-lt"/>
                <a:ea typeface="+mn-ea"/>
                <a:cs typeface="+mn-cs"/>
              </a:rPr>
              <a:t>Matrix</a:t>
            </a:r>
            <a:r>
              <a:rPr lang="en-US" sz="1400" kern="1200" dirty="0">
                <a:solidFill>
                  <a:schemeClr val="tx1"/>
                </a:solidFill>
                <a:effectLst/>
                <a:latin typeface="+mn-lt"/>
                <a:ea typeface="+mn-ea"/>
                <a:cs typeface="+mn-cs"/>
              </a:rPr>
              <a:t> and </a:t>
            </a:r>
            <a:r>
              <a:rPr lang="en-US" sz="1400" b="1" kern="1200" dirty="0">
                <a:solidFill>
                  <a:schemeClr val="tx1"/>
                </a:solidFill>
                <a:effectLst/>
                <a:latin typeface="+mn-lt"/>
                <a:ea typeface="+mn-ea"/>
                <a:cs typeface="+mn-cs"/>
              </a:rPr>
              <a:t>Grid</a:t>
            </a:r>
            <a:r>
              <a:rPr lang="en-US" sz="1400" kern="1200" dirty="0">
                <a:solidFill>
                  <a:schemeClr val="tx1"/>
                </a:solidFill>
                <a:effectLst/>
                <a:latin typeface="+mn-lt"/>
                <a:ea typeface="+mn-ea"/>
                <a:cs typeface="+mn-cs"/>
              </a:rPr>
              <a:t> objects. A number of methods is exposed there. Please refer to the list shown on the slide for more details.</a:t>
            </a:r>
          </a:p>
        </p:txBody>
      </p:sp>
    </p:spTree>
    <p:extLst>
      <p:ext uri="{BB962C8B-B14F-4D97-AF65-F5344CB8AC3E}">
        <p14:creationId xmlns:p14="http://schemas.microsoft.com/office/powerpoint/2010/main" val="3006017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sz="quarter" idx="10"/>
          </p:nvPr>
        </p:nvSpPr>
        <p:spPr/>
        <p:txBody>
          <a:bodyPr>
            <a:normAutofit/>
          </a:bodyPr>
          <a:lstStyle/>
          <a:p>
            <a:pPr rtl="0"/>
            <a:r>
              <a:rPr lang="en-US" sz="1400" kern="1200" dirty="0">
                <a:solidFill>
                  <a:schemeClr val="tx1"/>
                </a:solidFill>
                <a:effectLst/>
                <a:latin typeface="+mn-lt"/>
                <a:ea typeface="+mn-ea"/>
                <a:cs typeface="+mn-cs"/>
              </a:rPr>
              <a:t>In </a:t>
            </a:r>
            <a:r>
              <a:rPr lang="en-US" sz="1400" b="1" kern="1200" dirty="0">
                <a:solidFill>
                  <a:schemeClr val="tx1"/>
                </a:solidFill>
                <a:effectLst/>
                <a:latin typeface="+mn-lt"/>
                <a:ea typeface="+mn-ea"/>
                <a:cs typeface="+mn-cs"/>
              </a:rPr>
              <a:t>Matrix</a:t>
            </a:r>
            <a:r>
              <a:rPr lang="en-US" sz="1400" kern="1200" dirty="0">
                <a:solidFill>
                  <a:schemeClr val="tx1"/>
                </a:solidFill>
                <a:effectLst/>
                <a:latin typeface="+mn-lt"/>
                <a:ea typeface="+mn-ea"/>
                <a:cs typeface="+mn-cs"/>
              </a:rPr>
              <a:t> and </a:t>
            </a:r>
            <a:r>
              <a:rPr lang="en-US" sz="1400" b="1" kern="1200" dirty="0">
                <a:solidFill>
                  <a:schemeClr val="tx1"/>
                </a:solidFill>
                <a:effectLst/>
                <a:latin typeface="+mn-lt"/>
                <a:ea typeface="+mn-ea"/>
                <a:cs typeface="+mn-cs"/>
              </a:rPr>
              <a:t>Grid</a:t>
            </a:r>
            <a:r>
              <a:rPr lang="en-US" sz="1400" kern="1200" dirty="0">
                <a:solidFill>
                  <a:schemeClr val="tx1"/>
                </a:solidFill>
                <a:effectLst/>
                <a:latin typeface="+mn-lt"/>
                <a:ea typeface="+mn-ea"/>
                <a:cs typeface="+mn-cs"/>
              </a:rPr>
              <a:t> objects, you can now use cells that show the total sum of columns by using the </a:t>
            </a:r>
            <a:r>
              <a:rPr lang="en-US" sz="1400" i="1" kern="1200" dirty="0" err="1">
                <a:solidFill>
                  <a:schemeClr val="tx1"/>
                </a:solidFill>
                <a:effectLst/>
                <a:latin typeface="+mn-lt"/>
                <a:ea typeface="+mn-ea"/>
                <a:cs typeface="+mn-cs"/>
              </a:rPr>
              <a:t>SumType</a:t>
            </a:r>
            <a:r>
              <a:rPr lang="en-US" sz="1400" kern="1200" dirty="0">
                <a:solidFill>
                  <a:schemeClr val="tx1"/>
                </a:solidFill>
                <a:effectLst/>
                <a:latin typeface="+mn-lt"/>
                <a:ea typeface="+mn-ea"/>
                <a:cs typeface="+mn-cs"/>
              </a:rPr>
              <a:t> property in the </a:t>
            </a:r>
            <a:r>
              <a:rPr lang="en-US" sz="1400" b="1" kern="1200" dirty="0" err="1">
                <a:solidFill>
                  <a:schemeClr val="tx1"/>
                </a:solidFill>
                <a:effectLst/>
                <a:latin typeface="+mn-lt"/>
                <a:ea typeface="+mn-ea"/>
                <a:cs typeface="+mn-cs"/>
              </a:rPr>
              <a:t>ColumnSetting</a:t>
            </a:r>
            <a:r>
              <a:rPr lang="en-US" sz="1400" kern="1200" dirty="0">
                <a:solidFill>
                  <a:schemeClr val="tx1"/>
                </a:solidFill>
                <a:effectLst/>
                <a:latin typeface="+mn-lt"/>
                <a:ea typeface="+mn-ea"/>
                <a:cs typeface="+mn-cs"/>
              </a:rPr>
              <a:t> object. It is accessible from the Column, </a:t>
            </a:r>
            <a:r>
              <a:rPr lang="en-US" sz="1400" kern="1200" dirty="0" err="1">
                <a:solidFill>
                  <a:schemeClr val="tx1"/>
                </a:solidFill>
                <a:effectLst/>
                <a:latin typeface="+mn-lt"/>
                <a:ea typeface="+mn-ea"/>
                <a:cs typeface="+mn-cs"/>
              </a:rPr>
              <a:t>ComboBoxColumn</a:t>
            </a:r>
            <a:r>
              <a:rPr lang="en-US" sz="1400" kern="1200" dirty="0">
                <a:solidFill>
                  <a:schemeClr val="tx1"/>
                </a:solidFill>
                <a:effectLst/>
                <a:latin typeface="+mn-lt"/>
                <a:ea typeface="+mn-ea"/>
                <a:cs typeface="+mn-cs"/>
              </a:rPr>
              <a:t>, </a:t>
            </a:r>
            <a:r>
              <a:rPr lang="en-US" sz="1400" kern="1200" dirty="0" err="1">
                <a:solidFill>
                  <a:schemeClr val="tx1"/>
                </a:solidFill>
                <a:effectLst/>
                <a:latin typeface="+mn-lt"/>
                <a:ea typeface="+mn-ea"/>
                <a:cs typeface="+mn-cs"/>
              </a:rPr>
              <a:t>EditTextColumn</a:t>
            </a:r>
            <a:r>
              <a:rPr lang="en-US" sz="1400" kern="1200" dirty="0">
                <a:solidFill>
                  <a:schemeClr val="tx1"/>
                </a:solidFill>
                <a:effectLst/>
                <a:latin typeface="+mn-lt"/>
                <a:ea typeface="+mn-ea"/>
                <a:cs typeface="+mn-cs"/>
              </a:rPr>
              <a:t>, </a:t>
            </a:r>
            <a:r>
              <a:rPr lang="en-US" sz="1400" kern="1200" dirty="0" err="1">
                <a:solidFill>
                  <a:schemeClr val="tx1"/>
                </a:solidFill>
                <a:effectLst/>
                <a:latin typeface="+mn-lt"/>
                <a:ea typeface="+mn-ea"/>
                <a:cs typeface="+mn-cs"/>
              </a:rPr>
              <a:t>CheckBoxColumn</a:t>
            </a:r>
            <a:r>
              <a:rPr lang="en-US" sz="1400" kern="1200" dirty="0">
                <a:solidFill>
                  <a:schemeClr val="tx1"/>
                </a:solidFill>
                <a:effectLst/>
                <a:latin typeface="+mn-lt"/>
                <a:ea typeface="+mn-ea"/>
                <a:cs typeface="+mn-cs"/>
              </a:rPr>
              <a:t>, and </a:t>
            </a:r>
            <a:r>
              <a:rPr lang="en-US" sz="1400" kern="1200" dirty="0" err="1">
                <a:solidFill>
                  <a:schemeClr val="tx1"/>
                </a:solidFill>
                <a:effectLst/>
                <a:latin typeface="+mn-lt"/>
                <a:ea typeface="+mn-ea"/>
                <a:cs typeface="+mn-cs"/>
              </a:rPr>
              <a:t>PictureColumn</a:t>
            </a:r>
            <a:r>
              <a:rPr lang="en-US" sz="1400" kern="1200" dirty="0">
                <a:solidFill>
                  <a:schemeClr val="tx1"/>
                </a:solidFill>
                <a:effectLst/>
                <a:latin typeface="+mn-lt"/>
                <a:ea typeface="+mn-ea"/>
                <a:cs typeface="+mn-cs"/>
              </a:rPr>
              <a:t> objects.</a:t>
            </a:r>
          </a:p>
        </p:txBody>
      </p:sp>
    </p:spTree>
    <p:extLst>
      <p:ext uri="{BB962C8B-B14F-4D97-AF65-F5344CB8AC3E}">
        <p14:creationId xmlns:p14="http://schemas.microsoft.com/office/powerpoint/2010/main" val="749492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A very frequently used object is </a:t>
            </a:r>
            <a:r>
              <a:rPr lang="en-US" sz="1400" kern="1200" dirty="0" err="1">
                <a:solidFill>
                  <a:schemeClr val="tx1"/>
                </a:solidFill>
                <a:effectLst/>
                <a:latin typeface="+mn-lt"/>
                <a:ea typeface="+mn-ea"/>
                <a:cs typeface="+mn-cs"/>
              </a:rPr>
              <a:t>ChooseFromList</a:t>
            </a:r>
            <a:r>
              <a:rPr lang="en-US" sz="1400" kern="1200" dirty="0">
                <a:solidFill>
                  <a:schemeClr val="tx1"/>
                </a:solidFill>
                <a:effectLst/>
                <a:latin typeface="+mn-lt"/>
                <a:ea typeface="+mn-ea"/>
                <a:cs typeface="+mn-cs"/>
              </a:rPr>
              <a:t>. The </a:t>
            </a:r>
            <a:r>
              <a:rPr lang="en-US" sz="1400" b="1" kern="1200" dirty="0" err="1">
                <a:solidFill>
                  <a:schemeClr val="tx1"/>
                </a:solidFill>
                <a:effectLst/>
                <a:latin typeface="+mn-lt"/>
                <a:ea typeface="+mn-ea"/>
                <a:cs typeface="+mn-cs"/>
              </a:rPr>
              <a:t>ChooseFromList</a:t>
            </a:r>
            <a:r>
              <a:rPr lang="en-US" sz="1400" kern="1200" dirty="0">
                <a:solidFill>
                  <a:schemeClr val="tx1"/>
                </a:solidFill>
                <a:effectLst/>
                <a:latin typeface="+mn-lt"/>
                <a:ea typeface="+mn-ea"/>
                <a:cs typeface="+mn-cs"/>
              </a:rPr>
              <a:t> object makes it possible to set the display of the choose-rom list for a specified object.</a:t>
            </a:r>
          </a:p>
          <a:p>
            <a:pPr rtl="0"/>
            <a:r>
              <a:rPr lang="en-US" sz="1400" kern="1200" dirty="0">
                <a:solidFill>
                  <a:schemeClr val="tx1"/>
                </a:solidFill>
                <a:effectLst/>
                <a:latin typeface="+mn-lt"/>
                <a:ea typeface="+mn-ea"/>
                <a:cs typeface="+mn-cs"/>
              </a:rPr>
              <a:t>This behavior is widely used in the system form. By using this object you can apply the same behavior without having to code it from scratch.</a:t>
            </a:r>
          </a:p>
          <a:p>
            <a:pPr rtl="0"/>
            <a:r>
              <a:rPr lang="en-US" sz="1400" kern="1200" dirty="0">
                <a:solidFill>
                  <a:schemeClr val="tx1"/>
                </a:solidFill>
                <a:effectLst/>
                <a:latin typeface="+mn-lt"/>
                <a:ea typeface="+mn-ea"/>
                <a:cs typeface="+mn-cs"/>
              </a:rPr>
              <a:t>The choose-from list displays a list of objects as a result of simple query.</a:t>
            </a:r>
          </a:p>
          <a:p>
            <a:pPr rtl="0"/>
            <a:r>
              <a:rPr lang="en-US" sz="1400" kern="1200" dirty="0">
                <a:solidFill>
                  <a:schemeClr val="tx1"/>
                </a:solidFill>
                <a:effectLst/>
                <a:latin typeface="+mn-lt"/>
                <a:ea typeface="+mn-ea"/>
                <a:cs typeface="+mn-cs"/>
              </a:rPr>
              <a:t>There is no need to listen to the </a:t>
            </a:r>
            <a:r>
              <a:rPr lang="en-US" sz="1400" kern="1200" dirty="0" err="1">
                <a:solidFill>
                  <a:schemeClr val="tx1"/>
                </a:solidFill>
                <a:effectLst/>
                <a:latin typeface="+mn-lt"/>
                <a:ea typeface="+mn-ea"/>
                <a:cs typeface="+mn-cs"/>
              </a:rPr>
              <a:t>ChooseFromListEvent</a:t>
            </a:r>
            <a:r>
              <a:rPr lang="en-US" sz="1400" kern="1200" dirty="0">
                <a:solidFill>
                  <a:schemeClr val="tx1"/>
                </a:solidFill>
                <a:effectLst/>
                <a:latin typeface="+mn-lt"/>
                <a:ea typeface="+mn-ea"/>
                <a:cs typeface="+mn-cs"/>
              </a:rPr>
              <a:t>, because the chosen information is automatically copied to the corresponding item.</a:t>
            </a:r>
          </a:p>
        </p:txBody>
      </p:sp>
    </p:spTree>
    <p:extLst>
      <p:ext uri="{BB962C8B-B14F-4D97-AF65-F5344CB8AC3E}">
        <p14:creationId xmlns:p14="http://schemas.microsoft.com/office/powerpoint/2010/main" val="2709779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The following rules apply to using the </a:t>
            </a:r>
            <a:r>
              <a:rPr lang="en-US" sz="1400" kern="1200" dirty="0" err="1">
                <a:solidFill>
                  <a:schemeClr val="tx1"/>
                </a:solidFill>
                <a:effectLst/>
                <a:latin typeface="+mn-lt"/>
                <a:ea typeface="+mn-ea"/>
                <a:cs typeface="+mn-cs"/>
              </a:rPr>
              <a:t>ChooseFromList</a:t>
            </a:r>
            <a:r>
              <a:rPr lang="en-US" sz="1400" kern="1200" dirty="0">
                <a:solidFill>
                  <a:schemeClr val="tx1"/>
                </a:solidFill>
                <a:effectLst/>
                <a:latin typeface="+mn-lt"/>
                <a:ea typeface="+mn-ea"/>
                <a:cs typeface="+mn-cs"/>
              </a:rPr>
              <a:t> object:</a:t>
            </a:r>
          </a:p>
          <a:p>
            <a:pPr lvl="1" rtl="0"/>
            <a:r>
              <a:rPr lang="en-US" sz="1400" kern="1200" dirty="0">
                <a:solidFill>
                  <a:schemeClr val="tx1"/>
                </a:solidFill>
                <a:effectLst/>
                <a:latin typeface="+mn-lt"/>
                <a:ea typeface="+mn-ea"/>
                <a:cs typeface="+mn-cs"/>
              </a:rPr>
              <a:t>The object needs to be created by using the </a:t>
            </a:r>
            <a:r>
              <a:rPr lang="en-US" sz="1400" kern="1200" dirty="0" err="1">
                <a:solidFill>
                  <a:schemeClr val="tx1"/>
                </a:solidFill>
                <a:effectLst/>
                <a:latin typeface="+mn-lt"/>
                <a:ea typeface="+mn-ea"/>
                <a:cs typeface="+mn-cs"/>
              </a:rPr>
              <a:t>ChooseFromListCreationParams</a:t>
            </a:r>
            <a:r>
              <a:rPr lang="en-US" sz="1400" kern="1200" dirty="0">
                <a:solidFill>
                  <a:schemeClr val="tx1"/>
                </a:solidFill>
                <a:effectLst/>
                <a:latin typeface="+mn-lt"/>
                <a:ea typeface="+mn-ea"/>
                <a:cs typeface="+mn-cs"/>
              </a:rPr>
              <a:t> object.</a:t>
            </a:r>
          </a:p>
          <a:p>
            <a:pPr lvl="1" rtl="0"/>
            <a:r>
              <a:rPr lang="en-US" sz="1400" kern="1200" dirty="0">
                <a:solidFill>
                  <a:schemeClr val="tx1"/>
                </a:solidFill>
                <a:effectLst/>
                <a:latin typeface="+mn-lt"/>
                <a:ea typeface="+mn-ea"/>
                <a:cs typeface="+mn-cs"/>
              </a:rPr>
              <a:t>The condition must then be set. This step is very similar to the condition definition for the </a:t>
            </a:r>
            <a:r>
              <a:rPr lang="en-US" sz="1400" kern="1200" dirty="0" err="1">
                <a:solidFill>
                  <a:schemeClr val="tx1"/>
                </a:solidFill>
                <a:effectLst/>
                <a:latin typeface="+mn-lt"/>
                <a:ea typeface="+mn-ea"/>
                <a:cs typeface="+mn-cs"/>
              </a:rPr>
              <a:t>DBDataSources</a:t>
            </a:r>
            <a:r>
              <a:rPr lang="en-US" sz="1400" kern="1200" dirty="0">
                <a:solidFill>
                  <a:schemeClr val="tx1"/>
                </a:solidFill>
                <a:effectLst/>
                <a:latin typeface="+mn-lt"/>
                <a:ea typeface="+mn-ea"/>
                <a:cs typeface="+mn-cs"/>
              </a:rPr>
              <a:t> object.</a:t>
            </a:r>
          </a:p>
          <a:p>
            <a:pPr lvl="1" rtl="0"/>
            <a:r>
              <a:rPr lang="en-US" sz="1400" kern="1200" dirty="0">
                <a:solidFill>
                  <a:schemeClr val="tx1"/>
                </a:solidFill>
                <a:effectLst/>
                <a:latin typeface="+mn-lt"/>
                <a:ea typeface="+mn-ea"/>
                <a:cs typeface="+mn-cs"/>
              </a:rPr>
              <a:t>Finally, the </a:t>
            </a:r>
            <a:r>
              <a:rPr lang="en-US" sz="1400" kern="1200" dirty="0" err="1">
                <a:solidFill>
                  <a:schemeClr val="tx1"/>
                </a:solidFill>
                <a:effectLst/>
                <a:latin typeface="+mn-lt"/>
                <a:ea typeface="+mn-ea"/>
                <a:cs typeface="+mn-cs"/>
              </a:rPr>
              <a:t>ChooseFromList</a:t>
            </a:r>
            <a:r>
              <a:rPr lang="en-US" sz="1400" kern="1200" dirty="0">
                <a:solidFill>
                  <a:schemeClr val="tx1"/>
                </a:solidFill>
                <a:effectLst/>
                <a:latin typeface="+mn-lt"/>
                <a:ea typeface="+mn-ea"/>
                <a:cs typeface="+mn-cs"/>
              </a:rPr>
              <a:t> object needs to be connected to a choose-from list-capable item, such as </a:t>
            </a:r>
            <a:r>
              <a:rPr lang="en-US" sz="1400" b="1" kern="1200" dirty="0" err="1">
                <a:solidFill>
                  <a:schemeClr val="tx1"/>
                </a:solidFill>
                <a:effectLst/>
                <a:latin typeface="+mn-lt"/>
                <a:ea typeface="+mn-ea"/>
                <a:cs typeface="+mn-cs"/>
              </a:rPr>
              <a:t>EditText</a:t>
            </a:r>
            <a:r>
              <a:rPr lang="en-US" sz="1400" kern="1200" dirty="0">
                <a:solidFill>
                  <a:schemeClr val="tx1"/>
                </a:solidFill>
                <a:effectLst/>
                <a:latin typeface="+mn-lt"/>
                <a:ea typeface="+mn-ea"/>
                <a:cs typeface="+mn-cs"/>
              </a:rPr>
              <a:t>, </a:t>
            </a:r>
            <a:r>
              <a:rPr lang="en-US" sz="1400" b="1" kern="1200" dirty="0" err="1">
                <a:solidFill>
                  <a:schemeClr val="tx1"/>
                </a:solidFill>
                <a:effectLst/>
                <a:latin typeface="+mn-lt"/>
                <a:ea typeface="+mn-ea"/>
                <a:cs typeface="+mn-cs"/>
              </a:rPr>
              <a:t>EditTextColumn</a:t>
            </a:r>
            <a:r>
              <a:rPr lang="en-US" sz="1400" b="1" kern="1200" dirty="0">
                <a:solidFill>
                  <a:schemeClr val="tx1"/>
                </a:solidFill>
                <a:effectLst/>
                <a:latin typeface="+mn-lt"/>
                <a:ea typeface="+mn-ea"/>
                <a:cs typeface="+mn-cs"/>
              </a:rPr>
              <a:t>,</a:t>
            </a:r>
            <a:r>
              <a:rPr lang="en-US" sz="1400" kern="1200" dirty="0">
                <a:solidFill>
                  <a:schemeClr val="tx1"/>
                </a:solidFill>
                <a:effectLst/>
                <a:latin typeface="+mn-lt"/>
                <a:ea typeface="+mn-ea"/>
                <a:cs typeface="+mn-cs"/>
              </a:rPr>
              <a:t> or </a:t>
            </a:r>
            <a:r>
              <a:rPr lang="en-US" sz="1400" b="1" kern="1200" dirty="0">
                <a:solidFill>
                  <a:schemeClr val="tx1"/>
                </a:solidFill>
                <a:effectLst/>
                <a:latin typeface="+mn-lt"/>
                <a:ea typeface="+mn-ea"/>
                <a:cs typeface="+mn-cs"/>
              </a:rPr>
              <a:t>Button</a:t>
            </a:r>
            <a:r>
              <a:rPr lang="en-US" sz="1400" kern="1200" dirty="0">
                <a:solidFill>
                  <a:schemeClr val="tx1"/>
                </a:solidFill>
                <a:effectLst/>
                <a:latin typeface="+mn-lt"/>
                <a:ea typeface="+mn-ea"/>
                <a:cs typeface="+mn-cs"/>
              </a:rPr>
              <a:t>.</a:t>
            </a:r>
          </a:p>
          <a:p>
            <a:pPr rtl="0"/>
            <a:r>
              <a:rPr lang="en-US" sz="1400" kern="1200" dirty="0">
                <a:solidFill>
                  <a:schemeClr val="tx1"/>
                </a:solidFill>
                <a:effectLst/>
                <a:latin typeface="+mn-lt"/>
                <a:ea typeface="+mn-ea"/>
                <a:cs typeface="+mn-cs"/>
              </a:rPr>
              <a:t>For the </a:t>
            </a:r>
            <a:r>
              <a:rPr lang="en-US" sz="1400" b="1" kern="1200" dirty="0" err="1">
                <a:solidFill>
                  <a:schemeClr val="tx1"/>
                </a:solidFill>
                <a:effectLst/>
                <a:latin typeface="+mn-lt"/>
                <a:ea typeface="+mn-ea"/>
                <a:cs typeface="+mn-cs"/>
              </a:rPr>
              <a:t>EditText</a:t>
            </a:r>
            <a:r>
              <a:rPr lang="en-US" sz="1400" kern="1200" dirty="0">
                <a:solidFill>
                  <a:schemeClr val="tx1"/>
                </a:solidFill>
                <a:effectLst/>
                <a:latin typeface="+mn-lt"/>
                <a:ea typeface="+mn-ea"/>
                <a:cs typeface="+mn-cs"/>
              </a:rPr>
              <a:t> object, the </a:t>
            </a:r>
            <a:r>
              <a:rPr lang="en-US" sz="1400" i="1" kern="1200" dirty="0" err="1">
                <a:solidFill>
                  <a:schemeClr val="tx1"/>
                </a:solidFill>
                <a:effectLst/>
                <a:latin typeface="+mn-lt"/>
                <a:ea typeface="+mn-ea"/>
                <a:cs typeface="+mn-cs"/>
              </a:rPr>
              <a:t>ChooseFromListUID</a:t>
            </a:r>
            <a:r>
              <a:rPr lang="en-US" sz="1400" kern="1200" dirty="0">
                <a:solidFill>
                  <a:schemeClr val="tx1"/>
                </a:solidFill>
                <a:effectLst/>
                <a:latin typeface="+mn-lt"/>
                <a:ea typeface="+mn-ea"/>
                <a:cs typeface="+mn-cs"/>
              </a:rPr>
              <a:t> property has to be set.</a:t>
            </a:r>
          </a:p>
          <a:p>
            <a:pPr rtl="0"/>
            <a:r>
              <a:rPr lang="en-US" sz="1400" kern="1200" dirty="0">
                <a:solidFill>
                  <a:schemeClr val="tx1"/>
                </a:solidFill>
                <a:effectLst/>
                <a:latin typeface="+mn-lt"/>
                <a:ea typeface="+mn-ea"/>
                <a:cs typeface="+mn-cs"/>
              </a:rPr>
              <a:t>In an </a:t>
            </a:r>
            <a:r>
              <a:rPr lang="en-US" sz="1400" b="1" kern="1200" dirty="0" err="1">
                <a:solidFill>
                  <a:schemeClr val="tx1"/>
                </a:solidFill>
                <a:effectLst/>
                <a:latin typeface="+mn-lt"/>
                <a:ea typeface="+mn-ea"/>
                <a:cs typeface="+mn-cs"/>
              </a:rPr>
              <a:t>EditTextColumn</a:t>
            </a:r>
            <a:r>
              <a:rPr lang="en-US" sz="1400" kern="1200" dirty="0">
                <a:solidFill>
                  <a:schemeClr val="tx1"/>
                </a:solidFill>
                <a:effectLst/>
                <a:latin typeface="+mn-lt"/>
                <a:ea typeface="+mn-ea"/>
                <a:cs typeface="+mn-cs"/>
              </a:rPr>
              <a:t> object, the </a:t>
            </a:r>
            <a:r>
              <a:rPr lang="en-US" sz="1400" i="1" kern="1200" dirty="0" err="1">
                <a:solidFill>
                  <a:schemeClr val="tx1"/>
                </a:solidFill>
                <a:effectLst/>
                <a:latin typeface="+mn-lt"/>
                <a:ea typeface="+mn-ea"/>
                <a:cs typeface="+mn-cs"/>
              </a:rPr>
              <a:t>ChooseFromListAlias</a:t>
            </a:r>
            <a:r>
              <a:rPr lang="en-US" sz="1400" kern="1200" dirty="0">
                <a:solidFill>
                  <a:schemeClr val="tx1"/>
                </a:solidFill>
                <a:effectLst/>
                <a:latin typeface="+mn-lt"/>
                <a:ea typeface="+mn-ea"/>
                <a:cs typeface="+mn-cs"/>
              </a:rPr>
              <a:t> property should be assigned.</a:t>
            </a:r>
          </a:p>
          <a:p>
            <a:pPr rtl="0"/>
            <a:r>
              <a:rPr lang="en-US" sz="1400" kern="1200" dirty="0">
                <a:solidFill>
                  <a:schemeClr val="tx1"/>
                </a:solidFill>
                <a:effectLst/>
                <a:latin typeface="+mn-lt"/>
                <a:ea typeface="+mn-ea"/>
                <a:cs typeface="+mn-cs"/>
              </a:rPr>
              <a:t>For the </a:t>
            </a:r>
            <a:r>
              <a:rPr lang="en-US" sz="1400" b="1" kern="1200" dirty="0">
                <a:solidFill>
                  <a:schemeClr val="tx1"/>
                </a:solidFill>
                <a:effectLst/>
                <a:latin typeface="+mn-lt"/>
                <a:ea typeface="+mn-ea"/>
                <a:cs typeface="+mn-cs"/>
              </a:rPr>
              <a:t>Button</a:t>
            </a:r>
            <a:r>
              <a:rPr lang="en-US" sz="1400" kern="1200" dirty="0">
                <a:solidFill>
                  <a:schemeClr val="tx1"/>
                </a:solidFill>
                <a:effectLst/>
                <a:latin typeface="+mn-lt"/>
                <a:ea typeface="+mn-ea"/>
                <a:cs typeface="+mn-cs"/>
              </a:rPr>
              <a:t> object, the </a:t>
            </a:r>
            <a:r>
              <a:rPr lang="en-US" sz="1400" i="1" kern="1200" dirty="0" err="1">
                <a:solidFill>
                  <a:schemeClr val="tx1"/>
                </a:solidFill>
                <a:effectLst/>
                <a:latin typeface="+mn-lt"/>
                <a:ea typeface="+mn-ea"/>
                <a:cs typeface="+mn-cs"/>
              </a:rPr>
              <a:t>ChooseFromListUID</a:t>
            </a:r>
            <a:r>
              <a:rPr lang="en-US" sz="1400" kern="1200" dirty="0">
                <a:solidFill>
                  <a:schemeClr val="tx1"/>
                </a:solidFill>
                <a:effectLst/>
                <a:latin typeface="+mn-lt"/>
                <a:ea typeface="+mn-ea"/>
                <a:cs typeface="+mn-cs"/>
              </a:rPr>
              <a:t> property is used.</a:t>
            </a:r>
          </a:p>
        </p:txBody>
      </p:sp>
    </p:spTree>
    <p:extLst>
      <p:ext uri="{BB962C8B-B14F-4D97-AF65-F5344CB8AC3E}">
        <p14:creationId xmlns:p14="http://schemas.microsoft.com/office/powerpoint/2010/main" val="1386603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The choose-from list event is represented as an </a:t>
            </a:r>
            <a:r>
              <a:rPr lang="en-US" sz="1400" kern="1200" dirty="0" err="1">
                <a:solidFill>
                  <a:schemeClr val="tx1"/>
                </a:solidFill>
                <a:effectLst/>
                <a:latin typeface="+mn-lt"/>
                <a:ea typeface="+mn-ea"/>
                <a:cs typeface="+mn-cs"/>
              </a:rPr>
              <a:t>ItemEvent</a:t>
            </a:r>
            <a:r>
              <a:rPr lang="en-US" sz="1400" kern="1200" dirty="0">
                <a:solidFill>
                  <a:schemeClr val="tx1"/>
                </a:solidFill>
                <a:effectLst/>
                <a:latin typeface="+mn-lt"/>
                <a:ea typeface="+mn-ea"/>
                <a:cs typeface="+mn-cs"/>
              </a:rPr>
              <a:t>, but its structure is different.</a:t>
            </a:r>
          </a:p>
          <a:p>
            <a:pPr rtl="0"/>
            <a:r>
              <a:rPr lang="en-US" sz="1400" kern="1200" dirty="0">
                <a:solidFill>
                  <a:schemeClr val="tx1"/>
                </a:solidFill>
                <a:effectLst/>
                <a:latin typeface="+mn-lt"/>
                <a:ea typeface="+mn-ea"/>
                <a:cs typeface="+mn-cs"/>
              </a:rPr>
              <a:t>If the </a:t>
            </a:r>
            <a:r>
              <a:rPr lang="en-US" sz="1400" i="1" kern="1200" dirty="0" err="1">
                <a:solidFill>
                  <a:schemeClr val="tx1"/>
                </a:solidFill>
                <a:effectLst/>
                <a:latin typeface="+mn-lt"/>
                <a:ea typeface="+mn-ea"/>
                <a:cs typeface="+mn-cs"/>
              </a:rPr>
              <a:t>BeforeAction</a:t>
            </a:r>
            <a:r>
              <a:rPr lang="en-US" sz="1400" kern="1200" dirty="0">
                <a:solidFill>
                  <a:schemeClr val="tx1"/>
                </a:solidFill>
                <a:effectLst/>
                <a:latin typeface="+mn-lt"/>
                <a:ea typeface="+mn-ea"/>
                <a:cs typeface="+mn-cs"/>
              </a:rPr>
              <a:t> event property is </a:t>
            </a:r>
            <a:r>
              <a:rPr lang="en-US" sz="1400" b="1" kern="1200" dirty="0">
                <a:solidFill>
                  <a:schemeClr val="tx1"/>
                </a:solidFill>
                <a:effectLst/>
                <a:latin typeface="+mn-lt"/>
                <a:ea typeface="+mn-ea"/>
                <a:cs typeface="+mn-cs"/>
              </a:rPr>
              <a:t>true</a:t>
            </a:r>
            <a:r>
              <a:rPr lang="en-US" sz="1400" kern="1200" dirty="0">
                <a:solidFill>
                  <a:schemeClr val="tx1"/>
                </a:solidFill>
                <a:effectLst/>
                <a:latin typeface="+mn-lt"/>
                <a:ea typeface="+mn-ea"/>
                <a:cs typeface="+mn-cs"/>
              </a:rPr>
              <a:t>, then it is possible to create some code before the choose-from list form is opened. </a:t>
            </a:r>
          </a:p>
          <a:p>
            <a:pPr rtl="0"/>
            <a:r>
              <a:rPr lang="en-US" sz="1400" kern="1200" dirty="0">
                <a:solidFill>
                  <a:schemeClr val="tx1"/>
                </a:solidFill>
                <a:effectLst/>
                <a:latin typeface="+mn-lt"/>
                <a:ea typeface="+mn-ea"/>
                <a:cs typeface="+mn-cs"/>
              </a:rPr>
              <a:t>If the Bubble event is set to </a:t>
            </a:r>
            <a:r>
              <a:rPr lang="en-US" sz="1400" b="1" kern="1200" dirty="0">
                <a:solidFill>
                  <a:schemeClr val="tx1"/>
                </a:solidFill>
                <a:effectLst/>
                <a:latin typeface="+mn-lt"/>
                <a:ea typeface="+mn-ea"/>
                <a:cs typeface="+mn-cs"/>
              </a:rPr>
              <a:t>false</a:t>
            </a:r>
            <a:r>
              <a:rPr lang="en-US" sz="1400" kern="1200" dirty="0">
                <a:solidFill>
                  <a:schemeClr val="tx1"/>
                </a:solidFill>
                <a:effectLst/>
                <a:latin typeface="+mn-lt"/>
                <a:ea typeface="+mn-ea"/>
                <a:cs typeface="+mn-cs"/>
              </a:rPr>
              <a:t>, then the choose-from list is not opened.</a:t>
            </a:r>
          </a:p>
          <a:p>
            <a:pPr rtl="0"/>
            <a:r>
              <a:rPr lang="en-US" sz="1400" kern="1200" dirty="0">
                <a:solidFill>
                  <a:schemeClr val="tx1"/>
                </a:solidFill>
                <a:effectLst/>
                <a:latin typeface="+mn-lt"/>
                <a:ea typeface="+mn-ea"/>
                <a:cs typeface="+mn-cs"/>
              </a:rPr>
              <a:t>In this case, the </a:t>
            </a:r>
            <a:r>
              <a:rPr lang="en-US" sz="1400" i="1" kern="1200" dirty="0" err="1">
                <a:solidFill>
                  <a:schemeClr val="tx1"/>
                </a:solidFill>
                <a:effectLst/>
                <a:latin typeface="+mn-lt"/>
                <a:ea typeface="+mn-ea"/>
                <a:cs typeface="+mn-cs"/>
              </a:rPr>
              <a:t>BeforeAction</a:t>
            </a:r>
            <a:r>
              <a:rPr lang="en-US" sz="1400" kern="1200" dirty="0">
                <a:solidFill>
                  <a:schemeClr val="tx1"/>
                </a:solidFill>
                <a:effectLst/>
                <a:latin typeface="+mn-lt"/>
                <a:ea typeface="+mn-ea"/>
                <a:cs typeface="+mn-cs"/>
              </a:rPr>
              <a:t> has the </a:t>
            </a:r>
            <a:r>
              <a:rPr lang="en-US" sz="1400" b="1" kern="1200" dirty="0">
                <a:solidFill>
                  <a:schemeClr val="tx1"/>
                </a:solidFill>
                <a:effectLst/>
                <a:latin typeface="+mn-lt"/>
                <a:ea typeface="+mn-ea"/>
                <a:cs typeface="+mn-cs"/>
              </a:rPr>
              <a:t>false</a:t>
            </a:r>
            <a:r>
              <a:rPr lang="en-US" sz="1400" kern="1200" dirty="0">
                <a:solidFill>
                  <a:schemeClr val="tx1"/>
                </a:solidFill>
                <a:effectLst/>
                <a:latin typeface="+mn-lt"/>
                <a:ea typeface="+mn-ea"/>
                <a:cs typeface="+mn-cs"/>
              </a:rPr>
              <a:t> value after the selection is performed on the choose-from list and the form is closed.</a:t>
            </a:r>
          </a:p>
          <a:p>
            <a:pPr rtl="0"/>
            <a:r>
              <a:rPr lang="en-US" sz="1400" kern="1200" dirty="0">
                <a:solidFill>
                  <a:schemeClr val="tx1"/>
                </a:solidFill>
                <a:effectLst/>
                <a:latin typeface="+mn-lt"/>
                <a:ea typeface="+mn-ea"/>
                <a:cs typeface="+mn-cs"/>
              </a:rPr>
              <a:t>The property </a:t>
            </a:r>
            <a:r>
              <a:rPr lang="en-US" sz="1400" i="1" kern="1200" dirty="0" err="1">
                <a:solidFill>
                  <a:schemeClr val="tx1"/>
                </a:solidFill>
                <a:effectLst/>
                <a:latin typeface="+mn-lt"/>
                <a:ea typeface="+mn-ea"/>
                <a:cs typeface="+mn-cs"/>
              </a:rPr>
              <a:t>ChooseFromListUID</a:t>
            </a:r>
            <a:r>
              <a:rPr lang="en-US" sz="1400" kern="1200" dirty="0">
                <a:solidFill>
                  <a:schemeClr val="tx1"/>
                </a:solidFill>
                <a:effectLst/>
                <a:latin typeface="+mn-lt"/>
                <a:ea typeface="+mn-ea"/>
                <a:cs typeface="+mn-cs"/>
              </a:rPr>
              <a:t> is read-only and cannot be changed at runtime. The choose-from list form that was opened from Find mode has a UID of -1.</a:t>
            </a:r>
          </a:p>
          <a:p>
            <a:pPr rtl="0"/>
            <a:r>
              <a:rPr lang="en-US" sz="1400" kern="1200" dirty="0">
                <a:solidFill>
                  <a:schemeClr val="tx1"/>
                </a:solidFill>
                <a:effectLst/>
                <a:latin typeface="+mn-lt"/>
                <a:ea typeface="+mn-ea"/>
                <a:cs typeface="+mn-cs"/>
              </a:rPr>
              <a:t>The property </a:t>
            </a:r>
            <a:r>
              <a:rPr lang="en-US" sz="1400" i="1" kern="1200" dirty="0" err="1">
                <a:solidFill>
                  <a:schemeClr val="tx1"/>
                </a:solidFill>
                <a:effectLst/>
                <a:latin typeface="+mn-lt"/>
                <a:ea typeface="+mn-ea"/>
                <a:cs typeface="+mn-cs"/>
              </a:rPr>
              <a:t>SelectedObjects</a:t>
            </a:r>
            <a:r>
              <a:rPr lang="en-US" sz="1400" kern="1200" dirty="0">
                <a:solidFill>
                  <a:schemeClr val="tx1"/>
                </a:solidFill>
                <a:effectLst/>
                <a:latin typeface="+mn-lt"/>
                <a:ea typeface="+mn-ea"/>
                <a:cs typeface="+mn-cs"/>
              </a:rPr>
              <a:t> is read-only as well. The results are available only when the </a:t>
            </a:r>
            <a:r>
              <a:rPr lang="en-US" sz="1400" i="1" kern="1200" dirty="0" err="1">
                <a:solidFill>
                  <a:schemeClr val="tx1"/>
                </a:solidFill>
                <a:effectLst/>
                <a:latin typeface="+mn-lt"/>
                <a:ea typeface="+mn-ea"/>
                <a:cs typeface="+mn-cs"/>
              </a:rPr>
              <a:t>BeforeAction</a:t>
            </a:r>
            <a:r>
              <a:rPr lang="en-US" sz="1400" kern="1200" dirty="0">
                <a:solidFill>
                  <a:schemeClr val="tx1"/>
                </a:solidFill>
                <a:effectLst/>
                <a:latin typeface="+mn-lt"/>
                <a:ea typeface="+mn-ea"/>
                <a:cs typeface="+mn-cs"/>
              </a:rPr>
              <a:t> property value is </a:t>
            </a:r>
            <a:r>
              <a:rPr lang="en-US" sz="1400" b="1" kern="1200" dirty="0">
                <a:solidFill>
                  <a:schemeClr val="tx1"/>
                </a:solidFill>
                <a:effectLst/>
                <a:latin typeface="+mn-lt"/>
                <a:ea typeface="+mn-ea"/>
                <a:cs typeface="+mn-cs"/>
              </a:rPr>
              <a:t>false</a:t>
            </a:r>
            <a:r>
              <a:rPr lang="en-US" sz="1400" kern="1200" dirty="0">
                <a:solidFill>
                  <a:schemeClr val="tx1"/>
                </a:solidFill>
                <a:effectLst/>
                <a:latin typeface="+mn-lt"/>
                <a:ea typeface="+mn-ea"/>
                <a:cs typeface="+mn-cs"/>
              </a:rPr>
              <a:t> and all data changes should be performed in this stage.</a:t>
            </a:r>
          </a:p>
        </p:txBody>
      </p:sp>
    </p:spTree>
    <p:extLst>
      <p:ext uri="{BB962C8B-B14F-4D97-AF65-F5344CB8AC3E}">
        <p14:creationId xmlns:p14="http://schemas.microsoft.com/office/powerpoint/2010/main" val="2623719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In the current slide, we see how the choose-from list can be created and used in Microsoft .NET.</a:t>
            </a:r>
          </a:p>
          <a:p>
            <a:pPr rtl="0"/>
            <a:r>
              <a:rPr lang="en-US" sz="1400" kern="1200" dirty="0">
                <a:solidFill>
                  <a:schemeClr val="tx1"/>
                </a:solidFill>
                <a:effectLst/>
                <a:latin typeface="+mn-lt"/>
                <a:ea typeface="+mn-ea"/>
                <a:cs typeface="+mn-cs"/>
              </a:rPr>
              <a:t>First of all, the </a:t>
            </a:r>
            <a:r>
              <a:rPr lang="en-US" sz="1400" b="1" kern="1200" dirty="0" err="1">
                <a:solidFill>
                  <a:schemeClr val="tx1"/>
                </a:solidFill>
                <a:effectLst/>
                <a:latin typeface="+mn-lt"/>
                <a:ea typeface="+mn-ea"/>
                <a:cs typeface="+mn-cs"/>
              </a:rPr>
              <a:t>ChooseFromList</a:t>
            </a:r>
            <a:r>
              <a:rPr lang="en-US" sz="1400" kern="1200" dirty="0">
                <a:solidFill>
                  <a:schemeClr val="tx1"/>
                </a:solidFill>
                <a:effectLst/>
                <a:latin typeface="+mn-lt"/>
                <a:ea typeface="+mn-ea"/>
                <a:cs typeface="+mn-cs"/>
              </a:rPr>
              <a:t> is created by using the </a:t>
            </a:r>
            <a:r>
              <a:rPr lang="en-US" sz="1400" b="1" kern="1200" dirty="0" err="1">
                <a:solidFill>
                  <a:schemeClr val="tx1"/>
                </a:solidFill>
                <a:effectLst/>
                <a:latin typeface="+mn-lt"/>
                <a:ea typeface="+mn-ea"/>
                <a:cs typeface="+mn-cs"/>
              </a:rPr>
              <a:t>ChooseFromListCreationParams</a:t>
            </a:r>
            <a:r>
              <a:rPr lang="en-US" sz="1400" kern="1200" dirty="0">
                <a:solidFill>
                  <a:schemeClr val="tx1"/>
                </a:solidFill>
                <a:effectLst/>
                <a:latin typeface="+mn-lt"/>
                <a:ea typeface="+mn-ea"/>
                <a:cs typeface="+mn-cs"/>
              </a:rPr>
              <a:t> object.</a:t>
            </a:r>
          </a:p>
          <a:p>
            <a:pPr rtl="0"/>
            <a:r>
              <a:rPr lang="en-US" sz="1400" kern="1200" dirty="0">
                <a:solidFill>
                  <a:schemeClr val="tx1"/>
                </a:solidFill>
                <a:effectLst/>
                <a:latin typeface="+mn-lt"/>
                <a:ea typeface="+mn-ea"/>
                <a:cs typeface="+mn-cs"/>
              </a:rPr>
              <a:t>The choose-from list is assigned to the </a:t>
            </a:r>
            <a:r>
              <a:rPr lang="en-US" sz="1400" i="1" kern="1200" dirty="0" err="1">
                <a:solidFill>
                  <a:schemeClr val="tx1"/>
                </a:solidFill>
                <a:effectLst/>
                <a:latin typeface="+mn-lt"/>
                <a:ea typeface="+mn-ea"/>
                <a:cs typeface="+mn-cs"/>
              </a:rPr>
              <a:t>ObjectType</a:t>
            </a:r>
            <a:r>
              <a:rPr lang="en-US" sz="1400" kern="1200" dirty="0">
                <a:solidFill>
                  <a:schemeClr val="tx1"/>
                </a:solidFill>
                <a:effectLst/>
                <a:latin typeface="+mn-lt"/>
                <a:ea typeface="+mn-ea"/>
                <a:cs typeface="+mn-cs"/>
              </a:rPr>
              <a:t> 2, which is the Business Partner Master Data. Only one record can be selected because the property </a:t>
            </a:r>
            <a:r>
              <a:rPr lang="en-US" sz="1400" i="1" kern="1200" dirty="0" err="1">
                <a:solidFill>
                  <a:schemeClr val="tx1"/>
                </a:solidFill>
                <a:effectLst/>
                <a:latin typeface="+mn-lt"/>
                <a:ea typeface="+mn-ea"/>
                <a:cs typeface="+mn-cs"/>
              </a:rPr>
              <a:t>IsMultiSelection</a:t>
            </a:r>
            <a:r>
              <a:rPr lang="en-US" sz="1400" kern="1200" dirty="0">
                <a:solidFill>
                  <a:schemeClr val="tx1"/>
                </a:solidFill>
                <a:effectLst/>
                <a:latin typeface="+mn-lt"/>
                <a:ea typeface="+mn-ea"/>
                <a:cs typeface="+mn-cs"/>
              </a:rPr>
              <a:t> is </a:t>
            </a:r>
            <a:r>
              <a:rPr lang="en-US" sz="1400" i="1" kern="1200" dirty="0">
                <a:solidFill>
                  <a:schemeClr val="tx1"/>
                </a:solidFill>
                <a:effectLst/>
                <a:latin typeface="+mn-lt"/>
                <a:ea typeface="+mn-ea"/>
                <a:cs typeface="+mn-cs"/>
              </a:rPr>
              <a:t>false</a:t>
            </a:r>
            <a:r>
              <a:rPr lang="en-US" sz="1400" kern="1200" dirty="0">
                <a:solidFill>
                  <a:schemeClr val="tx1"/>
                </a:solidFill>
                <a:effectLst/>
                <a:latin typeface="+mn-lt"/>
                <a:ea typeface="+mn-ea"/>
                <a:cs typeface="+mn-cs"/>
              </a:rPr>
              <a:t>.</a:t>
            </a:r>
          </a:p>
          <a:p>
            <a:pPr rtl="0"/>
            <a:r>
              <a:rPr lang="en-US" sz="1400" kern="1200" dirty="0">
                <a:solidFill>
                  <a:schemeClr val="tx1"/>
                </a:solidFill>
                <a:effectLst/>
                <a:latin typeface="+mn-lt"/>
                <a:ea typeface="+mn-ea"/>
                <a:cs typeface="+mn-cs"/>
              </a:rPr>
              <a:t>The unique identifier of the choose-from list is </a:t>
            </a:r>
            <a:r>
              <a:rPr lang="en-US" sz="1400" i="1" kern="1200" dirty="0" err="1">
                <a:solidFill>
                  <a:schemeClr val="tx1"/>
                </a:solidFill>
                <a:effectLst/>
                <a:latin typeface="+mn-lt"/>
                <a:ea typeface="+mn-ea"/>
                <a:cs typeface="+mn-cs"/>
              </a:rPr>
              <a:t>MyCFL</a:t>
            </a:r>
            <a:r>
              <a:rPr lang="en-US" sz="1400" kern="1200" dirty="0">
                <a:solidFill>
                  <a:schemeClr val="tx1"/>
                </a:solidFill>
                <a:effectLst/>
                <a:latin typeface="+mn-lt"/>
                <a:ea typeface="+mn-ea"/>
                <a:cs typeface="+mn-cs"/>
              </a:rPr>
              <a:t>.</a:t>
            </a:r>
          </a:p>
          <a:p>
            <a:pPr rtl="0"/>
            <a:r>
              <a:rPr lang="en-US" sz="1400" kern="1200" dirty="0">
                <a:solidFill>
                  <a:schemeClr val="tx1"/>
                </a:solidFill>
                <a:effectLst/>
                <a:latin typeface="+mn-lt"/>
                <a:ea typeface="+mn-ea"/>
                <a:cs typeface="+mn-cs"/>
              </a:rPr>
              <a:t>Once the choose-from list is created by calling the </a:t>
            </a:r>
            <a:r>
              <a:rPr lang="en-US" sz="1400" i="1" kern="1200" dirty="0">
                <a:solidFill>
                  <a:schemeClr val="tx1"/>
                </a:solidFill>
                <a:effectLst/>
                <a:latin typeface="+mn-lt"/>
                <a:ea typeface="+mn-ea"/>
                <a:cs typeface="+mn-cs"/>
              </a:rPr>
              <a:t>Add()</a:t>
            </a:r>
            <a:r>
              <a:rPr lang="en-US" sz="1400" kern="1200" dirty="0">
                <a:solidFill>
                  <a:schemeClr val="tx1"/>
                </a:solidFill>
                <a:effectLst/>
                <a:latin typeface="+mn-lt"/>
                <a:ea typeface="+mn-ea"/>
                <a:cs typeface="+mn-cs"/>
              </a:rPr>
              <a:t> method, it is possible to connect it to an </a:t>
            </a:r>
            <a:r>
              <a:rPr lang="en-US" sz="1400" kern="1200" dirty="0" err="1">
                <a:solidFill>
                  <a:schemeClr val="tx1"/>
                </a:solidFill>
                <a:effectLst/>
                <a:latin typeface="+mn-lt"/>
                <a:ea typeface="+mn-ea"/>
                <a:cs typeface="+mn-cs"/>
              </a:rPr>
              <a:t>EditText</a:t>
            </a:r>
            <a:r>
              <a:rPr lang="en-US" sz="1400" kern="1200" dirty="0">
                <a:solidFill>
                  <a:schemeClr val="tx1"/>
                </a:solidFill>
                <a:effectLst/>
                <a:latin typeface="+mn-lt"/>
                <a:ea typeface="+mn-ea"/>
                <a:cs typeface="+mn-cs"/>
              </a:rPr>
              <a:t> item.</a:t>
            </a:r>
          </a:p>
          <a:p>
            <a:pPr rtl="0"/>
            <a:r>
              <a:rPr lang="en-US" sz="1400" kern="1200" dirty="0">
                <a:solidFill>
                  <a:schemeClr val="tx1"/>
                </a:solidFill>
                <a:effectLst/>
                <a:latin typeface="+mn-lt"/>
                <a:ea typeface="+mn-ea"/>
                <a:cs typeface="+mn-cs"/>
              </a:rPr>
              <a:t>The </a:t>
            </a:r>
            <a:r>
              <a:rPr lang="en-US" sz="1400" b="1" kern="1200" dirty="0" err="1">
                <a:solidFill>
                  <a:schemeClr val="tx1"/>
                </a:solidFill>
                <a:effectLst/>
                <a:latin typeface="+mn-lt"/>
                <a:ea typeface="+mn-ea"/>
                <a:cs typeface="+mn-cs"/>
              </a:rPr>
              <a:t>EditText</a:t>
            </a:r>
            <a:r>
              <a:rPr lang="en-US" sz="1400" kern="1200" dirty="0">
                <a:solidFill>
                  <a:schemeClr val="tx1"/>
                </a:solidFill>
                <a:effectLst/>
                <a:latin typeface="+mn-lt"/>
                <a:ea typeface="+mn-ea"/>
                <a:cs typeface="+mn-cs"/>
              </a:rPr>
              <a:t> object is instantiated by using the </a:t>
            </a:r>
            <a:r>
              <a:rPr lang="en-US" sz="1400" i="1" kern="1200" dirty="0">
                <a:solidFill>
                  <a:schemeClr val="tx1"/>
                </a:solidFill>
                <a:effectLst/>
                <a:latin typeface="+mn-lt"/>
                <a:ea typeface="+mn-ea"/>
                <a:cs typeface="+mn-cs"/>
              </a:rPr>
              <a:t>Specific</a:t>
            </a:r>
            <a:r>
              <a:rPr lang="en-US" sz="1400" kern="1200" dirty="0">
                <a:solidFill>
                  <a:schemeClr val="tx1"/>
                </a:solidFill>
                <a:effectLst/>
                <a:latin typeface="+mn-lt"/>
                <a:ea typeface="+mn-ea"/>
                <a:cs typeface="+mn-cs"/>
              </a:rPr>
              <a:t> interface with the form object.</a:t>
            </a:r>
          </a:p>
          <a:p>
            <a:pPr rtl="0"/>
            <a:r>
              <a:rPr lang="en-US" sz="1400" kern="1200" dirty="0">
                <a:solidFill>
                  <a:schemeClr val="tx1"/>
                </a:solidFill>
                <a:effectLst/>
                <a:latin typeface="+mn-lt"/>
                <a:ea typeface="+mn-ea"/>
                <a:cs typeface="+mn-cs"/>
              </a:rPr>
              <a:t>It is then possible to define the </a:t>
            </a:r>
            <a:r>
              <a:rPr lang="en-US" sz="1400" i="1" kern="1200" dirty="0" err="1">
                <a:solidFill>
                  <a:schemeClr val="tx1"/>
                </a:solidFill>
                <a:effectLst/>
                <a:latin typeface="+mn-lt"/>
                <a:ea typeface="+mn-ea"/>
                <a:cs typeface="+mn-cs"/>
              </a:rPr>
              <a:t>ChooseFromListUID</a:t>
            </a:r>
            <a:r>
              <a:rPr lang="en-US" sz="1400" kern="1200" dirty="0">
                <a:solidFill>
                  <a:schemeClr val="tx1"/>
                </a:solidFill>
                <a:effectLst/>
                <a:latin typeface="+mn-lt"/>
                <a:ea typeface="+mn-ea"/>
                <a:cs typeface="+mn-cs"/>
              </a:rPr>
              <a:t> property for the edit text.</a:t>
            </a:r>
          </a:p>
        </p:txBody>
      </p:sp>
    </p:spTree>
    <p:extLst>
      <p:ext uri="{BB962C8B-B14F-4D97-AF65-F5344CB8AC3E}">
        <p14:creationId xmlns:p14="http://schemas.microsoft.com/office/powerpoint/2010/main" val="213384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It is possible to retrieve the current conditions from an existing choose-from list object. </a:t>
            </a:r>
          </a:p>
          <a:p>
            <a:pPr rtl="0"/>
            <a:r>
              <a:rPr lang="en-US" sz="1400" kern="1200" dirty="0">
                <a:solidFill>
                  <a:schemeClr val="tx1"/>
                </a:solidFill>
                <a:effectLst/>
                <a:latin typeface="+mn-lt"/>
                <a:ea typeface="+mn-ea"/>
                <a:cs typeface="+mn-cs"/>
              </a:rPr>
              <a:t>This is shown in the upper code snippet. The </a:t>
            </a:r>
            <a:r>
              <a:rPr lang="en-US" sz="1400" kern="1200" dirty="0" err="1">
                <a:solidFill>
                  <a:schemeClr val="tx1"/>
                </a:solidFill>
                <a:effectLst/>
                <a:latin typeface="+mn-lt"/>
                <a:ea typeface="+mn-ea"/>
                <a:cs typeface="+mn-cs"/>
              </a:rPr>
              <a:t>GetConditions</a:t>
            </a:r>
            <a:r>
              <a:rPr lang="en-US" sz="1400" kern="1200" dirty="0">
                <a:solidFill>
                  <a:schemeClr val="tx1"/>
                </a:solidFill>
                <a:effectLst/>
                <a:latin typeface="+mn-lt"/>
                <a:ea typeface="+mn-ea"/>
                <a:cs typeface="+mn-cs"/>
              </a:rPr>
              <a:t> method is used for this operation.</a:t>
            </a:r>
          </a:p>
          <a:p>
            <a:pPr rtl="0"/>
            <a:r>
              <a:rPr lang="en-US" sz="1400" kern="1200" dirty="0">
                <a:solidFill>
                  <a:schemeClr val="tx1"/>
                </a:solidFill>
                <a:effectLst/>
                <a:latin typeface="+mn-lt"/>
                <a:ea typeface="+mn-ea"/>
                <a:cs typeface="+mn-cs"/>
              </a:rPr>
              <a:t>In the lower code part, you can see how the new condition can be created for the choose-from list object.</a:t>
            </a:r>
          </a:p>
          <a:p>
            <a:pPr rtl="0"/>
            <a:r>
              <a:rPr lang="en-US" sz="1400" kern="1200" dirty="0">
                <a:solidFill>
                  <a:schemeClr val="tx1"/>
                </a:solidFill>
                <a:effectLst/>
                <a:latin typeface="+mn-lt"/>
                <a:ea typeface="+mn-ea"/>
                <a:cs typeface="+mn-cs"/>
              </a:rPr>
              <a:t>The if statement verifies whether some additional conditions exist and if so, it adds the </a:t>
            </a:r>
            <a:r>
              <a:rPr lang="en-US" sz="1400" b="1" kern="1200" dirty="0">
                <a:solidFill>
                  <a:schemeClr val="tx1"/>
                </a:solidFill>
                <a:effectLst/>
                <a:latin typeface="+mn-lt"/>
                <a:ea typeface="+mn-ea"/>
                <a:cs typeface="+mn-cs"/>
              </a:rPr>
              <a:t>AND</a:t>
            </a:r>
            <a:r>
              <a:rPr lang="en-US" sz="1400" kern="1200" dirty="0">
                <a:solidFill>
                  <a:schemeClr val="tx1"/>
                </a:solidFill>
                <a:effectLst/>
                <a:latin typeface="+mn-lt"/>
                <a:ea typeface="+mn-ea"/>
                <a:cs typeface="+mn-cs"/>
              </a:rPr>
              <a:t> keyword to join the conditions together. Otherwise this step is not required.</a:t>
            </a:r>
          </a:p>
          <a:p>
            <a:pPr rtl="0"/>
            <a:r>
              <a:rPr lang="en-US" sz="1400" kern="1200" dirty="0">
                <a:solidFill>
                  <a:schemeClr val="tx1"/>
                </a:solidFill>
                <a:effectLst/>
                <a:latin typeface="+mn-lt"/>
                <a:ea typeface="+mn-ea"/>
                <a:cs typeface="+mn-cs"/>
              </a:rPr>
              <a:t>You can then create the new condition by calling </a:t>
            </a:r>
            <a:r>
              <a:rPr lang="en-US" sz="1400" i="1" kern="1200" dirty="0">
                <a:solidFill>
                  <a:schemeClr val="tx1"/>
                </a:solidFill>
                <a:effectLst/>
                <a:latin typeface="+mn-lt"/>
                <a:ea typeface="+mn-ea"/>
                <a:cs typeface="+mn-cs"/>
              </a:rPr>
              <a:t>the Add() </a:t>
            </a:r>
            <a:r>
              <a:rPr lang="en-US" sz="1400" kern="1200" dirty="0">
                <a:solidFill>
                  <a:schemeClr val="tx1"/>
                </a:solidFill>
                <a:effectLst/>
                <a:latin typeface="+mn-lt"/>
                <a:ea typeface="+mn-ea"/>
                <a:cs typeface="+mn-cs"/>
              </a:rPr>
              <a:t>method, defining the column (that is, the operation) and the condition value.</a:t>
            </a:r>
          </a:p>
          <a:p>
            <a:pPr rtl="0"/>
            <a:r>
              <a:rPr lang="en-US" sz="1400" kern="1200" dirty="0">
                <a:solidFill>
                  <a:schemeClr val="tx1"/>
                </a:solidFill>
                <a:effectLst/>
                <a:latin typeface="+mn-lt"/>
                <a:ea typeface="+mn-ea"/>
                <a:cs typeface="+mn-cs"/>
              </a:rPr>
              <a:t>Calling the </a:t>
            </a:r>
            <a:r>
              <a:rPr lang="en-US" sz="1400" i="1" kern="1200" dirty="0" err="1">
                <a:solidFill>
                  <a:schemeClr val="tx1"/>
                </a:solidFill>
                <a:effectLst/>
                <a:latin typeface="+mn-lt"/>
                <a:ea typeface="+mn-ea"/>
                <a:cs typeface="+mn-cs"/>
              </a:rPr>
              <a:t>SetConditions</a:t>
            </a:r>
            <a:r>
              <a:rPr lang="en-US" sz="1400" i="1" kern="1200" dirty="0">
                <a:solidFill>
                  <a:schemeClr val="tx1"/>
                </a:solidFill>
                <a:effectLst/>
                <a:latin typeface="+mn-lt"/>
                <a:ea typeface="+mn-ea"/>
                <a:cs typeface="+mn-cs"/>
              </a:rPr>
              <a:t>() </a:t>
            </a:r>
            <a:r>
              <a:rPr lang="en-US" sz="1400" kern="1200" dirty="0">
                <a:solidFill>
                  <a:schemeClr val="tx1"/>
                </a:solidFill>
                <a:effectLst/>
                <a:latin typeface="+mn-lt"/>
                <a:ea typeface="+mn-ea"/>
                <a:cs typeface="+mn-cs"/>
              </a:rPr>
              <a:t>method creates the condition.</a:t>
            </a:r>
          </a:p>
        </p:txBody>
      </p:sp>
    </p:spTree>
    <p:extLst>
      <p:ext uri="{BB962C8B-B14F-4D97-AF65-F5344CB8AC3E}">
        <p14:creationId xmlns:p14="http://schemas.microsoft.com/office/powerpoint/2010/main" val="4274636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In the upper section, you see how the event can be caught. It is necessary to create a separated function for this and perform the filtering based on the </a:t>
            </a:r>
            <a:r>
              <a:rPr lang="en-US" sz="1400" kern="1200" dirty="0" err="1">
                <a:solidFill>
                  <a:schemeClr val="tx1"/>
                </a:solidFill>
                <a:effectLst/>
                <a:latin typeface="+mn-lt"/>
                <a:ea typeface="+mn-ea"/>
                <a:cs typeface="+mn-cs"/>
              </a:rPr>
              <a:t>ChooseFromListUID</a:t>
            </a:r>
            <a:r>
              <a:rPr lang="en-US" sz="1400" kern="1200" dirty="0">
                <a:solidFill>
                  <a:schemeClr val="tx1"/>
                </a:solidFill>
                <a:effectLst/>
                <a:latin typeface="+mn-lt"/>
                <a:ea typeface="+mn-ea"/>
                <a:cs typeface="+mn-cs"/>
              </a:rPr>
              <a:t> value.</a:t>
            </a:r>
          </a:p>
          <a:p>
            <a:pPr rtl="0"/>
            <a:r>
              <a:rPr lang="en-US" sz="1400" kern="1200" dirty="0">
                <a:solidFill>
                  <a:schemeClr val="tx1"/>
                </a:solidFill>
                <a:effectLst/>
                <a:latin typeface="+mn-lt"/>
                <a:ea typeface="+mn-ea"/>
                <a:cs typeface="+mn-cs"/>
              </a:rPr>
              <a:t>Once the event is caught, the results from the choose-from list selection can be bound back to the main form using the </a:t>
            </a:r>
            <a:r>
              <a:rPr lang="en-US" sz="1400" b="1" kern="1200" dirty="0" err="1">
                <a:solidFill>
                  <a:schemeClr val="tx1"/>
                </a:solidFill>
                <a:effectLst/>
                <a:latin typeface="+mn-lt"/>
                <a:ea typeface="+mn-ea"/>
                <a:cs typeface="+mn-cs"/>
              </a:rPr>
              <a:t>UserDataSources</a:t>
            </a:r>
            <a:r>
              <a:rPr lang="en-US" sz="1400" kern="1200" dirty="0">
                <a:solidFill>
                  <a:schemeClr val="tx1"/>
                </a:solidFill>
                <a:effectLst/>
                <a:latin typeface="+mn-lt"/>
                <a:ea typeface="+mn-ea"/>
                <a:cs typeface="+mn-cs"/>
              </a:rPr>
              <a:t> object.</a:t>
            </a:r>
          </a:p>
        </p:txBody>
      </p:sp>
    </p:spTree>
    <p:extLst>
      <p:ext uri="{BB962C8B-B14F-4D97-AF65-F5344CB8AC3E}">
        <p14:creationId xmlns:p14="http://schemas.microsoft.com/office/powerpoint/2010/main" val="3240656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After completing this topic, you will know more about the following objects:</a:t>
            </a:r>
          </a:p>
          <a:p>
            <a:pPr lvl="1" rtl="0"/>
            <a:r>
              <a:rPr lang="en-US" sz="1400" kern="1200" dirty="0">
                <a:solidFill>
                  <a:schemeClr val="tx1"/>
                </a:solidFill>
                <a:effectLst/>
                <a:latin typeface="+mn-lt"/>
                <a:ea typeface="+mn-ea"/>
                <a:cs typeface="+mn-cs"/>
              </a:rPr>
              <a:t>Grid/Matrix</a:t>
            </a:r>
          </a:p>
          <a:p>
            <a:pPr lvl="1" rtl="0"/>
            <a:r>
              <a:rPr lang="en-US" sz="1400" kern="1200" dirty="0" err="1">
                <a:solidFill>
                  <a:schemeClr val="tx1"/>
                </a:solidFill>
                <a:effectLst/>
                <a:latin typeface="+mn-lt"/>
                <a:ea typeface="+mn-ea"/>
                <a:cs typeface="+mn-cs"/>
              </a:rPr>
              <a:t>ChooseFromList</a:t>
            </a:r>
            <a:endParaRPr lang="en-US" sz="1400" kern="1200" dirty="0">
              <a:solidFill>
                <a:schemeClr val="tx1"/>
              </a:solidFill>
              <a:effectLst/>
              <a:latin typeface="+mn-lt"/>
              <a:ea typeface="+mn-ea"/>
              <a:cs typeface="+mn-cs"/>
            </a:endParaRPr>
          </a:p>
          <a:p>
            <a:pPr lvl="1" rtl="0"/>
            <a:r>
              <a:rPr lang="en-US" sz="1400" kern="1200" dirty="0" err="1">
                <a:solidFill>
                  <a:schemeClr val="tx1"/>
                </a:solidFill>
                <a:effectLst/>
                <a:latin typeface="+mn-lt"/>
                <a:ea typeface="+mn-ea"/>
                <a:cs typeface="+mn-cs"/>
              </a:rPr>
              <a:t>FormSettings</a:t>
            </a:r>
            <a:endParaRPr lang="en-US" sz="1400" kern="1200" dirty="0">
              <a:solidFill>
                <a:schemeClr val="tx1"/>
              </a:solidFill>
              <a:effectLst/>
              <a:latin typeface="+mn-lt"/>
              <a:ea typeface="+mn-ea"/>
              <a:cs typeface="+mn-cs"/>
            </a:endParaRPr>
          </a:p>
          <a:p>
            <a:pPr lvl="1" rtl="0"/>
            <a:r>
              <a:rPr lang="en-US" sz="1400" kern="1200" dirty="0">
                <a:solidFill>
                  <a:schemeClr val="tx1"/>
                </a:solidFill>
                <a:effectLst/>
                <a:latin typeface="+mn-lt"/>
                <a:ea typeface="+mn-ea"/>
                <a:cs typeface="+mn-cs"/>
              </a:rPr>
              <a:t>Tab page/Folder </a:t>
            </a:r>
          </a:p>
          <a:p>
            <a:pPr lvl="1" rtl="0"/>
            <a:r>
              <a:rPr lang="en-US" sz="1400" kern="1200" dirty="0">
                <a:solidFill>
                  <a:schemeClr val="tx1"/>
                </a:solidFill>
                <a:effectLst/>
                <a:latin typeface="+mn-lt"/>
                <a:ea typeface="+mn-ea"/>
                <a:cs typeface="+mn-cs"/>
              </a:rPr>
              <a:t>Toolbar</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7413565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The choose-from list can also be created from XML. This is how the SAP Business One studio creates the output.</a:t>
            </a:r>
          </a:p>
          <a:p>
            <a:pPr rtl="0"/>
            <a:r>
              <a:rPr lang="en-US" sz="1400" kern="1200" dirty="0">
                <a:solidFill>
                  <a:schemeClr val="tx1"/>
                </a:solidFill>
                <a:effectLst/>
                <a:latin typeface="+mn-lt"/>
                <a:ea typeface="+mn-ea"/>
                <a:cs typeface="+mn-cs"/>
              </a:rPr>
              <a:t>The form is saved as an XML file and the details about the choose-from list object are available under the </a:t>
            </a:r>
            <a:r>
              <a:rPr lang="en-US" sz="1400" kern="1200" dirty="0" err="1">
                <a:solidFill>
                  <a:schemeClr val="tx1"/>
                </a:solidFill>
                <a:effectLst/>
                <a:latin typeface="+mn-lt"/>
                <a:ea typeface="+mn-ea"/>
                <a:cs typeface="+mn-cs"/>
              </a:rPr>
              <a:t>ChooseFromLists</a:t>
            </a:r>
            <a:r>
              <a:rPr lang="en-US" sz="1400" kern="1200" dirty="0">
                <a:solidFill>
                  <a:schemeClr val="tx1"/>
                </a:solidFill>
                <a:effectLst/>
                <a:latin typeface="+mn-lt"/>
                <a:ea typeface="+mn-ea"/>
                <a:cs typeface="+mn-cs"/>
              </a:rPr>
              <a:t> element.</a:t>
            </a:r>
          </a:p>
          <a:p>
            <a:pPr rtl="0"/>
            <a:r>
              <a:rPr lang="en-US" sz="1400" kern="1200" dirty="0">
                <a:solidFill>
                  <a:schemeClr val="tx1"/>
                </a:solidFill>
                <a:effectLst/>
                <a:latin typeface="+mn-lt"/>
                <a:ea typeface="+mn-ea"/>
                <a:cs typeface="+mn-cs"/>
              </a:rPr>
              <a:t>The choose-from list item type details are available under the Items element.</a:t>
            </a:r>
          </a:p>
        </p:txBody>
      </p:sp>
    </p:spTree>
    <p:extLst>
      <p:ext uri="{BB962C8B-B14F-4D97-AF65-F5344CB8AC3E}">
        <p14:creationId xmlns:p14="http://schemas.microsoft.com/office/powerpoint/2010/main" val="26116836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You will now learn about the current restrictions and limitations for the choose-from list object.</a:t>
            </a:r>
          </a:p>
          <a:p>
            <a:pPr lvl="1" rtl="0"/>
            <a:r>
              <a:rPr lang="en-US" sz="1400" kern="1200" dirty="0">
                <a:solidFill>
                  <a:schemeClr val="tx1"/>
                </a:solidFill>
                <a:effectLst/>
                <a:latin typeface="+mn-lt"/>
                <a:ea typeface="+mn-ea"/>
                <a:cs typeface="+mn-cs"/>
              </a:rPr>
              <a:t>It is only possible to use it together with Button, </a:t>
            </a:r>
            <a:r>
              <a:rPr lang="en-US" sz="1400" kern="1200" dirty="0" err="1">
                <a:solidFill>
                  <a:schemeClr val="tx1"/>
                </a:solidFill>
                <a:effectLst/>
                <a:latin typeface="+mn-lt"/>
                <a:ea typeface="+mn-ea"/>
                <a:cs typeface="+mn-cs"/>
              </a:rPr>
              <a:t>EditText</a:t>
            </a:r>
            <a:r>
              <a:rPr lang="en-US" sz="1400" kern="1200" dirty="0">
                <a:solidFill>
                  <a:schemeClr val="tx1"/>
                </a:solidFill>
                <a:effectLst/>
                <a:latin typeface="+mn-lt"/>
                <a:ea typeface="+mn-ea"/>
                <a:cs typeface="+mn-cs"/>
              </a:rPr>
              <a:t>, and </a:t>
            </a:r>
            <a:r>
              <a:rPr lang="en-US" sz="1400" kern="1200" dirty="0" err="1">
                <a:solidFill>
                  <a:schemeClr val="tx1"/>
                </a:solidFill>
                <a:effectLst/>
                <a:latin typeface="+mn-lt"/>
                <a:ea typeface="+mn-ea"/>
                <a:cs typeface="+mn-cs"/>
              </a:rPr>
              <a:t>EditTextColumn</a:t>
            </a:r>
            <a:r>
              <a:rPr lang="en-US" sz="1400" kern="1200" dirty="0">
                <a:solidFill>
                  <a:schemeClr val="tx1"/>
                </a:solidFill>
                <a:effectLst/>
                <a:latin typeface="+mn-lt"/>
                <a:ea typeface="+mn-ea"/>
                <a:cs typeface="+mn-cs"/>
              </a:rPr>
              <a:t> objects.</a:t>
            </a:r>
          </a:p>
          <a:p>
            <a:pPr lvl="1" rtl="0"/>
            <a:r>
              <a:rPr lang="en-US" sz="1400" kern="1200" dirty="0">
                <a:solidFill>
                  <a:schemeClr val="tx1"/>
                </a:solidFill>
                <a:effectLst/>
                <a:latin typeface="+mn-lt"/>
                <a:ea typeface="+mn-ea"/>
                <a:cs typeface="+mn-cs"/>
              </a:rPr>
              <a:t>It is opened by clicking the item or by using the TAB key.</a:t>
            </a:r>
          </a:p>
          <a:p>
            <a:pPr lvl="1" rtl="0"/>
            <a:r>
              <a:rPr lang="en-US" sz="1400" kern="1200" dirty="0">
                <a:solidFill>
                  <a:schemeClr val="tx1"/>
                </a:solidFill>
                <a:effectLst/>
                <a:latin typeface="+mn-lt"/>
                <a:ea typeface="+mn-ea"/>
                <a:cs typeface="+mn-cs"/>
              </a:rPr>
              <a:t>The choose-from list is connected to the target object’s header table. The condition can only be set in  this table.</a:t>
            </a:r>
          </a:p>
          <a:p>
            <a:pPr lvl="1" rtl="0"/>
            <a:r>
              <a:rPr lang="en-US" sz="1400" kern="1200" dirty="0">
                <a:solidFill>
                  <a:schemeClr val="tx1"/>
                </a:solidFill>
                <a:effectLst/>
                <a:latin typeface="+mn-lt"/>
                <a:ea typeface="+mn-ea"/>
                <a:cs typeface="+mn-cs"/>
              </a:rPr>
              <a:t>The choose-from list event is optional, because the selected value is copied automatically.</a:t>
            </a:r>
          </a:p>
          <a:p>
            <a:pPr lvl="1" rtl="0"/>
            <a:r>
              <a:rPr lang="en-US" sz="1400" kern="1200" dirty="0">
                <a:solidFill>
                  <a:schemeClr val="tx1"/>
                </a:solidFill>
                <a:effectLst/>
                <a:latin typeface="+mn-lt"/>
                <a:ea typeface="+mn-ea"/>
                <a:cs typeface="+mn-cs"/>
              </a:rPr>
              <a:t>The user choose-from list is always shown, even if there is no related record.</a:t>
            </a:r>
          </a:p>
          <a:p>
            <a:pPr lvl="1" rtl="0"/>
            <a:r>
              <a:rPr lang="en-US" sz="1400" kern="1200" dirty="0">
                <a:solidFill>
                  <a:schemeClr val="tx1"/>
                </a:solidFill>
                <a:effectLst/>
                <a:latin typeface="+mn-lt"/>
                <a:ea typeface="+mn-ea"/>
                <a:cs typeface="+mn-cs"/>
              </a:rPr>
              <a:t>In find mode, the choose-from list is also available without the trigger item.</a:t>
            </a:r>
          </a:p>
          <a:p>
            <a:pPr lvl="1" rtl="0"/>
            <a:r>
              <a:rPr lang="en-US" sz="1400" kern="1200" dirty="0">
                <a:solidFill>
                  <a:schemeClr val="tx1"/>
                </a:solidFill>
                <a:effectLst/>
                <a:latin typeface="+mn-lt"/>
                <a:ea typeface="+mn-ea"/>
                <a:cs typeface="+mn-cs"/>
              </a:rPr>
              <a:t>If the cancel or new button is pressed on the form, the after event is not raised.</a:t>
            </a:r>
          </a:p>
          <a:p>
            <a:pPr lvl="1" rtl="0"/>
            <a:r>
              <a:rPr lang="en-US" sz="1400" kern="1200" dirty="0">
                <a:solidFill>
                  <a:schemeClr val="tx1"/>
                </a:solidFill>
                <a:effectLst/>
                <a:latin typeface="+mn-lt"/>
                <a:ea typeface="+mn-ea"/>
                <a:cs typeface="+mn-cs"/>
              </a:rPr>
              <a:t>There is a one-to-one relation between the trigger item and the choose-from list.</a:t>
            </a:r>
          </a:p>
          <a:p>
            <a:pPr lvl="1" rtl="0"/>
            <a:r>
              <a:rPr lang="en-US" sz="1400" kern="1200" dirty="0">
                <a:solidFill>
                  <a:schemeClr val="tx1"/>
                </a:solidFill>
                <a:effectLst/>
                <a:latin typeface="+mn-lt"/>
                <a:ea typeface="+mn-ea"/>
                <a:cs typeface="+mn-cs"/>
              </a:rPr>
              <a:t>The conditions for the system choose-from list cannot be viewed or changed and the trigger item cannot be replaced.</a:t>
            </a:r>
          </a:p>
          <a:p>
            <a:pPr lvl="1" rtl="0"/>
            <a:r>
              <a:rPr lang="en-US" sz="1400" kern="1200" dirty="0">
                <a:solidFill>
                  <a:schemeClr val="tx1"/>
                </a:solidFill>
                <a:effectLst/>
                <a:latin typeface="+mn-lt"/>
                <a:ea typeface="+mn-ea"/>
                <a:cs typeface="+mn-cs"/>
              </a:rPr>
              <a:t>Once the trigger item is changed on the user choose-from list, the connection is overridden.</a:t>
            </a:r>
          </a:p>
        </p:txBody>
      </p:sp>
    </p:spTree>
    <p:extLst>
      <p:ext uri="{BB962C8B-B14F-4D97-AF65-F5344CB8AC3E}">
        <p14:creationId xmlns:p14="http://schemas.microsoft.com/office/powerpoint/2010/main" val="8243189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The Form Settings window lets you display or hide frequently used fields, rows, and other options for an active window. </a:t>
            </a:r>
          </a:p>
          <a:p>
            <a:pPr rtl="0"/>
            <a:r>
              <a:rPr lang="en-US" sz="1400" kern="1200" dirty="0">
                <a:solidFill>
                  <a:schemeClr val="tx1"/>
                </a:solidFill>
                <a:effectLst/>
                <a:latin typeface="+mn-lt"/>
                <a:ea typeface="+mn-ea"/>
                <a:cs typeface="+mn-cs"/>
              </a:rPr>
              <a:t>You can also arrange the table or row format in each window, add more details, and restore default settings.</a:t>
            </a:r>
          </a:p>
          <a:p>
            <a:pPr rtl="0"/>
            <a:r>
              <a:rPr lang="en-US" sz="1400" kern="1200" dirty="0">
                <a:solidFill>
                  <a:schemeClr val="tx1"/>
                </a:solidFill>
                <a:effectLst/>
                <a:latin typeface="+mn-lt"/>
                <a:ea typeface="+mn-ea"/>
                <a:cs typeface="+mn-cs"/>
              </a:rPr>
              <a:t>To access the window, choose  in the toolbar .</a:t>
            </a:r>
          </a:p>
          <a:p>
            <a:pPr rtl="0"/>
            <a:endParaRPr lang="en-US" sz="14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08223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69"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The </a:t>
            </a:r>
            <a:r>
              <a:rPr lang="en-US" sz="1400" b="1" kern="1200" dirty="0" err="1">
                <a:solidFill>
                  <a:schemeClr val="tx1"/>
                </a:solidFill>
                <a:effectLst/>
                <a:latin typeface="+mn-lt"/>
                <a:ea typeface="+mn-ea"/>
                <a:cs typeface="+mn-cs"/>
              </a:rPr>
              <a:t>FormPreferencesService</a:t>
            </a:r>
            <a:r>
              <a:rPr lang="en-US" sz="1400" kern="1200" dirty="0">
                <a:solidFill>
                  <a:schemeClr val="tx1"/>
                </a:solidFill>
                <a:effectLst/>
                <a:latin typeface="+mn-lt"/>
                <a:ea typeface="+mn-ea"/>
                <a:cs typeface="+mn-cs"/>
              </a:rPr>
              <a:t> in DI API manages the display preferences of a specified form for a specified user.</a:t>
            </a:r>
          </a:p>
          <a:p>
            <a:pPr rtl="0"/>
            <a:r>
              <a:rPr lang="en-US" sz="1400" kern="1200" dirty="0">
                <a:solidFill>
                  <a:schemeClr val="tx1"/>
                </a:solidFill>
                <a:effectLst/>
                <a:latin typeface="+mn-lt"/>
                <a:ea typeface="+mn-ea"/>
                <a:cs typeface="+mn-cs"/>
              </a:rPr>
              <a:t>The </a:t>
            </a:r>
            <a:r>
              <a:rPr lang="en-US" sz="1400" b="1" kern="1200" dirty="0">
                <a:solidFill>
                  <a:schemeClr val="tx1"/>
                </a:solidFill>
                <a:effectLst/>
                <a:latin typeface="+mn-lt"/>
                <a:ea typeface="+mn-ea"/>
                <a:cs typeface="+mn-cs"/>
              </a:rPr>
              <a:t>Settings</a:t>
            </a:r>
            <a:r>
              <a:rPr lang="en-US" sz="1400" kern="1200" dirty="0">
                <a:solidFill>
                  <a:schemeClr val="tx1"/>
                </a:solidFill>
                <a:effectLst/>
                <a:latin typeface="+mn-lt"/>
                <a:ea typeface="+mn-ea"/>
                <a:cs typeface="+mn-cs"/>
              </a:rPr>
              <a:t> child object is part of the </a:t>
            </a:r>
            <a:r>
              <a:rPr lang="en-US" sz="1400" b="1" kern="1200" dirty="0">
                <a:solidFill>
                  <a:schemeClr val="tx1"/>
                </a:solidFill>
                <a:effectLst/>
                <a:latin typeface="+mn-lt"/>
                <a:ea typeface="+mn-ea"/>
                <a:cs typeface="+mn-cs"/>
              </a:rPr>
              <a:t>Form</a:t>
            </a:r>
            <a:r>
              <a:rPr lang="en-US" sz="1400" kern="1200" dirty="0">
                <a:solidFill>
                  <a:schemeClr val="tx1"/>
                </a:solidFill>
                <a:effectLst/>
                <a:latin typeface="+mn-lt"/>
                <a:ea typeface="+mn-ea"/>
                <a:cs typeface="+mn-cs"/>
              </a:rPr>
              <a:t> object in UI API.</a:t>
            </a:r>
          </a:p>
          <a:p>
            <a:pPr rtl="0"/>
            <a:r>
              <a:rPr lang="en-US" sz="1400" kern="1200" dirty="0">
                <a:solidFill>
                  <a:schemeClr val="tx1"/>
                </a:solidFill>
                <a:effectLst/>
                <a:latin typeface="+mn-lt"/>
                <a:ea typeface="+mn-ea"/>
                <a:cs typeface="+mn-cs"/>
              </a:rPr>
              <a:t>The form settings are saved when the form is closed. </a:t>
            </a:r>
          </a:p>
          <a:p>
            <a:pPr rtl="0"/>
            <a:r>
              <a:rPr lang="en-US" sz="1400" kern="1200" dirty="0">
                <a:solidFill>
                  <a:schemeClr val="tx1"/>
                </a:solidFill>
                <a:effectLst/>
                <a:latin typeface="+mn-lt"/>
                <a:ea typeface="+mn-ea"/>
                <a:cs typeface="+mn-cs"/>
              </a:rPr>
              <a:t>The preferences are held in memory until the SAP Business One client application is completely closed or the change company event occurs.</a:t>
            </a:r>
          </a:p>
          <a:p>
            <a:pPr rtl="0"/>
            <a:r>
              <a:rPr lang="en-US" sz="1400" kern="1200" dirty="0">
                <a:solidFill>
                  <a:schemeClr val="tx1"/>
                </a:solidFill>
                <a:effectLst/>
                <a:latin typeface="+mn-lt"/>
                <a:ea typeface="+mn-ea"/>
                <a:cs typeface="+mn-cs"/>
              </a:rPr>
              <a:t>The user form settings are loaded into memory after the user logs in to the company database. As soon as the form is loaded, the settings are applied based on the cache memory settings.</a:t>
            </a:r>
          </a:p>
          <a:p>
            <a:pPr rtl="0"/>
            <a:r>
              <a:rPr lang="en-US" sz="1400" kern="1200" dirty="0">
                <a:solidFill>
                  <a:schemeClr val="tx1"/>
                </a:solidFill>
                <a:effectLst/>
                <a:latin typeface="+mn-lt"/>
                <a:ea typeface="+mn-ea"/>
                <a:cs typeface="+mn-cs"/>
              </a:rPr>
              <a:t>The preferences for the user form are only applied automatically if they is loaded from XML.</a:t>
            </a:r>
          </a:p>
          <a:p>
            <a:pPr rtl="0"/>
            <a:r>
              <a:rPr lang="en-US" sz="1400" kern="1200" dirty="0">
                <a:solidFill>
                  <a:schemeClr val="tx1"/>
                </a:solidFill>
                <a:effectLst/>
                <a:latin typeface="+mn-lt"/>
                <a:ea typeface="+mn-ea"/>
                <a:cs typeface="+mn-cs"/>
              </a:rPr>
              <a:t>Beware of “unexpected” behavior when multiple forms of the same type are opened simultaneously or when the user is logged in in multiple sessions.</a:t>
            </a: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2648737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The default behavior of the user-defined form is that it expects a form with a grid item.</a:t>
            </a:r>
          </a:p>
          <a:p>
            <a:pPr rtl="0"/>
            <a:r>
              <a:rPr lang="en-US" sz="1400" kern="1200" dirty="0">
                <a:solidFill>
                  <a:schemeClr val="tx1"/>
                </a:solidFill>
                <a:effectLst/>
                <a:latin typeface="+mn-lt"/>
                <a:ea typeface="+mn-ea"/>
                <a:cs typeface="+mn-cs"/>
              </a:rPr>
              <a:t>The grid is set as the default grid for the settings and the Form Settings menu is available for the form.</a:t>
            </a:r>
          </a:p>
          <a:p>
            <a:pPr rtl="0"/>
            <a:r>
              <a:rPr lang="en-US" sz="1400" kern="1200" dirty="0">
                <a:solidFill>
                  <a:schemeClr val="tx1"/>
                </a:solidFill>
                <a:effectLst/>
                <a:latin typeface="+mn-lt"/>
                <a:ea typeface="+mn-ea"/>
                <a:cs typeface="+mn-cs"/>
              </a:rPr>
              <a:t>The row format and the expand line are enabled for the grid.</a:t>
            </a:r>
          </a:p>
          <a:p>
            <a:pPr rtl="0"/>
            <a:r>
              <a:rPr lang="en-US" sz="1400" kern="1200" dirty="0">
                <a:solidFill>
                  <a:schemeClr val="tx1"/>
                </a:solidFill>
                <a:effectLst/>
                <a:latin typeface="+mn-lt"/>
                <a:ea typeface="+mn-ea"/>
                <a:cs typeface="+mn-cs"/>
              </a:rPr>
              <a:t>It is possible to deactivate the form settings function as well; it is enabled by default.</a:t>
            </a:r>
          </a:p>
          <a:p>
            <a:pPr rtl="0"/>
            <a:r>
              <a:rPr lang="en-US" sz="1400" kern="1200" dirty="0">
                <a:solidFill>
                  <a:schemeClr val="tx1"/>
                </a:solidFill>
                <a:effectLst/>
                <a:latin typeface="+mn-lt"/>
                <a:ea typeface="+mn-ea"/>
                <a:cs typeface="+mn-cs"/>
              </a:rPr>
              <a:t>To do so, it is enough to disable the menu item with identifier </a:t>
            </a:r>
            <a:r>
              <a:rPr lang="en-US" sz="1400" b="1" kern="1200" dirty="0">
                <a:solidFill>
                  <a:schemeClr val="tx1"/>
                </a:solidFill>
                <a:effectLst/>
                <a:latin typeface="+mn-lt"/>
                <a:ea typeface="+mn-ea"/>
                <a:cs typeface="+mn-cs"/>
              </a:rPr>
              <a:t>5890</a:t>
            </a:r>
            <a:r>
              <a:rPr lang="en-US" sz="1400" kern="1200" dirty="0">
                <a:solidFill>
                  <a:schemeClr val="tx1"/>
                </a:solidFill>
                <a:effectLst/>
                <a:latin typeface="+mn-lt"/>
                <a:ea typeface="+mn-ea"/>
                <a:cs typeface="+mn-cs"/>
              </a:rPr>
              <a:t>.</a:t>
            </a:r>
          </a:p>
          <a:p>
            <a:pPr rtl="0"/>
            <a:r>
              <a:rPr lang="en-US" sz="1400" kern="1200" dirty="0">
                <a:solidFill>
                  <a:schemeClr val="tx1"/>
                </a:solidFill>
                <a:effectLst/>
                <a:latin typeface="+mn-lt"/>
                <a:ea typeface="+mn-ea"/>
                <a:cs typeface="+mn-cs"/>
              </a:rPr>
              <a:t>To disable the row format and expand line, you have to set the </a:t>
            </a:r>
            <a:r>
              <a:rPr lang="en-US" sz="1400" i="1" kern="1200" dirty="0" err="1">
                <a:solidFill>
                  <a:schemeClr val="tx1"/>
                </a:solidFill>
                <a:effectLst/>
                <a:latin typeface="+mn-lt"/>
                <a:ea typeface="+mn-ea"/>
                <a:cs typeface="+mn-cs"/>
              </a:rPr>
              <a:t>EnableRowFormat</a:t>
            </a:r>
            <a:r>
              <a:rPr lang="en-US" sz="1400" kern="1200" dirty="0">
                <a:solidFill>
                  <a:schemeClr val="tx1"/>
                </a:solidFill>
                <a:effectLst/>
                <a:latin typeface="+mn-lt"/>
                <a:ea typeface="+mn-ea"/>
                <a:cs typeface="+mn-cs"/>
              </a:rPr>
              <a:t> property value to </a:t>
            </a:r>
            <a:r>
              <a:rPr lang="en-US" sz="1400" b="1" kern="1200" dirty="0">
                <a:solidFill>
                  <a:schemeClr val="tx1"/>
                </a:solidFill>
                <a:effectLst/>
                <a:latin typeface="+mn-lt"/>
                <a:ea typeface="+mn-ea"/>
                <a:cs typeface="+mn-cs"/>
              </a:rPr>
              <a:t>false</a:t>
            </a:r>
            <a:r>
              <a:rPr lang="en-US" sz="1400" kern="1200" dirty="0">
                <a:solidFill>
                  <a:schemeClr val="tx1"/>
                </a:solidFill>
                <a:effectLst/>
                <a:latin typeface="+mn-lt"/>
                <a:ea typeface="+mn-ea"/>
                <a:cs typeface="+mn-cs"/>
              </a:rPr>
              <a:t> for the </a:t>
            </a:r>
            <a:r>
              <a:rPr lang="en-US" sz="1400" b="1" kern="1200" dirty="0" err="1">
                <a:solidFill>
                  <a:schemeClr val="tx1"/>
                </a:solidFill>
                <a:effectLst/>
                <a:latin typeface="+mn-lt"/>
                <a:ea typeface="+mn-ea"/>
                <a:cs typeface="+mn-cs"/>
              </a:rPr>
              <a:t>FormSettings</a:t>
            </a:r>
            <a:r>
              <a:rPr lang="en-US" sz="1400" kern="1200" dirty="0">
                <a:solidFill>
                  <a:schemeClr val="tx1"/>
                </a:solidFill>
                <a:effectLst/>
                <a:latin typeface="+mn-lt"/>
                <a:ea typeface="+mn-ea"/>
                <a:cs typeface="+mn-cs"/>
              </a:rPr>
              <a:t> object.</a:t>
            </a:r>
          </a:p>
        </p:txBody>
      </p:sp>
    </p:spTree>
    <p:extLst>
      <p:ext uri="{BB962C8B-B14F-4D97-AF65-F5344CB8AC3E}">
        <p14:creationId xmlns:p14="http://schemas.microsoft.com/office/powerpoint/2010/main" val="37166270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It is possible to enable the form settings button for the user form using the XML technology.</a:t>
            </a:r>
          </a:p>
          <a:p>
            <a:pPr rtl="0"/>
            <a:r>
              <a:rPr lang="en-US" sz="1400" kern="1200" dirty="0">
                <a:solidFill>
                  <a:schemeClr val="tx1"/>
                </a:solidFill>
                <a:effectLst/>
                <a:latin typeface="+mn-lt"/>
                <a:ea typeface="+mn-ea"/>
                <a:cs typeface="+mn-cs"/>
              </a:rPr>
              <a:t>The settings element specifies the form settings details for a specific item.</a:t>
            </a:r>
          </a:p>
          <a:p>
            <a:pPr rtl="0"/>
            <a:r>
              <a:rPr lang="en-US" sz="1400" kern="1200" dirty="0">
                <a:solidFill>
                  <a:schemeClr val="tx1"/>
                </a:solidFill>
                <a:effectLst/>
                <a:latin typeface="+mn-lt"/>
                <a:ea typeface="+mn-ea"/>
                <a:cs typeface="+mn-cs"/>
              </a:rPr>
              <a:t>The menus element performs the action in connection with the form.</a:t>
            </a:r>
          </a:p>
        </p:txBody>
      </p:sp>
    </p:spTree>
    <p:extLst>
      <p:ext uri="{BB962C8B-B14F-4D97-AF65-F5344CB8AC3E}">
        <p14:creationId xmlns:p14="http://schemas.microsoft.com/office/powerpoint/2010/main" val="17126203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The User Interface API has a </a:t>
            </a:r>
            <a:r>
              <a:rPr lang="en-US" sz="1400" b="1" kern="1200" dirty="0">
                <a:solidFill>
                  <a:schemeClr val="tx1"/>
                </a:solidFill>
                <a:effectLst/>
                <a:latin typeface="+mn-lt"/>
                <a:ea typeface="+mn-ea"/>
                <a:cs typeface="+mn-cs"/>
              </a:rPr>
              <a:t>Folder</a:t>
            </a:r>
            <a:r>
              <a:rPr lang="en-US" sz="1400" kern="1200" dirty="0">
                <a:solidFill>
                  <a:schemeClr val="tx1"/>
                </a:solidFill>
                <a:effectLst/>
                <a:latin typeface="+mn-lt"/>
                <a:ea typeface="+mn-ea"/>
                <a:cs typeface="+mn-cs"/>
              </a:rPr>
              <a:t> object, which makes it possible to create tab pages in the form. This item is also available in SAP Business One studio, to enable rapid form design.</a:t>
            </a:r>
          </a:p>
          <a:p>
            <a:pPr rtl="0"/>
            <a:r>
              <a:rPr lang="en-US" sz="1400" kern="1200" dirty="0">
                <a:solidFill>
                  <a:schemeClr val="tx1"/>
                </a:solidFill>
                <a:effectLst/>
                <a:latin typeface="+mn-lt"/>
                <a:ea typeface="+mn-ea"/>
                <a:cs typeface="+mn-cs"/>
              </a:rPr>
              <a:t>The </a:t>
            </a:r>
            <a:r>
              <a:rPr lang="en-US" sz="1400" i="1" kern="1200" dirty="0" err="1">
                <a:solidFill>
                  <a:schemeClr val="tx1"/>
                </a:solidFill>
                <a:effectLst/>
                <a:latin typeface="+mn-lt"/>
                <a:ea typeface="+mn-ea"/>
                <a:cs typeface="+mn-cs"/>
              </a:rPr>
              <a:t>AutoPaneSelection</a:t>
            </a:r>
            <a:r>
              <a:rPr lang="en-US" sz="1400" kern="1200" dirty="0">
                <a:solidFill>
                  <a:schemeClr val="tx1"/>
                </a:solidFill>
                <a:effectLst/>
                <a:latin typeface="+mn-lt"/>
                <a:ea typeface="+mn-ea"/>
                <a:cs typeface="+mn-cs"/>
              </a:rPr>
              <a:t> is a property of the </a:t>
            </a:r>
            <a:r>
              <a:rPr lang="en-US" sz="1400" b="1" kern="1200" dirty="0">
                <a:solidFill>
                  <a:schemeClr val="tx1"/>
                </a:solidFill>
                <a:effectLst/>
                <a:latin typeface="+mn-lt"/>
                <a:ea typeface="+mn-ea"/>
                <a:cs typeface="+mn-cs"/>
              </a:rPr>
              <a:t>Folder</a:t>
            </a:r>
            <a:r>
              <a:rPr lang="en-US" sz="1400" kern="1200" dirty="0">
                <a:solidFill>
                  <a:schemeClr val="tx1"/>
                </a:solidFill>
                <a:effectLst/>
                <a:latin typeface="+mn-lt"/>
                <a:ea typeface="+mn-ea"/>
                <a:cs typeface="+mn-cs"/>
              </a:rPr>
              <a:t> object, which indicates whether the folder allows automatic pane selection. If the folder allows automatic pane selection, then when you click a folder, the UI API automatically sets the form pane level to the pane level bound to the folder.</a:t>
            </a:r>
          </a:p>
          <a:p>
            <a:pPr rtl="0"/>
            <a:r>
              <a:rPr lang="en-US" sz="1400" kern="1200" dirty="0">
                <a:solidFill>
                  <a:schemeClr val="tx1"/>
                </a:solidFill>
                <a:effectLst/>
                <a:latin typeface="+mn-lt"/>
                <a:ea typeface="+mn-ea"/>
                <a:cs typeface="+mn-cs"/>
              </a:rPr>
              <a:t>The </a:t>
            </a:r>
            <a:r>
              <a:rPr lang="en-US" sz="1400" i="1" kern="1200" dirty="0">
                <a:solidFill>
                  <a:schemeClr val="tx1"/>
                </a:solidFill>
                <a:effectLst/>
                <a:latin typeface="+mn-lt"/>
                <a:ea typeface="+mn-ea"/>
                <a:cs typeface="+mn-cs"/>
              </a:rPr>
              <a:t>Pane</a:t>
            </a:r>
            <a:r>
              <a:rPr lang="en-US" sz="1400" kern="1200" dirty="0">
                <a:solidFill>
                  <a:schemeClr val="tx1"/>
                </a:solidFill>
                <a:effectLst/>
                <a:latin typeface="+mn-lt"/>
                <a:ea typeface="+mn-ea"/>
                <a:cs typeface="+mn-cs"/>
              </a:rPr>
              <a:t> property is the associated pane level of the folder. This property only works for folders of user forms.</a:t>
            </a:r>
          </a:p>
        </p:txBody>
      </p:sp>
    </p:spTree>
    <p:extLst>
      <p:ext uri="{BB962C8B-B14F-4D97-AF65-F5344CB8AC3E}">
        <p14:creationId xmlns:p14="http://schemas.microsoft.com/office/powerpoint/2010/main" val="2074230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normAutofit/>
          </a:bodyPr>
          <a:lstStyle/>
          <a:p>
            <a:pPr rtl="0"/>
            <a:r>
              <a:rPr lang="en-US" sz="1400" i="1" kern="1200" dirty="0" err="1">
                <a:solidFill>
                  <a:schemeClr val="tx1"/>
                </a:solidFill>
                <a:effectLst/>
                <a:latin typeface="+mn-lt"/>
                <a:ea typeface="+mn-ea"/>
                <a:cs typeface="+mn-cs"/>
              </a:rPr>
              <a:t>EnableMenu</a:t>
            </a:r>
            <a:r>
              <a:rPr lang="en-US" sz="1400" kern="1200" dirty="0">
                <a:solidFill>
                  <a:schemeClr val="tx1"/>
                </a:solidFill>
                <a:effectLst/>
                <a:latin typeface="+mn-lt"/>
                <a:ea typeface="+mn-ea"/>
                <a:cs typeface="+mn-cs"/>
              </a:rPr>
              <a:t> is a method of the </a:t>
            </a:r>
            <a:r>
              <a:rPr lang="en-US" sz="1400" b="1" kern="1200" dirty="0">
                <a:solidFill>
                  <a:schemeClr val="tx1"/>
                </a:solidFill>
                <a:effectLst/>
                <a:latin typeface="+mn-lt"/>
                <a:ea typeface="+mn-ea"/>
                <a:cs typeface="+mn-cs"/>
              </a:rPr>
              <a:t>Form</a:t>
            </a:r>
            <a:r>
              <a:rPr lang="en-US" sz="1400" kern="1200" dirty="0">
                <a:solidFill>
                  <a:schemeClr val="tx1"/>
                </a:solidFill>
                <a:effectLst/>
                <a:latin typeface="+mn-lt"/>
                <a:ea typeface="+mn-ea"/>
                <a:cs typeface="+mn-cs"/>
              </a:rPr>
              <a:t> object. </a:t>
            </a:r>
          </a:p>
          <a:p>
            <a:pPr rtl="0"/>
            <a:r>
              <a:rPr lang="en-US" sz="1400" kern="1200" dirty="0">
                <a:solidFill>
                  <a:schemeClr val="tx1"/>
                </a:solidFill>
                <a:effectLst/>
                <a:latin typeface="+mn-lt"/>
                <a:ea typeface="+mn-ea"/>
                <a:cs typeface="+mn-cs"/>
              </a:rPr>
              <a:t>It lets you activate and disable toolbar items when your add-on form is in focus. In the SAP Business One application, forms control the status of toolbar items. During the form life cycle, toolbars check their items and enable or disable items depending on the form currently in focus.</a:t>
            </a:r>
          </a:p>
          <a:p>
            <a:pPr rtl="0"/>
            <a:r>
              <a:rPr lang="en-US" sz="1400" kern="1200" dirty="0">
                <a:solidFill>
                  <a:schemeClr val="tx1"/>
                </a:solidFill>
                <a:effectLst/>
                <a:latin typeface="+mn-lt"/>
                <a:ea typeface="+mn-ea"/>
                <a:cs typeface="+mn-cs"/>
              </a:rPr>
              <a:t>You cannot enable or disable toolbar items for SAP Business One application forms. </a:t>
            </a:r>
          </a:p>
          <a:p>
            <a:pPr rtl="0"/>
            <a:r>
              <a:rPr lang="en-US" sz="1400" kern="1200" dirty="0">
                <a:solidFill>
                  <a:schemeClr val="tx1"/>
                </a:solidFill>
                <a:effectLst/>
                <a:latin typeface="+mn-lt"/>
                <a:ea typeface="+mn-ea"/>
                <a:cs typeface="+mn-cs"/>
              </a:rPr>
              <a:t>If you want to enable the application navigation icons for your form, use the new </a:t>
            </a:r>
            <a:r>
              <a:rPr lang="en-US" sz="1400" b="1" kern="1200" dirty="0" err="1">
                <a:solidFill>
                  <a:schemeClr val="tx1"/>
                </a:solidFill>
                <a:effectLst/>
                <a:latin typeface="+mn-lt"/>
                <a:ea typeface="+mn-ea"/>
                <a:cs typeface="+mn-cs"/>
              </a:rPr>
              <a:t>it_BROWSE_BUTTON</a:t>
            </a:r>
            <a:r>
              <a:rPr lang="en-US" sz="1400" kern="1200" dirty="0">
                <a:solidFill>
                  <a:schemeClr val="tx1"/>
                </a:solidFill>
                <a:effectLst/>
                <a:latin typeface="+mn-lt"/>
                <a:ea typeface="+mn-ea"/>
                <a:cs typeface="+mn-cs"/>
              </a:rPr>
              <a:t> item type in the </a:t>
            </a:r>
            <a:r>
              <a:rPr lang="en-US" sz="1400" i="1" kern="1200" dirty="0" err="1">
                <a:solidFill>
                  <a:schemeClr val="tx1"/>
                </a:solidFill>
                <a:effectLst/>
                <a:latin typeface="+mn-lt"/>
                <a:ea typeface="+mn-ea"/>
                <a:cs typeface="+mn-cs"/>
              </a:rPr>
              <a:t>Items.Add</a:t>
            </a:r>
            <a:r>
              <a:rPr lang="en-US" sz="1400" i="1" kern="1200" dirty="0">
                <a:solidFill>
                  <a:schemeClr val="tx1"/>
                </a:solidFill>
                <a:effectLst/>
                <a:latin typeface="+mn-lt"/>
                <a:ea typeface="+mn-ea"/>
                <a:cs typeface="+mn-cs"/>
              </a:rPr>
              <a:t> </a:t>
            </a:r>
            <a:r>
              <a:rPr lang="en-US" sz="1400" kern="1200" dirty="0">
                <a:solidFill>
                  <a:schemeClr val="tx1"/>
                </a:solidFill>
                <a:effectLst/>
                <a:latin typeface="+mn-lt"/>
                <a:ea typeface="+mn-ea"/>
                <a:cs typeface="+mn-cs"/>
              </a:rPr>
              <a:t>method.</a:t>
            </a:r>
          </a:p>
        </p:txBody>
      </p:sp>
    </p:spTree>
    <p:extLst>
      <p:ext uri="{BB962C8B-B14F-4D97-AF65-F5344CB8AC3E}">
        <p14:creationId xmlns:p14="http://schemas.microsoft.com/office/powerpoint/2010/main" val="34795176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normAutofit/>
          </a:bodyPr>
          <a:lstStyle/>
          <a:p>
            <a:pPr rtl="0"/>
            <a:r>
              <a:rPr lang="en-US" sz="1400" i="1" kern="1200" dirty="0" err="1">
                <a:solidFill>
                  <a:schemeClr val="tx1"/>
                </a:solidFill>
                <a:effectLst/>
                <a:latin typeface="+mn-lt"/>
                <a:ea typeface="+mn-ea"/>
                <a:cs typeface="+mn-cs"/>
              </a:rPr>
              <a:t>ActivateToolBar</a:t>
            </a:r>
            <a:r>
              <a:rPr lang="en-US" sz="1400" kern="1200" dirty="0">
                <a:solidFill>
                  <a:schemeClr val="tx1"/>
                </a:solidFill>
                <a:effectLst/>
                <a:latin typeface="+mn-lt"/>
                <a:ea typeface="+mn-ea"/>
                <a:cs typeface="+mn-cs"/>
              </a:rPr>
              <a:t> is a method of the </a:t>
            </a:r>
            <a:r>
              <a:rPr lang="en-US" sz="1400" b="1" kern="1200" dirty="0">
                <a:solidFill>
                  <a:schemeClr val="tx1"/>
                </a:solidFill>
                <a:effectLst/>
                <a:latin typeface="+mn-lt"/>
                <a:ea typeface="+mn-ea"/>
                <a:cs typeface="+mn-cs"/>
              </a:rPr>
              <a:t>Application</a:t>
            </a:r>
            <a:r>
              <a:rPr lang="en-US" sz="1400" kern="1200" dirty="0">
                <a:solidFill>
                  <a:schemeClr val="tx1"/>
                </a:solidFill>
                <a:effectLst/>
                <a:latin typeface="+mn-lt"/>
                <a:ea typeface="+mn-ea"/>
                <a:cs typeface="+mn-cs"/>
              </a:rPr>
              <a:t> object. </a:t>
            </a:r>
          </a:p>
          <a:p>
            <a:pPr rtl="0"/>
            <a:r>
              <a:rPr lang="en-US" sz="1400" kern="1200" dirty="0">
                <a:solidFill>
                  <a:schemeClr val="tx1"/>
                </a:solidFill>
                <a:effectLst/>
                <a:latin typeface="+mn-lt"/>
                <a:ea typeface="+mn-ea"/>
                <a:cs typeface="+mn-cs"/>
              </a:rPr>
              <a:t>This method can be used to simulate a user click on a specific menu item.</a:t>
            </a:r>
          </a:p>
          <a:p>
            <a:pPr rtl="0"/>
            <a:r>
              <a:rPr lang="en-US" sz="1400" kern="1200" dirty="0">
                <a:solidFill>
                  <a:schemeClr val="tx1"/>
                </a:solidFill>
                <a:effectLst/>
                <a:latin typeface="+mn-lt"/>
                <a:ea typeface="+mn-ea"/>
                <a:cs typeface="+mn-cs"/>
              </a:rPr>
              <a:t>The method is called with the unique ID of the item to activate.</a:t>
            </a:r>
          </a:p>
        </p:txBody>
      </p:sp>
    </p:spTree>
    <p:extLst>
      <p:ext uri="{BB962C8B-B14F-4D97-AF65-F5344CB8AC3E}">
        <p14:creationId xmlns:p14="http://schemas.microsoft.com/office/powerpoint/2010/main" val="34636100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29</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Let’s have a look at  the Grid object.</a:t>
            </a:r>
          </a:p>
          <a:p>
            <a:pPr rtl="0"/>
            <a:r>
              <a:rPr lang="en-US" sz="1400" kern="1200" dirty="0">
                <a:solidFill>
                  <a:schemeClr val="tx1"/>
                </a:solidFill>
                <a:effectLst/>
                <a:latin typeface="+mn-lt"/>
                <a:ea typeface="+mn-ea"/>
                <a:cs typeface="+mn-cs"/>
              </a:rPr>
              <a:t>The Grid is a tabular control item that has been created to replace the Matrix item. </a:t>
            </a:r>
          </a:p>
          <a:p>
            <a:pPr rtl="0"/>
            <a:r>
              <a:rPr lang="en-US" sz="1400" kern="1200" dirty="0">
                <a:solidFill>
                  <a:schemeClr val="tx1"/>
                </a:solidFill>
                <a:effectLst/>
                <a:latin typeface="+mn-lt"/>
                <a:ea typeface="+mn-ea"/>
                <a:cs typeface="+mn-cs"/>
              </a:rPr>
              <a:t>The Grid is basically a view of the </a:t>
            </a:r>
            <a:r>
              <a:rPr lang="en-US" sz="1400" kern="1200" dirty="0" err="1">
                <a:solidFill>
                  <a:schemeClr val="tx1"/>
                </a:solidFill>
                <a:effectLst/>
                <a:latin typeface="+mn-lt"/>
                <a:ea typeface="+mn-ea"/>
                <a:cs typeface="+mn-cs"/>
              </a:rPr>
              <a:t>DataTable</a:t>
            </a:r>
            <a:r>
              <a:rPr lang="en-US" sz="1400" kern="1200" dirty="0">
                <a:solidFill>
                  <a:schemeClr val="tx1"/>
                </a:solidFill>
                <a:effectLst/>
                <a:latin typeface="+mn-lt"/>
                <a:ea typeface="+mn-ea"/>
                <a:cs typeface="+mn-cs"/>
              </a:rPr>
              <a:t> data source, in which the Grid is responsible for visualization and the </a:t>
            </a:r>
            <a:r>
              <a:rPr lang="en-US" sz="1400" kern="1200" dirty="0" err="1">
                <a:solidFill>
                  <a:schemeClr val="tx1"/>
                </a:solidFill>
                <a:effectLst/>
                <a:latin typeface="+mn-lt"/>
                <a:ea typeface="+mn-ea"/>
                <a:cs typeface="+mn-cs"/>
              </a:rPr>
              <a:t>DataTable</a:t>
            </a:r>
            <a:r>
              <a:rPr lang="en-US" sz="1400" kern="1200" dirty="0">
                <a:solidFill>
                  <a:schemeClr val="tx1"/>
                </a:solidFill>
                <a:effectLst/>
                <a:latin typeface="+mn-lt"/>
                <a:ea typeface="+mn-ea"/>
                <a:cs typeface="+mn-cs"/>
              </a:rPr>
              <a:t> is responsible for data binding.</a:t>
            </a:r>
          </a:p>
          <a:p>
            <a:pPr rtl="0"/>
            <a:r>
              <a:rPr lang="en-US" sz="1400" kern="1200" dirty="0">
                <a:solidFill>
                  <a:schemeClr val="tx1"/>
                </a:solidFill>
                <a:effectLst/>
                <a:latin typeface="+mn-lt"/>
                <a:ea typeface="+mn-ea"/>
                <a:cs typeface="+mn-cs"/>
              </a:rPr>
              <a:t>The synchronization between the Grid and the </a:t>
            </a:r>
            <a:r>
              <a:rPr lang="en-US" sz="1400" kern="1200" dirty="0" err="1">
                <a:solidFill>
                  <a:schemeClr val="tx1"/>
                </a:solidFill>
                <a:effectLst/>
                <a:latin typeface="+mn-lt"/>
                <a:ea typeface="+mn-ea"/>
                <a:cs typeface="+mn-cs"/>
              </a:rPr>
              <a:t>DataTable</a:t>
            </a:r>
            <a:r>
              <a:rPr lang="en-US" sz="1400" kern="1200" dirty="0">
                <a:solidFill>
                  <a:schemeClr val="tx1"/>
                </a:solidFill>
                <a:effectLst/>
                <a:latin typeface="+mn-lt"/>
                <a:ea typeface="+mn-ea"/>
                <a:cs typeface="+mn-cs"/>
              </a:rPr>
              <a:t> is performed automatically. All the changes made in one of the objects will be automatically executed on the second one.</a:t>
            </a:r>
          </a:p>
          <a:p>
            <a:pPr rtl="0"/>
            <a:r>
              <a:rPr lang="en-US" sz="1400" kern="1200" dirty="0">
                <a:solidFill>
                  <a:schemeClr val="tx1"/>
                </a:solidFill>
                <a:effectLst/>
                <a:latin typeface="+mn-lt"/>
                <a:ea typeface="+mn-ea"/>
                <a:cs typeface="+mn-cs"/>
              </a:rPr>
              <a:t>You can use the expand and collapse features in the Grid object. They are not available in the Matrix object.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4115900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The object model for the </a:t>
            </a:r>
            <a:r>
              <a:rPr lang="en-US" sz="1400" b="1" kern="1200" dirty="0">
                <a:solidFill>
                  <a:schemeClr val="tx1"/>
                </a:solidFill>
                <a:effectLst/>
                <a:latin typeface="+mn-lt"/>
                <a:ea typeface="+mn-ea"/>
                <a:cs typeface="+mn-cs"/>
              </a:rPr>
              <a:t>Grid</a:t>
            </a:r>
            <a:r>
              <a:rPr lang="en-US" sz="1400" kern="1200" dirty="0">
                <a:solidFill>
                  <a:schemeClr val="tx1"/>
                </a:solidFill>
                <a:effectLst/>
                <a:latin typeface="+mn-lt"/>
                <a:ea typeface="+mn-ea"/>
                <a:cs typeface="+mn-cs"/>
              </a:rPr>
              <a:t> is displayed on the slide. It contains the child objects such as </a:t>
            </a:r>
            <a:r>
              <a:rPr lang="en-US" sz="1400" kern="1200" dirty="0" err="1">
                <a:solidFill>
                  <a:schemeClr val="tx1"/>
                </a:solidFill>
                <a:effectLst/>
                <a:latin typeface="+mn-lt"/>
                <a:ea typeface="+mn-ea"/>
                <a:cs typeface="+mn-cs"/>
              </a:rPr>
              <a:t>GridRows</a:t>
            </a:r>
            <a:r>
              <a:rPr lang="en-US" sz="1400" kern="1200" dirty="0">
                <a:solidFill>
                  <a:schemeClr val="tx1"/>
                </a:solidFill>
                <a:effectLst/>
                <a:latin typeface="+mn-lt"/>
                <a:ea typeface="+mn-ea"/>
                <a:cs typeface="+mn-cs"/>
              </a:rPr>
              <a:t>, </a:t>
            </a:r>
            <a:r>
              <a:rPr lang="en-US" sz="1400" kern="1200" dirty="0" err="1">
                <a:solidFill>
                  <a:schemeClr val="tx1"/>
                </a:solidFill>
                <a:effectLst/>
                <a:latin typeface="+mn-lt"/>
                <a:ea typeface="+mn-ea"/>
                <a:cs typeface="+mn-cs"/>
              </a:rPr>
              <a:t>DataTable</a:t>
            </a:r>
            <a:r>
              <a:rPr lang="en-US" sz="1400" kern="1200" dirty="0">
                <a:solidFill>
                  <a:schemeClr val="tx1"/>
                </a:solidFill>
                <a:effectLst/>
                <a:latin typeface="+mn-lt"/>
                <a:ea typeface="+mn-ea"/>
                <a:cs typeface="+mn-cs"/>
              </a:rPr>
              <a:t>, </a:t>
            </a:r>
            <a:r>
              <a:rPr lang="en-US" sz="1400" kern="1200" dirty="0" err="1">
                <a:solidFill>
                  <a:schemeClr val="tx1"/>
                </a:solidFill>
                <a:effectLst/>
                <a:latin typeface="+mn-lt"/>
                <a:ea typeface="+mn-ea"/>
                <a:cs typeface="+mn-cs"/>
              </a:rPr>
              <a:t>RowHeaders</a:t>
            </a:r>
            <a:r>
              <a:rPr lang="en-US" sz="1400" kern="1200" dirty="0">
                <a:solidFill>
                  <a:schemeClr val="tx1"/>
                </a:solidFill>
                <a:effectLst/>
                <a:latin typeface="+mn-lt"/>
                <a:ea typeface="+mn-ea"/>
                <a:cs typeface="+mn-cs"/>
              </a:rPr>
              <a:t>, </a:t>
            </a:r>
            <a:r>
              <a:rPr lang="en-US" sz="1400" kern="1200" dirty="0" err="1">
                <a:solidFill>
                  <a:schemeClr val="tx1"/>
                </a:solidFill>
                <a:effectLst/>
                <a:latin typeface="+mn-lt"/>
                <a:ea typeface="+mn-ea"/>
                <a:cs typeface="+mn-cs"/>
              </a:rPr>
              <a:t>CommonSetting</a:t>
            </a:r>
            <a:r>
              <a:rPr lang="en-US" sz="1400" kern="1200" dirty="0">
                <a:solidFill>
                  <a:schemeClr val="tx1"/>
                </a:solidFill>
                <a:effectLst/>
                <a:latin typeface="+mn-lt"/>
                <a:ea typeface="+mn-ea"/>
                <a:cs typeface="+mn-cs"/>
              </a:rPr>
              <a:t>, </a:t>
            </a:r>
            <a:r>
              <a:rPr lang="en-US" sz="1400" kern="1200" dirty="0" err="1">
                <a:solidFill>
                  <a:schemeClr val="tx1"/>
                </a:solidFill>
                <a:effectLst/>
                <a:latin typeface="+mn-lt"/>
                <a:ea typeface="+mn-ea"/>
                <a:cs typeface="+mn-cs"/>
              </a:rPr>
              <a:t>CellPositions</a:t>
            </a:r>
            <a:r>
              <a:rPr lang="en-US" sz="1400" kern="1200" dirty="0">
                <a:solidFill>
                  <a:schemeClr val="tx1"/>
                </a:solidFill>
                <a:effectLst/>
                <a:latin typeface="+mn-lt"/>
                <a:ea typeface="+mn-ea"/>
                <a:cs typeface="+mn-cs"/>
              </a:rPr>
              <a:t>, and Item.</a:t>
            </a:r>
          </a:p>
          <a:p>
            <a:pPr rtl="0"/>
            <a:r>
              <a:rPr lang="en-US" sz="1400" kern="1200" dirty="0">
                <a:solidFill>
                  <a:schemeClr val="tx1"/>
                </a:solidFill>
                <a:effectLst/>
                <a:latin typeface="+mn-lt"/>
                <a:ea typeface="+mn-ea"/>
                <a:cs typeface="+mn-cs"/>
              </a:rPr>
              <a:t>The </a:t>
            </a:r>
            <a:r>
              <a:rPr lang="en-US" sz="1400" kern="1200" dirty="0" err="1">
                <a:solidFill>
                  <a:schemeClr val="tx1"/>
                </a:solidFill>
                <a:effectLst/>
                <a:latin typeface="+mn-lt"/>
                <a:ea typeface="+mn-ea"/>
                <a:cs typeface="+mn-cs"/>
              </a:rPr>
              <a:t>GridColumns</a:t>
            </a:r>
            <a:r>
              <a:rPr lang="en-US" sz="1400" kern="1200" dirty="0">
                <a:solidFill>
                  <a:schemeClr val="tx1"/>
                </a:solidFill>
                <a:effectLst/>
                <a:latin typeface="+mn-lt"/>
                <a:ea typeface="+mn-ea"/>
                <a:cs typeface="+mn-cs"/>
              </a:rPr>
              <a:t> use a collection of </a:t>
            </a:r>
            <a:r>
              <a:rPr lang="en-US" sz="1400" kern="1200" dirty="0" err="1">
                <a:solidFill>
                  <a:schemeClr val="tx1"/>
                </a:solidFill>
                <a:effectLst/>
                <a:latin typeface="+mn-lt"/>
                <a:ea typeface="+mn-ea"/>
                <a:cs typeface="+mn-cs"/>
              </a:rPr>
              <a:t>GridColumn</a:t>
            </a:r>
            <a:r>
              <a:rPr lang="en-US" sz="1400" kern="1200" dirty="0">
                <a:solidFill>
                  <a:schemeClr val="tx1"/>
                </a:solidFill>
                <a:effectLst/>
                <a:latin typeface="+mn-lt"/>
                <a:ea typeface="+mn-ea"/>
                <a:cs typeface="+mn-cs"/>
              </a:rPr>
              <a:t> objects.</a:t>
            </a:r>
          </a:p>
          <a:p>
            <a:pPr rtl="0"/>
            <a:r>
              <a:rPr lang="en-US" sz="1400" kern="1200" dirty="0">
                <a:solidFill>
                  <a:schemeClr val="tx1"/>
                </a:solidFill>
                <a:effectLst/>
                <a:latin typeface="+mn-lt"/>
                <a:ea typeface="+mn-ea"/>
                <a:cs typeface="+mn-cs"/>
              </a:rPr>
              <a:t>The </a:t>
            </a:r>
            <a:r>
              <a:rPr lang="en-US" sz="1400" b="1" kern="1200" dirty="0" err="1">
                <a:solidFill>
                  <a:schemeClr val="tx1"/>
                </a:solidFill>
                <a:effectLst/>
                <a:latin typeface="+mn-lt"/>
                <a:ea typeface="+mn-ea"/>
                <a:cs typeface="+mn-cs"/>
              </a:rPr>
              <a:t>DataTable</a:t>
            </a:r>
            <a:r>
              <a:rPr lang="en-US" sz="1400" kern="1200" dirty="0">
                <a:solidFill>
                  <a:schemeClr val="tx1"/>
                </a:solidFill>
                <a:effectLst/>
                <a:latin typeface="+mn-lt"/>
                <a:ea typeface="+mn-ea"/>
                <a:cs typeface="+mn-cs"/>
              </a:rPr>
              <a:t> is kind of collection of the </a:t>
            </a:r>
            <a:r>
              <a:rPr lang="en-US" sz="1400" b="1" kern="1200" dirty="0" err="1">
                <a:solidFill>
                  <a:schemeClr val="tx1"/>
                </a:solidFill>
                <a:effectLst/>
                <a:latin typeface="+mn-lt"/>
                <a:ea typeface="+mn-ea"/>
                <a:cs typeface="+mn-cs"/>
              </a:rPr>
              <a:t>DataSource</a:t>
            </a:r>
            <a:r>
              <a:rPr lang="en-US" sz="1400" kern="1200" dirty="0">
                <a:solidFill>
                  <a:schemeClr val="tx1"/>
                </a:solidFill>
                <a:effectLst/>
                <a:latin typeface="+mn-lt"/>
                <a:ea typeface="+mn-ea"/>
                <a:cs typeface="+mn-cs"/>
              </a:rPr>
              <a:t> object.</a:t>
            </a:r>
          </a:p>
          <a:p>
            <a:pPr rtl="0"/>
            <a:r>
              <a:rPr lang="en-US" sz="1400" kern="1200" dirty="0">
                <a:solidFill>
                  <a:schemeClr val="tx1"/>
                </a:solidFill>
                <a:effectLst/>
                <a:latin typeface="+mn-lt"/>
                <a:ea typeface="+mn-ea"/>
                <a:cs typeface="+mn-cs"/>
              </a:rPr>
              <a:t>The </a:t>
            </a:r>
            <a:r>
              <a:rPr lang="en-US" sz="1400" b="1" kern="1200" dirty="0" err="1">
                <a:solidFill>
                  <a:schemeClr val="tx1"/>
                </a:solidFill>
                <a:effectLst/>
                <a:latin typeface="+mn-lt"/>
                <a:ea typeface="+mn-ea"/>
                <a:cs typeface="+mn-cs"/>
              </a:rPr>
              <a:t>DataTable</a:t>
            </a:r>
            <a:r>
              <a:rPr lang="en-US" sz="1400" b="1" kern="1200" dirty="0">
                <a:solidFill>
                  <a:schemeClr val="tx1"/>
                </a:solidFill>
                <a:effectLst/>
                <a:latin typeface="+mn-lt"/>
                <a:ea typeface="+mn-ea"/>
                <a:cs typeface="+mn-cs"/>
              </a:rPr>
              <a:t> </a:t>
            </a:r>
            <a:r>
              <a:rPr lang="en-US" sz="1400" kern="1200" dirty="0">
                <a:solidFill>
                  <a:schemeClr val="tx1"/>
                </a:solidFill>
                <a:effectLst/>
                <a:latin typeface="+mn-lt"/>
                <a:ea typeface="+mn-ea"/>
                <a:cs typeface="+mn-cs"/>
              </a:rPr>
              <a:t>contains the Rows child object and the Columns object collection, which collects the </a:t>
            </a:r>
            <a:r>
              <a:rPr lang="en-US" sz="1400" kern="1200" dirty="0" err="1">
                <a:solidFill>
                  <a:schemeClr val="tx1"/>
                </a:solidFill>
                <a:effectLst/>
                <a:latin typeface="+mn-lt"/>
                <a:ea typeface="+mn-ea"/>
                <a:cs typeface="+mn-cs"/>
              </a:rPr>
              <a:t>DataColumn</a:t>
            </a:r>
            <a:r>
              <a:rPr lang="en-US" sz="1400" kern="1200" dirty="0">
                <a:solidFill>
                  <a:schemeClr val="tx1"/>
                </a:solidFill>
                <a:effectLst/>
                <a:latin typeface="+mn-lt"/>
                <a:ea typeface="+mn-ea"/>
                <a:cs typeface="+mn-cs"/>
              </a:rPr>
              <a:t> child object.</a:t>
            </a:r>
          </a:p>
        </p:txBody>
      </p:sp>
    </p:spTree>
    <p:extLst>
      <p:ext uri="{BB962C8B-B14F-4D97-AF65-F5344CB8AC3E}">
        <p14:creationId xmlns:p14="http://schemas.microsoft.com/office/powerpoint/2010/main" val="4270575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The following differences exist between the </a:t>
            </a:r>
            <a:r>
              <a:rPr lang="en-US" sz="1400" kern="1200" dirty="0" err="1">
                <a:solidFill>
                  <a:schemeClr val="tx1"/>
                </a:solidFill>
                <a:effectLst/>
                <a:latin typeface="+mn-lt"/>
                <a:ea typeface="+mn-ea"/>
                <a:cs typeface="+mn-cs"/>
              </a:rPr>
              <a:t>DataTable</a:t>
            </a:r>
            <a:r>
              <a:rPr lang="en-US" sz="1400" kern="1200" dirty="0">
                <a:solidFill>
                  <a:schemeClr val="tx1"/>
                </a:solidFill>
                <a:effectLst/>
                <a:latin typeface="+mn-lt"/>
                <a:ea typeface="+mn-ea"/>
                <a:cs typeface="+mn-cs"/>
              </a:rPr>
              <a:t> and Grid objects:</a:t>
            </a:r>
          </a:p>
          <a:p>
            <a:pPr rtl="0"/>
            <a:r>
              <a:rPr lang="en-US" sz="1400" kern="1200" dirty="0">
                <a:solidFill>
                  <a:schemeClr val="tx1"/>
                </a:solidFill>
                <a:effectLst/>
                <a:latin typeface="+mn-lt"/>
                <a:ea typeface="+mn-ea"/>
                <a:cs typeface="+mn-cs"/>
              </a:rPr>
              <a:t>The </a:t>
            </a:r>
            <a:r>
              <a:rPr lang="en-US" sz="1400" kern="1200" dirty="0" err="1">
                <a:solidFill>
                  <a:schemeClr val="tx1"/>
                </a:solidFill>
                <a:effectLst/>
                <a:latin typeface="+mn-lt"/>
                <a:ea typeface="+mn-ea"/>
                <a:cs typeface="+mn-cs"/>
              </a:rPr>
              <a:t>DataTable</a:t>
            </a:r>
            <a:r>
              <a:rPr lang="en-US" sz="1400" kern="1200" dirty="0">
                <a:solidFill>
                  <a:schemeClr val="tx1"/>
                </a:solidFill>
                <a:effectLst/>
                <a:latin typeface="+mn-lt"/>
                <a:ea typeface="+mn-ea"/>
                <a:cs typeface="+mn-cs"/>
              </a:rPr>
              <a:t> is responsible for data querying and data load, which might be performed directly on the database with an SQL statement or from an XML file. </a:t>
            </a:r>
          </a:p>
          <a:p>
            <a:pPr rtl="0"/>
            <a:r>
              <a:rPr lang="en-US" sz="1400" kern="1200" dirty="0">
                <a:solidFill>
                  <a:schemeClr val="tx1"/>
                </a:solidFill>
                <a:effectLst/>
                <a:latin typeface="+mn-lt"/>
                <a:ea typeface="+mn-ea"/>
                <a:cs typeface="+mn-cs"/>
              </a:rPr>
              <a:t>It is also responsible for preparing the columns based on the data.</a:t>
            </a:r>
          </a:p>
          <a:p>
            <a:pPr rtl="0"/>
            <a:r>
              <a:rPr lang="en-US" sz="1400" kern="1200" dirty="0">
                <a:solidFill>
                  <a:schemeClr val="tx1"/>
                </a:solidFill>
                <a:effectLst/>
                <a:latin typeface="+mn-lt"/>
                <a:ea typeface="+mn-ea"/>
                <a:cs typeface="+mn-cs"/>
              </a:rPr>
              <a:t>The </a:t>
            </a:r>
            <a:r>
              <a:rPr lang="en-US" sz="1400" kern="1200" dirty="0" err="1">
                <a:solidFill>
                  <a:schemeClr val="tx1"/>
                </a:solidFill>
                <a:effectLst/>
                <a:latin typeface="+mn-lt"/>
                <a:ea typeface="+mn-ea"/>
                <a:cs typeface="+mn-cs"/>
              </a:rPr>
              <a:t>DataTable</a:t>
            </a:r>
            <a:r>
              <a:rPr lang="en-US" sz="1400" kern="1200" dirty="0">
                <a:solidFill>
                  <a:schemeClr val="tx1"/>
                </a:solidFill>
                <a:effectLst/>
                <a:latin typeface="+mn-lt"/>
                <a:ea typeface="+mn-ea"/>
                <a:cs typeface="+mn-cs"/>
              </a:rPr>
              <a:t> adds the rows and sets cell values based on the data type collected from the SQL statement or XML file.</a:t>
            </a:r>
          </a:p>
          <a:p>
            <a:pPr rtl="0"/>
            <a:r>
              <a:rPr lang="en-US" sz="1400" kern="1200" dirty="0">
                <a:solidFill>
                  <a:schemeClr val="tx1"/>
                </a:solidFill>
                <a:effectLst/>
                <a:latin typeface="+mn-lt"/>
                <a:ea typeface="+mn-ea"/>
                <a:cs typeface="+mn-cs"/>
              </a:rPr>
              <a:t>In contrast, a Grid controls the columns display type properties. The expose, collapse, and row selection functions are also handled by this object. </a:t>
            </a:r>
          </a:p>
          <a:p>
            <a:pPr rtl="0"/>
            <a:r>
              <a:rPr lang="en-US" sz="1400" kern="1200" dirty="0">
                <a:solidFill>
                  <a:schemeClr val="tx1"/>
                </a:solidFill>
                <a:effectLst/>
                <a:latin typeface="+mn-lt"/>
                <a:ea typeface="+mn-ea"/>
                <a:cs typeface="+mn-cs"/>
              </a:rPr>
              <a:t>The Grid changes the cell value based on the data type defined for the grid item.</a:t>
            </a:r>
          </a:p>
        </p:txBody>
      </p:sp>
    </p:spTree>
    <p:extLst>
      <p:ext uri="{BB962C8B-B14F-4D97-AF65-F5344CB8AC3E}">
        <p14:creationId xmlns:p14="http://schemas.microsoft.com/office/powerpoint/2010/main" val="181405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It is possible to customize the first column in the Grid object by using the </a:t>
            </a:r>
            <a:r>
              <a:rPr lang="en-US" sz="1400" b="1" kern="1200" dirty="0" err="1">
                <a:solidFill>
                  <a:schemeClr val="tx1"/>
                </a:solidFill>
                <a:effectLst/>
                <a:latin typeface="+mn-lt"/>
                <a:ea typeface="+mn-ea"/>
                <a:cs typeface="+mn-cs"/>
              </a:rPr>
              <a:t>RowHeaders</a:t>
            </a:r>
            <a:r>
              <a:rPr lang="en-US" sz="1400" kern="1200" dirty="0">
                <a:solidFill>
                  <a:schemeClr val="tx1"/>
                </a:solidFill>
                <a:effectLst/>
                <a:latin typeface="+mn-lt"/>
                <a:ea typeface="+mn-ea"/>
                <a:cs typeface="+mn-cs"/>
              </a:rPr>
              <a:t> child object.</a:t>
            </a:r>
          </a:p>
          <a:p>
            <a:pPr rtl="0"/>
            <a:r>
              <a:rPr lang="en-US" sz="1400" kern="1200" dirty="0">
                <a:solidFill>
                  <a:schemeClr val="tx1"/>
                </a:solidFill>
                <a:effectLst/>
                <a:latin typeface="+mn-lt"/>
                <a:ea typeface="+mn-ea"/>
                <a:cs typeface="+mn-cs"/>
              </a:rPr>
              <a:t>It represents the row header column of a grid, which is the first column in a grid.</a:t>
            </a:r>
          </a:p>
          <a:p>
            <a:pPr rtl="0"/>
            <a:r>
              <a:rPr lang="en-US" sz="1400" kern="1200" dirty="0">
                <a:solidFill>
                  <a:schemeClr val="tx1"/>
                </a:solidFill>
                <a:effectLst/>
                <a:latin typeface="+mn-lt"/>
                <a:ea typeface="+mn-ea"/>
                <a:cs typeface="+mn-cs"/>
              </a:rPr>
              <a:t>The </a:t>
            </a:r>
            <a:r>
              <a:rPr lang="en-US" sz="1400" b="1" kern="1200" dirty="0" err="1">
                <a:solidFill>
                  <a:schemeClr val="tx1"/>
                </a:solidFill>
                <a:effectLst/>
                <a:latin typeface="+mn-lt"/>
                <a:ea typeface="+mn-ea"/>
                <a:cs typeface="+mn-cs"/>
              </a:rPr>
              <a:t>RowHeaders</a:t>
            </a:r>
            <a:r>
              <a:rPr lang="en-US" sz="1400" kern="1200" dirty="0">
                <a:solidFill>
                  <a:schemeClr val="tx1"/>
                </a:solidFill>
                <a:effectLst/>
                <a:latin typeface="+mn-lt"/>
                <a:ea typeface="+mn-ea"/>
                <a:cs typeface="+mn-cs"/>
              </a:rPr>
              <a:t> child object has two public methods – </a:t>
            </a:r>
            <a:r>
              <a:rPr lang="en-US" sz="1400" i="1" kern="1200" dirty="0" err="1">
                <a:solidFill>
                  <a:schemeClr val="tx1"/>
                </a:solidFill>
                <a:effectLst/>
                <a:latin typeface="+mn-lt"/>
                <a:ea typeface="+mn-ea"/>
                <a:cs typeface="+mn-cs"/>
              </a:rPr>
              <a:t>GetText</a:t>
            </a:r>
            <a:r>
              <a:rPr lang="en-US" sz="1400" kern="1200" dirty="0">
                <a:solidFill>
                  <a:schemeClr val="tx1"/>
                </a:solidFill>
                <a:effectLst/>
                <a:latin typeface="+mn-lt"/>
                <a:ea typeface="+mn-ea"/>
                <a:cs typeface="+mn-cs"/>
              </a:rPr>
              <a:t> and </a:t>
            </a:r>
            <a:r>
              <a:rPr lang="en-US" sz="1400" i="1" kern="1200" dirty="0" err="1">
                <a:solidFill>
                  <a:schemeClr val="tx1"/>
                </a:solidFill>
                <a:effectLst/>
                <a:latin typeface="+mn-lt"/>
                <a:ea typeface="+mn-ea"/>
                <a:cs typeface="+mn-cs"/>
              </a:rPr>
              <a:t>SetText</a:t>
            </a:r>
            <a:r>
              <a:rPr lang="en-US" sz="1400" kern="1200" dirty="0">
                <a:solidFill>
                  <a:schemeClr val="tx1"/>
                </a:solidFill>
                <a:effectLst/>
                <a:latin typeface="+mn-lt"/>
                <a:ea typeface="+mn-ea"/>
                <a:cs typeface="+mn-cs"/>
              </a:rPr>
              <a:t> – along with two properties – </a:t>
            </a:r>
            <a:r>
              <a:rPr lang="en-US" sz="1400" kern="1200" dirty="0" err="1">
                <a:solidFill>
                  <a:schemeClr val="tx1"/>
                </a:solidFill>
                <a:effectLst/>
                <a:latin typeface="+mn-lt"/>
                <a:ea typeface="+mn-ea"/>
                <a:cs typeface="+mn-cs"/>
              </a:rPr>
              <a:t>TitleObject</a:t>
            </a:r>
            <a:r>
              <a:rPr lang="en-US" sz="1400" kern="1200" dirty="0">
                <a:solidFill>
                  <a:schemeClr val="tx1"/>
                </a:solidFill>
                <a:effectLst/>
                <a:latin typeface="+mn-lt"/>
                <a:ea typeface="+mn-ea"/>
                <a:cs typeface="+mn-cs"/>
              </a:rPr>
              <a:t> and Width.</a:t>
            </a:r>
          </a:p>
          <a:p>
            <a:pPr rtl="0"/>
            <a:r>
              <a:rPr lang="en-US" sz="1400" kern="1200" dirty="0">
                <a:solidFill>
                  <a:schemeClr val="tx1"/>
                </a:solidFill>
                <a:effectLst/>
                <a:latin typeface="+mn-lt"/>
                <a:ea typeface="+mn-ea"/>
                <a:cs typeface="+mn-cs"/>
              </a:rPr>
              <a:t>The purple section on the screen highlights the row header in the grid.</a:t>
            </a:r>
          </a:p>
          <a:p>
            <a:pPr rtl="0"/>
            <a:r>
              <a:rPr lang="en-US" sz="1400" kern="1200" dirty="0">
                <a:solidFill>
                  <a:schemeClr val="tx1"/>
                </a:solidFill>
                <a:effectLst/>
                <a:latin typeface="+mn-lt"/>
                <a:ea typeface="+mn-ea"/>
                <a:cs typeface="+mn-cs"/>
              </a:rPr>
              <a:t>Please note that the </a:t>
            </a:r>
            <a:r>
              <a:rPr lang="en-US" sz="1400" b="1" kern="1200" dirty="0" err="1">
                <a:solidFill>
                  <a:schemeClr val="tx1"/>
                </a:solidFill>
                <a:effectLst/>
                <a:latin typeface="+mn-lt"/>
                <a:ea typeface="+mn-ea"/>
                <a:cs typeface="+mn-cs"/>
              </a:rPr>
              <a:t>RowHeaders</a:t>
            </a:r>
            <a:r>
              <a:rPr lang="en-US" sz="1400" b="1" kern="1200" dirty="0">
                <a:solidFill>
                  <a:schemeClr val="tx1"/>
                </a:solidFill>
                <a:effectLst/>
                <a:latin typeface="+mn-lt"/>
                <a:ea typeface="+mn-ea"/>
                <a:cs typeface="+mn-cs"/>
              </a:rPr>
              <a:t> </a:t>
            </a:r>
            <a:r>
              <a:rPr lang="en-US" sz="1400" kern="1200" dirty="0">
                <a:solidFill>
                  <a:schemeClr val="tx1"/>
                </a:solidFill>
                <a:effectLst/>
                <a:latin typeface="+mn-lt"/>
                <a:ea typeface="+mn-ea"/>
                <a:cs typeface="+mn-cs"/>
              </a:rPr>
              <a:t>object needs to be filled manually, otherwise it will remain empty.</a:t>
            </a:r>
          </a:p>
        </p:txBody>
      </p:sp>
    </p:spTree>
    <p:extLst>
      <p:ext uri="{BB962C8B-B14F-4D97-AF65-F5344CB8AC3E}">
        <p14:creationId xmlns:p14="http://schemas.microsoft.com/office/powerpoint/2010/main" val="4149003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Notes Placeholder 2"/>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Column pinning is a feature that is available for Grid and Matrix objects.</a:t>
            </a:r>
          </a:p>
          <a:p>
            <a:pPr rtl="0"/>
            <a:r>
              <a:rPr lang="en-US" sz="1400" kern="1200" dirty="0">
                <a:solidFill>
                  <a:schemeClr val="tx1"/>
                </a:solidFill>
                <a:effectLst/>
                <a:latin typeface="+mn-lt"/>
                <a:ea typeface="+mn-ea"/>
                <a:cs typeface="+mn-cs"/>
              </a:rPr>
              <a:t>The blue columns are pinned on the screen, which means they remain visible when the scrollbar is used.</a:t>
            </a:r>
          </a:p>
          <a:p>
            <a:pPr rtl="0"/>
            <a:r>
              <a:rPr lang="en-US" sz="1400" kern="1200" dirty="0">
                <a:solidFill>
                  <a:schemeClr val="tx1"/>
                </a:solidFill>
                <a:effectLst/>
                <a:latin typeface="+mn-lt"/>
                <a:ea typeface="+mn-ea"/>
                <a:cs typeface="+mn-cs"/>
              </a:rPr>
              <a:t>The </a:t>
            </a:r>
            <a:r>
              <a:rPr lang="en-US" sz="1400" b="1" kern="1200" dirty="0" err="1">
                <a:solidFill>
                  <a:schemeClr val="tx1"/>
                </a:solidFill>
                <a:effectLst/>
                <a:latin typeface="+mn-lt"/>
                <a:ea typeface="+mn-ea"/>
                <a:cs typeface="+mn-cs"/>
              </a:rPr>
              <a:t>CommonSetting</a:t>
            </a:r>
            <a:r>
              <a:rPr lang="en-US" sz="1400" kern="1200" dirty="0">
                <a:solidFill>
                  <a:schemeClr val="tx1"/>
                </a:solidFill>
                <a:effectLst/>
                <a:latin typeface="+mn-lt"/>
                <a:ea typeface="+mn-ea"/>
                <a:cs typeface="+mn-cs"/>
              </a:rPr>
              <a:t> child object has to be used with the property </a:t>
            </a:r>
            <a:r>
              <a:rPr lang="en-US" sz="1400" i="1" kern="1200" dirty="0" err="1">
                <a:solidFill>
                  <a:schemeClr val="tx1"/>
                </a:solidFill>
                <a:effectLst/>
                <a:latin typeface="+mn-lt"/>
                <a:ea typeface="+mn-ea"/>
                <a:cs typeface="+mn-cs"/>
              </a:rPr>
              <a:t>FixedColumnsCount</a:t>
            </a:r>
            <a:r>
              <a:rPr lang="en-US" sz="1400" kern="1200" dirty="0">
                <a:solidFill>
                  <a:schemeClr val="tx1"/>
                </a:solidFill>
                <a:effectLst/>
                <a:latin typeface="+mn-lt"/>
                <a:ea typeface="+mn-ea"/>
                <a:cs typeface="+mn-cs"/>
              </a:rPr>
              <a:t>.</a:t>
            </a:r>
          </a:p>
          <a:p>
            <a:pPr rtl="0"/>
            <a:r>
              <a:rPr lang="en-US" sz="1400" kern="1200" dirty="0">
                <a:solidFill>
                  <a:schemeClr val="tx1"/>
                </a:solidFill>
                <a:effectLst/>
                <a:latin typeface="+mn-lt"/>
                <a:ea typeface="+mn-ea"/>
                <a:cs typeface="+mn-cs"/>
              </a:rPr>
              <a:t>The pinning feature is not supported for system Matrix objects or the row level. </a:t>
            </a:r>
          </a:p>
          <a:p>
            <a:pPr rtl="0"/>
            <a:r>
              <a:rPr lang="en-US" sz="1400" kern="1200" dirty="0">
                <a:solidFill>
                  <a:schemeClr val="tx1"/>
                </a:solidFill>
                <a:effectLst/>
                <a:latin typeface="+mn-lt"/>
                <a:ea typeface="+mn-ea"/>
                <a:cs typeface="+mn-cs"/>
              </a:rPr>
              <a:t>The scrollbars are automatically managed by the graphical user interface. This means if the form and the item are wide enough, then the scrollbar will disappear.</a:t>
            </a:r>
          </a:p>
          <a:p>
            <a:pPr rtl="0"/>
            <a:r>
              <a:rPr lang="en-US" sz="1400" kern="1200" dirty="0">
                <a:solidFill>
                  <a:schemeClr val="tx1"/>
                </a:solidFill>
                <a:effectLst/>
                <a:latin typeface="+mn-lt"/>
                <a:ea typeface="+mn-ea"/>
                <a:cs typeface="+mn-cs"/>
              </a:rPr>
              <a:t>When the grid is collapsed, pinning is deactivated.</a:t>
            </a:r>
          </a:p>
          <a:p>
            <a:pPr rtl="0"/>
            <a:r>
              <a:rPr lang="en-US" sz="1400" kern="1200" dirty="0">
                <a:solidFill>
                  <a:schemeClr val="tx1"/>
                </a:solidFill>
                <a:effectLst/>
                <a:latin typeface="+mn-lt"/>
                <a:ea typeface="+mn-ea"/>
                <a:cs typeface="+mn-cs"/>
              </a:rPr>
              <a:t>The pinning feature is not affected by deleting or hiding columns.</a:t>
            </a:r>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280461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Let’s take a look at how pinning can be used. If the </a:t>
            </a:r>
            <a:r>
              <a:rPr lang="en-US" sz="1400" i="1" kern="1200" dirty="0" err="1">
                <a:solidFill>
                  <a:schemeClr val="tx1"/>
                </a:solidFill>
                <a:effectLst/>
                <a:latin typeface="+mn-lt"/>
                <a:ea typeface="+mn-ea"/>
                <a:cs typeface="+mn-cs"/>
              </a:rPr>
              <a:t>FixedColumnsCount</a:t>
            </a:r>
            <a:r>
              <a:rPr lang="en-US" sz="1400" kern="1200" dirty="0">
                <a:solidFill>
                  <a:schemeClr val="tx1"/>
                </a:solidFill>
                <a:effectLst/>
                <a:latin typeface="+mn-lt"/>
                <a:ea typeface="+mn-ea"/>
                <a:cs typeface="+mn-cs"/>
              </a:rPr>
              <a:t> is set to 4, then the columns numbered 1 to 4 will be fixed or pinned.</a:t>
            </a:r>
          </a:p>
          <a:p>
            <a:pPr rtl="0"/>
            <a:r>
              <a:rPr lang="en-US" sz="1400" kern="1200" dirty="0">
                <a:solidFill>
                  <a:schemeClr val="tx1"/>
                </a:solidFill>
                <a:effectLst/>
                <a:latin typeface="+mn-lt"/>
                <a:ea typeface="+mn-ea"/>
                <a:cs typeface="+mn-cs"/>
              </a:rPr>
              <a:t>It is possible to pin all columns by using the </a:t>
            </a:r>
            <a:r>
              <a:rPr lang="en-US" sz="1400" kern="1200" dirty="0" err="1">
                <a:solidFill>
                  <a:schemeClr val="tx1"/>
                </a:solidFill>
                <a:effectLst/>
                <a:latin typeface="+mn-lt"/>
                <a:ea typeface="+mn-ea"/>
                <a:cs typeface="+mn-cs"/>
              </a:rPr>
              <a:t>ColumnCount</a:t>
            </a:r>
            <a:r>
              <a:rPr lang="en-US" sz="1400" kern="1200" dirty="0">
                <a:solidFill>
                  <a:schemeClr val="tx1"/>
                </a:solidFill>
                <a:effectLst/>
                <a:latin typeface="+mn-lt"/>
                <a:ea typeface="+mn-ea"/>
                <a:cs typeface="+mn-cs"/>
              </a:rPr>
              <a:t> property at the Grid object level.</a:t>
            </a:r>
          </a:p>
          <a:p>
            <a:pPr rtl="0"/>
            <a:r>
              <a:rPr lang="en-US" sz="1400" kern="1200" dirty="0">
                <a:solidFill>
                  <a:schemeClr val="tx1"/>
                </a:solidFill>
                <a:effectLst/>
                <a:latin typeface="+mn-lt"/>
                <a:ea typeface="+mn-ea"/>
                <a:cs typeface="+mn-cs"/>
              </a:rPr>
              <a:t>If the </a:t>
            </a:r>
            <a:r>
              <a:rPr lang="en-US" sz="1400" i="1" kern="1200" dirty="0" err="1">
                <a:solidFill>
                  <a:schemeClr val="tx1"/>
                </a:solidFill>
                <a:effectLst/>
                <a:latin typeface="+mn-lt"/>
                <a:ea typeface="+mn-ea"/>
                <a:cs typeface="+mn-cs"/>
              </a:rPr>
              <a:t>FixedColumnsCount</a:t>
            </a:r>
            <a:r>
              <a:rPr lang="en-US" sz="1400" kern="1200" dirty="0">
                <a:solidFill>
                  <a:schemeClr val="tx1"/>
                </a:solidFill>
                <a:effectLst/>
                <a:latin typeface="+mn-lt"/>
                <a:ea typeface="+mn-ea"/>
                <a:cs typeface="+mn-cs"/>
              </a:rPr>
              <a:t> property value is less then 1, then the system sets it to value 1 automatically.</a:t>
            </a:r>
          </a:p>
          <a:p>
            <a:pPr rtl="0"/>
            <a:r>
              <a:rPr lang="en-US" sz="1400" kern="1200" dirty="0">
                <a:solidFill>
                  <a:schemeClr val="tx1"/>
                </a:solidFill>
                <a:effectLst/>
                <a:latin typeface="+mn-lt"/>
                <a:ea typeface="+mn-ea"/>
                <a:cs typeface="+mn-cs"/>
              </a:rPr>
              <a:t>If the </a:t>
            </a:r>
            <a:r>
              <a:rPr lang="en-US" sz="1400" i="1" kern="1200" dirty="0" err="1">
                <a:solidFill>
                  <a:schemeClr val="tx1"/>
                </a:solidFill>
                <a:effectLst/>
                <a:latin typeface="+mn-lt"/>
                <a:ea typeface="+mn-ea"/>
                <a:cs typeface="+mn-cs"/>
              </a:rPr>
              <a:t>FixedColumnsCount</a:t>
            </a:r>
            <a:r>
              <a:rPr lang="en-US" sz="1400" kern="1200" dirty="0">
                <a:solidFill>
                  <a:schemeClr val="tx1"/>
                </a:solidFill>
                <a:effectLst/>
                <a:latin typeface="+mn-lt"/>
                <a:ea typeface="+mn-ea"/>
                <a:cs typeface="+mn-cs"/>
              </a:rPr>
              <a:t> value is more than the existing column count, an exception is raised. </a:t>
            </a:r>
          </a:p>
          <a:p>
            <a:pPr rtl="0"/>
            <a:r>
              <a:rPr lang="en-US" sz="1400" kern="1200" dirty="0">
                <a:solidFill>
                  <a:schemeClr val="tx1"/>
                </a:solidFill>
                <a:effectLst/>
                <a:latin typeface="+mn-lt"/>
                <a:ea typeface="+mn-ea"/>
                <a:cs typeface="+mn-cs"/>
              </a:rPr>
              <a:t>An exception will also be raised if the pinning would be performed on the system matrix item.</a:t>
            </a:r>
          </a:p>
          <a:p>
            <a:pPr rtl="0"/>
            <a:r>
              <a:rPr lang="en-US" sz="1400" i="1" kern="1200" dirty="0" err="1">
                <a:solidFill>
                  <a:schemeClr val="tx1"/>
                </a:solidFill>
                <a:effectLst/>
                <a:latin typeface="+mn-lt"/>
                <a:ea typeface="+mn-ea"/>
                <a:cs typeface="+mn-cs"/>
              </a:rPr>
              <a:t>FixedColumnsCount</a:t>
            </a:r>
            <a:r>
              <a:rPr lang="en-US" sz="1400" kern="1200" dirty="0">
                <a:solidFill>
                  <a:schemeClr val="tx1"/>
                </a:solidFill>
                <a:effectLst/>
                <a:latin typeface="+mn-lt"/>
                <a:ea typeface="+mn-ea"/>
                <a:cs typeface="+mn-cs"/>
              </a:rPr>
              <a:t> is based on the physical count. Invisible and deleted columns are taken into account.</a:t>
            </a:r>
          </a:p>
          <a:p>
            <a:pPr rtl="0"/>
            <a:r>
              <a:rPr lang="en-US" sz="1400" kern="1200" dirty="0">
                <a:solidFill>
                  <a:schemeClr val="tx1"/>
                </a:solidFill>
                <a:effectLst/>
                <a:latin typeface="+mn-lt"/>
                <a:ea typeface="+mn-ea"/>
                <a:cs typeface="+mn-cs"/>
              </a:rPr>
              <a:t>The first column is fixed by default and this behavior cannot be changed.</a:t>
            </a:r>
          </a:p>
        </p:txBody>
      </p:sp>
    </p:spTree>
    <p:extLst>
      <p:ext uri="{BB962C8B-B14F-4D97-AF65-F5344CB8AC3E}">
        <p14:creationId xmlns:p14="http://schemas.microsoft.com/office/powerpoint/2010/main" val="565890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We now see some additional features for the </a:t>
            </a:r>
            <a:r>
              <a:rPr lang="en-US" sz="1400" b="1" kern="1200" dirty="0">
                <a:solidFill>
                  <a:schemeClr val="tx1"/>
                </a:solidFill>
                <a:effectLst/>
                <a:latin typeface="+mn-lt"/>
                <a:ea typeface="+mn-ea"/>
                <a:cs typeface="+mn-cs"/>
              </a:rPr>
              <a:t>Matrix</a:t>
            </a:r>
            <a:r>
              <a:rPr lang="en-US" sz="1400" kern="1200" dirty="0">
                <a:solidFill>
                  <a:schemeClr val="tx1"/>
                </a:solidFill>
                <a:effectLst/>
                <a:latin typeface="+mn-lt"/>
                <a:ea typeface="+mn-ea"/>
                <a:cs typeface="+mn-cs"/>
              </a:rPr>
              <a:t>, </a:t>
            </a:r>
            <a:r>
              <a:rPr lang="en-US" sz="1400" b="1" kern="1200" dirty="0">
                <a:solidFill>
                  <a:schemeClr val="tx1"/>
                </a:solidFill>
                <a:effectLst/>
                <a:latin typeface="+mn-lt"/>
                <a:ea typeface="+mn-ea"/>
                <a:cs typeface="+mn-cs"/>
              </a:rPr>
              <a:t>Grid,</a:t>
            </a:r>
            <a:r>
              <a:rPr lang="en-US" sz="1400" kern="1200" dirty="0">
                <a:solidFill>
                  <a:schemeClr val="tx1"/>
                </a:solidFill>
                <a:effectLst/>
                <a:latin typeface="+mn-lt"/>
                <a:ea typeface="+mn-ea"/>
                <a:cs typeface="+mn-cs"/>
              </a:rPr>
              <a:t> and </a:t>
            </a:r>
            <a:r>
              <a:rPr lang="en-US" sz="1400" b="1" kern="1200" dirty="0" err="1">
                <a:solidFill>
                  <a:schemeClr val="tx1"/>
                </a:solidFill>
                <a:effectLst/>
                <a:latin typeface="+mn-lt"/>
                <a:ea typeface="+mn-ea"/>
                <a:cs typeface="+mn-cs"/>
              </a:rPr>
              <a:t>DataTable</a:t>
            </a:r>
            <a:r>
              <a:rPr lang="en-US" sz="1400" kern="1200" dirty="0">
                <a:solidFill>
                  <a:schemeClr val="tx1"/>
                </a:solidFill>
                <a:effectLst/>
                <a:latin typeface="+mn-lt"/>
                <a:ea typeface="+mn-ea"/>
                <a:cs typeface="+mn-cs"/>
              </a:rPr>
              <a:t> objects that have been not mentioned yet.</a:t>
            </a:r>
          </a:p>
          <a:p>
            <a:pPr rtl="0"/>
            <a:r>
              <a:rPr lang="en-US" sz="1400" i="1" kern="1200" dirty="0" err="1">
                <a:solidFill>
                  <a:schemeClr val="tx1"/>
                </a:solidFill>
                <a:effectLst/>
                <a:latin typeface="+mn-lt"/>
                <a:ea typeface="+mn-ea"/>
                <a:cs typeface="+mn-cs"/>
              </a:rPr>
              <a:t>GetCellSpecific</a:t>
            </a:r>
            <a:r>
              <a:rPr lang="en-US" sz="1400" kern="1200" dirty="0">
                <a:solidFill>
                  <a:schemeClr val="tx1"/>
                </a:solidFill>
                <a:effectLst/>
                <a:latin typeface="+mn-lt"/>
                <a:ea typeface="+mn-ea"/>
                <a:cs typeface="+mn-cs"/>
              </a:rPr>
              <a:t> is a method for the </a:t>
            </a:r>
            <a:r>
              <a:rPr lang="en-US" sz="1400" b="1" kern="1200" dirty="0">
                <a:solidFill>
                  <a:schemeClr val="tx1"/>
                </a:solidFill>
                <a:effectLst/>
                <a:latin typeface="+mn-lt"/>
                <a:ea typeface="+mn-ea"/>
                <a:cs typeface="+mn-cs"/>
              </a:rPr>
              <a:t>Matrix</a:t>
            </a:r>
            <a:r>
              <a:rPr lang="en-US" sz="1400" kern="1200" dirty="0">
                <a:solidFill>
                  <a:schemeClr val="tx1"/>
                </a:solidFill>
                <a:effectLst/>
                <a:latin typeface="+mn-lt"/>
                <a:ea typeface="+mn-ea"/>
                <a:cs typeface="+mn-cs"/>
              </a:rPr>
              <a:t> object, which returns an instance of a specific item type that can be added to the cell – for example, </a:t>
            </a:r>
            <a:r>
              <a:rPr lang="en-US" sz="1400" kern="1200" dirty="0" err="1">
                <a:solidFill>
                  <a:schemeClr val="tx1"/>
                </a:solidFill>
                <a:effectLst/>
                <a:latin typeface="+mn-lt"/>
                <a:ea typeface="+mn-ea"/>
                <a:cs typeface="+mn-cs"/>
              </a:rPr>
              <a:t>EditText</a:t>
            </a:r>
            <a:r>
              <a:rPr lang="en-US" sz="1400" kern="1200" dirty="0">
                <a:solidFill>
                  <a:schemeClr val="tx1"/>
                </a:solidFill>
                <a:effectLst/>
                <a:latin typeface="+mn-lt"/>
                <a:ea typeface="+mn-ea"/>
                <a:cs typeface="+mn-cs"/>
              </a:rPr>
              <a:t> or </a:t>
            </a:r>
            <a:r>
              <a:rPr lang="en-US" sz="1400" kern="1200" dirty="0" err="1">
                <a:solidFill>
                  <a:schemeClr val="tx1"/>
                </a:solidFill>
                <a:effectLst/>
                <a:latin typeface="+mn-lt"/>
                <a:ea typeface="+mn-ea"/>
                <a:cs typeface="+mn-cs"/>
              </a:rPr>
              <a:t>CheckBox</a:t>
            </a:r>
            <a:r>
              <a:rPr lang="en-US" sz="1400" kern="1200" dirty="0">
                <a:solidFill>
                  <a:schemeClr val="tx1"/>
                </a:solidFill>
                <a:effectLst/>
                <a:latin typeface="+mn-lt"/>
                <a:ea typeface="+mn-ea"/>
                <a:cs typeface="+mn-cs"/>
              </a:rPr>
              <a:t> items.</a:t>
            </a:r>
          </a:p>
          <a:p>
            <a:pPr rtl="0"/>
            <a:r>
              <a:rPr lang="en-US" sz="1400" kern="1200" dirty="0">
                <a:solidFill>
                  <a:schemeClr val="tx1"/>
                </a:solidFill>
                <a:effectLst/>
                <a:latin typeface="+mn-lt"/>
                <a:ea typeface="+mn-ea"/>
                <a:cs typeface="+mn-cs"/>
              </a:rPr>
              <a:t>It is possible to export the </a:t>
            </a:r>
            <a:r>
              <a:rPr lang="en-US" sz="1400" b="1" kern="1200" dirty="0">
                <a:solidFill>
                  <a:schemeClr val="tx1"/>
                </a:solidFill>
                <a:effectLst/>
                <a:latin typeface="+mn-lt"/>
                <a:ea typeface="+mn-ea"/>
                <a:cs typeface="+mn-cs"/>
              </a:rPr>
              <a:t>Grid</a:t>
            </a:r>
            <a:r>
              <a:rPr lang="en-US" sz="1400" kern="1200" dirty="0">
                <a:solidFill>
                  <a:schemeClr val="tx1"/>
                </a:solidFill>
                <a:effectLst/>
                <a:latin typeface="+mn-lt"/>
                <a:ea typeface="+mn-ea"/>
                <a:cs typeface="+mn-cs"/>
              </a:rPr>
              <a:t> object content to an XML file, perform some changes in the XML, and load it back to the grid. Only the data would be changed in the current case, but not the layout.</a:t>
            </a:r>
          </a:p>
          <a:p>
            <a:pPr rtl="0"/>
            <a:r>
              <a:rPr lang="en-US" sz="1400" kern="1200" dirty="0">
                <a:solidFill>
                  <a:schemeClr val="tx1"/>
                </a:solidFill>
                <a:effectLst/>
                <a:latin typeface="+mn-lt"/>
                <a:ea typeface="+mn-ea"/>
                <a:cs typeface="+mn-cs"/>
              </a:rPr>
              <a:t>The </a:t>
            </a:r>
            <a:r>
              <a:rPr lang="en-US" sz="1400" b="1" kern="1200" dirty="0" err="1">
                <a:solidFill>
                  <a:schemeClr val="tx1"/>
                </a:solidFill>
                <a:effectLst/>
                <a:latin typeface="+mn-lt"/>
                <a:ea typeface="+mn-ea"/>
                <a:cs typeface="+mn-cs"/>
              </a:rPr>
              <a:t>DataTable</a:t>
            </a:r>
            <a:r>
              <a:rPr lang="en-US" sz="1400" kern="1200" dirty="0">
                <a:solidFill>
                  <a:schemeClr val="tx1"/>
                </a:solidFill>
                <a:effectLst/>
                <a:latin typeface="+mn-lt"/>
                <a:ea typeface="+mn-ea"/>
                <a:cs typeface="+mn-cs"/>
              </a:rPr>
              <a:t> object exposes several methods that help you work with the XML-based data.</a:t>
            </a:r>
          </a:p>
          <a:p>
            <a:pPr rtl="0"/>
            <a:r>
              <a:rPr lang="en-US" sz="1400" kern="1200" dirty="0">
                <a:solidFill>
                  <a:schemeClr val="tx1"/>
                </a:solidFill>
                <a:effectLst/>
                <a:latin typeface="+mn-lt"/>
                <a:ea typeface="+mn-ea"/>
                <a:cs typeface="+mn-cs"/>
              </a:rPr>
              <a:t>For example, the </a:t>
            </a:r>
            <a:r>
              <a:rPr lang="en-US" sz="1400" i="1" kern="1200" dirty="0" err="1">
                <a:solidFill>
                  <a:schemeClr val="tx1"/>
                </a:solidFill>
                <a:effectLst/>
                <a:latin typeface="+mn-lt"/>
                <a:ea typeface="+mn-ea"/>
                <a:cs typeface="+mn-cs"/>
              </a:rPr>
              <a:t>LoadSerializedXML</a:t>
            </a:r>
            <a:r>
              <a:rPr lang="en-US" sz="1400" kern="1200" dirty="0">
                <a:solidFill>
                  <a:schemeClr val="tx1"/>
                </a:solidFill>
                <a:effectLst/>
                <a:latin typeface="+mn-lt"/>
                <a:ea typeface="+mn-ea"/>
                <a:cs typeface="+mn-cs"/>
              </a:rPr>
              <a:t> method loads data from an XML string.</a:t>
            </a:r>
          </a:p>
          <a:p>
            <a:pPr rtl="0"/>
            <a:r>
              <a:rPr lang="en-US" sz="1400" kern="1200" dirty="0">
                <a:solidFill>
                  <a:schemeClr val="tx1"/>
                </a:solidFill>
                <a:effectLst/>
                <a:latin typeface="+mn-lt"/>
                <a:ea typeface="+mn-ea"/>
                <a:cs typeface="+mn-cs"/>
              </a:rPr>
              <a:t>The </a:t>
            </a:r>
            <a:r>
              <a:rPr lang="en-US" sz="1400" i="1" kern="1200" dirty="0" err="1">
                <a:solidFill>
                  <a:schemeClr val="tx1"/>
                </a:solidFill>
                <a:effectLst/>
                <a:latin typeface="+mn-lt"/>
                <a:ea typeface="+mn-ea"/>
                <a:cs typeface="+mn-cs"/>
              </a:rPr>
              <a:t>SerializeAsXML</a:t>
            </a:r>
            <a:r>
              <a:rPr lang="en-US" sz="1400" i="1" kern="1200" dirty="0">
                <a:solidFill>
                  <a:schemeClr val="tx1"/>
                </a:solidFill>
                <a:effectLst/>
                <a:latin typeface="+mn-lt"/>
                <a:ea typeface="+mn-ea"/>
                <a:cs typeface="+mn-cs"/>
              </a:rPr>
              <a:t> </a:t>
            </a:r>
            <a:r>
              <a:rPr lang="en-US" sz="1400" kern="1200" dirty="0">
                <a:solidFill>
                  <a:schemeClr val="tx1"/>
                </a:solidFill>
                <a:effectLst/>
                <a:latin typeface="+mn-lt"/>
                <a:ea typeface="+mn-ea"/>
                <a:cs typeface="+mn-cs"/>
              </a:rPr>
              <a:t>method</a:t>
            </a:r>
            <a:r>
              <a:rPr lang="en-US" sz="1400" i="1" kern="1200" dirty="0">
                <a:solidFill>
                  <a:schemeClr val="tx1"/>
                </a:solidFill>
                <a:effectLst/>
                <a:latin typeface="+mn-lt"/>
                <a:ea typeface="+mn-ea"/>
                <a:cs typeface="+mn-cs"/>
              </a:rPr>
              <a:t> </a:t>
            </a:r>
            <a:r>
              <a:rPr lang="en-US" sz="1400" kern="1200" dirty="0">
                <a:solidFill>
                  <a:schemeClr val="tx1"/>
                </a:solidFill>
                <a:effectLst/>
                <a:latin typeface="+mn-lt"/>
                <a:ea typeface="+mn-ea"/>
                <a:cs typeface="+mn-cs"/>
              </a:rPr>
              <a:t>returns information about the data table in XML format.</a:t>
            </a:r>
          </a:p>
          <a:p>
            <a:pPr rtl="0"/>
            <a:r>
              <a:rPr lang="en-US" sz="1400" kern="1200" dirty="0">
                <a:solidFill>
                  <a:schemeClr val="tx1"/>
                </a:solidFill>
                <a:effectLst/>
                <a:latin typeface="+mn-lt"/>
                <a:ea typeface="+mn-ea"/>
                <a:cs typeface="+mn-cs"/>
              </a:rPr>
              <a:t>The </a:t>
            </a:r>
            <a:r>
              <a:rPr lang="en-US" sz="1400" i="1" kern="1200" dirty="0" err="1">
                <a:solidFill>
                  <a:schemeClr val="tx1"/>
                </a:solidFill>
                <a:effectLst/>
                <a:latin typeface="+mn-lt"/>
                <a:ea typeface="+mn-ea"/>
                <a:cs typeface="+mn-cs"/>
              </a:rPr>
              <a:t>GetSchema</a:t>
            </a:r>
            <a:r>
              <a:rPr lang="en-US" sz="1400" kern="1200" dirty="0">
                <a:solidFill>
                  <a:schemeClr val="tx1"/>
                </a:solidFill>
                <a:effectLst/>
                <a:latin typeface="+mn-lt"/>
                <a:ea typeface="+mn-ea"/>
                <a:cs typeface="+mn-cs"/>
              </a:rPr>
              <a:t> method returns the XML schema.</a:t>
            </a: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5444189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dirty="0"/>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PUBLIC</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1713611"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CONFIDENTIAL: RELEASED FOR CUSTOMERS</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11.xml"/><Relationship Id="rId7"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tags" Target="../tags/tag1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notesSlide" Target="../notesSlides/notesSlide12.xml"/><Relationship Id="rId7" Type="http://schemas.openxmlformats.org/officeDocument/2006/relationships/image" Target="../media/image20.png"/><Relationship Id="rId2" Type="http://schemas.openxmlformats.org/officeDocument/2006/relationships/slideLayout" Target="../slideLayouts/slideLayout7.xml"/><Relationship Id="rId1" Type="http://schemas.openxmlformats.org/officeDocument/2006/relationships/tags" Target="../tags/tag11.xml"/><Relationship Id="rId6" Type="http://schemas.openxmlformats.org/officeDocument/2006/relationships/image" Target="../media/image19.png"/><Relationship Id="rId5" Type="http://schemas.openxmlformats.org/officeDocument/2006/relationships/image" Target="../media/image16.png"/><Relationship Id="rId4" Type="http://schemas.openxmlformats.org/officeDocument/2006/relationships/hyperlink" Target="refdi.chm::/SAPbobsCOM~PeriodCategory.html"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2.xml"/><Relationship Id="rId6" Type="http://schemas.openxmlformats.org/officeDocument/2006/relationships/image" Target="../media/image18.png"/><Relationship Id="rId5" Type="http://schemas.openxmlformats.org/officeDocument/2006/relationships/image" Target="../media/image14.png"/><Relationship Id="rId4" Type="http://schemas.openxmlformats.org/officeDocument/2006/relationships/hyperlink" Target="refdi.chm::/SAPbobsCOM~PeriodCategory.html"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3.xml"/><Relationship Id="rId4" Type="http://schemas.openxmlformats.org/officeDocument/2006/relationships/image" Target="../media/image22.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1.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5.xml"/><Relationship Id="rId5" Type="http://schemas.openxmlformats.org/officeDocument/2006/relationships/image" Target="../media/image25.png"/><Relationship Id="rId4" Type="http://schemas.openxmlformats.org/officeDocument/2006/relationships/image" Target="../media/image10.gi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26.xml"/><Relationship Id="rId5" Type="http://schemas.openxmlformats.org/officeDocument/2006/relationships/image" Target="../media/image26.png"/><Relationship Id="rId4" Type="http://schemas.openxmlformats.org/officeDocument/2006/relationships/image" Target="../media/image10.gi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27.xml"/><Relationship Id="rId4" Type="http://schemas.openxmlformats.org/officeDocument/2006/relationships/image" Target="../media/image10.gi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5.xml"/><Relationship Id="rId5" Type="http://schemas.openxmlformats.org/officeDocument/2006/relationships/image" Target="../media/image11.png"/><Relationship Id="rId4" Type="http://schemas.openxmlformats.org/officeDocument/2006/relationships/image" Target="../media/image10.gi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pPr lvl="0"/>
            <a:r>
              <a:rPr lang="en-US" dirty="0"/>
              <a:t>July, 2019</a:t>
            </a:r>
          </a:p>
        </p:txBody>
      </p:sp>
      <p:sp>
        <p:nvSpPr>
          <p:cNvPr id="8" name="Presentation Title"/>
          <p:cNvSpPr>
            <a:spLocks noGrp="1"/>
          </p:cNvSpPr>
          <p:nvPr>
            <p:ph type="title"/>
          </p:nvPr>
        </p:nvSpPr>
        <p:spPr bwMode="gray">
          <a:xfrm>
            <a:off x="288000" y="4024430"/>
            <a:ext cx="11146194" cy="997196"/>
          </a:xfrm>
        </p:spPr>
        <p:txBody>
          <a:bodyPr/>
          <a:lstStyle/>
          <a:p>
            <a:r>
              <a:rPr lang="en-US" dirty="0"/>
              <a:t>TB 1300 - SAP Business One SDK</a:t>
            </a:r>
            <a:br>
              <a:rPr lang="en-US" dirty="0"/>
            </a:br>
            <a:r>
              <a:rPr lang="en-US" dirty="0">
                <a:solidFill>
                  <a:schemeClr val="accent1"/>
                </a:solidFill>
              </a:rPr>
              <a:t>User Interface API – Other Objects</a:t>
            </a:r>
            <a:endParaRPr lang="de-DE" dirty="0">
              <a:solidFill>
                <a:schemeClr val="accent1"/>
              </a:solidFill>
            </a:endParaRPr>
          </a:p>
        </p:txBody>
      </p:sp>
      <p:pic>
        <p:nvPicPr>
          <p:cNvPr id="10" name="Title Image Placeholder">
            <a:extLst>
              <a:ext uri="{FF2B5EF4-FFF2-40B4-BE49-F238E27FC236}">
                <a16:creationId xmlns:a16="http://schemas.microsoft.com/office/drawing/2014/main" id="{6ABE7D25-3386-4720-A94E-81D3F455A4C9}"/>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l="55" r="55"/>
          <a:stretch/>
        </p:blipFill>
        <p:spPr>
          <a:prstGeom prst="rect">
            <a:avLst/>
          </a:prstGeom>
        </p:spPr>
      </p:pic>
    </p:spTree>
    <p:extLst>
      <p:ext uri="{BB962C8B-B14F-4D97-AF65-F5344CB8AC3E}">
        <p14:creationId xmlns:p14="http://schemas.microsoft.com/office/powerpoint/2010/main" val="326217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Rectangle 2"/>
          <p:cNvSpPr>
            <a:spLocks noGrp="1" noChangeArrowheads="1"/>
          </p:cNvSpPr>
          <p:nvPr>
            <p:ph type="title"/>
          </p:nvPr>
        </p:nvSpPr>
        <p:spPr>
          <a:noFill/>
        </p:spPr>
        <p:txBody>
          <a:bodyPr anchor="ctr"/>
          <a:lstStyle/>
          <a:p>
            <a:pPr eaLnBrk="1" hangingPunct="1"/>
            <a:r>
              <a:rPr lang="en-US" dirty="0"/>
              <a:t>Matrix &amp; Grid: Features (2)</a:t>
            </a:r>
            <a:endParaRPr lang="de-DE" dirty="0"/>
          </a:p>
        </p:txBody>
      </p:sp>
      <p:sp>
        <p:nvSpPr>
          <p:cNvPr id="11267" name="Rectangle 3"/>
          <p:cNvSpPr>
            <a:spLocks noGrp="1" noChangeArrowheads="1"/>
          </p:cNvSpPr>
          <p:nvPr>
            <p:ph sz="quarter" idx="4294967295"/>
          </p:nvPr>
        </p:nvSpPr>
        <p:spPr>
          <a:xfrm>
            <a:off x="504001" y="1481138"/>
            <a:ext cx="11186475" cy="4360862"/>
          </a:xfrm>
        </p:spPr>
        <p:txBody>
          <a:bodyPr/>
          <a:lstStyle/>
          <a:p>
            <a:pPr lvl="1">
              <a:defRPr/>
            </a:pPr>
            <a:r>
              <a:rPr lang="en-US" b="1" dirty="0"/>
              <a:t>Special Lines:</a:t>
            </a:r>
            <a:r>
              <a:rPr lang="en-US" dirty="0"/>
              <a:t> The matrix and grid objects now support special lines to mimic the Type column of the marketing documents.</a:t>
            </a:r>
          </a:p>
          <a:p>
            <a:pPr lvl="1">
              <a:defRPr/>
            </a:pPr>
            <a:endParaRPr lang="en-US" dirty="0"/>
          </a:p>
          <a:p>
            <a:pPr lvl="1">
              <a:defRPr/>
            </a:pPr>
            <a:r>
              <a:rPr lang="en-US" b="1" dirty="0"/>
              <a:t>Cells Configuration:</a:t>
            </a:r>
            <a:r>
              <a:rPr lang="en-US" dirty="0"/>
              <a:t> In matrix and grid objects, you can now:</a:t>
            </a:r>
          </a:p>
          <a:p>
            <a:pPr lvl="2">
              <a:defRPr/>
            </a:pPr>
            <a:r>
              <a:rPr lang="en-US" dirty="0"/>
              <a:t>Set colors and fonts for rows, columns, and cells</a:t>
            </a:r>
          </a:p>
          <a:p>
            <a:pPr lvl="2">
              <a:defRPr/>
            </a:pPr>
            <a:r>
              <a:rPr lang="en-US" dirty="0"/>
              <a:t>Disable or enable cells</a:t>
            </a:r>
          </a:p>
          <a:p>
            <a:pPr lvl="2">
              <a:defRPr/>
            </a:pPr>
            <a:r>
              <a:rPr lang="en-US" dirty="0"/>
              <a:t>Set and get the focus of a specific cell (</a:t>
            </a:r>
            <a:r>
              <a:rPr lang="en-US" i="1" dirty="0"/>
              <a:t>GetCellFocus</a:t>
            </a:r>
            <a:r>
              <a:rPr lang="en-US" dirty="0"/>
              <a:t> methods of the Grid and Matrix objects)</a:t>
            </a:r>
          </a:p>
          <a:p>
            <a:pPr lvl="2">
              <a:defRPr/>
            </a:pPr>
            <a:endParaRPr lang="en-US" dirty="0"/>
          </a:p>
          <a:p>
            <a:pPr lvl="1">
              <a:defRPr/>
            </a:pPr>
            <a:r>
              <a:rPr lang="en-US" b="1" dirty="0"/>
              <a:t>Cells for Column Total:</a:t>
            </a:r>
            <a:r>
              <a:rPr lang="en-US" dirty="0"/>
              <a:t> In matrix and grid objects, you can now use cells that show the total sum of columns. </a:t>
            </a:r>
          </a:p>
          <a:p>
            <a:pPr lvl="1" eaLnBrk="1" hangingPunct="1">
              <a:defRPr/>
            </a:pPr>
            <a:endParaRPr lang="en-US" dirty="0"/>
          </a:p>
          <a:p>
            <a:pPr>
              <a:defRPr/>
            </a:pPr>
            <a:r>
              <a:rPr lang="en-US" sz="1400" dirty="0">
                <a:latin typeface="Courier" pitchFamily="49" charset="0"/>
              </a:rPr>
              <a:t> </a:t>
            </a:r>
            <a:endParaRPr lang="en-US" dirty="0"/>
          </a:p>
          <a:p>
            <a:pPr>
              <a:defRPr/>
            </a:pPr>
            <a:endParaRPr lang="de-DE" dirty="0"/>
          </a:p>
        </p:txBody>
      </p:sp>
    </p:spTree>
    <p:custDataLst>
      <p:tags r:id="rId1"/>
    </p:custDataLst>
    <p:extLst>
      <p:ext uri="{BB962C8B-B14F-4D97-AF65-F5344CB8AC3E}">
        <p14:creationId xmlns:p14="http://schemas.microsoft.com/office/powerpoint/2010/main" val="2406696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Rectangle 2"/>
          <p:cNvSpPr>
            <a:spLocks noGrp="1" noChangeArrowheads="1"/>
          </p:cNvSpPr>
          <p:nvPr>
            <p:ph type="title"/>
          </p:nvPr>
        </p:nvSpPr>
        <p:spPr>
          <a:noFill/>
        </p:spPr>
        <p:txBody>
          <a:bodyPr anchor="ctr"/>
          <a:lstStyle/>
          <a:p>
            <a:r>
              <a:rPr lang="en-US" dirty="0"/>
              <a:t>Matrix &amp; Grid: Special Lines</a:t>
            </a:r>
            <a:endParaRPr lang="de-DE" dirty="0"/>
          </a:p>
        </p:txBody>
      </p:sp>
      <p:sp>
        <p:nvSpPr>
          <p:cNvPr id="4" name="Rectangle 3">
            <a:extLst>
              <a:ext uri="{FF2B5EF4-FFF2-40B4-BE49-F238E27FC236}">
                <a16:creationId xmlns:a16="http://schemas.microsoft.com/office/drawing/2014/main" id="{3EEE2130-885D-47DA-B36A-6FDC91FECEC9}"/>
              </a:ext>
            </a:extLst>
          </p:cNvPr>
          <p:cNvSpPr txBox="1">
            <a:spLocks noChangeArrowheads="1"/>
          </p:cNvSpPr>
          <p:nvPr/>
        </p:nvSpPr>
        <p:spPr bwMode="black">
          <a:xfrm>
            <a:off x="227090" y="1143386"/>
            <a:ext cx="11968085" cy="4932362"/>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buFont typeface="Wingdings" pitchFamily="2" charset="2"/>
              <a:buNone/>
              <a:defRPr/>
            </a:pPr>
            <a:r>
              <a:rPr lang="en-US" dirty="0"/>
              <a:t>In order to mimic the Type column of the marketing documents you can use the following new features:</a:t>
            </a:r>
          </a:p>
          <a:p>
            <a:pPr lvl="1">
              <a:defRPr/>
            </a:pPr>
            <a:r>
              <a:rPr lang="en-US" dirty="0">
                <a:solidFill>
                  <a:srgbClr val="000000"/>
                </a:solidFill>
              </a:rPr>
              <a:t>Display a ComboBox containing pictures in the Type column of your matrix using the </a:t>
            </a:r>
            <a:r>
              <a:rPr lang="en-US" i="1" dirty="0">
                <a:solidFill>
                  <a:srgbClr val="000000"/>
                </a:solidFill>
              </a:rPr>
              <a:t>DisplayType</a:t>
            </a:r>
            <a:r>
              <a:rPr lang="en-US" dirty="0">
                <a:solidFill>
                  <a:srgbClr val="000000"/>
                </a:solidFill>
              </a:rPr>
              <a:t> property of the </a:t>
            </a:r>
            <a:r>
              <a:rPr lang="en-US" dirty="0"/>
              <a:t>ColumnSetting</a:t>
            </a:r>
            <a:r>
              <a:rPr lang="en-US" dirty="0">
                <a:solidFill>
                  <a:srgbClr val="000000"/>
                </a:solidFill>
              </a:rPr>
              <a:t> object.</a:t>
            </a:r>
          </a:p>
          <a:p>
            <a:pPr lvl="1">
              <a:defRPr/>
            </a:pPr>
            <a:endParaRPr lang="en-US" sz="2400" dirty="0">
              <a:solidFill>
                <a:srgbClr val="000000"/>
              </a:solidFill>
            </a:endParaRPr>
          </a:p>
          <a:p>
            <a:pPr lvl="1">
              <a:defRPr/>
            </a:pPr>
            <a:endParaRPr lang="en-US" sz="1600" dirty="0">
              <a:solidFill>
                <a:srgbClr val="000000"/>
              </a:solidFill>
            </a:endParaRPr>
          </a:p>
          <a:p>
            <a:pPr lvl="1">
              <a:defRPr/>
            </a:pPr>
            <a:endParaRPr lang="en-US" sz="1600" dirty="0">
              <a:solidFill>
                <a:srgbClr val="000000"/>
              </a:solidFill>
            </a:endParaRPr>
          </a:p>
          <a:p>
            <a:pPr lvl="1">
              <a:defRPr/>
            </a:pPr>
            <a:endParaRPr lang="en-US" sz="1600" dirty="0">
              <a:solidFill>
                <a:srgbClr val="000000"/>
              </a:solidFill>
            </a:endParaRPr>
          </a:p>
          <a:p>
            <a:pPr lvl="1">
              <a:defRPr/>
            </a:pPr>
            <a:endParaRPr lang="en-US" sz="1600" dirty="0">
              <a:solidFill>
                <a:srgbClr val="000000"/>
              </a:solidFill>
            </a:endParaRPr>
          </a:p>
          <a:p>
            <a:pPr lvl="1">
              <a:defRPr/>
            </a:pPr>
            <a:endParaRPr lang="en-US" sz="1600" dirty="0">
              <a:solidFill>
                <a:srgbClr val="000000"/>
              </a:solidFill>
            </a:endParaRPr>
          </a:p>
          <a:p>
            <a:pPr lvl="1">
              <a:defRPr/>
            </a:pPr>
            <a:r>
              <a:rPr lang="en-US" sz="1600" dirty="0">
                <a:solidFill>
                  <a:srgbClr val="000000"/>
                </a:solidFill>
              </a:rPr>
              <a:t>Merge several column cells in a row in order to simulate a Text line by using the</a:t>
            </a:r>
            <a:r>
              <a:rPr lang="en-US" sz="1600" i="1" dirty="0">
                <a:solidFill>
                  <a:srgbClr val="000000"/>
                </a:solidFill>
              </a:rPr>
              <a:t> MergeCell </a:t>
            </a:r>
            <a:r>
              <a:rPr lang="en-US" sz="1600" dirty="0">
                <a:solidFill>
                  <a:srgbClr val="000000"/>
                </a:solidFill>
              </a:rPr>
              <a:t>property of the </a:t>
            </a:r>
            <a:r>
              <a:rPr lang="en-US" sz="1600" dirty="0"/>
              <a:t>CommonSetting object.</a:t>
            </a:r>
            <a:endParaRPr lang="en-US" sz="1600" dirty="0">
              <a:solidFill>
                <a:srgbClr val="000000"/>
              </a:solidFill>
            </a:endParaRPr>
          </a:p>
          <a:p>
            <a:pPr lvl="1">
              <a:defRPr/>
            </a:pPr>
            <a:r>
              <a:rPr lang="en-US" sz="1600" dirty="0">
                <a:solidFill>
                  <a:srgbClr val="000000"/>
                </a:solidFill>
              </a:rPr>
              <a:t>Draw a black line between two rows in order to simulate a subtotal line by using the </a:t>
            </a:r>
            <a:r>
              <a:rPr lang="en-US" sz="1600" i="1" dirty="0">
                <a:solidFill>
                  <a:srgbClr val="000000"/>
                </a:solidFill>
              </a:rPr>
              <a:t>SeparateLine</a:t>
            </a:r>
            <a:r>
              <a:rPr lang="en-US" sz="1600" dirty="0">
                <a:solidFill>
                  <a:srgbClr val="000000"/>
                </a:solidFill>
              </a:rPr>
              <a:t> property of the </a:t>
            </a:r>
            <a:r>
              <a:rPr lang="en-US" sz="1600" dirty="0"/>
              <a:t>CommonSetting object</a:t>
            </a:r>
            <a:r>
              <a:rPr lang="en-US" sz="1600" dirty="0">
                <a:solidFill>
                  <a:srgbClr val="000000"/>
                </a:solidFill>
              </a:rPr>
              <a:t>.</a:t>
            </a:r>
          </a:p>
          <a:p>
            <a:pPr lvl="1">
              <a:buFont typeface="Wingdings" pitchFamily="2" charset="2"/>
              <a:buNone/>
              <a:defRPr/>
            </a:pPr>
            <a:endParaRPr lang="en-US" sz="1600" dirty="0"/>
          </a:p>
          <a:p>
            <a:pPr lvl="1">
              <a:defRPr/>
            </a:pPr>
            <a:endParaRPr lang="en-US" sz="1600" dirty="0"/>
          </a:p>
          <a:p>
            <a:pPr lvl="1">
              <a:defRPr/>
            </a:pPr>
            <a:endParaRPr lang="en-US" sz="1600" dirty="0"/>
          </a:p>
          <a:p>
            <a:pPr lvl="1">
              <a:defRPr/>
            </a:pPr>
            <a:endParaRPr lang="en-US" sz="1600" dirty="0"/>
          </a:p>
          <a:p>
            <a:pPr lvl="1">
              <a:defRPr/>
            </a:pPr>
            <a:endParaRPr lang="en-US" sz="1600" dirty="0"/>
          </a:p>
          <a:p>
            <a:pPr lvl="1">
              <a:defRPr/>
            </a:pPr>
            <a:endParaRPr lang="en-US" sz="1600" dirty="0"/>
          </a:p>
          <a:p>
            <a:pPr>
              <a:defRPr/>
            </a:pPr>
            <a:endParaRPr lang="en-US" sz="1400" dirty="0"/>
          </a:p>
          <a:p>
            <a:pPr>
              <a:defRPr/>
            </a:pPr>
            <a:endParaRPr lang="en-US" sz="1600" dirty="0"/>
          </a:p>
          <a:p>
            <a:pPr>
              <a:defRPr/>
            </a:pPr>
            <a:endParaRPr lang="de-DE" dirty="0"/>
          </a:p>
        </p:txBody>
      </p:sp>
      <p:pic>
        <p:nvPicPr>
          <p:cNvPr id="5" name="Picture 3">
            <a:extLst>
              <a:ext uri="{FF2B5EF4-FFF2-40B4-BE49-F238E27FC236}">
                <a16:creationId xmlns:a16="http://schemas.microsoft.com/office/drawing/2014/main" id="{F1D9A5D4-CD8D-46D4-9787-22D57BE46706}"/>
              </a:ext>
            </a:extLst>
          </p:cNvPr>
          <p:cNvPicPr>
            <a:picLocks noChangeAspect="1" noChangeArrowheads="1"/>
          </p:cNvPicPr>
          <p:nvPr/>
        </p:nvPicPr>
        <p:blipFill>
          <a:blip r:embed="rId4" cstate="print"/>
          <a:srcRect/>
          <a:stretch>
            <a:fillRect/>
          </a:stretch>
        </p:blipFill>
        <p:spPr bwMode="auto">
          <a:xfrm>
            <a:off x="2046289" y="2124564"/>
            <a:ext cx="3762375" cy="1600200"/>
          </a:xfrm>
          <a:prstGeom prst="rect">
            <a:avLst/>
          </a:prstGeom>
          <a:noFill/>
          <a:ln w="9525">
            <a:noFill/>
            <a:miter lim="800000"/>
            <a:headEnd/>
            <a:tailEnd/>
          </a:ln>
        </p:spPr>
      </p:pic>
      <p:pic>
        <p:nvPicPr>
          <p:cNvPr id="6" name="Picture 8">
            <a:extLst>
              <a:ext uri="{FF2B5EF4-FFF2-40B4-BE49-F238E27FC236}">
                <a16:creationId xmlns:a16="http://schemas.microsoft.com/office/drawing/2014/main" id="{26DC8B8D-D596-4E45-965A-2CA8A310A86C}"/>
              </a:ext>
            </a:extLst>
          </p:cNvPr>
          <p:cNvPicPr>
            <a:picLocks noChangeAspect="1" noChangeArrowheads="1"/>
          </p:cNvPicPr>
          <p:nvPr/>
        </p:nvPicPr>
        <p:blipFill>
          <a:blip r:embed="rId5" cstate="print"/>
          <a:srcRect/>
          <a:stretch>
            <a:fillRect/>
          </a:stretch>
        </p:blipFill>
        <p:spPr bwMode="auto">
          <a:xfrm>
            <a:off x="7520114" y="3128688"/>
            <a:ext cx="4170363" cy="744538"/>
          </a:xfrm>
          <a:prstGeom prst="rect">
            <a:avLst/>
          </a:prstGeom>
          <a:noFill/>
          <a:ln w="9525">
            <a:noFill/>
            <a:miter lim="800000"/>
            <a:headEnd/>
            <a:tailEnd/>
          </a:ln>
        </p:spPr>
      </p:pic>
      <p:pic>
        <p:nvPicPr>
          <p:cNvPr id="7" name="Picture 4">
            <a:extLst>
              <a:ext uri="{FF2B5EF4-FFF2-40B4-BE49-F238E27FC236}">
                <a16:creationId xmlns:a16="http://schemas.microsoft.com/office/drawing/2014/main" id="{FB928720-CCC1-44E3-9588-0E607D116012}"/>
              </a:ext>
            </a:extLst>
          </p:cNvPr>
          <p:cNvPicPr>
            <a:picLocks noChangeAspect="1" noChangeArrowheads="1"/>
          </p:cNvPicPr>
          <p:nvPr/>
        </p:nvPicPr>
        <p:blipFill>
          <a:blip r:embed="rId6" cstate="print"/>
          <a:srcRect/>
          <a:stretch>
            <a:fillRect/>
          </a:stretch>
        </p:blipFill>
        <p:spPr bwMode="auto">
          <a:xfrm>
            <a:off x="2076450" y="5067707"/>
            <a:ext cx="4478037" cy="1345793"/>
          </a:xfrm>
          <a:prstGeom prst="rect">
            <a:avLst/>
          </a:prstGeom>
          <a:noFill/>
          <a:ln w="9525">
            <a:noFill/>
            <a:miter lim="800000"/>
            <a:headEnd/>
            <a:tailEnd/>
          </a:ln>
        </p:spPr>
      </p:pic>
      <p:pic>
        <p:nvPicPr>
          <p:cNvPr id="8" name="Picture 8">
            <a:extLst>
              <a:ext uri="{FF2B5EF4-FFF2-40B4-BE49-F238E27FC236}">
                <a16:creationId xmlns:a16="http://schemas.microsoft.com/office/drawing/2014/main" id="{8F991E4D-6A54-4625-B52A-C32A7F36372E}"/>
              </a:ext>
            </a:extLst>
          </p:cNvPr>
          <p:cNvPicPr>
            <a:picLocks noChangeAspect="1" noChangeArrowheads="1"/>
          </p:cNvPicPr>
          <p:nvPr/>
        </p:nvPicPr>
        <p:blipFill>
          <a:blip r:embed="rId7" cstate="print"/>
          <a:srcRect/>
          <a:stretch>
            <a:fillRect/>
          </a:stretch>
        </p:blipFill>
        <p:spPr bwMode="auto">
          <a:xfrm>
            <a:off x="7195470" y="5148668"/>
            <a:ext cx="3706742" cy="1406511"/>
          </a:xfrm>
          <a:prstGeom prst="rect">
            <a:avLst/>
          </a:prstGeom>
          <a:noFill/>
          <a:ln w="9525">
            <a:noFill/>
            <a:miter lim="800000"/>
            <a:headEnd/>
            <a:tailEnd/>
          </a:ln>
        </p:spPr>
      </p:pic>
      <p:pic>
        <p:nvPicPr>
          <p:cNvPr id="10" name="Picture 2">
            <a:extLst>
              <a:ext uri="{FF2B5EF4-FFF2-40B4-BE49-F238E27FC236}">
                <a16:creationId xmlns:a16="http://schemas.microsoft.com/office/drawing/2014/main" id="{35052BE4-AB5B-4B0D-B6D8-91ADAA2D7346}"/>
              </a:ext>
            </a:extLst>
          </p:cNvPr>
          <p:cNvPicPr>
            <a:picLocks noChangeAspect="1" noChangeArrowheads="1"/>
          </p:cNvPicPr>
          <p:nvPr/>
        </p:nvPicPr>
        <p:blipFill>
          <a:blip r:embed="rId8" cstate="print"/>
          <a:srcRect/>
          <a:stretch>
            <a:fillRect/>
          </a:stretch>
        </p:blipFill>
        <p:spPr bwMode="auto">
          <a:xfrm>
            <a:off x="5808664" y="2124564"/>
            <a:ext cx="2706687" cy="1049337"/>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647003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7" name="Rectangle 2"/>
          <p:cNvSpPr>
            <a:spLocks noGrp="1" noChangeArrowheads="1"/>
          </p:cNvSpPr>
          <p:nvPr>
            <p:ph type="title"/>
          </p:nvPr>
        </p:nvSpPr>
        <p:spPr>
          <a:noFill/>
        </p:spPr>
        <p:txBody>
          <a:bodyPr anchor="ctr"/>
          <a:lstStyle/>
          <a:p>
            <a:pPr eaLnBrk="1" hangingPunct="1"/>
            <a:r>
              <a:rPr lang="en-US" dirty="0"/>
              <a:t>Matrix &amp; Grid: Cells Configuration</a:t>
            </a:r>
            <a:endParaRPr lang="de-DE" dirty="0"/>
          </a:p>
        </p:txBody>
      </p:sp>
      <p:sp>
        <p:nvSpPr>
          <p:cNvPr id="11267" name="Rectangle 3"/>
          <p:cNvSpPr>
            <a:spLocks noGrp="1" noChangeArrowheads="1"/>
          </p:cNvSpPr>
          <p:nvPr>
            <p:ph sz="quarter" idx="4294967295"/>
          </p:nvPr>
        </p:nvSpPr>
        <p:spPr>
          <a:xfrm>
            <a:off x="504001" y="1481139"/>
            <a:ext cx="11186476" cy="4395787"/>
          </a:xfrm>
        </p:spPr>
        <p:txBody>
          <a:bodyPr>
            <a:normAutofit fontScale="92500" lnSpcReduction="10000"/>
          </a:bodyPr>
          <a:lstStyle/>
          <a:p>
            <a:pPr lvl="1">
              <a:defRPr/>
            </a:pPr>
            <a:r>
              <a:rPr lang="en-US" i="1" dirty="0"/>
              <a:t>SetCellFocus</a:t>
            </a:r>
            <a:r>
              <a:rPr lang="en-US" dirty="0"/>
              <a:t> and </a:t>
            </a:r>
            <a:r>
              <a:rPr lang="en-US" i="1" dirty="0"/>
              <a:t>GetCellFocus</a:t>
            </a:r>
            <a:r>
              <a:rPr lang="en-US" dirty="0"/>
              <a:t> properties in </a:t>
            </a:r>
            <a:r>
              <a:rPr lang="en-US" dirty="0">
                <a:hlinkClick r:id="rId4"/>
              </a:rPr>
              <a:t>Matrix</a:t>
            </a:r>
            <a:r>
              <a:rPr lang="en-US" dirty="0"/>
              <a:t> and </a:t>
            </a:r>
            <a:r>
              <a:rPr lang="en-US" dirty="0">
                <a:hlinkClick r:id="rId4"/>
              </a:rPr>
              <a:t>Grid</a:t>
            </a:r>
            <a:r>
              <a:rPr lang="en-US" dirty="0"/>
              <a:t> objects.</a:t>
            </a:r>
          </a:p>
          <a:p>
            <a:pPr lvl="1">
              <a:defRPr/>
            </a:pPr>
            <a:endParaRPr lang="en-US" sz="1400" i="1" dirty="0"/>
          </a:p>
          <a:p>
            <a:pPr lvl="1">
              <a:defRPr/>
            </a:pPr>
            <a:endParaRPr lang="en-US" sz="1400" i="1" dirty="0"/>
          </a:p>
          <a:p>
            <a:pPr lvl="1">
              <a:defRPr/>
            </a:pPr>
            <a:endParaRPr lang="en-US" sz="1400" i="1" dirty="0"/>
          </a:p>
          <a:p>
            <a:pPr lvl="1">
              <a:defRPr/>
            </a:pPr>
            <a:endParaRPr lang="en-US" sz="1400" i="1" dirty="0"/>
          </a:p>
          <a:p>
            <a:pPr lvl="1">
              <a:defRPr/>
            </a:pPr>
            <a:endParaRPr lang="en-US" i="1" dirty="0"/>
          </a:p>
          <a:p>
            <a:pPr lvl="1">
              <a:defRPr/>
            </a:pPr>
            <a:r>
              <a:rPr lang="en-US" i="1" dirty="0"/>
              <a:t>CommonSetting</a:t>
            </a:r>
            <a:r>
              <a:rPr lang="en-US" dirty="0"/>
              <a:t> property in the </a:t>
            </a:r>
            <a:r>
              <a:rPr lang="en-US" dirty="0">
                <a:hlinkClick r:id="rId4"/>
              </a:rPr>
              <a:t>Matrix</a:t>
            </a:r>
            <a:r>
              <a:rPr lang="en-US" dirty="0"/>
              <a:t> and </a:t>
            </a:r>
            <a:r>
              <a:rPr lang="en-US" dirty="0">
                <a:hlinkClick r:id="rId4"/>
              </a:rPr>
              <a:t>Grid </a:t>
            </a:r>
            <a:r>
              <a:rPr lang="en-US" dirty="0"/>
              <a:t>objects.</a:t>
            </a:r>
          </a:p>
          <a:p>
            <a:pPr lvl="1">
              <a:defRPr/>
            </a:pPr>
            <a:endParaRPr lang="en-US" sz="1400" dirty="0"/>
          </a:p>
          <a:p>
            <a:pPr lvl="1">
              <a:defRPr/>
            </a:pPr>
            <a:endParaRPr lang="en-US" sz="1400" dirty="0"/>
          </a:p>
          <a:p>
            <a:pPr lvl="1">
              <a:defRPr/>
            </a:pPr>
            <a:endParaRPr lang="en-US" sz="1400" dirty="0"/>
          </a:p>
          <a:p>
            <a:pPr lvl="1">
              <a:defRPr/>
            </a:pPr>
            <a:endParaRPr lang="en-US" sz="1400" dirty="0"/>
          </a:p>
          <a:p>
            <a:pPr lvl="1">
              <a:defRPr/>
            </a:pPr>
            <a:endParaRPr lang="en-US" sz="1400" dirty="0"/>
          </a:p>
          <a:p>
            <a:pPr lvl="1">
              <a:defRPr/>
            </a:pPr>
            <a:endParaRPr lang="en-US" sz="1400" dirty="0"/>
          </a:p>
          <a:p>
            <a:pPr lvl="1">
              <a:defRPr/>
            </a:pPr>
            <a:endParaRPr lang="en-US" sz="1400" dirty="0"/>
          </a:p>
          <a:p>
            <a:pPr lvl="1" eaLnBrk="1" hangingPunct="1">
              <a:defRPr/>
            </a:pPr>
            <a:endParaRPr lang="en-US" sz="1400" dirty="0"/>
          </a:p>
          <a:p>
            <a:pPr>
              <a:defRPr/>
            </a:pPr>
            <a:r>
              <a:rPr lang="en-US" sz="1000" dirty="0">
                <a:latin typeface="Courier" pitchFamily="49" charset="0"/>
              </a:rPr>
              <a:t> </a:t>
            </a:r>
            <a:endParaRPr lang="en-US" sz="1400" dirty="0"/>
          </a:p>
          <a:p>
            <a:pPr>
              <a:defRPr/>
            </a:pPr>
            <a:endParaRPr lang="de-DE" sz="1800" dirty="0"/>
          </a:p>
        </p:txBody>
      </p:sp>
      <p:pic>
        <p:nvPicPr>
          <p:cNvPr id="239619" name="Picture 4"/>
          <p:cNvPicPr>
            <a:picLocks noChangeAspect="1" noChangeArrowheads="1"/>
          </p:cNvPicPr>
          <p:nvPr/>
        </p:nvPicPr>
        <p:blipFill>
          <a:blip r:embed="rId5" cstate="print"/>
          <a:srcRect/>
          <a:stretch>
            <a:fillRect/>
          </a:stretch>
        </p:blipFill>
        <p:spPr bwMode="auto">
          <a:xfrm>
            <a:off x="914739" y="3434401"/>
            <a:ext cx="4417514" cy="1327604"/>
          </a:xfrm>
          <a:prstGeom prst="rect">
            <a:avLst/>
          </a:prstGeom>
          <a:noFill/>
          <a:ln w="9525">
            <a:noFill/>
            <a:miter lim="800000"/>
            <a:headEnd/>
            <a:tailEnd/>
          </a:ln>
        </p:spPr>
      </p:pic>
      <p:pic>
        <p:nvPicPr>
          <p:cNvPr id="239620" name="Picture 5"/>
          <p:cNvPicPr>
            <a:picLocks noChangeAspect="1" noChangeArrowheads="1"/>
          </p:cNvPicPr>
          <p:nvPr/>
        </p:nvPicPr>
        <p:blipFill>
          <a:blip r:embed="rId6" cstate="print"/>
          <a:srcRect/>
          <a:stretch>
            <a:fillRect/>
          </a:stretch>
        </p:blipFill>
        <p:spPr bwMode="auto">
          <a:xfrm>
            <a:off x="3668268" y="4255646"/>
            <a:ext cx="4324722" cy="2145154"/>
          </a:xfrm>
          <a:prstGeom prst="rect">
            <a:avLst/>
          </a:prstGeom>
          <a:noFill/>
          <a:ln w="9525">
            <a:noFill/>
            <a:miter lim="800000"/>
            <a:headEnd/>
            <a:tailEnd/>
          </a:ln>
        </p:spPr>
      </p:pic>
      <p:pic>
        <p:nvPicPr>
          <p:cNvPr id="239621" name="Picture 6"/>
          <p:cNvPicPr>
            <a:picLocks noChangeAspect="1" noChangeArrowheads="1"/>
          </p:cNvPicPr>
          <p:nvPr/>
        </p:nvPicPr>
        <p:blipFill>
          <a:blip r:embed="rId7" cstate="print"/>
          <a:srcRect/>
          <a:stretch>
            <a:fillRect/>
          </a:stretch>
        </p:blipFill>
        <p:spPr bwMode="auto">
          <a:xfrm>
            <a:off x="7635627" y="2226469"/>
            <a:ext cx="3521629" cy="4296387"/>
          </a:xfrm>
          <a:prstGeom prst="rect">
            <a:avLst/>
          </a:prstGeom>
          <a:noFill/>
          <a:ln w="9525">
            <a:noFill/>
            <a:miter lim="800000"/>
            <a:headEnd/>
            <a:tailEnd/>
          </a:ln>
        </p:spPr>
      </p:pic>
      <p:pic>
        <p:nvPicPr>
          <p:cNvPr id="239622" name="Picture 3"/>
          <p:cNvPicPr>
            <a:picLocks noChangeAspect="1" noChangeArrowheads="1"/>
          </p:cNvPicPr>
          <p:nvPr/>
        </p:nvPicPr>
        <p:blipFill>
          <a:blip r:embed="rId8" cstate="print"/>
          <a:srcRect/>
          <a:stretch>
            <a:fillRect/>
          </a:stretch>
        </p:blipFill>
        <p:spPr bwMode="auto">
          <a:xfrm>
            <a:off x="3114676" y="1846189"/>
            <a:ext cx="3087786" cy="942282"/>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446840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Rectangle 2"/>
          <p:cNvSpPr>
            <a:spLocks noGrp="1" noChangeArrowheads="1"/>
          </p:cNvSpPr>
          <p:nvPr>
            <p:ph type="title"/>
          </p:nvPr>
        </p:nvSpPr>
        <p:spPr>
          <a:noFill/>
        </p:spPr>
        <p:txBody>
          <a:bodyPr anchor="ctr"/>
          <a:lstStyle/>
          <a:p>
            <a:pPr eaLnBrk="1" hangingPunct="1"/>
            <a:r>
              <a:rPr lang="en-US" dirty="0"/>
              <a:t>Matrix &amp; Grid: Column Total</a:t>
            </a:r>
            <a:endParaRPr lang="de-DE" dirty="0"/>
          </a:p>
        </p:txBody>
      </p:sp>
      <p:sp>
        <p:nvSpPr>
          <p:cNvPr id="11267" name="Rectangle 3"/>
          <p:cNvSpPr>
            <a:spLocks noGrp="1" noChangeArrowheads="1"/>
          </p:cNvSpPr>
          <p:nvPr>
            <p:ph sz="quarter" idx="4294967295"/>
          </p:nvPr>
        </p:nvSpPr>
        <p:spPr>
          <a:xfrm>
            <a:off x="504001" y="1481138"/>
            <a:ext cx="11186476" cy="4554537"/>
          </a:xfrm>
        </p:spPr>
        <p:txBody>
          <a:bodyPr/>
          <a:lstStyle/>
          <a:p>
            <a:pPr marL="0" lvl="1" indent="0">
              <a:buNone/>
              <a:defRPr/>
            </a:pPr>
            <a:r>
              <a:rPr lang="en-US" sz="1600" dirty="0"/>
              <a:t>In matrix and grid objects, you can now use cells that show the total sum of columns by using the </a:t>
            </a:r>
            <a:r>
              <a:rPr lang="en-US" sz="1600" i="1" dirty="0"/>
              <a:t>SumType</a:t>
            </a:r>
            <a:r>
              <a:rPr lang="en-US" sz="1600" dirty="0"/>
              <a:t> property  in the </a:t>
            </a:r>
            <a:r>
              <a:rPr lang="en-US" sz="1600" dirty="0">
                <a:hlinkClick r:id="rId4"/>
              </a:rPr>
              <a:t>ColumnSetting</a:t>
            </a:r>
            <a:r>
              <a:rPr lang="en-US" sz="1600" i="1" dirty="0"/>
              <a:t> </a:t>
            </a:r>
            <a:r>
              <a:rPr lang="en-US" sz="1600" dirty="0"/>
              <a:t>object, accessible from the </a:t>
            </a:r>
            <a:r>
              <a:rPr lang="en-US" sz="1600" dirty="0">
                <a:hlinkClick r:id="rId4"/>
              </a:rPr>
              <a:t>Column</a:t>
            </a:r>
            <a:r>
              <a:rPr lang="en-US" sz="1600" dirty="0"/>
              <a:t>, </a:t>
            </a:r>
            <a:r>
              <a:rPr lang="en-US" sz="1600" dirty="0">
                <a:hlinkClick r:id="rId4"/>
              </a:rPr>
              <a:t>ComboBoxColumn</a:t>
            </a:r>
            <a:r>
              <a:rPr lang="en-US" sz="1600" dirty="0"/>
              <a:t>, </a:t>
            </a:r>
            <a:r>
              <a:rPr lang="en-US" sz="1600" dirty="0">
                <a:hlinkClick r:id="rId4"/>
              </a:rPr>
              <a:t>EditTextColumn</a:t>
            </a:r>
            <a:r>
              <a:rPr lang="en-US" sz="1600" dirty="0"/>
              <a:t>, </a:t>
            </a:r>
            <a:r>
              <a:rPr lang="en-US" sz="1600" dirty="0">
                <a:hlinkClick r:id="rId4"/>
              </a:rPr>
              <a:t>CheckBoxColumn</a:t>
            </a:r>
            <a:r>
              <a:rPr lang="en-US" sz="1600" dirty="0"/>
              <a:t>, </a:t>
            </a:r>
            <a:r>
              <a:rPr lang="en-US" sz="1600" dirty="0">
                <a:hlinkClick r:id="rId4"/>
              </a:rPr>
              <a:t>PictureColumn</a:t>
            </a:r>
            <a:r>
              <a:rPr lang="en-US" sz="1600" dirty="0"/>
              <a:t> objects.</a:t>
            </a:r>
          </a:p>
          <a:p>
            <a:pPr lvl="1">
              <a:defRPr/>
            </a:pPr>
            <a:endParaRPr lang="en-US" dirty="0"/>
          </a:p>
          <a:p>
            <a:pPr lvl="1">
              <a:defRPr/>
            </a:pPr>
            <a:endParaRPr lang="en-US" dirty="0"/>
          </a:p>
          <a:p>
            <a:pPr lvl="1">
              <a:defRPr/>
            </a:pPr>
            <a:endParaRPr lang="en-US" dirty="0"/>
          </a:p>
          <a:p>
            <a:pPr lvl="1" eaLnBrk="1" hangingPunct="1">
              <a:defRPr/>
            </a:pPr>
            <a:endParaRPr lang="en-US" dirty="0"/>
          </a:p>
          <a:p>
            <a:pPr>
              <a:defRPr/>
            </a:pPr>
            <a:endParaRPr lang="en-US" sz="1600" dirty="0"/>
          </a:p>
          <a:p>
            <a:pPr>
              <a:defRPr/>
            </a:pPr>
            <a:endParaRPr lang="en-US" dirty="0"/>
          </a:p>
          <a:p>
            <a:pPr>
              <a:defRPr/>
            </a:pPr>
            <a:endParaRPr lang="de-DE" dirty="0"/>
          </a:p>
        </p:txBody>
      </p:sp>
      <p:pic>
        <p:nvPicPr>
          <p:cNvPr id="241667" name="Picture 3"/>
          <p:cNvPicPr>
            <a:picLocks noChangeAspect="1" noChangeArrowheads="1"/>
          </p:cNvPicPr>
          <p:nvPr/>
        </p:nvPicPr>
        <p:blipFill>
          <a:blip r:embed="rId5" cstate="print"/>
          <a:srcRect/>
          <a:stretch>
            <a:fillRect/>
          </a:stretch>
        </p:blipFill>
        <p:spPr bwMode="auto">
          <a:xfrm>
            <a:off x="504001" y="2640776"/>
            <a:ext cx="5741287" cy="2441864"/>
          </a:xfrm>
          <a:prstGeom prst="rect">
            <a:avLst/>
          </a:prstGeom>
          <a:noFill/>
          <a:ln w="9525">
            <a:noFill/>
            <a:miter lim="800000"/>
            <a:headEnd/>
            <a:tailEnd/>
          </a:ln>
        </p:spPr>
      </p:pic>
      <p:pic>
        <p:nvPicPr>
          <p:cNvPr id="241668" name="Picture 2"/>
          <p:cNvPicPr>
            <a:picLocks noChangeAspect="1" noChangeArrowheads="1"/>
          </p:cNvPicPr>
          <p:nvPr/>
        </p:nvPicPr>
        <p:blipFill>
          <a:blip r:embed="rId6" cstate="print"/>
          <a:srcRect/>
          <a:stretch>
            <a:fillRect/>
          </a:stretch>
        </p:blipFill>
        <p:spPr bwMode="auto">
          <a:xfrm>
            <a:off x="6627812" y="3027055"/>
            <a:ext cx="4567074" cy="1770577"/>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504580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3" name="Rectangle 2"/>
          <p:cNvSpPr>
            <a:spLocks noGrp="1" noChangeArrowheads="1"/>
          </p:cNvSpPr>
          <p:nvPr>
            <p:ph type="title"/>
          </p:nvPr>
        </p:nvSpPr>
        <p:spPr>
          <a:noFill/>
        </p:spPr>
        <p:txBody>
          <a:bodyPr anchor="ctr"/>
          <a:lstStyle/>
          <a:p>
            <a:pPr eaLnBrk="1" hangingPunct="1"/>
            <a:r>
              <a:rPr lang="en-US" dirty="0"/>
              <a:t>ChooseFromList: Overview</a:t>
            </a:r>
          </a:p>
        </p:txBody>
      </p:sp>
      <p:pic>
        <p:nvPicPr>
          <p:cNvPr id="243714" name="Picture 4"/>
          <p:cNvPicPr>
            <a:picLocks noChangeArrowheads="1"/>
          </p:cNvPicPr>
          <p:nvPr/>
        </p:nvPicPr>
        <p:blipFill>
          <a:blip r:embed="rId4" cstate="print"/>
          <a:srcRect/>
          <a:stretch>
            <a:fillRect/>
          </a:stretch>
        </p:blipFill>
        <p:spPr bwMode="auto">
          <a:xfrm>
            <a:off x="3110598" y="3508745"/>
            <a:ext cx="6331114" cy="3031893"/>
          </a:xfrm>
          <a:prstGeom prst="rect">
            <a:avLst/>
          </a:prstGeom>
          <a:noFill/>
          <a:ln w="9525">
            <a:noFill/>
            <a:miter lim="800000"/>
            <a:headEnd/>
            <a:tailEnd/>
          </a:ln>
        </p:spPr>
      </p:pic>
      <p:sp>
        <p:nvSpPr>
          <p:cNvPr id="5" name="Rectangle 3"/>
          <p:cNvSpPr txBox="1">
            <a:spLocks noChangeArrowheads="1"/>
          </p:cNvSpPr>
          <p:nvPr/>
        </p:nvSpPr>
        <p:spPr bwMode="gray">
          <a:xfrm>
            <a:off x="504001" y="1194308"/>
            <a:ext cx="11186476" cy="2154948"/>
          </a:xfrm>
          <a:prstGeom prst="rect">
            <a:avLst/>
          </a:prstGeom>
          <a:noFill/>
          <a:ln w="12700" algn="ctr">
            <a:noFill/>
            <a:miter lim="800000"/>
            <a:headEnd/>
            <a:tailEnd/>
          </a:ln>
        </p:spPr>
        <p:txBody>
          <a:bodyPr lIns="0" tIns="0" rIns="0" bIns="0"/>
          <a:lstStyle/>
          <a:p>
            <a:pPr marL="285750" indent="-285750">
              <a:spcBef>
                <a:spcPts val="600"/>
              </a:spcBef>
              <a:buClr>
                <a:srgbClr val="F0AB00"/>
              </a:buClr>
              <a:buSzPct val="80000"/>
              <a:buFont typeface="Wingdings" panose="05000000000000000000" pitchFamily="2" charset="2"/>
              <a:buChar char="§"/>
              <a:defRPr/>
            </a:pPr>
            <a:r>
              <a:rPr lang="en-US" sz="1800" kern="0" dirty="0">
                <a:solidFill>
                  <a:srgbClr val="000000"/>
                </a:solidFill>
                <a:latin typeface="+mn-lt"/>
              </a:rPr>
              <a:t>ChooseFromList (CFL) is the ability to use the built-in lookup functionality form from a trigger item</a:t>
            </a:r>
          </a:p>
          <a:p>
            <a:pPr marL="285750" indent="-285750">
              <a:spcBef>
                <a:spcPts val="600"/>
              </a:spcBef>
              <a:buClr>
                <a:srgbClr val="F0AB00"/>
              </a:buClr>
              <a:buSzPct val="80000"/>
              <a:buFont typeface="Wingdings" panose="05000000000000000000" pitchFamily="2" charset="2"/>
              <a:buChar char="§"/>
              <a:defRPr/>
            </a:pPr>
            <a:r>
              <a:rPr lang="en-US" sz="1800" kern="0" dirty="0">
                <a:solidFill>
                  <a:srgbClr val="000000"/>
                </a:solidFill>
                <a:latin typeface="+mn-lt"/>
              </a:rPr>
              <a:t>The CFL form displays a list of objects (of the same type) as a result of a simple query</a:t>
            </a:r>
          </a:p>
          <a:p>
            <a:pPr marL="285750" indent="-285750">
              <a:spcBef>
                <a:spcPts val="600"/>
              </a:spcBef>
              <a:buClr>
                <a:srgbClr val="F0AB00"/>
              </a:buClr>
              <a:buSzPct val="80000"/>
              <a:buFont typeface="Wingdings" panose="05000000000000000000" pitchFamily="2" charset="2"/>
              <a:buChar char="§"/>
              <a:defRPr/>
            </a:pPr>
            <a:r>
              <a:rPr lang="en-US" sz="1800" kern="0" dirty="0">
                <a:solidFill>
                  <a:srgbClr val="000000"/>
                </a:solidFill>
                <a:latin typeface="+mn-lt"/>
              </a:rPr>
              <a:t>New functionality will enable developers to apply filters to CFL objects which were defined for system forms</a:t>
            </a:r>
          </a:p>
          <a:p>
            <a:pPr marL="285750" indent="-285750">
              <a:spcBef>
                <a:spcPts val="600"/>
              </a:spcBef>
              <a:buClr>
                <a:srgbClr val="F0AB00"/>
              </a:buClr>
              <a:buSzPct val="80000"/>
              <a:buFont typeface="Wingdings" panose="05000000000000000000" pitchFamily="2" charset="2"/>
              <a:buChar char="§"/>
              <a:defRPr/>
            </a:pPr>
            <a:r>
              <a:rPr lang="en-US" sz="1800" kern="0" dirty="0">
                <a:solidFill>
                  <a:srgbClr val="000000"/>
                </a:solidFill>
                <a:latin typeface="+mn-lt"/>
              </a:rPr>
              <a:t>No need to develop lookup forms from scratch</a:t>
            </a:r>
          </a:p>
          <a:p>
            <a:pPr marL="285750" indent="-285750">
              <a:spcBef>
                <a:spcPts val="600"/>
              </a:spcBef>
              <a:buClr>
                <a:srgbClr val="F0AB00"/>
              </a:buClr>
              <a:buSzPct val="80000"/>
              <a:buFont typeface="Wingdings" panose="05000000000000000000" pitchFamily="2" charset="2"/>
              <a:buChar char="§"/>
              <a:defRPr/>
            </a:pPr>
            <a:r>
              <a:rPr lang="en-US" sz="1800" kern="0" dirty="0">
                <a:solidFill>
                  <a:srgbClr val="000000"/>
                </a:solidFill>
                <a:latin typeface="+mn-lt"/>
              </a:rPr>
              <a:t>No need to listen to the ChooseFromListEvent, chosen information automatically copied to the corresponding item.</a:t>
            </a:r>
          </a:p>
        </p:txBody>
      </p:sp>
    </p:spTree>
    <p:custDataLst>
      <p:tags r:id="rId1"/>
    </p:custDataLst>
    <p:extLst>
      <p:ext uri="{BB962C8B-B14F-4D97-AF65-F5344CB8AC3E}">
        <p14:creationId xmlns:p14="http://schemas.microsoft.com/office/powerpoint/2010/main" val="220736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1" name="Rectangle 2"/>
          <p:cNvSpPr>
            <a:spLocks noGrp="1" noChangeArrowheads="1"/>
          </p:cNvSpPr>
          <p:nvPr>
            <p:ph type="title"/>
          </p:nvPr>
        </p:nvSpPr>
        <p:spPr>
          <a:noFill/>
        </p:spPr>
        <p:txBody>
          <a:bodyPr anchor="ctr"/>
          <a:lstStyle/>
          <a:p>
            <a:pPr eaLnBrk="1" hangingPunct="1"/>
            <a:r>
              <a:rPr lang="en-US" dirty="0"/>
              <a:t>ChooseFromList: Details</a:t>
            </a:r>
          </a:p>
        </p:txBody>
      </p:sp>
      <p:sp>
        <p:nvSpPr>
          <p:cNvPr id="245762" name="Rectangle 3"/>
          <p:cNvSpPr txBox="1">
            <a:spLocks noChangeArrowheads="1"/>
          </p:cNvSpPr>
          <p:nvPr/>
        </p:nvSpPr>
        <p:spPr bwMode="gray">
          <a:xfrm>
            <a:off x="504001" y="1294411"/>
            <a:ext cx="11186476" cy="5019764"/>
          </a:xfrm>
          <a:prstGeom prst="rect">
            <a:avLst/>
          </a:prstGeom>
          <a:noFill/>
          <a:ln w="12700">
            <a:noFill/>
            <a:miter lim="800000"/>
            <a:headEnd/>
            <a:tailEnd/>
          </a:ln>
        </p:spPr>
        <p:txBody>
          <a:bodyPr lIns="0" tIns="0" rIns="0" bIns="0"/>
          <a:lstStyle/>
          <a:p>
            <a:pPr marL="285750" indent="-285750">
              <a:spcBef>
                <a:spcPct val="75000"/>
              </a:spcBef>
              <a:buClr>
                <a:srgbClr val="F0AB00"/>
              </a:buClr>
              <a:buSzPct val="80000"/>
              <a:buFont typeface="Wingdings" panose="05000000000000000000" pitchFamily="2" charset="2"/>
              <a:buChar char="§"/>
            </a:pPr>
            <a:r>
              <a:rPr lang="en-US" sz="1800" dirty="0"/>
              <a:t>Use CreationParams mechanism to create a ChooseFromList (CFL) object</a:t>
            </a:r>
          </a:p>
          <a:p>
            <a:pPr marL="285750" indent="-285750">
              <a:spcBef>
                <a:spcPct val="75000"/>
              </a:spcBef>
              <a:buClr>
                <a:srgbClr val="F0AB00"/>
              </a:buClr>
              <a:buSzPct val="80000"/>
              <a:buFont typeface="Wingdings" panose="05000000000000000000" pitchFamily="2" charset="2"/>
              <a:buChar char="§"/>
            </a:pPr>
            <a:r>
              <a:rPr lang="en-US" sz="1800" dirty="0"/>
              <a:t>Set a condition (same object as for DBDataSources)</a:t>
            </a:r>
          </a:p>
          <a:p>
            <a:pPr marL="285750" indent="-285750">
              <a:spcBef>
                <a:spcPct val="75000"/>
              </a:spcBef>
              <a:buClr>
                <a:srgbClr val="F0AB00"/>
              </a:buClr>
              <a:buSzPct val="80000"/>
              <a:buFont typeface="Wingdings" panose="05000000000000000000" pitchFamily="2" charset="2"/>
              <a:buChar char="§"/>
            </a:pPr>
            <a:r>
              <a:rPr lang="en-US" sz="1800" dirty="0"/>
              <a:t>Connect a CFL-capable item to a CFL (EditText , EditTextColumn, Button):</a:t>
            </a:r>
            <a:br>
              <a:rPr lang="en-US" dirty="0"/>
            </a:br>
            <a:endParaRPr lang="en-US" dirty="0"/>
          </a:p>
          <a:p>
            <a:pPr marL="220663" indent="-220663">
              <a:lnSpc>
                <a:spcPct val="80000"/>
              </a:lnSpc>
              <a:spcAft>
                <a:spcPct val="20000"/>
              </a:spcAft>
              <a:buClr>
                <a:schemeClr val="tx1"/>
              </a:buClr>
              <a:buSzPct val="80000"/>
            </a:pPr>
            <a:r>
              <a:rPr lang="en-US" sz="1800" dirty="0">
                <a:solidFill>
                  <a:schemeClr val="hlink"/>
                </a:solidFill>
              </a:rPr>
              <a:t>	</a:t>
            </a:r>
            <a:r>
              <a:rPr lang="en-US" sz="1600" dirty="0">
                <a:solidFill>
                  <a:srgbClr val="44697D"/>
                </a:solidFill>
              </a:rPr>
              <a:t>EditText , EditTextColumn</a:t>
            </a:r>
          </a:p>
          <a:p>
            <a:pPr marL="220663" indent="-220663">
              <a:lnSpc>
                <a:spcPct val="80000"/>
              </a:lnSpc>
              <a:spcAft>
                <a:spcPct val="20000"/>
              </a:spcAft>
              <a:buClr>
                <a:schemeClr val="tx1"/>
              </a:buClr>
              <a:buSzPct val="80000"/>
            </a:pPr>
            <a:r>
              <a:rPr lang="en-US" sz="600" dirty="0"/>
              <a:t>		</a:t>
            </a:r>
            <a:r>
              <a:rPr lang="en-US" sz="1600" dirty="0"/>
              <a:t>Property </a:t>
            </a:r>
            <a:r>
              <a:rPr lang="en-US" sz="1600" dirty="0">
                <a:latin typeface="Courier New" pitchFamily="49" charset="0"/>
              </a:rPr>
              <a:t>ChooseFromListUID</a:t>
            </a:r>
            <a:r>
              <a:rPr lang="en-US" sz="1600" dirty="0"/>
              <a:t> as String (read-write)</a:t>
            </a:r>
          </a:p>
          <a:p>
            <a:pPr marL="865188" lvl="1" indent="-228600">
              <a:lnSpc>
                <a:spcPct val="80000"/>
              </a:lnSpc>
              <a:spcAft>
                <a:spcPct val="20000"/>
              </a:spcAft>
              <a:buClr>
                <a:srgbClr val="F0AB00"/>
              </a:buClr>
              <a:buSzPct val="80000"/>
              <a:buNone/>
            </a:pPr>
            <a:r>
              <a:rPr lang="en-US" sz="1600" dirty="0"/>
              <a:t>			Sets the item to be the trigger item for the CFL UID	 			(using a wrong ID will cause an exception)</a:t>
            </a:r>
          </a:p>
          <a:p>
            <a:pPr marL="865188" lvl="1" indent="-228600">
              <a:lnSpc>
                <a:spcPct val="80000"/>
              </a:lnSpc>
              <a:spcAft>
                <a:spcPct val="20000"/>
              </a:spcAft>
              <a:buClr>
                <a:srgbClr val="F0AB00"/>
              </a:buClr>
              <a:buSzPct val="80000"/>
              <a:buNone/>
            </a:pPr>
            <a:endParaRPr lang="en-US" sz="1600" dirty="0"/>
          </a:p>
          <a:p>
            <a:pPr marL="865188" lvl="1" indent="-228600">
              <a:lnSpc>
                <a:spcPct val="80000"/>
              </a:lnSpc>
              <a:spcAft>
                <a:spcPct val="20000"/>
              </a:spcAft>
              <a:buClr>
                <a:srgbClr val="F0AB00"/>
              </a:buClr>
              <a:buSzPct val="80000"/>
              <a:buNone/>
            </a:pPr>
            <a:r>
              <a:rPr lang="en-US" sz="1600" dirty="0"/>
              <a:t>		Property </a:t>
            </a:r>
            <a:r>
              <a:rPr lang="en-US" sz="1600" dirty="0">
                <a:latin typeface="Courier New" pitchFamily="49" charset="0"/>
              </a:rPr>
              <a:t>ChooseFromListAlias</a:t>
            </a:r>
            <a:r>
              <a:rPr lang="en-US" sz="1600" dirty="0"/>
              <a:t>  as String      </a:t>
            </a:r>
            <a:r>
              <a:rPr lang="en-US" sz="1000" dirty="0"/>
              <a:t>		</a:t>
            </a:r>
          </a:p>
          <a:p>
            <a:pPr marL="865188" lvl="1" indent="-228600">
              <a:lnSpc>
                <a:spcPct val="80000"/>
              </a:lnSpc>
              <a:spcAft>
                <a:spcPct val="20000"/>
              </a:spcAft>
              <a:buClr>
                <a:srgbClr val="F0AB00"/>
              </a:buClr>
              <a:buSzPct val="80000"/>
              <a:buNone/>
            </a:pPr>
            <a:r>
              <a:rPr lang="en-US" sz="1000" dirty="0"/>
              <a:t>			</a:t>
            </a:r>
            <a:r>
              <a:rPr lang="en-US" sz="1600" dirty="0"/>
              <a:t>Alias – Field in database that will be compared in 				query (using a wrong alias will cause an exception)</a:t>
            </a:r>
          </a:p>
          <a:p>
            <a:pPr marL="865188" lvl="1" indent="-228600">
              <a:lnSpc>
                <a:spcPct val="80000"/>
              </a:lnSpc>
              <a:spcAft>
                <a:spcPct val="20000"/>
              </a:spcAft>
              <a:buClr>
                <a:srgbClr val="F0AB00"/>
              </a:buClr>
              <a:buSzPct val="80000"/>
              <a:buNone/>
            </a:pPr>
            <a:r>
              <a:rPr lang="en-US" sz="1050" dirty="0"/>
              <a:t>			Remark: Set the alias after setting CFL UID.</a:t>
            </a:r>
          </a:p>
          <a:p>
            <a:pPr marL="865188" lvl="1" indent="-228600">
              <a:lnSpc>
                <a:spcPct val="80000"/>
              </a:lnSpc>
              <a:spcAft>
                <a:spcPct val="20000"/>
              </a:spcAft>
              <a:buClr>
                <a:srgbClr val="F0AB00"/>
              </a:buClr>
              <a:buSzPct val="80000"/>
              <a:buNone/>
            </a:pPr>
            <a:endParaRPr lang="en-US" sz="1400" dirty="0">
              <a:solidFill>
                <a:srgbClr val="44697D"/>
              </a:solidFill>
            </a:endParaRPr>
          </a:p>
          <a:p>
            <a:pPr marL="220663" indent="-220663">
              <a:lnSpc>
                <a:spcPct val="80000"/>
              </a:lnSpc>
              <a:spcAft>
                <a:spcPct val="20000"/>
              </a:spcAft>
              <a:buClr>
                <a:schemeClr val="tx1"/>
              </a:buClr>
              <a:buSzPct val="80000"/>
            </a:pPr>
            <a:r>
              <a:rPr lang="en-US" dirty="0">
                <a:solidFill>
                  <a:srgbClr val="44697D"/>
                </a:solidFill>
              </a:rPr>
              <a:t>	</a:t>
            </a:r>
            <a:r>
              <a:rPr lang="en-US" sz="1600" dirty="0">
                <a:solidFill>
                  <a:srgbClr val="44697D"/>
                </a:solidFill>
              </a:rPr>
              <a:t>Button</a:t>
            </a:r>
          </a:p>
          <a:p>
            <a:pPr marL="865188" lvl="1" indent="-228600">
              <a:lnSpc>
                <a:spcPct val="80000"/>
              </a:lnSpc>
              <a:spcAft>
                <a:spcPct val="20000"/>
              </a:spcAft>
              <a:buClr>
                <a:srgbClr val="F0AB00"/>
              </a:buClr>
              <a:buSzPct val="80000"/>
              <a:buNone/>
            </a:pPr>
            <a:r>
              <a:rPr lang="en-US" sz="700" dirty="0"/>
              <a:t>		</a:t>
            </a:r>
            <a:r>
              <a:rPr lang="en-US" sz="1600" dirty="0"/>
              <a:t>Property </a:t>
            </a:r>
            <a:r>
              <a:rPr lang="en-US" sz="1600" dirty="0">
                <a:latin typeface="Courier New" pitchFamily="49" charset="0"/>
              </a:rPr>
              <a:t>ChooseFromListUID</a:t>
            </a:r>
            <a:r>
              <a:rPr lang="en-US" sz="1600" dirty="0"/>
              <a:t> as String (read-write)</a:t>
            </a:r>
          </a:p>
          <a:p>
            <a:pPr marL="865188" lvl="1" indent="-228600">
              <a:lnSpc>
                <a:spcPct val="90000"/>
              </a:lnSpc>
              <a:spcAft>
                <a:spcPct val="20000"/>
              </a:spcAft>
              <a:buClr>
                <a:srgbClr val="F0AB00"/>
              </a:buClr>
              <a:buSzPct val="80000"/>
              <a:buNone/>
            </a:pPr>
            <a:r>
              <a:rPr lang="en-US" sz="1600" dirty="0"/>
              <a:t>			Sets the item to be the trigger item for the CFL UID	 			(using a wrong ID will cause an exception)</a:t>
            </a:r>
          </a:p>
        </p:txBody>
      </p:sp>
    </p:spTree>
    <p:custDataLst>
      <p:tags r:id="rId1"/>
    </p:custDataLst>
    <p:extLst>
      <p:ext uri="{BB962C8B-B14F-4D97-AF65-F5344CB8AC3E}">
        <p14:creationId xmlns:p14="http://schemas.microsoft.com/office/powerpoint/2010/main" val="4038699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5" name="Rectangle 2"/>
          <p:cNvSpPr>
            <a:spLocks noGrp="1" noChangeArrowheads="1"/>
          </p:cNvSpPr>
          <p:nvPr>
            <p:ph type="title"/>
          </p:nvPr>
        </p:nvSpPr>
        <p:spPr>
          <a:noFill/>
        </p:spPr>
        <p:txBody>
          <a:bodyPr anchor="ctr"/>
          <a:lstStyle/>
          <a:p>
            <a:pPr eaLnBrk="1" hangingPunct="1"/>
            <a:r>
              <a:rPr lang="en-US" dirty="0"/>
              <a:t>How to handle the Event et_CHOOSE_FROM_LIST </a:t>
            </a:r>
          </a:p>
        </p:txBody>
      </p:sp>
      <p:pic>
        <p:nvPicPr>
          <p:cNvPr id="2" name="Picture 1">
            <a:extLst>
              <a:ext uri="{FF2B5EF4-FFF2-40B4-BE49-F238E27FC236}">
                <a16:creationId xmlns:a16="http://schemas.microsoft.com/office/drawing/2014/main" id="{506A034D-AFE4-4743-9745-B0E1555F5E56}"/>
              </a:ext>
            </a:extLst>
          </p:cNvPr>
          <p:cNvPicPr>
            <a:picLocks noChangeAspect="1"/>
          </p:cNvPicPr>
          <p:nvPr/>
        </p:nvPicPr>
        <p:blipFill>
          <a:blip r:embed="rId4"/>
          <a:stretch>
            <a:fillRect/>
          </a:stretch>
        </p:blipFill>
        <p:spPr>
          <a:xfrm>
            <a:off x="7956908" y="5209819"/>
            <a:ext cx="3828571" cy="1133333"/>
          </a:xfrm>
          <a:prstGeom prst="rect">
            <a:avLst/>
          </a:prstGeom>
        </p:spPr>
      </p:pic>
      <p:sp>
        <p:nvSpPr>
          <p:cNvPr id="6" name="Rectangle 3">
            <a:extLst>
              <a:ext uri="{FF2B5EF4-FFF2-40B4-BE49-F238E27FC236}">
                <a16:creationId xmlns:a16="http://schemas.microsoft.com/office/drawing/2014/main" id="{F8CCBEA0-5B65-4081-BEE5-41D4BA02C80D}"/>
              </a:ext>
            </a:extLst>
          </p:cNvPr>
          <p:cNvSpPr txBox="1">
            <a:spLocks noChangeArrowheads="1"/>
          </p:cNvSpPr>
          <p:nvPr/>
        </p:nvSpPr>
        <p:spPr bwMode="black">
          <a:xfrm>
            <a:off x="504001" y="1250630"/>
            <a:ext cx="11186476" cy="4960165"/>
          </a:xfrm>
          <a:prstGeom prst="rect">
            <a:avLst/>
          </a:prstGeom>
          <a:noFill/>
        </p:spPr>
        <p:txBody>
          <a:bodyPr vert="horz" lIns="0" tIns="0" rIns="0" bIns="0" rtlCol="0">
            <a:normAutofit fontScale="92500" lnSpcReduction="10000"/>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444500" indent="-381000">
              <a:spcBef>
                <a:spcPts val="600"/>
              </a:spcBef>
            </a:pPr>
            <a:r>
              <a:rPr lang="en-US" sz="1800" dirty="0"/>
              <a:t>New Event : Choose from List Event </a:t>
            </a:r>
            <a:r>
              <a:rPr lang="en-US" altLang="ja-JP" sz="1800" dirty="0"/>
              <a:t>“inherits” from ItemEvent</a:t>
            </a:r>
          </a:p>
          <a:p>
            <a:pPr marL="444500" indent="-381000">
              <a:spcBef>
                <a:spcPts val="600"/>
              </a:spcBef>
            </a:pPr>
            <a:r>
              <a:rPr lang="en-US" sz="1800" dirty="0"/>
              <a:t>It comes as an ItemEvent, but the structure passed to the event handler is different!</a:t>
            </a:r>
          </a:p>
          <a:p>
            <a:pPr marL="444500" indent="-381000">
              <a:spcBef>
                <a:spcPts val="600"/>
              </a:spcBef>
            </a:pPr>
            <a:endParaRPr lang="en-US" sz="1800" dirty="0"/>
          </a:p>
          <a:p>
            <a:pPr marL="444500" indent="-381000">
              <a:spcBef>
                <a:spcPts val="600"/>
              </a:spcBef>
              <a:buFont typeface="Wingdings" pitchFamily="2" charset="2"/>
              <a:buChar char="n"/>
            </a:pPr>
            <a:r>
              <a:rPr lang="en-US" sz="1800" dirty="0">
                <a:latin typeface="Courier New" pitchFamily="49" charset="0"/>
              </a:rPr>
              <a:t>BeforeAction = True</a:t>
            </a:r>
          </a:p>
          <a:p>
            <a:pPr marL="444500" indent="-381000">
              <a:spcBef>
                <a:spcPts val="600"/>
              </a:spcBef>
            </a:pPr>
            <a:r>
              <a:rPr lang="en-US" sz="1800" dirty="0"/>
              <a:t>	Sent before the ChooseFromList form is opened</a:t>
            </a:r>
          </a:p>
          <a:p>
            <a:pPr marL="444500" indent="-381000">
              <a:spcBef>
                <a:spcPts val="600"/>
              </a:spcBef>
            </a:pPr>
            <a:r>
              <a:rPr lang="en-US" sz="1800" dirty="0"/>
              <a:t>	If </a:t>
            </a:r>
            <a:r>
              <a:rPr lang="en-US" sz="1800" dirty="0">
                <a:latin typeface="Courier New" pitchFamily="49" charset="0"/>
              </a:rPr>
              <a:t>BubbleEvent = FALSE</a:t>
            </a:r>
            <a:r>
              <a:rPr lang="en-US" sz="1800" dirty="0"/>
              <a:t> the CFL form will not open – as you would expect.</a:t>
            </a:r>
          </a:p>
          <a:p>
            <a:pPr marL="444500" indent="-381000">
              <a:spcBef>
                <a:spcPts val="600"/>
              </a:spcBef>
              <a:buFont typeface="Wingdings" pitchFamily="2" charset="2"/>
              <a:buChar char="n"/>
            </a:pPr>
            <a:endParaRPr lang="en-US" sz="1800" dirty="0">
              <a:latin typeface="Courier New" pitchFamily="49" charset="0"/>
            </a:endParaRPr>
          </a:p>
          <a:p>
            <a:pPr marL="444500" indent="-381000">
              <a:spcBef>
                <a:spcPts val="600"/>
              </a:spcBef>
              <a:buFont typeface="Wingdings" pitchFamily="2" charset="2"/>
              <a:buChar char="n"/>
            </a:pPr>
            <a:r>
              <a:rPr lang="en-US" sz="1800" dirty="0">
                <a:latin typeface="Courier New" pitchFamily="49" charset="0"/>
              </a:rPr>
              <a:t>BeforeAction = False</a:t>
            </a:r>
          </a:p>
          <a:p>
            <a:pPr marL="444500" indent="-381000">
              <a:spcBef>
                <a:spcPts val="600"/>
              </a:spcBef>
            </a:pPr>
            <a:r>
              <a:rPr lang="en-US" sz="1800" dirty="0"/>
              <a:t>	Sent after the user made his choice (select) or pressed on cancel in the CFL form.</a:t>
            </a:r>
          </a:p>
          <a:p>
            <a:pPr marL="444500" indent="-381000">
              <a:spcBef>
                <a:spcPts val="600"/>
              </a:spcBef>
            </a:pPr>
            <a:r>
              <a:rPr lang="en-US" sz="1800" dirty="0"/>
              <a:t>	Properties:   </a:t>
            </a:r>
            <a:r>
              <a:rPr lang="en-US" sz="1600" dirty="0"/>
              <a:t>		</a:t>
            </a:r>
          </a:p>
          <a:p>
            <a:pPr marL="876300" lvl="2" indent="-190500">
              <a:spcBef>
                <a:spcPts val="600"/>
              </a:spcBef>
              <a:buFontTx/>
              <a:buChar char="•"/>
            </a:pPr>
            <a:r>
              <a:rPr lang="en-US" dirty="0">
                <a:latin typeface="Courier New" pitchFamily="49" charset="0"/>
              </a:rPr>
              <a:t>ChooseFromListUID</a:t>
            </a:r>
            <a:r>
              <a:rPr lang="en-US" dirty="0"/>
              <a:t> as String (read-only)</a:t>
            </a:r>
          </a:p>
          <a:p>
            <a:pPr marL="444500" indent="-381000">
              <a:spcBef>
                <a:spcPts val="600"/>
              </a:spcBef>
            </a:pPr>
            <a:r>
              <a:rPr lang="en-US" dirty="0"/>
              <a:t>		</a:t>
            </a:r>
            <a:r>
              <a:rPr lang="en-US" sz="1800" dirty="0"/>
              <a:t>Please note: For a CFL that was opened from </a:t>
            </a:r>
            <a:r>
              <a:rPr lang="en-US" altLang="ja-JP" sz="1800" dirty="0"/>
              <a:t>“Find” – the UID of the CFL will be -1</a:t>
            </a:r>
          </a:p>
          <a:p>
            <a:pPr marL="444500" indent="-381000">
              <a:spcBef>
                <a:spcPts val="600"/>
              </a:spcBef>
            </a:pPr>
            <a:endParaRPr lang="en-US" sz="1800" dirty="0"/>
          </a:p>
          <a:p>
            <a:pPr marL="876300" lvl="2" indent="-190500">
              <a:spcBef>
                <a:spcPts val="600"/>
              </a:spcBef>
              <a:buFontTx/>
              <a:buChar char="•"/>
            </a:pPr>
            <a:r>
              <a:rPr lang="en-US" dirty="0">
                <a:latin typeface="Courier New" pitchFamily="49" charset="0"/>
              </a:rPr>
              <a:t>SelectedObjects</a:t>
            </a:r>
            <a:r>
              <a:rPr lang="en-US" dirty="0"/>
              <a:t> as DataTable  (read-only)</a:t>
            </a:r>
          </a:p>
          <a:p>
            <a:pPr marL="444500" indent="-381000">
              <a:spcBef>
                <a:spcPts val="600"/>
              </a:spcBef>
            </a:pPr>
            <a:r>
              <a:rPr lang="en-US" dirty="0"/>
              <a:t>		</a:t>
            </a:r>
            <a:r>
              <a:rPr lang="en-US" sz="1800" dirty="0"/>
              <a:t>The result is valid/available during the after event only. </a:t>
            </a:r>
          </a:p>
          <a:p>
            <a:pPr marL="571500" lvl="1" indent="-12700">
              <a:buFont typeface="Wingdings" pitchFamily="2" charset="2"/>
              <a:buNone/>
            </a:pPr>
            <a:r>
              <a:rPr lang="en-US" dirty="0"/>
              <a:t>		Every manipulation on the data should be performed during the event.</a:t>
            </a:r>
          </a:p>
        </p:txBody>
      </p:sp>
    </p:spTree>
    <p:custDataLst>
      <p:tags r:id="rId1"/>
    </p:custDataLst>
    <p:extLst>
      <p:ext uri="{BB962C8B-B14F-4D97-AF65-F5344CB8AC3E}">
        <p14:creationId xmlns:p14="http://schemas.microsoft.com/office/powerpoint/2010/main" val="7854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09" name="Rectangle 2"/>
          <p:cNvSpPr>
            <a:spLocks noGrp="1" noChangeArrowheads="1"/>
          </p:cNvSpPr>
          <p:nvPr>
            <p:ph type="title"/>
          </p:nvPr>
        </p:nvSpPr>
        <p:spPr>
          <a:noFill/>
        </p:spPr>
        <p:txBody>
          <a:bodyPr anchor="ctr"/>
          <a:lstStyle/>
          <a:p>
            <a:pPr eaLnBrk="1" hangingPunct="1"/>
            <a:r>
              <a:rPr lang="en-US" dirty="0"/>
              <a:t>ChooseFromList: Code sample (1)</a:t>
            </a:r>
          </a:p>
        </p:txBody>
      </p:sp>
      <p:sp>
        <p:nvSpPr>
          <p:cNvPr id="4" name="Rectangle 3">
            <a:extLst>
              <a:ext uri="{FF2B5EF4-FFF2-40B4-BE49-F238E27FC236}">
                <a16:creationId xmlns:a16="http://schemas.microsoft.com/office/drawing/2014/main" id="{6E8BBC67-6284-4BD1-A75F-64688AFD1D91}"/>
              </a:ext>
            </a:extLst>
          </p:cNvPr>
          <p:cNvSpPr>
            <a:spLocks noChangeArrowheads="1"/>
          </p:cNvSpPr>
          <p:nvPr/>
        </p:nvSpPr>
        <p:spPr bwMode="auto">
          <a:xfrm>
            <a:off x="504001" y="1438048"/>
            <a:ext cx="11186476" cy="2785857"/>
          </a:xfrm>
          <a:prstGeom prst="rect">
            <a:avLst/>
          </a:prstGeom>
          <a:solidFill>
            <a:srgbClr val="B4C3CB"/>
          </a:solidFill>
          <a:ln w="12700">
            <a:solidFill>
              <a:schemeClr val="tx1"/>
            </a:solidFill>
            <a:miter lim="800000"/>
            <a:headEnd/>
            <a:tailEnd/>
          </a:ln>
        </p:spPr>
        <p:txBody>
          <a:bodyPr wrap="none" lIns="36000" tIns="36000" rIns="36000" bIns="36000"/>
          <a:lstStyle/>
          <a:p>
            <a:pPr marL="350838" indent="-350838">
              <a:spcBef>
                <a:spcPts val="1000"/>
              </a:spcBef>
            </a:pPr>
            <a:r>
              <a:rPr lang="en-US" sz="1400" dirty="0">
                <a:solidFill>
                  <a:srgbClr val="006600"/>
                </a:solidFill>
                <a:latin typeface="Arial monospaced for SAP" pitchFamily="49" charset="0"/>
              </a:rPr>
              <a:t>‘1. Add new ChooseFromList by creation params</a:t>
            </a:r>
            <a:endParaRPr lang="en-US" sz="1400" dirty="0"/>
          </a:p>
          <a:p>
            <a:pPr marL="350838" indent="-350838">
              <a:spcBef>
                <a:spcPts val="1000"/>
              </a:spcBef>
            </a:pPr>
            <a:r>
              <a:rPr lang="en-US" sz="1400" dirty="0">
                <a:solidFill>
                  <a:srgbClr val="0000FF"/>
                </a:solidFill>
              </a:rPr>
              <a:t>	Dim oCFLCrParams As SAPbouiCOM.ChooseFromListCreationParams</a:t>
            </a:r>
          </a:p>
          <a:p>
            <a:pPr marL="350838" indent="-350838">
              <a:spcBef>
                <a:spcPts val="1000"/>
              </a:spcBef>
            </a:pPr>
            <a:r>
              <a:rPr lang="en-US" sz="1400" dirty="0">
                <a:solidFill>
                  <a:srgbClr val="0000FF"/>
                </a:solidFill>
              </a:rPr>
              <a:t>  	Set oCFLCreationParams = SBO_Application.CreateObject(cot_ChooseFromListCreationParams)</a:t>
            </a:r>
          </a:p>
          <a:p>
            <a:pPr marL="350838" indent="-350838">
              <a:spcBef>
                <a:spcPts val="1000"/>
              </a:spcBef>
            </a:pPr>
            <a:r>
              <a:rPr lang="en-US" sz="1400" dirty="0">
                <a:solidFill>
                  <a:srgbClr val="0000FF"/>
                </a:solidFill>
              </a:rPr>
              <a:t>  	oCFLCreationParams.IsMultiSelection = False</a:t>
            </a:r>
          </a:p>
          <a:p>
            <a:pPr marL="350838" indent="-350838">
              <a:spcBef>
                <a:spcPts val="1000"/>
              </a:spcBef>
            </a:pPr>
            <a:r>
              <a:rPr lang="en-US" sz="1400" dirty="0">
                <a:solidFill>
                  <a:srgbClr val="0000FF"/>
                </a:solidFill>
              </a:rPr>
              <a:t>  	oCFLCreationParams.uniqueID = "MyCFL"</a:t>
            </a:r>
          </a:p>
          <a:p>
            <a:pPr marL="350838" indent="-350838">
              <a:spcBef>
                <a:spcPts val="1000"/>
              </a:spcBef>
            </a:pPr>
            <a:r>
              <a:rPr lang="en-US" sz="1400" dirty="0">
                <a:solidFill>
                  <a:srgbClr val="0000FF"/>
                </a:solidFill>
              </a:rPr>
              <a:t> 	oCFLCreationParams.ObjectType = "2</a:t>
            </a:r>
            <a:r>
              <a:rPr lang="ja-JP" altLang="en-US" sz="1400" dirty="0">
                <a:solidFill>
                  <a:srgbClr val="0000FF"/>
                </a:solidFill>
              </a:rPr>
              <a:t>“</a:t>
            </a:r>
            <a:endParaRPr lang="en-US" altLang="ja-JP" sz="1400" dirty="0">
              <a:solidFill>
                <a:srgbClr val="0000FF"/>
              </a:solidFill>
            </a:endParaRPr>
          </a:p>
          <a:p>
            <a:pPr marL="350838" indent="-350838">
              <a:spcBef>
                <a:spcPts val="1000"/>
              </a:spcBef>
            </a:pPr>
            <a:r>
              <a:rPr lang="en-US" sz="1400" dirty="0">
                <a:solidFill>
                  <a:srgbClr val="0000FF"/>
                </a:solidFill>
              </a:rPr>
              <a:t> 	Dim oChooseFromlists As SAPbouiCOM.ChooseFromListCollection</a:t>
            </a:r>
          </a:p>
          <a:p>
            <a:pPr marL="350838" indent="-350838">
              <a:spcBef>
                <a:spcPts val="1000"/>
              </a:spcBef>
            </a:pPr>
            <a:r>
              <a:rPr lang="en-US" sz="1400" dirty="0">
                <a:solidFill>
                  <a:srgbClr val="0000FF"/>
                </a:solidFill>
              </a:rPr>
              <a:t> 	oForm.ChooseFromLists.Add(oCFLCreationParams)</a:t>
            </a:r>
            <a:br>
              <a:rPr lang="en-US" sz="1400" dirty="0">
                <a:solidFill>
                  <a:srgbClr val="0000FF"/>
                </a:solidFill>
              </a:rPr>
            </a:br>
            <a:endParaRPr lang="en-US" sz="1400" dirty="0">
              <a:solidFill>
                <a:srgbClr val="0000FF"/>
              </a:solidFill>
            </a:endParaRPr>
          </a:p>
        </p:txBody>
      </p:sp>
      <p:sp>
        <p:nvSpPr>
          <p:cNvPr id="5" name="Rectangle 4">
            <a:extLst>
              <a:ext uri="{FF2B5EF4-FFF2-40B4-BE49-F238E27FC236}">
                <a16:creationId xmlns:a16="http://schemas.microsoft.com/office/drawing/2014/main" id="{72914247-D22E-48A5-99A4-910AC2B4DB36}"/>
              </a:ext>
            </a:extLst>
          </p:cNvPr>
          <p:cNvSpPr>
            <a:spLocks noChangeArrowheads="1"/>
          </p:cNvSpPr>
          <p:nvPr/>
        </p:nvSpPr>
        <p:spPr bwMode="auto">
          <a:xfrm>
            <a:off x="504001" y="4337360"/>
            <a:ext cx="11186476" cy="2063440"/>
          </a:xfrm>
          <a:prstGeom prst="rect">
            <a:avLst/>
          </a:prstGeom>
          <a:solidFill>
            <a:srgbClr val="B4C3CB"/>
          </a:solidFill>
          <a:ln w="12700">
            <a:solidFill>
              <a:schemeClr val="tx1"/>
            </a:solidFill>
            <a:miter lim="800000"/>
            <a:headEnd/>
            <a:tailEnd/>
          </a:ln>
        </p:spPr>
        <p:txBody>
          <a:bodyPr wrap="none" lIns="36000" tIns="36000" rIns="36000" bIns="36000"/>
          <a:lstStyle/>
          <a:p>
            <a:pPr marL="350838" indent="-350838">
              <a:spcBef>
                <a:spcPts val="1000"/>
              </a:spcBef>
            </a:pPr>
            <a:r>
              <a:rPr lang="en-US" sz="1400" dirty="0">
                <a:solidFill>
                  <a:srgbClr val="006600"/>
                </a:solidFill>
                <a:latin typeface="Arial monospaced for SAP" pitchFamily="49" charset="0"/>
              </a:rPr>
              <a:t>‘2. Connects Item to a ChooseFromList</a:t>
            </a:r>
            <a:r>
              <a:rPr lang="en-US" sz="1400" dirty="0">
                <a:solidFill>
                  <a:srgbClr val="0000FF"/>
                </a:solidFill>
              </a:rPr>
              <a:t>	</a:t>
            </a:r>
          </a:p>
          <a:p>
            <a:pPr marL="350838" indent="-350838">
              <a:spcBef>
                <a:spcPts val="1000"/>
              </a:spcBef>
            </a:pPr>
            <a:r>
              <a:rPr lang="en-US" sz="1400" dirty="0">
                <a:solidFill>
                  <a:srgbClr val="0000FF"/>
                </a:solidFill>
              </a:rPr>
              <a:t>	Dim oItem As SAPbouiCOM.Item</a:t>
            </a:r>
          </a:p>
          <a:p>
            <a:pPr marL="350838" indent="-350838">
              <a:spcBef>
                <a:spcPts val="1000"/>
              </a:spcBef>
            </a:pPr>
            <a:r>
              <a:rPr lang="en-US" sz="1400" dirty="0">
                <a:solidFill>
                  <a:srgbClr val="0000FF"/>
                </a:solidFill>
              </a:rPr>
              <a:t>	oItem = oForm.Items.Add("MyEdit", SAPbouiCOM.BoFormItemTypes.it_EDIT)</a:t>
            </a:r>
          </a:p>
          <a:p>
            <a:pPr marL="350838" indent="-350838">
              <a:spcBef>
                <a:spcPts val="1000"/>
              </a:spcBef>
            </a:pPr>
            <a:r>
              <a:rPr lang="en-US" sz="1400" dirty="0">
                <a:solidFill>
                  <a:srgbClr val="0000FF"/>
                </a:solidFill>
              </a:rPr>
              <a:t>	Dim oEdit As SAPbouiCOM.EditText</a:t>
            </a:r>
          </a:p>
          <a:p>
            <a:pPr marL="350838" indent="-350838">
              <a:spcBef>
                <a:spcPts val="1000"/>
              </a:spcBef>
            </a:pPr>
            <a:r>
              <a:rPr lang="en-US" sz="1400" dirty="0">
                <a:solidFill>
                  <a:srgbClr val="0000FF"/>
                </a:solidFill>
              </a:rPr>
              <a:t>	oEdit = oItem.Specific</a:t>
            </a:r>
          </a:p>
          <a:p>
            <a:pPr marL="350838" indent="-350838">
              <a:spcBef>
                <a:spcPts val="1000"/>
              </a:spcBef>
            </a:pPr>
            <a:r>
              <a:rPr lang="en-US" sz="1400" dirty="0">
                <a:solidFill>
                  <a:srgbClr val="0000FF"/>
                </a:solidFill>
              </a:rPr>
              <a:t>	oEdit.ChooseFromListUID = " MyCFL"</a:t>
            </a:r>
            <a:endParaRPr lang="en-US" sz="1000" dirty="0">
              <a:solidFill>
                <a:srgbClr val="0000FF"/>
              </a:solidFill>
            </a:endParaRPr>
          </a:p>
        </p:txBody>
      </p:sp>
    </p:spTree>
    <p:custDataLst>
      <p:tags r:id="rId1"/>
    </p:custDataLst>
    <p:extLst>
      <p:ext uri="{BB962C8B-B14F-4D97-AF65-F5344CB8AC3E}">
        <p14:creationId xmlns:p14="http://schemas.microsoft.com/office/powerpoint/2010/main" val="1671266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09" name="Rectangle 2"/>
          <p:cNvSpPr>
            <a:spLocks noGrp="1" noChangeArrowheads="1"/>
          </p:cNvSpPr>
          <p:nvPr>
            <p:ph type="title"/>
          </p:nvPr>
        </p:nvSpPr>
        <p:spPr>
          <a:noFill/>
        </p:spPr>
        <p:txBody>
          <a:bodyPr anchor="ctr"/>
          <a:lstStyle/>
          <a:p>
            <a:pPr eaLnBrk="1" hangingPunct="1"/>
            <a:r>
              <a:rPr lang="en-US" dirty="0"/>
              <a:t>ChooseFromList: Code sample (2)</a:t>
            </a:r>
          </a:p>
        </p:txBody>
      </p:sp>
      <p:sp>
        <p:nvSpPr>
          <p:cNvPr id="4" name="Rectangle 3">
            <a:extLst>
              <a:ext uri="{FF2B5EF4-FFF2-40B4-BE49-F238E27FC236}">
                <a16:creationId xmlns:a16="http://schemas.microsoft.com/office/drawing/2014/main" id="{6E8BBC67-6284-4BD1-A75F-64688AFD1D91}"/>
              </a:ext>
            </a:extLst>
          </p:cNvPr>
          <p:cNvSpPr>
            <a:spLocks noChangeArrowheads="1"/>
          </p:cNvSpPr>
          <p:nvPr/>
        </p:nvSpPr>
        <p:spPr bwMode="auto">
          <a:xfrm>
            <a:off x="504001" y="1248041"/>
            <a:ext cx="11186476" cy="1803917"/>
          </a:xfrm>
          <a:prstGeom prst="rect">
            <a:avLst/>
          </a:prstGeom>
          <a:solidFill>
            <a:srgbClr val="B4C3CB"/>
          </a:solidFill>
          <a:ln w="12700">
            <a:solidFill>
              <a:schemeClr val="tx1"/>
            </a:solidFill>
            <a:miter lim="800000"/>
            <a:headEnd/>
            <a:tailEnd/>
          </a:ln>
        </p:spPr>
        <p:txBody>
          <a:bodyPr wrap="none" lIns="36000" tIns="36000" rIns="36000" bIns="36000"/>
          <a:lstStyle/>
          <a:p>
            <a:pPr marL="350838" indent="-350838">
              <a:spcBef>
                <a:spcPts val="1000"/>
              </a:spcBef>
            </a:pPr>
            <a:r>
              <a:rPr lang="en-US" sz="1600" dirty="0">
                <a:solidFill>
                  <a:srgbClr val="006600"/>
                </a:solidFill>
                <a:latin typeface="Arial monospaced for SAP" pitchFamily="49" charset="0"/>
              </a:rPr>
              <a:t>‘3. Get the copy of the current conditions</a:t>
            </a:r>
          </a:p>
          <a:p>
            <a:pPr marL="350838" indent="-350838">
              <a:spcBef>
                <a:spcPts val="1000"/>
              </a:spcBef>
            </a:pPr>
            <a:r>
              <a:rPr lang="en-US" sz="1200" dirty="0">
                <a:solidFill>
                  <a:srgbClr val="0000FF"/>
                </a:solidFill>
              </a:rPr>
              <a:t>	Dim oCFL As SAPbouiCOM.ChooseFromList</a:t>
            </a:r>
          </a:p>
          <a:p>
            <a:pPr marL="350838" indent="-350838">
              <a:spcBef>
                <a:spcPts val="1000"/>
              </a:spcBef>
            </a:pPr>
            <a:r>
              <a:rPr lang="en-US" sz="1200" dirty="0">
                <a:solidFill>
                  <a:srgbClr val="0000FF"/>
                </a:solidFill>
              </a:rPr>
              <a:t>        oCFL = oForm.ChooseFromLists.Item("MyCFL")</a:t>
            </a:r>
          </a:p>
          <a:p>
            <a:pPr marL="350838" indent="-350838">
              <a:spcBef>
                <a:spcPts val="1000"/>
              </a:spcBef>
            </a:pPr>
            <a:r>
              <a:rPr lang="en-US" sz="1200" dirty="0">
                <a:solidFill>
                  <a:srgbClr val="0000FF"/>
                </a:solidFill>
              </a:rPr>
              <a:t>        Dim oConds As SAPbouiCOM.Conditions</a:t>
            </a:r>
          </a:p>
          <a:p>
            <a:pPr marL="350838" indent="-350838">
              <a:spcBef>
                <a:spcPts val="1000"/>
              </a:spcBef>
            </a:pPr>
            <a:r>
              <a:rPr lang="en-US" sz="1200" dirty="0">
                <a:solidFill>
                  <a:srgbClr val="0000FF"/>
                </a:solidFill>
              </a:rPr>
              <a:t>        oConds = oCFL.GetConditions</a:t>
            </a:r>
          </a:p>
        </p:txBody>
      </p:sp>
      <p:sp>
        <p:nvSpPr>
          <p:cNvPr id="6" name="Rectangle 5">
            <a:extLst>
              <a:ext uri="{FF2B5EF4-FFF2-40B4-BE49-F238E27FC236}">
                <a16:creationId xmlns:a16="http://schemas.microsoft.com/office/drawing/2014/main" id="{98E5D760-2BC0-47A8-BC0D-C448EEA09050}"/>
              </a:ext>
            </a:extLst>
          </p:cNvPr>
          <p:cNvSpPr>
            <a:spLocks noChangeArrowheads="1"/>
          </p:cNvSpPr>
          <p:nvPr/>
        </p:nvSpPr>
        <p:spPr bwMode="auto">
          <a:xfrm>
            <a:off x="504001" y="3212911"/>
            <a:ext cx="11186476" cy="3164138"/>
          </a:xfrm>
          <a:prstGeom prst="rect">
            <a:avLst/>
          </a:prstGeom>
          <a:solidFill>
            <a:srgbClr val="B4C3CB"/>
          </a:solidFill>
          <a:ln w="12700">
            <a:solidFill>
              <a:schemeClr val="tx1"/>
            </a:solidFill>
            <a:miter lim="800000"/>
            <a:headEnd/>
            <a:tailEnd/>
          </a:ln>
        </p:spPr>
        <p:txBody>
          <a:bodyPr wrap="none" lIns="36000" tIns="36000" rIns="36000" bIns="36000"/>
          <a:lstStyle/>
          <a:p>
            <a:pPr marL="350838" indent="-350838">
              <a:spcBef>
                <a:spcPts val="1000"/>
              </a:spcBef>
            </a:pPr>
            <a:r>
              <a:rPr lang="en-US" sz="1600" dirty="0">
                <a:solidFill>
                  <a:srgbClr val="006600"/>
                </a:solidFill>
                <a:latin typeface="Arial monospaced for SAP" pitchFamily="49" charset="0"/>
              </a:rPr>
              <a:t>‘4. Set the new conditions</a:t>
            </a:r>
          </a:p>
          <a:p>
            <a:pPr marL="350838" indent="-350838">
              <a:spcBef>
                <a:spcPts val="1000"/>
              </a:spcBef>
            </a:pPr>
            <a:r>
              <a:rPr lang="en-US" sz="1200" dirty="0">
                <a:solidFill>
                  <a:srgbClr val="0000FF"/>
                </a:solidFill>
              </a:rPr>
              <a:t>	Dim oCond As SAPbouiCOM.Condition</a:t>
            </a:r>
          </a:p>
          <a:p>
            <a:pPr marL="350838" indent="-350838">
              <a:spcBef>
                <a:spcPts val="1000"/>
              </a:spcBef>
            </a:pPr>
            <a:r>
              <a:rPr lang="en-US" sz="1200" dirty="0">
                <a:solidFill>
                  <a:srgbClr val="0000FF"/>
                </a:solidFill>
              </a:rPr>
              <a:t>    	If oConds.Count &gt; 0 Then </a:t>
            </a:r>
            <a:r>
              <a:rPr lang="en-US" sz="1200" dirty="0">
                <a:solidFill>
                  <a:srgbClr val="006600"/>
                </a:solidFill>
                <a:latin typeface="Arial monospaced for SAP" pitchFamily="49" charset="0"/>
              </a:rPr>
              <a:t>`if there are already user conditions.</a:t>
            </a:r>
          </a:p>
          <a:p>
            <a:pPr marL="350838" indent="-350838">
              <a:spcBef>
                <a:spcPts val="1000"/>
              </a:spcBef>
            </a:pPr>
            <a:r>
              <a:rPr lang="en-US" sz="1200" dirty="0">
                <a:solidFill>
                  <a:srgbClr val="0000FF"/>
                </a:solidFill>
              </a:rPr>
              <a:t>	     oConds.Item(oConds.Count - 1).Relationship = SAPbouiCOM.BoConditionRelationship.cr_AND</a:t>
            </a:r>
          </a:p>
          <a:p>
            <a:pPr marL="350838" indent="-350838">
              <a:spcBef>
                <a:spcPts val="1000"/>
              </a:spcBef>
            </a:pPr>
            <a:r>
              <a:rPr lang="en-US" sz="1200" dirty="0">
                <a:solidFill>
                  <a:srgbClr val="0000FF"/>
                </a:solidFill>
              </a:rPr>
              <a:t>     	End If</a:t>
            </a:r>
          </a:p>
          <a:p>
            <a:pPr marL="350838" indent="-350838">
              <a:spcBef>
                <a:spcPts val="1000"/>
              </a:spcBef>
            </a:pPr>
            <a:r>
              <a:rPr lang="en-US" sz="1200" dirty="0">
                <a:solidFill>
                  <a:srgbClr val="0000FF"/>
                </a:solidFill>
              </a:rPr>
              <a:t>     	oCond = oConds.Add() </a:t>
            </a:r>
          </a:p>
          <a:p>
            <a:pPr marL="350838" indent="-350838">
              <a:spcBef>
                <a:spcPts val="1000"/>
              </a:spcBef>
            </a:pPr>
            <a:r>
              <a:rPr lang="en-US" sz="1200" dirty="0">
                <a:solidFill>
                  <a:srgbClr val="0000FF"/>
                </a:solidFill>
              </a:rPr>
              <a:t>     	oCond.Alias = "CurrTotal"</a:t>
            </a:r>
          </a:p>
          <a:p>
            <a:pPr marL="350838" indent="-350838">
              <a:spcBef>
                <a:spcPts val="1000"/>
              </a:spcBef>
            </a:pPr>
            <a:r>
              <a:rPr lang="en-US" sz="1200" dirty="0">
                <a:solidFill>
                  <a:srgbClr val="0000FF"/>
                </a:solidFill>
              </a:rPr>
              <a:t>     	oCond.Operation = SAPbouiCOM.BoConditionOperation.co_GRATER_THAN</a:t>
            </a:r>
          </a:p>
          <a:p>
            <a:pPr marL="350838" indent="-350838">
              <a:spcBef>
                <a:spcPts val="1000"/>
              </a:spcBef>
            </a:pPr>
            <a:r>
              <a:rPr lang="en-US" sz="1200" dirty="0">
                <a:solidFill>
                  <a:srgbClr val="0000FF"/>
                </a:solidFill>
              </a:rPr>
              <a:t>     	oCond.CondVal = 0</a:t>
            </a:r>
          </a:p>
          <a:p>
            <a:pPr marL="350838" indent="-350838">
              <a:spcBef>
                <a:spcPts val="1000"/>
              </a:spcBef>
            </a:pPr>
            <a:r>
              <a:rPr lang="en-US" sz="1200" dirty="0">
                <a:solidFill>
                  <a:srgbClr val="0000FF"/>
                </a:solidFill>
              </a:rPr>
              <a:t>    	oCFL.SetConditions(oConds)</a:t>
            </a:r>
          </a:p>
        </p:txBody>
      </p:sp>
    </p:spTree>
    <p:custDataLst>
      <p:tags r:id="rId1"/>
    </p:custDataLst>
    <p:extLst>
      <p:ext uri="{BB962C8B-B14F-4D97-AF65-F5344CB8AC3E}">
        <p14:creationId xmlns:p14="http://schemas.microsoft.com/office/powerpoint/2010/main" val="2165186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09" name="Rectangle 2"/>
          <p:cNvSpPr>
            <a:spLocks noGrp="1" noChangeArrowheads="1"/>
          </p:cNvSpPr>
          <p:nvPr>
            <p:ph type="title"/>
          </p:nvPr>
        </p:nvSpPr>
        <p:spPr>
          <a:noFill/>
        </p:spPr>
        <p:txBody>
          <a:bodyPr anchor="ctr"/>
          <a:lstStyle/>
          <a:p>
            <a:pPr eaLnBrk="1" hangingPunct="1"/>
            <a:r>
              <a:rPr lang="en-US" dirty="0"/>
              <a:t>ChooseFromList: Code sample (3)</a:t>
            </a:r>
          </a:p>
        </p:txBody>
      </p:sp>
      <p:sp>
        <p:nvSpPr>
          <p:cNvPr id="4" name="Rectangle 3">
            <a:extLst>
              <a:ext uri="{FF2B5EF4-FFF2-40B4-BE49-F238E27FC236}">
                <a16:creationId xmlns:a16="http://schemas.microsoft.com/office/drawing/2014/main" id="{6E8BBC67-6284-4BD1-A75F-64688AFD1D91}"/>
              </a:ext>
            </a:extLst>
          </p:cNvPr>
          <p:cNvSpPr>
            <a:spLocks noChangeArrowheads="1"/>
          </p:cNvSpPr>
          <p:nvPr/>
        </p:nvSpPr>
        <p:spPr bwMode="auto">
          <a:xfrm>
            <a:off x="504001" y="1248040"/>
            <a:ext cx="11186476" cy="2920199"/>
          </a:xfrm>
          <a:prstGeom prst="rect">
            <a:avLst/>
          </a:prstGeom>
          <a:solidFill>
            <a:srgbClr val="B4C3CB"/>
          </a:solidFill>
          <a:ln w="12700">
            <a:solidFill>
              <a:schemeClr val="tx1"/>
            </a:solidFill>
            <a:miter lim="800000"/>
            <a:headEnd/>
            <a:tailEnd/>
          </a:ln>
        </p:spPr>
        <p:txBody>
          <a:bodyPr wrap="none" lIns="36000" tIns="36000" rIns="36000" bIns="36000"/>
          <a:lstStyle/>
          <a:p>
            <a:pPr marL="350838" indent="-350838">
              <a:spcBef>
                <a:spcPts val="1000"/>
              </a:spcBef>
            </a:pPr>
            <a:r>
              <a:rPr lang="en-US" sz="1800" dirty="0">
                <a:solidFill>
                  <a:srgbClr val="006600"/>
                </a:solidFill>
                <a:latin typeface="Arial monospaced for SAP" pitchFamily="49" charset="0"/>
              </a:rPr>
              <a:t>‘5. Catching the Event</a:t>
            </a:r>
            <a:endParaRPr lang="en-US" sz="1800" dirty="0"/>
          </a:p>
          <a:p>
            <a:pPr marL="444500" indent="-381000">
              <a:spcBef>
                <a:spcPts val="600"/>
              </a:spcBef>
            </a:pPr>
            <a:r>
              <a:rPr lang="en-US" sz="1400" dirty="0">
                <a:solidFill>
                  <a:srgbClr val="0000FF"/>
                </a:solidFill>
              </a:rPr>
              <a:t>	</a:t>
            </a:r>
            <a:r>
              <a:rPr lang="en-US" sz="1600" dirty="0">
                <a:solidFill>
                  <a:srgbClr val="0000FF"/>
                </a:solidFill>
              </a:rPr>
              <a:t>Private Sub SBO_Application_ItemEvent(ByVal FormUID As String, </a:t>
            </a:r>
          </a:p>
          <a:p>
            <a:pPr marL="444500" indent="-381000">
              <a:spcBef>
                <a:spcPts val="600"/>
              </a:spcBef>
            </a:pPr>
            <a:r>
              <a:rPr lang="en-US" sz="1600" dirty="0">
                <a:solidFill>
                  <a:srgbClr val="0000FF"/>
                </a:solidFill>
              </a:rPr>
              <a:t>				ByRef pVal As SAPbouiCOM.ItemEvent,</a:t>
            </a:r>
          </a:p>
          <a:p>
            <a:pPr marL="444500" indent="-381000">
              <a:spcBef>
                <a:spcPts val="600"/>
              </a:spcBef>
            </a:pPr>
            <a:r>
              <a:rPr lang="en-US" sz="1600" dirty="0">
                <a:solidFill>
                  <a:srgbClr val="0000FF"/>
                </a:solidFill>
              </a:rPr>
              <a:t>				 ByRef BubbleEvent As Boolean) Handles SBO_Application.ItemEvent</a:t>
            </a:r>
          </a:p>
          <a:p>
            <a:pPr marL="444500" indent="-381000">
              <a:spcBef>
                <a:spcPts val="600"/>
              </a:spcBef>
            </a:pPr>
            <a:r>
              <a:rPr lang="en-US" sz="1600" dirty="0">
                <a:solidFill>
                  <a:srgbClr val="0000FF"/>
                </a:solidFill>
              </a:rPr>
              <a:t> 	If pVal.EventType = SAPbouiCOM.BoEventTypes.et_CHOOSE_FROM_LIST Then</a:t>
            </a:r>
          </a:p>
          <a:p>
            <a:pPr marL="444500" indent="-381000">
              <a:spcBef>
                <a:spcPts val="600"/>
              </a:spcBef>
            </a:pPr>
            <a:r>
              <a:rPr lang="en-US" sz="1600" dirty="0">
                <a:solidFill>
                  <a:srgbClr val="0000FF"/>
                </a:solidFill>
              </a:rPr>
              <a:t> 	Dim oCFLEvent As SAPbouiCOM.IChooseFromListEvent</a:t>
            </a:r>
          </a:p>
          <a:p>
            <a:pPr marL="444500" indent="-381000">
              <a:spcBef>
                <a:spcPts val="600"/>
              </a:spcBef>
            </a:pPr>
            <a:r>
              <a:rPr lang="en-US" sz="1600" dirty="0">
                <a:solidFill>
                  <a:srgbClr val="0000FF"/>
                </a:solidFill>
              </a:rPr>
              <a:t> 	oCFLEvent = pVal</a:t>
            </a:r>
          </a:p>
          <a:p>
            <a:pPr marL="444500" indent="-381000">
              <a:spcBef>
                <a:spcPts val="600"/>
              </a:spcBef>
            </a:pPr>
            <a:r>
              <a:rPr lang="en-US" sz="1600" dirty="0">
                <a:solidFill>
                  <a:srgbClr val="0000FF"/>
                </a:solidFill>
              </a:rPr>
              <a:t>	Dim oCFL_Id as String</a:t>
            </a:r>
          </a:p>
          <a:p>
            <a:pPr marL="444500" indent="-381000">
              <a:spcBef>
                <a:spcPts val="600"/>
              </a:spcBef>
            </a:pPr>
            <a:r>
              <a:rPr lang="en-US" sz="1600" dirty="0">
                <a:solidFill>
                  <a:srgbClr val="0000FF"/>
                </a:solidFill>
              </a:rPr>
              <a:t>	oCFL_Id = oCFLEvent .ChooseFromListUID</a:t>
            </a:r>
          </a:p>
        </p:txBody>
      </p:sp>
      <p:sp>
        <p:nvSpPr>
          <p:cNvPr id="6" name="Rectangle 5">
            <a:extLst>
              <a:ext uri="{FF2B5EF4-FFF2-40B4-BE49-F238E27FC236}">
                <a16:creationId xmlns:a16="http://schemas.microsoft.com/office/drawing/2014/main" id="{98E5D760-2BC0-47A8-BC0D-C448EEA09050}"/>
              </a:ext>
            </a:extLst>
          </p:cNvPr>
          <p:cNvSpPr>
            <a:spLocks noChangeArrowheads="1"/>
          </p:cNvSpPr>
          <p:nvPr/>
        </p:nvSpPr>
        <p:spPr bwMode="auto">
          <a:xfrm>
            <a:off x="504001" y="4322617"/>
            <a:ext cx="11186476" cy="2054431"/>
          </a:xfrm>
          <a:prstGeom prst="rect">
            <a:avLst/>
          </a:prstGeom>
          <a:solidFill>
            <a:srgbClr val="B4C3CB"/>
          </a:solidFill>
          <a:ln w="12700">
            <a:solidFill>
              <a:schemeClr val="tx1"/>
            </a:solidFill>
            <a:miter lim="800000"/>
            <a:headEnd/>
            <a:tailEnd/>
          </a:ln>
        </p:spPr>
        <p:txBody>
          <a:bodyPr wrap="none" lIns="36000" tIns="36000" rIns="36000" bIns="36000"/>
          <a:lstStyle/>
          <a:p>
            <a:pPr marL="350838" indent="-350838">
              <a:spcBef>
                <a:spcPts val="1000"/>
              </a:spcBef>
            </a:pPr>
            <a:r>
              <a:rPr lang="en-US" sz="1800" dirty="0">
                <a:solidFill>
                  <a:srgbClr val="006600"/>
                </a:solidFill>
                <a:latin typeface="Arial monospaced for SAP" pitchFamily="49" charset="0"/>
              </a:rPr>
              <a:t>‘6. The Event after - catching the event and the value in my data source</a:t>
            </a:r>
            <a:endParaRPr lang="en-US" sz="1800" dirty="0"/>
          </a:p>
          <a:p>
            <a:pPr marL="444500" indent="-381000">
              <a:spcBef>
                <a:spcPts val="600"/>
              </a:spcBef>
            </a:pPr>
            <a:r>
              <a:rPr lang="en-US" sz="1400" dirty="0">
                <a:solidFill>
                  <a:srgbClr val="0000FF"/>
                </a:solidFill>
              </a:rPr>
              <a:t>	</a:t>
            </a:r>
            <a:r>
              <a:rPr lang="en-US" sz="1600" dirty="0">
                <a:solidFill>
                  <a:srgbClr val="0000FF"/>
                </a:solidFill>
              </a:rPr>
              <a:t>Dim oDataTable As SAPbouiCOM.DataTable</a:t>
            </a:r>
          </a:p>
          <a:p>
            <a:pPr marL="444500" indent="-381000">
              <a:spcBef>
                <a:spcPts val="600"/>
              </a:spcBef>
            </a:pPr>
            <a:r>
              <a:rPr lang="en-US" sz="1600" dirty="0">
                <a:solidFill>
                  <a:srgbClr val="0000FF"/>
                </a:solidFill>
              </a:rPr>
              <a:t>  	oDataTable = oCFLEvent.result</a:t>
            </a:r>
          </a:p>
          <a:p>
            <a:pPr marL="444500" indent="-381000">
              <a:spcBef>
                <a:spcPts val="600"/>
              </a:spcBef>
            </a:pPr>
            <a:r>
              <a:rPr lang="en-US" sz="1600" dirty="0">
                <a:solidFill>
                  <a:srgbClr val="0000FF"/>
                </a:solidFill>
              </a:rPr>
              <a:t> 	 Dim resVal as string</a:t>
            </a:r>
          </a:p>
          <a:p>
            <a:pPr marL="444500" indent="-381000">
              <a:spcBef>
                <a:spcPts val="600"/>
              </a:spcBef>
            </a:pPr>
            <a:r>
              <a:rPr lang="en-US" sz="1600" dirty="0">
                <a:solidFill>
                  <a:srgbClr val="0000FF"/>
                </a:solidFill>
              </a:rPr>
              <a:t>  	resVal = oDataTable. GetValue(1, 0)</a:t>
            </a:r>
          </a:p>
          <a:p>
            <a:pPr marL="444500" indent="-381000">
              <a:spcBef>
                <a:spcPts val="600"/>
              </a:spcBef>
            </a:pPr>
            <a:r>
              <a:rPr lang="en-US" sz="1600" dirty="0">
                <a:solidFill>
                  <a:srgbClr val="0000FF"/>
                </a:solidFill>
              </a:rPr>
              <a:t>  	oForm.DataSources.UserDataSources.Item(</a:t>
            </a:r>
            <a:r>
              <a:rPr lang="ja-JP" altLang="en-US" sz="1600" dirty="0">
                <a:solidFill>
                  <a:srgbClr val="0000FF"/>
                </a:solidFill>
              </a:rPr>
              <a:t>“</a:t>
            </a:r>
            <a:r>
              <a:rPr lang="en-US" altLang="ja-JP" sz="1600" dirty="0">
                <a:solidFill>
                  <a:srgbClr val="0000FF"/>
                </a:solidFill>
              </a:rPr>
              <a:t>MyDS</a:t>
            </a:r>
            <a:r>
              <a:rPr lang="ja-JP" altLang="en-US" sz="1600" dirty="0">
                <a:solidFill>
                  <a:srgbClr val="0000FF"/>
                </a:solidFill>
              </a:rPr>
              <a:t>”</a:t>
            </a:r>
            <a:r>
              <a:rPr lang="en-US" altLang="ja-JP" sz="1600" dirty="0">
                <a:solidFill>
                  <a:srgbClr val="0000FF"/>
                </a:solidFill>
              </a:rPr>
              <a:t>).ValueEx = resVal </a:t>
            </a:r>
            <a:endParaRPr lang="en-US" sz="1600" dirty="0">
              <a:solidFill>
                <a:srgbClr val="0000FF"/>
              </a:solidFill>
            </a:endParaRPr>
          </a:p>
        </p:txBody>
      </p:sp>
    </p:spTree>
    <p:custDataLst>
      <p:tags r:id="rId1"/>
    </p:custDataLst>
    <p:extLst>
      <p:ext uri="{BB962C8B-B14F-4D97-AF65-F5344CB8AC3E}">
        <p14:creationId xmlns:p14="http://schemas.microsoft.com/office/powerpoint/2010/main" val="2630200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solidFill>
                  <a:schemeClr val="bg2">
                    <a:lumMod val="75000"/>
                  </a:schemeClr>
                </a:solidFill>
                <a:ea typeface="ヒラギノ角ゴ Pro W3" pitchFamily="-84" charset="-128"/>
              </a:rPr>
              <a:t>Additional Objects</a:t>
            </a:r>
            <a:r>
              <a:rPr lang="en-US" dirty="0"/>
              <a:t>:</a:t>
            </a:r>
            <a:r>
              <a:rPr lang="en-GB" dirty="0"/>
              <a:t> Topic Objectives</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1824338" y="1692289"/>
            <a:ext cx="9477334" cy="2462213"/>
          </a:xfrm>
          <a:prstGeom prst="rect">
            <a:avLst/>
          </a:prstGeom>
          <a:noFill/>
        </p:spPr>
        <p:txBody>
          <a:bodyPr wrap="square" lIns="0" tIns="0" rIns="0" bIns="0" rtlCol="0">
            <a:spAutoFit/>
          </a:bodyPr>
          <a:lstStyle/>
          <a:p>
            <a:pPr marL="1588" lvl="1">
              <a:lnSpc>
                <a:spcPts val="2160"/>
              </a:lnSpc>
              <a:spcBef>
                <a:spcPts val="600"/>
              </a:spcBef>
              <a:spcAft>
                <a:spcPts val="600"/>
              </a:spcAft>
              <a:buClr>
                <a:srgbClr val="F0AB00"/>
              </a:buClr>
              <a:buSzPct val="80000"/>
              <a:buNone/>
              <a:defRPr/>
            </a:pPr>
            <a:r>
              <a:rPr lang="en-US" sz="1800" b="1" kern="0" dirty="0"/>
              <a:t>After completing this topic, you will learn more about</a:t>
            </a:r>
            <a:endParaRPr lang="en-US" sz="1800" kern="0" dirty="0"/>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Grid/Matrix</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ChooseFromList</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FormSettings</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Tab page/Folder </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Toolbar</a:t>
            </a:r>
          </a:p>
        </p:txBody>
      </p:sp>
      <p:pic>
        <p:nvPicPr>
          <p:cNvPr id="6" name="Picture 5">
            <a:extLst>
              <a:ext uri="{FF2B5EF4-FFF2-40B4-BE49-F238E27FC236}">
                <a16:creationId xmlns:a16="http://schemas.microsoft.com/office/drawing/2014/main" id="{99FA1282-60D0-415A-9CA5-7DD7BF6E25F6}"/>
              </a:ext>
            </a:extLst>
          </p:cNvPr>
          <p:cNvPicPr>
            <a:picLocks noChangeAspect="1"/>
          </p:cNvPicPr>
          <p:nvPr/>
        </p:nvPicPr>
        <p:blipFill>
          <a:blip r:embed="rId4"/>
          <a:stretch>
            <a:fillRect/>
          </a:stretch>
        </p:blipFill>
        <p:spPr>
          <a:xfrm>
            <a:off x="504001" y="1330860"/>
            <a:ext cx="931757" cy="932688"/>
          </a:xfrm>
          <a:prstGeom prst="rect">
            <a:avLst/>
          </a:prstGeom>
        </p:spPr>
      </p:pic>
    </p:spTree>
    <p:custDataLst>
      <p:tags r:id="rId1"/>
    </p:custDataLst>
    <p:extLst>
      <p:ext uri="{BB962C8B-B14F-4D97-AF65-F5344CB8AC3E}">
        <p14:creationId xmlns:p14="http://schemas.microsoft.com/office/powerpoint/2010/main" val="1789970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1" name="Rectangle 2"/>
          <p:cNvSpPr>
            <a:spLocks noGrp="1" noChangeArrowheads="1"/>
          </p:cNvSpPr>
          <p:nvPr>
            <p:ph type="title"/>
          </p:nvPr>
        </p:nvSpPr>
        <p:spPr>
          <a:noFill/>
        </p:spPr>
        <p:txBody>
          <a:bodyPr anchor="ctr"/>
          <a:lstStyle/>
          <a:p>
            <a:pPr eaLnBrk="1" hangingPunct="1"/>
            <a:r>
              <a:rPr lang="en-US" dirty="0"/>
              <a:t>ChooseFromList: XML Support </a:t>
            </a:r>
          </a:p>
        </p:txBody>
      </p:sp>
      <p:sp>
        <p:nvSpPr>
          <p:cNvPr id="2" name="TextBox 1">
            <a:extLst>
              <a:ext uri="{FF2B5EF4-FFF2-40B4-BE49-F238E27FC236}">
                <a16:creationId xmlns:a16="http://schemas.microsoft.com/office/drawing/2014/main" id="{74E03469-208C-4DE1-9E08-4D5561B16668}"/>
              </a:ext>
            </a:extLst>
          </p:cNvPr>
          <p:cNvSpPr txBox="1"/>
          <p:nvPr/>
        </p:nvSpPr>
        <p:spPr>
          <a:xfrm>
            <a:off x="504001" y="1226372"/>
            <a:ext cx="11186476" cy="530914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500" kern="0" dirty="0">
                <a:ea typeface="Arial Unicode MS" pitchFamily="34" charset="-128"/>
                <a:cs typeface="Arial Unicode MS" pitchFamily="34" charset="-128"/>
              </a:rPr>
              <a:t>&lt;Form&gt;</a:t>
            </a:r>
          </a:p>
          <a:p>
            <a:pPr fontAlgn="base">
              <a:spcBef>
                <a:spcPct val="50000"/>
              </a:spcBef>
              <a:spcAft>
                <a:spcPct val="0"/>
              </a:spcAft>
              <a:buClr>
                <a:srgbClr val="F0AB00"/>
              </a:buClr>
              <a:buSzPct val="80000"/>
            </a:pPr>
            <a:r>
              <a:rPr lang="en-US" sz="1500" kern="0" dirty="0">
                <a:ea typeface="Arial Unicode MS" pitchFamily="34" charset="-128"/>
                <a:cs typeface="Arial Unicode MS" pitchFamily="34" charset="-128"/>
              </a:rPr>
              <a:t>   &lt;ChooseFromLists&gt;</a:t>
            </a:r>
          </a:p>
          <a:p>
            <a:pPr fontAlgn="base">
              <a:spcBef>
                <a:spcPct val="50000"/>
              </a:spcBef>
              <a:spcAft>
                <a:spcPct val="0"/>
              </a:spcAft>
              <a:buClr>
                <a:srgbClr val="F0AB00"/>
              </a:buClr>
              <a:buSzPct val="80000"/>
            </a:pPr>
            <a:r>
              <a:rPr lang="en-US" sz="1500" kern="0" dirty="0">
                <a:ea typeface="Arial Unicode MS" pitchFamily="34" charset="-128"/>
                <a:cs typeface="Arial Unicode MS" pitchFamily="34" charset="-128"/>
              </a:rPr>
              <a:t>      &lt;ChooseFromList UniqueID="1"   ObjectType="2"  MultiSelection="0" IsSytem="1"&gt;</a:t>
            </a:r>
          </a:p>
          <a:p>
            <a:pPr fontAlgn="base">
              <a:spcBef>
                <a:spcPct val="50000"/>
              </a:spcBef>
              <a:spcAft>
                <a:spcPct val="0"/>
              </a:spcAft>
              <a:buClr>
                <a:srgbClr val="F0AB00"/>
              </a:buClr>
              <a:buSzPct val="80000"/>
            </a:pPr>
            <a:r>
              <a:rPr lang="en-US" sz="1500" kern="0" dirty="0">
                <a:ea typeface="Arial Unicode MS" pitchFamily="34" charset="-128"/>
                <a:cs typeface="Arial Unicode MS" pitchFamily="34" charset="-128"/>
              </a:rPr>
              <a:t>         &lt;conditions&gt;</a:t>
            </a:r>
          </a:p>
          <a:p>
            <a:pPr fontAlgn="base">
              <a:spcBef>
                <a:spcPct val="50000"/>
              </a:spcBef>
              <a:spcAft>
                <a:spcPct val="0"/>
              </a:spcAft>
              <a:buClr>
                <a:srgbClr val="F0AB00"/>
              </a:buClr>
              <a:buSzPct val="80000"/>
            </a:pPr>
            <a:r>
              <a:rPr lang="en-US" sz="1500" kern="0" dirty="0">
                <a:ea typeface="Arial Unicode MS" pitchFamily="34" charset="-128"/>
                <a:cs typeface="Arial Unicode MS" pitchFamily="34" charset="-128"/>
              </a:rPr>
              <a:t>            &lt;condition alias="CardType"  bracket_close_num="0" bracket_open_num="0" compare_fields="0"     compared_field_alias="" cond_end_val="" cond_value="C" operation="1"  relationship="0"  use_result="0"/&gt;</a:t>
            </a:r>
          </a:p>
          <a:p>
            <a:pPr fontAlgn="base">
              <a:spcBef>
                <a:spcPct val="50000"/>
              </a:spcBef>
              <a:spcAft>
                <a:spcPct val="0"/>
              </a:spcAft>
              <a:buClr>
                <a:srgbClr val="F0AB00"/>
              </a:buClr>
              <a:buSzPct val="80000"/>
            </a:pPr>
            <a:r>
              <a:rPr lang="en-US" sz="1500" kern="0" dirty="0">
                <a:ea typeface="Arial Unicode MS" pitchFamily="34" charset="-128"/>
                <a:cs typeface="Arial Unicode MS" pitchFamily="34" charset="-128"/>
              </a:rPr>
              <a:t>         &lt;/conditions&gt;</a:t>
            </a:r>
          </a:p>
          <a:p>
            <a:pPr fontAlgn="base">
              <a:spcBef>
                <a:spcPct val="50000"/>
              </a:spcBef>
              <a:spcAft>
                <a:spcPct val="0"/>
              </a:spcAft>
              <a:buClr>
                <a:srgbClr val="F0AB00"/>
              </a:buClr>
              <a:buSzPct val="80000"/>
            </a:pPr>
            <a:r>
              <a:rPr lang="en-US" sz="1500" kern="0" dirty="0">
                <a:ea typeface="Arial Unicode MS" pitchFamily="34" charset="-128"/>
                <a:cs typeface="Arial Unicode MS" pitchFamily="34" charset="-128"/>
              </a:rPr>
              <a:t>      &lt;/ChooseFromList&gt;</a:t>
            </a:r>
          </a:p>
          <a:p>
            <a:pPr fontAlgn="base">
              <a:spcBef>
                <a:spcPct val="50000"/>
              </a:spcBef>
              <a:spcAft>
                <a:spcPct val="0"/>
              </a:spcAft>
              <a:buClr>
                <a:srgbClr val="F0AB00"/>
              </a:buClr>
              <a:buSzPct val="80000"/>
            </a:pPr>
            <a:r>
              <a:rPr lang="en-US" sz="1500" kern="0" dirty="0">
                <a:ea typeface="Arial Unicode MS" pitchFamily="34" charset="-128"/>
                <a:cs typeface="Arial Unicode MS" pitchFamily="34" charset="-128"/>
              </a:rPr>
              <a:t>   &lt;/ChooseFromLists&gt;</a:t>
            </a:r>
          </a:p>
          <a:p>
            <a:pPr fontAlgn="base">
              <a:spcBef>
                <a:spcPct val="50000"/>
              </a:spcBef>
              <a:spcAft>
                <a:spcPct val="0"/>
              </a:spcAft>
              <a:buClr>
                <a:srgbClr val="F0AB00"/>
              </a:buClr>
              <a:buSzPct val="80000"/>
            </a:pPr>
            <a:r>
              <a:rPr lang="en-US" sz="1500" kern="0" dirty="0">
                <a:ea typeface="Arial Unicode MS" pitchFamily="34" charset="-128"/>
                <a:cs typeface="Arial Unicode MS" pitchFamily="34" charset="-128"/>
              </a:rPr>
              <a:t>   &lt;Items&gt;</a:t>
            </a:r>
          </a:p>
          <a:p>
            <a:pPr fontAlgn="base">
              <a:spcBef>
                <a:spcPct val="50000"/>
              </a:spcBef>
              <a:spcAft>
                <a:spcPct val="0"/>
              </a:spcAft>
              <a:buClr>
                <a:srgbClr val="F0AB00"/>
              </a:buClr>
              <a:buSzPct val="80000"/>
            </a:pPr>
            <a:r>
              <a:rPr lang="en-US" sz="1500" kern="0" dirty="0">
                <a:ea typeface="Arial Unicode MS" pitchFamily="34" charset="-128"/>
                <a:cs typeface="Arial Unicode MS" pitchFamily="34" charset="-128"/>
              </a:rPr>
              <a:t>      &lt;Item uid="5" type="EditText"&gt;</a:t>
            </a:r>
          </a:p>
          <a:p>
            <a:pPr fontAlgn="base">
              <a:spcBef>
                <a:spcPct val="50000"/>
              </a:spcBef>
              <a:spcAft>
                <a:spcPct val="0"/>
              </a:spcAft>
              <a:buClr>
                <a:srgbClr val="F0AB00"/>
              </a:buClr>
              <a:buSzPct val="80000"/>
            </a:pPr>
            <a:r>
              <a:rPr lang="en-US" sz="1500" kern="0" dirty="0">
                <a:ea typeface="Arial Unicode MS" pitchFamily="34" charset="-128"/>
                <a:cs typeface="Arial Unicode MS" pitchFamily="34" charset="-128"/>
              </a:rPr>
              <a:t>         &lt;Specific ChooseFromListUID="" ChooseFromListAlias="CardCode"/&gt;</a:t>
            </a:r>
          </a:p>
          <a:p>
            <a:pPr fontAlgn="base">
              <a:spcBef>
                <a:spcPct val="50000"/>
              </a:spcBef>
              <a:spcAft>
                <a:spcPct val="0"/>
              </a:spcAft>
              <a:buClr>
                <a:srgbClr val="F0AB00"/>
              </a:buClr>
              <a:buSzPct val="80000"/>
            </a:pPr>
            <a:r>
              <a:rPr lang="en-US" sz="1500" kern="0" dirty="0">
                <a:ea typeface="Arial Unicode MS" pitchFamily="34" charset="-128"/>
                <a:cs typeface="Arial Unicode MS" pitchFamily="34" charset="-128"/>
              </a:rPr>
              <a:t>      &lt;/Item&gt;</a:t>
            </a:r>
          </a:p>
          <a:p>
            <a:pPr fontAlgn="base">
              <a:spcBef>
                <a:spcPct val="50000"/>
              </a:spcBef>
              <a:spcAft>
                <a:spcPct val="0"/>
              </a:spcAft>
              <a:buClr>
                <a:srgbClr val="F0AB00"/>
              </a:buClr>
              <a:buSzPct val="80000"/>
            </a:pPr>
            <a:r>
              <a:rPr lang="en-US" sz="1500" kern="0" dirty="0">
                <a:ea typeface="Arial Unicode MS" pitchFamily="34" charset="-128"/>
                <a:cs typeface="Arial Unicode MS" pitchFamily="34" charset="-128"/>
              </a:rPr>
              <a:t>      &lt;Column ChooseFromListUID="MyCFL" ChooseFromListAlias="kk" &gt;(EditText/linkbutton)&lt;/Column&gt;</a:t>
            </a:r>
          </a:p>
          <a:p>
            <a:pPr fontAlgn="base">
              <a:spcBef>
                <a:spcPct val="50000"/>
              </a:spcBef>
              <a:spcAft>
                <a:spcPct val="0"/>
              </a:spcAft>
              <a:buClr>
                <a:srgbClr val="F0AB00"/>
              </a:buClr>
              <a:buSzPct val="80000"/>
            </a:pPr>
            <a:r>
              <a:rPr lang="en-US" sz="1500" kern="0" dirty="0">
                <a:ea typeface="Arial Unicode MS" pitchFamily="34" charset="-128"/>
                <a:cs typeface="Arial Unicode MS" pitchFamily="34" charset="-128"/>
              </a:rPr>
              <a:t>   &lt;Items&gt;</a:t>
            </a:r>
          </a:p>
          <a:p>
            <a:pPr fontAlgn="base">
              <a:spcBef>
                <a:spcPct val="50000"/>
              </a:spcBef>
              <a:spcAft>
                <a:spcPct val="0"/>
              </a:spcAft>
              <a:buClr>
                <a:srgbClr val="F0AB00"/>
              </a:buClr>
              <a:buSzPct val="80000"/>
            </a:pPr>
            <a:r>
              <a:rPr lang="en-US" sz="1500" kern="0" dirty="0">
                <a:ea typeface="Arial Unicode MS" pitchFamily="34" charset="-128"/>
                <a:cs typeface="Arial Unicode MS" pitchFamily="34" charset="-128"/>
              </a:rPr>
              <a:t>&lt;/Form&gt;</a:t>
            </a:r>
          </a:p>
        </p:txBody>
      </p:sp>
    </p:spTree>
    <p:custDataLst>
      <p:tags r:id="rId1"/>
    </p:custDataLst>
    <p:extLst>
      <p:ext uri="{BB962C8B-B14F-4D97-AF65-F5344CB8AC3E}">
        <p14:creationId xmlns:p14="http://schemas.microsoft.com/office/powerpoint/2010/main" val="2112800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8049" name="Rectangle 2"/>
          <p:cNvSpPr>
            <a:spLocks noGrp="1" noChangeArrowheads="1"/>
          </p:cNvSpPr>
          <p:nvPr>
            <p:ph type="title"/>
          </p:nvPr>
        </p:nvSpPr>
        <p:spPr>
          <a:noFill/>
        </p:spPr>
        <p:txBody>
          <a:bodyPr anchor="ctr"/>
          <a:lstStyle/>
          <a:p>
            <a:pPr eaLnBrk="1" hangingPunct="1"/>
            <a:r>
              <a:rPr lang="en-US" dirty="0"/>
              <a:t>ChooseFromList: Limitations &amp; Restrictions </a:t>
            </a:r>
          </a:p>
        </p:txBody>
      </p:sp>
      <p:sp>
        <p:nvSpPr>
          <p:cNvPr id="4" name="Rectangle 3"/>
          <p:cNvSpPr txBox="1">
            <a:spLocks noChangeArrowheads="1"/>
          </p:cNvSpPr>
          <p:nvPr/>
        </p:nvSpPr>
        <p:spPr bwMode="gray">
          <a:xfrm>
            <a:off x="504001" y="1508166"/>
            <a:ext cx="11186476" cy="4806574"/>
          </a:xfrm>
          <a:prstGeom prst="rect">
            <a:avLst/>
          </a:prstGeom>
          <a:noFill/>
          <a:ln w="12700">
            <a:noFill/>
            <a:miter lim="800000"/>
            <a:headEnd/>
            <a:tailEnd/>
          </a:ln>
        </p:spPr>
        <p:txBody>
          <a:bodyPr lIns="0" tIns="0" rIns="0" bIns="0"/>
          <a:lstStyle/>
          <a:p>
            <a:pPr marL="188913" lvl="1" indent="-188913">
              <a:lnSpc>
                <a:spcPts val="1200"/>
              </a:lnSpc>
              <a:spcAft>
                <a:spcPct val="50000"/>
              </a:spcAft>
              <a:buClr>
                <a:srgbClr val="F0AB00"/>
              </a:buClr>
              <a:buSzPct val="80000"/>
              <a:buFont typeface="Arial" pitchFamily="34" charset="0"/>
              <a:buChar char="■"/>
            </a:pPr>
            <a:r>
              <a:rPr lang="en-US" sz="1600" dirty="0">
                <a:solidFill>
                  <a:srgbClr val="000000"/>
                </a:solidFill>
              </a:rPr>
              <a:t>Possible trigger item types are Button, EditText and EditTextColumn (use of other types will throw an exception)</a:t>
            </a:r>
          </a:p>
          <a:p>
            <a:pPr marL="188913" lvl="1" indent="-188913">
              <a:lnSpc>
                <a:spcPts val="1200"/>
              </a:lnSpc>
              <a:spcAft>
                <a:spcPct val="50000"/>
              </a:spcAft>
              <a:buClr>
                <a:srgbClr val="F0AB00"/>
              </a:buClr>
              <a:buSzPct val="80000"/>
              <a:buFont typeface="Arial" pitchFamily="34" charset="0"/>
              <a:buChar char="■"/>
            </a:pPr>
            <a:r>
              <a:rPr lang="en-US" sz="1600" dirty="0">
                <a:solidFill>
                  <a:srgbClr val="000000"/>
                </a:solidFill>
              </a:rPr>
              <a:t>The user CFL is opened the same way as a system CFL:</a:t>
            </a:r>
          </a:p>
          <a:p>
            <a:pPr marL="474663" lvl="2" indent="-285750">
              <a:lnSpc>
                <a:spcPts val="1200"/>
              </a:lnSpc>
              <a:spcAft>
                <a:spcPct val="50000"/>
              </a:spcAft>
              <a:buFont typeface="Arial" panose="020B0604020202020204" pitchFamily="34" charset="0"/>
              <a:buChar char="•"/>
            </a:pPr>
            <a:r>
              <a:rPr lang="en-US" sz="1400" dirty="0">
                <a:solidFill>
                  <a:srgbClr val="000000"/>
                </a:solidFill>
              </a:rPr>
              <a:t>EditText/Edit Column /Link Column – by {TAB}</a:t>
            </a:r>
          </a:p>
          <a:p>
            <a:pPr marL="474663" lvl="2" indent="-285750">
              <a:lnSpc>
                <a:spcPts val="1200"/>
              </a:lnSpc>
              <a:spcAft>
                <a:spcPct val="50000"/>
              </a:spcAft>
              <a:buFont typeface="Arial" panose="020B0604020202020204" pitchFamily="34" charset="0"/>
              <a:buChar char="•"/>
            </a:pPr>
            <a:r>
              <a:rPr lang="en-US" sz="1400" dirty="0">
                <a:solidFill>
                  <a:srgbClr val="000000"/>
                </a:solidFill>
              </a:rPr>
              <a:t>Button – By press</a:t>
            </a:r>
          </a:p>
          <a:p>
            <a:pPr marL="188913" lvl="1" indent="-188913">
              <a:lnSpc>
                <a:spcPts val="1200"/>
              </a:lnSpc>
              <a:spcAft>
                <a:spcPct val="50000"/>
              </a:spcAft>
              <a:buClr>
                <a:srgbClr val="F0AB00"/>
              </a:buClr>
              <a:buSzPct val="80000"/>
              <a:buFont typeface="Arial" pitchFamily="34" charset="0"/>
              <a:buChar char="■"/>
            </a:pPr>
            <a:r>
              <a:rPr lang="en-US" sz="1600" dirty="0">
                <a:solidFill>
                  <a:srgbClr val="000000"/>
                </a:solidFill>
              </a:rPr>
              <a:t>The table of the CFL object is the header table. Therefore the condition is applied to the header table.</a:t>
            </a:r>
          </a:p>
          <a:p>
            <a:pPr marL="188913" lvl="1" indent="-188913">
              <a:lnSpc>
                <a:spcPts val="1200"/>
              </a:lnSpc>
              <a:spcAft>
                <a:spcPct val="50000"/>
              </a:spcAft>
              <a:buClr>
                <a:srgbClr val="F0AB00"/>
              </a:buClr>
              <a:buSzPct val="80000"/>
              <a:buFont typeface="Arial" pitchFamily="34" charset="0"/>
              <a:buChar char="■"/>
            </a:pPr>
            <a:r>
              <a:rPr lang="en-US" sz="1600" dirty="0">
                <a:solidFill>
                  <a:srgbClr val="000000"/>
                </a:solidFill>
              </a:rPr>
              <a:t>No need to listen to the ChooseFromListEvent, chosen information automatically copied to the corresponding item.</a:t>
            </a:r>
          </a:p>
          <a:p>
            <a:pPr marL="188913" lvl="1" indent="-188913">
              <a:lnSpc>
                <a:spcPts val="1200"/>
              </a:lnSpc>
              <a:spcAft>
                <a:spcPct val="50000"/>
              </a:spcAft>
              <a:buClr>
                <a:srgbClr val="F0AB00"/>
              </a:buClr>
              <a:buSzPct val="80000"/>
              <a:buFont typeface="Arial" pitchFamily="34" charset="0"/>
              <a:buChar char="■"/>
            </a:pPr>
            <a:r>
              <a:rPr lang="en-US" sz="1600" dirty="0">
                <a:solidFill>
                  <a:srgbClr val="000000"/>
                </a:solidFill>
              </a:rPr>
              <a:t>A user-CFL form will always open, even if there is only one match or no match at all</a:t>
            </a:r>
          </a:p>
          <a:p>
            <a:pPr marL="188913" lvl="1" indent="-188913">
              <a:lnSpc>
                <a:spcPts val="1200"/>
              </a:lnSpc>
              <a:spcAft>
                <a:spcPct val="50000"/>
              </a:spcAft>
              <a:buClr>
                <a:srgbClr val="F0AB00"/>
              </a:buClr>
              <a:buSzPct val="80000"/>
              <a:buFont typeface="Arial" pitchFamily="34" charset="0"/>
              <a:buChar char="■"/>
            </a:pPr>
            <a:r>
              <a:rPr lang="en-US" sz="1600" dirty="0">
                <a:solidFill>
                  <a:srgbClr val="000000"/>
                </a:solidFill>
              </a:rPr>
              <a:t>Find mode – Executing find also opens a CFL form but there is no trigger item</a:t>
            </a:r>
          </a:p>
          <a:p>
            <a:pPr marL="188913" lvl="1" indent="-188913">
              <a:lnSpc>
                <a:spcPts val="1200"/>
              </a:lnSpc>
              <a:spcAft>
                <a:spcPct val="50000"/>
              </a:spcAft>
              <a:buClr>
                <a:srgbClr val="F0AB00"/>
              </a:buClr>
              <a:buSzPct val="80000"/>
              <a:buFont typeface="Arial" pitchFamily="34" charset="0"/>
              <a:buChar char="■"/>
            </a:pPr>
            <a:r>
              <a:rPr lang="en-US" sz="1600" dirty="0">
                <a:solidFill>
                  <a:srgbClr val="000000"/>
                </a:solidFill>
              </a:rPr>
              <a:t>CFL form – cancel on </a:t>
            </a:r>
            <a:r>
              <a:rPr lang="ja-JP" altLang="en-US" sz="1600" dirty="0">
                <a:solidFill>
                  <a:srgbClr val="000000"/>
                </a:solidFill>
              </a:rPr>
              <a:t>‘</a:t>
            </a:r>
            <a:r>
              <a:rPr lang="en-US" altLang="ja-JP" sz="1600" dirty="0">
                <a:solidFill>
                  <a:srgbClr val="000000"/>
                </a:solidFill>
              </a:rPr>
              <a:t>new</a:t>
            </a:r>
            <a:r>
              <a:rPr lang="ja-JP" altLang="en-US" sz="1600" dirty="0">
                <a:solidFill>
                  <a:srgbClr val="000000"/>
                </a:solidFill>
              </a:rPr>
              <a:t>’</a:t>
            </a:r>
            <a:r>
              <a:rPr lang="en-US" altLang="ja-JP" sz="1600" dirty="0">
                <a:solidFill>
                  <a:srgbClr val="000000"/>
                </a:solidFill>
              </a:rPr>
              <a:t> button will not raise an </a:t>
            </a:r>
            <a:r>
              <a:rPr lang="ja-JP" altLang="en-US" sz="1600" dirty="0">
                <a:solidFill>
                  <a:srgbClr val="000000"/>
                </a:solidFill>
              </a:rPr>
              <a:t>“</a:t>
            </a:r>
            <a:r>
              <a:rPr lang="en-US" altLang="ja-JP" sz="1600" dirty="0">
                <a:solidFill>
                  <a:srgbClr val="000000"/>
                </a:solidFill>
              </a:rPr>
              <a:t>after event</a:t>
            </a:r>
            <a:r>
              <a:rPr lang="ja-JP" altLang="en-US" sz="1600" dirty="0">
                <a:solidFill>
                  <a:srgbClr val="000000"/>
                </a:solidFill>
              </a:rPr>
              <a:t>”</a:t>
            </a:r>
            <a:endParaRPr lang="en-US" altLang="ja-JP" sz="1600" dirty="0">
              <a:solidFill>
                <a:srgbClr val="000000"/>
              </a:solidFill>
            </a:endParaRPr>
          </a:p>
          <a:p>
            <a:pPr marL="188913" lvl="1" indent="-188913">
              <a:lnSpc>
                <a:spcPts val="1200"/>
              </a:lnSpc>
              <a:spcAft>
                <a:spcPct val="50000"/>
              </a:spcAft>
              <a:buClr>
                <a:srgbClr val="F0AB00"/>
              </a:buClr>
              <a:buSzPct val="80000"/>
              <a:buFont typeface="Arial" pitchFamily="34" charset="0"/>
              <a:buChar char="■"/>
            </a:pPr>
            <a:r>
              <a:rPr lang="en-US" sz="1600" dirty="0">
                <a:solidFill>
                  <a:srgbClr val="000000"/>
                </a:solidFill>
              </a:rPr>
              <a:t>There</a:t>
            </a:r>
            <a:r>
              <a:rPr lang="ja-JP" altLang="en-US" sz="1600" dirty="0">
                <a:solidFill>
                  <a:srgbClr val="000000"/>
                </a:solidFill>
              </a:rPr>
              <a:t>’</a:t>
            </a:r>
            <a:r>
              <a:rPr lang="en-US" altLang="ja-JP" sz="1600" dirty="0">
                <a:solidFill>
                  <a:srgbClr val="000000"/>
                </a:solidFill>
              </a:rPr>
              <a:t>s a 1:1 relationship between the trigger item and the CFL</a:t>
            </a:r>
          </a:p>
          <a:p>
            <a:pPr marL="188913" lvl="1" indent="-188913">
              <a:lnSpc>
                <a:spcPts val="1200"/>
              </a:lnSpc>
              <a:spcAft>
                <a:spcPct val="50000"/>
              </a:spcAft>
              <a:buClr>
                <a:srgbClr val="F0AB00"/>
              </a:buClr>
              <a:buSzPct val="80000"/>
              <a:buFont typeface="Arial" pitchFamily="34" charset="0"/>
              <a:buChar char="■"/>
            </a:pPr>
            <a:r>
              <a:rPr lang="en-US" sz="1600" dirty="0">
                <a:solidFill>
                  <a:srgbClr val="000000"/>
                </a:solidFill>
              </a:rPr>
              <a:t>System CFL limitations</a:t>
            </a:r>
          </a:p>
          <a:p>
            <a:pPr marL="474663" lvl="2" indent="-285750">
              <a:lnSpc>
                <a:spcPts val="1200"/>
              </a:lnSpc>
              <a:spcAft>
                <a:spcPct val="50000"/>
              </a:spcAft>
              <a:buFont typeface="Arial" panose="020B0604020202020204" pitchFamily="34" charset="0"/>
              <a:buChar char="•"/>
            </a:pPr>
            <a:r>
              <a:rPr lang="en-US" sz="1400" dirty="0">
                <a:solidFill>
                  <a:srgbClr val="000000"/>
                </a:solidFill>
              </a:rPr>
              <a:t>We can</a:t>
            </a:r>
            <a:r>
              <a:rPr lang="ja-JP" altLang="en-US" sz="1400" dirty="0">
                <a:solidFill>
                  <a:srgbClr val="000000"/>
                </a:solidFill>
              </a:rPr>
              <a:t>’</a:t>
            </a:r>
            <a:r>
              <a:rPr lang="en-US" altLang="ja-JP" sz="1400" dirty="0">
                <a:solidFill>
                  <a:srgbClr val="000000"/>
                </a:solidFill>
              </a:rPr>
              <a:t>t see the system conditions on CFL. We can only see the Add-On Conditions.</a:t>
            </a:r>
          </a:p>
          <a:p>
            <a:pPr marL="474663" lvl="2" indent="-285750">
              <a:lnSpc>
                <a:spcPts val="1200"/>
              </a:lnSpc>
              <a:spcAft>
                <a:spcPct val="50000"/>
              </a:spcAft>
              <a:buFont typeface="Arial" panose="020B0604020202020204" pitchFamily="34" charset="0"/>
              <a:buChar char="•"/>
            </a:pPr>
            <a:r>
              <a:rPr lang="en-US" sz="1400" dirty="0">
                <a:solidFill>
                  <a:srgbClr val="000000"/>
                </a:solidFill>
              </a:rPr>
              <a:t>System CFL is not editable - the only change that is allowed is adding conditions</a:t>
            </a:r>
          </a:p>
          <a:p>
            <a:pPr marL="474663" lvl="2" indent="-285750">
              <a:lnSpc>
                <a:spcPts val="1200"/>
              </a:lnSpc>
              <a:spcAft>
                <a:spcPct val="50000"/>
              </a:spcAft>
              <a:buFont typeface="Arial" panose="020B0604020202020204" pitchFamily="34" charset="0"/>
              <a:buChar char="•"/>
            </a:pPr>
            <a:r>
              <a:rPr lang="en-US" sz="1400" dirty="0">
                <a:solidFill>
                  <a:srgbClr val="000000"/>
                </a:solidFill>
              </a:rPr>
              <a:t>You cannot change the trigger item of system CFL</a:t>
            </a:r>
          </a:p>
          <a:p>
            <a:pPr marL="331788" lvl="2" indent="-142875">
              <a:lnSpc>
                <a:spcPts val="1200"/>
              </a:lnSpc>
              <a:spcAft>
                <a:spcPct val="50000"/>
              </a:spcAft>
              <a:buNone/>
            </a:pPr>
            <a:endParaRPr lang="en-US" sz="1600" dirty="0">
              <a:solidFill>
                <a:srgbClr val="000000"/>
              </a:solidFill>
            </a:endParaRPr>
          </a:p>
          <a:p>
            <a:pPr marL="188913" lvl="1" indent="-188913">
              <a:lnSpc>
                <a:spcPts val="1200"/>
              </a:lnSpc>
              <a:spcAft>
                <a:spcPct val="50000"/>
              </a:spcAft>
              <a:buClr>
                <a:srgbClr val="F0AB00"/>
              </a:buClr>
              <a:buSzPct val="80000"/>
              <a:buFont typeface="Arial" pitchFamily="34" charset="0"/>
              <a:buChar char="■"/>
            </a:pPr>
            <a:r>
              <a:rPr lang="en-US" sz="1600" dirty="0">
                <a:solidFill>
                  <a:srgbClr val="000000"/>
                </a:solidFill>
              </a:rPr>
              <a:t>Changing the trigger item of a user CFL</a:t>
            </a:r>
          </a:p>
          <a:p>
            <a:pPr marL="331788" lvl="2" indent="-142875">
              <a:lnSpc>
                <a:spcPts val="1200"/>
              </a:lnSpc>
              <a:spcAft>
                <a:spcPct val="50000"/>
              </a:spcAft>
              <a:buNone/>
            </a:pPr>
            <a:r>
              <a:rPr lang="en-US" sz="1600" dirty="0">
                <a:solidFill>
                  <a:srgbClr val="000000"/>
                </a:solidFill>
              </a:rPr>
              <a:t>When new item is bound to a CFL the old one is overridden</a:t>
            </a:r>
          </a:p>
          <a:p>
            <a:pPr marL="331788" lvl="2" indent="-142875">
              <a:lnSpc>
                <a:spcPts val="1200"/>
              </a:lnSpc>
              <a:spcAft>
                <a:spcPct val="50000"/>
              </a:spcAft>
              <a:buNone/>
            </a:pPr>
            <a:r>
              <a:rPr lang="en-US" sz="1600" dirty="0">
                <a:solidFill>
                  <a:srgbClr val="000000"/>
                </a:solidFill>
              </a:rPr>
              <a:t>When replacing CFL – the old connection of both is overridden</a:t>
            </a:r>
          </a:p>
        </p:txBody>
      </p:sp>
    </p:spTree>
    <p:custDataLst>
      <p:tags r:id="rId1"/>
    </p:custDataLst>
    <p:extLst>
      <p:ext uri="{BB962C8B-B14F-4D97-AF65-F5344CB8AC3E}">
        <p14:creationId xmlns:p14="http://schemas.microsoft.com/office/powerpoint/2010/main" val="8205293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7" name="Rectangle 2"/>
          <p:cNvSpPr>
            <a:spLocks noGrp="1" noChangeArrowheads="1"/>
          </p:cNvSpPr>
          <p:nvPr>
            <p:ph type="title"/>
          </p:nvPr>
        </p:nvSpPr>
        <p:spPr>
          <a:noFill/>
        </p:spPr>
        <p:txBody>
          <a:bodyPr anchor="ctr"/>
          <a:lstStyle/>
          <a:p>
            <a:pPr eaLnBrk="1" hangingPunct="1"/>
            <a:r>
              <a:rPr lang="en-US" dirty="0"/>
              <a:t>User Form Settings: Overview (1)</a:t>
            </a:r>
          </a:p>
        </p:txBody>
      </p:sp>
      <p:sp>
        <p:nvSpPr>
          <p:cNvPr id="6" name="Rectangle 3"/>
          <p:cNvSpPr txBox="1">
            <a:spLocks noChangeArrowheads="1"/>
          </p:cNvSpPr>
          <p:nvPr/>
        </p:nvSpPr>
        <p:spPr bwMode="gray">
          <a:xfrm>
            <a:off x="504001" y="1476301"/>
            <a:ext cx="11186476" cy="665163"/>
          </a:xfrm>
          <a:prstGeom prst="rect">
            <a:avLst/>
          </a:prstGeom>
          <a:noFill/>
          <a:ln w="12700" algn="ctr">
            <a:noFill/>
            <a:miter lim="800000"/>
            <a:headEnd/>
            <a:tailEnd/>
          </a:ln>
        </p:spPr>
        <p:txBody>
          <a:bodyPr lIns="0" tIns="0" rIns="0" bIns="0"/>
          <a:lstStyle/>
          <a:p>
            <a:pPr marL="182563" indent="-182563">
              <a:lnSpc>
                <a:spcPct val="90000"/>
              </a:lnSpc>
              <a:spcBef>
                <a:spcPct val="75000"/>
              </a:spcBef>
              <a:buClr>
                <a:srgbClr val="F0AB00"/>
              </a:buClr>
              <a:buSzPct val="80000"/>
              <a:buFont typeface="Arial" pitchFamily="34" charset="0"/>
              <a:buChar char="■"/>
              <a:defRPr/>
            </a:pPr>
            <a:r>
              <a:rPr lang="en-US" sz="1800" kern="0" dirty="0">
                <a:latin typeface="+mn-lt"/>
              </a:rPr>
              <a:t>The setting button enables users to configure the way a matrix in a form will be displayed</a:t>
            </a:r>
          </a:p>
          <a:p>
            <a:pPr marL="182563" indent="-182563">
              <a:lnSpc>
                <a:spcPct val="90000"/>
              </a:lnSpc>
              <a:spcBef>
                <a:spcPct val="75000"/>
              </a:spcBef>
              <a:buClr>
                <a:srgbClr val="F0AB00"/>
              </a:buClr>
              <a:buSzPct val="80000"/>
              <a:buFont typeface="Arial" pitchFamily="34" charset="0"/>
              <a:buChar char="■"/>
              <a:defRPr/>
            </a:pPr>
            <a:r>
              <a:rPr lang="en-US" sz="1800" kern="0" dirty="0">
                <a:latin typeface="+mn-lt"/>
              </a:rPr>
              <a:t>Every column can be toggled as visible and/or active</a:t>
            </a:r>
          </a:p>
          <a:p>
            <a:pPr marL="358775" indent="-358775">
              <a:lnSpc>
                <a:spcPct val="90000"/>
              </a:lnSpc>
              <a:spcBef>
                <a:spcPct val="75000"/>
              </a:spcBef>
              <a:buClr>
                <a:schemeClr val="tx1"/>
              </a:buClr>
              <a:buSzPct val="80000"/>
              <a:defRPr/>
            </a:pPr>
            <a:endParaRPr lang="en-US" sz="1200" kern="0" dirty="0">
              <a:latin typeface="+mn-lt"/>
            </a:endParaRPr>
          </a:p>
          <a:p>
            <a:pPr marL="358775" indent="-358775">
              <a:lnSpc>
                <a:spcPct val="90000"/>
              </a:lnSpc>
              <a:spcBef>
                <a:spcPct val="75000"/>
              </a:spcBef>
              <a:buClr>
                <a:schemeClr val="tx1"/>
              </a:buClr>
              <a:buSzPct val="80000"/>
              <a:defRPr/>
            </a:pPr>
            <a:r>
              <a:rPr lang="en-US" sz="1000" kern="0" dirty="0">
                <a:latin typeface="+mn-lt"/>
              </a:rPr>
              <a:t> </a:t>
            </a:r>
          </a:p>
        </p:txBody>
      </p:sp>
      <p:pic>
        <p:nvPicPr>
          <p:cNvPr id="2" name="Picture 1">
            <a:extLst>
              <a:ext uri="{FF2B5EF4-FFF2-40B4-BE49-F238E27FC236}">
                <a16:creationId xmlns:a16="http://schemas.microsoft.com/office/drawing/2014/main" id="{18B0944D-66ED-4B31-8DE7-ECDB411FF797}"/>
              </a:ext>
            </a:extLst>
          </p:cNvPr>
          <p:cNvPicPr>
            <a:picLocks noChangeAspect="1"/>
          </p:cNvPicPr>
          <p:nvPr/>
        </p:nvPicPr>
        <p:blipFill>
          <a:blip r:embed="rId4"/>
          <a:stretch>
            <a:fillRect/>
          </a:stretch>
        </p:blipFill>
        <p:spPr>
          <a:xfrm>
            <a:off x="2332843" y="2255203"/>
            <a:ext cx="6877418" cy="4204573"/>
          </a:xfrm>
          <a:prstGeom prst="rect">
            <a:avLst/>
          </a:prstGeom>
        </p:spPr>
      </p:pic>
    </p:spTree>
    <p:custDataLst>
      <p:tags r:id="rId1"/>
    </p:custDataLst>
    <p:extLst>
      <p:ext uri="{BB962C8B-B14F-4D97-AF65-F5344CB8AC3E}">
        <p14:creationId xmlns:p14="http://schemas.microsoft.com/office/powerpoint/2010/main" val="1606070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2145" name="Rectangle 2"/>
          <p:cNvSpPr>
            <a:spLocks noGrp="1" noChangeArrowheads="1"/>
          </p:cNvSpPr>
          <p:nvPr>
            <p:ph type="title"/>
          </p:nvPr>
        </p:nvSpPr>
        <p:spPr>
          <a:noFill/>
        </p:spPr>
        <p:txBody>
          <a:bodyPr anchor="ctr"/>
          <a:lstStyle/>
          <a:p>
            <a:pPr eaLnBrk="1" hangingPunct="1"/>
            <a:r>
              <a:rPr lang="en-US" dirty="0"/>
              <a:t>User Form Settings: Overview (2)</a:t>
            </a:r>
          </a:p>
        </p:txBody>
      </p:sp>
      <p:sp>
        <p:nvSpPr>
          <p:cNvPr id="4" name="Rectangle 3"/>
          <p:cNvSpPr txBox="1">
            <a:spLocks noChangeArrowheads="1"/>
          </p:cNvSpPr>
          <p:nvPr/>
        </p:nvSpPr>
        <p:spPr bwMode="gray">
          <a:xfrm>
            <a:off x="504001" y="1481139"/>
            <a:ext cx="11186475" cy="4432773"/>
          </a:xfrm>
          <a:prstGeom prst="rect">
            <a:avLst/>
          </a:prstGeom>
          <a:noFill/>
          <a:ln w="12700">
            <a:noFill/>
            <a:miter lim="800000"/>
            <a:headEnd/>
            <a:tailEnd/>
          </a:ln>
        </p:spPr>
        <p:txBody>
          <a:bodyPr lIns="0" tIns="0" rIns="0" bIns="0"/>
          <a:lstStyle/>
          <a:p>
            <a:pPr marL="63500">
              <a:spcBef>
                <a:spcPct val="75000"/>
              </a:spcBef>
              <a:buClr>
                <a:schemeClr val="tx1"/>
              </a:buClr>
              <a:buSzPct val="80000"/>
            </a:pPr>
            <a:r>
              <a:rPr lang="en-US" sz="1800" dirty="0"/>
              <a:t>Form Settings / Form Preferences (see DI API)</a:t>
            </a:r>
          </a:p>
          <a:p>
            <a:pPr marL="63500">
              <a:spcBef>
                <a:spcPct val="75000"/>
              </a:spcBef>
              <a:buClr>
                <a:srgbClr val="F0AB00"/>
              </a:buClr>
              <a:buSzPct val="80000"/>
              <a:buFont typeface="Arial" pitchFamily="34" charset="0"/>
              <a:buChar char="■"/>
            </a:pPr>
            <a:r>
              <a:rPr lang="en-US" dirty="0"/>
              <a:t> Saving preferences</a:t>
            </a:r>
          </a:p>
          <a:p>
            <a:pPr lvl="1" indent="-228600">
              <a:spcBef>
                <a:spcPct val="25000"/>
              </a:spcBef>
              <a:buClr>
                <a:srgbClr val="666666"/>
              </a:buClr>
              <a:buSzPct val="80000"/>
              <a:buFont typeface="Arial" pitchFamily="34" charset="0"/>
              <a:buChar char="■"/>
            </a:pPr>
            <a:r>
              <a:rPr lang="en-US" sz="1400" dirty="0"/>
              <a:t>Form settings are updated when a form is closed</a:t>
            </a:r>
          </a:p>
          <a:p>
            <a:pPr lvl="1" indent="-228600">
              <a:spcBef>
                <a:spcPct val="25000"/>
              </a:spcBef>
              <a:buClr>
                <a:srgbClr val="666666"/>
              </a:buClr>
              <a:buSzPct val="80000"/>
              <a:buFont typeface="Arial" pitchFamily="34" charset="0"/>
              <a:buChar char="■"/>
            </a:pPr>
            <a:r>
              <a:rPr lang="en-US" sz="1400" dirty="0"/>
              <a:t>The preferences are held in memory (application cache) until the application is closed or another database selected</a:t>
            </a:r>
          </a:p>
          <a:p>
            <a:pPr lvl="1" indent="-228600">
              <a:spcBef>
                <a:spcPct val="25000"/>
              </a:spcBef>
              <a:buClr>
                <a:srgbClr val="666666"/>
              </a:buClr>
              <a:buSzPct val="80000"/>
              <a:buFont typeface="Arial" pitchFamily="34" charset="0"/>
              <a:buChar char="■"/>
            </a:pPr>
            <a:r>
              <a:rPr lang="en-US" sz="1400" dirty="0"/>
              <a:t>When the application is closed the updated preferences are saved to the database (table CPRF)</a:t>
            </a:r>
          </a:p>
          <a:p>
            <a:pPr marL="63500">
              <a:spcBef>
                <a:spcPct val="75000"/>
              </a:spcBef>
              <a:buClr>
                <a:srgbClr val="F0AB00"/>
              </a:buClr>
              <a:buSzPct val="80000"/>
              <a:buFont typeface="Arial" pitchFamily="34" charset="0"/>
              <a:buChar char="■"/>
            </a:pPr>
            <a:r>
              <a:rPr lang="en-US" dirty="0"/>
              <a:t> Loading preferences</a:t>
            </a:r>
          </a:p>
          <a:p>
            <a:pPr lvl="1" indent="-228600">
              <a:spcBef>
                <a:spcPct val="25000"/>
              </a:spcBef>
              <a:buClr>
                <a:srgbClr val="666666"/>
              </a:buClr>
              <a:buSzPct val="80000"/>
              <a:buFont typeface="Arial" pitchFamily="34" charset="0"/>
              <a:buChar char="■"/>
            </a:pPr>
            <a:r>
              <a:rPr lang="en-US" sz="1400" dirty="0"/>
              <a:t>Application caches form preferences as it logs in to the company database</a:t>
            </a:r>
          </a:p>
          <a:p>
            <a:pPr lvl="1" indent="-228600">
              <a:spcBef>
                <a:spcPct val="25000"/>
              </a:spcBef>
              <a:buClr>
                <a:srgbClr val="666666"/>
              </a:buClr>
              <a:buSzPct val="80000"/>
              <a:buFont typeface="Arial" pitchFamily="34" charset="0"/>
              <a:buChar char="■"/>
            </a:pPr>
            <a:r>
              <a:rPr lang="en-US" sz="1400" dirty="0"/>
              <a:t>When a form is loaded, it loads and applies the settings from cache</a:t>
            </a:r>
          </a:p>
          <a:p>
            <a:pPr lvl="1" indent="-228600">
              <a:spcBef>
                <a:spcPct val="25000"/>
              </a:spcBef>
              <a:buClr>
                <a:srgbClr val="666666"/>
              </a:buClr>
              <a:buSzPct val="80000"/>
              <a:buFont typeface="Arial" pitchFamily="34" charset="0"/>
              <a:buChar char="■"/>
            </a:pPr>
            <a:r>
              <a:rPr lang="en-US" sz="1400" dirty="0"/>
              <a:t>User Forms – Preferences are applied automatically only when layout is loaded from XML</a:t>
            </a:r>
          </a:p>
          <a:p>
            <a:pPr lvl="1" indent="-228600">
              <a:spcBef>
                <a:spcPct val="25000"/>
              </a:spcBef>
              <a:buClr>
                <a:srgbClr val="333333"/>
              </a:buClr>
              <a:buSzPct val="75000"/>
              <a:buFont typeface="Wingdings" pitchFamily="2" charset="2"/>
              <a:buChar char="u"/>
            </a:pPr>
            <a:endParaRPr lang="de-DE" sz="1400" dirty="0"/>
          </a:p>
          <a:p>
            <a:pPr marL="63500">
              <a:lnSpc>
                <a:spcPct val="75000"/>
              </a:lnSpc>
              <a:spcBef>
                <a:spcPct val="75000"/>
              </a:spcBef>
              <a:buClr>
                <a:schemeClr val="tx1"/>
              </a:buClr>
              <a:buSzPct val="80000"/>
            </a:pPr>
            <a:r>
              <a:rPr lang="en-US" dirty="0"/>
              <a:t>Form</a:t>
            </a:r>
          </a:p>
          <a:p>
            <a:pPr lvl="1" indent="-228600">
              <a:lnSpc>
                <a:spcPct val="75000"/>
              </a:lnSpc>
              <a:spcBef>
                <a:spcPct val="25000"/>
              </a:spcBef>
              <a:buClr>
                <a:srgbClr val="F0AB00"/>
              </a:buClr>
              <a:buSzPct val="80000"/>
              <a:buNone/>
            </a:pPr>
            <a:r>
              <a:rPr lang="en-US" dirty="0"/>
              <a:t>	Property </a:t>
            </a:r>
            <a:r>
              <a:rPr lang="en-US" dirty="0">
                <a:latin typeface="Courier New" pitchFamily="49" charset="0"/>
              </a:rPr>
              <a:t>Settings</a:t>
            </a:r>
            <a:r>
              <a:rPr lang="en-US" dirty="0"/>
              <a:t> as FormSettings  (read-only)</a:t>
            </a:r>
          </a:p>
          <a:p>
            <a:pPr lvl="1" indent="-228600">
              <a:lnSpc>
                <a:spcPct val="75000"/>
              </a:lnSpc>
              <a:spcBef>
                <a:spcPct val="25000"/>
              </a:spcBef>
              <a:buClr>
                <a:srgbClr val="F0AB00"/>
              </a:buClr>
              <a:buSzPct val="80000"/>
              <a:buNone/>
            </a:pPr>
            <a:r>
              <a:rPr lang="en-US" sz="1400" dirty="0"/>
              <a:t>      Only on user forms, exception is raised on system forms</a:t>
            </a:r>
          </a:p>
          <a:p>
            <a:pPr lvl="1" indent="-228600">
              <a:spcBef>
                <a:spcPct val="25000"/>
              </a:spcBef>
              <a:buClr>
                <a:srgbClr val="333333"/>
              </a:buClr>
              <a:buSzPct val="75000"/>
              <a:buFont typeface="Wingdings" pitchFamily="2" charset="2"/>
              <a:buChar char="u"/>
            </a:pPr>
            <a:endParaRPr lang="en-US" sz="1400" dirty="0"/>
          </a:p>
        </p:txBody>
      </p:sp>
    </p:spTree>
    <p:custDataLst>
      <p:tags r:id="rId1"/>
    </p:custDataLst>
    <p:extLst>
      <p:ext uri="{BB962C8B-B14F-4D97-AF65-F5344CB8AC3E}">
        <p14:creationId xmlns:p14="http://schemas.microsoft.com/office/powerpoint/2010/main" val="8390263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3" name="Rectangle 2"/>
          <p:cNvSpPr>
            <a:spLocks noGrp="1" noChangeArrowheads="1"/>
          </p:cNvSpPr>
          <p:nvPr>
            <p:ph type="title"/>
          </p:nvPr>
        </p:nvSpPr>
        <p:spPr>
          <a:noFill/>
        </p:spPr>
        <p:txBody>
          <a:bodyPr anchor="ctr"/>
          <a:lstStyle/>
          <a:p>
            <a:pPr eaLnBrk="1" hangingPunct="1"/>
            <a:r>
              <a:rPr lang="en-US" dirty="0"/>
              <a:t>Form Settings: Default Behavior</a:t>
            </a:r>
          </a:p>
        </p:txBody>
      </p:sp>
      <p:sp>
        <p:nvSpPr>
          <p:cNvPr id="264194" name="Rectangle 3"/>
          <p:cNvSpPr txBox="1">
            <a:spLocks noChangeArrowheads="1"/>
          </p:cNvSpPr>
          <p:nvPr/>
        </p:nvSpPr>
        <p:spPr bwMode="gray">
          <a:xfrm>
            <a:off x="504001" y="1481138"/>
            <a:ext cx="11186476" cy="4510087"/>
          </a:xfrm>
          <a:prstGeom prst="rect">
            <a:avLst/>
          </a:prstGeom>
          <a:noFill/>
          <a:ln w="12700">
            <a:noFill/>
            <a:miter lim="800000"/>
            <a:headEnd/>
            <a:tailEnd/>
          </a:ln>
        </p:spPr>
        <p:txBody>
          <a:bodyPr lIns="0" tIns="0" rIns="0" bIns="0"/>
          <a:lstStyle/>
          <a:p>
            <a:pPr marL="350838" indent="-350838">
              <a:lnSpc>
                <a:spcPct val="75000"/>
              </a:lnSpc>
              <a:spcBef>
                <a:spcPct val="75000"/>
              </a:spcBef>
              <a:buClr>
                <a:schemeClr val="tx1"/>
              </a:buClr>
              <a:buSzPct val="80000"/>
            </a:pPr>
            <a:r>
              <a:rPr lang="en-US" sz="1800" dirty="0"/>
              <a:t>The default behavior expects a form with a </a:t>
            </a:r>
            <a:r>
              <a:rPr lang="ja-JP" altLang="en-US" sz="1800" dirty="0"/>
              <a:t>“</a:t>
            </a:r>
            <a:r>
              <a:rPr lang="en-US" altLang="ja-JP" sz="1800" dirty="0"/>
              <a:t>grid</a:t>
            </a:r>
            <a:r>
              <a:rPr lang="ja-JP" altLang="en-US" sz="1800" dirty="0"/>
              <a:t>”</a:t>
            </a:r>
            <a:r>
              <a:rPr lang="en-US" altLang="ja-JP" sz="1800" dirty="0"/>
              <a:t>:</a:t>
            </a:r>
          </a:p>
          <a:p>
            <a:pPr marL="350838" indent="-350838">
              <a:lnSpc>
                <a:spcPct val="75000"/>
              </a:lnSpc>
              <a:spcBef>
                <a:spcPct val="75000"/>
              </a:spcBef>
              <a:buClr>
                <a:srgbClr val="F0AB00"/>
              </a:buClr>
              <a:buSzPct val="80000"/>
              <a:buFont typeface="Arial" pitchFamily="34" charset="0"/>
              <a:buChar char="■"/>
            </a:pPr>
            <a:r>
              <a:rPr lang="en-US" sz="1800" dirty="0"/>
              <a:t>The grid is set as the default grid for the settings</a:t>
            </a:r>
          </a:p>
          <a:p>
            <a:pPr marL="350838" indent="-350838">
              <a:lnSpc>
                <a:spcPct val="75000"/>
              </a:lnSpc>
              <a:spcBef>
                <a:spcPct val="75000"/>
              </a:spcBef>
              <a:buClr>
                <a:srgbClr val="F0AB00"/>
              </a:buClr>
              <a:buSzPct val="80000"/>
              <a:buFont typeface="Arial" pitchFamily="34" charset="0"/>
              <a:buChar char="■"/>
            </a:pPr>
            <a:r>
              <a:rPr lang="en-US" sz="1800" dirty="0"/>
              <a:t>The Settings menu will be enabled for the form</a:t>
            </a:r>
          </a:p>
          <a:p>
            <a:pPr marL="350838" indent="-350838">
              <a:lnSpc>
                <a:spcPct val="75000"/>
              </a:lnSpc>
              <a:spcBef>
                <a:spcPct val="75000"/>
              </a:spcBef>
              <a:buClr>
                <a:srgbClr val="F0AB00"/>
              </a:buClr>
              <a:buSzPct val="80000"/>
              <a:buFont typeface="Arial" pitchFamily="34" charset="0"/>
              <a:buChar char="■"/>
            </a:pPr>
            <a:r>
              <a:rPr lang="en-US" sz="1800" dirty="0"/>
              <a:t>The row format and expand line will be enabled for the grid</a:t>
            </a:r>
          </a:p>
          <a:p>
            <a:pPr marL="350838" indent="-350838">
              <a:lnSpc>
                <a:spcPct val="75000"/>
              </a:lnSpc>
              <a:spcBef>
                <a:spcPct val="75000"/>
              </a:spcBef>
              <a:buClr>
                <a:schemeClr val="tx1"/>
              </a:buClr>
              <a:buSzPct val="80000"/>
            </a:pPr>
            <a:endParaRPr lang="en-US" sz="1800" dirty="0"/>
          </a:p>
          <a:p>
            <a:pPr marL="350838" indent="-350838">
              <a:lnSpc>
                <a:spcPct val="75000"/>
              </a:lnSpc>
              <a:spcBef>
                <a:spcPct val="75000"/>
              </a:spcBef>
              <a:buClr>
                <a:schemeClr val="tx1"/>
              </a:buClr>
              <a:buSzPct val="80000"/>
            </a:pPr>
            <a:r>
              <a:rPr lang="en-US" sz="1800" dirty="0"/>
              <a:t>Disabling this functionality:</a:t>
            </a:r>
          </a:p>
          <a:p>
            <a:pPr marL="350838" indent="-350838">
              <a:lnSpc>
                <a:spcPct val="75000"/>
              </a:lnSpc>
              <a:spcBef>
                <a:spcPct val="75000"/>
              </a:spcBef>
              <a:buClr>
                <a:srgbClr val="F0AB00"/>
              </a:buClr>
              <a:buSzPct val="80000"/>
              <a:buFont typeface="Arial" pitchFamily="34" charset="0"/>
              <a:buChar char="■"/>
            </a:pPr>
            <a:r>
              <a:rPr lang="en-US" sz="1800" dirty="0"/>
              <a:t>The Settings functionality is on by default</a:t>
            </a:r>
          </a:p>
          <a:p>
            <a:pPr marL="350838" indent="-350838">
              <a:lnSpc>
                <a:spcPct val="75000"/>
              </a:lnSpc>
              <a:spcBef>
                <a:spcPct val="75000"/>
              </a:spcBef>
              <a:buClr>
                <a:srgbClr val="F0AB00"/>
              </a:buClr>
              <a:buSzPct val="80000"/>
              <a:buFont typeface="Arial" pitchFamily="34" charset="0"/>
              <a:buChar char="■"/>
            </a:pPr>
            <a:r>
              <a:rPr lang="en-US" sz="1800" dirty="0"/>
              <a:t>To disable it from an add-on, disable the form settings menu item (ID  5890)</a:t>
            </a:r>
          </a:p>
          <a:p>
            <a:pPr marL="350838" indent="-350838">
              <a:lnSpc>
                <a:spcPct val="75000"/>
              </a:lnSpc>
              <a:spcBef>
                <a:spcPct val="75000"/>
              </a:spcBef>
              <a:buClr>
                <a:srgbClr val="F0AB00"/>
              </a:buClr>
              <a:buSzPct val="80000"/>
              <a:buFont typeface="Arial" pitchFamily="34" charset="0"/>
              <a:buChar char="■"/>
            </a:pPr>
            <a:r>
              <a:rPr lang="en-US" sz="1800" dirty="0"/>
              <a:t>To disable the row format and expand line, set EnableRowFormat = False</a:t>
            </a:r>
          </a:p>
          <a:p>
            <a:pPr marL="350838" indent="-350838">
              <a:lnSpc>
                <a:spcPct val="80000"/>
              </a:lnSpc>
              <a:spcBef>
                <a:spcPct val="35000"/>
              </a:spcBef>
              <a:buClr>
                <a:schemeClr val="tx1"/>
              </a:buClr>
              <a:buSzPct val="80000"/>
              <a:buFont typeface="Wingdings" pitchFamily="2" charset="2"/>
              <a:buChar char="n"/>
            </a:pPr>
            <a:endParaRPr lang="en-US" sz="1800" dirty="0"/>
          </a:p>
        </p:txBody>
      </p:sp>
    </p:spTree>
    <p:custDataLst>
      <p:tags r:id="rId1"/>
    </p:custDataLst>
    <p:extLst>
      <p:ext uri="{BB962C8B-B14F-4D97-AF65-F5344CB8AC3E}">
        <p14:creationId xmlns:p14="http://schemas.microsoft.com/office/powerpoint/2010/main" val="1433189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89" name="Rectangle 2"/>
          <p:cNvSpPr>
            <a:spLocks noGrp="1" noChangeArrowheads="1"/>
          </p:cNvSpPr>
          <p:nvPr>
            <p:ph type="title"/>
          </p:nvPr>
        </p:nvSpPr>
        <p:spPr>
          <a:noFill/>
        </p:spPr>
        <p:txBody>
          <a:bodyPr anchor="ctr"/>
          <a:lstStyle/>
          <a:p>
            <a:pPr eaLnBrk="1" hangingPunct="1"/>
            <a:r>
              <a:rPr lang="en-US" dirty="0"/>
              <a:t>XML Support</a:t>
            </a:r>
          </a:p>
        </p:txBody>
      </p:sp>
      <p:sp>
        <p:nvSpPr>
          <p:cNvPr id="268290" name="Rectangle 3"/>
          <p:cNvSpPr>
            <a:spLocks noGrp="1" noChangeArrowheads="1"/>
          </p:cNvSpPr>
          <p:nvPr>
            <p:ph sz="quarter" idx="4294967295"/>
          </p:nvPr>
        </p:nvSpPr>
        <p:spPr>
          <a:xfrm>
            <a:off x="504001" y="1481139"/>
            <a:ext cx="11186476" cy="4040887"/>
          </a:xfrm>
          <a:noFill/>
        </p:spPr>
        <p:txBody>
          <a:bodyPr/>
          <a:lstStyle/>
          <a:p>
            <a:pPr marL="444500" indent="-381000">
              <a:lnSpc>
                <a:spcPct val="75000"/>
              </a:lnSpc>
            </a:pPr>
            <a:r>
              <a:rPr lang="en-US" sz="1000" dirty="0"/>
              <a:t>	</a:t>
            </a:r>
            <a:r>
              <a:rPr lang="en-US" dirty="0"/>
              <a:t>&lt;Form&gt;</a:t>
            </a:r>
          </a:p>
          <a:p>
            <a:pPr marL="444500" indent="-381000">
              <a:lnSpc>
                <a:spcPct val="75000"/>
              </a:lnSpc>
            </a:pPr>
            <a:r>
              <a:rPr lang="en-US" dirty="0"/>
              <a:t>		&lt;Settings MatrixUID="Matrix1" EnableRowFormat="1" /&gt; </a:t>
            </a:r>
          </a:p>
          <a:p>
            <a:pPr marL="444500" indent="-381000"/>
            <a:r>
              <a:rPr lang="en-US" dirty="0"/>
              <a:t>		&lt;Menus&gt; // this enable the setting button (ASK)</a:t>
            </a:r>
          </a:p>
          <a:p>
            <a:pPr marL="444500" indent="-381000"/>
            <a:r>
              <a:rPr lang="en-US" dirty="0"/>
              <a:t>			 &lt;action type="enable"&gt;</a:t>
            </a:r>
          </a:p>
          <a:p>
            <a:pPr marL="444500" indent="-381000"/>
            <a:r>
              <a:rPr lang="en-US" dirty="0"/>
              <a:t>			  &lt;Menu uid="5890" /&gt; </a:t>
            </a:r>
          </a:p>
          <a:p>
            <a:pPr marL="444500" indent="-381000"/>
            <a:r>
              <a:rPr lang="en-US" dirty="0"/>
              <a:t>			&lt;/action&gt;</a:t>
            </a:r>
          </a:p>
          <a:p>
            <a:pPr marL="444500" indent="-381000"/>
            <a:r>
              <a:rPr lang="en-US" dirty="0"/>
              <a:t>		    &lt;/Menus&gt;</a:t>
            </a:r>
          </a:p>
          <a:p>
            <a:pPr marL="444500" indent="-381000">
              <a:lnSpc>
                <a:spcPct val="75000"/>
              </a:lnSpc>
            </a:pPr>
            <a:r>
              <a:rPr lang="en-US" dirty="0"/>
              <a:t> 	&lt;/Forms&gt;</a:t>
            </a:r>
          </a:p>
          <a:p>
            <a:pPr marL="444500" indent="-381000">
              <a:lnSpc>
                <a:spcPct val="75000"/>
              </a:lnSpc>
            </a:pPr>
            <a:endParaRPr lang="en-US" dirty="0"/>
          </a:p>
        </p:txBody>
      </p:sp>
    </p:spTree>
    <p:custDataLst>
      <p:tags r:id="rId1"/>
    </p:custDataLst>
    <p:extLst>
      <p:ext uri="{BB962C8B-B14F-4D97-AF65-F5344CB8AC3E}">
        <p14:creationId xmlns:p14="http://schemas.microsoft.com/office/powerpoint/2010/main" val="1823687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7" name="Title 1"/>
          <p:cNvSpPr>
            <a:spLocks noGrp="1"/>
          </p:cNvSpPr>
          <p:nvPr>
            <p:ph type="title"/>
          </p:nvPr>
        </p:nvSpPr>
        <p:spPr>
          <a:noFill/>
        </p:spPr>
        <p:txBody>
          <a:bodyPr anchor="ctr"/>
          <a:lstStyle/>
          <a:p>
            <a:pPr eaLnBrk="1" hangingPunct="1"/>
            <a:r>
              <a:rPr lang="en-US" dirty="0"/>
              <a:t>Tab page/Folder: Auto selection</a:t>
            </a:r>
          </a:p>
        </p:txBody>
      </p:sp>
      <p:sp>
        <p:nvSpPr>
          <p:cNvPr id="4" name="Text Placeholder 3"/>
          <p:cNvSpPr txBox="1">
            <a:spLocks/>
          </p:cNvSpPr>
          <p:nvPr/>
        </p:nvSpPr>
        <p:spPr bwMode="gray">
          <a:xfrm>
            <a:off x="504001" y="1465263"/>
            <a:ext cx="11186476" cy="4391025"/>
          </a:xfrm>
          <a:prstGeom prst="rect">
            <a:avLst/>
          </a:prstGeom>
        </p:spPr>
        <p:txBody>
          <a:bodyPr lIns="0" tIns="0" rIns="0" bIns="0"/>
          <a:lstStyle/>
          <a:p>
            <a:pPr>
              <a:spcBef>
                <a:spcPts val="1620"/>
              </a:spcBef>
              <a:buClr>
                <a:schemeClr val="accent1"/>
              </a:buClr>
              <a:buSzPct val="150000"/>
              <a:buFont typeface="Wingdings" pitchFamily="2" charset="2"/>
              <a:buChar char="ü"/>
              <a:defRPr/>
            </a:pPr>
            <a:r>
              <a:rPr lang="en-US" dirty="0">
                <a:latin typeface="+mn-lt"/>
                <a:ea typeface="ＭＳ Ｐゴシック" charset="0"/>
                <a:cs typeface="ＭＳ Ｐゴシック" charset="0"/>
              </a:rPr>
              <a:t>Auto-select the form pane level via the UI API and the B1 Studio. </a:t>
            </a:r>
            <a:endParaRPr lang="en-US" sz="1800" dirty="0">
              <a:latin typeface="+mn-lt"/>
            </a:endParaRPr>
          </a:p>
          <a:p>
            <a:pPr marL="447675" lvl="3" indent="-177800">
              <a:spcBef>
                <a:spcPts val="420"/>
              </a:spcBef>
              <a:buClr>
                <a:schemeClr val="accent2"/>
              </a:buClr>
              <a:buSzPct val="150000"/>
              <a:buFont typeface="Arial" pitchFamily="34" charset="0"/>
              <a:buChar char="•"/>
              <a:defRPr/>
            </a:pPr>
            <a:endParaRPr lang="en-US" dirty="0">
              <a:latin typeface="+mn-lt"/>
            </a:endParaRPr>
          </a:p>
          <a:p>
            <a:pPr marL="627063" lvl="4" indent="-179388">
              <a:spcBef>
                <a:spcPts val="252"/>
              </a:spcBef>
              <a:buClr>
                <a:schemeClr val="accent2"/>
              </a:buClr>
              <a:buSzPct val="150000"/>
              <a:buBlip>
                <a:blip r:embed="rId4"/>
              </a:buBlip>
              <a:defRPr/>
            </a:pPr>
            <a:r>
              <a:rPr lang="en-US" dirty="0">
                <a:latin typeface="+mn-lt"/>
                <a:ea typeface="ＭＳ Ｐゴシック" charset="0"/>
                <a:cs typeface="ＭＳ Ｐゴシック" charset="0"/>
              </a:rPr>
              <a:t> Two new attributes added in </a:t>
            </a:r>
            <a:r>
              <a:rPr lang="en-US" dirty="0">
                <a:latin typeface="Arial" charset="0"/>
                <a:ea typeface="ＭＳ Ｐゴシック" charset="0"/>
                <a:cs typeface="ＭＳ Ｐゴシック" charset="0"/>
              </a:rPr>
              <a:t>UI API </a:t>
            </a:r>
            <a:r>
              <a:rPr lang="en-US" i="1" dirty="0">
                <a:latin typeface="+mn-lt"/>
                <a:ea typeface="ＭＳ Ｐゴシック" charset="0"/>
                <a:cs typeface="ＭＳ Ｐゴシック" charset="0"/>
              </a:rPr>
              <a:t>Folder</a:t>
            </a:r>
            <a:r>
              <a:rPr lang="en-US" dirty="0">
                <a:latin typeface="+mn-lt"/>
                <a:ea typeface="ＭＳ Ｐゴシック" charset="0"/>
                <a:cs typeface="ＭＳ Ｐゴシック" charset="0"/>
              </a:rPr>
              <a:t> object and Screen Painter:</a:t>
            </a:r>
            <a:br>
              <a:rPr lang="en-US" dirty="0">
                <a:latin typeface="+mn-lt"/>
                <a:ea typeface="ＭＳ Ｐゴシック" charset="0"/>
                <a:cs typeface="ＭＳ Ｐゴシック" charset="0"/>
              </a:rPr>
            </a:br>
            <a:endParaRPr lang="en-US" sz="1400" dirty="0">
              <a:latin typeface="+mn-lt"/>
            </a:endParaRPr>
          </a:p>
          <a:p>
            <a:pPr marL="985838" lvl="5" indent="-228600" defTabSz="457200">
              <a:spcBef>
                <a:spcPct val="20000"/>
              </a:spcBef>
              <a:buClr>
                <a:schemeClr val="accent1">
                  <a:lumMod val="75000"/>
                </a:schemeClr>
              </a:buClr>
              <a:buSzPct val="150000"/>
              <a:buFont typeface="Arial" pitchFamily="34" charset="0"/>
              <a:buChar char="•"/>
              <a:defRPr/>
            </a:pPr>
            <a:r>
              <a:rPr lang="en-US" i="1" dirty="0">
                <a:latin typeface="Arial" charset="0"/>
                <a:ea typeface="ＭＳ Ｐゴシック" charset="0"/>
                <a:cs typeface="ＭＳ Ｐゴシック" charset="0"/>
              </a:rPr>
              <a:t>Pane</a:t>
            </a:r>
            <a:r>
              <a:rPr lang="en-US" dirty="0">
                <a:latin typeface="Arial" charset="0"/>
                <a:ea typeface="ＭＳ Ｐゴシック" charset="0"/>
                <a:cs typeface="ＭＳ Ｐゴシック" charset="0"/>
              </a:rPr>
              <a:t> attribute -&gt; bind the folder with a pane level.</a:t>
            </a:r>
          </a:p>
          <a:p>
            <a:pPr marL="985838" lvl="5" indent="-228600" defTabSz="457200">
              <a:spcBef>
                <a:spcPct val="20000"/>
              </a:spcBef>
              <a:buClr>
                <a:schemeClr val="accent1">
                  <a:lumMod val="75000"/>
                </a:schemeClr>
              </a:buClr>
              <a:buSzPct val="150000"/>
              <a:buFont typeface="Arial" pitchFamily="34" charset="0"/>
              <a:buChar char="•"/>
              <a:defRPr/>
            </a:pPr>
            <a:r>
              <a:rPr lang="en-US" i="1" dirty="0">
                <a:latin typeface="Arial" charset="0"/>
                <a:ea typeface="ＭＳ Ｐゴシック" charset="0"/>
                <a:cs typeface="ＭＳ Ｐゴシック" charset="0"/>
              </a:rPr>
              <a:t>AutoPaneSelection</a:t>
            </a:r>
            <a:r>
              <a:rPr lang="en-US" dirty="0">
                <a:latin typeface="Arial" charset="0"/>
                <a:ea typeface="ＭＳ Ｐゴシック" charset="0"/>
                <a:cs typeface="ＭＳ Ｐゴシック" charset="0"/>
              </a:rPr>
              <a:t> flag -&gt; turn on/off the auto-selection of form pane level.</a:t>
            </a:r>
          </a:p>
        </p:txBody>
      </p:sp>
      <p:pic>
        <p:nvPicPr>
          <p:cNvPr id="270339" name="Picture 3"/>
          <p:cNvPicPr>
            <a:picLocks noChangeAspect="1" noChangeArrowheads="1"/>
          </p:cNvPicPr>
          <p:nvPr/>
        </p:nvPicPr>
        <p:blipFill>
          <a:blip r:embed="rId5" cstate="print"/>
          <a:srcRect/>
          <a:stretch>
            <a:fillRect/>
          </a:stretch>
        </p:blipFill>
        <p:spPr bwMode="auto">
          <a:xfrm>
            <a:off x="2984183" y="3773489"/>
            <a:ext cx="5245417" cy="2502288"/>
          </a:xfrm>
          <a:prstGeom prst="rect">
            <a:avLst/>
          </a:prstGeom>
          <a:noFill/>
          <a:ln w="9525">
            <a:noFill/>
            <a:miter lim="800000"/>
            <a:headEnd/>
            <a:tailEnd/>
          </a:ln>
        </p:spPr>
      </p:pic>
      <p:sp>
        <p:nvSpPr>
          <p:cNvPr id="6" name="Oval 5"/>
          <p:cNvSpPr/>
          <p:nvPr/>
        </p:nvSpPr>
        <p:spPr bwMode="gray">
          <a:xfrm>
            <a:off x="2984183" y="4193306"/>
            <a:ext cx="3452243" cy="427191"/>
          </a:xfrm>
          <a:prstGeom prst="ellipse">
            <a:avLst/>
          </a:prstGeom>
          <a:noFill/>
          <a:ln w="25400" algn="ctr">
            <a:solidFill>
              <a:srgbClr val="FF0000"/>
            </a:solidFill>
            <a:miter lim="800000"/>
            <a:headEnd/>
            <a:tailEnd/>
          </a:ln>
        </p:spPr>
        <p:txBody>
          <a:bodyPr lIns="90000" tIns="72000" rIns="90000" bIns="72000" anchor="ctr"/>
          <a:lstStyle/>
          <a:p>
            <a:pPr algn="ctr">
              <a:spcBef>
                <a:spcPct val="50000"/>
              </a:spcBef>
              <a:buClr>
                <a:srgbClr val="F0AB00"/>
              </a:buClr>
              <a:buSzPct val="80000"/>
              <a:defRPr/>
            </a:pPr>
            <a:endParaRPr lang="fr-FR" kern="0" dirty="0">
              <a:latin typeface="Arial" charset="0"/>
              <a:ea typeface="Arial Unicode MS" pitchFamily="34" charset="-128"/>
              <a:cs typeface="Arial Unicode MS" pitchFamily="34" charset="-128"/>
            </a:endParaRPr>
          </a:p>
        </p:txBody>
      </p:sp>
      <p:sp>
        <p:nvSpPr>
          <p:cNvPr id="7" name="Oval 6">
            <a:extLst>
              <a:ext uri="{FF2B5EF4-FFF2-40B4-BE49-F238E27FC236}">
                <a16:creationId xmlns:a16="http://schemas.microsoft.com/office/drawing/2014/main" id="{74C8EA08-D2B4-4D60-84F5-284E4421E45C}"/>
              </a:ext>
            </a:extLst>
          </p:cNvPr>
          <p:cNvSpPr/>
          <p:nvPr/>
        </p:nvSpPr>
        <p:spPr bwMode="gray">
          <a:xfrm>
            <a:off x="2984182" y="5366865"/>
            <a:ext cx="3452243" cy="427191"/>
          </a:xfrm>
          <a:prstGeom prst="ellipse">
            <a:avLst/>
          </a:prstGeom>
          <a:noFill/>
          <a:ln w="25400" algn="ctr">
            <a:solidFill>
              <a:srgbClr val="FF0000"/>
            </a:solidFill>
            <a:miter lim="800000"/>
            <a:headEnd/>
            <a:tailEnd/>
          </a:ln>
        </p:spPr>
        <p:txBody>
          <a:bodyPr lIns="90000" tIns="72000" rIns="90000" bIns="72000" anchor="ctr"/>
          <a:lstStyle/>
          <a:p>
            <a:pPr algn="ctr">
              <a:spcBef>
                <a:spcPct val="50000"/>
              </a:spcBef>
              <a:buClr>
                <a:srgbClr val="F0AB00"/>
              </a:buClr>
              <a:buSzPct val="80000"/>
              <a:defRPr/>
            </a:pPr>
            <a:endParaRPr lang="fr-FR" kern="0" dirty="0">
              <a:latin typeface="Arial" charset="0"/>
              <a:ea typeface="Arial Unicode MS" pitchFamily="34" charset="-128"/>
              <a:cs typeface="Arial Unicode MS" pitchFamily="34" charset="-128"/>
            </a:endParaRPr>
          </a:p>
        </p:txBody>
      </p:sp>
    </p:spTree>
    <p:custDataLst>
      <p:tags r:id="rId1"/>
    </p:custDataLst>
    <p:extLst>
      <p:ext uri="{BB962C8B-B14F-4D97-AF65-F5344CB8AC3E}">
        <p14:creationId xmlns:p14="http://schemas.microsoft.com/office/powerpoint/2010/main" val="630312057"/>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5" name="Title 1"/>
          <p:cNvSpPr>
            <a:spLocks noGrp="1"/>
          </p:cNvSpPr>
          <p:nvPr>
            <p:ph type="title"/>
          </p:nvPr>
        </p:nvSpPr>
        <p:spPr>
          <a:noFill/>
        </p:spPr>
        <p:txBody>
          <a:bodyPr anchor="ctr"/>
          <a:lstStyle/>
          <a:p>
            <a:pPr eaLnBrk="1" hangingPunct="1"/>
            <a:r>
              <a:rPr lang="en-US" dirty="0"/>
              <a:t>Toolbar: Enablement   </a:t>
            </a:r>
          </a:p>
        </p:txBody>
      </p:sp>
      <p:sp>
        <p:nvSpPr>
          <p:cNvPr id="4" name="Text Placeholder 3"/>
          <p:cNvSpPr>
            <a:spLocks noGrp="1"/>
          </p:cNvSpPr>
          <p:nvPr>
            <p:ph type="body" sz="quarter" idx="4294967295"/>
          </p:nvPr>
        </p:nvSpPr>
        <p:spPr>
          <a:xfrm>
            <a:off x="504001" y="1554164"/>
            <a:ext cx="11186476" cy="4656137"/>
          </a:xfrm>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marL="355600" indent="-355600">
              <a:buSzPct val="150000"/>
              <a:buFont typeface="Wingdings" pitchFamily="2" charset="2"/>
              <a:buChar char="ü"/>
              <a:defRPr/>
            </a:pPr>
            <a:r>
              <a:rPr lang="en-US" dirty="0"/>
              <a:t>Enables activating and disabling toolbar items when your add-on form is in focus. </a:t>
            </a:r>
            <a:br>
              <a:rPr lang="en-US" dirty="0"/>
            </a:br>
            <a:endParaRPr lang="en-US" dirty="0"/>
          </a:p>
          <a:p>
            <a:pPr lvl="4">
              <a:buSzPct val="150000"/>
              <a:buFont typeface="Arial" charset="0"/>
              <a:buBlip>
                <a:blip r:embed="rId4"/>
              </a:buBlip>
              <a:defRPr/>
            </a:pPr>
            <a:r>
              <a:rPr lang="en-US" sz="1600" dirty="0"/>
              <a:t> </a:t>
            </a:r>
            <a:r>
              <a:rPr lang="en-US" sz="1600" i="1" dirty="0"/>
              <a:t>Form</a:t>
            </a:r>
            <a:r>
              <a:rPr lang="en-US" sz="1600" dirty="0"/>
              <a:t> object:</a:t>
            </a:r>
          </a:p>
          <a:p>
            <a:pPr lvl="4">
              <a:buSzPct val="150000"/>
              <a:buFont typeface="Arial" charset="0"/>
              <a:buBlip>
                <a:blip r:embed="rId4"/>
              </a:buBlip>
              <a:defRPr/>
            </a:pPr>
            <a:endParaRPr lang="en-US" dirty="0"/>
          </a:p>
          <a:p>
            <a:pPr marL="985838" lvl="5">
              <a:buClr>
                <a:schemeClr val="accent1">
                  <a:lumMod val="75000"/>
                </a:schemeClr>
              </a:buClr>
              <a:buSzPct val="150000"/>
              <a:defRPr/>
            </a:pPr>
            <a:r>
              <a:rPr lang="en-US" sz="1600" i="1" dirty="0"/>
              <a:t>EnableMenu</a:t>
            </a:r>
            <a:r>
              <a:rPr lang="en-US" sz="1600" dirty="0"/>
              <a:t> method</a:t>
            </a:r>
          </a:p>
          <a:p>
            <a:pPr marL="985838" lvl="5">
              <a:buClr>
                <a:schemeClr val="accent1">
                  <a:lumMod val="75000"/>
                </a:schemeClr>
              </a:buClr>
              <a:buSzPct val="150000"/>
              <a:defRPr/>
            </a:pPr>
            <a:endParaRPr lang="en-US" sz="1600" dirty="0"/>
          </a:p>
          <a:p>
            <a:pPr marL="985838" lvl="5">
              <a:buClr>
                <a:schemeClr val="accent1">
                  <a:lumMod val="75000"/>
                </a:schemeClr>
              </a:buClr>
              <a:buSzPct val="150000"/>
              <a:defRPr/>
            </a:pPr>
            <a:endParaRPr lang="en-US" sz="1600" dirty="0"/>
          </a:p>
          <a:p>
            <a:pPr marL="985838" lvl="5">
              <a:buClr>
                <a:schemeClr val="accent1">
                  <a:lumMod val="75000"/>
                </a:schemeClr>
              </a:buClr>
              <a:buSzPct val="150000"/>
              <a:defRPr/>
            </a:pPr>
            <a:endParaRPr lang="en-US" sz="1600" dirty="0"/>
          </a:p>
          <a:p>
            <a:pPr marL="985838" lvl="5">
              <a:buClr>
                <a:schemeClr val="accent1">
                  <a:lumMod val="75000"/>
                </a:schemeClr>
              </a:buClr>
              <a:buSzPct val="150000"/>
              <a:defRPr/>
            </a:pPr>
            <a:endParaRPr lang="en-US" sz="1600" dirty="0"/>
          </a:p>
          <a:p>
            <a:pPr marL="985838" lvl="5">
              <a:buClr>
                <a:schemeClr val="accent1">
                  <a:lumMod val="75000"/>
                </a:schemeClr>
              </a:buClr>
              <a:buSzPct val="150000"/>
              <a:defRPr/>
            </a:pPr>
            <a:endParaRPr lang="en-US" sz="1600" dirty="0"/>
          </a:p>
          <a:p>
            <a:pPr marL="985838" lvl="5" indent="-719138">
              <a:buClr>
                <a:schemeClr val="accent1">
                  <a:lumMod val="75000"/>
                </a:schemeClr>
              </a:buClr>
              <a:buSzPct val="150000"/>
              <a:buNone/>
              <a:defRPr/>
            </a:pPr>
            <a:endParaRPr lang="en-US" sz="1600" dirty="0"/>
          </a:p>
          <a:p>
            <a:pPr marL="985838" lvl="5" indent="-719138">
              <a:buClr>
                <a:schemeClr val="accent1">
                  <a:lumMod val="75000"/>
                </a:schemeClr>
              </a:buClr>
              <a:buSzPct val="150000"/>
              <a:buNone/>
              <a:defRPr/>
            </a:pPr>
            <a:endParaRPr lang="en-US" sz="1600" dirty="0"/>
          </a:p>
          <a:p>
            <a:pPr marL="985838" lvl="5" indent="-719138">
              <a:buClr>
                <a:schemeClr val="accent1">
                  <a:lumMod val="75000"/>
                </a:schemeClr>
              </a:buClr>
              <a:buSzPct val="150000"/>
              <a:buNone/>
              <a:defRPr/>
            </a:pPr>
            <a:r>
              <a:rPr lang="en-US" sz="1600" dirty="0"/>
              <a:t>Note: You cannot enable or disable toolbar items for SAP Business One application forms.</a:t>
            </a:r>
          </a:p>
          <a:p>
            <a:pPr marL="269875" lvl="5" indent="-3175">
              <a:buClr>
                <a:schemeClr val="accent1">
                  <a:lumMod val="75000"/>
                </a:schemeClr>
              </a:buClr>
              <a:buSzPct val="150000"/>
              <a:buNone/>
              <a:defRPr/>
            </a:pPr>
            <a:r>
              <a:rPr lang="en-US" sz="1600" dirty="0"/>
              <a:t>To enable the application navigation icons for your form use </a:t>
            </a:r>
            <a:r>
              <a:rPr lang="en-US" sz="1600" i="1" dirty="0"/>
              <a:t>it_BROWSE_BUTTON</a:t>
            </a:r>
            <a:r>
              <a:rPr lang="en-US" sz="1600" dirty="0"/>
              <a:t> item type in the </a:t>
            </a:r>
            <a:r>
              <a:rPr lang="en-US" sz="1600" i="1" dirty="0"/>
              <a:t>Items.Add</a:t>
            </a:r>
            <a:r>
              <a:rPr lang="en-US" sz="1600" dirty="0"/>
              <a:t> method.</a:t>
            </a:r>
          </a:p>
          <a:p>
            <a:pPr marL="985838" lvl="5" indent="-719138">
              <a:buClr>
                <a:schemeClr val="accent1">
                  <a:lumMod val="75000"/>
                </a:schemeClr>
              </a:buClr>
              <a:buSzPct val="150000"/>
              <a:buNone/>
              <a:defRPr/>
            </a:pPr>
            <a:endParaRPr lang="en-US" sz="1600" dirty="0"/>
          </a:p>
        </p:txBody>
      </p:sp>
      <p:pic>
        <p:nvPicPr>
          <p:cNvPr id="272387" name="Picture 2"/>
          <p:cNvPicPr>
            <a:picLocks noChangeAspect="1" noChangeArrowheads="1"/>
          </p:cNvPicPr>
          <p:nvPr/>
        </p:nvPicPr>
        <p:blipFill>
          <a:blip r:embed="rId5" cstate="print"/>
          <a:srcRect/>
          <a:stretch>
            <a:fillRect/>
          </a:stretch>
        </p:blipFill>
        <p:spPr bwMode="auto">
          <a:xfrm>
            <a:off x="5507531" y="2280062"/>
            <a:ext cx="5021123" cy="2169247"/>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77721737"/>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3" name="Title 1"/>
          <p:cNvSpPr>
            <a:spLocks noGrp="1"/>
          </p:cNvSpPr>
          <p:nvPr>
            <p:ph type="title"/>
          </p:nvPr>
        </p:nvSpPr>
        <p:spPr>
          <a:noFill/>
        </p:spPr>
        <p:txBody>
          <a:bodyPr anchor="ctr"/>
          <a:lstStyle/>
          <a:p>
            <a:pPr eaLnBrk="1" hangingPunct="1"/>
            <a:r>
              <a:rPr lang="en-US" dirty="0"/>
              <a:t>Toolbar: Activation</a:t>
            </a:r>
          </a:p>
        </p:txBody>
      </p:sp>
      <p:sp>
        <p:nvSpPr>
          <p:cNvPr id="4" name="Text Placeholder 3"/>
          <p:cNvSpPr>
            <a:spLocks noGrp="1"/>
          </p:cNvSpPr>
          <p:nvPr>
            <p:ph type="body" sz="quarter" idx="4294967295"/>
          </p:nvPr>
        </p:nvSpPr>
        <p:spPr>
          <a:xfrm>
            <a:off x="504001" y="1837400"/>
            <a:ext cx="11186475" cy="2508970"/>
          </a:xfrm>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a:buSzPct val="150000"/>
              <a:buFont typeface="Wingdings" pitchFamily="2" charset="2"/>
              <a:buChar char="ü"/>
              <a:defRPr/>
            </a:pPr>
            <a:r>
              <a:rPr lang="en-US" dirty="0"/>
              <a:t> Simulate a toolbar user button press from UI API. </a:t>
            </a:r>
            <a:br>
              <a:rPr lang="en-US" dirty="0"/>
            </a:br>
            <a:endParaRPr lang="en-US" dirty="0"/>
          </a:p>
          <a:p>
            <a:pPr lvl="4">
              <a:buSzPct val="150000"/>
              <a:buFont typeface="Arial" charset="0"/>
              <a:buBlip>
                <a:blip r:embed="rId4"/>
              </a:buBlip>
              <a:defRPr/>
            </a:pPr>
            <a:r>
              <a:rPr lang="en-US" sz="1600" dirty="0"/>
              <a:t> </a:t>
            </a:r>
            <a:r>
              <a:rPr lang="en-US" sz="1600" i="1" dirty="0"/>
              <a:t>Application </a:t>
            </a:r>
            <a:r>
              <a:rPr lang="en-US" sz="1600" dirty="0"/>
              <a:t>object:</a:t>
            </a:r>
          </a:p>
          <a:p>
            <a:pPr lvl="4">
              <a:buSzPct val="150000"/>
              <a:buFont typeface="Arial" charset="0"/>
              <a:buBlip>
                <a:blip r:embed="rId4"/>
              </a:buBlip>
              <a:defRPr/>
            </a:pPr>
            <a:endParaRPr lang="en-US" dirty="0"/>
          </a:p>
          <a:p>
            <a:pPr marL="985838" lvl="5">
              <a:buClr>
                <a:schemeClr val="accent1">
                  <a:lumMod val="75000"/>
                </a:schemeClr>
              </a:buClr>
              <a:buSzPct val="150000"/>
              <a:defRPr/>
            </a:pPr>
            <a:r>
              <a:rPr lang="en-US" sz="1600" i="1" dirty="0"/>
              <a:t>ActivateToolBar </a:t>
            </a:r>
            <a:r>
              <a:rPr lang="en-US" sz="1600" dirty="0"/>
              <a:t>method</a:t>
            </a:r>
          </a:p>
          <a:p>
            <a:pPr marL="985838" lvl="5">
              <a:buClr>
                <a:schemeClr val="accent1">
                  <a:lumMod val="75000"/>
                </a:schemeClr>
              </a:buClr>
              <a:buSzPct val="150000"/>
              <a:defRPr/>
            </a:pPr>
            <a:endParaRPr lang="en-US" sz="1600" dirty="0"/>
          </a:p>
          <a:p>
            <a:pPr marL="985838" lvl="5">
              <a:buClr>
                <a:schemeClr val="accent1">
                  <a:lumMod val="75000"/>
                </a:schemeClr>
              </a:buClr>
              <a:buSzPct val="150000"/>
              <a:buNone/>
              <a:defRPr/>
            </a:pPr>
            <a:r>
              <a:rPr lang="fr-FR" dirty="0">
                <a:latin typeface="Consolas"/>
              </a:rPr>
              <a:t>SBO_Application.ActivateToolbar(</a:t>
            </a:r>
            <a:r>
              <a:rPr lang="fr-FR" dirty="0">
                <a:solidFill>
                  <a:srgbClr val="A31515"/>
                </a:solidFill>
                <a:latin typeface="Consolas"/>
              </a:rPr>
              <a:t>"4865"</a:t>
            </a:r>
            <a:r>
              <a:rPr lang="fr-FR" dirty="0">
                <a:latin typeface="Consolas"/>
              </a:rPr>
              <a:t>);</a:t>
            </a:r>
            <a:endParaRPr lang="en-US" dirty="0"/>
          </a:p>
          <a:p>
            <a:pPr marL="985838" lvl="5">
              <a:buClr>
                <a:schemeClr val="accent1">
                  <a:lumMod val="75000"/>
                </a:schemeClr>
              </a:buClr>
              <a:buSzPct val="150000"/>
              <a:defRPr/>
            </a:pPr>
            <a:endParaRPr lang="en-US" sz="1600" dirty="0"/>
          </a:p>
          <a:p>
            <a:pPr marL="985838" lvl="5">
              <a:buClr>
                <a:schemeClr val="accent1">
                  <a:lumMod val="75000"/>
                </a:schemeClr>
              </a:buClr>
              <a:buSzPct val="150000"/>
              <a:defRPr/>
            </a:pPr>
            <a:endParaRPr lang="en-US" sz="1600" dirty="0"/>
          </a:p>
          <a:p>
            <a:pPr marL="985838" lvl="5">
              <a:buClr>
                <a:schemeClr val="accent1">
                  <a:lumMod val="75000"/>
                </a:schemeClr>
              </a:buClr>
              <a:buSzPct val="150000"/>
              <a:defRPr/>
            </a:pPr>
            <a:endParaRPr lang="en-US" sz="1600" dirty="0"/>
          </a:p>
          <a:p>
            <a:pPr marL="985838" lvl="5" indent="-719138">
              <a:buClr>
                <a:schemeClr val="accent1">
                  <a:lumMod val="75000"/>
                </a:schemeClr>
              </a:buClr>
              <a:buSzPct val="150000"/>
              <a:buNone/>
              <a:defRPr/>
            </a:pPr>
            <a:endParaRPr lang="en-US" sz="1600" dirty="0"/>
          </a:p>
          <a:p>
            <a:pPr marL="985838" lvl="5" indent="-719138">
              <a:buClr>
                <a:schemeClr val="accent1">
                  <a:lumMod val="75000"/>
                </a:schemeClr>
              </a:buClr>
              <a:buSzPct val="150000"/>
              <a:buNone/>
              <a:defRPr/>
            </a:pPr>
            <a:endParaRPr lang="en-US" sz="1600" dirty="0"/>
          </a:p>
        </p:txBody>
      </p:sp>
    </p:spTree>
    <p:custDataLst>
      <p:tags r:id="rId1"/>
    </p:custDataLst>
    <p:extLst>
      <p:ext uri="{BB962C8B-B14F-4D97-AF65-F5344CB8AC3E}">
        <p14:creationId xmlns:p14="http://schemas.microsoft.com/office/powerpoint/2010/main" val="64970697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t>Grid – Overview</a:t>
            </a:r>
          </a:p>
        </p:txBody>
      </p:sp>
      <p:sp>
        <p:nvSpPr>
          <p:cNvPr id="2" name="TextBox 1">
            <a:extLst>
              <a:ext uri="{FF2B5EF4-FFF2-40B4-BE49-F238E27FC236}">
                <a16:creationId xmlns:a16="http://schemas.microsoft.com/office/drawing/2014/main" id="{BB966D6B-CED5-4512-A047-363CD7187A53}"/>
              </a:ext>
            </a:extLst>
          </p:cNvPr>
          <p:cNvSpPr txBox="1"/>
          <p:nvPr/>
        </p:nvSpPr>
        <p:spPr>
          <a:xfrm>
            <a:off x="504001" y="1795958"/>
            <a:ext cx="11186476" cy="3539430"/>
          </a:xfrm>
          <a:prstGeom prst="rect">
            <a:avLst/>
          </a:prstGeom>
          <a:noFill/>
        </p:spPr>
        <p:txBody>
          <a:bodyPr wrap="square" lIns="0" tIns="0" rIns="0" bIns="0" rtlCol="0">
            <a:spAutoFit/>
          </a:bodyPr>
          <a:lstStyle/>
          <a:p>
            <a:pPr marL="457200" indent="-457200">
              <a:spcAft>
                <a:spcPct val="50000"/>
              </a:spcAft>
              <a:buClr>
                <a:srgbClr val="F0AB00"/>
              </a:buClr>
              <a:buSzPct val="80000"/>
              <a:buFont typeface="Wingdings" panose="05000000000000000000" pitchFamily="2" charset="2"/>
              <a:buChar char="§"/>
              <a:defRPr/>
            </a:pPr>
            <a:r>
              <a:rPr lang="en-US" sz="2000" kern="0" dirty="0"/>
              <a:t>The Grid is planned to replace the longer-established Matrix as a tabular control</a:t>
            </a:r>
          </a:p>
          <a:p>
            <a:pPr marL="457200" indent="-457200">
              <a:spcAft>
                <a:spcPct val="50000"/>
              </a:spcAft>
              <a:buClr>
                <a:srgbClr val="F0AB00"/>
              </a:buClr>
              <a:buSzPct val="80000"/>
              <a:buFont typeface="Wingdings" panose="05000000000000000000" pitchFamily="2" charset="2"/>
              <a:buChar char="§"/>
              <a:defRPr/>
            </a:pPr>
            <a:r>
              <a:rPr lang="en-US" sz="2000" kern="0" dirty="0"/>
              <a:t>Grid is a view of a DataTable</a:t>
            </a:r>
          </a:p>
          <a:p>
            <a:pPr marL="788988" lvl="1" indent="-457200">
              <a:spcAft>
                <a:spcPct val="50000"/>
              </a:spcAft>
              <a:buClr>
                <a:srgbClr val="666666"/>
              </a:buClr>
              <a:buSzPct val="80000"/>
              <a:buFont typeface="Wingdings" panose="05000000000000000000" pitchFamily="2" charset="2"/>
              <a:buChar char="§"/>
              <a:defRPr/>
            </a:pPr>
            <a:r>
              <a:rPr lang="en-US" sz="2000" kern="0" dirty="0"/>
              <a:t>The Grid is responsible for the visual settings</a:t>
            </a:r>
          </a:p>
          <a:p>
            <a:pPr marL="788988" lvl="1" indent="-457200">
              <a:spcAft>
                <a:spcPct val="50000"/>
              </a:spcAft>
              <a:buClr>
                <a:srgbClr val="666666"/>
              </a:buClr>
              <a:buSzPct val="80000"/>
              <a:buFont typeface="Wingdings" panose="05000000000000000000" pitchFamily="2" charset="2"/>
              <a:buChar char="§"/>
              <a:defRPr/>
            </a:pPr>
            <a:r>
              <a:rPr lang="en-US" sz="2000" kern="0" dirty="0"/>
              <a:t>The DataTable is responsible for the data behind the user interface</a:t>
            </a:r>
          </a:p>
          <a:p>
            <a:pPr marL="788988" lvl="1" indent="-457200">
              <a:spcAft>
                <a:spcPct val="50000"/>
              </a:spcAft>
              <a:buClr>
                <a:srgbClr val="666666"/>
              </a:buClr>
              <a:buSzPct val="80000"/>
              <a:buFont typeface="Wingdings" panose="05000000000000000000" pitchFamily="2" charset="2"/>
              <a:buChar char="§"/>
              <a:defRPr/>
            </a:pPr>
            <a:r>
              <a:rPr lang="en-US" sz="2000" kern="0" dirty="0"/>
              <a:t>Grid &amp; DataTable synchronize automatically</a:t>
            </a:r>
          </a:p>
          <a:p>
            <a:pPr marL="973137" lvl="2" indent="-342900">
              <a:spcAft>
                <a:spcPct val="50000"/>
              </a:spcAft>
              <a:buFont typeface="Wingdings" panose="05000000000000000000" pitchFamily="2" charset="2"/>
              <a:buChar char="§"/>
              <a:defRPr/>
            </a:pPr>
            <a:r>
              <a:rPr lang="en-US" sz="2000" kern="0" dirty="0"/>
              <a:t>Data changes flow from Grid to DataTable and vice versa</a:t>
            </a:r>
          </a:p>
          <a:p>
            <a:pPr marL="973137" lvl="2" indent="-342900">
              <a:spcAft>
                <a:spcPct val="50000"/>
              </a:spcAft>
              <a:buFont typeface="Wingdings" panose="05000000000000000000" pitchFamily="2" charset="2"/>
              <a:buChar char="§"/>
              <a:defRPr/>
            </a:pPr>
            <a:r>
              <a:rPr lang="en-US" sz="2000" kern="0" dirty="0"/>
              <a:t>Meta-Data / Structural changes are synchronized from the DataTable to its managed Grids</a:t>
            </a:r>
          </a:p>
          <a:p>
            <a:pPr marL="457200" indent="-457200">
              <a:spcAft>
                <a:spcPct val="50000"/>
              </a:spcAft>
              <a:buClr>
                <a:srgbClr val="F0AB00"/>
              </a:buClr>
              <a:buSzPct val="80000"/>
              <a:buFont typeface="Wingdings" panose="05000000000000000000" pitchFamily="2" charset="2"/>
              <a:buChar char="§"/>
              <a:defRPr/>
            </a:pPr>
            <a:r>
              <a:rPr lang="en-US" sz="2000" kern="0" dirty="0"/>
              <a:t>  The Grid enables expand/collapse</a:t>
            </a:r>
          </a:p>
        </p:txBody>
      </p:sp>
    </p:spTree>
    <p:custDataLst>
      <p:tags r:id="rId1"/>
    </p:custDataLst>
    <p:extLst>
      <p:ext uri="{BB962C8B-B14F-4D97-AF65-F5344CB8AC3E}">
        <p14:creationId xmlns:p14="http://schemas.microsoft.com/office/powerpoint/2010/main" val="3701183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Rectangle 2"/>
          <p:cNvSpPr>
            <a:spLocks noGrp="1" noChangeArrowheads="1"/>
          </p:cNvSpPr>
          <p:nvPr>
            <p:ph type="title"/>
          </p:nvPr>
        </p:nvSpPr>
        <p:spPr>
          <a:noFill/>
        </p:spPr>
        <p:txBody>
          <a:bodyPr anchor="ctr"/>
          <a:lstStyle/>
          <a:p>
            <a:r>
              <a:rPr lang="en-US" dirty="0"/>
              <a:t>Grid &amp; DataTable – Object Models</a:t>
            </a:r>
          </a:p>
        </p:txBody>
      </p:sp>
      <p:sp>
        <p:nvSpPr>
          <p:cNvPr id="6" name="Rectangle 3"/>
          <p:cNvSpPr txBox="1">
            <a:spLocks noChangeArrowheads="1"/>
          </p:cNvSpPr>
          <p:nvPr/>
        </p:nvSpPr>
        <p:spPr bwMode="gray">
          <a:xfrm>
            <a:off x="504001" y="1481138"/>
            <a:ext cx="11186475" cy="525792"/>
          </a:xfrm>
          <a:prstGeom prst="rect">
            <a:avLst/>
          </a:prstGeom>
          <a:noFill/>
          <a:ln w="12700" algn="ctr">
            <a:noFill/>
            <a:miter lim="800000"/>
            <a:headEnd/>
            <a:tailEnd/>
          </a:ln>
        </p:spPr>
        <p:txBody>
          <a:bodyPr lIns="0" tIns="0" rIns="0" bIns="0"/>
          <a:lstStyle/>
          <a:p>
            <a:pPr>
              <a:spcBef>
                <a:spcPct val="75000"/>
              </a:spcBef>
              <a:buClr>
                <a:schemeClr val="tx1"/>
              </a:buClr>
              <a:buSzPct val="80000"/>
              <a:buFont typeface="Wingdings" pitchFamily="2" charset="2"/>
              <a:buNone/>
              <a:defRPr/>
            </a:pPr>
            <a:r>
              <a:rPr lang="en-US" sz="2000" kern="0" dirty="0">
                <a:latin typeface="+mn-lt"/>
              </a:rPr>
              <a:t>DataTable is a type of DataSource</a:t>
            </a:r>
          </a:p>
        </p:txBody>
      </p:sp>
      <p:pic>
        <p:nvPicPr>
          <p:cNvPr id="2" name="Picture 1">
            <a:extLst>
              <a:ext uri="{FF2B5EF4-FFF2-40B4-BE49-F238E27FC236}">
                <a16:creationId xmlns:a16="http://schemas.microsoft.com/office/drawing/2014/main" id="{0F029263-3C25-4620-9536-3D8062B1A792}"/>
              </a:ext>
            </a:extLst>
          </p:cNvPr>
          <p:cNvPicPr>
            <a:picLocks noChangeAspect="1"/>
          </p:cNvPicPr>
          <p:nvPr/>
        </p:nvPicPr>
        <p:blipFill>
          <a:blip r:embed="rId4"/>
          <a:stretch>
            <a:fillRect/>
          </a:stretch>
        </p:blipFill>
        <p:spPr>
          <a:xfrm>
            <a:off x="868087" y="2442005"/>
            <a:ext cx="4980468" cy="3217113"/>
          </a:xfrm>
          <a:prstGeom prst="rect">
            <a:avLst/>
          </a:prstGeom>
        </p:spPr>
      </p:pic>
      <p:pic>
        <p:nvPicPr>
          <p:cNvPr id="3" name="Picture 2">
            <a:extLst>
              <a:ext uri="{FF2B5EF4-FFF2-40B4-BE49-F238E27FC236}">
                <a16:creationId xmlns:a16="http://schemas.microsoft.com/office/drawing/2014/main" id="{248085BC-610E-4BB7-BA7E-07F53DCF8D68}"/>
              </a:ext>
            </a:extLst>
          </p:cNvPr>
          <p:cNvPicPr>
            <a:picLocks noChangeAspect="1"/>
          </p:cNvPicPr>
          <p:nvPr/>
        </p:nvPicPr>
        <p:blipFill>
          <a:blip r:embed="rId5"/>
          <a:stretch>
            <a:fillRect/>
          </a:stretch>
        </p:blipFill>
        <p:spPr>
          <a:xfrm>
            <a:off x="6346621" y="3090433"/>
            <a:ext cx="4778659" cy="1564694"/>
          </a:xfrm>
          <a:prstGeom prst="rect">
            <a:avLst/>
          </a:prstGeom>
        </p:spPr>
      </p:pic>
    </p:spTree>
    <p:custDataLst>
      <p:tags r:id="rId1"/>
    </p:custDataLst>
    <p:extLst>
      <p:ext uri="{BB962C8B-B14F-4D97-AF65-F5344CB8AC3E}">
        <p14:creationId xmlns:p14="http://schemas.microsoft.com/office/powerpoint/2010/main" val="1032070944"/>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5" name="Rectangle 2"/>
          <p:cNvSpPr>
            <a:spLocks noGrp="1" noChangeArrowheads="1"/>
          </p:cNvSpPr>
          <p:nvPr>
            <p:ph type="title"/>
          </p:nvPr>
        </p:nvSpPr>
        <p:spPr>
          <a:noFill/>
        </p:spPr>
        <p:txBody>
          <a:bodyPr anchor="ctr"/>
          <a:lstStyle/>
          <a:p>
            <a:pPr eaLnBrk="1" hangingPunct="1"/>
            <a:r>
              <a:rPr lang="en-US" dirty="0"/>
              <a:t>DataTable versus Grid</a:t>
            </a:r>
          </a:p>
        </p:txBody>
      </p:sp>
      <p:sp>
        <p:nvSpPr>
          <p:cNvPr id="226307" name="Rectangle 4"/>
          <p:cNvSpPr>
            <a:spLocks noChangeArrowheads="1"/>
          </p:cNvSpPr>
          <p:nvPr/>
        </p:nvSpPr>
        <p:spPr bwMode="auto">
          <a:xfrm>
            <a:off x="1198956" y="2259915"/>
            <a:ext cx="4084637" cy="1825625"/>
          </a:xfrm>
          <a:prstGeom prst="rect">
            <a:avLst/>
          </a:prstGeom>
          <a:noFill/>
          <a:ln w="9525">
            <a:noFill/>
            <a:miter lim="800000"/>
            <a:headEnd/>
            <a:tailEnd/>
          </a:ln>
        </p:spPr>
        <p:txBody>
          <a:bodyPr lIns="0" tIns="0" rIns="0" bIns="0"/>
          <a:lstStyle/>
          <a:p>
            <a:pPr marL="342900" indent="-342900">
              <a:spcBef>
                <a:spcPct val="75000"/>
              </a:spcBef>
            </a:pPr>
            <a:br>
              <a:rPr lang="en-US" sz="1400" dirty="0"/>
            </a:br>
            <a:br>
              <a:rPr lang="en-US" sz="1400" dirty="0"/>
            </a:br>
            <a:endParaRPr lang="en-US" sz="1400" dirty="0"/>
          </a:p>
        </p:txBody>
      </p:sp>
      <p:sp>
        <p:nvSpPr>
          <p:cNvPr id="10" name="Rectangle 6">
            <a:extLst>
              <a:ext uri="{FF2B5EF4-FFF2-40B4-BE49-F238E27FC236}">
                <a16:creationId xmlns:a16="http://schemas.microsoft.com/office/drawing/2014/main" id="{8CC1B884-090F-45D1-A9C0-469B15A3E6F0}"/>
              </a:ext>
            </a:extLst>
          </p:cNvPr>
          <p:cNvSpPr>
            <a:spLocks noChangeArrowheads="1"/>
          </p:cNvSpPr>
          <p:nvPr/>
        </p:nvSpPr>
        <p:spPr bwMode="auto">
          <a:xfrm>
            <a:off x="1153711" y="1699003"/>
            <a:ext cx="4175125" cy="4143657"/>
          </a:xfrm>
          <a:prstGeom prst="rect">
            <a:avLst/>
          </a:prstGeom>
          <a:noFill/>
          <a:ln w="9525">
            <a:noFill/>
            <a:miter lim="800000"/>
            <a:headEnd/>
            <a:tailEnd/>
          </a:ln>
        </p:spPr>
        <p:txBody>
          <a:bodyPr lIns="0" tIns="0" rIns="0" bIns="0"/>
          <a:lstStyle/>
          <a:p>
            <a:pPr marL="342900" indent="-342900" algn="ctr">
              <a:spcBef>
                <a:spcPct val="75000"/>
              </a:spcBef>
            </a:pPr>
            <a:r>
              <a:rPr lang="en-US" sz="2400" b="1" dirty="0">
                <a:solidFill>
                  <a:schemeClr val="accent1"/>
                </a:solidFill>
              </a:rPr>
              <a:t>DataTable</a:t>
            </a:r>
            <a:r>
              <a:rPr lang="en-US" sz="2400" dirty="0">
                <a:solidFill>
                  <a:srgbClr val="44697D"/>
                </a:solidFill>
              </a:rPr>
              <a:t> </a:t>
            </a:r>
            <a:r>
              <a:rPr lang="en-US" dirty="0">
                <a:solidFill>
                  <a:srgbClr val="44697D"/>
                </a:solidFill>
              </a:rPr>
              <a:t> </a:t>
            </a:r>
          </a:p>
          <a:p>
            <a:pPr marL="342900" indent="-342900">
              <a:spcBef>
                <a:spcPct val="75000"/>
              </a:spcBef>
            </a:pPr>
            <a:r>
              <a:rPr lang="en-US" dirty="0">
                <a:solidFill>
                  <a:srgbClr val="44697D"/>
                </a:solidFill>
              </a:rPr>
              <a:t>Structural actions</a:t>
            </a:r>
          </a:p>
          <a:p>
            <a:pPr marL="284163" lvl="1" indent="-284163">
              <a:spcBef>
                <a:spcPct val="35000"/>
              </a:spcBef>
              <a:buClr>
                <a:srgbClr val="F0AB00"/>
              </a:buClr>
              <a:buSzPct val="80000"/>
              <a:buFont typeface="Arial" pitchFamily="34" charset="0"/>
              <a:buChar char="■"/>
            </a:pPr>
            <a:r>
              <a:rPr lang="en-US" sz="1800" dirty="0"/>
              <a:t>Execute query  (+data)</a:t>
            </a:r>
          </a:p>
          <a:p>
            <a:pPr marL="284163" lvl="1" indent="-284163">
              <a:spcBef>
                <a:spcPct val="35000"/>
              </a:spcBef>
              <a:buClr>
                <a:srgbClr val="F0AB00"/>
              </a:buClr>
              <a:buSzPct val="80000"/>
              <a:buFont typeface="Arial" pitchFamily="34" charset="0"/>
              <a:buChar char="■"/>
            </a:pPr>
            <a:r>
              <a:rPr lang="en-US" sz="1800" dirty="0"/>
              <a:t>Load from XML (+data)</a:t>
            </a:r>
          </a:p>
          <a:p>
            <a:pPr marL="284163" lvl="1" indent="-284163">
              <a:spcBef>
                <a:spcPct val="35000"/>
              </a:spcBef>
              <a:buClr>
                <a:srgbClr val="F0AB00"/>
              </a:buClr>
              <a:buSzPct val="80000"/>
              <a:buFont typeface="Arial" pitchFamily="34" charset="0"/>
              <a:buChar char="■"/>
            </a:pPr>
            <a:r>
              <a:rPr lang="en-US" sz="1800" dirty="0"/>
              <a:t>Add columns</a:t>
            </a:r>
          </a:p>
          <a:p>
            <a:pPr marL="284163" lvl="1" indent="-284163">
              <a:spcBef>
                <a:spcPct val="35000"/>
              </a:spcBef>
              <a:buClr>
                <a:srgbClr val="F0AB00"/>
              </a:buClr>
              <a:buSzPct val="80000"/>
              <a:buFont typeface="Arial" pitchFamily="34" charset="0"/>
              <a:buChar char="■"/>
            </a:pPr>
            <a:endParaRPr lang="en-US" sz="1800" dirty="0"/>
          </a:p>
          <a:p>
            <a:pPr marL="342900" indent="-342900">
              <a:spcBef>
                <a:spcPct val="75000"/>
              </a:spcBef>
            </a:pPr>
            <a:r>
              <a:rPr lang="en-US" dirty="0">
                <a:solidFill>
                  <a:srgbClr val="44697D"/>
                </a:solidFill>
              </a:rPr>
              <a:t>Data Actions</a:t>
            </a:r>
          </a:p>
          <a:p>
            <a:pPr marL="284163" lvl="1" indent="-284163">
              <a:spcBef>
                <a:spcPct val="35000"/>
              </a:spcBef>
              <a:buClr>
                <a:srgbClr val="F0AB00"/>
              </a:buClr>
              <a:buSzPct val="80000"/>
              <a:buFont typeface="Arial" pitchFamily="34" charset="0"/>
              <a:buChar char="■"/>
            </a:pPr>
            <a:r>
              <a:rPr lang="en-US" sz="1800" dirty="0"/>
              <a:t>Add rows </a:t>
            </a:r>
          </a:p>
          <a:p>
            <a:pPr marL="284163" lvl="1" indent="-284163">
              <a:spcBef>
                <a:spcPct val="35000"/>
              </a:spcBef>
              <a:buClr>
                <a:srgbClr val="F0AB00"/>
              </a:buClr>
              <a:buSzPct val="80000"/>
              <a:buFont typeface="Arial" pitchFamily="34" charset="0"/>
              <a:buChar char="■"/>
            </a:pPr>
            <a:r>
              <a:rPr lang="en-US" sz="1800" dirty="0"/>
              <a:t>Set cell value by data type</a:t>
            </a:r>
          </a:p>
          <a:p>
            <a:pPr marL="284163" lvl="1" indent="-284163">
              <a:spcBef>
                <a:spcPct val="35000"/>
              </a:spcBef>
              <a:buClr>
                <a:srgbClr val="F0AB00"/>
              </a:buClr>
              <a:buSzPct val="80000"/>
              <a:buFont typeface="Arial" pitchFamily="34" charset="0"/>
              <a:buChar char="■"/>
            </a:pPr>
            <a:endParaRPr lang="en-US" sz="1800" dirty="0"/>
          </a:p>
        </p:txBody>
      </p:sp>
      <p:sp>
        <p:nvSpPr>
          <p:cNvPr id="11" name="Rectangle 6">
            <a:extLst>
              <a:ext uri="{FF2B5EF4-FFF2-40B4-BE49-F238E27FC236}">
                <a16:creationId xmlns:a16="http://schemas.microsoft.com/office/drawing/2014/main" id="{2807E751-8E9A-4939-BE00-E0979AF3636C}"/>
              </a:ext>
            </a:extLst>
          </p:cNvPr>
          <p:cNvSpPr>
            <a:spLocks noChangeArrowheads="1"/>
          </p:cNvSpPr>
          <p:nvPr/>
        </p:nvSpPr>
        <p:spPr bwMode="auto">
          <a:xfrm>
            <a:off x="5985164" y="1699003"/>
            <a:ext cx="5705313" cy="4143657"/>
          </a:xfrm>
          <a:prstGeom prst="rect">
            <a:avLst/>
          </a:prstGeom>
          <a:noFill/>
          <a:ln w="9525">
            <a:noFill/>
            <a:miter lim="800000"/>
            <a:headEnd/>
            <a:tailEnd/>
          </a:ln>
        </p:spPr>
        <p:txBody>
          <a:bodyPr lIns="0" tIns="0" rIns="0" bIns="0"/>
          <a:lstStyle/>
          <a:p>
            <a:pPr marL="342900" indent="-342900" algn="ctr">
              <a:spcBef>
                <a:spcPct val="75000"/>
              </a:spcBef>
            </a:pPr>
            <a:r>
              <a:rPr lang="en-US" sz="2400" b="1" dirty="0">
                <a:solidFill>
                  <a:schemeClr val="accent1"/>
                </a:solidFill>
              </a:rPr>
              <a:t>Grid</a:t>
            </a:r>
            <a:r>
              <a:rPr lang="en-US" sz="2400" dirty="0">
                <a:solidFill>
                  <a:srgbClr val="44697D"/>
                </a:solidFill>
              </a:rPr>
              <a:t> </a:t>
            </a:r>
            <a:r>
              <a:rPr lang="en-US" dirty="0">
                <a:solidFill>
                  <a:srgbClr val="44697D"/>
                </a:solidFill>
              </a:rPr>
              <a:t> </a:t>
            </a:r>
          </a:p>
          <a:p>
            <a:pPr marL="342900" indent="-342900">
              <a:spcBef>
                <a:spcPct val="75000"/>
              </a:spcBef>
            </a:pPr>
            <a:r>
              <a:rPr lang="en-US" dirty="0">
                <a:solidFill>
                  <a:srgbClr val="44697D"/>
                </a:solidFill>
              </a:rPr>
              <a:t>Structural actions</a:t>
            </a:r>
          </a:p>
          <a:p>
            <a:pPr marL="284163" lvl="1" indent="-284163">
              <a:spcBef>
                <a:spcPct val="35000"/>
              </a:spcBef>
              <a:buClr>
                <a:srgbClr val="F0AB00"/>
              </a:buClr>
              <a:buSzPct val="80000"/>
              <a:buFont typeface="Arial" pitchFamily="34" charset="0"/>
              <a:buChar char="■"/>
            </a:pPr>
            <a:r>
              <a:rPr lang="en-US" sz="1800" dirty="0"/>
              <a:t>Control of column display types &amp; properties</a:t>
            </a:r>
          </a:p>
          <a:p>
            <a:pPr marL="284163" lvl="1" indent="-284163">
              <a:spcBef>
                <a:spcPct val="35000"/>
              </a:spcBef>
              <a:buClr>
                <a:srgbClr val="F0AB00"/>
              </a:buClr>
              <a:buSzPct val="80000"/>
              <a:buFont typeface="Arial" pitchFamily="34" charset="0"/>
              <a:buChar char="■"/>
            </a:pPr>
            <a:r>
              <a:rPr lang="en-US" sz="1800" dirty="0"/>
              <a:t>Expose collapsible view mechanism of existing data</a:t>
            </a:r>
          </a:p>
          <a:p>
            <a:pPr marL="284163" lvl="1" indent="-284163">
              <a:spcBef>
                <a:spcPct val="35000"/>
              </a:spcBef>
              <a:buClr>
                <a:srgbClr val="F0AB00"/>
              </a:buClr>
              <a:buSzPct val="80000"/>
              <a:buFont typeface="Arial" pitchFamily="34" charset="0"/>
              <a:buChar char="■"/>
            </a:pPr>
            <a:r>
              <a:rPr lang="en-US" sz="1800" dirty="0"/>
              <a:t>Row selection methods</a:t>
            </a:r>
          </a:p>
          <a:p>
            <a:pPr marL="284163" lvl="1" indent="-284163">
              <a:spcBef>
                <a:spcPct val="35000"/>
              </a:spcBef>
              <a:buClr>
                <a:srgbClr val="F0AB00"/>
              </a:buClr>
              <a:buSzPct val="80000"/>
              <a:buFont typeface="Arial" pitchFamily="34" charset="0"/>
              <a:buChar char="■"/>
            </a:pPr>
            <a:endParaRPr lang="en-US" sz="1800" dirty="0"/>
          </a:p>
          <a:p>
            <a:pPr marL="342900" indent="-342900">
              <a:spcBef>
                <a:spcPct val="75000"/>
              </a:spcBef>
            </a:pPr>
            <a:r>
              <a:rPr lang="en-US" dirty="0">
                <a:solidFill>
                  <a:srgbClr val="44697D"/>
                </a:solidFill>
              </a:rPr>
              <a:t>Data Actions</a:t>
            </a:r>
          </a:p>
          <a:p>
            <a:pPr marL="284163" lvl="1" indent="-284163">
              <a:spcBef>
                <a:spcPct val="35000"/>
              </a:spcBef>
              <a:buClr>
                <a:srgbClr val="F0AB00"/>
              </a:buClr>
              <a:buSzPct val="80000"/>
              <a:buFont typeface="Arial" pitchFamily="34" charset="0"/>
              <a:buChar char="■"/>
            </a:pPr>
            <a:r>
              <a:rPr lang="en-US" sz="1800" dirty="0"/>
              <a:t>Set cell value by display type</a:t>
            </a:r>
          </a:p>
        </p:txBody>
      </p:sp>
    </p:spTree>
    <p:custDataLst>
      <p:tags r:id="rId1"/>
    </p:custDataLst>
    <p:extLst>
      <p:ext uri="{BB962C8B-B14F-4D97-AF65-F5344CB8AC3E}">
        <p14:creationId xmlns:p14="http://schemas.microsoft.com/office/powerpoint/2010/main" val="462878872"/>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Title 1"/>
          <p:cNvSpPr>
            <a:spLocks noGrp="1"/>
          </p:cNvSpPr>
          <p:nvPr>
            <p:ph type="title"/>
          </p:nvPr>
        </p:nvSpPr>
        <p:spPr>
          <a:noFill/>
        </p:spPr>
        <p:txBody>
          <a:bodyPr anchor="ctr"/>
          <a:lstStyle/>
          <a:p>
            <a:pPr eaLnBrk="1" hangingPunct="1"/>
            <a:r>
              <a:rPr lang="en-US" dirty="0"/>
              <a:t>First column in Grid</a:t>
            </a:r>
          </a:p>
        </p:txBody>
      </p:sp>
      <p:sp>
        <p:nvSpPr>
          <p:cNvPr id="5" name="Text Placeholder 3"/>
          <p:cNvSpPr txBox="1">
            <a:spLocks/>
          </p:cNvSpPr>
          <p:nvPr/>
        </p:nvSpPr>
        <p:spPr bwMode="gray">
          <a:xfrm>
            <a:off x="504001" y="1481139"/>
            <a:ext cx="11186476" cy="4391025"/>
          </a:xfrm>
          <a:prstGeom prst="rect">
            <a:avLst/>
          </a:prstGeom>
        </p:spPr>
        <p:txBody>
          <a:bodyPr lIns="0" tIns="0" rIns="0" bIns="0"/>
          <a:lstStyle/>
          <a:p>
            <a:pPr>
              <a:spcBef>
                <a:spcPts val="1620"/>
              </a:spcBef>
              <a:buClr>
                <a:schemeClr val="accent1"/>
              </a:buClr>
              <a:buSzPct val="150000"/>
              <a:buFont typeface="Wingdings" pitchFamily="2" charset="2"/>
              <a:buChar char="ü"/>
              <a:defRPr/>
            </a:pPr>
            <a:r>
              <a:rPr lang="en-US" sz="1800" dirty="0">
                <a:latin typeface="+mn-lt"/>
              </a:rPr>
              <a:t> You can put values into the first column of the grid objects in UI API.</a:t>
            </a:r>
          </a:p>
          <a:p>
            <a:pPr marL="447675" lvl="3" indent="-177800">
              <a:spcBef>
                <a:spcPts val="420"/>
              </a:spcBef>
              <a:buClr>
                <a:schemeClr val="accent2"/>
              </a:buClr>
              <a:buSzPct val="150000"/>
              <a:buFont typeface="Arial" pitchFamily="34" charset="0"/>
              <a:buChar char="•"/>
              <a:defRPr/>
            </a:pPr>
            <a:endParaRPr lang="en-US" dirty="0">
              <a:latin typeface="+mn-lt"/>
            </a:endParaRPr>
          </a:p>
          <a:p>
            <a:pPr marL="627063" lvl="4" indent="-179388">
              <a:spcBef>
                <a:spcPts val="252"/>
              </a:spcBef>
              <a:buClr>
                <a:schemeClr val="accent2"/>
              </a:buClr>
              <a:buSzPct val="150000"/>
              <a:buBlip>
                <a:blip r:embed="rId4"/>
              </a:buBlip>
              <a:defRPr/>
            </a:pPr>
            <a:r>
              <a:rPr lang="en-US" sz="1400" dirty="0">
                <a:latin typeface="+mn-lt"/>
                <a:ea typeface="ＭＳ Ｐゴシック" charset="0"/>
                <a:cs typeface="ＭＳ Ｐゴシック" charset="0"/>
              </a:rPr>
              <a:t> </a:t>
            </a:r>
            <a:r>
              <a:rPr lang="en-US" sz="1400" i="1" dirty="0">
                <a:latin typeface="+mn-lt"/>
              </a:rPr>
              <a:t>RowHeaders</a:t>
            </a:r>
            <a:r>
              <a:rPr lang="en-US" sz="1400" dirty="0">
                <a:latin typeface="+mn-lt"/>
              </a:rPr>
              <a:t> object (property of </a:t>
            </a:r>
            <a:r>
              <a:rPr lang="en-US" sz="1400" i="1" dirty="0">
                <a:latin typeface="+mn-lt"/>
              </a:rPr>
              <a:t>Grid</a:t>
            </a:r>
            <a:r>
              <a:rPr lang="en-US" sz="1400" dirty="0">
                <a:latin typeface="+mn-lt"/>
              </a:rPr>
              <a:t> object): </a:t>
            </a:r>
            <a:endParaRPr lang="en-US" sz="1600" dirty="0">
              <a:latin typeface="+mn-lt"/>
            </a:endParaRPr>
          </a:p>
          <a:p>
            <a:pPr marL="985838" lvl="5" indent="-228600">
              <a:spcBef>
                <a:spcPct val="20000"/>
              </a:spcBef>
              <a:buClr>
                <a:schemeClr val="accent1"/>
              </a:buClr>
              <a:buSzPct val="150000"/>
              <a:buFont typeface="Arial" pitchFamily="34" charset="0"/>
              <a:buChar char="•"/>
              <a:defRPr/>
            </a:pPr>
            <a:r>
              <a:rPr lang="en-US" sz="1800" i="1" dirty="0"/>
              <a:t>GetText</a:t>
            </a:r>
            <a:r>
              <a:rPr lang="en-US" sz="1800" dirty="0"/>
              <a:t> method</a:t>
            </a:r>
          </a:p>
          <a:p>
            <a:pPr marL="985838" lvl="5" indent="-228600">
              <a:spcBef>
                <a:spcPct val="20000"/>
              </a:spcBef>
              <a:buClr>
                <a:schemeClr val="accent1"/>
              </a:buClr>
              <a:buSzPct val="150000"/>
              <a:buFont typeface="Arial" pitchFamily="34" charset="0"/>
              <a:buChar char="•"/>
              <a:defRPr/>
            </a:pPr>
            <a:r>
              <a:rPr lang="en-US" sz="1800" i="1" dirty="0"/>
              <a:t>SetText</a:t>
            </a:r>
            <a:r>
              <a:rPr lang="en-US" sz="1800" dirty="0"/>
              <a:t> method</a:t>
            </a:r>
          </a:p>
          <a:p>
            <a:pPr marL="985838" lvl="5" indent="-228600">
              <a:spcBef>
                <a:spcPct val="20000"/>
              </a:spcBef>
              <a:buClr>
                <a:schemeClr val="accent1"/>
              </a:buClr>
              <a:buSzPct val="150000"/>
              <a:buFont typeface="Arial" pitchFamily="34" charset="0"/>
              <a:buChar char="•"/>
              <a:defRPr/>
            </a:pPr>
            <a:r>
              <a:rPr lang="en-US" sz="1800" i="1" dirty="0"/>
              <a:t>TitleObject</a:t>
            </a:r>
            <a:r>
              <a:rPr lang="en-US" sz="1800" dirty="0"/>
              <a:t> property</a:t>
            </a:r>
          </a:p>
          <a:p>
            <a:pPr marL="985838" lvl="5" indent="-228600">
              <a:spcBef>
                <a:spcPct val="20000"/>
              </a:spcBef>
              <a:buClr>
                <a:schemeClr val="accent1"/>
              </a:buClr>
              <a:buSzPct val="150000"/>
              <a:buFont typeface="Arial" pitchFamily="34" charset="0"/>
              <a:buChar char="•"/>
              <a:defRPr/>
            </a:pPr>
            <a:r>
              <a:rPr lang="en-US" sz="1800" i="1" dirty="0"/>
              <a:t>Width</a:t>
            </a:r>
            <a:r>
              <a:rPr lang="en-US" sz="1800" dirty="0"/>
              <a:t> property</a:t>
            </a:r>
          </a:p>
        </p:txBody>
      </p:sp>
      <p:pic>
        <p:nvPicPr>
          <p:cNvPr id="228355" name="Picture 2"/>
          <p:cNvPicPr>
            <a:picLocks noChangeAspect="1" noChangeArrowheads="1"/>
          </p:cNvPicPr>
          <p:nvPr/>
        </p:nvPicPr>
        <p:blipFill>
          <a:blip r:embed="rId5" cstate="print"/>
          <a:srcRect/>
          <a:stretch>
            <a:fillRect/>
          </a:stretch>
        </p:blipFill>
        <p:spPr bwMode="auto">
          <a:xfrm>
            <a:off x="3925180" y="2863038"/>
            <a:ext cx="7918681" cy="2892538"/>
          </a:xfrm>
          <a:prstGeom prst="rect">
            <a:avLst/>
          </a:prstGeom>
          <a:noFill/>
          <a:ln w="9525">
            <a:noFill/>
            <a:miter lim="800000"/>
            <a:headEnd/>
            <a:tailEnd/>
          </a:ln>
        </p:spPr>
      </p:pic>
      <p:sp>
        <p:nvSpPr>
          <p:cNvPr id="8" name="TextBox 7"/>
          <p:cNvSpPr txBox="1"/>
          <p:nvPr/>
        </p:nvSpPr>
        <p:spPr>
          <a:xfrm>
            <a:off x="504001" y="5871847"/>
            <a:ext cx="5758369" cy="369887"/>
          </a:xfrm>
          <a:prstGeom prst="rect">
            <a:avLst/>
          </a:prstGeom>
          <a:noFill/>
        </p:spPr>
        <p:txBody>
          <a:bodyPr wrap="square">
            <a:spAutoFit/>
          </a:bodyPr>
          <a:lstStyle/>
          <a:p>
            <a:pPr>
              <a:spcBef>
                <a:spcPct val="50000"/>
              </a:spcBef>
              <a:buClr>
                <a:srgbClr val="F0AB00"/>
              </a:buClr>
              <a:buSzPct val="80000"/>
              <a:defRPr/>
            </a:pPr>
            <a:r>
              <a:rPr lang="en-US" sz="1800" kern="0" dirty="0">
                <a:latin typeface="Arial" charset="0"/>
                <a:ea typeface="Arial Unicode MS" pitchFamily="34" charset="-128"/>
                <a:cs typeface="Arial Unicode MS" pitchFamily="34" charset="-128"/>
              </a:rPr>
              <a:t>Note: Manual filling of the first column.</a:t>
            </a:r>
            <a:endParaRPr lang="fr-FR" sz="1800" kern="0" dirty="0">
              <a:latin typeface="Arial" charset="0"/>
              <a:ea typeface="Arial Unicode MS" pitchFamily="34" charset="-128"/>
              <a:cs typeface="Arial Unicode MS" pitchFamily="34" charset="-128"/>
            </a:endParaRPr>
          </a:p>
        </p:txBody>
      </p:sp>
    </p:spTree>
    <p:custDataLst>
      <p:tags r:id="rId1"/>
    </p:custDataLst>
    <p:extLst>
      <p:ext uri="{BB962C8B-B14F-4D97-AF65-F5344CB8AC3E}">
        <p14:creationId xmlns:p14="http://schemas.microsoft.com/office/powerpoint/2010/main" val="373437490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1" name="Title 1"/>
          <p:cNvSpPr>
            <a:spLocks noGrp="1"/>
          </p:cNvSpPr>
          <p:nvPr>
            <p:ph type="title"/>
          </p:nvPr>
        </p:nvSpPr>
        <p:spPr>
          <a:noFill/>
        </p:spPr>
        <p:txBody>
          <a:bodyPr anchor="ctr"/>
          <a:lstStyle/>
          <a:p>
            <a:pPr eaLnBrk="1" hangingPunct="1"/>
            <a:r>
              <a:rPr lang="en-US" dirty="0"/>
              <a:t>Pinning Column in Grid/Matrix</a:t>
            </a:r>
          </a:p>
        </p:txBody>
      </p:sp>
      <p:pic>
        <p:nvPicPr>
          <p:cNvPr id="230402" name="Picture 3" descr="1.png"/>
          <p:cNvPicPr>
            <a:picLocks noChangeAspect="1"/>
          </p:cNvPicPr>
          <p:nvPr/>
        </p:nvPicPr>
        <p:blipFill>
          <a:blip r:embed="rId4" cstate="print"/>
          <a:srcRect/>
          <a:stretch>
            <a:fillRect/>
          </a:stretch>
        </p:blipFill>
        <p:spPr bwMode="auto">
          <a:xfrm>
            <a:off x="4949882" y="2115827"/>
            <a:ext cx="3171825" cy="2255838"/>
          </a:xfrm>
          <a:prstGeom prst="rect">
            <a:avLst/>
          </a:prstGeom>
          <a:noFill/>
          <a:ln w="9525">
            <a:noFill/>
            <a:miter lim="800000"/>
            <a:headEnd/>
            <a:tailEnd/>
          </a:ln>
        </p:spPr>
      </p:pic>
      <p:sp>
        <p:nvSpPr>
          <p:cNvPr id="230403" name="TextBox 4"/>
          <p:cNvSpPr txBox="1">
            <a:spLocks noChangeArrowheads="1"/>
          </p:cNvSpPr>
          <p:nvPr/>
        </p:nvSpPr>
        <p:spPr bwMode="auto">
          <a:xfrm>
            <a:off x="2149531" y="2963553"/>
            <a:ext cx="2209800" cy="461963"/>
          </a:xfrm>
          <a:prstGeom prst="rect">
            <a:avLst/>
          </a:prstGeom>
          <a:noFill/>
          <a:ln w="9525">
            <a:noFill/>
            <a:miter lim="800000"/>
            <a:headEnd/>
            <a:tailEnd/>
          </a:ln>
        </p:spPr>
        <p:txBody>
          <a:bodyPr>
            <a:spAutoFit/>
          </a:bodyPr>
          <a:lstStyle/>
          <a:p>
            <a:r>
              <a:rPr lang="en-US" sz="1200" dirty="0"/>
              <a:t>Columns with pinning status are in blue color</a:t>
            </a:r>
          </a:p>
        </p:txBody>
      </p:sp>
      <p:cxnSp>
        <p:nvCxnSpPr>
          <p:cNvPr id="230404" name="Elbow Connector 5"/>
          <p:cNvCxnSpPr>
            <a:cxnSpLocks noChangeShapeType="1"/>
          </p:cNvCxnSpPr>
          <p:nvPr/>
        </p:nvCxnSpPr>
        <p:spPr bwMode="auto">
          <a:xfrm>
            <a:off x="3178231" y="3392177"/>
            <a:ext cx="1676400" cy="152400"/>
          </a:xfrm>
          <a:prstGeom prst="bentConnector3">
            <a:avLst>
              <a:gd name="adj1" fmla="val 157"/>
            </a:avLst>
          </a:prstGeom>
          <a:noFill/>
          <a:ln w="19050">
            <a:solidFill>
              <a:schemeClr val="accent2"/>
            </a:solidFill>
            <a:round/>
            <a:headEnd/>
            <a:tailEnd type="arrow" w="med" len="med"/>
          </a:ln>
        </p:spPr>
      </p:cxnSp>
      <p:cxnSp>
        <p:nvCxnSpPr>
          <p:cNvPr id="230405" name="Elbow Connector 6"/>
          <p:cNvCxnSpPr>
            <a:cxnSpLocks noChangeShapeType="1"/>
          </p:cNvCxnSpPr>
          <p:nvPr/>
        </p:nvCxnSpPr>
        <p:spPr bwMode="auto">
          <a:xfrm flipV="1">
            <a:off x="3225856" y="2458727"/>
            <a:ext cx="1600200" cy="533400"/>
          </a:xfrm>
          <a:prstGeom prst="bentConnector3">
            <a:avLst>
              <a:gd name="adj1" fmla="val 245"/>
            </a:avLst>
          </a:prstGeom>
          <a:noFill/>
          <a:ln w="19050">
            <a:solidFill>
              <a:schemeClr val="accent2"/>
            </a:solidFill>
            <a:round/>
            <a:headEnd/>
            <a:tailEnd type="arrow" w="med" len="med"/>
          </a:ln>
        </p:spPr>
      </p:cxnSp>
      <p:sp>
        <p:nvSpPr>
          <p:cNvPr id="230406" name="Content Placeholder 10"/>
          <p:cNvSpPr txBox="1">
            <a:spLocks/>
          </p:cNvSpPr>
          <p:nvPr/>
        </p:nvSpPr>
        <p:spPr bwMode="auto">
          <a:xfrm>
            <a:off x="504002" y="4345975"/>
            <a:ext cx="9826950" cy="2108200"/>
          </a:xfrm>
          <a:prstGeom prst="rect">
            <a:avLst/>
          </a:prstGeom>
          <a:noFill/>
          <a:ln w="9525">
            <a:noFill/>
            <a:miter lim="800000"/>
            <a:headEnd/>
            <a:tailEnd/>
          </a:ln>
        </p:spPr>
        <p:txBody>
          <a:bodyPr/>
          <a:lstStyle/>
          <a:p>
            <a:pPr marL="342900" indent="-342900" eaLnBrk="0" hangingPunct="0">
              <a:spcBef>
                <a:spcPts val="1625"/>
              </a:spcBef>
              <a:buClr>
                <a:schemeClr val="accent1"/>
              </a:buClr>
              <a:buSzPct val="100000"/>
              <a:buFont typeface="Wingdings" pitchFamily="2" charset="2"/>
              <a:buChar char="§"/>
            </a:pPr>
            <a:r>
              <a:rPr lang="en-US" sz="1400" dirty="0"/>
              <a:t>For both Grid and Matrix, added property in CommonSetting. </a:t>
            </a:r>
          </a:p>
          <a:p>
            <a:pPr marL="342900" indent="-342900" eaLnBrk="0" hangingPunct="0">
              <a:spcBef>
                <a:spcPts val="1625"/>
              </a:spcBef>
              <a:buClr>
                <a:schemeClr val="accent1"/>
              </a:buClr>
              <a:buSzPct val="100000"/>
              <a:buFont typeface="Wingdings" pitchFamily="2" charset="2"/>
              <a:buChar char="§"/>
            </a:pPr>
            <a:r>
              <a:rPr lang="en-US" sz="1400" dirty="0"/>
              <a:t>Not supported in System matrix, not supported in row pinning.</a:t>
            </a:r>
          </a:p>
          <a:p>
            <a:pPr marL="342900" indent="-342900" eaLnBrk="0" hangingPunct="0">
              <a:spcBef>
                <a:spcPts val="1625"/>
              </a:spcBef>
              <a:buClr>
                <a:schemeClr val="accent1"/>
              </a:buClr>
              <a:buSzPct val="100000"/>
              <a:buFont typeface="Wingdings" pitchFamily="2" charset="2"/>
              <a:buChar char="§"/>
            </a:pPr>
            <a:r>
              <a:rPr lang="en-US" sz="1400" dirty="0"/>
              <a:t>When the matrix is wide enough to be able to contain all columns, the scrollbar disappear.</a:t>
            </a:r>
          </a:p>
          <a:p>
            <a:pPr marL="342900" indent="-342900" eaLnBrk="0" hangingPunct="0">
              <a:spcBef>
                <a:spcPts val="1625"/>
              </a:spcBef>
              <a:buClr>
                <a:schemeClr val="accent1"/>
              </a:buClr>
              <a:buSzPct val="100000"/>
              <a:buFont typeface="Wingdings" pitchFamily="2" charset="2"/>
              <a:buChar char="§"/>
            </a:pPr>
            <a:r>
              <a:rPr lang="en-US" sz="1400" dirty="0"/>
              <a:t>When a grid is collapsed, there are no pinning columns existing in grid.</a:t>
            </a:r>
          </a:p>
          <a:p>
            <a:pPr marL="342900" indent="-342900" eaLnBrk="0" hangingPunct="0">
              <a:spcBef>
                <a:spcPts val="1625"/>
              </a:spcBef>
              <a:buClr>
                <a:schemeClr val="accent1"/>
              </a:buClr>
              <a:buSzPct val="100000"/>
              <a:buFont typeface="Wingdings" pitchFamily="2" charset="2"/>
              <a:buChar char="§"/>
            </a:pPr>
            <a:r>
              <a:rPr lang="en-US" sz="1400" dirty="0"/>
              <a:t>Delete/Hide columns: doesn</a:t>
            </a:r>
            <a:r>
              <a:rPr lang="en-US" altLang="en-US" sz="1400" dirty="0"/>
              <a:t>’</a:t>
            </a:r>
            <a:r>
              <a:rPr lang="en-US" sz="1400" dirty="0"/>
              <a:t>t affect the existing behavior</a:t>
            </a:r>
          </a:p>
        </p:txBody>
      </p:sp>
      <p:sp>
        <p:nvSpPr>
          <p:cNvPr id="230407" name="Rectangle 2"/>
          <p:cNvSpPr>
            <a:spLocks noChangeArrowheads="1"/>
          </p:cNvSpPr>
          <p:nvPr/>
        </p:nvSpPr>
        <p:spPr bwMode="auto">
          <a:xfrm>
            <a:off x="504001" y="1377163"/>
            <a:ext cx="11186475" cy="369332"/>
          </a:xfrm>
          <a:prstGeom prst="rect">
            <a:avLst/>
          </a:prstGeom>
          <a:noFill/>
          <a:ln w="9525">
            <a:noFill/>
            <a:miter lim="800000"/>
            <a:headEnd/>
            <a:tailEnd/>
          </a:ln>
        </p:spPr>
        <p:txBody>
          <a:bodyPr wrap="square">
            <a:spAutoFit/>
          </a:bodyPr>
          <a:lstStyle/>
          <a:p>
            <a:pPr eaLnBrk="0" hangingPunct="0">
              <a:spcBef>
                <a:spcPts val="1625"/>
              </a:spcBef>
              <a:buClr>
                <a:schemeClr val="accent1"/>
              </a:buClr>
              <a:buSzPct val="80000"/>
            </a:pPr>
            <a:r>
              <a:rPr lang="en-US" sz="1800" dirty="0"/>
              <a:t>Pin columns in Matrix/Grid to keep them displayed on the screen when you drag the scrollbar. </a:t>
            </a:r>
          </a:p>
        </p:txBody>
      </p:sp>
    </p:spTree>
    <p:custDataLst>
      <p:tags r:id="rId1"/>
    </p:custDataLst>
    <p:extLst>
      <p:ext uri="{BB962C8B-B14F-4D97-AF65-F5344CB8AC3E}">
        <p14:creationId xmlns:p14="http://schemas.microsoft.com/office/powerpoint/2010/main" val="1108739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Title 1"/>
          <p:cNvSpPr>
            <a:spLocks noGrp="1"/>
          </p:cNvSpPr>
          <p:nvPr>
            <p:ph type="title"/>
          </p:nvPr>
        </p:nvSpPr>
        <p:spPr>
          <a:noFill/>
        </p:spPr>
        <p:txBody>
          <a:bodyPr anchor="ctr"/>
          <a:lstStyle/>
          <a:p>
            <a:pPr eaLnBrk="1" hangingPunct="1"/>
            <a:r>
              <a:rPr lang="en-US" dirty="0"/>
              <a:t>Pinning Column: Usage</a:t>
            </a:r>
          </a:p>
        </p:txBody>
      </p:sp>
      <p:sp>
        <p:nvSpPr>
          <p:cNvPr id="232450" name="Content Placeholder 10"/>
          <p:cNvSpPr txBox="1">
            <a:spLocks/>
          </p:cNvSpPr>
          <p:nvPr/>
        </p:nvSpPr>
        <p:spPr bwMode="auto">
          <a:xfrm>
            <a:off x="504001" y="1481138"/>
            <a:ext cx="11186475" cy="4611654"/>
          </a:xfrm>
          <a:prstGeom prst="rect">
            <a:avLst/>
          </a:prstGeom>
          <a:noFill/>
          <a:ln w="9525">
            <a:noFill/>
            <a:miter lim="800000"/>
            <a:headEnd/>
            <a:tailEnd/>
          </a:ln>
        </p:spPr>
        <p:txBody>
          <a:bodyPr/>
          <a:lstStyle/>
          <a:p>
            <a:pPr marL="342900" indent="-342900" eaLnBrk="0" hangingPunct="0">
              <a:spcBef>
                <a:spcPts val="1625"/>
              </a:spcBef>
              <a:buClr>
                <a:schemeClr val="accent1"/>
              </a:buClr>
              <a:buSzPct val="80000"/>
            </a:pPr>
            <a:endParaRPr lang="en-US" sz="1600" dirty="0"/>
          </a:p>
          <a:p>
            <a:pPr marL="342900" indent="-342900" eaLnBrk="0" hangingPunct="0">
              <a:spcBef>
                <a:spcPts val="1625"/>
              </a:spcBef>
              <a:buClr>
                <a:schemeClr val="accent1"/>
              </a:buClr>
              <a:buSzPct val="80000"/>
            </a:pPr>
            <a:r>
              <a:rPr lang="en-US" sz="1600" dirty="0"/>
              <a:t> </a:t>
            </a:r>
            <a:r>
              <a:rPr lang="en-US" sz="2400" dirty="0">
                <a:solidFill>
                  <a:srgbClr val="005998"/>
                </a:solidFill>
                <a:latin typeface="Courier New" pitchFamily="49" charset="0"/>
                <a:cs typeface="Courier New" pitchFamily="49" charset="0"/>
              </a:rPr>
              <a:t>oGrid.CommonSetting.FixedColumnsCount = 4;</a:t>
            </a:r>
          </a:p>
          <a:p>
            <a:pPr marL="342900" indent="-342900" eaLnBrk="0" hangingPunct="0">
              <a:spcBef>
                <a:spcPts val="1625"/>
              </a:spcBef>
              <a:buClr>
                <a:schemeClr val="accent1"/>
              </a:buClr>
              <a:buSzPct val="80000"/>
            </a:pPr>
            <a:endParaRPr lang="en-US" sz="2000" dirty="0">
              <a:solidFill>
                <a:srgbClr val="005998"/>
              </a:solidFill>
              <a:latin typeface="Courier New" pitchFamily="49" charset="0"/>
              <a:cs typeface="Courier New" pitchFamily="49" charset="0"/>
            </a:endParaRPr>
          </a:p>
          <a:p>
            <a:pPr marL="342900" indent="-342900" eaLnBrk="0" hangingPunct="0">
              <a:spcBef>
                <a:spcPts val="1625"/>
              </a:spcBef>
              <a:buClr>
                <a:schemeClr val="accent1"/>
              </a:buClr>
              <a:buSzPct val="100000"/>
              <a:buFont typeface="Wingdings" pitchFamily="2" charset="2"/>
              <a:buChar char="§"/>
            </a:pPr>
            <a:r>
              <a:rPr lang="en-US" sz="1800" dirty="0"/>
              <a:t>Set FixedColumnsCount value from 1 to oGrid.ColumnCount. </a:t>
            </a:r>
          </a:p>
          <a:p>
            <a:pPr marL="342900" indent="-342900" eaLnBrk="0" hangingPunct="0">
              <a:spcBef>
                <a:spcPts val="1625"/>
              </a:spcBef>
              <a:buClr>
                <a:schemeClr val="accent1"/>
              </a:buClr>
              <a:buSzPct val="100000"/>
              <a:buFont typeface="Wingdings" pitchFamily="2" charset="2"/>
              <a:buChar char="§"/>
            </a:pPr>
            <a:r>
              <a:rPr lang="en-US" sz="1800" dirty="0"/>
              <a:t>Setting FixedColumnsCount lower than 1 sets count to 1 due to the system grid behavior.</a:t>
            </a:r>
          </a:p>
          <a:p>
            <a:pPr marL="342900" indent="-342900" eaLnBrk="0" hangingPunct="0">
              <a:spcBef>
                <a:spcPts val="1625"/>
              </a:spcBef>
              <a:buClr>
                <a:schemeClr val="accent1"/>
              </a:buClr>
              <a:buSzPct val="100000"/>
              <a:buFont typeface="Wingdings" pitchFamily="2" charset="2"/>
              <a:buChar char="§"/>
            </a:pPr>
            <a:r>
              <a:rPr lang="en-US" sz="1800" dirty="0"/>
              <a:t>Setting FixedColumnsCount above the actual column count will throw an exception – Invalid column number.</a:t>
            </a:r>
          </a:p>
          <a:p>
            <a:pPr marL="342900" indent="-342900" eaLnBrk="0" hangingPunct="0">
              <a:spcBef>
                <a:spcPts val="1625"/>
              </a:spcBef>
              <a:buClr>
                <a:schemeClr val="accent1"/>
              </a:buClr>
              <a:buSzPct val="100000"/>
              <a:buFont typeface="Wingdings" pitchFamily="2" charset="2"/>
              <a:buChar char="§"/>
            </a:pPr>
            <a:r>
              <a:rPr lang="en-US" sz="1800" dirty="0"/>
              <a:t>Setting FixedColumnsCount  in System matrix will throw an exception.</a:t>
            </a:r>
          </a:p>
          <a:p>
            <a:pPr marL="342900" indent="-342900" eaLnBrk="0" hangingPunct="0">
              <a:spcBef>
                <a:spcPts val="1625"/>
              </a:spcBef>
              <a:buClr>
                <a:schemeClr val="accent1"/>
              </a:buClr>
              <a:buSzPct val="100000"/>
              <a:buFont typeface="Wingdings" pitchFamily="2" charset="2"/>
              <a:buChar char="§"/>
            </a:pPr>
            <a:r>
              <a:rPr lang="en-US" sz="1800" dirty="0"/>
              <a:t>FixedColumnsCount is based on physical count. Invisible and deleted columns are taken into account.</a:t>
            </a:r>
          </a:p>
          <a:p>
            <a:pPr marL="342900" indent="-342900" eaLnBrk="0" hangingPunct="0">
              <a:spcBef>
                <a:spcPts val="1625"/>
              </a:spcBef>
              <a:buClr>
                <a:schemeClr val="accent1"/>
              </a:buClr>
              <a:buSzPct val="100000"/>
              <a:buFont typeface="Wingdings" pitchFamily="2" charset="2"/>
              <a:buChar char="§"/>
            </a:pPr>
            <a:r>
              <a:rPr lang="en-GB" sz="1800" dirty="0"/>
              <a:t>First column is fixed by default and setting FixedColumnCount to 0 does not affect the first column.</a:t>
            </a:r>
            <a:endParaRPr lang="en-US" sz="1800" dirty="0"/>
          </a:p>
          <a:p>
            <a:pPr marL="342900" indent="-342900" eaLnBrk="0" hangingPunct="0">
              <a:spcBef>
                <a:spcPts val="1625"/>
              </a:spcBef>
              <a:buClr>
                <a:schemeClr val="accent1"/>
              </a:buClr>
              <a:buSzPct val="80000"/>
              <a:buFont typeface="Arial" pitchFamily="34" charset="0"/>
              <a:buAutoNum type="arabicPeriod"/>
            </a:pPr>
            <a:endParaRPr lang="en-US" sz="1400" dirty="0"/>
          </a:p>
        </p:txBody>
      </p:sp>
    </p:spTree>
    <p:custDataLst>
      <p:tags r:id="rId1"/>
    </p:custDataLst>
    <p:extLst>
      <p:ext uri="{BB962C8B-B14F-4D97-AF65-F5344CB8AC3E}">
        <p14:creationId xmlns:p14="http://schemas.microsoft.com/office/powerpoint/2010/main" val="46964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3474" name="Picture 2"/>
          <p:cNvPicPr>
            <a:picLocks noChangeAspect="1" noChangeArrowheads="1"/>
          </p:cNvPicPr>
          <p:nvPr/>
        </p:nvPicPr>
        <p:blipFill>
          <a:blip r:embed="rId4" cstate="print"/>
          <a:srcRect/>
          <a:stretch>
            <a:fillRect/>
          </a:stretch>
        </p:blipFill>
        <p:spPr bwMode="auto">
          <a:xfrm>
            <a:off x="4726379" y="3610099"/>
            <a:ext cx="6964097" cy="2707573"/>
          </a:xfrm>
          <a:prstGeom prst="rect">
            <a:avLst/>
          </a:prstGeom>
          <a:noFill/>
          <a:ln w="9525">
            <a:noFill/>
            <a:miter lim="800000"/>
            <a:headEnd/>
            <a:tailEnd/>
          </a:ln>
        </p:spPr>
      </p:pic>
      <p:sp>
        <p:nvSpPr>
          <p:cNvPr id="233475" name="TextBox 5"/>
          <p:cNvSpPr txBox="1">
            <a:spLocks noChangeArrowheads="1"/>
          </p:cNvSpPr>
          <p:nvPr/>
        </p:nvSpPr>
        <p:spPr bwMode="auto">
          <a:xfrm>
            <a:off x="504001" y="1365638"/>
            <a:ext cx="11186475" cy="4206280"/>
          </a:xfrm>
          <a:prstGeom prst="rect">
            <a:avLst/>
          </a:prstGeom>
          <a:noFill/>
          <a:ln w="9525">
            <a:noFill/>
            <a:miter lim="800000"/>
            <a:headEnd/>
            <a:tailEnd/>
          </a:ln>
        </p:spPr>
        <p:txBody>
          <a:bodyPr wrap="square">
            <a:spAutoFit/>
          </a:bodyPr>
          <a:lstStyle/>
          <a:p>
            <a:pPr marL="342900" indent="-342900" eaLnBrk="0" hangingPunct="0">
              <a:spcBef>
                <a:spcPts val="1625"/>
              </a:spcBef>
              <a:buClr>
                <a:schemeClr val="accent1"/>
              </a:buClr>
              <a:buSzPct val="100000"/>
              <a:buFont typeface="Wingdings" pitchFamily="2" charset="2"/>
              <a:buChar char="§"/>
            </a:pPr>
            <a:r>
              <a:rPr lang="en-US" sz="2000" dirty="0"/>
              <a:t>Matrix: GetCellSpecific method</a:t>
            </a:r>
          </a:p>
          <a:p>
            <a:pPr lvl="1" eaLnBrk="0" hangingPunct="0">
              <a:spcBef>
                <a:spcPts val="1625"/>
              </a:spcBef>
              <a:buClr>
                <a:schemeClr val="accent1"/>
              </a:buClr>
              <a:buNone/>
            </a:pPr>
            <a:r>
              <a:rPr lang="en-US" sz="1800" dirty="0"/>
              <a:t>Returns an instance of a specific (unique) item type, such as EditText or CheckBox, for a specific cell.</a:t>
            </a:r>
          </a:p>
          <a:p>
            <a:pPr marL="342900" indent="-342900" eaLnBrk="0" hangingPunct="0">
              <a:spcBef>
                <a:spcPts val="1625"/>
              </a:spcBef>
              <a:buClr>
                <a:schemeClr val="accent1"/>
              </a:buClr>
              <a:buSzPct val="100000"/>
              <a:buFont typeface="Wingdings" pitchFamily="2" charset="2"/>
              <a:buChar char="§"/>
            </a:pPr>
            <a:r>
              <a:rPr lang="en-US" sz="2000" dirty="0"/>
              <a:t>Grid</a:t>
            </a:r>
          </a:p>
          <a:p>
            <a:pPr lvl="1" eaLnBrk="0" hangingPunct="0">
              <a:spcBef>
                <a:spcPts val="1625"/>
              </a:spcBef>
              <a:buClr>
                <a:schemeClr val="accent1"/>
              </a:buClr>
              <a:buNone/>
            </a:pPr>
            <a:r>
              <a:rPr lang="en-US" altLang="zh-CN" sz="1800" dirty="0"/>
              <a:t>You can export the contents of a grid to XML, as well as make changes to the XML and re-import to the grid. Support for loading only data to the Grid – while keeping the layout</a:t>
            </a:r>
          </a:p>
          <a:p>
            <a:pPr marL="342900" indent="-342900" eaLnBrk="0" hangingPunct="0">
              <a:spcBef>
                <a:spcPts val="1625"/>
              </a:spcBef>
              <a:buClr>
                <a:schemeClr val="accent1"/>
              </a:buClr>
              <a:buSzPct val="100000"/>
              <a:buFont typeface="Wingdings" pitchFamily="2" charset="2"/>
              <a:buChar char="§"/>
            </a:pPr>
            <a:r>
              <a:rPr lang="en-US" altLang="zh-CN" sz="2000" dirty="0"/>
              <a:t>DataTable: </a:t>
            </a:r>
          </a:p>
          <a:p>
            <a:pPr marL="887288" lvl="1" indent="-342900" eaLnBrk="0" hangingPunct="0">
              <a:spcBef>
                <a:spcPts val="1625"/>
              </a:spcBef>
              <a:buClr>
                <a:schemeClr val="accent1"/>
              </a:buClr>
              <a:buFont typeface="Arial" panose="020B0604020202020204" pitchFamily="34" charset="0"/>
              <a:buChar char="•"/>
            </a:pPr>
            <a:r>
              <a:rPr lang="en-US" altLang="zh-CN" sz="2000" dirty="0"/>
              <a:t>LoadSerializedXML method </a:t>
            </a:r>
          </a:p>
          <a:p>
            <a:pPr marL="887288" lvl="1" indent="-342900" eaLnBrk="0" hangingPunct="0">
              <a:spcBef>
                <a:spcPts val="1625"/>
              </a:spcBef>
              <a:buClr>
                <a:schemeClr val="accent1"/>
              </a:buClr>
              <a:buFont typeface="Arial" panose="020B0604020202020204" pitchFamily="34" charset="0"/>
              <a:buChar char="•"/>
            </a:pPr>
            <a:r>
              <a:rPr lang="en-US" altLang="zh-CN" sz="2000" dirty="0"/>
              <a:t>SerializeAsXML method</a:t>
            </a:r>
          </a:p>
          <a:p>
            <a:pPr marL="887288" lvl="1" indent="-342900" eaLnBrk="0" hangingPunct="0">
              <a:spcBef>
                <a:spcPts val="1625"/>
              </a:spcBef>
              <a:buClr>
                <a:schemeClr val="accent1"/>
              </a:buClr>
              <a:buFont typeface="Arial" panose="020B0604020202020204" pitchFamily="34" charset="0"/>
              <a:buChar char="•"/>
            </a:pPr>
            <a:r>
              <a:rPr lang="en-US" altLang="zh-CN" sz="2000" dirty="0"/>
              <a:t>GetSchema method</a:t>
            </a:r>
            <a:endParaRPr lang="en-US" sz="2000" dirty="0"/>
          </a:p>
        </p:txBody>
      </p:sp>
      <p:sp>
        <p:nvSpPr>
          <p:cNvPr id="6" name="Title 5"/>
          <p:cNvSpPr>
            <a:spLocks noGrp="1"/>
          </p:cNvSpPr>
          <p:nvPr>
            <p:ph type="title"/>
          </p:nvPr>
        </p:nvSpPr>
        <p:spPr/>
        <p:txBody>
          <a:bodyPr/>
          <a:lstStyle/>
          <a:p>
            <a:r>
              <a:rPr lang="en-US" dirty="0"/>
              <a:t>Matrix &amp; Grid: Features (1)</a:t>
            </a:r>
            <a:endParaRPr lang="de-DE" dirty="0"/>
          </a:p>
        </p:txBody>
      </p:sp>
    </p:spTree>
    <p:custDataLst>
      <p:tags r:id="rId1"/>
    </p:custDataLst>
    <p:extLst>
      <p:ext uri="{BB962C8B-B14F-4D97-AF65-F5344CB8AC3E}">
        <p14:creationId xmlns:p14="http://schemas.microsoft.com/office/powerpoint/2010/main" val="24739674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87A9E971A1A71E10000000A422035\s002.ppt"/>
  <p:tag name="READONLY" val="0"/>
  <p:tag name="LOIOGUID" val="C10B3B1882CF4F7F98ACAA5B724D5617"/>
  <p:tag name="_SIGNATURE" val="34301"/>
  <p:tag name="_SLIDEID" val="27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87AA1971A1A71E10000000A422035\s003.ppt"/>
  <p:tag name="READONLY" val="0"/>
  <p:tag name="LOIOGUID" val="6D7B5BCC8ED740CB9E0EDE8243AF9D8F"/>
  <p:tag name="_SIGNATURE" val="65852"/>
  <p:tag name="_SLIDEID" val="273"/>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87AA4971A1A71E10000000A422035\s004.ppt"/>
  <p:tag name="READONLY" val="0"/>
  <p:tag name="LOIOGUID" val="92781F348BD44A0085AE881E927694D8"/>
  <p:tag name="_SIGNATURE" val="66331"/>
  <p:tag name="_SLIDEID" val="274"/>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821298BC11A77E10000000A422035\s010.ppt"/>
  <p:tag name="READONLY" val="0"/>
  <p:tag name="LOIOGUID" val="A82A4B07CF98457ABC8562F94A8BDEC7"/>
  <p:tag name="_SIGNATURE" val="66676"/>
  <p:tag name="_SLIDEID" val="277"/>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821298BC11A77E10000000A422035\s010.ppt"/>
  <p:tag name="READONLY" val="0"/>
  <p:tag name="LOIOGUID" val="A82A4B07CF98457ABC8562F94A8BDEC7"/>
  <p:tag name="_SIGNATURE" val="66676"/>
  <p:tag name="_SLIDEID" val="277"/>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821298BC11A77E10000000A422035\s010.ppt"/>
  <p:tag name="READONLY" val="0"/>
  <p:tag name="LOIOGUID" val="A82A4B07CF98457ABC8562F94A8BDEC7"/>
  <p:tag name="_SIGNATURE" val="66676"/>
  <p:tag name="_SLIDEID" val="277"/>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87AA7971A1A71E10000000A422035\s005.ppt"/>
  <p:tag name="READONLY" val="0"/>
  <p:tag name="LOIOGUID" val="CE3A7E47CECE486C943253AB5829E807"/>
  <p:tag name="_SIGNATURE" val="56843"/>
  <p:tag name="_SLIDEID" val="275"/>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821268BC11A77E10000000A422035\s006.ppt"/>
  <p:tag name="READONLY" val="0"/>
  <p:tag name="LOIOGUID" val="F70B6012B26F4144B1C332347EA77680"/>
  <p:tag name="_SIGNATURE" val="105435"/>
  <p:tag name="_SLIDEID" val="276"/>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87AB0971A1A71E10000000A422035\s008.ppt"/>
  <p:tag name="READONLY" val="0"/>
  <p:tag name="LOIOGUID" val="28A722A54CB744BD81FCD8541DB8E531"/>
  <p:tag name="_SIGNATURE" val="19529"/>
  <p:tag name="_SLIDEID" val="280"/>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87AB3971A1A71E10000000A422035\s009.ppt"/>
  <p:tag name="READONLY" val="0"/>
  <p:tag name="LOIOGUID" val="FA566425C3AD419C8106E58361C659CD"/>
  <p:tag name="_SIGNATURE" val="62776"/>
  <p:tag name="_SLIDEID" val="281"/>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87ABC971A1A71E10000000A422035\s012.ppt"/>
  <p:tag name="READONLY" val="0"/>
  <p:tag name="LOIOGUID" val="D9647AC216BB4FAC929FA5EFC623F2BE"/>
  <p:tag name="_SIGNATURE" val="51151"/>
  <p:tag name="_SLIDEID" val="284"/>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87AB9971A1A71E10000000A422035\s011.ppt"/>
  <p:tag name="READONLY" val="0"/>
  <p:tag name="LOIOGUID" val="93AA147AFA104BF6ACBF4492BA24F330"/>
  <p:tag name="_SIGNATURE" val="16620"/>
  <p:tag name="_SLIDEID" val="283"/>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87A39971A1A71E10000000A422035\s015.ppt"/>
  <p:tag name="READONLY" val="0"/>
  <p:tag name="LOIOGUID" val="93FFED29F45D48DB8B06A5EA264C6010"/>
  <p:tag name="_SIGNATURE" val="7605"/>
  <p:tag name="_SLIDEID" val="269"/>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87A3C971A1A71E10000000A422035\s016.ppt"/>
  <p:tag name="READONLY" val="0"/>
  <p:tag name="LOIOGUID" val="C0FBCDB6E8364813AEC19F937224A9EE"/>
  <p:tag name="_SIGNATURE" val="35600"/>
  <p:tag name="_SLIDEID" val="270"/>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9C58BD820E7BD45857CFDC11FD089D9" ma:contentTypeVersion="4" ma:contentTypeDescription="Create a new document." ma:contentTypeScope="" ma:versionID="a9897b440cab73718b6b9a981e3fdb27">
  <xsd:schema xmlns:xsd="http://www.w3.org/2001/XMLSchema" xmlns:xs="http://www.w3.org/2001/XMLSchema" xmlns:p="http://schemas.microsoft.com/office/2006/metadata/properties" xmlns:ns2="3fae74cb-f942-4bac-8069-91b943c92c56" xmlns:ns3="1f6b8702-ff64-493f-af7e-9281170a6e8c" targetNamespace="http://schemas.microsoft.com/office/2006/metadata/properties" ma:root="true" ma:fieldsID="f91f71a4ef15de132002c98ccdb1286a" ns2:_="" ns3:_="">
    <xsd:import namespace="3fae74cb-f942-4bac-8069-91b943c92c56"/>
    <xsd:import namespace="1f6b8702-ff64-493f-af7e-9281170a6e8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ae74cb-f942-4bac-8069-91b943c92c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f6b8702-ff64-493f-af7e-9281170a6e8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A97C303-CC91-4186-A2AD-07BFA17B52D8}">
  <ds:schemaRefs>
    <ds:schemaRef ds:uri="http://schemas.microsoft.com/office/2006/metadata/properties"/>
    <ds:schemaRef ds:uri="http://purl.org/dc/dcmitype/"/>
    <ds:schemaRef ds:uri="1f6b8702-ff64-493f-af7e-9281170a6e8c"/>
    <ds:schemaRef ds:uri="http://schemas.microsoft.com/office/2006/documentManagement/types"/>
    <ds:schemaRef ds:uri="http://schemas.microsoft.com/office/infopath/2007/PartnerControls"/>
    <ds:schemaRef ds:uri="http://schemas.openxmlformats.org/package/2006/metadata/core-properties"/>
    <ds:schemaRef ds:uri="http://purl.org/dc/terms/"/>
    <ds:schemaRef ds:uri="3fae74cb-f942-4bac-8069-91b943c92c56"/>
    <ds:schemaRef ds:uri="http://www.w3.org/XML/1998/namespace"/>
    <ds:schemaRef ds:uri="http://purl.org/dc/elements/1.1/"/>
  </ds:schemaRefs>
</ds:datastoreItem>
</file>

<file path=customXml/itemProps2.xml><?xml version="1.0" encoding="utf-8"?>
<ds:datastoreItem xmlns:ds="http://schemas.openxmlformats.org/officeDocument/2006/customXml" ds:itemID="{18346AFC-4615-40AC-ABF4-BD7209A1BD4F}">
  <ds:schemaRefs>
    <ds:schemaRef ds:uri="http://schemas.microsoft.com/sharepoint/v3/contenttype/forms"/>
  </ds:schemaRefs>
</ds:datastoreItem>
</file>

<file path=customXml/itemProps3.xml><?xml version="1.0" encoding="utf-8"?>
<ds:datastoreItem xmlns:ds="http://schemas.openxmlformats.org/officeDocument/2006/customXml" ds:itemID="{23DC9F9D-276B-4482-991D-3FC9F26F29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ae74cb-f942-4bac-8069-91b943c92c56"/>
    <ds:schemaRef ds:uri="1f6b8702-ff64-493f-af7e-9281170a6e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SAP_2019_16x9_white</Template>
  <TotalTime>412</TotalTime>
  <Words>4218</Words>
  <Application>Microsoft Office PowerPoint</Application>
  <PresentationFormat>Custom</PresentationFormat>
  <Paragraphs>456</Paragraphs>
  <Slides>29</Slides>
  <Notes>29</Notes>
  <HiddenSlides>1</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29</vt:i4>
      </vt:variant>
    </vt:vector>
  </HeadingPairs>
  <TitlesOfParts>
    <vt:vector size="42" baseType="lpstr">
      <vt:lpstr>ＭＳ Ｐゴシック</vt:lpstr>
      <vt:lpstr>Arial</vt:lpstr>
      <vt:lpstr>Arial monospaced for SAP</vt:lpstr>
      <vt:lpstr>Arial Unicode MS</vt:lpstr>
      <vt:lpstr>Consolas</vt:lpstr>
      <vt:lpstr>Courier</vt:lpstr>
      <vt:lpstr>Courier New</vt:lpstr>
      <vt:lpstr>Symbol</vt:lpstr>
      <vt:lpstr>Wingdings</vt:lpstr>
      <vt:lpstr>Wingdings</vt:lpstr>
      <vt:lpstr>ヒラギノ角ゴ Pro W3</vt:lpstr>
      <vt:lpstr>SAP 2019 16x9 white</vt:lpstr>
      <vt:lpstr>SAP 2019 16x9 blue</vt:lpstr>
      <vt:lpstr>TB 1300 - SAP Business One SDK User Interface API – Other Objects</vt:lpstr>
      <vt:lpstr>Additional Objects: Topic Objectives</vt:lpstr>
      <vt:lpstr>Grid – Overview</vt:lpstr>
      <vt:lpstr>Grid &amp; DataTable – Object Models</vt:lpstr>
      <vt:lpstr>DataTable versus Grid</vt:lpstr>
      <vt:lpstr>First column in Grid</vt:lpstr>
      <vt:lpstr>Pinning Column in Grid/Matrix</vt:lpstr>
      <vt:lpstr>Pinning Column: Usage</vt:lpstr>
      <vt:lpstr>Matrix &amp; Grid: Features (1)</vt:lpstr>
      <vt:lpstr>Matrix &amp; Grid: Features (2)</vt:lpstr>
      <vt:lpstr>Matrix &amp; Grid: Special Lines</vt:lpstr>
      <vt:lpstr>Matrix &amp; Grid: Cells Configuration</vt:lpstr>
      <vt:lpstr>Matrix &amp; Grid: Column Total</vt:lpstr>
      <vt:lpstr>ChooseFromList: Overview</vt:lpstr>
      <vt:lpstr>ChooseFromList: Details</vt:lpstr>
      <vt:lpstr>How to handle the Event et_CHOOSE_FROM_LIST </vt:lpstr>
      <vt:lpstr>ChooseFromList: Code sample (1)</vt:lpstr>
      <vt:lpstr>ChooseFromList: Code sample (2)</vt:lpstr>
      <vt:lpstr>ChooseFromList: Code sample (3)</vt:lpstr>
      <vt:lpstr>ChooseFromList: XML Support </vt:lpstr>
      <vt:lpstr>ChooseFromList: Limitations &amp; Restrictions </vt:lpstr>
      <vt:lpstr>User Form Settings: Overview (1)</vt:lpstr>
      <vt:lpstr>User Form Settings: Overview (2)</vt:lpstr>
      <vt:lpstr>Form Settings: Default Behavior</vt:lpstr>
      <vt:lpstr>XML Support</vt:lpstr>
      <vt:lpstr>Tab page/Folder: Auto selection</vt:lpstr>
      <vt:lpstr>Toolbar: Enablement   </vt:lpstr>
      <vt:lpstr>Toolbar: Activation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TB1300 -User Interface API Other Objects</dc:title>
  <dc:creator>krisztian.papai@sap.com</dc:creator>
  <cp:keywords>2019/16:9/white</cp:keywords>
  <cp:lastModifiedBy>Papai, Krisztian</cp:lastModifiedBy>
  <cp:revision>8</cp:revision>
  <dcterms:created xsi:type="dcterms:W3CDTF">2019-01-14T14:01:02Z</dcterms:created>
  <dcterms:modified xsi:type="dcterms:W3CDTF">2019-07-09T12:33:29Z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-1551433885</vt:i4>
  </property>
  <property fmtid="{D5CDD505-2E9C-101B-9397-08002B2CF9AE}" pid="3" name="_NewReviewCycle">
    <vt:lpwstr/>
  </property>
  <property fmtid="{D5CDD505-2E9C-101B-9397-08002B2CF9AE}" pid="4" name="_EmailSubject">
    <vt:lpwstr>ACTION NEEDED: B1 9.3 Highlights - Delta Translation Request to PL08 - new template</vt:lpwstr>
  </property>
  <property fmtid="{D5CDD505-2E9C-101B-9397-08002B2CF9AE}" pid="5" name="_AuthorEmail">
    <vt:lpwstr>marie-laurence.poujois@sap.com</vt:lpwstr>
  </property>
  <property fmtid="{D5CDD505-2E9C-101B-9397-08002B2CF9AE}" pid="6" name="_AuthorEmailDisplayName">
    <vt:lpwstr>Poujois, Marie-Laurence</vt:lpwstr>
  </property>
  <property fmtid="{D5CDD505-2E9C-101B-9397-08002B2CF9AE}" pid="7" name="_PreviousAdHocReviewCycleID">
    <vt:i4>1101452479</vt:i4>
  </property>
  <property fmtid="{D5CDD505-2E9C-101B-9397-08002B2CF9AE}" pid="8" name="ContentTypeId">
    <vt:lpwstr>0x01010009C58BD820E7BD45857CFDC11FD089D9</vt:lpwstr>
  </property>
  <property fmtid="{D5CDD505-2E9C-101B-9397-08002B2CF9AE}" pid="9" name="AuthorIds_UIVersion_1024">
    <vt:lpwstr>28</vt:lpwstr>
  </property>
</Properties>
</file>