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25"/>
  </p:notesMasterIdLst>
  <p:handoutMasterIdLst>
    <p:handoutMasterId r:id="rId26"/>
  </p:handoutMasterIdLst>
  <p:sldIdLst>
    <p:sldId id="447" r:id="rId6"/>
    <p:sldId id="735" r:id="rId7"/>
    <p:sldId id="774" r:id="rId8"/>
    <p:sldId id="775" r:id="rId9"/>
    <p:sldId id="776" r:id="rId10"/>
    <p:sldId id="777" r:id="rId11"/>
    <p:sldId id="778" r:id="rId12"/>
    <p:sldId id="779" r:id="rId13"/>
    <p:sldId id="785" r:id="rId14"/>
    <p:sldId id="780" r:id="rId15"/>
    <p:sldId id="781" r:id="rId16"/>
    <p:sldId id="782" r:id="rId17"/>
    <p:sldId id="783" r:id="rId18"/>
    <p:sldId id="784" r:id="rId19"/>
    <p:sldId id="786" r:id="rId20"/>
    <p:sldId id="788" r:id="rId21"/>
    <p:sldId id="789" r:id="rId22"/>
    <p:sldId id="682" r:id="rId23"/>
    <p:sldId id="265" r:id="rId2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73467C-74FA-40CD-81FD-6D4913FBEAC8}" v="5" dt="2019-07-08T07:49:18.337"/>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4882" autoAdjust="0"/>
  </p:normalViewPr>
  <p:slideViewPr>
    <p:cSldViewPr snapToGrid="0" showGuides="1">
      <p:cViewPr varScale="1">
        <p:scale>
          <a:sx n="56" d="100"/>
          <a:sy n="56" d="100"/>
        </p:scale>
        <p:origin x="1618" y="43"/>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pai, Krisztian" userId="45ce17a5-7050-4b06-9306-4e3e15f2359a" providerId="ADAL" clId="{C973467C-74FA-40CD-81FD-6D4913FBEAC8}"/>
    <pc:docChg chg="modSld">
      <pc:chgData name="Papai, Krisztian" userId="45ce17a5-7050-4b06-9306-4e3e15f2359a" providerId="ADAL" clId="{C973467C-74FA-40CD-81FD-6D4913FBEAC8}" dt="2019-07-08T07:49:18.337" v="4" actId="20577"/>
      <pc:docMkLst>
        <pc:docMk/>
      </pc:docMkLst>
      <pc:sldChg chg="modSp">
        <pc:chgData name="Papai, Krisztian" userId="45ce17a5-7050-4b06-9306-4e3e15f2359a" providerId="ADAL" clId="{C973467C-74FA-40CD-81FD-6D4913FBEAC8}" dt="2019-07-08T07:49:18.337" v="4" actId="20577"/>
        <pc:sldMkLst>
          <pc:docMk/>
          <pc:sldMk cId="3262179408" sldId="447"/>
        </pc:sldMkLst>
        <pc:spChg chg="mod">
          <ac:chgData name="Papai, Krisztian" userId="45ce17a5-7050-4b06-9306-4e3e15f2359a" providerId="ADAL" clId="{C973467C-74FA-40CD-81FD-6D4913FBEAC8}" dt="2019-07-08T07:49:18.337" v="4" actId="20577"/>
          <ac:spMkLst>
            <pc:docMk/>
            <pc:sldMk cId="3262179408" sldId="447"/>
            <ac:spMk id="3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Welcome to the </a:t>
            </a:r>
            <a:r>
              <a:rPr lang="en-US" sz="1400" b="1" i="1" kern="1200" dirty="0">
                <a:solidFill>
                  <a:schemeClr val="tx1"/>
                </a:solidFill>
                <a:effectLst/>
                <a:latin typeface="+mn-lt"/>
                <a:ea typeface="+mn-ea"/>
                <a:cs typeface="+mn-cs"/>
              </a:rPr>
              <a:t>Development Tools SAP Business One Studio Suite </a:t>
            </a:r>
            <a:r>
              <a:rPr lang="en-US" sz="1400" kern="1200" dirty="0">
                <a:solidFill>
                  <a:schemeClr val="tx1"/>
                </a:solidFill>
                <a:effectLst/>
                <a:latin typeface="+mn-lt"/>
                <a:ea typeface="+mn-ea"/>
                <a:cs typeface="+mn-cs"/>
              </a:rPr>
              <a:t>course topic.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new items can be moved to the form very easily, by using the drag–and-drop feature.</a:t>
            </a:r>
          </a:p>
          <a:p>
            <a:pPr rtl="0"/>
            <a:r>
              <a:rPr lang="en-US" sz="1400" kern="1200" dirty="0">
                <a:solidFill>
                  <a:schemeClr val="tx1"/>
                </a:solidFill>
                <a:effectLst/>
                <a:latin typeface="+mn-lt"/>
                <a:ea typeface="+mn-ea"/>
                <a:cs typeface="+mn-cs"/>
              </a:rPr>
              <a:t>In the </a:t>
            </a:r>
            <a:r>
              <a:rPr lang="en-US" sz="1400" b="1" kern="1200" dirty="0">
                <a:solidFill>
                  <a:schemeClr val="tx1"/>
                </a:solidFill>
                <a:effectLst/>
                <a:latin typeface="+mn-lt"/>
                <a:ea typeface="+mn-ea"/>
                <a:cs typeface="+mn-cs"/>
              </a:rPr>
              <a:t>Toolbox</a:t>
            </a:r>
            <a:r>
              <a:rPr lang="en-US" sz="1400" kern="1200" dirty="0">
                <a:solidFill>
                  <a:schemeClr val="tx1"/>
                </a:solidFill>
                <a:effectLst/>
                <a:latin typeface="+mn-lt"/>
                <a:ea typeface="+mn-ea"/>
                <a:cs typeface="+mn-cs"/>
              </a:rPr>
              <a:t>, which is on the left side, you can find all the UI items that have been exposed in the UI API.</a:t>
            </a:r>
          </a:p>
          <a:p>
            <a:pPr rtl="0"/>
            <a:r>
              <a:rPr lang="en-US" sz="1400" kern="1200" dirty="0">
                <a:solidFill>
                  <a:schemeClr val="tx1"/>
                </a:solidFill>
                <a:effectLst/>
                <a:latin typeface="+mn-lt"/>
                <a:ea typeface="+mn-ea"/>
                <a:cs typeface="+mn-cs"/>
              </a:rPr>
              <a:t>The item specification can be modified or added on the right side, in the </a:t>
            </a:r>
            <a:r>
              <a:rPr lang="en-US" sz="1400" b="1" kern="1200" dirty="0">
                <a:solidFill>
                  <a:schemeClr val="tx1"/>
                </a:solidFill>
                <a:effectLst/>
                <a:latin typeface="+mn-lt"/>
                <a:ea typeface="+mn-ea"/>
                <a:cs typeface="+mn-cs"/>
              </a:rPr>
              <a:t>Properties</a:t>
            </a:r>
            <a:r>
              <a:rPr lang="en-US" sz="1400" kern="1200" dirty="0">
                <a:solidFill>
                  <a:schemeClr val="tx1"/>
                </a:solidFill>
                <a:effectLst/>
                <a:latin typeface="+mn-lt"/>
                <a:ea typeface="+mn-ea"/>
                <a:cs typeface="+mn-cs"/>
              </a:rPr>
              <a:t> section.</a:t>
            </a:r>
          </a:p>
          <a:p>
            <a:pPr rtl="0"/>
            <a:r>
              <a:rPr lang="en-US" sz="1400" kern="1200" dirty="0">
                <a:solidFill>
                  <a:schemeClr val="tx1"/>
                </a:solidFill>
                <a:effectLst/>
                <a:latin typeface="+mn-lt"/>
                <a:ea typeface="+mn-ea"/>
                <a:cs typeface="+mn-cs"/>
              </a:rPr>
              <a:t>This windows displays all properties that are exposed for the specific item.</a:t>
            </a:r>
          </a:p>
        </p:txBody>
      </p:sp>
    </p:spTree>
    <p:extLst>
      <p:ext uri="{BB962C8B-B14F-4D97-AF65-F5344CB8AC3E}">
        <p14:creationId xmlns:p14="http://schemas.microsoft.com/office/powerpoint/2010/main" val="2754143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items on the form without data binding are not very useful. That’s why it is essential to map the UI item to the database table fields. </a:t>
            </a:r>
          </a:p>
          <a:p>
            <a:pPr rtl="0"/>
            <a:r>
              <a:rPr lang="en-US" sz="1400" kern="1200" dirty="0">
                <a:solidFill>
                  <a:schemeClr val="tx1"/>
                </a:solidFill>
                <a:effectLst/>
                <a:latin typeface="+mn-lt"/>
                <a:ea typeface="+mn-ea"/>
                <a:cs typeface="+mn-cs"/>
              </a:rPr>
              <a:t>This is also the reason why the data sources are exposed in SAP Business One studio.</a:t>
            </a:r>
          </a:p>
          <a:p>
            <a:pPr rtl="0"/>
            <a:r>
              <a:rPr lang="en-US" sz="1400" kern="1200" dirty="0">
                <a:solidFill>
                  <a:schemeClr val="tx1"/>
                </a:solidFill>
                <a:effectLst/>
                <a:latin typeface="+mn-lt"/>
                <a:ea typeface="+mn-ea"/>
                <a:cs typeface="+mn-cs"/>
              </a:rPr>
              <a:t>In the data sources, you will find all known data sources from the UI API – DB Data Source, User Data Source, and Data Tables. The choose-from list has its own data source entry, to consume it easier at design time.</a:t>
            </a:r>
          </a:p>
          <a:p>
            <a:pPr rtl="0"/>
            <a:r>
              <a:rPr lang="en-US" sz="1400" kern="1200" dirty="0">
                <a:solidFill>
                  <a:schemeClr val="tx1"/>
                </a:solidFill>
                <a:effectLst/>
                <a:latin typeface="+mn-lt"/>
                <a:ea typeface="+mn-ea"/>
                <a:cs typeface="+mn-cs"/>
              </a:rPr>
              <a:t>The data sources also need to be moved to the form and will appear at the bottom of the screen. It is then possible to define the properties and other specification of the data sources.</a:t>
            </a:r>
          </a:p>
        </p:txBody>
      </p:sp>
    </p:spTree>
    <p:extLst>
      <p:ext uri="{BB962C8B-B14F-4D97-AF65-F5344CB8AC3E}">
        <p14:creationId xmlns:p14="http://schemas.microsoft.com/office/powerpoint/2010/main" val="122969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We now see the key benefits and features of SAP Business One studio for Microsoft Visual Studio.</a:t>
            </a:r>
          </a:p>
          <a:p>
            <a:pPr lvl="1" rtl="0"/>
            <a:r>
              <a:rPr lang="en-US" sz="1400" kern="1200" dirty="0">
                <a:solidFill>
                  <a:schemeClr val="tx1"/>
                </a:solidFill>
                <a:effectLst/>
                <a:latin typeface="+mn-lt"/>
                <a:ea typeface="+mn-ea"/>
                <a:cs typeface="+mn-cs"/>
              </a:rPr>
              <a:t>Leverage Microsoft Visual Studio with SAP Business One SDK by using the .NET programming languages</a:t>
            </a:r>
          </a:p>
          <a:p>
            <a:pPr lvl="1" rtl="0"/>
            <a:r>
              <a:rPr lang="en-US" sz="1400" kern="1200" dirty="0">
                <a:solidFill>
                  <a:schemeClr val="tx1"/>
                </a:solidFill>
                <a:effectLst/>
                <a:latin typeface="+mn-lt"/>
                <a:ea typeface="+mn-ea"/>
                <a:cs typeface="+mn-cs"/>
              </a:rPr>
              <a:t>Creating and editing the user, system, and UDO forms</a:t>
            </a:r>
          </a:p>
          <a:p>
            <a:pPr lvl="1" rtl="0"/>
            <a:r>
              <a:rPr lang="en-US" sz="1400" kern="1200" dirty="0">
                <a:solidFill>
                  <a:schemeClr val="tx1"/>
                </a:solidFill>
                <a:effectLst/>
                <a:latin typeface="+mn-lt"/>
                <a:ea typeface="+mn-ea"/>
                <a:cs typeface="+mn-cs"/>
              </a:rPr>
              <a:t>The Add-on code generated for UI API object level events</a:t>
            </a:r>
          </a:p>
        </p:txBody>
      </p:sp>
    </p:spTree>
    <p:extLst>
      <p:ext uri="{BB962C8B-B14F-4D97-AF65-F5344CB8AC3E}">
        <p14:creationId xmlns:p14="http://schemas.microsoft.com/office/powerpoint/2010/main" val="132700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A new template has been installed into Microsoft Visual Studio for C# and Visual Basic languages.</a:t>
            </a:r>
          </a:p>
          <a:p>
            <a:pPr rtl="0"/>
            <a:r>
              <a:rPr lang="en-US" sz="1400" kern="1200" dirty="0">
                <a:solidFill>
                  <a:schemeClr val="tx1"/>
                </a:solidFill>
                <a:effectLst/>
                <a:latin typeface="+mn-lt"/>
                <a:ea typeface="+mn-ea"/>
                <a:cs typeface="+mn-cs"/>
              </a:rPr>
              <a:t>It is possible to use a template directly in Microsoft Visual Studio to create a new add-on project.</a:t>
            </a:r>
          </a:p>
          <a:p>
            <a:pPr rtl="0"/>
            <a:r>
              <a:rPr lang="en-US" sz="1400" kern="1200" dirty="0">
                <a:solidFill>
                  <a:schemeClr val="tx1"/>
                </a:solidFill>
                <a:effectLst/>
                <a:latin typeface="+mn-lt"/>
                <a:ea typeface="+mn-ea"/>
                <a:cs typeface="+mn-cs"/>
              </a:rPr>
              <a:t>Alternatively, it is possible to use a b1s file that was created previously in SAP Business One studio and create an add-on based on that file.</a:t>
            </a:r>
          </a:p>
        </p:txBody>
      </p:sp>
    </p:spTree>
    <p:extLst>
      <p:ext uri="{BB962C8B-B14F-4D97-AF65-F5344CB8AC3E}">
        <p14:creationId xmlns:p14="http://schemas.microsoft.com/office/powerpoint/2010/main" val="2423521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Microsoft Visual Studio has new item types where the form can be added. Similar to SAP Business One studio, some of them require a UI or DI connection. </a:t>
            </a:r>
          </a:p>
          <a:p>
            <a:pPr rtl="0"/>
            <a:r>
              <a:rPr lang="en-US" sz="1400" kern="1200" dirty="0">
                <a:solidFill>
                  <a:schemeClr val="tx1"/>
                </a:solidFill>
                <a:effectLst/>
                <a:latin typeface="+mn-lt"/>
                <a:ea typeface="+mn-ea"/>
                <a:cs typeface="+mn-cs"/>
              </a:rPr>
              <a:t>The user form can be created without a connection at the time of design and coding.</a:t>
            </a:r>
          </a:p>
        </p:txBody>
      </p:sp>
    </p:spTree>
    <p:extLst>
      <p:ext uri="{BB962C8B-B14F-4D97-AF65-F5344CB8AC3E}">
        <p14:creationId xmlns:p14="http://schemas.microsoft.com/office/powerpoint/2010/main" val="2843211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design of the user form in SAP Business One studio for Microsoft Visual Studio is very similar to the process  that is available in SAP Business One Studio.</a:t>
            </a:r>
          </a:p>
          <a:p>
            <a:pPr rtl="0"/>
            <a:r>
              <a:rPr lang="en-US" sz="1400" kern="1200" dirty="0">
                <a:solidFill>
                  <a:schemeClr val="tx1"/>
                </a:solidFill>
                <a:effectLst/>
                <a:latin typeface="+mn-lt"/>
                <a:ea typeface="+mn-ea"/>
                <a:cs typeface="+mn-cs"/>
              </a:rPr>
              <a:t>You can drag and drop the items from the toolbox to the form. In the current form, you can see that the </a:t>
            </a:r>
            <a:r>
              <a:rPr lang="en-US" sz="1400" kern="1200" dirty="0" err="1">
                <a:solidFill>
                  <a:schemeClr val="tx1"/>
                </a:solidFill>
                <a:effectLst/>
                <a:latin typeface="+mn-lt"/>
                <a:ea typeface="+mn-ea"/>
                <a:cs typeface="+mn-cs"/>
              </a:rPr>
              <a:t>StaticText</a:t>
            </a:r>
            <a:r>
              <a:rPr lang="en-US" sz="1400" kern="1200" dirty="0">
                <a:solidFill>
                  <a:schemeClr val="tx1"/>
                </a:solidFill>
                <a:effectLst/>
                <a:latin typeface="+mn-lt"/>
                <a:ea typeface="+mn-ea"/>
                <a:cs typeface="+mn-cs"/>
              </a:rPr>
              <a:t> and the </a:t>
            </a:r>
            <a:r>
              <a:rPr lang="en-US" sz="1400" kern="1200" dirty="0" err="1">
                <a:solidFill>
                  <a:schemeClr val="tx1"/>
                </a:solidFill>
                <a:effectLst/>
                <a:latin typeface="+mn-lt"/>
                <a:ea typeface="+mn-ea"/>
                <a:cs typeface="+mn-cs"/>
              </a:rPr>
              <a:t>EditText</a:t>
            </a:r>
            <a:r>
              <a:rPr lang="en-US" sz="1400" kern="1200" dirty="0">
                <a:solidFill>
                  <a:schemeClr val="tx1"/>
                </a:solidFill>
                <a:effectLst/>
                <a:latin typeface="+mn-lt"/>
                <a:ea typeface="+mn-ea"/>
                <a:cs typeface="+mn-cs"/>
              </a:rPr>
              <a:t> items have been created together with the </a:t>
            </a:r>
            <a:r>
              <a:rPr lang="en-US" sz="1400" kern="1200" dirty="0" err="1">
                <a:solidFill>
                  <a:schemeClr val="tx1"/>
                </a:solidFill>
                <a:effectLst/>
                <a:latin typeface="+mn-lt"/>
                <a:ea typeface="+mn-ea"/>
                <a:cs typeface="+mn-cs"/>
              </a:rPr>
              <a:t>DBDataSource</a:t>
            </a:r>
            <a:r>
              <a:rPr lang="en-US" sz="1400" kern="1200" dirty="0">
                <a:solidFill>
                  <a:schemeClr val="tx1"/>
                </a:solidFill>
                <a:effectLst/>
                <a:latin typeface="+mn-lt"/>
                <a:ea typeface="+mn-ea"/>
                <a:cs typeface="+mn-cs"/>
              </a:rPr>
              <a:t> object.</a:t>
            </a:r>
          </a:p>
        </p:txBody>
      </p:sp>
    </p:spTree>
    <p:extLst>
      <p:ext uri="{BB962C8B-B14F-4D97-AF65-F5344CB8AC3E}">
        <p14:creationId xmlns:p14="http://schemas.microsoft.com/office/powerpoint/2010/main" val="1007965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It’s very convenient to use object-level events in SAP Business One studio for Microsoft Visual Studio.</a:t>
            </a:r>
          </a:p>
          <a:p>
            <a:pPr rtl="0"/>
            <a:r>
              <a:rPr lang="en-US" sz="1400" kern="1200" dirty="0">
                <a:solidFill>
                  <a:schemeClr val="tx1"/>
                </a:solidFill>
                <a:effectLst/>
                <a:latin typeface="+mn-lt"/>
                <a:ea typeface="+mn-ea"/>
                <a:cs typeface="+mn-cs"/>
              </a:rPr>
              <a:t>After you select the specific item, like a button, the property window contains the Event icon. </a:t>
            </a:r>
          </a:p>
          <a:p>
            <a:pPr rtl="0"/>
            <a:r>
              <a:rPr lang="en-US" sz="1400" kern="1200" dirty="0">
                <a:solidFill>
                  <a:schemeClr val="tx1"/>
                </a:solidFill>
                <a:effectLst/>
                <a:latin typeface="+mn-lt"/>
                <a:ea typeface="+mn-ea"/>
                <a:cs typeface="+mn-cs"/>
              </a:rPr>
              <a:t>You can double click the event type list to create a new function, which you can then customize.</a:t>
            </a:r>
          </a:p>
          <a:p>
            <a:pPr rtl="0"/>
            <a:r>
              <a:rPr lang="en-US" sz="1400" kern="1200" dirty="0">
                <a:solidFill>
                  <a:schemeClr val="tx1"/>
                </a:solidFill>
                <a:effectLst/>
                <a:latin typeface="+mn-lt"/>
                <a:ea typeface="+mn-ea"/>
                <a:cs typeface="+mn-cs"/>
              </a:rPr>
              <a:t>Alternatively, you can use the </a:t>
            </a:r>
            <a:r>
              <a:rPr lang="en-US" sz="1400" kern="1200" dirty="0" err="1">
                <a:solidFill>
                  <a:schemeClr val="tx1"/>
                </a:solidFill>
                <a:effectLst/>
                <a:latin typeface="+mn-lt"/>
                <a:ea typeface="+mn-ea"/>
                <a:cs typeface="+mn-cs"/>
              </a:rPr>
              <a:t>combobox</a:t>
            </a:r>
            <a:r>
              <a:rPr lang="en-US" sz="1400" kern="1200" dirty="0">
                <a:solidFill>
                  <a:schemeClr val="tx1"/>
                </a:solidFill>
                <a:effectLst/>
                <a:latin typeface="+mn-lt"/>
                <a:ea typeface="+mn-ea"/>
                <a:cs typeface="+mn-cs"/>
              </a:rPr>
              <a:t> to select the available functions.</a:t>
            </a:r>
          </a:p>
        </p:txBody>
      </p:sp>
    </p:spTree>
    <p:extLst>
      <p:ext uri="{BB962C8B-B14F-4D97-AF65-F5344CB8AC3E}">
        <p14:creationId xmlns:p14="http://schemas.microsoft.com/office/powerpoint/2010/main" val="2772928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rtl="0"/>
            <a:r>
              <a:rPr lang="en-US" sz="1400" kern="1200" dirty="0">
                <a:solidFill>
                  <a:schemeClr val="tx1"/>
                </a:solidFill>
                <a:effectLst/>
                <a:latin typeface="+mn-lt"/>
                <a:ea typeface="+mn-ea"/>
                <a:cs typeface="+mn-cs"/>
              </a:rPr>
              <a:t>Let’s have look at a few typical use cases for SAP Business One studio suite.</a:t>
            </a:r>
          </a:p>
          <a:p>
            <a:pPr rtl="0"/>
            <a:r>
              <a:rPr lang="en-US" sz="1400" b="1" kern="1200" dirty="0">
                <a:solidFill>
                  <a:schemeClr val="tx1"/>
                </a:solidFill>
                <a:effectLst/>
                <a:latin typeface="+mn-lt"/>
                <a:ea typeface="+mn-ea"/>
                <a:cs typeface="+mn-cs"/>
              </a:rPr>
              <a:t>CASE 1: </a:t>
            </a:r>
            <a:r>
              <a:rPr lang="en-US" sz="1400" kern="1200" dirty="0">
                <a:solidFill>
                  <a:schemeClr val="tx1"/>
                </a:solidFill>
                <a:effectLst/>
                <a:latin typeface="+mn-lt"/>
                <a:ea typeface="+mn-ea"/>
                <a:cs typeface="+mn-cs"/>
              </a:rPr>
              <a:t>An SAP Business One consultant is uses SAP Business One studio to design the user form, based on the customer’s requirements. </a:t>
            </a:r>
          </a:p>
          <a:p>
            <a:pPr rtl="0"/>
            <a:r>
              <a:rPr lang="en-US" sz="1400" kern="1200" dirty="0">
                <a:solidFill>
                  <a:schemeClr val="tx1"/>
                </a:solidFill>
                <a:effectLst/>
                <a:latin typeface="+mn-lt"/>
                <a:ea typeface="+mn-ea"/>
                <a:cs typeface="+mn-cs"/>
              </a:rPr>
              <a:t>The output file is shared with the developer, who will import the form to the add-on solution and who will continue to develop the additional features for the form using SAP Business One studio for Microsoft Visual Studio.</a:t>
            </a:r>
          </a:p>
          <a:p>
            <a:pPr rtl="0"/>
            <a:r>
              <a:rPr lang="en-US" sz="1400" b="1" kern="1200" dirty="0">
                <a:solidFill>
                  <a:schemeClr val="tx1"/>
                </a:solidFill>
                <a:effectLst/>
                <a:latin typeface="+mn-lt"/>
                <a:ea typeface="+mn-ea"/>
                <a:cs typeface="+mn-cs"/>
              </a:rPr>
              <a:t>CASE 2: </a:t>
            </a:r>
            <a:r>
              <a:rPr lang="en-US" sz="1400" kern="1200" dirty="0">
                <a:solidFill>
                  <a:schemeClr val="tx1"/>
                </a:solidFill>
                <a:effectLst/>
                <a:latin typeface="+mn-lt"/>
                <a:ea typeface="+mn-ea"/>
                <a:cs typeface="+mn-cs"/>
              </a:rPr>
              <a:t>The customer’s IT can design and implement the user-defined object form by using the SAP Business One studio for Microsoft Visual Studio.</a:t>
            </a:r>
          </a:p>
          <a:p>
            <a:pPr rtl="0"/>
            <a:r>
              <a:rPr lang="en-US" sz="1400" b="1" kern="1200" dirty="0">
                <a:solidFill>
                  <a:schemeClr val="tx1"/>
                </a:solidFill>
                <a:effectLst/>
                <a:latin typeface="+mn-lt"/>
                <a:ea typeface="+mn-ea"/>
                <a:cs typeface="+mn-cs"/>
              </a:rPr>
              <a:t>CASE 3: </a:t>
            </a:r>
            <a:r>
              <a:rPr lang="en-US" sz="1400" kern="1200" dirty="0">
                <a:solidFill>
                  <a:schemeClr val="tx1"/>
                </a:solidFill>
                <a:effectLst/>
                <a:latin typeface="+mn-lt"/>
                <a:ea typeface="+mn-ea"/>
                <a:cs typeface="+mn-cs"/>
              </a:rPr>
              <a:t>The developer creates an add-on solution from scratch by using SAP Business One studio for Microsoft Visual Studio.</a:t>
            </a:r>
          </a:p>
          <a:p>
            <a:pPr rtl="0"/>
            <a:r>
              <a:rPr lang="en-US" sz="1400" b="1" kern="1200" dirty="0">
                <a:solidFill>
                  <a:schemeClr val="tx1"/>
                </a:solidFill>
                <a:effectLst/>
                <a:latin typeface="+mn-lt"/>
                <a:ea typeface="+mn-ea"/>
                <a:cs typeface="+mn-cs"/>
              </a:rPr>
              <a:t>CASE 4: </a:t>
            </a:r>
            <a:r>
              <a:rPr lang="en-US" sz="1400" kern="1200" dirty="0">
                <a:solidFill>
                  <a:schemeClr val="tx1"/>
                </a:solidFill>
                <a:effectLst/>
                <a:latin typeface="+mn-lt"/>
                <a:ea typeface="+mn-ea"/>
                <a:cs typeface="+mn-cs"/>
              </a:rPr>
              <a:t>The UI designer draws a form in the SAP Business One studio and the developer loads it via raw API. </a:t>
            </a:r>
          </a:p>
          <a:p>
            <a:pPr rtl="0"/>
            <a:r>
              <a:rPr lang="en-US" sz="1400" b="1" kern="1200" dirty="0">
                <a:solidFill>
                  <a:schemeClr val="tx1"/>
                </a:solidFill>
                <a:effectLst/>
                <a:latin typeface="+mn-lt"/>
                <a:ea typeface="+mn-ea"/>
                <a:cs typeface="+mn-cs"/>
              </a:rPr>
              <a:t>CASE 5:</a:t>
            </a:r>
            <a:r>
              <a:rPr lang="en-US" sz="1400" kern="1200" dirty="0">
                <a:solidFill>
                  <a:schemeClr val="tx1"/>
                </a:solidFill>
                <a:effectLst/>
                <a:latin typeface="+mn-lt"/>
                <a:ea typeface="+mn-ea"/>
                <a:cs typeface="+mn-cs"/>
              </a:rPr>
              <a:t> You can continue to develop the old SRF form generated in Screen Painter using SAP Business One studio for Microsoft Visual Studio.</a:t>
            </a:r>
          </a:p>
        </p:txBody>
      </p:sp>
    </p:spTree>
    <p:extLst>
      <p:ext uri="{BB962C8B-B14F-4D97-AF65-F5344CB8AC3E}">
        <p14:creationId xmlns:p14="http://schemas.microsoft.com/office/powerpoint/2010/main" val="1934434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a:solidFill>
                  <a:schemeClr val="tx1"/>
                </a:solidFill>
                <a:effectLst/>
                <a:latin typeface="+mn-lt"/>
                <a:ea typeface="+mn-ea"/>
                <a:cs typeface="+mn-cs"/>
              </a:rPr>
              <a:t>In the exercise for this part, you will practice creating a project, menu item, and form creation using SAP Business One studio.</a:t>
            </a:r>
          </a:p>
        </p:txBody>
      </p:sp>
    </p:spTree>
    <p:extLst>
      <p:ext uri="{BB962C8B-B14F-4D97-AF65-F5344CB8AC3E}">
        <p14:creationId xmlns:p14="http://schemas.microsoft.com/office/powerpoint/2010/main" val="2498799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After completing this topic, you will know more about:</a:t>
            </a:r>
          </a:p>
          <a:p>
            <a:pPr lvl="1" rtl="0"/>
            <a:r>
              <a:rPr lang="en-US" sz="1400" kern="1200" dirty="0">
                <a:solidFill>
                  <a:schemeClr val="tx1"/>
                </a:solidFill>
                <a:effectLst/>
                <a:latin typeface="+mn-lt"/>
                <a:ea typeface="+mn-ea"/>
                <a:cs typeface="+mn-cs"/>
              </a:rPr>
              <a:t>Tools</a:t>
            </a:r>
          </a:p>
          <a:p>
            <a:pPr lvl="1" rtl="0"/>
            <a:r>
              <a:rPr lang="en-US" sz="1400" kern="1200" dirty="0">
                <a:solidFill>
                  <a:schemeClr val="tx1"/>
                </a:solidFill>
                <a:effectLst/>
                <a:latin typeface="+mn-lt"/>
                <a:ea typeface="+mn-ea"/>
                <a:cs typeface="+mn-cs"/>
              </a:rPr>
              <a:t>Value positioning</a:t>
            </a:r>
          </a:p>
          <a:p>
            <a:pPr lvl="1" rtl="0"/>
            <a:r>
              <a:rPr lang="en-US" sz="1400" kern="1200" dirty="0">
                <a:solidFill>
                  <a:schemeClr val="tx1"/>
                </a:solidFill>
                <a:effectLst/>
                <a:latin typeface="+mn-lt"/>
                <a:ea typeface="+mn-ea"/>
                <a:cs typeface="+mn-cs"/>
              </a:rPr>
              <a:t>Components overview</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741356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rtl="0"/>
            <a:r>
              <a:rPr lang="en-US" sz="1400" kern="1200" dirty="0">
                <a:solidFill>
                  <a:schemeClr val="tx1"/>
                </a:solidFill>
                <a:effectLst/>
                <a:latin typeface="+mn-lt"/>
                <a:ea typeface="+mn-ea"/>
                <a:cs typeface="+mn-cs"/>
              </a:rPr>
              <a:t>SAP Business One studio suite is a state-of-the-art development platform for SAP Business One extensions that dramatically improves partner development efficiency.</a:t>
            </a:r>
          </a:p>
          <a:p>
            <a:pPr rtl="0"/>
            <a:r>
              <a:rPr lang="en-US" sz="1400" kern="1200" dirty="0">
                <a:solidFill>
                  <a:schemeClr val="tx1"/>
                </a:solidFill>
                <a:effectLst/>
                <a:latin typeface="+mn-lt"/>
                <a:ea typeface="+mn-ea"/>
                <a:cs typeface="+mn-cs"/>
              </a:rPr>
              <a:t>SAP Business One studio is an open platform based on the .NET framework for a variety of designers. Currently, this platform supports two types of designer: Add-On Designer and Workflow Designer.</a:t>
            </a:r>
          </a:p>
          <a:p>
            <a:pPr rtl="0"/>
            <a:r>
              <a:rPr lang="en-US" sz="1400" kern="1200" dirty="0">
                <a:solidFill>
                  <a:schemeClr val="tx1"/>
                </a:solidFill>
                <a:effectLst/>
                <a:latin typeface="+mn-lt"/>
                <a:ea typeface="+mn-ea"/>
                <a:cs typeface="+mn-cs"/>
              </a:rPr>
              <a:t>SAP Business One studio for Microsoft Visual Studio is a deeply customized programming environment for SAP Business One. It is highly integrated with Visual Studio 2010, 2013, and 2015.</a:t>
            </a:r>
          </a:p>
          <a:p>
            <a:pPr rtl="0"/>
            <a:r>
              <a:rPr lang="en-US" sz="1400" kern="1200" dirty="0">
                <a:solidFill>
                  <a:schemeClr val="tx1"/>
                </a:solidFill>
                <a:effectLst/>
                <a:latin typeface="+mn-lt"/>
                <a:ea typeface="+mn-ea"/>
                <a:cs typeface="+mn-cs"/>
              </a:rPr>
              <a:t>In addition to the functionalities of SAP Business One studio, SAP Business One studio for Microsoft Visual Studio leverages the powerful capabilities of Microsoft Visual Studio in development functionalities such as code generation, project and item template wizard, code intelligence, friendly GUI, and so on.</a:t>
            </a:r>
          </a:p>
        </p:txBody>
      </p:sp>
    </p:spTree>
    <p:extLst>
      <p:ext uri="{BB962C8B-B14F-4D97-AF65-F5344CB8AC3E}">
        <p14:creationId xmlns:p14="http://schemas.microsoft.com/office/powerpoint/2010/main" val="1347436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SAP Business One studio suite can be used by different user groups. </a:t>
            </a:r>
          </a:p>
          <a:p>
            <a:pPr rtl="0"/>
            <a:r>
              <a:rPr lang="en-US" sz="1400" kern="1200" dirty="0">
                <a:solidFill>
                  <a:schemeClr val="tx1"/>
                </a:solidFill>
                <a:effectLst/>
                <a:latin typeface="+mn-lt"/>
                <a:ea typeface="+mn-ea"/>
                <a:cs typeface="+mn-cs"/>
              </a:rPr>
              <a:t>SAP Business One studio for Microsoft Visual Studio should be used by developers, because they have full capability to create the add-on solution.</a:t>
            </a:r>
          </a:p>
          <a:p>
            <a:pPr rtl="0"/>
            <a:r>
              <a:rPr lang="en-US" sz="1400" kern="1200" dirty="0">
                <a:solidFill>
                  <a:schemeClr val="tx1"/>
                </a:solidFill>
                <a:effectLst/>
                <a:latin typeface="+mn-lt"/>
                <a:ea typeface="+mn-ea"/>
                <a:cs typeface="+mn-cs"/>
              </a:rPr>
              <a:t>SAP Business One studio has a more user-friendly user interface and greater ease of use, which is why it is a better fit for non-developer users who are responsible for the forms’ content and appearance.</a:t>
            </a:r>
          </a:p>
          <a:p>
            <a:pPr rtl="0"/>
            <a:r>
              <a:rPr lang="en-US" sz="1400" kern="1200" dirty="0">
                <a:solidFill>
                  <a:schemeClr val="tx1"/>
                </a:solidFill>
                <a:effectLst/>
                <a:latin typeface="+mn-lt"/>
                <a:ea typeface="+mn-ea"/>
                <a:cs typeface="+mn-cs"/>
              </a:rPr>
              <a:t>Examples of such users include SAP Business One consultants, and customer IT staff, or UX designers.</a:t>
            </a:r>
          </a:p>
        </p:txBody>
      </p:sp>
    </p:spTree>
    <p:extLst>
      <p:ext uri="{BB962C8B-B14F-4D97-AF65-F5344CB8AC3E}">
        <p14:creationId xmlns:p14="http://schemas.microsoft.com/office/powerpoint/2010/main" val="3464302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Key functions and benefits of SAP Business One studio:</a:t>
            </a:r>
          </a:p>
          <a:p>
            <a:pPr lvl="1" rtl="0"/>
            <a:r>
              <a:rPr lang="en-US" sz="1400" kern="1200" dirty="0">
                <a:solidFill>
                  <a:schemeClr val="tx1"/>
                </a:solidFill>
                <a:effectLst/>
                <a:latin typeface="+mn-lt"/>
                <a:ea typeface="+mn-ea"/>
                <a:cs typeface="+mn-cs"/>
              </a:rPr>
              <a:t>Reduced development effort </a:t>
            </a:r>
          </a:p>
          <a:p>
            <a:pPr lvl="1" rtl="0"/>
            <a:r>
              <a:rPr lang="en-US" sz="1400" kern="1200" dirty="0">
                <a:solidFill>
                  <a:schemeClr val="tx1"/>
                </a:solidFill>
                <a:effectLst/>
                <a:latin typeface="+mn-lt"/>
                <a:ea typeface="+mn-ea"/>
                <a:cs typeface="+mn-cs"/>
              </a:rPr>
              <a:t>Better user experience through use of the drag-and-drop feature</a:t>
            </a:r>
          </a:p>
          <a:p>
            <a:pPr lvl="1" rtl="0"/>
            <a:r>
              <a:rPr lang="en-US" sz="1400" kern="1200" dirty="0">
                <a:solidFill>
                  <a:schemeClr val="tx1"/>
                </a:solidFill>
                <a:effectLst/>
                <a:latin typeface="+mn-lt"/>
                <a:ea typeface="+mn-ea"/>
                <a:cs typeface="+mn-cs"/>
              </a:rPr>
              <a:t>Creating and editing the user, system, and UDO forms</a:t>
            </a:r>
          </a:p>
          <a:p>
            <a:pPr lvl="1" rtl="0"/>
            <a:r>
              <a:rPr lang="en-US" sz="1400" kern="1200" dirty="0">
                <a:solidFill>
                  <a:schemeClr val="tx1"/>
                </a:solidFill>
                <a:effectLst/>
                <a:latin typeface="+mn-lt"/>
                <a:ea typeface="+mn-ea"/>
                <a:cs typeface="+mn-cs"/>
              </a:rPr>
              <a:t>Standardized platform with SAP Business One Workflow Designer</a:t>
            </a:r>
          </a:p>
        </p:txBody>
      </p:sp>
    </p:spTree>
    <p:extLst>
      <p:ext uri="{BB962C8B-B14F-4D97-AF65-F5344CB8AC3E}">
        <p14:creationId xmlns:p14="http://schemas.microsoft.com/office/powerpoint/2010/main" val="2471684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SAP Business One studio has a separate installer, which is available on the SAP Business One product CD.</a:t>
            </a:r>
          </a:p>
          <a:p>
            <a:pPr rtl="0"/>
            <a:r>
              <a:rPr lang="en-US" sz="1400" kern="1200" dirty="0">
                <a:solidFill>
                  <a:schemeClr val="tx1"/>
                </a:solidFill>
                <a:effectLst/>
                <a:latin typeface="+mn-lt"/>
                <a:ea typeface="+mn-ea"/>
                <a:cs typeface="+mn-cs"/>
              </a:rPr>
              <a:t>After the installation, a new entry is available in the All Programs menu.</a:t>
            </a:r>
          </a:p>
          <a:p>
            <a:pPr rtl="0"/>
            <a:r>
              <a:rPr lang="en-US" sz="1400" kern="1200" dirty="0">
                <a:solidFill>
                  <a:schemeClr val="tx1"/>
                </a:solidFill>
                <a:effectLst/>
                <a:latin typeface="+mn-lt"/>
                <a:ea typeface="+mn-ea"/>
                <a:cs typeface="+mn-cs"/>
              </a:rPr>
              <a:t>You can see the start page of SAP Business One studio on the slide. </a:t>
            </a:r>
          </a:p>
          <a:p>
            <a:pPr rtl="0"/>
            <a:r>
              <a:rPr lang="en-US" sz="1400" kern="1200" dirty="0">
                <a:solidFill>
                  <a:schemeClr val="tx1"/>
                </a:solidFill>
                <a:effectLst/>
                <a:latin typeface="+mn-lt"/>
                <a:ea typeface="+mn-ea"/>
                <a:cs typeface="+mn-cs"/>
              </a:rPr>
              <a:t>You can start your work by choosing one of these options:</a:t>
            </a:r>
          </a:p>
          <a:p>
            <a:pPr lvl="1" rtl="0"/>
            <a:r>
              <a:rPr lang="en-US" sz="1400" kern="1200" dirty="0">
                <a:solidFill>
                  <a:schemeClr val="tx1"/>
                </a:solidFill>
                <a:effectLst/>
                <a:latin typeface="+mn-lt"/>
                <a:ea typeface="+mn-ea"/>
                <a:cs typeface="+mn-cs"/>
              </a:rPr>
              <a:t>Create a new Add-on project</a:t>
            </a:r>
          </a:p>
          <a:p>
            <a:pPr lvl="1" rtl="0"/>
            <a:r>
              <a:rPr lang="en-US" sz="1400" kern="1200" dirty="0">
                <a:solidFill>
                  <a:schemeClr val="tx1"/>
                </a:solidFill>
                <a:effectLst/>
                <a:latin typeface="+mn-lt"/>
                <a:ea typeface="+mn-ea"/>
                <a:cs typeface="+mn-cs"/>
              </a:rPr>
              <a:t>Open an existing Add-on project</a:t>
            </a:r>
          </a:p>
          <a:p>
            <a:pPr lvl="1" rtl="0"/>
            <a:r>
              <a:rPr lang="en-US" sz="1400" kern="1200" dirty="0">
                <a:solidFill>
                  <a:schemeClr val="tx1"/>
                </a:solidFill>
                <a:effectLst/>
                <a:latin typeface="+mn-lt"/>
                <a:ea typeface="+mn-ea"/>
                <a:cs typeface="+mn-cs"/>
              </a:rPr>
              <a:t>Create a new Workflow project</a:t>
            </a:r>
          </a:p>
          <a:p>
            <a:pPr lvl="1" rtl="0"/>
            <a:r>
              <a:rPr lang="en-US" sz="1400" kern="1200" dirty="0">
                <a:solidFill>
                  <a:schemeClr val="tx1"/>
                </a:solidFill>
                <a:effectLst/>
                <a:latin typeface="+mn-lt"/>
                <a:ea typeface="+mn-ea"/>
                <a:cs typeface="+mn-cs"/>
              </a:rPr>
              <a:t>Open an existing Workflow project</a:t>
            </a:r>
          </a:p>
        </p:txBody>
      </p:sp>
    </p:spTree>
    <p:extLst>
      <p:ext uri="{BB962C8B-B14F-4D97-AF65-F5344CB8AC3E}">
        <p14:creationId xmlns:p14="http://schemas.microsoft.com/office/powerpoint/2010/main" val="788501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Let’s take a look at the add-on project creation process. After clicking the </a:t>
            </a:r>
            <a:r>
              <a:rPr lang="en-US" sz="1400" b="1" kern="1200" dirty="0">
                <a:solidFill>
                  <a:schemeClr val="tx1"/>
                </a:solidFill>
                <a:effectLst/>
                <a:latin typeface="+mn-lt"/>
                <a:ea typeface="+mn-ea"/>
                <a:cs typeface="+mn-cs"/>
              </a:rPr>
              <a:t>Create Add-on</a:t>
            </a:r>
            <a:r>
              <a:rPr lang="en-US" sz="1400" kern="1200" dirty="0">
                <a:solidFill>
                  <a:schemeClr val="tx1"/>
                </a:solidFill>
                <a:effectLst/>
                <a:latin typeface="+mn-lt"/>
                <a:ea typeface="+mn-ea"/>
                <a:cs typeface="+mn-cs"/>
              </a:rPr>
              <a:t> option, you are able to specify the add-on name, the project file name, and location. The project file name must be entered to the Package Name field and it has the extension </a:t>
            </a:r>
            <a:r>
              <a:rPr lang="en-US" sz="1400" b="1" kern="1200" dirty="0">
                <a:solidFill>
                  <a:schemeClr val="tx1"/>
                </a:solidFill>
                <a:effectLst/>
                <a:latin typeface="+mn-lt"/>
                <a:ea typeface="+mn-ea"/>
                <a:cs typeface="+mn-cs"/>
              </a:rPr>
              <a:t>b1s</a:t>
            </a:r>
            <a:r>
              <a:rPr lang="en-US" sz="1400" kern="1200" dirty="0">
                <a:solidFill>
                  <a:schemeClr val="tx1"/>
                </a:solidFill>
                <a:effectLst/>
                <a:latin typeface="+mn-lt"/>
                <a:ea typeface="+mn-ea"/>
                <a:cs typeface="+mn-cs"/>
              </a:rPr>
              <a:t>. The add-on package is stored in an XML file, but the extension has different name.</a:t>
            </a:r>
          </a:p>
          <a:p>
            <a:pPr rtl="0"/>
            <a:r>
              <a:rPr lang="en-US" sz="1400" kern="1200" dirty="0">
                <a:solidFill>
                  <a:schemeClr val="tx1"/>
                </a:solidFill>
                <a:effectLst/>
                <a:latin typeface="+mn-lt"/>
                <a:ea typeface="+mn-ea"/>
                <a:cs typeface="+mn-cs"/>
              </a:rPr>
              <a:t>The first user-defined form is created by default. When designing the form, you can use all the UI controls: all form items available in the UI API and the data sources to perform the data binding between the UI item and the database.</a:t>
            </a:r>
          </a:p>
        </p:txBody>
      </p:sp>
    </p:spTree>
    <p:extLst>
      <p:ext uri="{BB962C8B-B14F-4D97-AF65-F5344CB8AC3E}">
        <p14:creationId xmlns:p14="http://schemas.microsoft.com/office/powerpoint/2010/main" val="2379359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You can create or modify an existing form by using SAP Business One studio.</a:t>
            </a:r>
          </a:p>
          <a:p>
            <a:pPr rtl="0"/>
            <a:r>
              <a:rPr lang="en-US" sz="1400" kern="1200" dirty="0">
                <a:solidFill>
                  <a:schemeClr val="tx1"/>
                </a:solidFill>
                <a:effectLst/>
                <a:latin typeface="+mn-lt"/>
                <a:ea typeface="+mn-ea"/>
                <a:cs typeface="+mn-cs"/>
              </a:rPr>
              <a:t>The classical UI designer is called Screen Painter. The forms created with this tool have their output in the </a:t>
            </a:r>
            <a:r>
              <a:rPr lang="en-US" sz="1400" b="1" kern="1200" dirty="0" err="1">
                <a:solidFill>
                  <a:schemeClr val="tx1"/>
                </a:solidFill>
                <a:effectLst/>
                <a:latin typeface="+mn-lt"/>
                <a:ea typeface="+mn-ea"/>
                <a:cs typeface="+mn-cs"/>
              </a:rPr>
              <a:t>srf</a:t>
            </a:r>
            <a:r>
              <a:rPr lang="en-US" sz="1400" kern="1200" dirty="0">
                <a:solidFill>
                  <a:schemeClr val="tx1"/>
                </a:solidFill>
                <a:effectLst/>
                <a:latin typeface="+mn-lt"/>
                <a:ea typeface="+mn-ea"/>
                <a:cs typeface="+mn-cs"/>
              </a:rPr>
              <a:t> file. </a:t>
            </a:r>
          </a:p>
          <a:p>
            <a:pPr rtl="0"/>
            <a:r>
              <a:rPr lang="en-US" sz="1400" kern="1200" dirty="0">
                <a:solidFill>
                  <a:schemeClr val="tx1"/>
                </a:solidFill>
                <a:effectLst/>
                <a:latin typeface="+mn-lt"/>
                <a:ea typeface="+mn-ea"/>
                <a:cs typeface="+mn-cs"/>
              </a:rPr>
              <a:t>You can also add an old </a:t>
            </a:r>
            <a:r>
              <a:rPr lang="en-US" sz="1400" b="1" kern="1200" dirty="0" err="1">
                <a:solidFill>
                  <a:schemeClr val="tx1"/>
                </a:solidFill>
                <a:effectLst/>
                <a:latin typeface="+mn-lt"/>
                <a:ea typeface="+mn-ea"/>
                <a:cs typeface="+mn-cs"/>
              </a:rPr>
              <a:t>srf</a:t>
            </a:r>
            <a:r>
              <a:rPr lang="en-US" sz="1400" kern="1200" dirty="0">
                <a:solidFill>
                  <a:schemeClr val="tx1"/>
                </a:solidFill>
                <a:effectLst/>
                <a:latin typeface="+mn-lt"/>
                <a:ea typeface="+mn-ea"/>
                <a:cs typeface="+mn-cs"/>
              </a:rPr>
              <a:t> file to your SAP Business One studio project by choosing </a:t>
            </a:r>
            <a:r>
              <a:rPr lang="en-US" sz="1400" i="1" kern="1200" dirty="0">
                <a:solidFill>
                  <a:schemeClr val="tx1"/>
                </a:solidFill>
                <a:effectLst/>
                <a:latin typeface="+mn-lt"/>
                <a:ea typeface="+mn-ea"/>
                <a:cs typeface="+mn-cs"/>
              </a:rPr>
              <a:t>Add -&gt; Existing Form</a:t>
            </a:r>
            <a:r>
              <a:rPr lang="en-US" sz="1400" kern="1200" dirty="0">
                <a:solidFill>
                  <a:schemeClr val="tx1"/>
                </a:solidFill>
                <a:effectLst/>
                <a:latin typeface="+mn-lt"/>
                <a:ea typeface="+mn-ea"/>
                <a:cs typeface="+mn-cs"/>
              </a:rPr>
              <a:t>.</a:t>
            </a:r>
          </a:p>
          <a:p>
            <a:pPr rtl="0"/>
            <a:r>
              <a:rPr lang="en-US" sz="1400" kern="1200" dirty="0">
                <a:solidFill>
                  <a:schemeClr val="tx1"/>
                </a:solidFill>
                <a:effectLst/>
                <a:latin typeface="+mn-lt"/>
                <a:ea typeface="+mn-ea"/>
                <a:cs typeface="+mn-cs"/>
              </a:rPr>
              <a:t>It is possible to modify the system forms, the SAP Business One client must be running for this operation, because this tries trying to make the UI connection within the existing user session.</a:t>
            </a:r>
          </a:p>
          <a:p>
            <a:pPr rtl="0"/>
            <a:r>
              <a:rPr lang="en-US" sz="1400" kern="1200" dirty="0">
                <a:solidFill>
                  <a:schemeClr val="tx1"/>
                </a:solidFill>
                <a:effectLst/>
                <a:latin typeface="+mn-lt"/>
                <a:ea typeface="+mn-ea"/>
                <a:cs typeface="+mn-cs"/>
              </a:rPr>
              <a:t>The existing User-Defined Object form can be modified as well. To do so, you must have a DI connection set for the SAP Business One database.</a:t>
            </a:r>
          </a:p>
        </p:txBody>
      </p:sp>
    </p:spTree>
    <p:extLst>
      <p:ext uri="{BB962C8B-B14F-4D97-AF65-F5344CB8AC3E}">
        <p14:creationId xmlns:p14="http://schemas.microsoft.com/office/powerpoint/2010/main" val="1001044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The form for the User-Defined Object is stored in the SAP Business One database table. It is possible to connect to the database by using the DI API connection.</a:t>
            </a:r>
          </a:p>
          <a:p>
            <a:pPr rtl="0"/>
            <a:r>
              <a:rPr lang="en-US" sz="1400" kern="1200" dirty="0">
                <a:solidFill>
                  <a:schemeClr val="tx1"/>
                </a:solidFill>
                <a:effectLst/>
                <a:latin typeface="+mn-lt"/>
                <a:ea typeface="+mn-ea"/>
                <a:cs typeface="+mn-cs"/>
              </a:rPr>
              <a:t>The available User-Defined Objects in the SPA Business One company database are then displayed.</a:t>
            </a:r>
          </a:p>
          <a:p>
            <a:pPr rtl="0"/>
            <a:r>
              <a:rPr lang="en-US" sz="1400" kern="1200" dirty="0">
                <a:solidFill>
                  <a:schemeClr val="tx1"/>
                </a:solidFill>
                <a:effectLst/>
                <a:latin typeface="+mn-lt"/>
                <a:ea typeface="+mn-ea"/>
                <a:cs typeface="+mn-cs"/>
              </a:rPr>
              <a:t>When you select the UDO entry, the UDO form is opened for editing. The changes on the UDO form can be then saved back to the SAP Business One company database.</a:t>
            </a:r>
          </a:p>
        </p:txBody>
      </p:sp>
    </p:spTree>
    <p:extLst>
      <p:ext uri="{BB962C8B-B14F-4D97-AF65-F5344CB8AC3E}">
        <p14:creationId xmlns:p14="http://schemas.microsoft.com/office/powerpoint/2010/main" val="2478933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dirty="0"/>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4" name="MSIPCMContentMarking" descr="{&quot;HashCode&quot;:-45436510,&quot;Placement&quot;:&quot;Footer&quot;}">
            <a:extLst>
              <a:ext uri="{FF2B5EF4-FFF2-40B4-BE49-F238E27FC236}">
                <a16:creationId xmlns:a16="http://schemas.microsoft.com/office/drawing/2014/main" id="{2EFF8155-C392-4A87-9445-27ABCA63B601}"/>
              </a:ext>
            </a:extLst>
          </p:cNvPr>
          <p:cNvSpPr txBox="1"/>
          <p:nvPr userDrawn="1"/>
        </p:nvSpPr>
        <p:spPr>
          <a:xfrm>
            <a:off x="0" y="6595656"/>
            <a:ext cx="581126" cy="262344"/>
          </a:xfrm>
          <a:prstGeom prst="rect">
            <a:avLst/>
          </a:prstGeom>
          <a:noFill/>
        </p:spPr>
        <p:txBody>
          <a:bodyPr vert="horz" wrap="square" lIns="0" tIns="0" rIns="0" bIns="0" rtlCol="0" anchor="ctr" anchorCtr="1">
            <a:spAutoFit/>
          </a:bodyPr>
          <a:lstStyle/>
          <a:p>
            <a:pPr algn="l" fontAlgn="base">
              <a:spcBef>
                <a:spcPct val="0"/>
              </a:spcBef>
              <a:spcAft>
                <a:spcPct val="0"/>
              </a:spcAft>
              <a:buClr>
                <a:srgbClr val="F0AB00"/>
              </a:buClr>
              <a:buSzPct val="80000"/>
            </a:pPr>
            <a:r>
              <a:rPr lang="en-US" sz="1000" kern="0">
                <a:solidFill>
                  <a:srgbClr val="000000"/>
                </a:solidFill>
                <a:latin typeface="Calibri" panose="020F0502020204030204" pitchFamily="34" charset="0"/>
                <a:ea typeface="Arial Unicode MS" pitchFamily="34" charset="-128"/>
                <a:cs typeface="Arial Unicode MS" pitchFamily="34" charset="-128"/>
              </a:rPr>
              <a:t>Public</a:t>
            </a:r>
            <a:endParaRPr lang="en-US" sz="1000" kern="0" dirty="0">
              <a:solidFill>
                <a:srgbClr val="000000"/>
              </a:solidFill>
              <a:latin typeface="Calibri" panose="020F050202020403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PUBLIC</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4" name="MSIPCMContentMarking" descr="{&quot;HashCode&quot;:-45436510,&quot;Placement&quot;:&quot;Footer&quot;}">
            <a:extLst>
              <a:ext uri="{FF2B5EF4-FFF2-40B4-BE49-F238E27FC236}">
                <a16:creationId xmlns:a16="http://schemas.microsoft.com/office/drawing/2014/main" id="{E2970381-51DC-4C00-A28F-5F81FBA1C52D}"/>
              </a:ext>
            </a:extLst>
          </p:cNvPr>
          <p:cNvSpPr txBox="1"/>
          <p:nvPr userDrawn="1"/>
        </p:nvSpPr>
        <p:spPr>
          <a:xfrm>
            <a:off x="0" y="6595656"/>
            <a:ext cx="581126" cy="262344"/>
          </a:xfrm>
          <a:prstGeom prst="rect">
            <a:avLst/>
          </a:prstGeom>
          <a:noFill/>
        </p:spPr>
        <p:txBody>
          <a:bodyPr vert="horz" wrap="square" lIns="0" tIns="0" rIns="0" bIns="0" rtlCol="0" anchor="ctr" anchorCtr="1">
            <a:spAutoFit/>
          </a:bodyPr>
          <a:lstStyle/>
          <a:p>
            <a:pPr algn="l" fontAlgn="base">
              <a:spcBef>
                <a:spcPct val="0"/>
              </a:spcBef>
              <a:spcAft>
                <a:spcPct val="0"/>
              </a:spcAft>
              <a:buClr>
                <a:srgbClr val="F0AB00"/>
              </a:buClr>
              <a:buSzPct val="80000"/>
            </a:pPr>
            <a:r>
              <a:rPr lang="en-US" sz="1000" kern="0">
                <a:solidFill>
                  <a:srgbClr val="000000"/>
                </a:solidFill>
                <a:latin typeface="Calibri" panose="020F0502020204030204" pitchFamily="34" charset="0"/>
                <a:ea typeface="Arial Unicode MS" pitchFamily="34" charset="-128"/>
                <a:cs typeface="Arial Unicode MS" pitchFamily="34" charset="-128"/>
              </a:rPr>
              <a:t>Public</a:t>
            </a:r>
            <a:endParaRPr lang="en-US" sz="1000" kern="0" dirty="0">
              <a:solidFill>
                <a:srgbClr val="000000"/>
              </a:solidFill>
              <a:latin typeface="Calibri" panose="020F050202020403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hyperlink" Target="http://vb.ne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pPr lvl="0"/>
            <a:r>
              <a:rPr lang="en-US" dirty="0"/>
              <a:t>July, 2019</a:t>
            </a:r>
          </a:p>
        </p:txBody>
      </p:sp>
      <p:sp>
        <p:nvSpPr>
          <p:cNvPr id="8" name="Presentation Title"/>
          <p:cNvSpPr>
            <a:spLocks noGrp="1"/>
          </p:cNvSpPr>
          <p:nvPr>
            <p:ph type="title"/>
          </p:nvPr>
        </p:nvSpPr>
        <p:spPr bwMode="gray">
          <a:xfrm>
            <a:off x="287999" y="4024430"/>
            <a:ext cx="11683091" cy="997196"/>
          </a:xfrm>
        </p:spPr>
        <p:txBody>
          <a:bodyPr/>
          <a:lstStyle/>
          <a:p>
            <a:r>
              <a:rPr lang="en-US" dirty="0"/>
              <a:t>TB 1300 - SAP Business One SDK</a:t>
            </a:r>
            <a:br>
              <a:rPr lang="en-US" dirty="0"/>
            </a:br>
            <a:r>
              <a:rPr lang="en-US" dirty="0">
                <a:solidFill>
                  <a:schemeClr val="accent1"/>
                </a:solidFill>
              </a:rPr>
              <a:t>Development Tools – SAP Business One Studio Suite</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zh-CN" dirty="0"/>
              <a:t>SAP Business One Studio: Create new UI Form</a:t>
            </a:r>
            <a:endParaRPr lang="en-US" dirty="0"/>
          </a:p>
        </p:txBody>
      </p:sp>
      <p:sp>
        <p:nvSpPr>
          <p:cNvPr id="6" name="Text Placeholder 2"/>
          <p:cNvSpPr>
            <a:spLocks noGrp="1"/>
          </p:cNvSpPr>
          <p:nvPr>
            <p:ph type="body" sz="quarter" idx="4294967295"/>
          </p:nvPr>
        </p:nvSpPr>
        <p:spPr>
          <a:xfrm>
            <a:off x="2174875" y="1355725"/>
            <a:ext cx="8494712" cy="5106988"/>
          </a:xfrm>
        </p:spPr>
        <p:txBody>
          <a:bodyPr/>
          <a:lstStyle/>
          <a:p>
            <a:pPr>
              <a:defRPr/>
            </a:pPr>
            <a:r>
              <a:rPr lang="en-US" b="0" dirty="0"/>
              <a:t> </a:t>
            </a:r>
            <a:br>
              <a:rPr lang="en-US" b="0" dirty="0"/>
            </a:br>
            <a:endParaRPr lang="en-US" b="0"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000" y="1151906"/>
            <a:ext cx="11186477" cy="5189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241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zh-CN" dirty="0"/>
              <a:t>SAP Business One Studio: Data Sources </a:t>
            </a:r>
            <a:endParaRPr lang="en-US"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001" y="1223158"/>
            <a:ext cx="11186476" cy="5130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3979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SAP Business One Studio for Microsoft Visual Studio: Highlights </a:t>
            </a:r>
          </a:p>
        </p:txBody>
      </p:sp>
      <p:pic>
        <p:nvPicPr>
          <p:cNvPr id="4" name="Picture 3" descr="Project Generated in VSI.png"/>
          <p:cNvPicPr>
            <a:picLocks noChangeAspect="1"/>
          </p:cNvPicPr>
          <p:nvPr/>
        </p:nvPicPr>
        <p:blipFill>
          <a:blip r:embed="rId3" cstate="print"/>
          <a:stretch>
            <a:fillRect/>
          </a:stretch>
        </p:blipFill>
        <p:spPr>
          <a:xfrm>
            <a:off x="5288977" y="1509124"/>
            <a:ext cx="6401500" cy="447613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504001" y="2092890"/>
            <a:ext cx="4353007" cy="3308598"/>
          </a:xfrm>
          <a:prstGeom prst="rect">
            <a:avLst/>
          </a:prstGeom>
          <a:noFill/>
        </p:spPr>
        <p:txBody>
          <a:bodyPr wrap="square" lIns="0" tIns="0" rIns="0" bIns="0">
            <a:spAutoFit/>
          </a:bodyPr>
          <a:lstStyle/>
          <a:p>
            <a:pPr marL="177800" indent="-177800">
              <a:spcBef>
                <a:spcPts val="600"/>
              </a:spcBef>
              <a:buClr>
                <a:srgbClr val="F0AB00"/>
              </a:buClr>
              <a:buSzPct val="80000"/>
              <a:buFont typeface="Wingdings" pitchFamily="2" charset="2"/>
              <a:buChar char="n"/>
              <a:defRPr/>
            </a:pPr>
            <a:r>
              <a:rPr lang="en-US" sz="2000" kern="0" dirty="0">
                <a:latin typeface="Arial" charset="0"/>
                <a:ea typeface="Arial Unicode MS" pitchFamily="34" charset="-128"/>
                <a:cs typeface="Arial Unicode MS" pitchFamily="34" charset="-128"/>
              </a:rPr>
              <a:t>Leverage Visual Studio </a:t>
            </a:r>
            <a:r>
              <a:rPr lang="en-US" sz="2000" dirty="0"/>
              <a:t>(SAP Business One supports C# and </a:t>
            </a:r>
            <a:r>
              <a:rPr lang="en-US" sz="2000" dirty="0">
                <a:hlinkClick r:id="rId4"/>
              </a:rPr>
              <a:t>VB.NET</a:t>
            </a:r>
            <a:r>
              <a:rPr lang="en-US" sz="2000" dirty="0"/>
              <a:t>) </a:t>
            </a:r>
            <a:endParaRPr lang="en-US" sz="2000" kern="0" dirty="0">
              <a:latin typeface="Arial" charset="0"/>
              <a:ea typeface="Arial Unicode MS" pitchFamily="34" charset="-128"/>
              <a:cs typeface="Arial Unicode MS" pitchFamily="34" charset="-128"/>
            </a:endParaRPr>
          </a:p>
          <a:p>
            <a:pPr marL="177800" indent="-177800">
              <a:spcBef>
                <a:spcPts val="600"/>
              </a:spcBef>
              <a:buClr>
                <a:srgbClr val="F0AB00"/>
              </a:buClr>
              <a:buSzPct val="80000"/>
              <a:buFont typeface="Wingdings" pitchFamily="2" charset="2"/>
              <a:buChar char="n"/>
              <a:defRPr/>
            </a:pPr>
            <a:r>
              <a:rPr lang="en-US" sz="2000" kern="0" dirty="0">
                <a:latin typeface="Arial" charset="0"/>
                <a:ea typeface="Arial Unicode MS" pitchFamily="34" charset="-128"/>
                <a:cs typeface="Arial Unicode MS" pitchFamily="34" charset="-128"/>
              </a:rPr>
              <a:t>Design and develop user/UDO/system forms and event handling by drag &amp; drop</a:t>
            </a:r>
          </a:p>
          <a:p>
            <a:pPr marL="177800" indent="-177800">
              <a:spcBef>
                <a:spcPts val="600"/>
              </a:spcBef>
              <a:buClr>
                <a:srgbClr val="F0AB00"/>
              </a:buClr>
              <a:buSzPct val="80000"/>
              <a:buFont typeface="Wingdings" pitchFamily="2" charset="2"/>
              <a:buChar char="n"/>
              <a:defRPr/>
            </a:pPr>
            <a:r>
              <a:rPr lang="en-US" sz="2000" kern="0" dirty="0">
                <a:latin typeface="Arial" charset="0"/>
                <a:ea typeface="Arial Unicode MS" pitchFamily="34" charset="-128"/>
                <a:cs typeface="Arial Unicode MS" pitchFamily="34" charset="-128"/>
              </a:rPr>
              <a:t>Add-On code generation based on SDK UI Object Level Event </a:t>
            </a:r>
          </a:p>
          <a:p>
            <a:pPr marL="177800" indent="-177800">
              <a:spcBef>
                <a:spcPts val="600"/>
              </a:spcBef>
              <a:buClr>
                <a:srgbClr val="F0AB00"/>
              </a:buClr>
              <a:buSzPct val="80000"/>
              <a:buFont typeface="Wingdings" pitchFamily="2" charset="2"/>
              <a:buChar char="n"/>
              <a:defRPr/>
            </a:pPr>
            <a:r>
              <a:rPr lang="en-US" altLang="zh-CN" sz="2000" kern="0" dirty="0">
                <a:latin typeface="Arial" charset="0"/>
                <a:ea typeface="Arial Unicode MS" pitchFamily="34" charset="-128"/>
                <a:cs typeface="Arial Unicode MS" pitchFamily="34" charset="-128"/>
              </a:rPr>
              <a:t>Shared input and output between Studio and Studio for VS</a:t>
            </a:r>
            <a:endParaRPr lang="en-US" sz="2000" kern="0" dirty="0">
              <a:latin typeface="Arial" charset="0"/>
              <a:ea typeface="Arial Unicode MS" pitchFamily="34" charset="-128"/>
              <a:cs typeface="Arial Unicode MS" pitchFamily="34" charset="-128"/>
            </a:endParaRPr>
          </a:p>
        </p:txBody>
      </p:sp>
    </p:spTree>
    <p:extLst>
      <p:ext uri="{BB962C8B-B14F-4D97-AF65-F5344CB8AC3E}">
        <p14:creationId xmlns:p14="http://schemas.microsoft.com/office/powerpoint/2010/main" val="3928466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zh-CN" dirty="0"/>
              <a:t>SAP Business One Studio for Microsoft Visual Studio </a:t>
            </a:r>
            <a:endParaRPr lang="en-US" dirty="0"/>
          </a:p>
        </p:txBody>
      </p:sp>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3725" y="1886072"/>
            <a:ext cx="8113499" cy="4406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2"/>
          <p:cNvSpPr txBox="1">
            <a:spLocks/>
          </p:cNvSpPr>
          <p:nvPr/>
        </p:nvSpPr>
        <p:spPr bwMode="gray">
          <a:xfrm>
            <a:off x="504001" y="1211284"/>
            <a:ext cx="11186475" cy="525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defTabSz="914400" fontAlgn="base">
              <a:spcBef>
                <a:spcPts val="1625"/>
              </a:spcBef>
              <a:spcAft>
                <a:spcPct val="0"/>
              </a:spcAft>
              <a:buClr>
                <a:schemeClr val="accent1"/>
              </a:buClr>
              <a:buSzPct val="80000"/>
              <a:defRPr/>
            </a:pPr>
            <a:r>
              <a:rPr lang="en-US" altLang="zh-CN" sz="1800" dirty="0">
                <a:latin typeface="+mn-lt"/>
              </a:rPr>
              <a:t>Started from Microsoft Visual Studio -&gt; New Project</a:t>
            </a:r>
            <a:r>
              <a:rPr lang="en-US" sz="1800" dirty="0">
                <a:latin typeface="+mn-lt"/>
              </a:rPr>
              <a:t> </a:t>
            </a:r>
            <a:br>
              <a:rPr lang="en-US" sz="1800" dirty="0">
                <a:latin typeface="+mn-lt"/>
              </a:rPr>
            </a:br>
            <a:endParaRPr lang="en-US" sz="1800" dirty="0">
              <a:latin typeface="+mn-lt"/>
            </a:endParaRPr>
          </a:p>
        </p:txBody>
      </p:sp>
    </p:spTree>
    <p:extLst>
      <p:ext uri="{BB962C8B-B14F-4D97-AF65-F5344CB8AC3E}">
        <p14:creationId xmlns:p14="http://schemas.microsoft.com/office/powerpoint/2010/main" val="114514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zh-CN" dirty="0"/>
              <a:t>SAP Business One Studio: Add New Item </a:t>
            </a:r>
            <a:endParaRPr lang="en-US" dirty="0"/>
          </a:p>
        </p:txBody>
      </p:sp>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0029" y="3216809"/>
            <a:ext cx="5944852" cy="3196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97062" y="1847601"/>
            <a:ext cx="4591050" cy="122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2"/>
          <p:cNvSpPr txBox="1">
            <a:spLocks/>
          </p:cNvSpPr>
          <p:nvPr/>
        </p:nvSpPr>
        <p:spPr bwMode="gray">
          <a:xfrm>
            <a:off x="504001" y="1140032"/>
            <a:ext cx="11186475" cy="5322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defTabSz="914400" fontAlgn="base">
              <a:spcBef>
                <a:spcPts val="1625"/>
              </a:spcBef>
              <a:spcAft>
                <a:spcPct val="0"/>
              </a:spcAft>
              <a:buClr>
                <a:schemeClr val="accent1"/>
              </a:buClr>
              <a:buSzPct val="80000"/>
              <a:defRPr/>
            </a:pPr>
            <a:r>
              <a:rPr lang="en-US" altLang="zh-CN" sz="1800" dirty="0">
                <a:latin typeface="+mn-lt"/>
              </a:rPr>
              <a:t>Select your project -&gt; Add New Item</a:t>
            </a:r>
            <a:r>
              <a:rPr lang="en-US" sz="1800" dirty="0">
                <a:latin typeface="+mn-lt"/>
              </a:rPr>
              <a:t>. </a:t>
            </a:r>
            <a:br>
              <a:rPr lang="en-US" sz="1800" dirty="0">
                <a:latin typeface="+mn-lt"/>
              </a:rPr>
            </a:br>
            <a:endParaRPr lang="en-US" sz="1800" dirty="0">
              <a:latin typeface="+mn-lt"/>
            </a:endParaRPr>
          </a:p>
        </p:txBody>
      </p:sp>
    </p:spTree>
    <p:extLst>
      <p:ext uri="{BB962C8B-B14F-4D97-AF65-F5344CB8AC3E}">
        <p14:creationId xmlns:p14="http://schemas.microsoft.com/office/powerpoint/2010/main" val="350021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zh-CN" dirty="0"/>
              <a:t>SAP Business One Studio: UI Forms designer</a:t>
            </a:r>
            <a:endParaRPr lang="en-US"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001" y="1289546"/>
            <a:ext cx="11186476" cy="5182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2373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zh-CN" dirty="0"/>
              <a:t>SAP Business One Studio: Events </a:t>
            </a:r>
            <a:endParaRPr lang="en-US" dirty="0"/>
          </a:p>
        </p:txBody>
      </p:sp>
      <p:grpSp>
        <p:nvGrpSpPr>
          <p:cNvPr id="3" name="Group 2"/>
          <p:cNvGrpSpPr/>
          <p:nvPr/>
        </p:nvGrpSpPr>
        <p:grpSpPr>
          <a:xfrm>
            <a:off x="504001" y="1873704"/>
            <a:ext cx="11186476" cy="3482067"/>
            <a:chOff x="804285" y="1733550"/>
            <a:chExt cx="5258378" cy="3328988"/>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4285" y="1733550"/>
              <a:ext cx="5258378" cy="332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gray">
            <a:xfrm>
              <a:off x="1609725" y="2486025"/>
              <a:ext cx="200025" cy="171450"/>
            </a:xfrm>
            <a:prstGeom prst="rect">
              <a:avLst/>
            </a:prstGeom>
            <a:noFill/>
            <a:ln w="28575" algn="ctr">
              <a:solidFill>
                <a:srgbClr val="C00000"/>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sp>
        <p:nvSpPr>
          <p:cNvPr id="7" name="Text Placeholder 2"/>
          <p:cNvSpPr txBox="1">
            <a:spLocks/>
          </p:cNvSpPr>
          <p:nvPr/>
        </p:nvSpPr>
        <p:spPr bwMode="gray">
          <a:xfrm>
            <a:off x="504001" y="5427022"/>
            <a:ext cx="11186476" cy="1013341"/>
          </a:xfrm>
          <a:prstGeom prst="rect">
            <a:avLst/>
          </a:prstGeom>
        </p:spPr>
        <p:txBody>
          <a:bodyPr vert="horz" lIns="0" tIns="0" rIns="0" bIns="0" rtlCol="0">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spcBef>
                <a:spcPts val="600"/>
              </a:spcBef>
              <a:buSzPct val="120000"/>
              <a:buFont typeface="Wingdings" pitchFamily="2" charset="2"/>
              <a:buChar char="§"/>
              <a:defRPr/>
            </a:pPr>
            <a:r>
              <a:rPr lang="en-US" b="0" dirty="0"/>
              <a:t>Double click on the selected Event type to have a new method created</a:t>
            </a:r>
          </a:p>
          <a:p>
            <a:pPr>
              <a:spcBef>
                <a:spcPts val="600"/>
              </a:spcBef>
              <a:buSzPct val="120000"/>
              <a:defRPr/>
            </a:pPr>
            <a:r>
              <a:rPr lang="en-US" b="0" dirty="0"/>
              <a:t>or</a:t>
            </a:r>
          </a:p>
          <a:p>
            <a:pPr marL="285750" indent="-285750">
              <a:spcBef>
                <a:spcPts val="600"/>
              </a:spcBef>
              <a:buSzPct val="120000"/>
              <a:buFont typeface="Wingdings" pitchFamily="2" charset="2"/>
              <a:buChar char="§"/>
              <a:defRPr/>
            </a:pPr>
            <a:r>
              <a:rPr lang="en-US" b="0" dirty="0"/>
              <a:t>Select one of the available methods if a ComboBox is proposed.</a:t>
            </a:r>
          </a:p>
        </p:txBody>
      </p:sp>
      <p:sp>
        <p:nvSpPr>
          <p:cNvPr id="8" name="Rectangle 7"/>
          <p:cNvSpPr/>
          <p:nvPr/>
        </p:nvSpPr>
        <p:spPr bwMode="gray">
          <a:xfrm>
            <a:off x="7921551" y="4236567"/>
            <a:ext cx="1170933" cy="258159"/>
          </a:xfrm>
          <a:prstGeom prst="rect">
            <a:avLst/>
          </a:prstGeom>
          <a:noFill/>
          <a:ln w="28575" algn="ctr">
            <a:solidFill>
              <a:srgbClr val="C00000"/>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9" name="Text Placeholder 2"/>
          <p:cNvSpPr txBox="1">
            <a:spLocks/>
          </p:cNvSpPr>
          <p:nvPr/>
        </p:nvSpPr>
        <p:spPr bwMode="gray">
          <a:xfrm>
            <a:off x="504001" y="1392556"/>
            <a:ext cx="6315075" cy="267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defTabSz="914400" fontAlgn="base">
              <a:spcBef>
                <a:spcPts val="1625"/>
              </a:spcBef>
              <a:spcAft>
                <a:spcPct val="0"/>
              </a:spcAft>
              <a:buClr>
                <a:schemeClr val="accent1"/>
              </a:buClr>
              <a:buSzPct val="80000"/>
              <a:defRPr/>
            </a:pPr>
            <a:r>
              <a:rPr lang="en-US" sz="2000" dirty="0">
                <a:latin typeface="+mn-lt"/>
              </a:rPr>
              <a:t>Select the Item -&gt; Properties -&gt; Select Event Icon</a:t>
            </a:r>
          </a:p>
        </p:txBody>
      </p:sp>
    </p:spTree>
    <p:extLst>
      <p:ext uri="{BB962C8B-B14F-4D97-AF65-F5344CB8AC3E}">
        <p14:creationId xmlns:p14="http://schemas.microsoft.com/office/powerpoint/2010/main" val="926152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SAP Business One Studio: </a:t>
            </a:r>
            <a:r>
              <a:rPr lang="en-US" dirty="0"/>
              <a:t>Typical Use Cases </a:t>
            </a:r>
          </a:p>
        </p:txBody>
      </p:sp>
      <p:sp>
        <p:nvSpPr>
          <p:cNvPr id="3" name="Text Placeholder 2"/>
          <p:cNvSpPr>
            <a:spLocks noGrp="1"/>
          </p:cNvSpPr>
          <p:nvPr>
            <p:ph type="body" sz="quarter" idx="4294967295"/>
          </p:nvPr>
        </p:nvSpPr>
        <p:spPr>
          <a:xfrm>
            <a:off x="504001" y="2180195"/>
            <a:ext cx="9841736" cy="2914319"/>
          </a:xfrm>
        </p:spPr>
        <p:txBody>
          <a:bodyPr>
            <a:normAutofit/>
          </a:bodyPr>
          <a:lstStyle/>
          <a:p>
            <a:pPr marL="903288" indent="-903288"/>
            <a:r>
              <a:rPr lang="en-US" b="1" dirty="0">
                <a:solidFill>
                  <a:schemeClr val="accent3"/>
                </a:solidFill>
              </a:rPr>
              <a:t>case 1: </a:t>
            </a:r>
            <a:r>
              <a:rPr lang="en-US" b="0" i="1" dirty="0"/>
              <a:t>consultant</a:t>
            </a:r>
            <a:r>
              <a:rPr lang="en-US" b="0" dirty="0"/>
              <a:t> designs a Add-On form in Studio, a </a:t>
            </a:r>
            <a:r>
              <a:rPr lang="en-US" b="0" i="1" dirty="0"/>
              <a:t>developer</a:t>
            </a:r>
            <a:r>
              <a:rPr lang="en-US" b="0" dirty="0"/>
              <a:t> programs this form in Studio for VS.</a:t>
            </a:r>
          </a:p>
          <a:p>
            <a:pPr marL="903288" indent="-903288"/>
            <a:r>
              <a:rPr lang="en-US" b="1" dirty="0">
                <a:solidFill>
                  <a:schemeClr val="accent3"/>
                </a:solidFill>
              </a:rPr>
              <a:t>case 2: </a:t>
            </a:r>
            <a:r>
              <a:rPr lang="en-US" b="0" i="1" dirty="0"/>
              <a:t>customer IT designs and implement a</a:t>
            </a:r>
            <a:r>
              <a:rPr lang="en-US" b="0" dirty="0"/>
              <a:t> UDO in Studio for VS.</a:t>
            </a:r>
          </a:p>
          <a:p>
            <a:pPr marL="903288" indent="-903288"/>
            <a:r>
              <a:rPr lang="en-US" b="1" dirty="0">
                <a:solidFill>
                  <a:schemeClr val="accent3"/>
                </a:solidFill>
              </a:rPr>
              <a:t>case 3: </a:t>
            </a:r>
            <a:r>
              <a:rPr lang="en-US" b="0" i="1" dirty="0"/>
              <a:t>developer</a:t>
            </a:r>
            <a:r>
              <a:rPr lang="en-US" b="0" dirty="0"/>
              <a:t> implements a Add-On from scratch in Studio for VS.</a:t>
            </a:r>
          </a:p>
          <a:p>
            <a:pPr marL="903288" indent="-903288"/>
            <a:r>
              <a:rPr lang="en-US" b="1" dirty="0">
                <a:solidFill>
                  <a:schemeClr val="accent3"/>
                </a:solidFill>
              </a:rPr>
              <a:t>case 4: </a:t>
            </a:r>
            <a:r>
              <a:rPr lang="en-US" b="0" dirty="0"/>
              <a:t>consultant/UI designer draw a form in Studio; a developer loads it by raw API.</a:t>
            </a:r>
          </a:p>
          <a:p>
            <a:pPr marL="903288" indent="-903288"/>
            <a:r>
              <a:rPr lang="en-US" b="1" dirty="0">
                <a:solidFill>
                  <a:schemeClr val="accent3"/>
                </a:solidFill>
              </a:rPr>
              <a:t>case 5: </a:t>
            </a:r>
            <a:r>
              <a:rPr lang="en-US" b="0" dirty="0"/>
              <a:t>continue developing old SRF generated from ScreenPainter in Studio for VS. </a:t>
            </a:r>
          </a:p>
        </p:txBody>
      </p:sp>
    </p:spTree>
    <p:extLst>
      <p:ext uri="{BB962C8B-B14F-4D97-AF65-F5344CB8AC3E}">
        <p14:creationId xmlns:p14="http://schemas.microsoft.com/office/powerpoint/2010/main" val="1199128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n-US" dirty="0">
                <a:ea typeface="ヒラギノ角ゴ Pro W3" pitchFamily="-84" charset="-128"/>
              </a:rPr>
              <a:t>User Defined Objects</a:t>
            </a:r>
            <a:r>
              <a:rPr lang="en-US" dirty="0"/>
              <a:t>: Exercise</a:t>
            </a:r>
            <a:endParaRPr lang="de-DE" dirty="0"/>
          </a:p>
        </p:txBody>
      </p:sp>
      <p:sp>
        <p:nvSpPr>
          <p:cNvPr id="50179" name="Rectangle 4"/>
          <p:cNvSpPr>
            <a:spLocks noChangeArrowheads="1"/>
          </p:cNvSpPr>
          <p:nvPr/>
        </p:nvSpPr>
        <p:spPr bwMode="gray">
          <a:xfrm>
            <a:off x="2030969" y="1864859"/>
            <a:ext cx="9659507" cy="1572225"/>
          </a:xfrm>
          <a:prstGeom prst="rect">
            <a:avLst/>
          </a:prstGeom>
          <a:noFill/>
          <a:ln w="12700">
            <a:noFill/>
            <a:miter lim="800000"/>
            <a:headEnd/>
            <a:tailEnd/>
          </a:ln>
        </p:spPr>
        <p:txBody>
          <a:bodyPr wrap="square" lIns="0" tIns="0" rIns="0" bIns="0">
            <a:spAutoFit/>
          </a:bodyPr>
          <a:lstStyle/>
          <a:p>
            <a:pPr>
              <a:lnSpc>
                <a:spcPts val="2160"/>
              </a:lnSpc>
              <a:spcBef>
                <a:spcPts val="600"/>
              </a:spcBef>
              <a:spcAft>
                <a:spcPts val="600"/>
              </a:spcAft>
              <a:buClr>
                <a:schemeClr val="tx1"/>
              </a:buClr>
              <a:buSzPct val="80000"/>
              <a:buFont typeface="Wingdings" pitchFamily="2" charset="2"/>
              <a:buNone/>
            </a:pPr>
            <a:r>
              <a:rPr lang="en-US" sz="1800" b="1" dirty="0"/>
              <a:t>You should now practice:</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Project creation</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Menu item creation</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Form creation</a:t>
            </a:r>
          </a:p>
        </p:txBody>
      </p:sp>
      <p:pic>
        <p:nvPicPr>
          <p:cNvPr id="3" name="Picture 2">
            <a:extLst>
              <a:ext uri="{FF2B5EF4-FFF2-40B4-BE49-F238E27FC236}">
                <a16:creationId xmlns:a16="http://schemas.microsoft.com/office/drawing/2014/main" id="{05CE8B31-A262-4FB5-A7EF-09DC421068E0}"/>
              </a:ext>
            </a:extLst>
          </p:cNvPr>
          <p:cNvPicPr>
            <a:picLocks noChangeAspect="1"/>
          </p:cNvPicPr>
          <p:nvPr/>
        </p:nvPicPr>
        <p:blipFill>
          <a:blip r:embed="rId4"/>
          <a:stretch>
            <a:fillRect/>
          </a:stretch>
        </p:blipFill>
        <p:spPr>
          <a:xfrm>
            <a:off x="665078" y="1572731"/>
            <a:ext cx="932688" cy="932688"/>
          </a:xfrm>
          <a:prstGeom prst="rect">
            <a:avLst/>
          </a:prstGeom>
        </p:spPr>
      </p:pic>
    </p:spTree>
    <p:custDataLst>
      <p:tags r:id="rId1"/>
    </p:custDataLst>
    <p:extLst>
      <p:ext uri="{BB962C8B-B14F-4D97-AF65-F5344CB8AC3E}">
        <p14:creationId xmlns:p14="http://schemas.microsoft.com/office/powerpoint/2010/main" val="299384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ヒラギノ角ゴ Pro W3" pitchFamily="-84" charset="-128"/>
              </a:rPr>
              <a:t>SAP Business One Studio Suite</a:t>
            </a:r>
            <a:r>
              <a:rPr lang="en-US" dirty="0"/>
              <a:t>:</a:t>
            </a:r>
            <a:r>
              <a:rPr lang="en-GB" dirty="0"/>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824338" y="1692289"/>
            <a:ext cx="9477334" cy="1572225"/>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b="1" kern="0" dirty="0"/>
              <a:t>After completing this topic, you will learn more about</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Tool</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Value positioning</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Components overview</a:t>
            </a:r>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504001" y="1330860"/>
            <a:ext cx="931757" cy="932688"/>
          </a:xfrm>
          <a:prstGeom prst="rect">
            <a:avLst/>
          </a:prstGeom>
        </p:spPr>
      </p:pic>
    </p:spTree>
    <p:custDataLst>
      <p:tags r:id="rId1"/>
    </p:custDataLst>
    <p:extLst>
      <p:ext uri="{BB962C8B-B14F-4D97-AF65-F5344CB8AC3E}">
        <p14:creationId xmlns:p14="http://schemas.microsoft.com/office/powerpoint/2010/main" val="1789970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zh-CN" dirty="0">
                <a:ea typeface="SimSun" pitchFamily="2" charset="-122"/>
              </a:rPr>
              <a:t>SAP Business One Studio Suite</a:t>
            </a:r>
            <a:endParaRPr lang="en-US" dirty="0"/>
          </a:p>
        </p:txBody>
      </p:sp>
      <p:sp>
        <p:nvSpPr>
          <p:cNvPr id="4" name="Text Placeholder 2"/>
          <p:cNvSpPr txBox="1">
            <a:spLocks/>
          </p:cNvSpPr>
          <p:nvPr/>
        </p:nvSpPr>
        <p:spPr bwMode="gray">
          <a:xfrm>
            <a:off x="504001" y="1479551"/>
            <a:ext cx="11186475" cy="498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defTabSz="914400" fontAlgn="base">
              <a:spcBef>
                <a:spcPts val="1625"/>
              </a:spcBef>
              <a:spcAft>
                <a:spcPct val="0"/>
              </a:spcAft>
              <a:buClr>
                <a:schemeClr val="accent1"/>
              </a:buClr>
              <a:buSzPct val="80000"/>
              <a:defRPr/>
            </a:pPr>
            <a:r>
              <a:rPr lang="en-US" altLang="zh-CN" sz="1800" dirty="0">
                <a:latin typeface="+mn-lt"/>
              </a:rPr>
              <a:t>Set of tools to extend SAP Business One, from customization to extension development. </a:t>
            </a:r>
            <a:br>
              <a:rPr lang="en-US" altLang="zh-CN" sz="1800" dirty="0">
                <a:latin typeface="+mn-lt"/>
              </a:rPr>
            </a:br>
            <a:br>
              <a:rPr lang="en-US" altLang="zh-CN" sz="1800" dirty="0">
                <a:latin typeface="+mn-lt"/>
              </a:rPr>
            </a:br>
            <a:r>
              <a:rPr lang="en-US" altLang="zh-CN" sz="1800" b="1" dirty="0">
                <a:latin typeface="+mn-lt"/>
              </a:rPr>
              <a:t>SAP Business One Studio </a:t>
            </a:r>
            <a:r>
              <a:rPr lang="en-US" altLang="zh-CN" sz="1800" dirty="0">
                <a:latin typeface="+mn-lt"/>
              </a:rPr>
              <a:t>(abbr. Studio)</a:t>
            </a:r>
            <a:endParaRPr lang="en-US" altLang="zh-CN" sz="1800" b="1" dirty="0">
              <a:latin typeface="+mn-lt"/>
            </a:endParaRPr>
          </a:p>
          <a:p>
            <a:pPr marL="285750" indent="-285750" defTabSz="914400" fontAlgn="base">
              <a:spcBef>
                <a:spcPts val="1625"/>
              </a:spcBef>
              <a:spcAft>
                <a:spcPct val="0"/>
              </a:spcAft>
              <a:buClr>
                <a:schemeClr val="accent1"/>
              </a:buClr>
              <a:buSzPct val="80000"/>
              <a:buFont typeface="Wingdings" pitchFamily="2" charset="2"/>
              <a:buChar char="n"/>
              <a:defRPr/>
            </a:pPr>
            <a:r>
              <a:rPr lang="en-US" sz="1800" dirty="0">
                <a:solidFill>
                  <a:srgbClr val="000000"/>
                </a:solidFill>
                <a:latin typeface="+mn-lt"/>
                <a:cs typeface="Arial" charset="0"/>
              </a:rPr>
              <a:t>Out-of-the-box solution included in SAP Business One, where you can design the layout of your add-on.</a:t>
            </a:r>
          </a:p>
          <a:p>
            <a:pPr marL="285750" indent="-285750" defTabSz="914400" fontAlgn="base">
              <a:spcBef>
                <a:spcPts val="1625"/>
              </a:spcBef>
              <a:spcAft>
                <a:spcPct val="0"/>
              </a:spcAft>
              <a:buClr>
                <a:schemeClr val="accent1"/>
              </a:buClr>
              <a:buSzPct val="80000"/>
              <a:buFont typeface="Wingdings" pitchFamily="2" charset="2"/>
              <a:buChar char="n"/>
              <a:defRPr/>
            </a:pPr>
            <a:r>
              <a:rPr lang="en-US" sz="1800" dirty="0">
                <a:solidFill>
                  <a:srgbClr val="000000"/>
                </a:solidFill>
                <a:latin typeface="+mn-lt"/>
                <a:cs typeface="Arial" charset="0"/>
              </a:rPr>
              <a:t>It is an upgraded version of Screen Painter and an open platform for other designers, such as Workflow Designer</a:t>
            </a:r>
            <a:r>
              <a:rPr lang="en-US" altLang="zh-CN" sz="1800" dirty="0">
                <a:latin typeface="+mn-lt"/>
              </a:rPr>
              <a:t>.</a:t>
            </a:r>
          </a:p>
          <a:p>
            <a:pPr marL="285750" indent="-285750" defTabSz="914400" fontAlgn="base">
              <a:spcBef>
                <a:spcPts val="1625"/>
              </a:spcBef>
              <a:spcAft>
                <a:spcPct val="0"/>
              </a:spcAft>
              <a:buClr>
                <a:schemeClr val="accent1"/>
              </a:buClr>
              <a:buSzPct val="80000"/>
              <a:buFont typeface="Wingdings" pitchFamily="2" charset="2"/>
              <a:buChar char="n"/>
              <a:defRPr/>
            </a:pPr>
            <a:endParaRPr lang="en-US" altLang="zh-CN" sz="1800" dirty="0">
              <a:latin typeface="+mn-lt"/>
            </a:endParaRPr>
          </a:p>
          <a:p>
            <a:pPr defTabSz="914400" fontAlgn="base">
              <a:spcBef>
                <a:spcPts val="1625"/>
              </a:spcBef>
              <a:spcAft>
                <a:spcPct val="0"/>
              </a:spcAft>
              <a:buClr>
                <a:schemeClr val="accent1"/>
              </a:buClr>
              <a:buSzPct val="80000"/>
              <a:defRPr/>
            </a:pPr>
            <a:r>
              <a:rPr lang="en-US" sz="1800" b="1" dirty="0">
                <a:latin typeface="+mn-lt"/>
              </a:rPr>
              <a:t>SAP Business One Studio for Microsoft Visual Studio </a:t>
            </a:r>
          </a:p>
          <a:p>
            <a:pPr marL="285750" indent="-285750" defTabSz="914400" fontAlgn="base">
              <a:spcBef>
                <a:spcPts val="1625"/>
              </a:spcBef>
              <a:spcAft>
                <a:spcPct val="0"/>
              </a:spcAft>
              <a:buClr>
                <a:schemeClr val="accent1"/>
              </a:buClr>
              <a:buSzPct val="80000"/>
              <a:buFont typeface="Wingdings" pitchFamily="2" charset="2"/>
              <a:buChar char="n"/>
              <a:defRPr/>
            </a:pPr>
            <a:r>
              <a:rPr lang="en-US" sz="1800" kern="0" dirty="0">
                <a:latin typeface="+mn-lt"/>
                <a:ea typeface="Arial Unicode MS" pitchFamily="34" charset="-128"/>
                <a:cs typeface="Arial Unicode MS" pitchFamily="34" charset="-128"/>
              </a:rPr>
              <a:t>Development environment highly integrated with Visual Studio 2010, 2013 and 2015 to achieve high satisfaction for partner developers, speed up B1 Add-On development efficiency &amp; learning curve</a:t>
            </a:r>
          </a:p>
          <a:p>
            <a:pPr marL="285750" indent="-285750" defTabSz="914400" fontAlgn="base">
              <a:spcBef>
                <a:spcPts val="1625"/>
              </a:spcBef>
              <a:spcAft>
                <a:spcPct val="0"/>
              </a:spcAft>
              <a:buClr>
                <a:schemeClr val="accent1"/>
              </a:buClr>
              <a:buSzPct val="80000"/>
              <a:buFont typeface="Wingdings" pitchFamily="2" charset="2"/>
              <a:buChar char="n"/>
              <a:defRPr/>
            </a:pPr>
            <a:r>
              <a:rPr lang="en-US" sz="1800" dirty="0">
                <a:latin typeface="+mn-lt"/>
              </a:rPr>
              <a:t>Partners can develop add-ons with full capability such as UI design, code generate, debug, build, and deployment. </a:t>
            </a:r>
            <a:br>
              <a:rPr lang="en-US" sz="1800" dirty="0">
                <a:latin typeface="+mn-lt"/>
              </a:rPr>
            </a:br>
            <a:endParaRPr lang="en-US" sz="1800" dirty="0">
              <a:latin typeface="+mn-lt"/>
            </a:endParaRPr>
          </a:p>
        </p:txBody>
      </p:sp>
    </p:spTree>
    <p:extLst>
      <p:ext uri="{BB962C8B-B14F-4D97-AF65-F5344CB8AC3E}">
        <p14:creationId xmlns:p14="http://schemas.microsoft.com/office/powerpoint/2010/main" val="114350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zh-CN" dirty="0">
                <a:ea typeface="SimSun" pitchFamily="2" charset="-122"/>
              </a:rPr>
              <a:t>SAP Business One Studio Suite: </a:t>
            </a:r>
            <a:r>
              <a:rPr lang="en-US" dirty="0"/>
              <a:t>Target Users</a:t>
            </a:r>
          </a:p>
        </p:txBody>
      </p:sp>
      <p:sp>
        <p:nvSpPr>
          <p:cNvPr id="5" name="Rectangle 4"/>
          <p:cNvSpPr/>
          <p:nvPr/>
        </p:nvSpPr>
        <p:spPr bwMode="gray">
          <a:xfrm>
            <a:off x="1844510" y="3910640"/>
            <a:ext cx="7748588" cy="1057275"/>
          </a:xfrm>
          <a:prstGeom prst="rect">
            <a:avLst/>
          </a:prstGeom>
          <a:solidFill>
            <a:schemeClr val="bg1"/>
          </a:solidFill>
          <a:ln w="28575" algn="ctr">
            <a:solidFill>
              <a:schemeClr val="tx2">
                <a:lumMod val="50000"/>
              </a:schemeClr>
            </a:solidFill>
            <a:prstDash val="dash"/>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mn-lt"/>
              <a:ea typeface="Arial Unicode MS" pitchFamily="34" charset="-128"/>
              <a:cs typeface="Arial Unicode MS" pitchFamily="34" charset="-128"/>
            </a:endParaRPr>
          </a:p>
        </p:txBody>
      </p:sp>
      <p:pic>
        <p:nvPicPr>
          <p:cNvPr id="6" name="Picture 6"/>
          <p:cNvPicPr>
            <a:picLocks noChangeAspect="1" noChangeArrowheads="1"/>
          </p:cNvPicPr>
          <p:nvPr/>
        </p:nvPicPr>
        <p:blipFill>
          <a:blip r:embed="rId3" cstate="print">
            <a:lum bright="-2000"/>
          </a:blip>
          <a:srcRect/>
          <a:stretch>
            <a:fillRect/>
          </a:stretch>
        </p:blipFill>
        <p:spPr bwMode="auto">
          <a:xfrm>
            <a:off x="5883681" y="2776227"/>
            <a:ext cx="821822" cy="7993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8437" name="TextBox 25"/>
          <p:cNvSpPr txBox="1">
            <a:spLocks noChangeArrowheads="1"/>
          </p:cNvSpPr>
          <p:nvPr/>
        </p:nvSpPr>
        <p:spPr bwMode="auto">
          <a:xfrm>
            <a:off x="2581110" y="2416803"/>
            <a:ext cx="1987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400" dirty="0">
                <a:latin typeface="+mn-lt"/>
                <a:ea typeface="SimSun" pitchFamily="2" charset="-122"/>
                <a:cs typeface="Calibri" pitchFamily="34" charset="0"/>
              </a:rPr>
              <a:t>Developer</a:t>
            </a:r>
            <a:endParaRPr lang="zh-CN" altLang="en-US" sz="2800">
              <a:latin typeface="+mn-lt"/>
              <a:ea typeface="SimSun" pitchFamily="2" charset="-122"/>
              <a:cs typeface="Calibri" pitchFamily="34" charset="0"/>
            </a:endParaRPr>
          </a:p>
        </p:txBody>
      </p:sp>
      <p:sp>
        <p:nvSpPr>
          <p:cNvPr id="18438" name="TextBox 30"/>
          <p:cNvSpPr txBox="1">
            <a:spLocks noChangeArrowheads="1"/>
          </p:cNvSpPr>
          <p:nvPr/>
        </p:nvSpPr>
        <p:spPr bwMode="auto">
          <a:xfrm>
            <a:off x="5718011" y="2405945"/>
            <a:ext cx="10406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400" dirty="0">
                <a:latin typeface="+mn-lt"/>
                <a:ea typeface="SimSun" pitchFamily="2" charset="-122"/>
                <a:cs typeface="Calibri" pitchFamily="34" charset="0"/>
              </a:rPr>
              <a:t>Consultant</a:t>
            </a:r>
            <a:endParaRPr lang="zh-CN" altLang="en-US" sz="1400">
              <a:latin typeface="+mn-lt"/>
              <a:ea typeface="SimSun" pitchFamily="2" charset="-122"/>
              <a:cs typeface="Calibri" pitchFamily="34" charset="0"/>
            </a:endParaRPr>
          </a:p>
        </p:txBody>
      </p:sp>
      <p:sp>
        <p:nvSpPr>
          <p:cNvPr id="18439" name="TextBox 31"/>
          <p:cNvSpPr txBox="1">
            <a:spLocks noChangeArrowheads="1"/>
          </p:cNvSpPr>
          <p:nvPr/>
        </p:nvSpPr>
        <p:spPr bwMode="auto">
          <a:xfrm>
            <a:off x="7160428" y="2405945"/>
            <a:ext cx="11689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400" dirty="0">
                <a:latin typeface="+mn-lt"/>
                <a:ea typeface="SimSun" pitchFamily="2" charset="-122"/>
                <a:cs typeface="Calibri" pitchFamily="34" charset="0"/>
              </a:rPr>
              <a:t>Customer IT</a:t>
            </a:r>
            <a:endParaRPr lang="zh-CN" altLang="en-US">
              <a:latin typeface="+mn-lt"/>
              <a:ea typeface="SimSun" pitchFamily="2" charset="-122"/>
              <a:cs typeface="Calibri" pitchFamily="34" charset="0"/>
            </a:endParaRPr>
          </a:p>
        </p:txBody>
      </p:sp>
      <p:pic>
        <p:nvPicPr>
          <p:cNvPr id="10" name="Picture 9" descr="ITwhitecollar.png"/>
          <p:cNvPicPr>
            <a:picLocks noChangeAspect="1"/>
          </p:cNvPicPr>
          <p:nvPr/>
        </p:nvPicPr>
        <p:blipFill>
          <a:blip r:embed="rId4" cstate="print">
            <a:lum bright="-2000"/>
          </a:blip>
          <a:stretch>
            <a:fillRect/>
          </a:stretch>
        </p:blipFill>
        <p:spPr>
          <a:xfrm>
            <a:off x="7410789" y="2766417"/>
            <a:ext cx="775788" cy="796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dev.png"/>
          <p:cNvPicPr>
            <a:picLocks noChangeAspect="1"/>
          </p:cNvPicPr>
          <p:nvPr/>
        </p:nvPicPr>
        <p:blipFill>
          <a:blip r:embed="rId5" cstate="print"/>
          <a:stretch>
            <a:fillRect/>
          </a:stretch>
        </p:blipFill>
        <p:spPr>
          <a:xfrm>
            <a:off x="3194467" y="2801238"/>
            <a:ext cx="872123" cy="7743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Rectangle 11"/>
          <p:cNvSpPr/>
          <p:nvPr/>
        </p:nvSpPr>
        <p:spPr bwMode="gray">
          <a:xfrm>
            <a:off x="2071524" y="3994778"/>
            <a:ext cx="3646487" cy="922337"/>
          </a:xfrm>
          <a:prstGeom prst="rect">
            <a:avLst/>
          </a:prstGeom>
          <a:solidFill>
            <a:schemeClr val="accent1"/>
          </a:solidFill>
          <a:ln w="28575" algn="ctr">
            <a:solidFill>
              <a:schemeClr val="bg1"/>
            </a:solidFill>
            <a:miter lim="800000"/>
            <a:headEnd/>
            <a:tailEnd/>
          </a:ln>
        </p:spPr>
        <p:txBody>
          <a:bodyPr lIns="90000" tIns="72000" rIns="90000" bIns="72000" anchor="ctr"/>
          <a:lstStyle/>
          <a:p>
            <a:pPr algn="ctr">
              <a:spcBef>
                <a:spcPct val="50000"/>
              </a:spcBef>
              <a:buClr>
                <a:srgbClr val="F0AB00"/>
              </a:buClr>
              <a:buSzPct val="80000"/>
              <a:defRPr/>
            </a:pPr>
            <a:r>
              <a:rPr lang="en-US" altLang="zh-CN" sz="1200" kern="0" dirty="0">
                <a:latin typeface="+mn-lt"/>
                <a:ea typeface="Arial Unicode MS" pitchFamily="34" charset="-128"/>
                <a:cs typeface="Arial Unicode MS" pitchFamily="34" charset="-128"/>
              </a:rPr>
              <a:t>SAP Business One Studio for Microsoft Visual Studio</a:t>
            </a:r>
            <a:endParaRPr lang="en-US" sz="1200" kern="0" dirty="0">
              <a:latin typeface="+mn-lt"/>
              <a:ea typeface="Arial Unicode MS" pitchFamily="34" charset="-128"/>
              <a:cs typeface="Arial Unicode MS" pitchFamily="34" charset="-128"/>
            </a:endParaRPr>
          </a:p>
        </p:txBody>
      </p:sp>
      <p:sp>
        <p:nvSpPr>
          <p:cNvPr id="13" name="Rectangle 12"/>
          <p:cNvSpPr/>
          <p:nvPr/>
        </p:nvSpPr>
        <p:spPr bwMode="gray">
          <a:xfrm>
            <a:off x="5970423" y="3970964"/>
            <a:ext cx="3440112" cy="922338"/>
          </a:xfrm>
          <a:prstGeom prst="rect">
            <a:avLst/>
          </a:prstGeom>
          <a:solidFill>
            <a:schemeClr val="accent1"/>
          </a:solidFill>
          <a:ln w="28575" algn="ctr">
            <a:solidFill>
              <a:schemeClr val="bg1"/>
            </a:solidFill>
            <a:miter lim="800000"/>
            <a:headEnd/>
            <a:tailEnd/>
          </a:ln>
        </p:spPr>
        <p:txBody>
          <a:bodyPr lIns="90000" tIns="72000" rIns="90000" bIns="72000" anchor="ctr"/>
          <a:lstStyle/>
          <a:p>
            <a:pPr algn="ctr">
              <a:spcBef>
                <a:spcPct val="50000"/>
              </a:spcBef>
              <a:buClr>
                <a:srgbClr val="F0AB00"/>
              </a:buClr>
              <a:buSzPct val="80000"/>
              <a:defRPr/>
            </a:pPr>
            <a:r>
              <a:rPr lang="en-US" altLang="zh-CN" sz="1200" kern="0" dirty="0">
                <a:latin typeface="+mn-lt"/>
                <a:ea typeface="Arial Unicode MS" pitchFamily="34" charset="-128"/>
                <a:cs typeface="Arial Unicode MS" pitchFamily="34" charset="-128"/>
              </a:rPr>
              <a:t>SAP Business One Studio</a:t>
            </a:r>
            <a:endParaRPr lang="en-US" sz="1200" kern="0" dirty="0">
              <a:latin typeface="+mn-lt"/>
              <a:ea typeface="Arial Unicode MS" pitchFamily="34" charset="-128"/>
              <a:cs typeface="Arial Unicode MS" pitchFamily="34" charset="-128"/>
            </a:endParaRPr>
          </a:p>
        </p:txBody>
      </p:sp>
      <p:sp>
        <p:nvSpPr>
          <p:cNvPr id="14" name="TextBox 13"/>
          <p:cNvSpPr txBox="1"/>
          <p:nvPr/>
        </p:nvSpPr>
        <p:spPr>
          <a:xfrm>
            <a:off x="1317460" y="4313865"/>
            <a:ext cx="552450" cy="246063"/>
          </a:xfrm>
          <a:prstGeom prst="rect">
            <a:avLst/>
          </a:prstGeom>
          <a:noFill/>
        </p:spPr>
        <p:txBody>
          <a:bodyPr wrap="square" lIns="0" tIns="0" rIns="0" bIns="0">
            <a:spAutoFit/>
          </a:bodyPr>
          <a:lstStyle/>
          <a:p>
            <a:pPr>
              <a:spcBef>
                <a:spcPct val="50000"/>
              </a:spcBef>
              <a:buClr>
                <a:srgbClr val="F0AB00"/>
              </a:buClr>
              <a:buSzPct val="80000"/>
              <a:defRPr/>
            </a:pPr>
            <a:r>
              <a:rPr lang="en-US" altLang="zh-CN" sz="1600" kern="0" dirty="0">
                <a:latin typeface="+mn-lt"/>
                <a:ea typeface="Arial Unicode MS" pitchFamily="34" charset="-128"/>
                <a:cs typeface="Arial Unicode MS" pitchFamily="34" charset="-128"/>
              </a:rPr>
              <a:t>Suite</a:t>
            </a:r>
          </a:p>
        </p:txBody>
      </p:sp>
      <p:pic>
        <p:nvPicPr>
          <p:cNvPr id="1027" name="Picture 3"/>
          <p:cNvPicPr>
            <a:picLocks noChangeAspect="1" noChangeArrowheads="1"/>
          </p:cNvPicPr>
          <p:nvPr/>
        </p:nvPicPr>
        <p:blipFill>
          <a:blip r:embed="rId6" cstate="print">
            <a:lum bright="-2000"/>
          </a:blip>
          <a:srcRect/>
          <a:stretch>
            <a:fillRect/>
          </a:stretch>
        </p:blipFill>
        <p:spPr bwMode="auto">
          <a:xfrm>
            <a:off x="8728859" y="2781632"/>
            <a:ext cx="788727" cy="7854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8446" name="TextBox 31"/>
          <p:cNvSpPr txBox="1">
            <a:spLocks noChangeArrowheads="1"/>
          </p:cNvSpPr>
          <p:nvPr/>
        </p:nvSpPr>
        <p:spPr bwMode="auto">
          <a:xfrm>
            <a:off x="8478692" y="2405945"/>
            <a:ext cx="1200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400" dirty="0">
                <a:latin typeface="+mn-lt"/>
                <a:ea typeface="SimSun" pitchFamily="2" charset="-122"/>
                <a:cs typeface="Calibri" pitchFamily="34" charset="0"/>
              </a:rPr>
              <a:t>UX Designer</a:t>
            </a:r>
            <a:endParaRPr lang="zh-CN" altLang="en-US">
              <a:latin typeface="+mn-lt"/>
              <a:ea typeface="SimSun" pitchFamily="2" charset="-122"/>
              <a:cs typeface="Calibri" pitchFamily="34" charset="0"/>
            </a:endParaRPr>
          </a:p>
        </p:txBody>
      </p:sp>
    </p:spTree>
    <p:extLst>
      <p:ext uri="{BB962C8B-B14F-4D97-AF65-F5344CB8AC3E}">
        <p14:creationId xmlns:p14="http://schemas.microsoft.com/office/powerpoint/2010/main" val="2866305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SAP Business One Studio: Highlights</a:t>
            </a:r>
          </a:p>
        </p:txBody>
      </p:sp>
      <p:pic>
        <p:nvPicPr>
          <p:cNvPr id="4" name="Picture 2" descr="\\cnlabs10\Root\Business_One\Projects\Dev\SDK\9.0\Extensibility1\ScreenShot\Project Generated in SA_New Skin.png"/>
          <p:cNvPicPr>
            <a:picLocks noChangeAspect="1" noChangeArrowheads="1"/>
          </p:cNvPicPr>
          <p:nvPr/>
        </p:nvPicPr>
        <p:blipFill>
          <a:blip r:embed="rId3" cstate="print"/>
          <a:srcRect/>
          <a:stretch>
            <a:fillRect/>
          </a:stretch>
        </p:blipFill>
        <p:spPr bwMode="auto">
          <a:xfrm>
            <a:off x="5444096" y="1484416"/>
            <a:ext cx="5931299" cy="4493946"/>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504001" y="1977062"/>
            <a:ext cx="4733017" cy="3508653"/>
          </a:xfrm>
          <a:prstGeom prst="rect">
            <a:avLst/>
          </a:prstGeom>
          <a:noFill/>
        </p:spPr>
        <p:txBody>
          <a:bodyPr wrap="square" lIns="0" tIns="0" rIns="0" bIns="0">
            <a:spAutoFit/>
          </a:bodyPr>
          <a:lstStyle/>
          <a:p>
            <a:pPr marL="177800" indent="-177800">
              <a:spcBef>
                <a:spcPct val="50000"/>
              </a:spcBef>
              <a:buClr>
                <a:srgbClr val="F0AB00"/>
              </a:buClr>
              <a:buSzPct val="80000"/>
              <a:buFont typeface="Wingdings" pitchFamily="2" charset="2"/>
              <a:buChar char="n"/>
              <a:defRPr/>
            </a:pPr>
            <a:r>
              <a:rPr lang="en-US" sz="2400" kern="0" dirty="0">
                <a:latin typeface="Arial" charset="0"/>
                <a:ea typeface="Arial Unicode MS" pitchFamily="34" charset="-128"/>
                <a:cs typeface="Arial Unicode MS" pitchFamily="34" charset="-128"/>
              </a:rPr>
              <a:t>Reduce development effort </a:t>
            </a:r>
          </a:p>
          <a:p>
            <a:pPr marL="177800" indent="-177800">
              <a:spcBef>
                <a:spcPct val="50000"/>
              </a:spcBef>
              <a:buClr>
                <a:srgbClr val="F0AB00"/>
              </a:buClr>
              <a:buSzPct val="80000"/>
              <a:buFont typeface="Wingdings" pitchFamily="2" charset="2"/>
              <a:buChar char="n"/>
              <a:defRPr/>
            </a:pPr>
            <a:r>
              <a:rPr lang="en-US" sz="2400" kern="0" dirty="0">
                <a:latin typeface="Arial" charset="0"/>
                <a:ea typeface="Arial Unicode MS" pitchFamily="34" charset="-128"/>
                <a:cs typeface="Arial Unicode MS" pitchFamily="34" charset="-128"/>
              </a:rPr>
              <a:t>Offer better user experience by drag &amp; drop</a:t>
            </a:r>
          </a:p>
          <a:p>
            <a:pPr marL="177800" indent="-177800">
              <a:spcBef>
                <a:spcPct val="50000"/>
              </a:spcBef>
              <a:buClr>
                <a:srgbClr val="F0AB00"/>
              </a:buClr>
              <a:buSzPct val="80000"/>
              <a:buFont typeface="Wingdings" pitchFamily="2" charset="2"/>
              <a:buChar char="n"/>
              <a:defRPr/>
            </a:pPr>
            <a:r>
              <a:rPr lang="en-US" sz="2400" kern="0" dirty="0">
                <a:latin typeface="Arial" charset="0"/>
                <a:ea typeface="Arial Unicode MS" pitchFamily="34" charset="-128"/>
                <a:cs typeface="Arial Unicode MS" pitchFamily="34" charset="-128"/>
              </a:rPr>
              <a:t>Cover user/UDO/system forms (compatible screen painter file format)</a:t>
            </a:r>
          </a:p>
          <a:p>
            <a:pPr marL="177800" indent="-177800">
              <a:spcBef>
                <a:spcPct val="50000"/>
              </a:spcBef>
              <a:buClr>
                <a:srgbClr val="F0AB00"/>
              </a:buClr>
              <a:buSzPct val="80000"/>
              <a:buFont typeface="Wingdings" pitchFamily="2" charset="2"/>
              <a:buChar char="n"/>
              <a:defRPr/>
            </a:pPr>
            <a:r>
              <a:rPr lang="en-US" sz="2400" kern="0" dirty="0">
                <a:latin typeface="Arial" charset="0"/>
                <a:ea typeface="Arial Unicode MS" pitchFamily="34" charset="-128"/>
                <a:cs typeface="Arial Unicode MS" pitchFamily="34" charset="-128"/>
              </a:rPr>
              <a:t>Open platform for functions like SAP Business One Workflow</a:t>
            </a:r>
          </a:p>
        </p:txBody>
      </p:sp>
    </p:spTree>
    <p:extLst>
      <p:ext uri="{BB962C8B-B14F-4D97-AF65-F5344CB8AC3E}">
        <p14:creationId xmlns:p14="http://schemas.microsoft.com/office/powerpoint/2010/main" val="2510747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zh-CN" dirty="0"/>
              <a:t>SAP Business One Studio: Start up</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5187" y="1854839"/>
            <a:ext cx="234315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6462" y="2120778"/>
            <a:ext cx="5291587" cy="4056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2"/>
          <p:cNvSpPr txBox="1">
            <a:spLocks/>
          </p:cNvSpPr>
          <p:nvPr/>
        </p:nvSpPr>
        <p:spPr bwMode="gray">
          <a:xfrm>
            <a:off x="504001" y="1223158"/>
            <a:ext cx="11186475" cy="5298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defTabSz="914400" fontAlgn="base">
              <a:spcBef>
                <a:spcPts val="1625"/>
              </a:spcBef>
              <a:spcAft>
                <a:spcPct val="0"/>
              </a:spcAft>
              <a:buClr>
                <a:schemeClr val="accent1"/>
              </a:buClr>
              <a:buSzPct val="80000"/>
              <a:defRPr/>
            </a:pPr>
            <a:r>
              <a:rPr lang="en-US" altLang="zh-CN" sz="1800" dirty="0">
                <a:latin typeface="+mn-lt"/>
              </a:rPr>
              <a:t>All Programs menu -&gt; SAP Business One -&gt; SAP Business One Studio</a:t>
            </a:r>
            <a:r>
              <a:rPr lang="en-US" sz="1800" dirty="0">
                <a:latin typeface="+mn-lt"/>
              </a:rPr>
              <a:t>. </a:t>
            </a:r>
            <a:br>
              <a:rPr lang="en-US" sz="1800" dirty="0">
                <a:latin typeface="+mn-lt"/>
              </a:rPr>
            </a:br>
            <a:endParaRPr lang="en-US" sz="1800" dirty="0">
              <a:latin typeface="+mn-lt"/>
            </a:endParaRPr>
          </a:p>
        </p:txBody>
      </p:sp>
    </p:spTree>
    <p:extLst>
      <p:ext uri="{BB962C8B-B14F-4D97-AF65-F5344CB8AC3E}">
        <p14:creationId xmlns:p14="http://schemas.microsoft.com/office/powerpoint/2010/main" val="1648456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zh-CN" dirty="0"/>
              <a:t>SAP Business One Studio: New Project</a:t>
            </a:r>
            <a:endParaRPr lang="en-US" dirty="0"/>
          </a:p>
        </p:txBody>
      </p:sp>
      <p:sp>
        <p:nvSpPr>
          <p:cNvPr id="6" name="Text Placeholder 2"/>
          <p:cNvSpPr>
            <a:spLocks noGrp="1"/>
          </p:cNvSpPr>
          <p:nvPr>
            <p:ph type="body" sz="quarter" idx="4294967295"/>
          </p:nvPr>
        </p:nvSpPr>
        <p:spPr>
          <a:xfrm>
            <a:off x="1525588" y="1355725"/>
            <a:ext cx="8494713" cy="5106988"/>
          </a:xfrm>
        </p:spPr>
        <p:txBody>
          <a:bodyPr/>
          <a:lstStyle/>
          <a:p>
            <a:pPr>
              <a:defRPr/>
            </a:pPr>
            <a:r>
              <a:rPr lang="en-US" b="0" dirty="0"/>
              <a:t> </a:t>
            </a:r>
            <a:br>
              <a:rPr lang="en-US" b="0" dirty="0"/>
            </a:br>
            <a:endParaRPr lang="en-US" b="0" dirty="0"/>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9571" y="1067620"/>
            <a:ext cx="7380906" cy="539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2132" y="2489548"/>
            <a:ext cx="3189226" cy="1417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9636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04001" y="1579317"/>
            <a:ext cx="5712954" cy="2262158"/>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itchFamily="2" charset="2"/>
              <a:buChar char="n"/>
            </a:pPr>
            <a:r>
              <a:rPr lang="en-US" kern="0" dirty="0">
                <a:ea typeface="Arial Unicode MS" pitchFamily="34" charset="-128"/>
                <a:cs typeface="Arial Unicode MS" pitchFamily="34" charset="-128"/>
              </a:rPr>
              <a:t>Create a New Form</a:t>
            </a:r>
          </a:p>
          <a:p>
            <a:pPr marL="285750" indent="-285750" fontAlgn="base">
              <a:spcBef>
                <a:spcPct val="50000"/>
              </a:spcBef>
              <a:spcAft>
                <a:spcPct val="0"/>
              </a:spcAft>
              <a:buClr>
                <a:srgbClr val="F0AB00"/>
              </a:buClr>
              <a:buSzPct val="80000"/>
              <a:buFont typeface="Wingdings" pitchFamily="2" charset="2"/>
              <a:buChar char="n"/>
            </a:pPr>
            <a:r>
              <a:rPr lang="en-US" kern="0" dirty="0">
                <a:ea typeface="Arial Unicode MS" pitchFamily="34" charset="-128"/>
                <a:cs typeface="Arial Unicode MS" pitchFamily="34" charset="-128"/>
              </a:rPr>
              <a:t>Modify an existing form</a:t>
            </a:r>
          </a:p>
          <a:p>
            <a:pPr marL="742950" lvl="1" indent="-285750" fontAlgn="base">
              <a:spcBef>
                <a:spcPct val="50000"/>
              </a:spcBef>
              <a:spcAft>
                <a:spcPct val="0"/>
              </a:spcAft>
              <a:buClr>
                <a:schemeClr val="bg2">
                  <a:lumMod val="50000"/>
                </a:schemeClr>
              </a:buClr>
              <a:buSzPct val="80000"/>
              <a:buFont typeface="Wingdings" pitchFamily="2" charset="2"/>
              <a:buChar char="n"/>
            </a:pPr>
            <a:r>
              <a:rPr lang="en-US" kern="0" dirty="0">
                <a:ea typeface="Arial Unicode MS" pitchFamily="34" charset="-128"/>
                <a:cs typeface="Arial Unicode MS" pitchFamily="34" charset="-128"/>
              </a:rPr>
              <a:t>Existing Form open in B1</a:t>
            </a:r>
          </a:p>
          <a:p>
            <a:pPr marL="742950" lvl="1" indent="-285750" fontAlgn="base">
              <a:spcBef>
                <a:spcPct val="50000"/>
              </a:spcBef>
              <a:spcAft>
                <a:spcPct val="0"/>
              </a:spcAft>
              <a:buClr>
                <a:schemeClr val="bg2">
                  <a:lumMod val="50000"/>
                </a:schemeClr>
              </a:buClr>
              <a:buSzPct val="80000"/>
              <a:buFont typeface="Wingdings" pitchFamily="2" charset="2"/>
              <a:buChar char="n"/>
            </a:pPr>
            <a:r>
              <a:rPr lang="en-US" kern="0" dirty="0">
                <a:ea typeface="Arial Unicode MS" pitchFamily="34" charset="-128"/>
                <a:cs typeface="Arial Unicode MS" pitchFamily="34" charset="-128"/>
              </a:rPr>
              <a:t>System Form (needs to be open in B1)</a:t>
            </a:r>
          </a:p>
          <a:p>
            <a:pPr marL="742950" lvl="1" indent="-285750" fontAlgn="base">
              <a:spcBef>
                <a:spcPct val="50000"/>
              </a:spcBef>
              <a:spcAft>
                <a:spcPct val="0"/>
              </a:spcAft>
              <a:buClr>
                <a:schemeClr val="bg2">
                  <a:lumMod val="50000"/>
                </a:schemeClr>
              </a:buClr>
              <a:buSzPct val="80000"/>
              <a:buFont typeface="Wingdings" pitchFamily="2" charset="2"/>
              <a:buChar char="n"/>
            </a:pPr>
            <a:r>
              <a:rPr lang="en-US" kern="0" dirty="0">
                <a:ea typeface="Arial Unicode MS" pitchFamily="34" charset="-128"/>
                <a:cs typeface="Arial Unicode MS" pitchFamily="34" charset="-128"/>
              </a:rPr>
              <a:t>UDO Form</a:t>
            </a:r>
          </a:p>
        </p:txBody>
      </p:sp>
      <p:sp>
        <p:nvSpPr>
          <p:cNvPr id="20482" name="Title 1"/>
          <p:cNvSpPr>
            <a:spLocks noGrp="1"/>
          </p:cNvSpPr>
          <p:nvPr>
            <p:ph type="title"/>
          </p:nvPr>
        </p:nvSpPr>
        <p:spPr/>
        <p:txBody>
          <a:bodyPr/>
          <a:lstStyle/>
          <a:p>
            <a:r>
              <a:rPr lang="en-US" altLang="zh-CN" dirty="0"/>
              <a:t>SAP Business One Studio: UI Forms</a:t>
            </a:r>
            <a:endParaRPr lang="en-US" dirty="0"/>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5678" y="3533406"/>
            <a:ext cx="6868013" cy="228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2297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zh-CN" dirty="0"/>
              <a:t>SAP Business One Studio: Add New UDO Form </a:t>
            </a:r>
            <a:endParaRPr lang="en-US"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001" y="1403241"/>
            <a:ext cx="3869531" cy="257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32050" y="1403241"/>
            <a:ext cx="5658427" cy="452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04001" y="4512837"/>
            <a:ext cx="5255531" cy="1384995"/>
          </a:xfrm>
          <a:prstGeom prst="rect">
            <a:avLst/>
          </a:prstGeom>
        </p:spPr>
        <p:txBody>
          <a:bodyPr wrap="square">
            <a:spAutoFit/>
          </a:bodyPr>
          <a:lstStyle/>
          <a:p>
            <a:pPr>
              <a:defRPr/>
            </a:pPr>
            <a:r>
              <a:rPr lang="en-US" altLang="zh-CN" dirty="0"/>
              <a:t>The corresponding UDO Form will be open for editing once you select a specific UDO from the list</a:t>
            </a:r>
            <a:r>
              <a:rPr lang="en-US" dirty="0"/>
              <a:t>. </a:t>
            </a:r>
            <a:br>
              <a:rPr lang="en-US" dirty="0"/>
            </a:br>
            <a:endParaRPr lang="en-US" dirty="0"/>
          </a:p>
        </p:txBody>
      </p:sp>
    </p:spTree>
    <p:extLst>
      <p:ext uri="{BB962C8B-B14F-4D97-AF65-F5344CB8AC3E}">
        <p14:creationId xmlns:p14="http://schemas.microsoft.com/office/powerpoint/2010/main" val="39942083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9C58BD820E7BD45857CFDC11FD089D9" ma:contentTypeVersion="4" ma:contentTypeDescription="Create a new document." ma:contentTypeScope="" ma:versionID="a9897b440cab73718b6b9a981e3fdb27">
  <xsd:schema xmlns:xsd="http://www.w3.org/2001/XMLSchema" xmlns:xs="http://www.w3.org/2001/XMLSchema" xmlns:p="http://schemas.microsoft.com/office/2006/metadata/properties" xmlns:ns2="3fae74cb-f942-4bac-8069-91b943c92c56" xmlns:ns3="1f6b8702-ff64-493f-af7e-9281170a6e8c" targetNamespace="http://schemas.microsoft.com/office/2006/metadata/properties" ma:root="true" ma:fieldsID="f91f71a4ef15de132002c98ccdb1286a" ns2:_="" ns3:_="">
    <xsd:import namespace="3fae74cb-f942-4bac-8069-91b943c92c56"/>
    <xsd:import namespace="1f6b8702-ff64-493f-af7e-9281170a6e8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e74cb-f942-4bac-8069-91b943c92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6b8702-ff64-493f-af7e-9281170a6e8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97C303-CC91-4186-A2AD-07BFA17B52D8}">
  <ds:schemaRefs>
    <ds:schemaRef ds:uri="http://schemas.microsoft.com/office/2006/documentManagement/types"/>
    <ds:schemaRef ds:uri="3fae74cb-f942-4bac-8069-91b943c92c56"/>
    <ds:schemaRef ds:uri="http://www.w3.org/XML/1998/namespace"/>
    <ds:schemaRef ds:uri="http://purl.org/dc/dcmitype/"/>
    <ds:schemaRef ds:uri="http://schemas.microsoft.com/office/infopath/2007/PartnerControls"/>
    <ds:schemaRef ds:uri="http://schemas.openxmlformats.org/package/2006/metadata/core-properties"/>
    <ds:schemaRef ds:uri="http://schemas.microsoft.com/office/2006/metadata/properties"/>
    <ds:schemaRef ds:uri="1f6b8702-ff64-493f-af7e-9281170a6e8c"/>
    <ds:schemaRef ds:uri="http://purl.org/dc/terms/"/>
    <ds:schemaRef ds:uri="http://purl.org/dc/elements/1.1/"/>
  </ds:schemaRefs>
</ds:datastoreItem>
</file>

<file path=customXml/itemProps2.xml><?xml version="1.0" encoding="utf-8"?>
<ds:datastoreItem xmlns:ds="http://schemas.openxmlformats.org/officeDocument/2006/customXml" ds:itemID="{83B525C7-45B6-4AB1-9E51-A65A7E1E7F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e74cb-f942-4bac-8069-91b943c92c56"/>
    <ds:schemaRef ds:uri="1f6b8702-ff64-493f-af7e-9281170a6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8346AFC-4615-40AC-ABF4-BD7209A1BD4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SAP_2019_16x9_white</Template>
  <TotalTime>4397</TotalTime>
  <Words>1912</Words>
  <Application>Microsoft Office PowerPoint</Application>
  <PresentationFormat>Custom</PresentationFormat>
  <Paragraphs>139</Paragraphs>
  <Slides>19</Slides>
  <Notes>19</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SimSun</vt:lpstr>
      <vt:lpstr>Arial</vt:lpstr>
      <vt:lpstr>Arial Unicode MS</vt:lpstr>
      <vt:lpstr>Calibri</vt:lpstr>
      <vt:lpstr>Courier New</vt:lpstr>
      <vt:lpstr>Symbol</vt:lpstr>
      <vt:lpstr>Wingdings</vt:lpstr>
      <vt:lpstr>Wingdings</vt:lpstr>
      <vt:lpstr>ヒラギノ角ゴ Pro W3</vt:lpstr>
      <vt:lpstr>SAP 2019 16x9 white</vt:lpstr>
      <vt:lpstr>SAP 2019 16x9 blue</vt:lpstr>
      <vt:lpstr>TB 1300 - SAP Business One SDK Development Tools – SAP Business One Studio Suite</vt:lpstr>
      <vt:lpstr>SAP Business One Studio Suite: Topic Objectives</vt:lpstr>
      <vt:lpstr>SAP Business One Studio Suite</vt:lpstr>
      <vt:lpstr>SAP Business One Studio Suite: Target Users</vt:lpstr>
      <vt:lpstr>SAP Business One Studio: Highlights</vt:lpstr>
      <vt:lpstr>SAP Business One Studio: Start up</vt:lpstr>
      <vt:lpstr>SAP Business One Studio: New Project</vt:lpstr>
      <vt:lpstr>SAP Business One Studio: UI Forms</vt:lpstr>
      <vt:lpstr>SAP Business One Studio: Add New UDO Form </vt:lpstr>
      <vt:lpstr>SAP Business One Studio: Create new UI Form</vt:lpstr>
      <vt:lpstr>SAP Business One Studio: Data Sources </vt:lpstr>
      <vt:lpstr>SAP Business One Studio for Microsoft Visual Studio: Highlights </vt:lpstr>
      <vt:lpstr>SAP Business One Studio for Microsoft Visual Studio </vt:lpstr>
      <vt:lpstr>SAP Business One Studio: Add New Item </vt:lpstr>
      <vt:lpstr>SAP Business One Studio: UI Forms designer</vt:lpstr>
      <vt:lpstr>SAP Business One Studio: Events </vt:lpstr>
      <vt:lpstr>SAP Business One Studio: Typical Use Cases </vt:lpstr>
      <vt:lpstr>User Defined Objects: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TB1300 - Development Tools SAP Business One Studio Suite</dc:title>
  <dc:creator>krisztian.papai@sap.com</dc:creator>
  <cp:keywords>2019/16:9/white</cp:keywords>
  <cp:lastModifiedBy>Papai, Krisztian</cp:lastModifiedBy>
  <cp:revision>4</cp:revision>
  <dcterms:created xsi:type="dcterms:W3CDTF">2019-01-14T14:01:02Z</dcterms:created>
  <dcterms:modified xsi:type="dcterms:W3CDTF">2019-07-08T07:49:23Z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-1551433885</vt:i4>
  </property>
  <property fmtid="{D5CDD505-2E9C-101B-9397-08002B2CF9AE}" pid="3" name="_NewReviewCycle">
    <vt:lpwstr/>
  </property>
  <property fmtid="{D5CDD505-2E9C-101B-9397-08002B2CF9AE}" pid="4" name="_EmailSubject">
    <vt:lpwstr>ACTION NEEDED: B1 9.3 Highlights - Delta Translation Request to PL08 - new template</vt:lpwstr>
  </property>
  <property fmtid="{D5CDD505-2E9C-101B-9397-08002B2CF9AE}" pid="5" name="_AuthorEmail">
    <vt:lpwstr>marie-laurence.poujois@sap.com</vt:lpwstr>
  </property>
  <property fmtid="{D5CDD505-2E9C-101B-9397-08002B2CF9AE}" pid="6" name="_AuthorEmailDisplayName">
    <vt:lpwstr>Poujois, Marie-Laurence</vt:lpwstr>
  </property>
  <property fmtid="{D5CDD505-2E9C-101B-9397-08002B2CF9AE}" pid="7" name="_PreviousAdHocReviewCycleID">
    <vt:i4>1101452479</vt:i4>
  </property>
  <property fmtid="{D5CDD505-2E9C-101B-9397-08002B2CF9AE}" pid="8" name="ContentTypeId">
    <vt:lpwstr>0x01010009C58BD820E7BD45857CFDC11FD089D9</vt:lpwstr>
  </property>
  <property fmtid="{D5CDD505-2E9C-101B-9397-08002B2CF9AE}" pid="9" name="MSIP_Label_51e9b6e7-e4bc-422b-b136-be52bca82e7c_Enabled">
    <vt:lpwstr>True</vt:lpwstr>
  </property>
  <property fmtid="{D5CDD505-2E9C-101B-9397-08002B2CF9AE}" pid="10" name="MSIP_Label_51e9b6e7-e4bc-422b-b136-be52bca82e7c_SiteId">
    <vt:lpwstr>42f7676c-f455-423c-82f6-dc2d99791af7</vt:lpwstr>
  </property>
  <property fmtid="{D5CDD505-2E9C-101B-9397-08002B2CF9AE}" pid="11" name="MSIP_Label_51e9b6e7-e4bc-422b-b136-be52bca82e7c_Owner">
    <vt:lpwstr>krisztian.papai@sap.com</vt:lpwstr>
  </property>
  <property fmtid="{D5CDD505-2E9C-101B-9397-08002B2CF9AE}" pid="12" name="MSIP_Label_51e9b6e7-e4bc-422b-b136-be52bca82e7c_SetDate">
    <vt:lpwstr>2019-04-30T09:33:48.6290644Z</vt:lpwstr>
  </property>
  <property fmtid="{D5CDD505-2E9C-101B-9397-08002B2CF9AE}" pid="13" name="MSIP_Label_51e9b6e7-e4bc-422b-b136-be52bca82e7c_Name">
    <vt:lpwstr>Public</vt:lpwstr>
  </property>
  <property fmtid="{D5CDD505-2E9C-101B-9397-08002B2CF9AE}" pid="14" name="MSIP_Label_51e9b6e7-e4bc-422b-b136-be52bca82e7c_Application">
    <vt:lpwstr>Microsoft Azure Information Protection</vt:lpwstr>
  </property>
  <property fmtid="{D5CDD505-2E9C-101B-9397-08002B2CF9AE}" pid="15" name="MSIP_Label_51e9b6e7-e4bc-422b-b136-be52bca82e7c_Extended_MSFT_Method">
    <vt:lpwstr>Manual</vt:lpwstr>
  </property>
  <property fmtid="{D5CDD505-2E9C-101B-9397-08002B2CF9AE}" pid="16" name="Sensitivity">
    <vt:lpwstr>Public</vt:lpwstr>
  </property>
</Properties>
</file>