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13"/>
  </p:notesMasterIdLst>
  <p:handoutMasterIdLst>
    <p:handoutMasterId r:id="rId14"/>
  </p:handoutMasterIdLst>
  <p:sldIdLst>
    <p:sldId id="447" r:id="rId6"/>
    <p:sldId id="735" r:id="rId7"/>
    <p:sldId id="767" r:id="rId8"/>
    <p:sldId id="768" r:id="rId9"/>
    <p:sldId id="792" r:id="rId10"/>
    <p:sldId id="791" r:id="rId11"/>
    <p:sldId id="265"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66CF6-2B1C-43FF-8702-BF6D13393A44}" v="14" dt="2019-07-09T12:36:46.755"/>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2865" autoAdjust="0"/>
  </p:normalViewPr>
  <p:slideViewPr>
    <p:cSldViewPr snapToGrid="0" showGuides="1">
      <p:cViewPr varScale="1">
        <p:scale>
          <a:sx n="63" d="100"/>
          <a:sy n="63" d="100"/>
        </p:scale>
        <p:origin x="1363" y="53"/>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ai, Krisztian" userId="45ce17a5-7050-4b06-9306-4e3e15f2359a" providerId="ADAL" clId="{E3A66CF6-2B1C-43FF-8702-BF6D13393A44}"/>
    <pc:docChg chg="custSel addSld delSld modSld">
      <pc:chgData name="Papai, Krisztian" userId="45ce17a5-7050-4b06-9306-4e3e15f2359a" providerId="ADAL" clId="{E3A66CF6-2B1C-43FF-8702-BF6D13393A44}" dt="2019-07-09T12:36:46.755" v="12" actId="2696"/>
      <pc:docMkLst>
        <pc:docMk/>
      </pc:docMkLst>
      <pc:sldChg chg="modSp">
        <pc:chgData name="Papai, Krisztian" userId="45ce17a5-7050-4b06-9306-4e3e15f2359a" providerId="ADAL" clId="{E3A66CF6-2B1C-43FF-8702-BF6D13393A44}" dt="2019-07-08T07:49:50.321" v="3" actId="20577"/>
        <pc:sldMkLst>
          <pc:docMk/>
          <pc:sldMk cId="3262179408" sldId="447"/>
        </pc:sldMkLst>
        <pc:spChg chg="mod">
          <ac:chgData name="Papai, Krisztian" userId="45ce17a5-7050-4b06-9306-4e3e15f2359a" providerId="ADAL" clId="{E3A66CF6-2B1C-43FF-8702-BF6D13393A44}" dt="2019-07-08T07:49:50.321" v="3" actId="20577"/>
          <ac:spMkLst>
            <pc:docMk/>
            <pc:sldMk cId="3262179408" sldId="447"/>
            <ac:spMk id="35" creationId="{00000000-0000-0000-0000-000000000000}"/>
          </ac:spMkLst>
        </pc:spChg>
      </pc:sldChg>
      <pc:sldChg chg="del modNotes">
        <pc:chgData name="Papai, Krisztian" userId="45ce17a5-7050-4b06-9306-4e3e15f2359a" providerId="ADAL" clId="{E3A66CF6-2B1C-43FF-8702-BF6D13393A44}" dt="2019-07-09T12:36:46.755" v="12" actId="2696"/>
        <pc:sldMkLst>
          <pc:docMk/>
          <pc:sldMk cId="4102557500" sldId="769"/>
        </pc:sldMkLst>
      </pc:sldChg>
      <pc:sldChg chg="addSp delSp modSp add">
        <pc:chgData name="Papai, Krisztian" userId="45ce17a5-7050-4b06-9306-4e3e15f2359a" providerId="ADAL" clId="{E3A66CF6-2B1C-43FF-8702-BF6D13393A44}" dt="2019-07-09T12:36:44.618" v="11"/>
        <pc:sldMkLst>
          <pc:docMk/>
          <pc:sldMk cId="2328773163" sldId="792"/>
        </pc:sldMkLst>
        <pc:spChg chg="mod">
          <ac:chgData name="Papai, Krisztian" userId="45ce17a5-7050-4b06-9306-4e3e15f2359a" providerId="ADAL" clId="{E3A66CF6-2B1C-43FF-8702-BF6D13393A44}" dt="2019-07-09T12:36:22.355" v="9"/>
          <ac:spMkLst>
            <pc:docMk/>
            <pc:sldMk cId="2328773163" sldId="792"/>
            <ac:spMk id="6" creationId="{00000000-0000-0000-0000-000000000000}"/>
          </ac:spMkLst>
        </pc:spChg>
        <pc:spChg chg="add">
          <ac:chgData name="Papai, Krisztian" userId="45ce17a5-7050-4b06-9306-4e3e15f2359a" providerId="ADAL" clId="{E3A66CF6-2B1C-43FF-8702-BF6D13393A44}" dt="2019-07-09T12:36:44.618" v="11"/>
          <ac:spMkLst>
            <pc:docMk/>
            <pc:sldMk cId="2328773163" sldId="792"/>
            <ac:spMk id="18" creationId="{F61C22BC-BAEF-4F32-AFB2-DB42808B5DF9}"/>
          </ac:spMkLst>
        </pc:spChg>
        <pc:spChg chg="del">
          <ac:chgData name="Papai, Krisztian" userId="45ce17a5-7050-4b06-9306-4e3e15f2359a" providerId="ADAL" clId="{E3A66CF6-2B1C-43FF-8702-BF6D13393A44}" dt="2019-07-09T12:36:13.374" v="6" actId="478"/>
          <ac:spMkLst>
            <pc:docMk/>
            <pc:sldMk cId="2328773163" sldId="792"/>
            <ac:spMk id="30722" creationId="{00000000-0000-0000-0000-000000000000}"/>
          </ac:spMkLst>
        </pc:spChg>
        <pc:grpChg chg="add">
          <ac:chgData name="Papai, Krisztian" userId="45ce17a5-7050-4b06-9306-4e3e15f2359a" providerId="ADAL" clId="{E3A66CF6-2B1C-43FF-8702-BF6D13393A44}" dt="2019-07-09T12:36:27.694" v="10"/>
          <ac:grpSpMkLst>
            <pc:docMk/>
            <pc:sldMk cId="2328773163" sldId="792"/>
            <ac:grpSpMk id="7" creationId="{591D0700-209A-485B-A57B-80682A04CF17}"/>
          </ac:grpSpMkLst>
        </pc:grpChg>
        <pc:graphicFrameChg chg="del mod">
          <ac:chgData name="Papai, Krisztian" userId="45ce17a5-7050-4b06-9306-4e3e15f2359a" providerId="ADAL" clId="{E3A66CF6-2B1C-43FF-8702-BF6D13393A44}" dt="2019-07-09T12:36:15.538" v="8" actId="478"/>
          <ac:graphicFrameMkLst>
            <pc:docMk/>
            <pc:sldMk cId="2328773163" sldId="792"/>
            <ac:graphicFrameMk id="5"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67EE7C-443C-46B7-B46B-14DAAB47465E}"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C49F7C2A-9C86-4076-9572-246722EF772D}">
      <dgm:prSet phldrT="[Text]"/>
      <dgm:spPr/>
      <dgm:t>
        <a:bodyPr/>
        <a:lstStyle/>
        <a:p>
          <a:r>
            <a:rPr lang="en-US" dirty="0">
              <a:latin typeface="Calibri" pitchFamily="34" charset="0"/>
              <a:cs typeface="Calibri" pitchFamily="34" charset="0"/>
            </a:rPr>
            <a:t>Customer</a:t>
          </a:r>
        </a:p>
      </dgm:t>
    </dgm:pt>
    <dgm:pt modelId="{98731A6F-378C-4081-8110-B0A794D84196}" type="parTrans" cxnId="{12C553CD-4EDC-43A2-98C2-2786199EC6EE}">
      <dgm:prSet/>
      <dgm:spPr/>
      <dgm:t>
        <a:bodyPr/>
        <a:lstStyle/>
        <a:p>
          <a:endParaRPr lang="en-US">
            <a:latin typeface="Calibri" pitchFamily="34" charset="0"/>
            <a:cs typeface="Calibri" pitchFamily="34" charset="0"/>
          </a:endParaRPr>
        </a:p>
      </dgm:t>
    </dgm:pt>
    <dgm:pt modelId="{15AC019D-6E6C-4070-8048-5870AE2720A9}" type="sibTrans" cxnId="{12C553CD-4EDC-43A2-98C2-2786199EC6EE}">
      <dgm:prSet/>
      <dgm:spPr/>
      <dgm:t>
        <a:bodyPr/>
        <a:lstStyle/>
        <a:p>
          <a:endParaRPr lang="en-US">
            <a:latin typeface="Calibri" pitchFamily="34" charset="0"/>
            <a:cs typeface="Calibri" pitchFamily="34" charset="0"/>
          </a:endParaRPr>
        </a:p>
      </dgm:t>
    </dgm:pt>
    <dgm:pt modelId="{C67438E0-EF44-41DB-8A7B-F523D14C523B}">
      <dgm:prSet phldrT="[Text]"/>
      <dgm:spPr/>
      <dgm:t>
        <a:bodyPr/>
        <a:lstStyle/>
        <a:p>
          <a:r>
            <a:rPr lang="en-US" dirty="0">
              <a:latin typeface="Calibri" pitchFamily="34" charset="0"/>
              <a:cs typeface="Calibri" pitchFamily="34" charset="0"/>
            </a:rPr>
            <a:t>Partner</a:t>
          </a:r>
        </a:p>
      </dgm:t>
    </dgm:pt>
    <dgm:pt modelId="{ECF61CB1-5440-4746-9C30-7870E2DCB06B}" type="parTrans" cxnId="{9FBC21E2-CBDB-49A6-95B7-C68DF399E6B6}">
      <dgm:prSet/>
      <dgm:spPr/>
      <dgm:t>
        <a:bodyPr/>
        <a:lstStyle/>
        <a:p>
          <a:endParaRPr lang="en-US">
            <a:latin typeface="Calibri" pitchFamily="34" charset="0"/>
            <a:cs typeface="Calibri" pitchFamily="34" charset="0"/>
          </a:endParaRPr>
        </a:p>
      </dgm:t>
    </dgm:pt>
    <dgm:pt modelId="{4EAF913F-676B-41AF-8977-0A0781022E4A}" type="sibTrans" cxnId="{9FBC21E2-CBDB-49A6-95B7-C68DF399E6B6}">
      <dgm:prSet/>
      <dgm:spPr/>
      <dgm:t>
        <a:bodyPr/>
        <a:lstStyle/>
        <a:p>
          <a:endParaRPr lang="en-US">
            <a:latin typeface="Calibri" pitchFamily="34" charset="0"/>
            <a:cs typeface="Calibri" pitchFamily="34" charset="0"/>
          </a:endParaRPr>
        </a:p>
      </dgm:t>
    </dgm:pt>
    <dgm:pt modelId="{249949AF-F9CE-47CB-A37A-3F4AD2B3461D}">
      <dgm:prSet phldrT="[Text]"/>
      <dgm:spPr/>
      <dgm:t>
        <a:bodyPr/>
        <a:lstStyle/>
        <a:p>
          <a:r>
            <a:rPr lang="en-US" dirty="0">
              <a:latin typeface="Calibri" pitchFamily="34" charset="0"/>
              <a:cs typeface="Calibri" pitchFamily="34" charset="0"/>
            </a:rPr>
            <a:t>SAP</a:t>
          </a:r>
        </a:p>
      </dgm:t>
    </dgm:pt>
    <dgm:pt modelId="{5C37EA8A-47C5-484C-AB43-B37FABA88FF5}" type="parTrans" cxnId="{08B05972-EDE6-4708-B091-9CB73C645D5F}">
      <dgm:prSet/>
      <dgm:spPr/>
      <dgm:t>
        <a:bodyPr/>
        <a:lstStyle/>
        <a:p>
          <a:endParaRPr lang="en-US">
            <a:latin typeface="Calibri" pitchFamily="34" charset="0"/>
            <a:cs typeface="Calibri" pitchFamily="34" charset="0"/>
          </a:endParaRPr>
        </a:p>
      </dgm:t>
    </dgm:pt>
    <dgm:pt modelId="{9D3129E7-C6AB-47A8-81EE-8D99381B8ABA}" type="sibTrans" cxnId="{08B05972-EDE6-4708-B091-9CB73C645D5F}">
      <dgm:prSet/>
      <dgm:spPr/>
      <dgm:t>
        <a:bodyPr/>
        <a:lstStyle/>
        <a:p>
          <a:endParaRPr lang="en-US">
            <a:latin typeface="Calibri" pitchFamily="34" charset="0"/>
            <a:cs typeface="Calibri" pitchFamily="34" charset="0"/>
          </a:endParaRPr>
        </a:p>
      </dgm:t>
    </dgm:pt>
    <dgm:pt modelId="{89705AD6-A9C5-4AC7-AE9C-76C95C54A2B6}" type="pres">
      <dgm:prSet presAssocID="{B067EE7C-443C-46B7-B46B-14DAAB47465E}" presName="Name0" presStyleCnt="0">
        <dgm:presLayoutVars>
          <dgm:chMax val="7"/>
          <dgm:chPref val="7"/>
          <dgm:dir/>
          <dgm:animLvl val="lvl"/>
        </dgm:presLayoutVars>
      </dgm:prSet>
      <dgm:spPr/>
    </dgm:pt>
    <dgm:pt modelId="{F7BD0A12-1DA6-4DE3-975D-9C1851DFDB77}" type="pres">
      <dgm:prSet presAssocID="{C49F7C2A-9C86-4076-9572-246722EF772D}" presName="Accent1" presStyleCnt="0"/>
      <dgm:spPr/>
    </dgm:pt>
    <dgm:pt modelId="{76D6FF5F-94B6-4A62-9CDA-AEA9DC9AD61F}" type="pres">
      <dgm:prSet presAssocID="{C49F7C2A-9C86-4076-9572-246722EF772D}" presName="Accent" presStyleLbl="node1" presStyleIdx="0" presStyleCnt="3"/>
      <dgm:spPr/>
    </dgm:pt>
    <dgm:pt modelId="{BC929DF2-ECAA-4CB1-BA9C-A10C10B5DD8F}" type="pres">
      <dgm:prSet presAssocID="{C49F7C2A-9C86-4076-9572-246722EF772D}" presName="Parent1" presStyleLbl="revTx" presStyleIdx="0" presStyleCnt="3">
        <dgm:presLayoutVars>
          <dgm:chMax val="1"/>
          <dgm:chPref val="1"/>
          <dgm:bulletEnabled val="1"/>
        </dgm:presLayoutVars>
      </dgm:prSet>
      <dgm:spPr/>
    </dgm:pt>
    <dgm:pt modelId="{9F0F10FA-204B-42ED-8827-073C3DF22CC4}" type="pres">
      <dgm:prSet presAssocID="{C67438E0-EF44-41DB-8A7B-F523D14C523B}" presName="Accent2" presStyleCnt="0"/>
      <dgm:spPr/>
    </dgm:pt>
    <dgm:pt modelId="{D0760E2E-2A38-4EEE-8AFE-3C0AA77929A0}" type="pres">
      <dgm:prSet presAssocID="{C67438E0-EF44-41DB-8A7B-F523D14C523B}" presName="Accent" presStyleLbl="node1" presStyleIdx="1" presStyleCnt="3"/>
      <dgm:spPr/>
    </dgm:pt>
    <dgm:pt modelId="{AC0803E3-C6ED-435C-BCDC-12E119062B02}" type="pres">
      <dgm:prSet presAssocID="{C67438E0-EF44-41DB-8A7B-F523D14C523B}" presName="Parent2" presStyleLbl="revTx" presStyleIdx="1" presStyleCnt="3">
        <dgm:presLayoutVars>
          <dgm:chMax val="1"/>
          <dgm:chPref val="1"/>
          <dgm:bulletEnabled val="1"/>
        </dgm:presLayoutVars>
      </dgm:prSet>
      <dgm:spPr/>
    </dgm:pt>
    <dgm:pt modelId="{0980F884-CBF2-4E37-BEA5-4CBAE859E08F}" type="pres">
      <dgm:prSet presAssocID="{249949AF-F9CE-47CB-A37A-3F4AD2B3461D}" presName="Accent3" presStyleCnt="0"/>
      <dgm:spPr/>
    </dgm:pt>
    <dgm:pt modelId="{722F01D4-EAB2-44D1-AE68-963CB89A02FF}" type="pres">
      <dgm:prSet presAssocID="{249949AF-F9CE-47CB-A37A-3F4AD2B3461D}" presName="Accent" presStyleLbl="node1" presStyleIdx="2" presStyleCnt="3"/>
      <dgm:spPr/>
    </dgm:pt>
    <dgm:pt modelId="{CA26043D-3DB8-466F-BD72-7D46ED67271E}" type="pres">
      <dgm:prSet presAssocID="{249949AF-F9CE-47CB-A37A-3F4AD2B3461D}" presName="Parent3" presStyleLbl="revTx" presStyleIdx="2" presStyleCnt="3">
        <dgm:presLayoutVars>
          <dgm:chMax val="1"/>
          <dgm:chPref val="1"/>
          <dgm:bulletEnabled val="1"/>
        </dgm:presLayoutVars>
      </dgm:prSet>
      <dgm:spPr/>
    </dgm:pt>
  </dgm:ptLst>
  <dgm:cxnLst>
    <dgm:cxn modelId="{26039D34-DA16-EE41-9114-84EB411D2BB8}" type="presOf" srcId="{C67438E0-EF44-41DB-8A7B-F523D14C523B}" destId="{AC0803E3-C6ED-435C-BCDC-12E119062B02}" srcOrd="0" destOrd="0" presId="urn:microsoft.com/office/officeart/2009/layout/CircleArrowProcess"/>
    <dgm:cxn modelId="{D9234249-4A4B-A14C-AA14-7B6B63767AE7}" type="presOf" srcId="{249949AF-F9CE-47CB-A37A-3F4AD2B3461D}" destId="{CA26043D-3DB8-466F-BD72-7D46ED67271E}" srcOrd="0" destOrd="0" presId="urn:microsoft.com/office/officeart/2009/layout/CircleArrowProcess"/>
    <dgm:cxn modelId="{08B05972-EDE6-4708-B091-9CB73C645D5F}" srcId="{B067EE7C-443C-46B7-B46B-14DAAB47465E}" destId="{249949AF-F9CE-47CB-A37A-3F4AD2B3461D}" srcOrd="2" destOrd="0" parTransId="{5C37EA8A-47C5-484C-AB43-B37FABA88FF5}" sibTransId="{9D3129E7-C6AB-47A8-81EE-8D99381B8ABA}"/>
    <dgm:cxn modelId="{0A9FD977-9B17-9445-B9C6-D3757DC63661}" type="presOf" srcId="{C49F7C2A-9C86-4076-9572-246722EF772D}" destId="{BC929DF2-ECAA-4CB1-BA9C-A10C10B5DD8F}" srcOrd="0" destOrd="0" presId="urn:microsoft.com/office/officeart/2009/layout/CircleArrowProcess"/>
    <dgm:cxn modelId="{5E2CE0C2-3A76-2943-B646-16FABFA6C4B9}" type="presOf" srcId="{B067EE7C-443C-46B7-B46B-14DAAB47465E}" destId="{89705AD6-A9C5-4AC7-AE9C-76C95C54A2B6}" srcOrd="0" destOrd="0" presId="urn:microsoft.com/office/officeart/2009/layout/CircleArrowProcess"/>
    <dgm:cxn modelId="{12C553CD-4EDC-43A2-98C2-2786199EC6EE}" srcId="{B067EE7C-443C-46B7-B46B-14DAAB47465E}" destId="{C49F7C2A-9C86-4076-9572-246722EF772D}" srcOrd="0" destOrd="0" parTransId="{98731A6F-378C-4081-8110-B0A794D84196}" sibTransId="{15AC019D-6E6C-4070-8048-5870AE2720A9}"/>
    <dgm:cxn modelId="{9FBC21E2-CBDB-49A6-95B7-C68DF399E6B6}" srcId="{B067EE7C-443C-46B7-B46B-14DAAB47465E}" destId="{C67438E0-EF44-41DB-8A7B-F523D14C523B}" srcOrd="1" destOrd="0" parTransId="{ECF61CB1-5440-4746-9C30-7870E2DCB06B}" sibTransId="{4EAF913F-676B-41AF-8977-0A0781022E4A}"/>
    <dgm:cxn modelId="{3C372EA9-B433-024B-A781-CC35032919A2}" type="presParOf" srcId="{89705AD6-A9C5-4AC7-AE9C-76C95C54A2B6}" destId="{F7BD0A12-1DA6-4DE3-975D-9C1851DFDB77}" srcOrd="0" destOrd="0" presId="urn:microsoft.com/office/officeart/2009/layout/CircleArrowProcess"/>
    <dgm:cxn modelId="{0656C201-34FF-6C40-A0FF-74F73599B54C}" type="presParOf" srcId="{F7BD0A12-1DA6-4DE3-975D-9C1851DFDB77}" destId="{76D6FF5F-94B6-4A62-9CDA-AEA9DC9AD61F}" srcOrd="0" destOrd="0" presId="urn:microsoft.com/office/officeart/2009/layout/CircleArrowProcess"/>
    <dgm:cxn modelId="{472F6F2D-D21A-7D46-8E38-7D250FB25472}" type="presParOf" srcId="{89705AD6-A9C5-4AC7-AE9C-76C95C54A2B6}" destId="{BC929DF2-ECAA-4CB1-BA9C-A10C10B5DD8F}" srcOrd="1" destOrd="0" presId="urn:microsoft.com/office/officeart/2009/layout/CircleArrowProcess"/>
    <dgm:cxn modelId="{9AD82A48-9215-4941-A0DD-CAEED907166B}" type="presParOf" srcId="{89705AD6-A9C5-4AC7-AE9C-76C95C54A2B6}" destId="{9F0F10FA-204B-42ED-8827-073C3DF22CC4}" srcOrd="2" destOrd="0" presId="urn:microsoft.com/office/officeart/2009/layout/CircleArrowProcess"/>
    <dgm:cxn modelId="{5A114B56-90F4-294B-8EA1-4DB543746978}" type="presParOf" srcId="{9F0F10FA-204B-42ED-8827-073C3DF22CC4}" destId="{D0760E2E-2A38-4EEE-8AFE-3C0AA77929A0}" srcOrd="0" destOrd="0" presId="urn:microsoft.com/office/officeart/2009/layout/CircleArrowProcess"/>
    <dgm:cxn modelId="{D794311C-ED80-B34C-86EC-48770EFE00B6}" type="presParOf" srcId="{89705AD6-A9C5-4AC7-AE9C-76C95C54A2B6}" destId="{AC0803E3-C6ED-435C-BCDC-12E119062B02}" srcOrd="3" destOrd="0" presId="urn:microsoft.com/office/officeart/2009/layout/CircleArrowProcess"/>
    <dgm:cxn modelId="{DF617405-4079-4944-A2AD-6659D48F01F5}" type="presParOf" srcId="{89705AD6-A9C5-4AC7-AE9C-76C95C54A2B6}" destId="{0980F884-CBF2-4E37-BEA5-4CBAE859E08F}" srcOrd="4" destOrd="0" presId="urn:microsoft.com/office/officeart/2009/layout/CircleArrowProcess"/>
    <dgm:cxn modelId="{1D16E44D-123B-3F42-A0B8-6B0448C9AEEC}" type="presParOf" srcId="{0980F884-CBF2-4E37-BEA5-4CBAE859E08F}" destId="{722F01D4-EAB2-44D1-AE68-963CB89A02FF}" srcOrd="0" destOrd="0" presId="urn:microsoft.com/office/officeart/2009/layout/CircleArrowProcess"/>
    <dgm:cxn modelId="{5EBC78BE-5BA6-874D-BD3E-C49F11831B41}" type="presParOf" srcId="{89705AD6-A9C5-4AC7-AE9C-76C95C54A2B6}" destId="{CA26043D-3DB8-466F-BD72-7D46ED67271E}"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6FF5F-94B6-4A62-9CDA-AEA9DC9AD61F}">
      <dsp:nvSpPr>
        <dsp:cNvPr id="0" name=""/>
        <dsp:cNvSpPr/>
      </dsp:nvSpPr>
      <dsp:spPr>
        <a:xfrm>
          <a:off x="1271750" y="374398"/>
          <a:ext cx="2200868" cy="220120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929DF2-ECAA-4CB1-BA9C-A10C10B5DD8F}">
      <dsp:nvSpPr>
        <dsp:cNvPr id="0" name=""/>
        <dsp:cNvSpPr/>
      </dsp:nvSpPr>
      <dsp:spPr>
        <a:xfrm>
          <a:off x="1758214" y="1169099"/>
          <a:ext cx="1222980" cy="61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Calibri" pitchFamily="34" charset="0"/>
              <a:cs typeface="Calibri" pitchFamily="34" charset="0"/>
            </a:rPr>
            <a:t>Customer</a:t>
          </a:r>
        </a:p>
      </dsp:txBody>
      <dsp:txXfrm>
        <a:off x="1758214" y="1169099"/>
        <a:ext cx="1222980" cy="611343"/>
      </dsp:txXfrm>
    </dsp:sp>
    <dsp:sp modelId="{D0760E2E-2A38-4EEE-8AFE-3C0AA77929A0}">
      <dsp:nvSpPr>
        <dsp:cNvPr id="0" name=""/>
        <dsp:cNvSpPr/>
      </dsp:nvSpPr>
      <dsp:spPr>
        <a:xfrm>
          <a:off x="660467" y="1639152"/>
          <a:ext cx="2200868" cy="2201203"/>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0803E3-C6ED-435C-BCDC-12E119062B02}">
      <dsp:nvSpPr>
        <dsp:cNvPr id="0" name=""/>
        <dsp:cNvSpPr/>
      </dsp:nvSpPr>
      <dsp:spPr>
        <a:xfrm>
          <a:off x="1149411" y="2441169"/>
          <a:ext cx="1222980" cy="61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Calibri" pitchFamily="34" charset="0"/>
              <a:cs typeface="Calibri" pitchFamily="34" charset="0"/>
            </a:rPr>
            <a:t>Partner</a:t>
          </a:r>
        </a:p>
      </dsp:txBody>
      <dsp:txXfrm>
        <a:off x="1149411" y="2441169"/>
        <a:ext cx="1222980" cy="611343"/>
      </dsp:txXfrm>
    </dsp:sp>
    <dsp:sp modelId="{722F01D4-EAB2-44D1-AE68-963CB89A02FF}">
      <dsp:nvSpPr>
        <dsp:cNvPr id="0" name=""/>
        <dsp:cNvSpPr/>
      </dsp:nvSpPr>
      <dsp:spPr>
        <a:xfrm>
          <a:off x="1428394" y="3055257"/>
          <a:ext cx="1890886" cy="1891644"/>
        </a:xfrm>
        <a:prstGeom prst="blockArc">
          <a:avLst>
            <a:gd name="adj1" fmla="val 13500000"/>
            <a:gd name="adj2" fmla="val 10800000"/>
            <a:gd name="adj3" fmla="val 1274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26043D-3DB8-466F-BD72-7D46ED67271E}">
      <dsp:nvSpPr>
        <dsp:cNvPr id="0" name=""/>
        <dsp:cNvSpPr/>
      </dsp:nvSpPr>
      <dsp:spPr>
        <a:xfrm>
          <a:off x="1761107" y="3715069"/>
          <a:ext cx="1222980" cy="611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Calibri" pitchFamily="34" charset="0"/>
              <a:cs typeface="Calibri" pitchFamily="34" charset="0"/>
            </a:rPr>
            <a:t>SAP</a:t>
          </a:r>
        </a:p>
      </dsp:txBody>
      <dsp:txXfrm>
        <a:off x="1761107" y="3715069"/>
        <a:ext cx="1222980" cy="61134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Welcome to the </a:t>
            </a:r>
            <a:r>
              <a:rPr lang="en-US" b="1" i="1" dirty="0"/>
              <a:t>Development Tool SAP Business One Workflow </a:t>
            </a:r>
            <a:r>
              <a:rPr lang="en-US" dirty="0"/>
              <a:t>course topic.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2461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400" kern="1200" dirty="0">
                <a:solidFill>
                  <a:schemeClr val="tx1"/>
                </a:solidFill>
                <a:effectLst/>
                <a:latin typeface="+mn-lt"/>
                <a:ea typeface="+mn-ea"/>
                <a:cs typeface="+mn-cs"/>
              </a:rPr>
              <a:t>After completing this topic, you will know more about:</a:t>
            </a:r>
          </a:p>
          <a:p>
            <a:pPr lvl="1" rtl="0"/>
            <a:r>
              <a:rPr lang="en-US" sz="1400" kern="1200" dirty="0">
                <a:solidFill>
                  <a:schemeClr val="tx1"/>
                </a:solidFill>
                <a:effectLst/>
                <a:latin typeface="+mn-lt"/>
                <a:ea typeface="+mn-ea"/>
                <a:cs typeface="+mn-cs"/>
              </a:rPr>
              <a:t>Workflow</a:t>
            </a:r>
          </a:p>
          <a:p>
            <a:pPr lvl="1" rtl="0"/>
            <a:r>
              <a:rPr lang="en-US" sz="1400" kern="1200" dirty="0">
                <a:solidFill>
                  <a:schemeClr val="tx1"/>
                </a:solidFill>
                <a:effectLst/>
                <a:latin typeface="+mn-lt"/>
                <a:ea typeface="+mn-ea"/>
                <a:cs typeface="+mn-cs"/>
              </a:rPr>
              <a:t>Value positioning</a:t>
            </a:r>
          </a:p>
          <a:p>
            <a:pPr lvl="1" rtl="0"/>
            <a:r>
              <a:rPr lang="en-US" sz="1400" kern="1200" dirty="0">
                <a:solidFill>
                  <a:schemeClr val="tx1"/>
                </a:solidFill>
                <a:effectLst/>
                <a:latin typeface="+mn-lt"/>
                <a:ea typeface="+mn-ea"/>
                <a:cs typeface="+mn-cs"/>
              </a:rPr>
              <a:t>Components overview</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741356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SAP Business One Workflow enables user </a:t>
            </a:r>
            <a:r>
              <a:rPr lang="en-US" sz="1400" b="1" kern="1200" dirty="0">
                <a:solidFill>
                  <a:schemeClr val="tx1"/>
                </a:solidFill>
                <a:effectLst/>
                <a:latin typeface="+mn-lt"/>
                <a:ea typeface="+mn-ea"/>
                <a:cs typeface="+mn-cs"/>
              </a:rPr>
              <a:t>collaboration</a:t>
            </a:r>
            <a:r>
              <a:rPr lang="en-US" sz="1400" kern="1200" dirty="0">
                <a:solidFill>
                  <a:schemeClr val="tx1"/>
                </a:solidFill>
                <a:effectLst/>
                <a:latin typeface="+mn-lt"/>
                <a:ea typeface="+mn-ea"/>
                <a:cs typeface="+mn-cs"/>
              </a:rPr>
              <a:t> and </a:t>
            </a:r>
            <a:r>
              <a:rPr lang="en-US" sz="1400" b="1" kern="1200" dirty="0">
                <a:solidFill>
                  <a:schemeClr val="tx1"/>
                </a:solidFill>
                <a:effectLst/>
                <a:latin typeface="+mn-lt"/>
                <a:ea typeface="+mn-ea"/>
                <a:cs typeface="+mn-cs"/>
              </a:rPr>
              <a:t>business process management </a:t>
            </a:r>
            <a:r>
              <a:rPr lang="en-US" sz="1400" kern="1200" dirty="0">
                <a:solidFill>
                  <a:schemeClr val="tx1"/>
                </a:solidFill>
                <a:effectLst/>
                <a:latin typeface="+mn-lt"/>
                <a:ea typeface="+mn-ea"/>
                <a:cs typeface="+mn-cs"/>
              </a:rPr>
              <a:t>for process definition, process execution, and process tracking in an easy and effective way. </a:t>
            </a:r>
          </a:p>
          <a:p>
            <a:pPr rtl="0"/>
            <a:r>
              <a:rPr lang="en-US" sz="1400" kern="1200" dirty="0">
                <a:solidFill>
                  <a:schemeClr val="tx1"/>
                </a:solidFill>
                <a:effectLst/>
                <a:latin typeface="+mn-lt"/>
                <a:ea typeface="+mn-ea"/>
                <a:cs typeface="+mn-cs"/>
              </a:rPr>
              <a:t>It brings </a:t>
            </a:r>
            <a:r>
              <a:rPr lang="en-US" sz="1400" b="1" kern="1200" dirty="0">
                <a:solidFill>
                  <a:schemeClr val="tx1"/>
                </a:solidFill>
                <a:effectLst/>
                <a:latin typeface="+mn-lt"/>
                <a:ea typeface="+mn-ea"/>
                <a:cs typeface="+mn-cs"/>
              </a:rPr>
              <a:t>instant value</a:t>
            </a:r>
            <a:r>
              <a:rPr lang="en-US" sz="1400" kern="1200" dirty="0">
                <a:solidFill>
                  <a:schemeClr val="tx1"/>
                </a:solidFill>
                <a:effectLst/>
                <a:latin typeface="+mn-lt"/>
                <a:ea typeface="+mn-ea"/>
                <a:cs typeface="+mn-cs"/>
              </a:rPr>
              <a:t> to customers, including increased process transparency, user productivity, and communication efficiency. It also gives partners more </a:t>
            </a:r>
            <a:r>
              <a:rPr lang="en-US" sz="1400" b="1" kern="1200" dirty="0">
                <a:solidFill>
                  <a:schemeClr val="tx1"/>
                </a:solidFill>
                <a:effectLst/>
                <a:latin typeface="+mn-lt"/>
                <a:ea typeface="+mn-ea"/>
                <a:cs typeface="+mn-cs"/>
              </a:rPr>
              <a:t>extensibility</a:t>
            </a:r>
            <a:r>
              <a:rPr lang="en-US" sz="1400" kern="1200" dirty="0">
                <a:solidFill>
                  <a:schemeClr val="tx1"/>
                </a:solidFill>
                <a:effectLst/>
                <a:latin typeface="+mn-lt"/>
                <a:ea typeface="+mn-ea"/>
                <a:cs typeface="+mn-cs"/>
              </a:rPr>
              <a:t> capability to create best practice processes for certain industries. </a:t>
            </a:r>
          </a:p>
          <a:p>
            <a:pPr rtl="0"/>
            <a:r>
              <a:rPr lang="en-US" sz="1400" kern="1200" dirty="0">
                <a:solidFill>
                  <a:schemeClr val="tx1"/>
                </a:solidFill>
                <a:effectLst/>
                <a:latin typeface="+mn-lt"/>
                <a:ea typeface="+mn-ea"/>
                <a:cs typeface="+mn-cs"/>
              </a:rPr>
              <a:t>A workflow is a business process that consists of a series of connected tasks or events in sequence.</a:t>
            </a:r>
          </a:p>
          <a:p>
            <a:pPr rtl="0"/>
            <a:r>
              <a:rPr lang="en-US" sz="1400" kern="1200" dirty="0">
                <a:solidFill>
                  <a:schemeClr val="tx1"/>
                </a:solidFill>
                <a:effectLst/>
                <a:latin typeface="+mn-lt"/>
                <a:ea typeface="+mn-ea"/>
                <a:cs typeface="+mn-cs"/>
              </a:rPr>
              <a:t>In SAP Business One, workflows provide a consolidated entry for users to process all the tasks they are involved in. </a:t>
            </a:r>
          </a:p>
          <a:p>
            <a:pPr rtl="0"/>
            <a:r>
              <a:rPr lang="en-US" sz="1400" kern="1200" dirty="0">
                <a:solidFill>
                  <a:schemeClr val="tx1"/>
                </a:solidFill>
                <a:effectLst/>
                <a:latin typeface="+mn-lt"/>
                <a:ea typeface="+mn-ea"/>
                <a:cs typeface="+mn-cs"/>
              </a:rPr>
              <a:t>They also give the management overall control of the business process and help to enhance the operational efficiency of the company.</a:t>
            </a:r>
          </a:p>
        </p:txBody>
      </p:sp>
    </p:spTree>
    <p:extLst>
      <p:ext uri="{BB962C8B-B14F-4D97-AF65-F5344CB8AC3E}">
        <p14:creationId xmlns:p14="http://schemas.microsoft.com/office/powerpoint/2010/main" val="824268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SAP Business One Workflow is a new platform that enables users to define workflows and the corresponding business processes in Business One. It aims to provide greater process transparency and standardization across Business One, increase user productivity, and promote greater collaboration and efficient communications. This platform is an effective way to control processes.</a:t>
            </a: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68643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otes Placeholder 2"/>
          <p:cNvSpPr>
            <a:spLocks noGrp="1"/>
          </p:cNvSpPr>
          <p:nvPr>
            <p:ph type="body" idx="1"/>
          </p:nvPr>
        </p:nvSpPr>
        <p:spPr/>
        <p:txBody>
          <a:bodyPr>
            <a:normAutofit/>
          </a:bodyPr>
          <a:lstStyle/>
          <a:p>
            <a:pPr rtl="0"/>
            <a:r>
              <a:rPr lang="en-US" sz="1400" kern="1200" dirty="0">
                <a:solidFill>
                  <a:schemeClr val="tx1"/>
                </a:solidFill>
                <a:effectLst/>
                <a:latin typeface="+mn-lt"/>
                <a:ea typeface="+mn-ea"/>
                <a:cs typeface="+mn-cs"/>
              </a:rPr>
              <a:t>There are two main components to Business One Workflow.</a:t>
            </a:r>
          </a:p>
          <a:p>
            <a:pPr rtl="0"/>
            <a:r>
              <a:rPr lang="en-US" sz="1400" kern="1200" dirty="0">
                <a:solidFill>
                  <a:schemeClr val="tx1"/>
                </a:solidFill>
                <a:effectLst/>
                <a:latin typeface="+mn-lt"/>
                <a:ea typeface="+mn-ea"/>
                <a:cs typeface="+mn-cs"/>
              </a:rPr>
              <a:t>The first step is to design your workflow in the SAP Business One studio and visualize your process.</a:t>
            </a:r>
          </a:p>
          <a:p>
            <a:pPr rtl="0"/>
            <a:r>
              <a:rPr lang="en-US" sz="1400" kern="1200" dirty="0">
                <a:solidFill>
                  <a:schemeClr val="tx1"/>
                </a:solidFill>
                <a:effectLst/>
                <a:latin typeface="+mn-lt"/>
                <a:ea typeface="+mn-ea"/>
                <a:cs typeface="+mn-cs"/>
              </a:rPr>
              <a:t>The next step is the user Task list: the workflow is imported into SAP Business One as a task list in a workflow inbox for execution and monitoring.</a:t>
            </a:r>
          </a:p>
          <a:p>
            <a:pPr rtl="0"/>
            <a:r>
              <a:rPr lang="en-US" sz="1400" kern="1200" dirty="0">
                <a:solidFill>
                  <a:schemeClr val="tx1"/>
                </a:solidFill>
                <a:effectLst/>
                <a:latin typeface="+mn-lt"/>
                <a:ea typeface="+mn-ea"/>
                <a:cs typeface="+mn-cs"/>
              </a:rPr>
              <a:t>Process visualization provides transparency.</a:t>
            </a:r>
          </a:p>
          <a:p>
            <a:pPr rtl="0"/>
            <a:r>
              <a:rPr lang="en-US" sz="1400" kern="1200" dirty="0">
                <a:solidFill>
                  <a:schemeClr val="tx1"/>
                </a:solidFill>
                <a:effectLst/>
                <a:latin typeface="+mn-lt"/>
                <a:ea typeface="+mn-ea"/>
                <a:cs typeface="+mn-cs"/>
              </a:rPr>
              <a:t>The Workflow Engine is a service that runs on the SAP Business One server and is part of the SAP Business One Server Tools package.</a:t>
            </a:r>
          </a:p>
          <a:p>
            <a:pPr rtl="0"/>
            <a:r>
              <a:rPr lang="en-US" sz="1400" kern="1200" dirty="0">
                <a:solidFill>
                  <a:schemeClr val="tx1"/>
                </a:solidFill>
                <a:effectLst/>
                <a:latin typeface="+mn-lt"/>
                <a:ea typeface="+mn-ea"/>
                <a:cs typeface="+mn-cs"/>
              </a:rPr>
              <a:t>Workflow in SAP Business One enables end users to operate workflows with the following features: </a:t>
            </a:r>
          </a:p>
          <a:p>
            <a:pPr lvl="1" rtl="0"/>
            <a:r>
              <a:rPr lang="en-US" sz="1400" kern="1200" dirty="0">
                <a:solidFill>
                  <a:schemeClr val="tx1"/>
                </a:solidFill>
                <a:effectLst/>
                <a:latin typeface="+mn-lt"/>
                <a:ea typeface="+mn-ea"/>
                <a:cs typeface="+mn-cs"/>
              </a:rPr>
              <a:t>The </a:t>
            </a:r>
            <a:r>
              <a:rPr lang="en-US" sz="1400" b="1" kern="1200" dirty="0">
                <a:solidFill>
                  <a:schemeClr val="tx1"/>
                </a:solidFill>
                <a:effectLst/>
                <a:latin typeface="+mn-lt"/>
                <a:ea typeface="+mn-ea"/>
                <a:cs typeface="+mn-cs"/>
              </a:rPr>
              <a:t>Workflow Manager </a:t>
            </a:r>
            <a:r>
              <a:rPr lang="en-US" sz="1400" kern="1200" dirty="0">
                <a:solidFill>
                  <a:schemeClr val="tx1"/>
                </a:solidFill>
                <a:effectLst/>
                <a:latin typeface="+mn-lt"/>
                <a:ea typeface="+mn-ea"/>
                <a:cs typeface="+mn-cs"/>
              </a:rPr>
              <a:t>manages the workflow process template and imports XML generated in the workflow designer </a:t>
            </a:r>
          </a:p>
          <a:p>
            <a:pPr lvl="1" rtl="0"/>
            <a:r>
              <a:rPr lang="en-US" sz="1400" kern="1200" dirty="0">
                <a:solidFill>
                  <a:schemeClr val="tx1"/>
                </a:solidFill>
                <a:effectLst/>
                <a:latin typeface="+mn-lt"/>
                <a:ea typeface="+mn-ea"/>
                <a:cs typeface="+mn-cs"/>
              </a:rPr>
              <a:t>The </a:t>
            </a:r>
            <a:r>
              <a:rPr lang="en-US" sz="1400" b="1" kern="1200" dirty="0">
                <a:solidFill>
                  <a:schemeClr val="tx1"/>
                </a:solidFill>
                <a:effectLst/>
                <a:latin typeface="+mn-lt"/>
                <a:ea typeface="+mn-ea"/>
                <a:cs typeface="+mn-cs"/>
              </a:rPr>
              <a:t>Workflow Instance </a:t>
            </a:r>
            <a:r>
              <a:rPr lang="en-US" sz="1400" kern="1200" dirty="0">
                <a:solidFill>
                  <a:schemeClr val="tx1"/>
                </a:solidFill>
                <a:effectLst/>
                <a:latin typeface="+mn-lt"/>
                <a:ea typeface="+mn-ea"/>
                <a:cs typeface="+mn-cs"/>
              </a:rPr>
              <a:t>starts the process based on the workflow template and visualizes the process to inform end users of the process status </a:t>
            </a:r>
          </a:p>
          <a:p>
            <a:pPr lvl="1" rtl="0"/>
            <a:r>
              <a:rPr lang="en-US" sz="1400" kern="1200" dirty="0">
                <a:solidFill>
                  <a:schemeClr val="tx1"/>
                </a:solidFill>
                <a:effectLst/>
                <a:latin typeface="+mn-lt"/>
                <a:ea typeface="+mn-ea"/>
                <a:cs typeface="+mn-cs"/>
              </a:rPr>
              <a:t>The </a:t>
            </a:r>
            <a:r>
              <a:rPr lang="en-US" sz="1400" b="1" kern="1200" dirty="0">
                <a:solidFill>
                  <a:schemeClr val="tx1"/>
                </a:solidFill>
                <a:effectLst/>
                <a:latin typeface="+mn-lt"/>
                <a:ea typeface="+mn-ea"/>
                <a:cs typeface="+mn-cs"/>
              </a:rPr>
              <a:t>Workflow Worklist</a:t>
            </a:r>
            <a:r>
              <a:rPr lang="en-US" sz="1400" kern="1200" dirty="0">
                <a:solidFill>
                  <a:schemeClr val="tx1"/>
                </a:solidFill>
                <a:effectLst/>
                <a:latin typeface="+mn-lt"/>
                <a:ea typeface="+mn-ea"/>
                <a:cs typeface="+mn-cs"/>
              </a:rPr>
              <a:t> finds and picks up the tasks</a:t>
            </a:r>
          </a:p>
          <a:p>
            <a:pPr lvl="1" rtl="0"/>
            <a:r>
              <a:rPr lang="en-US" sz="1400" kern="1200" dirty="0">
                <a:solidFill>
                  <a:schemeClr val="tx1"/>
                </a:solidFill>
                <a:effectLst/>
                <a:latin typeface="+mn-lt"/>
                <a:ea typeface="+mn-ea"/>
                <a:cs typeface="+mn-cs"/>
              </a:rPr>
              <a:t>The </a:t>
            </a:r>
            <a:r>
              <a:rPr lang="en-US" sz="1400" b="1" kern="1200" dirty="0">
                <a:solidFill>
                  <a:schemeClr val="tx1"/>
                </a:solidFill>
                <a:effectLst/>
                <a:latin typeface="+mn-lt"/>
                <a:ea typeface="+mn-ea"/>
                <a:cs typeface="+mn-cs"/>
              </a:rPr>
              <a:t>Task Detail</a:t>
            </a:r>
            <a:r>
              <a:rPr lang="en-US" sz="1400" kern="1200" dirty="0">
                <a:solidFill>
                  <a:schemeClr val="tx1"/>
                </a:solidFill>
                <a:effectLst/>
                <a:latin typeface="+mn-lt"/>
                <a:ea typeface="+mn-ea"/>
                <a:cs typeface="+mn-cs"/>
              </a:rPr>
              <a:t> executes and process the tasks </a:t>
            </a:r>
          </a:p>
          <a:p>
            <a:pPr rtl="0"/>
            <a:r>
              <a:rPr lang="en-US" sz="1400" kern="1200" dirty="0">
                <a:solidFill>
                  <a:schemeClr val="tx1"/>
                </a:solidFill>
                <a:effectLst/>
                <a:latin typeface="+mn-lt"/>
                <a:ea typeface="+mn-ea"/>
                <a:cs typeface="+mn-cs"/>
              </a:rPr>
              <a:t>The </a:t>
            </a:r>
            <a:r>
              <a:rPr lang="en-US" sz="1400" b="1" kern="1200" dirty="0">
                <a:solidFill>
                  <a:schemeClr val="tx1"/>
                </a:solidFill>
                <a:effectLst/>
                <a:latin typeface="+mn-lt"/>
                <a:ea typeface="+mn-ea"/>
                <a:cs typeface="+mn-cs"/>
              </a:rPr>
              <a:t>Workflow Monitor</a:t>
            </a:r>
            <a:r>
              <a:rPr lang="en-US" sz="1400" kern="1200" dirty="0">
                <a:solidFill>
                  <a:schemeClr val="tx1"/>
                </a:solidFill>
                <a:effectLst/>
                <a:latin typeface="+mn-lt"/>
                <a:ea typeface="+mn-ea"/>
                <a:cs typeface="+mn-cs"/>
              </a:rPr>
              <a:t> checks the status of all process instances</a:t>
            </a:r>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840513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p:cNvSpPr>
            <a:spLocks noGrp="1" noRot="1" noChangeAspect="1"/>
          </p:cNvSpPr>
          <p:nvPr>
            <p:ph type="sldImg"/>
          </p:nvPr>
        </p:nvSpPr>
        <p:spPr/>
      </p:sp>
      <p:sp>
        <p:nvSpPr>
          <p:cNvPr id="7" name="Notes Placeholder 6"/>
          <p:cNvSpPr>
            <a:spLocks noGrp="1"/>
          </p:cNvSpPr>
          <p:nvPr>
            <p:ph type="body" sz="quarter" idx="10"/>
          </p:nvPr>
        </p:nvSpPr>
        <p:spPr/>
        <p:txBody>
          <a:bodyPr>
            <a:normAutofit/>
          </a:bodyPr>
          <a:lstStyle/>
          <a:p>
            <a:pPr rtl="0"/>
            <a:r>
              <a:rPr lang="en-US" sz="1400" kern="1200" dirty="0">
                <a:solidFill>
                  <a:schemeClr val="tx1"/>
                </a:solidFill>
                <a:effectLst/>
                <a:latin typeface="+mn-lt"/>
                <a:ea typeface="+mn-ea"/>
                <a:cs typeface="+mn-cs"/>
              </a:rPr>
              <a:t>Let’s see a business example of how SAP Business One Workflow can be used for business process management.</a:t>
            </a:r>
          </a:p>
          <a:p>
            <a:pPr rtl="0"/>
            <a:r>
              <a:rPr lang="en-US" sz="1400" i="1" kern="1200" dirty="0">
                <a:solidFill>
                  <a:schemeClr val="tx1"/>
                </a:solidFill>
                <a:effectLst/>
                <a:latin typeface="+mn-lt"/>
                <a:ea typeface="+mn-ea"/>
                <a:cs typeface="+mn-cs"/>
              </a:rPr>
              <a:t>OEC Computers </a:t>
            </a:r>
            <a:r>
              <a:rPr lang="en-US" sz="1400" kern="1200" dirty="0">
                <a:solidFill>
                  <a:schemeClr val="tx1"/>
                </a:solidFill>
                <a:effectLst/>
                <a:latin typeface="+mn-lt"/>
                <a:ea typeface="+mn-ea"/>
                <a:cs typeface="+mn-cs"/>
              </a:rPr>
              <a:t>has dedicated users responsible for financial relevant data in Business Partner Master Data.</a:t>
            </a:r>
          </a:p>
          <a:p>
            <a:pPr rtl="0"/>
            <a:r>
              <a:rPr lang="en-US" sz="1400" kern="1200" dirty="0">
                <a:solidFill>
                  <a:schemeClr val="tx1"/>
                </a:solidFill>
                <a:effectLst/>
                <a:latin typeface="+mn-lt"/>
                <a:ea typeface="+mn-ea"/>
                <a:cs typeface="+mn-cs"/>
              </a:rPr>
              <a:t>Therefore, when new Business Partner Master Data is created, the responsible user should be sent a task to check and complete the financial data in this new Business Partner Master Data.</a:t>
            </a:r>
          </a:p>
          <a:p>
            <a:pPr rtl="0"/>
            <a:r>
              <a:rPr lang="en-US" sz="1400" kern="1200" dirty="0">
                <a:solidFill>
                  <a:schemeClr val="tx1"/>
                </a:solidFill>
                <a:effectLst/>
                <a:latin typeface="+mn-lt"/>
                <a:ea typeface="+mn-ea"/>
                <a:cs typeface="+mn-cs"/>
              </a:rPr>
              <a:t>Bryce the accountant wants to get full control of new business partners created in the system.</a:t>
            </a:r>
          </a:p>
          <a:p>
            <a:pPr rtl="0"/>
            <a:r>
              <a:rPr lang="en-US" sz="1400" kern="1200" dirty="0">
                <a:solidFill>
                  <a:schemeClr val="tx1"/>
                </a:solidFill>
                <a:effectLst/>
                <a:latin typeface="+mn-lt"/>
                <a:ea typeface="+mn-ea"/>
                <a:cs typeface="+mn-cs"/>
              </a:rPr>
              <a:t>You tell him about the </a:t>
            </a:r>
            <a:r>
              <a:rPr lang="en-US" sz="1400" i="1" kern="1200" dirty="0">
                <a:solidFill>
                  <a:schemeClr val="tx1"/>
                </a:solidFill>
                <a:effectLst/>
                <a:latin typeface="+mn-lt"/>
                <a:ea typeface="+mn-ea"/>
                <a:cs typeface="+mn-cs"/>
              </a:rPr>
              <a:t>Workflow</a:t>
            </a:r>
            <a:r>
              <a:rPr lang="en-US" sz="1400" kern="1200" dirty="0">
                <a:solidFill>
                  <a:schemeClr val="tx1"/>
                </a:solidFill>
                <a:effectLst/>
                <a:latin typeface="+mn-lt"/>
                <a:ea typeface="+mn-ea"/>
                <a:cs typeface="+mn-cs"/>
              </a:rPr>
              <a:t> solution in SAP Business One.</a:t>
            </a:r>
          </a:p>
        </p:txBody>
      </p:sp>
    </p:spTree>
    <p:extLst>
      <p:ext uri="{BB962C8B-B14F-4D97-AF65-F5344CB8AC3E}">
        <p14:creationId xmlns:p14="http://schemas.microsoft.com/office/powerpoint/2010/main" val="1486083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1713611"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CONFIDENTIAL: RELEASED FOR CUSTOMERS</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appartneredge.com/B1/howtoguides" TargetMode="External"/><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peaker"/>
          <p:cNvSpPr>
            <a:spLocks noGrp="1"/>
          </p:cNvSpPr>
          <p:nvPr>
            <p:ph type="subTitle" idx="1"/>
          </p:nvPr>
        </p:nvSpPr>
        <p:spPr bwMode="gray"/>
        <p:txBody>
          <a:bodyPr/>
          <a:lstStyle/>
          <a:p>
            <a:pPr lvl="0"/>
            <a:r>
              <a:rPr lang="en-US"/>
              <a:t>July, </a:t>
            </a:r>
            <a:r>
              <a:rPr lang="en-US" dirty="0"/>
              <a:t>2019</a:t>
            </a:r>
          </a:p>
        </p:txBody>
      </p:sp>
      <p:sp>
        <p:nvSpPr>
          <p:cNvPr id="8" name="Presentation Title"/>
          <p:cNvSpPr>
            <a:spLocks noGrp="1"/>
          </p:cNvSpPr>
          <p:nvPr>
            <p:ph type="title"/>
          </p:nvPr>
        </p:nvSpPr>
        <p:spPr bwMode="gray">
          <a:xfrm>
            <a:off x="288000" y="4024430"/>
            <a:ext cx="11146194" cy="997196"/>
          </a:xfrm>
        </p:spPr>
        <p:txBody>
          <a:bodyPr/>
          <a:lstStyle/>
          <a:p>
            <a:r>
              <a:rPr lang="en-US" dirty="0"/>
              <a:t>TB 1300 - SAP Business One SDK</a:t>
            </a:r>
            <a:br>
              <a:rPr lang="en-US" dirty="0"/>
            </a:br>
            <a:r>
              <a:rPr lang="en-US" dirty="0">
                <a:solidFill>
                  <a:schemeClr val="accent1"/>
                </a:solidFill>
              </a:rPr>
              <a:t>Development Tools – SAP Business One Workflow</a:t>
            </a:r>
            <a:endParaRPr lang="de-DE" dirty="0">
              <a:solidFill>
                <a:schemeClr val="accent1"/>
              </a:solidFill>
            </a:endParaRPr>
          </a:p>
        </p:txBody>
      </p:sp>
      <p:pic>
        <p:nvPicPr>
          <p:cNvPr id="10" name="Title Image Placeholder">
            <a:extLst>
              <a:ext uri="{FF2B5EF4-FFF2-40B4-BE49-F238E27FC236}">
                <a16:creationId xmlns:a16="http://schemas.microsoft.com/office/drawing/2014/main" id="{6ABE7D25-3386-4720-A94E-81D3F455A4C9}"/>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l="55" r="55"/>
          <a:stretch/>
        </p:blipFill>
        <p:spPr>
          <a:prstGeom prst="rect">
            <a:avLst/>
          </a:prstGeom>
        </p:spPr>
      </p:pic>
    </p:spTree>
    <p:extLst>
      <p:ext uri="{BB962C8B-B14F-4D97-AF65-F5344CB8AC3E}">
        <p14:creationId xmlns:p14="http://schemas.microsoft.com/office/powerpoint/2010/main" val="326217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p:cNvSpPr>
            <a:spLocks noGrp="1"/>
          </p:cNvSpPr>
          <p:nvPr>
            <p:ph type="title"/>
          </p:nvPr>
        </p:nvSpPr>
        <p:spPr bwMode="gray">
          <a:xfrm>
            <a:off x="504001" y="504000"/>
            <a:ext cx="11186476" cy="369332"/>
          </a:xfrm>
        </p:spPr>
        <p:txBody>
          <a:bodyPr/>
          <a:lstStyle/>
          <a:p>
            <a:r>
              <a:rPr lang="en-US" dirty="0">
                <a:ea typeface="ヒラギノ角ゴ Pro W3" pitchFamily="-84" charset="-128"/>
              </a:rPr>
              <a:t>SAP Business One Workflow</a:t>
            </a:r>
            <a:r>
              <a:rPr lang="en-US" dirty="0"/>
              <a:t>:</a:t>
            </a:r>
            <a:r>
              <a:rPr lang="en-GB" dirty="0"/>
              <a:t> Topic Objectives</a:t>
            </a:r>
            <a:endParaRPr lang="en-US" dirty="0"/>
          </a:p>
        </p:txBody>
      </p:sp>
      <p:sp>
        <p:nvSpPr>
          <p:cNvPr id="2" name="TextBox 1">
            <a:extLst>
              <a:ext uri="{FF2B5EF4-FFF2-40B4-BE49-F238E27FC236}">
                <a16:creationId xmlns:a16="http://schemas.microsoft.com/office/drawing/2014/main" id="{BB966D6B-CED5-4512-A047-363CD7187A53}"/>
              </a:ext>
            </a:extLst>
          </p:cNvPr>
          <p:cNvSpPr txBox="1"/>
          <p:nvPr/>
        </p:nvSpPr>
        <p:spPr>
          <a:xfrm>
            <a:off x="1824338" y="1692289"/>
            <a:ext cx="9477334" cy="1572225"/>
          </a:xfrm>
          <a:prstGeom prst="rect">
            <a:avLst/>
          </a:prstGeom>
          <a:noFill/>
        </p:spPr>
        <p:txBody>
          <a:bodyPr wrap="square" lIns="0" tIns="0" rIns="0" bIns="0" rtlCol="0">
            <a:spAutoFit/>
          </a:bodyPr>
          <a:lstStyle/>
          <a:p>
            <a:pPr marL="1588" lvl="1">
              <a:lnSpc>
                <a:spcPts val="2160"/>
              </a:lnSpc>
              <a:spcBef>
                <a:spcPts val="600"/>
              </a:spcBef>
              <a:spcAft>
                <a:spcPts val="600"/>
              </a:spcAft>
              <a:buClr>
                <a:srgbClr val="F0AB00"/>
              </a:buClr>
              <a:buSzPct val="80000"/>
              <a:buNone/>
              <a:defRPr/>
            </a:pPr>
            <a:r>
              <a:rPr lang="en-US" sz="1800" b="1" kern="0" dirty="0"/>
              <a:t>After completing this topic, you will learn more about</a:t>
            </a:r>
            <a:endParaRPr lang="en-US" sz="1800" kern="0" dirty="0"/>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Workflow</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Value positioning</a:t>
            </a:r>
          </a:p>
          <a:p>
            <a:pPr marL="344488" lvl="1" indent="-342900">
              <a:lnSpc>
                <a:spcPts val="2160"/>
              </a:lnSpc>
              <a:spcBef>
                <a:spcPts val="600"/>
              </a:spcBef>
              <a:spcAft>
                <a:spcPts val="600"/>
              </a:spcAft>
              <a:buClr>
                <a:srgbClr val="F0AB00"/>
              </a:buClr>
              <a:buSzPct val="80000"/>
              <a:buFont typeface="Wingdings" panose="05000000000000000000" pitchFamily="2" charset="2"/>
              <a:buChar char="§"/>
              <a:defRPr/>
            </a:pPr>
            <a:r>
              <a:rPr lang="en-US" sz="1800" kern="0" dirty="0"/>
              <a:t>Components overview</a:t>
            </a:r>
          </a:p>
        </p:txBody>
      </p:sp>
      <p:pic>
        <p:nvPicPr>
          <p:cNvPr id="6" name="Picture 5">
            <a:extLst>
              <a:ext uri="{FF2B5EF4-FFF2-40B4-BE49-F238E27FC236}">
                <a16:creationId xmlns:a16="http://schemas.microsoft.com/office/drawing/2014/main" id="{99FA1282-60D0-415A-9CA5-7DD7BF6E25F6}"/>
              </a:ext>
            </a:extLst>
          </p:cNvPr>
          <p:cNvPicPr>
            <a:picLocks noChangeAspect="1"/>
          </p:cNvPicPr>
          <p:nvPr/>
        </p:nvPicPr>
        <p:blipFill>
          <a:blip r:embed="rId4"/>
          <a:stretch>
            <a:fillRect/>
          </a:stretch>
        </p:blipFill>
        <p:spPr>
          <a:xfrm>
            <a:off x="504001" y="1330860"/>
            <a:ext cx="931757" cy="932688"/>
          </a:xfrm>
          <a:prstGeom prst="rect">
            <a:avLst/>
          </a:prstGeom>
        </p:spPr>
      </p:pic>
    </p:spTree>
    <p:custDataLst>
      <p:tags r:id="rId1"/>
    </p:custDataLst>
    <p:extLst>
      <p:ext uri="{BB962C8B-B14F-4D97-AF65-F5344CB8AC3E}">
        <p14:creationId xmlns:p14="http://schemas.microsoft.com/office/powerpoint/2010/main" val="178997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Placeholder 2"/>
          <p:cNvSpPr>
            <a:spLocks noGrp="1"/>
          </p:cNvSpPr>
          <p:nvPr>
            <p:ph type="body" sz="quarter" idx="4294967295"/>
          </p:nvPr>
        </p:nvSpPr>
        <p:spPr>
          <a:xfrm>
            <a:off x="1863725" y="1479551"/>
            <a:ext cx="8482012" cy="4606925"/>
          </a:xfrm>
        </p:spPr>
        <p:txBody>
          <a:bodyPr/>
          <a:lstStyle/>
          <a:p>
            <a:pPr algn="just" fontAlgn="base">
              <a:spcBef>
                <a:spcPct val="50000"/>
              </a:spcBef>
              <a:spcAft>
                <a:spcPct val="0"/>
              </a:spcAft>
              <a:buClr>
                <a:srgbClr val="F0AB00"/>
              </a:buClr>
              <a:tabLst>
                <a:tab pos="3859213" algn="l"/>
              </a:tabLst>
            </a:pPr>
            <a:r>
              <a:rPr lang="en-US" dirty="0">
                <a:latin typeface="Arial" charset="0"/>
              </a:rPr>
              <a:t>	The SAP Business One Workflow        </a:t>
            </a:r>
            <a:br>
              <a:rPr lang="en-US" dirty="0">
                <a:latin typeface="Arial" charset="0"/>
              </a:rPr>
            </a:br>
            <a:r>
              <a:rPr lang="en-US" dirty="0">
                <a:latin typeface="Arial" charset="0"/>
              </a:rPr>
              <a:t>	enables user </a:t>
            </a:r>
            <a:r>
              <a:rPr lang="en-US" sz="3200" b="1" dirty="0">
                <a:latin typeface="Arial" charset="0"/>
              </a:rPr>
              <a:t>collaboration</a:t>
            </a:r>
            <a:r>
              <a:rPr lang="en-US" dirty="0">
                <a:latin typeface="Arial" charset="0"/>
              </a:rPr>
              <a:t> </a:t>
            </a:r>
            <a:br>
              <a:rPr lang="en-US" dirty="0">
                <a:latin typeface="Arial" charset="0"/>
              </a:rPr>
            </a:br>
            <a:r>
              <a:rPr lang="en-US" dirty="0">
                <a:latin typeface="Arial" charset="0"/>
              </a:rPr>
              <a:t>	and </a:t>
            </a:r>
            <a:r>
              <a:rPr lang="en-US" sz="3200" b="1" dirty="0">
                <a:latin typeface="Arial" charset="0"/>
              </a:rPr>
              <a:t>business process </a:t>
            </a:r>
            <a:br>
              <a:rPr lang="en-US" sz="3200" b="1" dirty="0">
                <a:latin typeface="Arial" charset="0"/>
              </a:rPr>
            </a:br>
            <a:r>
              <a:rPr lang="en-US" sz="3200" b="1" dirty="0">
                <a:latin typeface="Arial" charset="0"/>
              </a:rPr>
              <a:t> 	management </a:t>
            </a:r>
            <a:r>
              <a:rPr lang="en-US" dirty="0">
                <a:latin typeface="Arial" charset="0"/>
              </a:rPr>
              <a:t>from process </a:t>
            </a:r>
            <a:br>
              <a:rPr lang="en-US" dirty="0">
                <a:latin typeface="Arial" charset="0"/>
              </a:rPr>
            </a:br>
            <a:r>
              <a:rPr lang="en-US" dirty="0">
                <a:latin typeface="Arial" charset="0"/>
              </a:rPr>
              <a:t>        	definition, process execution and </a:t>
            </a:r>
            <a:br>
              <a:rPr lang="en-US" dirty="0">
                <a:latin typeface="Arial" charset="0"/>
              </a:rPr>
            </a:br>
            <a:r>
              <a:rPr lang="en-US" dirty="0">
                <a:latin typeface="Arial" charset="0"/>
              </a:rPr>
              <a:t>                    	process tracking in an easy and  </a:t>
            </a:r>
            <a:br>
              <a:rPr lang="en-US" dirty="0">
                <a:latin typeface="Arial" charset="0"/>
              </a:rPr>
            </a:br>
            <a:r>
              <a:rPr lang="en-US" dirty="0">
                <a:latin typeface="Arial" charset="0"/>
              </a:rPr>
              <a:t>	effective way. </a:t>
            </a:r>
          </a:p>
          <a:p>
            <a:pPr algn="just" fontAlgn="base">
              <a:spcBef>
                <a:spcPts val="0"/>
              </a:spcBef>
              <a:spcAft>
                <a:spcPct val="0"/>
              </a:spcAft>
              <a:buClr>
                <a:srgbClr val="F0AB00"/>
              </a:buClr>
            </a:pPr>
            <a:r>
              <a:rPr lang="en-US" dirty="0">
                <a:latin typeface="Arial" charset="0"/>
              </a:rPr>
              <a:t>It brings </a:t>
            </a:r>
            <a:r>
              <a:rPr lang="en-US" sz="3200" b="1" dirty="0">
                <a:latin typeface="Arial" charset="0"/>
              </a:rPr>
              <a:t>instant value</a:t>
            </a:r>
            <a:r>
              <a:rPr lang="en-US" dirty="0">
                <a:latin typeface="Arial" charset="0"/>
              </a:rPr>
              <a:t> to customer, including increase process transparency, user productivity and communication efficiency. Meanwhile it also provides partners more </a:t>
            </a:r>
            <a:r>
              <a:rPr lang="en-US" sz="3200" b="1" dirty="0">
                <a:latin typeface="Arial" charset="0"/>
              </a:rPr>
              <a:t>extensibility</a:t>
            </a:r>
            <a:r>
              <a:rPr lang="en-US" dirty="0">
                <a:latin typeface="Arial" charset="0"/>
              </a:rPr>
              <a:t> capability to create best practice processes for certain industries. </a:t>
            </a:r>
          </a:p>
        </p:txBody>
      </p:sp>
      <p:pic>
        <p:nvPicPr>
          <p:cNvPr id="2253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3725" y="1479550"/>
            <a:ext cx="3718100" cy="260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Title 4"/>
          <p:cNvSpPr>
            <a:spLocks noGrp="1"/>
          </p:cNvSpPr>
          <p:nvPr>
            <p:ph type="title"/>
          </p:nvPr>
        </p:nvSpPr>
        <p:spPr/>
        <p:txBody>
          <a:bodyPr/>
          <a:lstStyle/>
          <a:p>
            <a:r>
              <a:rPr lang="en-US" dirty="0">
                <a:latin typeface="Arial" charset="0"/>
              </a:rPr>
              <a:t>Introduction</a:t>
            </a:r>
            <a:endParaRPr lang="de-DE" dirty="0"/>
          </a:p>
        </p:txBody>
      </p:sp>
    </p:spTree>
    <p:extLst>
      <p:ext uri="{BB962C8B-B14F-4D97-AF65-F5344CB8AC3E}">
        <p14:creationId xmlns:p14="http://schemas.microsoft.com/office/powerpoint/2010/main" val="617448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Placeholder 2"/>
          <p:cNvSpPr>
            <a:spLocks noGrp="1"/>
          </p:cNvSpPr>
          <p:nvPr>
            <p:ph type="body" sz="quarter" idx="4294967295"/>
          </p:nvPr>
        </p:nvSpPr>
        <p:spPr>
          <a:xfrm>
            <a:off x="4637087" y="1661400"/>
            <a:ext cx="7053390" cy="4773705"/>
          </a:xfrm>
        </p:spPr>
        <p:txBody>
          <a:bodyPr>
            <a:normAutofit/>
          </a:bodyPr>
          <a:lstStyle/>
          <a:p>
            <a:pPr marL="285750" indent="-285750">
              <a:spcBef>
                <a:spcPct val="50000"/>
              </a:spcBef>
              <a:buClr>
                <a:srgbClr val="F0AB00"/>
              </a:buClr>
              <a:buFont typeface="Wingdings" charset="0"/>
              <a:buChar char="q"/>
            </a:pPr>
            <a:r>
              <a:rPr lang="en-US" sz="2400" b="0" dirty="0">
                <a:latin typeface="Calibri" charset="0"/>
                <a:ea typeface="Arial Unicode MS" charset="0"/>
                <a:cs typeface="Calibri" charset="0"/>
              </a:rPr>
              <a:t>Process transparency and standardization.</a:t>
            </a:r>
          </a:p>
          <a:p>
            <a:pPr marL="285750" indent="-285750">
              <a:spcBef>
                <a:spcPct val="50000"/>
              </a:spcBef>
              <a:buClr>
                <a:srgbClr val="F0AB00"/>
              </a:buClr>
              <a:buFont typeface="Wingdings" charset="0"/>
              <a:buChar char="q"/>
            </a:pPr>
            <a:r>
              <a:rPr lang="en-US" sz="2400" b="0" dirty="0">
                <a:latin typeface="Calibri" charset="0"/>
                <a:ea typeface="Arial Unicode MS" charset="0"/>
                <a:cs typeface="Calibri" charset="0"/>
              </a:rPr>
              <a:t>Increase user productivity and communication efficiency.</a:t>
            </a:r>
          </a:p>
          <a:p>
            <a:pPr marL="285750" indent="-285750">
              <a:spcBef>
                <a:spcPct val="50000"/>
              </a:spcBef>
              <a:buClr>
                <a:srgbClr val="F0AB00"/>
              </a:buClr>
              <a:buFont typeface="Wingdings" charset="0"/>
              <a:buChar char="q"/>
            </a:pPr>
            <a:r>
              <a:rPr lang="en-US" sz="2400" b="0" dirty="0">
                <a:latin typeface="Calibri" charset="0"/>
                <a:ea typeface="Arial Unicode MS" charset="0"/>
                <a:cs typeface="Calibri" charset="0"/>
              </a:rPr>
              <a:t>Effective process controlling.</a:t>
            </a:r>
          </a:p>
          <a:p>
            <a:pPr marL="285750" indent="-285750">
              <a:spcBef>
                <a:spcPct val="50000"/>
              </a:spcBef>
              <a:buClr>
                <a:srgbClr val="F0AB00"/>
              </a:buClr>
              <a:buFont typeface="Wingdings" charset="0"/>
              <a:buChar char="q"/>
            </a:pPr>
            <a:endParaRPr lang="en-US" sz="2400" dirty="0">
              <a:latin typeface="Calibri" charset="0"/>
              <a:ea typeface="Arial Unicode MS" charset="0"/>
              <a:cs typeface="Calibri" charset="0"/>
            </a:endParaRPr>
          </a:p>
          <a:p>
            <a:pPr marL="285750" indent="-285750">
              <a:spcBef>
                <a:spcPct val="50000"/>
              </a:spcBef>
              <a:buClr>
                <a:srgbClr val="F0AB00"/>
              </a:buClr>
              <a:buFont typeface="Wingdings" charset="0"/>
              <a:buChar char="q"/>
            </a:pPr>
            <a:endParaRPr lang="en-US" sz="2400" b="0" dirty="0">
              <a:latin typeface="Calibri" charset="0"/>
              <a:ea typeface="Arial Unicode MS" charset="0"/>
              <a:cs typeface="Calibri" charset="0"/>
            </a:endParaRPr>
          </a:p>
          <a:p>
            <a:pPr marL="285750" indent="-285750">
              <a:spcBef>
                <a:spcPct val="50000"/>
              </a:spcBef>
              <a:buClr>
                <a:srgbClr val="F0AB00"/>
              </a:buClr>
              <a:buFont typeface="Wingdings" charset="0"/>
              <a:buChar char="q"/>
            </a:pPr>
            <a:r>
              <a:rPr lang="en-US" sz="2400" dirty="0">
                <a:latin typeface="Calibri" charset="0"/>
                <a:ea typeface="Arial Unicode MS" charset="0"/>
                <a:cs typeface="Calibri" charset="0"/>
              </a:rPr>
              <a:t>More extensibility to create differentiation.</a:t>
            </a:r>
          </a:p>
          <a:p>
            <a:pPr marL="285750" indent="-285750">
              <a:spcBef>
                <a:spcPct val="50000"/>
              </a:spcBef>
              <a:buClr>
                <a:srgbClr val="F0AB00"/>
              </a:buClr>
              <a:buFont typeface="Wingdings" charset="0"/>
              <a:buChar char="q"/>
            </a:pPr>
            <a:r>
              <a:rPr lang="en-US" sz="2400" dirty="0">
                <a:latin typeface="Calibri" charset="0"/>
                <a:ea typeface="Arial Unicode MS" charset="0"/>
                <a:cs typeface="Calibri" charset="0"/>
              </a:rPr>
              <a:t>Make best practice process and implement to customer.</a:t>
            </a:r>
            <a:endParaRPr lang="en-US" sz="2400" b="0" dirty="0">
              <a:latin typeface="Calibri" charset="0"/>
              <a:ea typeface="Arial Unicode MS" charset="0"/>
              <a:cs typeface="Calibri" charset="0"/>
            </a:endParaRPr>
          </a:p>
        </p:txBody>
      </p:sp>
      <p:graphicFrame>
        <p:nvGraphicFramePr>
          <p:cNvPr id="5" name="Diagram 4"/>
          <p:cNvGraphicFramePr/>
          <p:nvPr>
            <p:extLst/>
          </p:nvPr>
        </p:nvGraphicFramePr>
        <p:xfrm>
          <a:off x="504001" y="1113806"/>
          <a:ext cx="4133086" cy="532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p:cNvSpPr>
            <a:spLocks noGrp="1"/>
          </p:cNvSpPr>
          <p:nvPr>
            <p:ph type="title"/>
          </p:nvPr>
        </p:nvSpPr>
        <p:spPr/>
        <p:txBody>
          <a:bodyPr/>
          <a:lstStyle/>
          <a:p>
            <a:r>
              <a:rPr lang="en-US" dirty="0">
                <a:latin typeface="Arial" charset="0"/>
              </a:rPr>
              <a:t>Value Proposition</a:t>
            </a:r>
            <a:endParaRPr lang="de-DE" dirty="0"/>
          </a:p>
        </p:txBody>
      </p:sp>
    </p:spTree>
    <p:extLst>
      <p:ext uri="{BB962C8B-B14F-4D97-AF65-F5344CB8AC3E}">
        <p14:creationId xmlns:p14="http://schemas.microsoft.com/office/powerpoint/2010/main" val="341156347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Arial" charset="0"/>
              </a:rPr>
              <a:t>SAP Business One Workflow</a:t>
            </a:r>
            <a:endParaRPr lang="de-DE" dirty="0"/>
          </a:p>
        </p:txBody>
      </p:sp>
      <p:grpSp>
        <p:nvGrpSpPr>
          <p:cNvPr id="7" name="Group 6">
            <a:extLst>
              <a:ext uri="{FF2B5EF4-FFF2-40B4-BE49-F238E27FC236}">
                <a16:creationId xmlns:a16="http://schemas.microsoft.com/office/drawing/2014/main" id="{591D0700-209A-485B-A57B-80682A04CF17}"/>
              </a:ext>
            </a:extLst>
          </p:cNvPr>
          <p:cNvGrpSpPr/>
          <p:nvPr/>
        </p:nvGrpSpPr>
        <p:grpSpPr>
          <a:xfrm>
            <a:off x="508125" y="1352187"/>
            <a:ext cx="11186476" cy="5149238"/>
            <a:chOff x="104775" y="1212477"/>
            <a:chExt cx="8865622" cy="5382118"/>
          </a:xfrm>
        </p:grpSpPr>
        <p:sp>
          <p:nvSpPr>
            <p:cNvPr id="8" name="TextBox 16">
              <a:extLst>
                <a:ext uri="{FF2B5EF4-FFF2-40B4-BE49-F238E27FC236}">
                  <a16:creationId xmlns:a16="http://schemas.microsoft.com/office/drawing/2014/main" id="{551AB7FC-E6A2-4597-8698-5A49445E0AF5}"/>
                </a:ext>
              </a:extLst>
            </p:cNvPr>
            <p:cNvSpPr txBox="1">
              <a:spLocks noChangeArrowheads="1"/>
            </p:cNvSpPr>
            <p:nvPr/>
          </p:nvSpPr>
          <p:spPr bwMode="auto">
            <a:xfrm>
              <a:off x="4208464" y="3871771"/>
              <a:ext cx="4666596" cy="2722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80975" indent="-180975"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buClr>
                  <a:srgbClr val="F0AB00"/>
                </a:buClr>
                <a:buSzPct val="80000"/>
              </a:pPr>
              <a:r>
                <a:rPr lang="en-US" sz="1400" b="1" dirty="0">
                  <a:solidFill>
                    <a:srgbClr val="000000"/>
                  </a:solidFill>
                  <a:cs typeface="Arial Unicode MS" charset="0"/>
                </a:rPr>
                <a:t>4 components:</a:t>
              </a:r>
            </a:p>
            <a:p>
              <a:pPr eaLnBrk="1" hangingPunct="1">
                <a:lnSpc>
                  <a:spcPct val="120000"/>
                </a:lnSpc>
                <a:spcBef>
                  <a:spcPct val="45000"/>
                </a:spcBef>
                <a:buClr>
                  <a:srgbClr val="F0AB00"/>
                </a:buClr>
                <a:buSzPct val="80000"/>
                <a:buFont typeface="Wingdings" charset="0"/>
                <a:buChar char="n"/>
              </a:pPr>
              <a:r>
                <a:rPr lang="en-US" sz="1200" dirty="0">
                  <a:solidFill>
                    <a:srgbClr val="000000"/>
                  </a:solidFill>
                </a:rPr>
                <a:t>Workflow Manager – </a:t>
              </a:r>
              <a:r>
                <a:rPr lang="en-US" sz="1200" dirty="0"/>
                <a:t>manages the workflow process template and imports XML generated in the workflow designer. Inside SAP Business Studio.</a:t>
              </a:r>
            </a:p>
            <a:p>
              <a:pPr eaLnBrk="1" hangingPunct="1">
                <a:lnSpc>
                  <a:spcPct val="120000"/>
                </a:lnSpc>
                <a:spcBef>
                  <a:spcPct val="45000"/>
                </a:spcBef>
                <a:buClr>
                  <a:srgbClr val="F0AB00"/>
                </a:buClr>
                <a:buSzPct val="80000"/>
                <a:buFont typeface="Wingdings" charset="0"/>
                <a:buChar char="n"/>
              </a:pPr>
              <a:r>
                <a:rPr lang="en-US" sz="1200" dirty="0"/>
                <a:t>Workflow Instance – starts the process based on the workflow template and visualizes the process to inform end users of the process status.</a:t>
              </a:r>
            </a:p>
            <a:p>
              <a:pPr eaLnBrk="1" hangingPunct="1">
                <a:lnSpc>
                  <a:spcPct val="120000"/>
                </a:lnSpc>
                <a:spcBef>
                  <a:spcPct val="45000"/>
                </a:spcBef>
                <a:buClr>
                  <a:srgbClr val="F0AB00"/>
                </a:buClr>
                <a:buSzPct val="80000"/>
                <a:buFont typeface="Wingdings" charset="0"/>
                <a:buChar char="n"/>
              </a:pPr>
              <a:r>
                <a:rPr lang="en-US" sz="1200" dirty="0">
                  <a:solidFill>
                    <a:srgbClr val="000000"/>
                  </a:solidFill>
                </a:rPr>
                <a:t>Workflow </a:t>
              </a:r>
              <a:r>
                <a:rPr lang="en-US" sz="1200" dirty="0" err="1">
                  <a:solidFill>
                    <a:srgbClr val="000000"/>
                  </a:solidFill>
                </a:rPr>
                <a:t>Worklist</a:t>
              </a:r>
              <a:r>
                <a:rPr lang="en-US" sz="1200" dirty="0">
                  <a:solidFill>
                    <a:srgbClr val="000000"/>
                  </a:solidFill>
                </a:rPr>
                <a:t> – user finds and picks up a task</a:t>
              </a:r>
            </a:p>
            <a:p>
              <a:pPr eaLnBrk="1" hangingPunct="1">
                <a:lnSpc>
                  <a:spcPct val="120000"/>
                </a:lnSpc>
                <a:spcBef>
                  <a:spcPct val="45000"/>
                </a:spcBef>
                <a:buClr>
                  <a:srgbClr val="F0AB00"/>
                </a:buClr>
                <a:buSzPct val="80000"/>
                <a:buFont typeface="Wingdings" charset="0"/>
                <a:buChar char="n"/>
              </a:pPr>
              <a:r>
                <a:rPr lang="en-US" sz="1200" dirty="0"/>
                <a:t>Workflow Monitor – checks the status of all process instances </a:t>
              </a:r>
            </a:p>
            <a:p>
              <a:pPr eaLnBrk="1" hangingPunct="1">
                <a:lnSpc>
                  <a:spcPct val="120000"/>
                </a:lnSpc>
                <a:spcBef>
                  <a:spcPct val="45000"/>
                </a:spcBef>
                <a:buClr>
                  <a:srgbClr val="F0AB00"/>
                </a:buClr>
                <a:buSzPct val="80000"/>
                <a:buFont typeface="Wingdings" charset="0"/>
                <a:buChar char="n"/>
              </a:pPr>
              <a:r>
                <a:rPr lang="en-US" sz="1200" dirty="0"/>
                <a:t>More info </a:t>
              </a:r>
              <a:r>
                <a:rPr lang="en-US" sz="1200" dirty="0">
                  <a:sym typeface="Wingdings"/>
                </a:rPr>
                <a:t> </a:t>
              </a:r>
              <a:r>
                <a:rPr lang="en-US" sz="1200" dirty="0">
                  <a:hlinkClick r:id="rId3"/>
                </a:rPr>
                <a:t>http://sappartneredge.com/B1/howtoguides</a:t>
              </a:r>
              <a:endParaRPr lang="en-US" sz="1200" dirty="0"/>
            </a:p>
          </p:txBody>
        </p:sp>
        <p:sp>
          <p:nvSpPr>
            <p:cNvPr id="9" name="Right Arrow 20">
              <a:extLst>
                <a:ext uri="{FF2B5EF4-FFF2-40B4-BE49-F238E27FC236}">
                  <a16:creationId xmlns:a16="http://schemas.microsoft.com/office/drawing/2014/main" id="{9C5DFF67-5D68-419D-9C72-93E48A5D8972}"/>
                </a:ext>
              </a:extLst>
            </p:cNvPr>
            <p:cNvSpPr/>
            <p:nvPr/>
          </p:nvSpPr>
          <p:spPr bwMode="gray">
            <a:xfrm>
              <a:off x="4124886" y="2287215"/>
              <a:ext cx="841375" cy="893762"/>
            </a:xfrm>
            <a:prstGeom prst="rightArrow">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AU" kern="0" dirty="0">
                <a:solidFill>
                  <a:srgbClr val="000000"/>
                </a:solidFill>
                <a:cs typeface="Arial" charset="0"/>
              </a:endParaRPr>
            </a:p>
          </p:txBody>
        </p:sp>
        <p:sp>
          <p:nvSpPr>
            <p:cNvPr id="10" name="TextBox 9">
              <a:extLst>
                <a:ext uri="{FF2B5EF4-FFF2-40B4-BE49-F238E27FC236}">
                  <a16:creationId xmlns:a16="http://schemas.microsoft.com/office/drawing/2014/main" id="{9D3BCBDE-9285-42B0-9075-366EB4B5C846}"/>
                </a:ext>
              </a:extLst>
            </p:cNvPr>
            <p:cNvSpPr txBox="1"/>
            <p:nvPr/>
          </p:nvSpPr>
          <p:spPr>
            <a:xfrm>
              <a:off x="6011031" y="1242640"/>
              <a:ext cx="1633613" cy="225188"/>
            </a:xfrm>
            <a:prstGeom prst="rect">
              <a:avLst/>
            </a:prstGeom>
            <a:noFill/>
          </p:spPr>
          <p:txBody>
            <a:bodyPr wrap="none" lIns="0" tIns="0" rIns="0" bIns="0">
              <a:spAutoFit/>
            </a:bodyPr>
            <a:lstStyle/>
            <a:p>
              <a:pPr algn="ctr">
                <a:spcBef>
                  <a:spcPct val="50000"/>
                </a:spcBef>
                <a:buClr>
                  <a:srgbClr val="F0AB00"/>
                </a:buClr>
                <a:buSzPct val="80000"/>
                <a:defRPr/>
              </a:pPr>
              <a:r>
                <a:rPr lang="en-US" sz="1400" b="1" kern="0" dirty="0">
                  <a:solidFill>
                    <a:srgbClr val="000000"/>
                  </a:solidFill>
                  <a:ea typeface="Arial Unicode MS" pitchFamily="34" charset="-128"/>
                  <a:cs typeface="Arial Unicode MS" pitchFamily="34" charset="-128"/>
                </a:rPr>
                <a:t>Workflow </a:t>
              </a:r>
              <a:r>
                <a:rPr lang="en-US" sz="1400" b="1" kern="0" dirty="0" err="1">
                  <a:solidFill>
                    <a:srgbClr val="000000"/>
                  </a:solidFill>
                  <a:ea typeface="Arial Unicode MS" pitchFamily="34" charset="-128"/>
                  <a:cs typeface="Arial Unicode MS" pitchFamily="34" charset="-128"/>
                </a:rPr>
                <a:t>Worklist</a:t>
              </a:r>
              <a:endParaRPr lang="en-US" sz="1400" b="1" kern="0" dirty="0">
                <a:solidFill>
                  <a:srgbClr val="000000"/>
                </a:solidFill>
                <a:ea typeface="Arial Unicode MS" pitchFamily="34" charset="-128"/>
                <a:cs typeface="Arial Unicode MS" pitchFamily="34" charset="-128"/>
              </a:endParaRPr>
            </a:p>
          </p:txBody>
        </p:sp>
        <p:pic>
          <p:nvPicPr>
            <p:cNvPr id="11" name="Picture 2">
              <a:extLst>
                <a:ext uri="{FF2B5EF4-FFF2-40B4-BE49-F238E27FC236}">
                  <a16:creationId xmlns:a16="http://schemas.microsoft.com/office/drawing/2014/main" id="{D88406D2-7CDD-4092-BD6C-DCCB4BB120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775" y="1449015"/>
              <a:ext cx="4016375" cy="230505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a:extLst>
                <a:ext uri="{FF2B5EF4-FFF2-40B4-BE49-F238E27FC236}">
                  <a16:creationId xmlns:a16="http://schemas.microsoft.com/office/drawing/2014/main" id="{613A833B-FEE6-4A1B-A180-8901C6CE9AE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7275" y="1458540"/>
              <a:ext cx="3921125" cy="2168525"/>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6">
              <a:extLst>
                <a:ext uri="{FF2B5EF4-FFF2-40B4-BE49-F238E27FC236}">
                  <a16:creationId xmlns:a16="http://schemas.microsoft.com/office/drawing/2014/main" id="{D1966D2B-2500-4523-BAB1-7234F52A6B3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33572" y="2291534"/>
              <a:ext cx="2536825" cy="147320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a:extLst>
                <a:ext uri="{FF2B5EF4-FFF2-40B4-BE49-F238E27FC236}">
                  <a16:creationId xmlns:a16="http://schemas.microsoft.com/office/drawing/2014/main" id="{BDB275AC-25D9-489C-9016-2229A6152AF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1288" y="4009652"/>
              <a:ext cx="3943350" cy="2259013"/>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a:extLst>
                <a:ext uri="{FF2B5EF4-FFF2-40B4-BE49-F238E27FC236}">
                  <a16:creationId xmlns:a16="http://schemas.microsoft.com/office/drawing/2014/main" id="{FFF65F66-8617-463A-B383-BFF8BEAE72AB}"/>
                </a:ext>
              </a:extLst>
            </p:cNvPr>
            <p:cNvSpPr txBox="1"/>
            <p:nvPr/>
          </p:nvSpPr>
          <p:spPr>
            <a:xfrm>
              <a:off x="7193524" y="3882312"/>
              <a:ext cx="1579997" cy="225188"/>
            </a:xfrm>
            <a:prstGeom prst="rect">
              <a:avLst/>
            </a:prstGeom>
            <a:noFill/>
          </p:spPr>
          <p:txBody>
            <a:bodyPr wrap="none" lIns="0" tIns="0" rIns="0" bIns="0">
              <a:spAutoFit/>
            </a:bodyPr>
            <a:lstStyle/>
            <a:p>
              <a:pPr algn="ctr">
                <a:spcBef>
                  <a:spcPct val="50000"/>
                </a:spcBef>
                <a:buClr>
                  <a:srgbClr val="F0AB00"/>
                </a:buClr>
                <a:buSzPct val="80000"/>
                <a:defRPr/>
              </a:pPr>
              <a:r>
                <a:rPr lang="en-US" sz="1400" b="1" kern="0" dirty="0">
                  <a:solidFill>
                    <a:srgbClr val="000000"/>
                  </a:solidFill>
                  <a:ea typeface="Arial Unicode MS" pitchFamily="34" charset="-128"/>
                  <a:cs typeface="Arial Unicode MS" pitchFamily="34" charset="-128"/>
                </a:rPr>
                <a:t>Workflow Monitor</a:t>
              </a:r>
            </a:p>
          </p:txBody>
        </p:sp>
        <p:sp>
          <p:nvSpPr>
            <p:cNvPr id="16" name="TextBox 15">
              <a:extLst>
                <a:ext uri="{FF2B5EF4-FFF2-40B4-BE49-F238E27FC236}">
                  <a16:creationId xmlns:a16="http://schemas.microsoft.com/office/drawing/2014/main" id="{FCF6B80C-18BE-424F-BC06-88F3B1BBCB87}"/>
                </a:ext>
              </a:extLst>
            </p:cNvPr>
            <p:cNvSpPr txBox="1"/>
            <p:nvPr/>
          </p:nvSpPr>
          <p:spPr>
            <a:xfrm>
              <a:off x="342901" y="6304243"/>
              <a:ext cx="3414713" cy="225188"/>
            </a:xfrm>
            <a:prstGeom prst="rect">
              <a:avLst/>
            </a:prstGeom>
            <a:noFill/>
          </p:spPr>
          <p:txBody>
            <a:bodyPr lIns="0" tIns="0" rIns="0" bIns="0">
              <a:spAutoFit/>
            </a:bodyPr>
            <a:lstStyle/>
            <a:p>
              <a:pPr algn="ctr">
                <a:spcBef>
                  <a:spcPct val="50000"/>
                </a:spcBef>
                <a:buClr>
                  <a:srgbClr val="F0AB00"/>
                </a:buClr>
                <a:buSzPct val="80000"/>
                <a:defRPr/>
              </a:pPr>
              <a:r>
                <a:rPr lang="en-US" sz="1400" b="1" kern="0" dirty="0">
                  <a:solidFill>
                    <a:srgbClr val="000000"/>
                  </a:solidFill>
                  <a:ea typeface="Arial Unicode MS" pitchFamily="34" charset="-128"/>
                  <a:cs typeface="Arial Unicode MS" pitchFamily="34" charset="-128"/>
                </a:rPr>
                <a:t>Workflow Instance</a:t>
              </a:r>
            </a:p>
          </p:txBody>
        </p:sp>
        <p:sp>
          <p:nvSpPr>
            <p:cNvPr id="17" name="TextBox 16">
              <a:extLst>
                <a:ext uri="{FF2B5EF4-FFF2-40B4-BE49-F238E27FC236}">
                  <a16:creationId xmlns:a16="http://schemas.microsoft.com/office/drawing/2014/main" id="{56A13C58-D0B3-4AA5-B49C-967AB7965FDF}"/>
                </a:ext>
              </a:extLst>
            </p:cNvPr>
            <p:cNvSpPr txBox="1"/>
            <p:nvPr/>
          </p:nvSpPr>
          <p:spPr>
            <a:xfrm>
              <a:off x="325438" y="1212477"/>
              <a:ext cx="3416300" cy="225188"/>
            </a:xfrm>
            <a:prstGeom prst="rect">
              <a:avLst/>
            </a:prstGeom>
            <a:noFill/>
          </p:spPr>
          <p:txBody>
            <a:bodyPr lIns="0" tIns="0" rIns="0" bIns="0">
              <a:spAutoFit/>
            </a:bodyPr>
            <a:lstStyle/>
            <a:p>
              <a:pPr algn="ctr">
                <a:spcBef>
                  <a:spcPct val="50000"/>
                </a:spcBef>
                <a:buClr>
                  <a:srgbClr val="F0AB00"/>
                </a:buClr>
                <a:buSzPct val="80000"/>
                <a:defRPr/>
              </a:pPr>
              <a:r>
                <a:rPr lang="en-US" sz="1400" b="1" dirty="0">
                  <a:latin typeface="Arial" pitchFamily="34" charset="0"/>
                  <a:cs typeface="Arial" pitchFamily="34" charset="0"/>
                </a:rPr>
                <a:t>Workflow Manager</a:t>
              </a:r>
              <a:endParaRPr lang="en-US" sz="1400" b="1" kern="0" dirty="0">
                <a:solidFill>
                  <a:srgbClr val="000000"/>
                </a:solidFill>
                <a:ea typeface="Arial Unicode MS" pitchFamily="34" charset="-128"/>
                <a:cs typeface="Arial Unicode MS" pitchFamily="34" charset="-128"/>
              </a:endParaRPr>
            </a:p>
          </p:txBody>
        </p:sp>
      </p:grpSp>
      <p:sp>
        <p:nvSpPr>
          <p:cNvPr id="18" name="Trapezoid 17">
            <a:extLst>
              <a:ext uri="{FF2B5EF4-FFF2-40B4-BE49-F238E27FC236}">
                <a16:creationId xmlns:a16="http://schemas.microsoft.com/office/drawing/2014/main" id="{F61C22BC-BAEF-4F32-AFB2-DB42808B5DF9}"/>
              </a:ext>
            </a:extLst>
          </p:cNvPr>
          <p:cNvSpPr/>
          <p:nvPr/>
        </p:nvSpPr>
        <p:spPr bwMode="gray">
          <a:xfrm rot="10800000">
            <a:off x="1790855" y="3383802"/>
            <a:ext cx="1750690" cy="738142"/>
          </a:xfrm>
          <a:prstGeom prst="trapezoid">
            <a:avLst>
              <a:gd name="adj" fmla="val 8998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GB" kern="0" dirty="0">
              <a:solidFill>
                <a:srgbClr val="000000"/>
              </a:solidFill>
              <a:cs typeface="Arial" charset="0"/>
            </a:endParaRPr>
          </a:p>
        </p:txBody>
      </p:sp>
    </p:spTree>
    <p:extLst>
      <p:ext uri="{BB962C8B-B14F-4D97-AF65-F5344CB8AC3E}">
        <p14:creationId xmlns:p14="http://schemas.microsoft.com/office/powerpoint/2010/main" val="232877316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4"/>
          <p:cNvSpPr>
            <a:spLocks noGrp="1"/>
          </p:cNvSpPr>
          <p:nvPr>
            <p:ph type="title"/>
          </p:nvPr>
        </p:nvSpPr>
        <p:spPr/>
        <p:txBody>
          <a:bodyPr/>
          <a:lstStyle/>
          <a:p>
            <a:r>
              <a:rPr lang="en-US" dirty="0">
                <a:latin typeface="Arial" charset="0"/>
              </a:rPr>
              <a:t>SAP Business One </a:t>
            </a:r>
            <a:r>
              <a:rPr lang="en-US">
                <a:latin typeface="Arial" charset="0"/>
              </a:rPr>
              <a:t>Workflow: Business </a:t>
            </a:r>
            <a:r>
              <a:rPr lang="en-US" dirty="0">
                <a:latin typeface="Arial" charset="0"/>
              </a:rPr>
              <a:t>Example</a:t>
            </a:r>
            <a:endParaRPr lang="de-DE" dirty="0">
              <a:latin typeface="Arial" charset="0"/>
            </a:endParaRPr>
          </a:p>
        </p:txBody>
      </p:sp>
      <p:pic>
        <p:nvPicPr>
          <p:cNvPr id="20482" name="Picture 5" descr="C:\Users\D045415\Desktop\Piktogramme\Finals\Final Icons\Example-300px.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01" y="1421185"/>
            <a:ext cx="923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8"/>
          <p:cNvSpPr>
            <a:spLocks noChangeArrowheads="1"/>
          </p:cNvSpPr>
          <p:nvPr/>
        </p:nvSpPr>
        <p:spPr bwMode="gray">
          <a:xfrm>
            <a:off x="504001" y="3789364"/>
            <a:ext cx="5148654" cy="185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spAutoFit/>
          </a:bodyPr>
          <a:lstStyle/>
          <a:p>
            <a:pPr>
              <a:spcBef>
                <a:spcPct val="75000"/>
              </a:spcBef>
              <a:buClr>
                <a:schemeClr val="tx1"/>
              </a:buClr>
            </a:pPr>
            <a:r>
              <a:rPr lang="en-US" dirty="0"/>
              <a:t>Bryce the accountant, wants to get full control of new business partners created in the system.</a:t>
            </a:r>
          </a:p>
          <a:p>
            <a:pPr>
              <a:spcBef>
                <a:spcPct val="75000"/>
              </a:spcBef>
              <a:buClr>
                <a:schemeClr val="tx1"/>
              </a:buClr>
            </a:pPr>
            <a:r>
              <a:rPr lang="en-US" dirty="0"/>
              <a:t>You tell him about the </a:t>
            </a:r>
            <a:r>
              <a:rPr lang="en-US" i="1" dirty="0"/>
              <a:t>Workflow </a:t>
            </a:r>
            <a:r>
              <a:rPr lang="en-US" dirty="0"/>
              <a:t>solution in SAP Business One.</a:t>
            </a:r>
          </a:p>
        </p:txBody>
      </p:sp>
      <p:sp>
        <p:nvSpPr>
          <p:cNvPr id="20484" name="Rectangle 8"/>
          <p:cNvSpPr>
            <a:spLocks noChangeArrowheads="1"/>
          </p:cNvSpPr>
          <p:nvPr/>
        </p:nvSpPr>
        <p:spPr bwMode="gray">
          <a:xfrm>
            <a:off x="1745673" y="1643063"/>
            <a:ext cx="9944804" cy="185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spAutoFit/>
          </a:bodyPr>
          <a:lstStyle/>
          <a:p>
            <a:pPr>
              <a:spcBef>
                <a:spcPct val="75000"/>
              </a:spcBef>
              <a:buClr>
                <a:schemeClr val="tx1"/>
              </a:buClr>
            </a:pPr>
            <a:r>
              <a:rPr lang="en-US" i="1" dirty="0"/>
              <a:t>OEC Computers </a:t>
            </a:r>
            <a:r>
              <a:rPr lang="en-US" dirty="0"/>
              <a:t>has dedicated users responsible for financial relevant data at Business Partner Master Data.</a:t>
            </a:r>
          </a:p>
          <a:p>
            <a:pPr>
              <a:spcBef>
                <a:spcPct val="75000"/>
              </a:spcBef>
              <a:buClr>
                <a:schemeClr val="tx1"/>
              </a:buClr>
            </a:pPr>
            <a:r>
              <a:rPr lang="en-US" dirty="0"/>
              <a:t>Therefore, once new Business Partner Master Data is created the responsible user should get a task to check and complete the financial data at this new Business Partner Master Data.</a:t>
            </a:r>
          </a:p>
        </p:txBody>
      </p:sp>
      <p:sp>
        <p:nvSpPr>
          <p:cNvPr id="20485" name="Rectangle 2"/>
          <p:cNvSpPr>
            <a:spLocks noChangeArrowheads="1"/>
          </p:cNvSpPr>
          <p:nvPr/>
        </p:nvSpPr>
        <p:spPr bwMode="auto">
          <a:xfrm>
            <a:off x="7969250" y="3449639"/>
            <a:ext cx="1689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600" i="1">
                <a:solidFill>
                  <a:schemeClr val="bg1"/>
                </a:solidFill>
              </a:rPr>
              <a:t>OEC Computers</a:t>
            </a:r>
          </a:p>
        </p:txBody>
      </p:sp>
      <p:pic>
        <p:nvPicPr>
          <p:cNvPr id="1639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t="13395"/>
          <a:stretch>
            <a:fillRect/>
          </a:stretch>
        </p:blipFill>
        <p:spPr bwMode="auto">
          <a:xfrm>
            <a:off x="6240768" y="3549901"/>
            <a:ext cx="5429669" cy="2655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8218558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C58BD820E7BD45857CFDC11FD089D9" ma:contentTypeVersion="4" ma:contentTypeDescription="Create a new document." ma:contentTypeScope="" ma:versionID="a9897b440cab73718b6b9a981e3fdb27">
  <xsd:schema xmlns:xsd="http://www.w3.org/2001/XMLSchema" xmlns:xs="http://www.w3.org/2001/XMLSchema" xmlns:p="http://schemas.microsoft.com/office/2006/metadata/properties" xmlns:ns2="3fae74cb-f942-4bac-8069-91b943c92c56" xmlns:ns3="1f6b8702-ff64-493f-af7e-9281170a6e8c" targetNamespace="http://schemas.microsoft.com/office/2006/metadata/properties" ma:root="true" ma:fieldsID="f91f71a4ef15de132002c98ccdb1286a" ns2:_="" ns3:_="">
    <xsd:import namespace="3fae74cb-f942-4bac-8069-91b943c92c56"/>
    <xsd:import namespace="1f6b8702-ff64-493f-af7e-9281170a6e8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74cb-f942-4bac-8069-91b943c92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6b8702-ff64-493f-af7e-9281170a6e8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97C303-CC91-4186-A2AD-07BFA17B52D8}">
  <ds:schemaRefs>
    <ds:schemaRef ds:uri="http://purl.org/dc/elements/1.1/"/>
    <ds:schemaRef ds:uri="3fae74cb-f942-4bac-8069-91b943c92c56"/>
    <ds:schemaRef ds:uri="http://www.w3.org/XML/1998/namespace"/>
    <ds:schemaRef ds:uri="http://purl.org/dc/dcmityp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1f6b8702-ff64-493f-af7e-9281170a6e8c"/>
    <ds:schemaRef ds:uri="http://schemas.microsoft.com/office/2006/metadata/properties"/>
  </ds:schemaRefs>
</ds:datastoreItem>
</file>

<file path=customXml/itemProps2.xml><?xml version="1.0" encoding="utf-8"?>
<ds:datastoreItem xmlns:ds="http://schemas.openxmlformats.org/officeDocument/2006/customXml" ds:itemID="{2680C267-C4CA-46E7-B4D3-EDCFDA64BE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74cb-f942-4bac-8069-91b943c92c56"/>
    <ds:schemaRef ds:uri="1f6b8702-ff64-493f-af7e-9281170a6e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346AFC-4615-40AC-ABF4-BD7209A1BD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112</TotalTime>
  <Words>691</Words>
  <Application>Microsoft Office PowerPoint</Application>
  <PresentationFormat>Custom</PresentationFormat>
  <Paragraphs>68</Paragraphs>
  <Slides>7</Slides>
  <Notes>7</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vt:i4>
      </vt:variant>
    </vt:vector>
  </HeadingPairs>
  <TitlesOfParts>
    <vt:vector size="18" baseType="lpstr">
      <vt:lpstr>ＭＳ Ｐゴシック</vt:lpstr>
      <vt:lpstr>Arial</vt:lpstr>
      <vt:lpstr>Arial Unicode MS</vt:lpstr>
      <vt:lpstr>Calibri</vt:lpstr>
      <vt:lpstr>Courier New</vt:lpstr>
      <vt:lpstr>Symbol</vt:lpstr>
      <vt:lpstr>Wingdings</vt:lpstr>
      <vt:lpstr>Wingdings</vt:lpstr>
      <vt:lpstr>ヒラギノ角ゴ Pro W3</vt:lpstr>
      <vt:lpstr>SAP 2019 16x9 white</vt:lpstr>
      <vt:lpstr>SAP 2019 16x9 blue</vt:lpstr>
      <vt:lpstr>TB 1300 - SAP Business One SDK Development Tools – SAP Business One Workflow</vt:lpstr>
      <vt:lpstr>SAP Business One Workflow: Topic Objectives</vt:lpstr>
      <vt:lpstr>Introduction</vt:lpstr>
      <vt:lpstr>Value Proposition</vt:lpstr>
      <vt:lpstr>SAP Business One Workflow</vt:lpstr>
      <vt:lpstr>SAP Business One Workflow: Business Example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TB1300 - Development Tools SAP Business One Workflow</dc:title>
  <dc:creator>krisztian.papai@sap.com</dc:creator>
  <cp:keywords>2019/16:9/white</cp:keywords>
  <cp:lastModifiedBy>Papai, Krisztian</cp:lastModifiedBy>
  <cp:revision>4</cp:revision>
  <dcterms:created xsi:type="dcterms:W3CDTF">2019-01-14T14:01:02Z</dcterms:created>
  <dcterms:modified xsi:type="dcterms:W3CDTF">2019-07-09T12:36:53Z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-1551433885</vt:i4>
  </property>
  <property fmtid="{D5CDD505-2E9C-101B-9397-08002B2CF9AE}" pid="3" name="_NewReviewCycle">
    <vt:lpwstr/>
  </property>
  <property fmtid="{D5CDD505-2E9C-101B-9397-08002B2CF9AE}" pid="4" name="_EmailSubject">
    <vt:lpwstr>ACTION NEEDED: B1 9.3 Highlights - Delta Translation Request to PL08 - new template</vt:lpwstr>
  </property>
  <property fmtid="{D5CDD505-2E9C-101B-9397-08002B2CF9AE}" pid="5" name="_AuthorEmail">
    <vt:lpwstr>marie-laurence.poujois@sap.com</vt:lpwstr>
  </property>
  <property fmtid="{D5CDD505-2E9C-101B-9397-08002B2CF9AE}" pid="6" name="_AuthorEmailDisplayName">
    <vt:lpwstr>Poujois, Marie-Laurence</vt:lpwstr>
  </property>
  <property fmtid="{D5CDD505-2E9C-101B-9397-08002B2CF9AE}" pid="7" name="_PreviousAdHocReviewCycleID">
    <vt:i4>1101452479</vt:i4>
  </property>
  <property fmtid="{D5CDD505-2E9C-101B-9397-08002B2CF9AE}" pid="8" name="ContentTypeId">
    <vt:lpwstr>0x01010009C58BD820E7BD45857CFDC11FD089D9</vt:lpwstr>
  </property>
  <property fmtid="{D5CDD505-2E9C-101B-9397-08002B2CF9AE}" pid="9" name="AuthorIds_UIVersion_1024">
    <vt:lpwstr>28</vt:lpwstr>
  </property>
</Properties>
</file>